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6.xml" ContentType="application/vnd.openxmlformats-officedocument.drawingml.chartshapes+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ppt/drawings/drawing10.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4"/>
  </p:notesMasterIdLst>
  <p:handoutMasterIdLst>
    <p:handoutMasterId r:id="rId45"/>
  </p:handoutMasterIdLst>
  <p:sldIdLst>
    <p:sldId id="361" r:id="rId2"/>
    <p:sldId id="364" r:id="rId3"/>
    <p:sldId id="363" r:id="rId4"/>
    <p:sldId id="346" r:id="rId5"/>
    <p:sldId id="384" r:id="rId6"/>
    <p:sldId id="259" r:id="rId7"/>
    <p:sldId id="381" r:id="rId8"/>
    <p:sldId id="382" r:id="rId9"/>
    <p:sldId id="383" r:id="rId10"/>
    <p:sldId id="347" r:id="rId11"/>
    <p:sldId id="408" r:id="rId12"/>
    <p:sldId id="386" r:id="rId13"/>
    <p:sldId id="385" r:id="rId14"/>
    <p:sldId id="387" r:id="rId15"/>
    <p:sldId id="388" r:id="rId16"/>
    <p:sldId id="374" r:id="rId17"/>
    <p:sldId id="379" r:id="rId18"/>
    <p:sldId id="375" r:id="rId19"/>
    <p:sldId id="369" r:id="rId20"/>
    <p:sldId id="389" r:id="rId21"/>
    <p:sldId id="390" r:id="rId22"/>
    <p:sldId id="391" r:id="rId23"/>
    <p:sldId id="409" r:id="rId24"/>
    <p:sldId id="378" r:id="rId25"/>
    <p:sldId id="392" r:id="rId26"/>
    <p:sldId id="393" r:id="rId27"/>
    <p:sldId id="395" r:id="rId28"/>
    <p:sldId id="396" r:id="rId29"/>
    <p:sldId id="397" r:id="rId30"/>
    <p:sldId id="407" r:id="rId31"/>
    <p:sldId id="398" r:id="rId32"/>
    <p:sldId id="399" r:id="rId33"/>
    <p:sldId id="400" r:id="rId34"/>
    <p:sldId id="401" r:id="rId35"/>
    <p:sldId id="402" r:id="rId36"/>
    <p:sldId id="403" r:id="rId37"/>
    <p:sldId id="404" r:id="rId38"/>
    <p:sldId id="405" r:id="rId39"/>
    <p:sldId id="406" r:id="rId40"/>
    <p:sldId id="372" r:id="rId41"/>
    <p:sldId id="371" r:id="rId42"/>
    <p:sldId id="410"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6699FF"/>
    <a:srgbClr val="9999FF"/>
    <a:srgbClr val="99CCFF"/>
    <a:srgbClr val="0099FF"/>
    <a:srgbClr val="0066CC"/>
    <a:srgbClr val="CCECFF"/>
    <a:srgbClr val="66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83" autoAdjust="0"/>
    <p:restoredTop sz="96625" autoAdjust="0"/>
  </p:normalViewPr>
  <p:slideViewPr>
    <p:cSldViewPr>
      <p:cViewPr>
        <p:scale>
          <a:sx n="72" d="100"/>
          <a:sy n="72" d="100"/>
        </p:scale>
        <p:origin x="-92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solidFill>
          <a:schemeClr val="bg2">
            <a:lumMod val="20000"/>
            <a:lumOff val="80000"/>
          </a:schemeClr>
        </a:solidFill>
      </c:spPr>
    </c:sideWall>
    <c:backWall>
      <c:thickness val="0"/>
      <c:spPr>
        <a:solidFill>
          <a:schemeClr val="bg2">
            <a:lumMod val="20000"/>
            <a:lumOff val="80000"/>
          </a:schemeClr>
        </a:solidFill>
      </c:spPr>
    </c:backWall>
    <c:plotArea>
      <c:layout>
        <c:manualLayout>
          <c:layoutTarget val="inner"/>
          <c:xMode val="edge"/>
          <c:yMode val="edge"/>
          <c:x val="0.10964530111897576"/>
          <c:y val="2.45741213939192E-2"/>
          <c:w val="0.83630262385905652"/>
          <c:h val="0.71741343554420001"/>
        </c:manualLayout>
      </c:layout>
      <c:bar3D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Лист1!$A$2:$A$4</c:f>
              <c:strCache>
                <c:ptCount val="3"/>
                <c:pt idx="0">
                  <c:v>Общий объем доходов</c:v>
                </c:pt>
                <c:pt idx="1">
                  <c:v>Общий объем расходов</c:v>
                </c:pt>
                <c:pt idx="2">
                  <c:v>Дефицит</c:v>
                </c:pt>
              </c:strCache>
            </c:strRef>
          </c:cat>
          <c:val>
            <c:numRef>
              <c:f>Лист1!$B$2:$B$4</c:f>
              <c:numCache>
                <c:formatCode>General</c:formatCode>
                <c:ptCount val="3"/>
                <c:pt idx="0">
                  <c:v>210118.5</c:v>
                </c:pt>
                <c:pt idx="1">
                  <c:v>213943.5</c:v>
                </c:pt>
                <c:pt idx="2">
                  <c:v>-3825</c:v>
                </c:pt>
              </c:numCache>
            </c:numRef>
          </c:val>
        </c:ser>
        <c:ser>
          <c:idx val="1"/>
          <c:order val="1"/>
          <c:tx>
            <c:strRef>
              <c:f>Лист1!$C$1</c:f>
              <c:strCache>
                <c:ptCount val="1"/>
                <c:pt idx="0">
                  <c:v>Столбец2</c:v>
                </c:pt>
              </c:strCache>
            </c:strRef>
          </c:tx>
          <c:invertIfNegative val="0"/>
          <c:cat>
            <c:strRef>
              <c:f>Лист1!$A$2:$A$4</c:f>
              <c:strCache>
                <c:ptCount val="3"/>
                <c:pt idx="0">
                  <c:v>Общий объем доходов</c:v>
                </c:pt>
                <c:pt idx="1">
                  <c:v>Общий объем расходов</c:v>
                </c:pt>
                <c:pt idx="2">
                  <c:v>Дефицит</c:v>
                </c:pt>
              </c:strCache>
            </c:strRef>
          </c:cat>
          <c:val>
            <c:numRef>
              <c:f>Лист1!$C$2:$C$4</c:f>
            </c:numRef>
          </c:val>
        </c:ser>
        <c:ser>
          <c:idx val="2"/>
          <c:order val="2"/>
          <c:tx>
            <c:strRef>
              <c:f>Лист1!$D$1</c:f>
              <c:strCache>
                <c:ptCount val="1"/>
                <c:pt idx="0">
                  <c:v>Столбец3</c:v>
                </c:pt>
              </c:strCache>
            </c:strRef>
          </c:tx>
          <c:invertIfNegative val="0"/>
          <c:cat>
            <c:strRef>
              <c:f>Лист1!$A$2:$A$4</c:f>
              <c:strCache>
                <c:ptCount val="3"/>
                <c:pt idx="0">
                  <c:v>Общий объем доходов</c:v>
                </c:pt>
                <c:pt idx="1">
                  <c:v>Общий объем расходов</c:v>
                </c:pt>
                <c:pt idx="2">
                  <c:v>Дефицит</c:v>
                </c:pt>
              </c:strCache>
            </c:strRef>
          </c:cat>
          <c:val>
            <c:numRef>
              <c:f>Лист1!$D$2:$D$4</c:f>
            </c:numRef>
          </c:val>
        </c:ser>
        <c:ser>
          <c:idx val="3"/>
          <c:order val="3"/>
          <c:tx>
            <c:strRef>
              <c:f>Лист1!$E$1</c:f>
              <c:strCache>
                <c:ptCount val="1"/>
                <c:pt idx="0">
                  <c:v>Столбец4</c:v>
                </c:pt>
              </c:strCache>
            </c:strRef>
          </c:tx>
          <c:spPr>
            <a:solidFill>
              <a:srgbClr val="33CCCC"/>
            </a:solidFill>
          </c:spPr>
          <c:invertIfNegative val="0"/>
          <c:cat>
            <c:strRef>
              <c:f>Лист1!$A$2:$A$4</c:f>
              <c:strCache>
                <c:ptCount val="3"/>
                <c:pt idx="0">
                  <c:v>Общий объем доходов</c:v>
                </c:pt>
                <c:pt idx="1">
                  <c:v>Общий объем расходов</c:v>
                </c:pt>
                <c:pt idx="2">
                  <c:v>Дефицит</c:v>
                </c:pt>
              </c:strCache>
            </c:strRef>
          </c:cat>
          <c:val>
            <c:numRef>
              <c:f>Лист1!$E$2:$E$4</c:f>
              <c:numCache>
                <c:formatCode>General</c:formatCode>
                <c:ptCount val="3"/>
                <c:pt idx="0">
                  <c:v>198606.9</c:v>
                </c:pt>
                <c:pt idx="1">
                  <c:v>196694.39999999985</c:v>
                </c:pt>
                <c:pt idx="2">
                  <c:v>1912.5</c:v>
                </c:pt>
              </c:numCache>
            </c:numRef>
          </c:val>
        </c:ser>
        <c:ser>
          <c:idx val="4"/>
          <c:order val="4"/>
          <c:tx>
            <c:strRef>
              <c:f>Лист1!$F$1</c:f>
              <c:strCache>
                <c:ptCount val="1"/>
                <c:pt idx="0">
                  <c:v>Столбец5</c:v>
                </c:pt>
              </c:strCache>
            </c:strRef>
          </c:tx>
          <c:invertIfNegative val="0"/>
          <c:cat>
            <c:strRef>
              <c:f>Лист1!$A$2:$A$4</c:f>
              <c:strCache>
                <c:ptCount val="3"/>
                <c:pt idx="0">
                  <c:v>Общий объем доходов</c:v>
                </c:pt>
                <c:pt idx="1">
                  <c:v>Общий объем расходов</c:v>
                </c:pt>
                <c:pt idx="2">
                  <c:v>Дефицит</c:v>
                </c:pt>
              </c:strCache>
            </c:strRef>
          </c:cat>
          <c:val>
            <c:numRef>
              <c:f>Лист1!$F$2:$F$4</c:f>
              <c:numCache>
                <c:formatCode>General</c:formatCode>
                <c:ptCount val="3"/>
                <c:pt idx="0">
                  <c:v>206024</c:v>
                </c:pt>
                <c:pt idx="1">
                  <c:v>204115.5</c:v>
                </c:pt>
                <c:pt idx="2">
                  <c:v>1912.5</c:v>
                </c:pt>
              </c:numCache>
            </c:numRef>
          </c:val>
        </c:ser>
        <c:dLbls>
          <c:showLegendKey val="0"/>
          <c:showVal val="0"/>
          <c:showCatName val="0"/>
          <c:showSerName val="0"/>
          <c:showPercent val="0"/>
          <c:showBubbleSize val="0"/>
        </c:dLbls>
        <c:gapWidth val="150"/>
        <c:shape val="cylinder"/>
        <c:axId val="252073472"/>
        <c:axId val="252075008"/>
        <c:axId val="0"/>
      </c:bar3DChart>
      <c:catAx>
        <c:axId val="252073472"/>
        <c:scaling>
          <c:orientation val="minMax"/>
        </c:scaling>
        <c:delete val="0"/>
        <c:axPos val="b"/>
        <c:majorTickMark val="out"/>
        <c:minorTickMark val="none"/>
        <c:tickLblPos val="nextTo"/>
        <c:txPr>
          <a:bodyPr/>
          <a:lstStyle/>
          <a:p>
            <a:pPr>
              <a:defRPr sz="1600">
                <a:solidFill>
                  <a:schemeClr val="tx2">
                    <a:lumMod val="10000"/>
                  </a:schemeClr>
                </a:solidFill>
                <a:latin typeface="Book Antiqua" pitchFamily="18" charset="0"/>
              </a:defRPr>
            </a:pPr>
            <a:endParaRPr lang="ru-RU"/>
          </a:p>
        </c:txPr>
        <c:crossAx val="252075008"/>
        <c:crosses val="autoZero"/>
        <c:auto val="1"/>
        <c:lblAlgn val="ctr"/>
        <c:lblOffset val="100"/>
        <c:noMultiLvlLbl val="0"/>
      </c:catAx>
      <c:valAx>
        <c:axId val="252075008"/>
        <c:scaling>
          <c:orientation val="minMax"/>
        </c:scaling>
        <c:delete val="0"/>
        <c:axPos val="l"/>
        <c:majorGridlines/>
        <c:numFmt formatCode="General" sourceLinked="1"/>
        <c:majorTickMark val="out"/>
        <c:minorTickMark val="none"/>
        <c:tickLblPos val="nextTo"/>
        <c:txPr>
          <a:bodyPr/>
          <a:lstStyle/>
          <a:p>
            <a:pPr>
              <a:defRPr>
                <a:solidFill>
                  <a:schemeClr val="tx2">
                    <a:lumMod val="10000"/>
                  </a:schemeClr>
                </a:solidFill>
                <a:latin typeface="Book Antiqua" pitchFamily="18" charset="0"/>
              </a:defRPr>
            </a:pPr>
            <a:endParaRPr lang="ru-RU"/>
          </a:p>
        </c:txPr>
        <c:crossAx val="25207347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pPr>
        <a:noFill/>
      </c:spPr>
    </c:sideWall>
    <c:backWall>
      <c:thickness val="0"/>
      <c:spPr>
        <a:noFill/>
      </c:spPr>
    </c:backWall>
    <c:plotArea>
      <c:layout>
        <c:manualLayout>
          <c:layoutTarget val="inner"/>
          <c:xMode val="edge"/>
          <c:yMode val="edge"/>
          <c:x val="0.12593753153877343"/>
          <c:y val="8.1583527756175209E-2"/>
          <c:w val="0.78645660884484436"/>
          <c:h val="0.75168414071961831"/>
        </c:manualLayout>
      </c:layout>
      <c:bar3DChart>
        <c:barDir val="col"/>
        <c:grouping val="clustered"/>
        <c:varyColors val="0"/>
        <c:ser>
          <c:idx val="0"/>
          <c:order val="0"/>
          <c:tx>
            <c:strRef>
              <c:f>Лист1!$B$1</c:f>
              <c:strCache>
                <c:ptCount val="1"/>
                <c:pt idx="0">
                  <c:v>2017</c:v>
                </c:pt>
              </c:strCache>
            </c:strRef>
          </c:tx>
          <c:spPr>
            <a:solidFill>
              <a:srgbClr val="CC3399"/>
            </a:solidFill>
            <a:effectLst>
              <a:innerShdw blurRad="63500" dist="50800" dir="18900000">
                <a:prstClr val="black">
                  <a:alpha val="50000"/>
                </a:prstClr>
              </a:innerShdw>
            </a:effectLst>
            <a:scene3d>
              <a:camera prst="orthographicFront"/>
              <a:lightRig rig="threePt" dir="t"/>
            </a:scene3d>
            <a:sp3d>
              <a:bevelT w="152400" h="50800" prst="softRound"/>
            </a:sp3d>
          </c:spPr>
          <c:invertIfNegative val="0"/>
          <c:dPt>
            <c:idx val="0"/>
            <c:invertIfNegative val="0"/>
            <c:bubble3D val="0"/>
            <c:explosion val="23"/>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1"/>
            <c:invertIfNegative val="0"/>
            <c:bubble3D val="0"/>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4"/>
            <c:invertIfNegative val="0"/>
            <c:bubble3D val="0"/>
            <c:spPr>
              <a:solidFill>
                <a:srgbClr val="CC3399"/>
              </a:solidFill>
              <a:ln w="9525" cap="flat" cmpd="sng" algn="ctr">
                <a:solidFill>
                  <a:schemeClr val="accent1">
                    <a:shade val="95000"/>
                    <a:satMod val="105000"/>
                  </a:scheme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c:spPr>
          </c:dPt>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32898.6</c:v>
                </c:pt>
                <c:pt idx="1">
                  <c:v>3654.3</c:v>
                </c:pt>
                <c:pt idx="2">
                  <c:v>315</c:v>
                </c:pt>
                <c:pt idx="3">
                  <c:v>1376.8</c:v>
                </c:pt>
              </c:numCache>
            </c:numRef>
          </c:val>
        </c:ser>
        <c:ser>
          <c:idx val="1"/>
          <c:order val="1"/>
          <c:tx>
            <c:strRef>
              <c:f>Лист1!$C$1</c:f>
              <c:strCache>
                <c:ptCount val="1"/>
                <c:pt idx="0">
                  <c:v>2018</c:v>
                </c:pt>
              </c:strCache>
            </c:strRef>
          </c:tx>
          <c:spPr>
            <a:solidFill>
              <a:srgbClr val="3399FF"/>
            </a:solidFill>
            <a:scene3d>
              <a:camera prst="orthographicFront"/>
              <a:lightRig rig="threePt" dir="t"/>
            </a:scene3d>
            <a:sp3d>
              <a:bevelT/>
            </a:sp3d>
          </c:spPr>
          <c:invertIfNegative val="0"/>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Лист1!$C$2:$C$5</c:f>
              <c:numCache>
                <c:formatCode>General</c:formatCode>
                <c:ptCount val="4"/>
                <c:pt idx="0">
                  <c:v>36160</c:v>
                </c:pt>
                <c:pt idx="1">
                  <c:v>3740.4</c:v>
                </c:pt>
                <c:pt idx="2">
                  <c:v>329</c:v>
                </c:pt>
                <c:pt idx="3" formatCode="#,##0.0">
                  <c:v>1170.5999999999999</c:v>
                </c:pt>
              </c:numCache>
            </c:numRef>
          </c:val>
        </c:ser>
        <c:ser>
          <c:idx val="2"/>
          <c:order val="2"/>
          <c:tx>
            <c:strRef>
              <c:f>Лист1!$D$1</c:f>
              <c:strCache>
                <c:ptCount val="1"/>
                <c:pt idx="0">
                  <c:v>2019</c:v>
                </c:pt>
              </c:strCache>
            </c:strRef>
          </c:tx>
          <c:spPr>
            <a:solidFill>
              <a:srgbClr val="9900FF"/>
            </a:solidFill>
            <a:scene3d>
              <a:camera prst="orthographicFront"/>
              <a:lightRig rig="threePt" dir="t"/>
            </a:scene3d>
            <a:sp3d>
              <a:bevelT/>
            </a:sp3d>
          </c:spPr>
          <c:invertIfNegative val="0"/>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Лист1!$D$2:$D$5</c:f>
              <c:numCache>
                <c:formatCode>General</c:formatCode>
                <c:ptCount val="4"/>
                <c:pt idx="0">
                  <c:v>37237.1</c:v>
                </c:pt>
                <c:pt idx="1">
                  <c:v>3827.1</c:v>
                </c:pt>
                <c:pt idx="2">
                  <c:v>342</c:v>
                </c:pt>
                <c:pt idx="3" formatCode="#,##0.0">
                  <c:v>1217.4000000000001</c:v>
                </c:pt>
              </c:numCache>
            </c:numRef>
          </c:val>
        </c:ser>
        <c:dLbls>
          <c:showLegendKey val="0"/>
          <c:showVal val="0"/>
          <c:showCatName val="0"/>
          <c:showSerName val="0"/>
          <c:showPercent val="0"/>
          <c:showBubbleSize val="0"/>
        </c:dLbls>
        <c:gapWidth val="100"/>
        <c:shape val="cylinder"/>
        <c:axId val="263737344"/>
        <c:axId val="263738880"/>
        <c:axId val="0"/>
      </c:bar3DChart>
      <c:catAx>
        <c:axId val="263737344"/>
        <c:scaling>
          <c:orientation val="minMax"/>
        </c:scaling>
        <c:delete val="1"/>
        <c:axPos val="b"/>
        <c:majorTickMark val="out"/>
        <c:minorTickMark val="none"/>
        <c:tickLblPos val="none"/>
        <c:crossAx val="263738880"/>
        <c:crosses val="autoZero"/>
        <c:auto val="1"/>
        <c:lblAlgn val="ctr"/>
        <c:lblOffset val="50"/>
        <c:noMultiLvlLbl val="0"/>
      </c:catAx>
      <c:valAx>
        <c:axId val="263738880"/>
        <c:scaling>
          <c:orientation val="minMax"/>
        </c:scaling>
        <c:delete val="0"/>
        <c:axPos val="l"/>
        <c:majorGridlines>
          <c:spPr>
            <a:ln>
              <a:solidFill>
                <a:srgbClr val="006600"/>
              </a:solidFill>
            </a:ln>
            <a:effectLst>
              <a:outerShdw blurRad="50800" dist="50800" dir="5400000" algn="ctr" rotWithShape="0">
                <a:schemeClr val="accent1"/>
              </a:outerShdw>
            </a:effectLst>
          </c:spPr>
        </c:majorGridlines>
        <c:numFmt formatCode="#,##0.0" sourceLinked="1"/>
        <c:majorTickMark val="out"/>
        <c:minorTickMark val="none"/>
        <c:tickLblPos val="nextTo"/>
        <c:txPr>
          <a:bodyPr/>
          <a:lstStyle/>
          <a:p>
            <a:pPr>
              <a:defRPr sz="1400">
                <a:solidFill>
                  <a:schemeClr val="tx2">
                    <a:lumMod val="10000"/>
                  </a:schemeClr>
                </a:solidFill>
                <a:latin typeface="Book Antiqua" pitchFamily="18" charset="0"/>
              </a:defRPr>
            </a:pPr>
            <a:endParaRPr lang="ru-RU"/>
          </a:p>
        </c:txPr>
        <c:crossAx val="263737344"/>
        <c:crosses val="autoZero"/>
        <c:crossBetween val="between"/>
      </c:valAx>
    </c:plotArea>
    <c:legend>
      <c:legendPos val="r"/>
      <c:layout>
        <c:manualLayout>
          <c:xMode val="edge"/>
          <c:yMode val="edge"/>
          <c:x val="0.90700798185491227"/>
          <c:y val="0.11484114282660576"/>
          <c:w val="9.1718515672446502E-2"/>
          <c:h val="0.17200145834710398"/>
        </c:manualLayout>
      </c:layout>
      <c:overlay val="0"/>
      <c:txPr>
        <a:bodyPr/>
        <a:lstStyle/>
        <a:p>
          <a:pPr>
            <a:defRPr sz="1600">
              <a:solidFill>
                <a:schemeClr val="tx2">
                  <a:lumMod val="10000"/>
                </a:schemeClr>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3805736144259837E-2"/>
          <c:y val="0.24360544035334591"/>
          <c:w val="0.55586759517141759"/>
          <c:h val="0.73167184643304006"/>
        </c:manualLayout>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0.64570291998207163"/>
          <c:y val="0.35050218919545029"/>
          <c:w val="0.33605198081439391"/>
          <c:h val="0.5095720984399984"/>
        </c:manualLayout>
      </c:layout>
      <c:overlay val="0"/>
      <c:txPr>
        <a:bodyPr/>
        <a:lstStyle/>
        <a:p>
          <a:pPr>
            <a:defRPr sz="900">
              <a:latin typeface="Bookman Old Style"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floor>
    <c:sideWall>
      <c:thickness val="0"/>
      <c:spPr>
        <a:noFill/>
      </c:spPr>
    </c:sideWall>
    <c:backWall>
      <c:thickness val="0"/>
      <c:spPr>
        <a:noFill/>
      </c:spPr>
    </c:backWall>
    <c:plotArea>
      <c:layout>
        <c:manualLayout>
          <c:layoutTarget val="inner"/>
          <c:xMode val="edge"/>
          <c:yMode val="edge"/>
          <c:x val="0.13299900504190731"/>
          <c:y val="3.206043210388719E-2"/>
          <c:w val="0.73024017308824285"/>
          <c:h val="0.833660711397749"/>
        </c:manualLayout>
      </c:layout>
      <c:bar3DChart>
        <c:barDir val="col"/>
        <c:grouping val="clustered"/>
        <c:varyColors val="0"/>
        <c:ser>
          <c:idx val="0"/>
          <c:order val="0"/>
          <c:tx>
            <c:strRef>
              <c:f>Лист1!$B$1</c:f>
              <c:strCache>
                <c:ptCount val="1"/>
                <c:pt idx="0">
                  <c:v>2017</c:v>
                </c:pt>
              </c:strCache>
            </c:strRef>
          </c:tx>
          <c:spPr>
            <a:solidFill>
              <a:srgbClr val="0066FF"/>
            </a:solidFill>
            <a:scene3d>
              <a:camera prst="orthographicFront"/>
              <a:lightRig rig="threePt" dir="t"/>
            </a:scene3d>
            <a:sp3d/>
          </c:spPr>
          <c:invertIfNegative val="0"/>
          <c:dPt>
            <c:idx val="0"/>
            <c:invertIfNegative val="0"/>
            <c:bubble3D val="0"/>
            <c:explosion val="23"/>
            <c:spPr>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c:spPr>
          </c:dPt>
          <c:dPt>
            <c:idx val="1"/>
            <c:invertIfNegative val="0"/>
            <c:bubble3D val="0"/>
            <c:spPr>
              <a:solidFill>
                <a:srgbClr val="0066FF"/>
              </a:solidFill>
              <a:ln>
                <a:noFill/>
              </a:ln>
              <a:effectLst>
                <a:outerShdw blurRad="40000" dist="23000" dir="5400000" rotWithShape="0">
                  <a:srgbClr val="000000">
                    <a:alpha val="35000"/>
                  </a:srgbClr>
                </a:outerShdw>
              </a:effectLst>
              <a:scene3d>
                <a:camera prst="orthographicFront"/>
                <a:lightRig rig="threePt" dir="t"/>
              </a:scene3d>
              <a:sp3d/>
            </c:spPr>
          </c:dPt>
          <c:dPt>
            <c:idx val="4"/>
            <c:invertIfNegative val="0"/>
            <c:bubble3D val="0"/>
            <c:spPr>
              <a:solidFill>
                <a:srgbClr val="0066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c:spPr>
          </c:dPt>
          <c:dLbls>
            <c:dLbl>
              <c:idx val="0"/>
              <c:layout>
                <c:manualLayout>
                  <c:x val="1.43983224480504E-3"/>
                  <c:y val="-1.5627834600656205E-2"/>
                </c:manualLayout>
              </c:layout>
              <c:showLegendKey val="0"/>
              <c:showVal val="1"/>
              <c:showCatName val="0"/>
              <c:showSerName val="0"/>
              <c:showPercent val="0"/>
              <c:showBubbleSize val="0"/>
            </c:dLbl>
            <c:dLbl>
              <c:idx val="1"/>
              <c:layout>
                <c:manualLayout>
                  <c:x val="-1.7277986937660479E-2"/>
                  <c:y val="0"/>
                </c:manualLayout>
              </c:layout>
              <c:showLegendKey val="0"/>
              <c:showVal val="1"/>
              <c:showCatName val="0"/>
              <c:showSerName val="0"/>
              <c:showPercent val="0"/>
              <c:showBubbleSize val="0"/>
            </c:dLbl>
            <c:dLbl>
              <c:idx val="2"/>
              <c:layout>
                <c:manualLayout>
                  <c:x val="-3.7435638364931051E-2"/>
                  <c:y val="-2.9639814985395488E-2"/>
                </c:manualLayout>
              </c:layout>
              <c:showLegendKey val="0"/>
              <c:showVal val="1"/>
              <c:showCatName val="0"/>
              <c:showSerName val="0"/>
              <c:showPercent val="0"/>
              <c:showBubbleSize val="0"/>
            </c:dLbl>
            <c:dLbl>
              <c:idx val="3"/>
              <c:layout>
                <c:manualLayout>
                  <c:x val="-1.1518657958440318E-2"/>
                  <c:y val="-1.1603242914529958E-2"/>
                </c:manualLayout>
              </c:layout>
              <c:showLegendKey val="0"/>
              <c:showVal val="1"/>
              <c:showCatName val="0"/>
              <c:showSerName val="0"/>
              <c:showPercent val="0"/>
              <c:showBubbleSize val="0"/>
            </c:dLbl>
            <c:txPr>
              <a:bodyPr/>
              <a:lstStyle/>
              <a:p>
                <a:pPr>
                  <a:defRPr sz="1050" b="1">
                    <a:solidFill>
                      <a:schemeClr val="bg1"/>
                    </a:solidFill>
                    <a:latin typeface="Book Antiqua"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62531</c:v>
                </c:pt>
                <c:pt idx="1">
                  <c:v>15326</c:v>
                </c:pt>
                <c:pt idx="2">
                  <c:v>93746</c:v>
                </c:pt>
                <c:pt idx="3">
                  <c:v>268.89999999999969</c:v>
                </c:pt>
              </c:numCache>
            </c:numRef>
          </c:val>
        </c:ser>
        <c:ser>
          <c:idx val="1"/>
          <c:order val="1"/>
          <c:tx>
            <c:strRef>
              <c:f>Лист1!$C$1</c:f>
              <c:strCache>
                <c:ptCount val="1"/>
                <c:pt idx="0">
                  <c:v>2018</c:v>
                </c:pt>
              </c:strCache>
            </c:strRef>
          </c:tx>
          <c:spPr>
            <a:solidFill>
              <a:srgbClr val="FFCC00"/>
            </a:solidFill>
            <a:scene3d>
              <a:camera prst="orthographicFront"/>
              <a:lightRig rig="threePt" dir="t"/>
            </a:scene3d>
            <a:sp3d/>
          </c:spPr>
          <c:invertIfNegative val="0"/>
          <c:dLbls>
            <c:dLbl>
              <c:idx val="0"/>
              <c:layout>
                <c:manualLayout>
                  <c:x val="1.4398322448050373E-2"/>
                  <c:y val="-2.7847782994871964E-2"/>
                </c:manualLayout>
              </c:layout>
              <c:showLegendKey val="0"/>
              <c:showVal val="1"/>
              <c:showCatName val="0"/>
              <c:showSerName val="0"/>
              <c:showPercent val="0"/>
              <c:showBubbleSize val="0"/>
            </c:dLbl>
            <c:dLbl>
              <c:idx val="2"/>
              <c:layout>
                <c:manualLayout>
                  <c:x val="-7.1991612240251994E-3"/>
                  <c:y val="-1.6596960393992791E-2"/>
                </c:manualLayout>
              </c:layout>
              <c:showLegendKey val="0"/>
              <c:showVal val="1"/>
              <c:showCatName val="0"/>
              <c:showSerName val="0"/>
              <c:showPercent val="0"/>
              <c:showBubbleSize val="0"/>
            </c:dLbl>
            <c:txPr>
              <a:bodyPr/>
              <a:lstStyle/>
              <a:p>
                <a:pPr>
                  <a:defRPr sz="1050" b="1">
                    <a:solidFill>
                      <a:schemeClr val="bg1"/>
                    </a:solidFill>
                    <a:latin typeface="Book Antiqua"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#,##0.0</c:formatCode>
                <c:ptCount val="4"/>
                <c:pt idx="0">
                  <c:v>50229</c:v>
                </c:pt>
                <c:pt idx="1">
                  <c:v>15890</c:v>
                </c:pt>
                <c:pt idx="2">
                  <c:v>90819</c:v>
                </c:pt>
                <c:pt idx="3">
                  <c:v>268.89999999999969</c:v>
                </c:pt>
              </c:numCache>
            </c:numRef>
          </c:val>
        </c:ser>
        <c:ser>
          <c:idx val="2"/>
          <c:order val="2"/>
          <c:tx>
            <c:strRef>
              <c:f>Лист1!$D$1</c:f>
              <c:strCache>
                <c:ptCount val="1"/>
                <c:pt idx="0">
                  <c:v>2019</c:v>
                </c:pt>
              </c:strCache>
            </c:strRef>
          </c:tx>
          <c:spPr>
            <a:solidFill>
              <a:srgbClr val="009900"/>
            </a:solidFill>
            <a:scene3d>
              <a:camera prst="orthographicFront"/>
              <a:lightRig rig="threePt" dir="t"/>
            </a:scene3d>
            <a:sp3d/>
          </c:spPr>
          <c:invertIfNegative val="0"/>
          <c:dLbls>
            <c:dLbl>
              <c:idx val="0"/>
              <c:layout>
                <c:manualLayout>
                  <c:x val="3.5995806120126012E-2"/>
                  <c:y val="-4.6412971658119978E-3"/>
                </c:manualLayout>
              </c:layout>
              <c:showLegendKey val="0"/>
              <c:showVal val="1"/>
              <c:showCatName val="0"/>
              <c:showSerName val="0"/>
              <c:showPercent val="0"/>
              <c:showBubbleSize val="0"/>
            </c:dLbl>
            <c:dLbl>
              <c:idx val="1"/>
              <c:layout>
                <c:manualLayout>
                  <c:x val="2.303731591688073E-2"/>
                  <c:y val="4.6412971658120854E-3"/>
                </c:manualLayout>
              </c:layout>
              <c:showLegendKey val="0"/>
              <c:showVal val="1"/>
              <c:showCatName val="0"/>
              <c:showSerName val="0"/>
              <c:showPercent val="0"/>
              <c:showBubbleSize val="0"/>
            </c:dLbl>
            <c:dLbl>
              <c:idx val="2"/>
              <c:layout>
                <c:manualLayout>
                  <c:x val="2.8796644896100787E-2"/>
                  <c:y val="-4.729432313427903E-3"/>
                </c:manualLayout>
              </c:layout>
              <c:showLegendKey val="0"/>
              <c:showVal val="1"/>
              <c:showCatName val="0"/>
              <c:showSerName val="0"/>
              <c:showPercent val="0"/>
              <c:showBubbleSize val="0"/>
            </c:dLbl>
            <c:dLbl>
              <c:idx val="3"/>
              <c:layout>
                <c:manualLayout>
                  <c:x val="1.4398322448050399E-2"/>
                  <c:y val="-1.1603242914529958E-2"/>
                </c:manualLayout>
              </c:layout>
              <c:showLegendKey val="0"/>
              <c:showVal val="1"/>
              <c:showCatName val="0"/>
              <c:showSerName val="0"/>
              <c:showPercent val="0"/>
              <c:showBubbleSize val="0"/>
            </c:dLbl>
            <c:txPr>
              <a:bodyPr/>
              <a:lstStyle/>
              <a:p>
                <a:pPr>
                  <a:defRPr sz="1050" b="1">
                    <a:solidFill>
                      <a:schemeClr val="bg1"/>
                    </a:solidFill>
                    <a:latin typeface="Book Antiqua"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Лист1!$D$2:$D$5</c:f>
              <c:numCache>
                <c:formatCode>#,##0.0</c:formatCode>
                <c:ptCount val="4"/>
                <c:pt idx="0">
                  <c:v>50297</c:v>
                </c:pt>
                <c:pt idx="1">
                  <c:v>16065</c:v>
                </c:pt>
                <c:pt idx="2">
                  <c:v>96769.5</c:v>
                </c:pt>
                <c:pt idx="3">
                  <c:v>268.89999999999969</c:v>
                </c:pt>
              </c:numCache>
            </c:numRef>
          </c:val>
        </c:ser>
        <c:dLbls>
          <c:showLegendKey val="0"/>
          <c:showVal val="0"/>
          <c:showCatName val="0"/>
          <c:showSerName val="0"/>
          <c:showPercent val="0"/>
          <c:showBubbleSize val="0"/>
        </c:dLbls>
        <c:gapWidth val="100"/>
        <c:shape val="cylinder"/>
        <c:axId val="268268288"/>
        <c:axId val="268269824"/>
        <c:axId val="0"/>
      </c:bar3DChart>
      <c:catAx>
        <c:axId val="268268288"/>
        <c:scaling>
          <c:orientation val="minMax"/>
        </c:scaling>
        <c:delete val="1"/>
        <c:axPos val="b"/>
        <c:majorTickMark val="out"/>
        <c:minorTickMark val="none"/>
        <c:tickLblPos val="none"/>
        <c:crossAx val="268269824"/>
        <c:crosses val="autoZero"/>
        <c:auto val="1"/>
        <c:lblAlgn val="ctr"/>
        <c:lblOffset val="50"/>
        <c:noMultiLvlLbl val="0"/>
      </c:catAx>
      <c:valAx>
        <c:axId val="268269824"/>
        <c:scaling>
          <c:orientation val="minMax"/>
        </c:scaling>
        <c:delete val="0"/>
        <c:axPos val="l"/>
        <c:majorGridlines>
          <c:spPr>
            <a:ln>
              <a:solidFill>
                <a:srgbClr val="006600"/>
              </a:solidFill>
            </a:ln>
            <a:effectLst>
              <a:outerShdw blurRad="50800" dist="50800" dir="5400000" algn="ctr" rotWithShape="0">
                <a:srgbClr val="009900"/>
              </a:outerShdw>
            </a:effectLst>
          </c:spPr>
        </c:majorGridlines>
        <c:numFmt formatCode="#,##0.0" sourceLinked="1"/>
        <c:majorTickMark val="out"/>
        <c:minorTickMark val="none"/>
        <c:tickLblPos val="nextTo"/>
        <c:spPr>
          <a:noFill/>
          <a:ln>
            <a:solidFill>
              <a:srgbClr val="009999"/>
            </a:solidFill>
          </a:ln>
          <a:effectLst>
            <a:outerShdw blurRad="50800" dist="50800" dir="5400000" algn="ctr" rotWithShape="0">
              <a:srgbClr val="009900"/>
            </a:outerShdw>
          </a:effectLst>
        </c:spPr>
        <c:txPr>
          <a:bodyPr/>
          <a:lstStyle/>
          <a:p>
            <a:pPr>
              <a:defRPr sz="1400">
                <a:solidFill>
                  <a:schemeClr val="tx2">
                    <a:lumMod val="10000"/>
                  </a:schemeClr>
                </a:solidFill>
                <a:latin typeface="Book Antiqua" pitchFamily="18" charset="0"/>
              </a:defRPr>
            </a:pPr>
            <a:endParaRPr lang="ru-RU"/>
          </a:p>
        </c:txPr>
        <c:crossAx val="268268288"/>
        <c:crosses val="autoZero"/>
        <c:crossBetween val="between"/>
      </c:valAx>
    </c:plotArea>
    <c:legend>
      <c:legendPos val="r"/>
      <c:layout>
        <c:manualLayout>
          <c:xMode val="edge"/>
          <c:yMode val="edge"/>
          <c:x val="0.90512650570173447"/>
          <c:y val="0.11484114282660576"/>
          <c:w val="8.1915004095018965E-2"/>
          <c:h val="0.17200145834710401"/>
        </c:manualLayout>
      </c:layout>
      <c:overlay val="0"/>
      <c:txPr>
        <a:bodyPr/>
        <a:lstStyle/>
        <a:p>
          <a:pPr>
            <a:defRPr sz="1600">
              <a:solidFill>
                <a:schemeClr val="tx2">
                  <a:lumMod val="10000"/>
                </a:schemeClr>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6234567901234612E-2"/>
          <c:y val="2.5273387345147367E-2"/>
          <c:w val="0.71190993486925269"/>
          <c:h val="0.96101611072749948"/>
        </c:manualLayout>
      </c:layout>
      <c:pie3DChart>
        <c:varyColors val="1"/>
        <c:ser>
          <c:idx val="0"/>
          <c:order val="0"/>
          <c:tx>
            <c:strRef>
              <c:f>Лист1!$B$1</c:f>
              <c:strCache>
                <c:ptCount val="1"/>
                <c:pt idx="0">
                  <c:v>2017 год</c:v>
                </c:pt>
              </c:strCache>
            </c:strRef>
          </c:tx>
          <c:spPr>
            <a:scene3d>
              <a:camera prst="orthographicFront"/>
              <a:lightRig rig="threePt" dir="t"/>
            </a:scene3d>
            <a:sp3d>
              <a:bevelT/>
            </a:sp3d>
          </c:spPr>
          <c:explosion val="34"/>
          <c:dPt>
            <c:idx val="0"/>
            <c:bubble3D val="0"/>
            <c:spPr>
              <a:solidFill>
                <a:srgbClr val="0000FF"/>
              </a:solidFill>
              <a:scene3d>
                <a:camera prst="orthographicFront"/>
                <a:lightRig rig="threePt" dir="t"/>
              </a:scene3d>
              <a:sp3d>
                <a:bevelT/>
              </a:sp3d>
            </c:spPr>
          </c:dPt>
          <c:dPt>
            <c:idx val="1"/>
            <c:bubble3D val="0"/>
            <c:spPr>
              <a:solidFill>
                <a:srgbClr val="FF3300"/>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dPt>
            <c:idx val="3"/>
            <c:bubble3D val="0"/>
            <c:spPr>
              <a:solidFill>
                <a:srgbClr val="CC66FF"/>
              </a:solidFill>
              <a:scene3d>
                <a:camera prst="orthographicFront"/>
                <a:lightRig rig="threePt" dir="t"/>
              </a:scene3d>
              <a:sp3d>
                <a:bevelT/>
              </a:sp3d>
            </c:spPr>
          </c:dPt>
          <c:dPt>
            <c:idx val="4"/>
            <c:bubble3D val="0"/>
            <c:spPr>
              <a:solidFill>
                <a:srgbClr val="33CCCC"/>
              </a:solidFill>
              <a:scene3d>
                <a:camera prst="orthographicFront"/>
                <a:lightRig rig="threePt" dir="t"/>
              </a:scene3d>
              <a:sp3d>
                <a:bevelT/>
              </a:sp3d>
            </c:spPr>
          </c:dPt>
          <c:dPt>
            <c:idx val="5"/>
            <c:bubble3D val="0"/>
            <c:spPr>
              <a:solidFill>
                <a:srgbClr val="A50021"/>
              </a:solidFill>
              <a:scene3d>
                <a:camera prst="orthographicFront"/>
                <a:lightRig rig="threePt" dir="t"/>
              </a:scene3d>
              <a:sp3d>
                <a:bevelT/>
              </a:sp3d>
            </c:spPr>
          </c:dPt>
          <c:dPt>
            <c:idx val="7"/>
            <c:bubble3D val="0"/>
            <c:spPr>
              <a:solidFill>
                <a:srgbClr val="FF66CC"/>
              </a:solidFill>
              <a:scene3d>
                <a:camera prst="orthographicFront"/>
                <a:lightRig rig="threePt" dir="t"/>
              </a:scene3d>
              <a:sp3d>
                <a:bevelT/>
              </a:sp3d>
            </c:spPr>
          </c:dPt>
          <c:dPt>
            <c:idx val="8"/>
            <c:bubble3D val="0"/>
            <c:spPr>
              <a:solidFill>
                <a:srgbClr val="33CC33"/>
              </a:solidFill>
              <a:scene3d>
                <a:camera prst="orthographicFront"/>
                <a:lightRig rig="threePt" dir="t"/>
              </a:scene3d>
              <a:sp3d>
                <a:bevelT/>
              </a:sp3d>
            </c:spPr>
          </c:dPt>
          <c:dLbls>
            <c:dLbl>
              <c:idx val="0"/>
              <c:layout>
                <c:manualLayout>
                  <c:x val="-1.0073334292546731E-2"/>
                  <c:y val="-6.386069620956311E-3"/>
                </c:manualLayout>
              </c:layout>
              <c:showLegendKey val="0"/>
              <c:showVal val="1"/>
              <c:showCatName val="0"/>
              <c:showSerName val="0"/>
              <c:showPercent val="0"/>
              <c:showBubbleSize val="0"/>
            </c:dLbl>
            <c:dLbl>
              <c:idx val="1"/>
              <c:layout>
                <c:manualLayout>
                  <c:x val="-6.5182875855324032E-3"/>
                  <c:y val="1.9270538153988541E-2"/>
                </c:manualLayout>
              </c:layout>
              <c:showLegendKey val="0"/>
              <c:showVal val="1"/>
              <c:showCatName val="0"/>
              <c:showSerName val="0"/>
              <c:showPercent val="0"/>
              <c:showBubbleSize val="0"/>
            </c:dLbl>
            <c:dLbl>
              <c:idx val="2"/>
              <c:layout>
                <c:manualLayout>
                  <c:x val="-0.13523190046279043"/>
                  <c:y val="-0.17558562410083831"/>
                </c:manualLayout>
              </c:layout>
              <c:tx>
                <c:rich>
                  <a:bodyPr/>
                  <a:lstStyle/>
                  <a:p>
                    <a:r>
                      <a:rPr lang="ru-RU" sz="1200" dirty="0" smtClean="0"/>
                      <a:t>118 259,4    </a:t>
                    </a:r>
                    <a:endParaRPr lang="en-US" sz="1200" dirty="0"/>
                  </a:p>
                </c:rich>
              </c:tx>
              <c:showLegendKey val="0"/>
              <c:showVal val="1"/>
              <c:showCatName val="0"/>
              <c:showSerName val="0"/>
              <c:showPercent val="0"/>
              <c:showBubbleSize val="0"/>
            </c:dLbl>
            <c:dLbl>
              <c:idx val="3"/>
              <c:layout>
                <c:manualLayout>
                  <c:x val="7.3033779488982102E-4"/>
                  <c:y val="-4.2853360878327182E-2"/>
                </c:manualLayout>
              </c:layout>
              <c:showLegendKey val="0"/>
              <c:showVal val="1"/>
              <c:showCatName val="0"/>
              <c:showSerName val="0"/>
              <c:showPercent val="0"/>
              <c:showBubbleSize val="0"/>
            </c:dLbl>
            <c:dLbl>
              <c:idx val="4"/>
              <c:layout>
                <c:manualLayout>
                  <c:x val="3.0621597600266667E-3"/>
                  <c:y val="-1.4964054626841743E-2"/>
                </c:manualLayout>
              </c:layout>
              <c:showLegendKey val="0"/>
              <c:showVal val="1"/>
              <c:showCatName val="0"/>
              <c:showSerName val="0"/>
              <c:showPercent val="0"/>
              <c:showBubbleSize val="0"/>
            </c:dLbl>
            <c:dLbl>
              <c:idx val="5"/>
              <c:layout>
                <c:manualLayout>
                  <c:x val="-6.7886355068016123E-3"/>
                  <c:y val="2.2968615301534709E-3"/>
                </c:manualLayout>
              </c:layout>
              <c:showLegendKey val="0"/>
              <c:showVal val="1"/>
              <c:showCatName val="0"/>
              <c:showSerName val="0"/>
              <c:showPercent val="0"/>
              <c:showBubbleSize val="0"/>
            </c:dLbl>
            <c:dLbl>
              <c:idx val="6"/>
              <c:layout>
                <c:manualLayout>
                  <c:x val="2.6339690342890607E-2"/>
                  <c:y val="-1.9054844820336422E-2"/>
                </c:manualLayout>
              </c:layout>
              <c:showLegendKey val="0"/>
              <c:showVal val="1"/>
              <c:showCatName val="0"/>
              <c:showSerName val="0"/>
              <c:showPercent val="0"/>
              <c:showBubbleSize val="0"/>
            </c:dLbl>
            <c:dLbl>
              <c:idx val="8"/>
              <c:layout>
                <c:manualLayout>
                  <c:x val="6.1220350928356176E-2"/>
                  <c:y val="-5.9342950881392534E-2"/>
                </c:manualLayout>
              </c:layout>
              <c:showLegendKey val="0"/>
              <c:showVal val="1"/>
              <c:showCatName val="0"/>
              <c:showSerName val="0"/>
              <c:showPercent val="0"/>
              <c:showBubbleSize val="0"/>
            </c:dLbl>
            <c:txPr>
              <a:bodyPr/>
              <a:lstStyle/>
              <a:p>
                <a:pPr>
                  <a:defRPr sz="1200" b="1">
                    <a:solidFill>
                      <a:schemeClr val="bg1"/>
                    </a:solidFill>
                    <a:latin typeface="Book Antiqua" pitchFamily="18" charset="0"/>
                  </a:defRPr>
                </a:pPr>
                <a:endParaRPr lang="ru-RU"/>
              </a:p>
            </c:txPr>
            <c:showLegendKey val="0"/>
            <c:showVal val="0"/>
            <c:showCatName val="0"/>
            <c:showSerName val="0"/>
            <c:showPercent val="0"/>
            <c:showBubbleSize val="0"/>
          </c:dLbls>
          <c:cat>
            <c:strRef>
              <c:f>Лист1!$A$2:$A$9</c:f>
              <c:strCache>
                <c:ptCount val="8"/>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Физическая культура и спорт</c:v>
                </c:pt>
                <c:pt idx="6">
                  <c:v>Обслуживанеие государственного и муниципального долга</c:v>
                </c:pt>
                <c:pt idx="7">
                  <c:v>Межбюджетные трансферты </c:v>
                </c:pt>
              </c:strCache>
            </c:strRef>
          </c:cat>
          <c:val>
            <c:numRef>
              <c:f>Лист1!$B$2:$B$9</c:f>
              <c:numCache>
                <c:formatCode>#,##0.0</c:formatCode>
                <c:ptCount val="8"/>
                <c:pt idx="0">
                  <c:v>30250.6</c:v>
                </c:pt>
                <c:pt idx="1">
                  <c:v>1530</c:v>
                </c:pt>
                <c:pt idx="2">
                  <c:v>118259.4</c:v>
                </c:pt>
                <c:pt idx="3">
                  <c:v>27755.3</c:v>
                </c:pt>
                <c:pt idx="4">
                  <c:v>19668.2</c:v>
                </c:pt>
                <c:pt idx="5">
                  <c:v>200</c:v>
                </c:pt>
                <c:pt idx="6">
                  <c:v>7.3</c:v>
                </c:pt>
                <c:pt idx="7">
                  <c:v>16272.7</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1169471606980117"/>
          <c:y val="8.9980156916460732E-2"/>
          <c:w val="0.28049171676735385"/>
          <c:h val="0.7664006038710186"/>
        </c:manualLayout>
      </c:layout>
      <c:overlay val="0"/>
      <c:txPr>
        <a:bodyPr/>
        <a:lstStyle/>
        <a:p>
          <a:pPr>
            <a:defRPr sz="1200" b="0" baseline="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4788912343073028E-2"/>
          <c:y val="2.5273387345147339E-2"/>
          <c:w val="0.71190993486925269"/>
          <c:h val="0.96101611072749948"/>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explosion val="31"/>
          <c:dPt>
            <c:idx val="0"/>
            <c:bubble3D val="0"/>
            <c:spPr>
              <a:solidFill>
                <a:srgbClr val="0000FF"/>
              </a:solidFill>
              <a:scene3d>
                <a:camera prst="orthographicFront"/>
                <a:lightRig rig="threePt" dir="t"/>
              </a:scene3d>
              <a:sp3d>
                <a:bevelT/>
              </a:sp3d>
            </c:spPr>
          </c:dPt>
          <c:dPt>
            <c:idx val="1"/>
            <c:bubble3D val="0"/>
            <c:spPr>
              <a:solidFill>
                <a:srgbClr val="FF3300"/>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dPt>
            <c:idx val="3"/>
            <c:bubble3D val="0"/>
            <c:spPr>
              <a:solidFill>
                <a:srgbClr val="CC66FF"/>
              </a:solidFill>
              <a:scene3d>
                <a:camera prst="orthographicFront"/>
                <a:lightRig rig="threePt" dir="t"/>
              </a:scene3d>
              <a:sp3d>
                <a:bevelT/>
              </a:sp3d>
            </c:spPr>
          </c:dPt>
          <c:dPt>
            <c:idx val="4"/>
            <c:bubble3D val="0"/>
            <c:spPr>
              <a:solidFill>
                <a:srgbClr val="33CCCC"/>
              </a:solidFill>
              <a:scene3d>
                <a:camera prst="orthographicFront"/>
                <a:lightRig rig="threePt" dir="t"/>
              </a:scene3d>
              <a:sp3d>
                <a:bevelT/>
              </a:sp3d>
            </c:spPr>
          </c:dPt>
          <c:dPt>
            <c:idx val="5"/>
            <c:bubble3D val="0"/>
            <c:spPr>
              <a:solidFill>
                <a:srgbClr val="A50021"/>
              </a:solidFill>
              <a:scene3d>
                <a:camera prst="orthographicFront"/>
                <a:lightRig rig="threePt" dir="t"/>
              </a:scene3d>
              <a:sp3d>
                <a:bevelT/>
              </a:sp3d>
            </c:spPr>
          </c:dPt>
          <c:dPt>
            <c:idx val="7"/>
            <c:bubble3D val="0"/>
            <c:spPr>
              <a:solidFill>
                <a:srgbClr val="FF66CC"/>
              </a:solidFill>
              <a:scene3d>
                <a:camera prst="orthographicFront"/>
                <a:lightRig rig="threePt" dir="t"/>
              </a:scene3d>
              <a:sp3d>
                <a:bevelT/>
              </a:sp3d>
            </c:spPr>
          </c:dPt>
          <c:dPt>
            <c:idx val="8"/>
            <c:bubble3D val="0"/>
            <c:spPr>
              <a:solidFill>
                <a:srgbClr val="33CC33"/>
              </a:solidFill>
              <a:scene3d>
                <a:camera prst="orthographicFront"/>
                <a:lightRig rig="threePt" dir="t"/>
              </a:scene3d>
              <a:sp3d>
                <a:bevelT/>
              </a:sp3d>
            </c:spPr>
          </c:dPt>
          <c:dLbls>
            <c:dLbl>
              <c:idx val="0"/>
              <c:layout>
                <c:manualLayout>
                  <c:x val="-1.0073334292546731E-2"/>
                  <c:y val="-6.3860696209563127E-3"/>
                </c:manualLayout>
              </c:layout>
              <c:showLegendKey val="0"/>
              <c:showVal val="1"/>
              <c:showCatName val="0"/>
              <c:showSerName val="0"/>
              <c:showPercent val="0"/>
              <c:showBubbleSize val="0"/>
            </c:dLbl>
            <c:dLbl>
              <c:idx val="1"/>
              <c:layout>
                <c:manualLayout>
                  <c:x val="-6.518287585532404E-3"/>
                  <c:y val="1.9270538153988544E-2"/>
                </c:manualLayout>
              </c:layout>
              <c:showLegendKey val="0"/>
              <c:showVal val="1"/>
              <c:showCatName val="0"/>
              <c:showSerName val="0"/>
              <c:showPercent val="0"/>
              <c:showBubbleSize val="0"/>
            </c:dLbl>
            <c:dLbl>
              <c:idx val="2"/>
              <c:layout>
                <c:manualLayout>
                  <c:x val="-0.13523190046279046"/>
                  <c:y val="-0.17558562410083831"/>
                </c:manualLayout>
              </c:layout>
              <c:tx>
                <c:rich>
                  <a:bodyPr/>
                  <a:lstStyle/>
                  <a:p>
                    <a:r>
                      <a:rPr lang="ru-RU" sz="1200" dirty="0" smtClean="0"/>
                      <a:t>108 468,7</a:t>
                    </a:r>
                    <a:endParaRPr lang="en-US" sz="1200" dirty="0"/>
                  </a:p>
                </c:rich>
              </c:tx>
              <c:showLegendKey val="0"/>
              <c:showVal val="1"/>
              <c:showCatName val="0"/>
              <c:showSerName val="0"/>
              <c:showPercent val="0"/>
              <c:showBubbleSize val="0"/>
            </c:dLbl>
            <c:dLbl>
              <c:idx val="3"/>
              <c:layout>
                <c:manualLayout>
                  <c:x val="7.3033779488982102E-4"/>
                  <c:y val="-4.9550928940384924E-2"/>
                </c:manualLayout>
              </c:layout>
              <c:showLegendKey val="0"/>
              <c:showVal val="1"/>
              <c:showCatName val="0"/>
              <c:showSerName val="0"/>
              <c:showPercent val="0"/>
              <c:showBubbleSize val="0"/>
            </c:dLbl>
            <c:dLbl>
              <c:idx val="4"/>
              <c:layout>
                <c:manualLayout>
                  <c:x val="2.0409959002733798E-2"/>
                  <c:y val="-1.9429100001546951E-2"/>
                </c:manualLayout>
              </c:layout>
              <c:showLegendKey val="0"/>
              <c:showVal val="1"/>
              <c:showCatName val="0"/>
              <c:showSerName val="0"/>
              <c:showPercent val="0"/>
              <c:showBubbleSize val="0"/>
            </c:dLbl>
            <c:dLbl>
              <c:idx val="5"/>
              <c:layout>
                <c:manualLayout>
                  <c:x val="7.6678638621209714E-3"/>
                  <c:y val="-1.7795842656019939E-2"/>
                </c:manualLayout>
              </c:layout>
              <c:showLegendKey val="0"/>
              <c:showVal val="1"/>
              <c:showCatName val="0"/>
              <c:showSerName val="0"/>
              <c:showPercent val="0"/>
              <c:showBubbleSize val="0"/>
            </c:dLbl>
            <c:dLbl>
              <c:idx val="6"/>
              <c:layout>
                <c:manualLayout>
                  <c:x val="4.2241891155991793E-2"/>
                  <c:y val="-1.6822322132983823E-2"/>
                </c:manualLayout>
              </c:layout>
              <c:showLegendKey val="0"/>
              <c:showVal val="1"/>
              <c:showCatName val="0"/>
              <c:showSerName val="0"/>
              <c:showPercent val="0"/>
              <c:showBubbleSize val="0"/>
            </c:dLbl>
            <c:dLbl>
              <c:idx val="8"/>
              <c:layout>
                <c:manualLayout>
                  <c:x val="6.1220350928356176E-2"/>
                  <c:y val="-5.9342950881392534E-2"/>
                </c:manualLayout>
              </c:layout>
              <c:showLegendKey val="0"/>
              <c:showVal val="1"/>
              <c:showCatName val="0"/>
              <c:showSerName val="0"/>
              <c:showPercent val="0"/>
              <c:showBubbleSize val="0"/>
            </c:dLbl>
            <c:txPr>
              <a:bodyPr/>
              <a:lstStyle/>
              <a:p>
                <a:pPr>
                  <a:defRPr sz="1200" b="1">
                    <a:solidFill>
                      <a:schemeClr val="bg1"/>
                    </a:solidFill>
                    <a:latin typeface="Book Antiqua" pitchFamily="18" charset="0"/>
                  </a:defRPr>
                </a:pPr>
                <a:endParaRPr lang="ru-RU"/>
              </a:p>
            </c:txPr>
            <c:showLegendKey val="0"/>
            <c:showVal val="0"/>
            <c:showCatName val="0"/>
            <c:showSerName val="0"/>
            <c:showPercent val="0"/>
            <c:showBubbleSize val="0"/>
          </c:dLbls>
          <c:cat>
            <c:strRef>
              <c:f>Лист1!$A$2:$A$8</c:f>
              <c:strCache>
                <c:ptCount val="7"/>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strCache>
            </c:strRef>
          </c:cat>
          <c:val>
            <c:numRef>
              <c:f>Лист1!$B$2:$B$8</c:f>
              <c:numCache>
                <c:formatCode>#,##0.0</c:formatCode>
                <c:ptCount val="7"/>
                <c:pt idx="0">
                  <c:v>26241.4</c:v>
                </c:pt>
                <c:pt idx="1">
                  <c:v>1400</c:v>
                </c:pt>
                <c:pt idx="2">
                  <c:v>108468.7</c:v>
                </c:pt>
                <c:pt idx="3">
                  <c:v>27367.5</c:v>
                </c:pt>
                <c:pt idx="4">
                  <c:v>16335.4</c:v>
                </c:pt>
                <c:pt idx="5">
                  <c:v>7.3</c:v>
                </c:pt>
                <c:pt idx="6">
                  <c:v>16874.09999999998</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116947160698015"/>
          <c:y val="8.9980156916460732E-2"/>
          <c:w val="0.28049171676735385"/>
          <c:h val="0.7664006038710186"/>
        </c:manualLayout>
      </c:layout>
      <c:overlay val="0"/>
      <c:txPr>
        <a:bodyPr/>
        <a:lstStyle/>
        <a:p>
          <a:pPr>
            <a:defRPr sz="1200" b="0" baseline="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6234567901234612E-2"/>
          <c:y val="2.5273387345147384E-2"/>
          <c:w val="0.71190993486925269"/>
          <c:h val="0.96101611072749948"/>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34"/>
          <c:dPt>
            <c:idx val="0"/>
            <c:bubble3D val="0"/>
            <c:spPr>
              <a:solidFill>
                <a:srgbClr val="0000FF"/>
              </a:solidFill>
              <a:scene3d>
                <a:camera prst="orthographicFront"/>
                <a:lightRig rig="threePt" dir="t"/>
              </a:scene3d>
              <a:sp3d>
                <a:bevelT/>
              </a:sp3d>
            </c:spPr>
          </c:dPt>
          <c:dPt>
            <c:idx val="1"/>
            <c:bubble3D val="0"/>
            <c:spPr>
              <a:solidFill>
                <a:srgbClr val="FF3300"/>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dPt>
            <c:idx val="3"/>
            <c:bubble3D val="0"/>
            <c:spPr>
              <a:solidFill>
                <a:srgbClr val="CC66FF"/>
              </a:solidFill>
              <a:scene3d>
                <a:camera prst="orthographicFront"/>
                <a:lightRig rig="threePt" dir="t"/>
              </a:scene3d>
              <a:sp3d>
                <a:bevelT/>
              </a:sp3d>
            </c:spPr>
          </c:dPt>
          <c:dPt>
            <c:idx val="4"/>
            <c:bubble3D val="0"/>
            <c:spPr>
              <a:solidFill>
                <a:srgbClr val="33CCCC"/>
              </a:solidFill>
              <a:scene3d>
                <a:camera prst="orthographicFront"/>
                <a:lightRig rig="threePt" dir="t"/>
              </a:scene3d>
              <a:sp3d>
                <a:bevelT/>
              </a:sp3d>
            </c:spPr>
          </c:dPt>
          <c:dPt>
            <c:idx val="5"/>
            <c:bubble3D val="0"/>
            <c:spPr>
              <a:solidFill>
                <a:srgbClr val="A50021"/>
              </a:solidFill>
              <a:scene3d>
                <a:camera prst="orthographicFront"/>
                <a:lightRig rig="threePt" dir="t"/>
              </a:scene3d>
              <a:sp3d>
                <a:bevelT/>
              </a:sp3d>
            </c:spPr>
          </c:dPt>
          <c:dPt>
            <c:idx val="7"/>
            <c:bubble3D val="0"/>
            <c:spPr>
              <a:solidFill>
                <a:srgbClr val="FF66CC"/>
              </a:solidFill>
              <a:scene3d>
                <a:camera prst="orthographicFront"/>
                <a:lightRig rig="threePt" dir="t"/>
              </a:scene3d>
              <a:sp3d>
                <a:bevelT/>
              </a:sp3d>
            </c:spPr>
          </c:dPt>
          <c:dPt>
            <c:idx val="8"/>
            <c:bubble3D val="0"/>
            <c:spPr>
              <a:solidFill>
                <a:srgbClr val="33CC33"/>
              </a:solidFill>
              <a:scene3d>
                <a:camera prst="orthographicFront"/>
                <a:lightRig rig="threePt" dir="t"/>
              </a:scene3d>
              <a:sp3d>
                <a:bevelT/>
              </a:sp3d>
            </c:spPr>
          </c:dPt>
          <c:dLbls>
            <c:dLbl>
              <c:idx val="0"/>
              <c:layout>
                <c:manualLayout>
                  <c:x val="-1.0073334292546731E-2"/>
                  <c:y val="-6.3860696209563144E-3"/>
                </c:manualLayout>
              </c:layout>
              <c:showLegendKey val="0"/>
              <c:showVal val="1"/>
              <c:showCatName val="0"/>
              <c:showSerName val="0"/>
              <c:showPercent val="0"/>
              <c:showBubbleSize val="0"/>
            </c:dLbl>
            <c:dLbl>
              <c:idx val="1"/>
              <c:layout>
                <c:manualLayout>
                  <c:x val="-6.5182875855324058E-3"/>
                  <c:y val="1.9270538153988548E-2"/>
                </c:manualLayout>
              </c:layout>
              <c:showLegendKey val="0"/>
              <c:showVal val="1"/>
              <c:showCatName val="0"/>
              <c:showSerName val="0"/>
              <c:showPercent val="0"/>
              <c:showBubbleSize val="0"/>
            </c:dLbl>
            <c:dLbl>
              <c:idx val="2"/>
              <c:layout>
                <c:manualLayout>
                  <c:x val="-0.13523190046279049"/>
                  <c:y val="-0.17558562410083831"/>
                </c:manualLayout>
              </c:layout>
              <c:tx>
                <c:rich>
                  <a:bodyPr/>
                  <a:lstStyle/>
                  <a:p>
                    <a:r>
                      <a:rPr lang="ru-RU" sz="1200" dirty="0" smtClean="0"/>
                      <a:t>109 758,5</a:t>
                    </a:r>
                  </a:p>
                  <a:p>
                    <a:endParaRPr lang="en-US" sz="1200" dirty="0"/>
                  </a:p>
                </c:rich>
              </c:tx>
              <c:showLegendKey val="0"/>
              <c:showVal val="1"/>
              <c:showCatName val="0"/>
              <c:showSerName val="0"/>
              <c:showPercent val="0"/>
              <c:showBubbleSize val="0"/>
            </c:dLbl>
            <c:dLbl>
              <c:idx val="3"/>
              <c:layout>
                <c:manualLayout>
                  <c:x val="1.518683716381242E-2"/>
                  <c:y val="-0.13215426837243124"/>
                </c:manualLayout>
              </c:layout>
              <c:showLegendKey val="0"/>
              <c:showVal val="1"/>
              <c:showCatName val="0"/>
              <c:showSerName val="0"/>
              <c:showPercent val="0"/>
              <c:showBubbleSize val="0"/>
            </c:dLbl>
            <c:dLbl>
              <c:idx val="4"/>
              <c:layout>
                <c:manualLayout>
                  <c:x val="3.0621597600266684E-3"/>
                  <c:y val="-1.4964054626841743E-2"/>
                </c:manualLayout>
              </c:layout>
              <c:showLegendKey val="0"/>
              <c:showVal val="1"/>
              <c:showCatName val="0"/>
              <c:showSerName val="0"/>
              <c:showPercent val="0"/>
              <c:showBubbleSize val="0"/>
            </c:dLbl>
            <c:dLbl>
              <c:idx val="5"/>
              <c:layout>
                <c:manualLayout>
                  <c:x val="-6.7886355068016123E-3"/>
                  <c:y val="2.2968615301534709E-3"/>
                </c:manualLayout>
              </c:layout>
              <c:showLegendKey val="0"/>
              <c:showVal val="1"/>
              <c:showCatName val="0"/>
              <c:showSerName val="0"/>
              <c:showPercent val="0"/>
              <c:showBubbleSize val="0"/>
            </c:dLbl>
            <c:dLbl>
              <c:idx val="6"/>
              <c:layout>
                <c:manualLayout>
                  <c:x val="2.6339690342890607E-2"/>
                  <c:y val="-1.9054844820336422E-2"/>
                </c:manualLayout>
              </c:layout>
              <c:numFmt formatCode="#,##0.00" sourceLinked="0"/>
              <c:spPr/>
              <c:txPr>
                <a:bodyPr/>
                <a:lstStyle/>
                <a:p>
                  <a:pPr>
                    <a:defRPr sz="1200" b="1">
                      <a:solidFill>
                        <a:schemeClr val="bg1"/>
                      </a:solidFill>
                      <a:latin typeface="Book Antiqua" pitchFamily="18" charset="0"/>
                    </a:defRPr>
                  </a:pPr>
                  <a:endParaRPr lang="ru-RU"/>
                </a:p>
              </c:txPr>
              <c:showLegendKey val="0"/>
              <c:showVal val="1"/>
              <c:showCatName val="0"/>
              <c:showSerName val="0"/>
              <c:showPercent val="0"/>
              <c:showBubbleSize val="0"/>
            </c:dLbl>
            <c:dLbl>
              <c:idx val="8"/>
              <c:layout>
                <c:manualLayout>
                  <c:x val="6.1220350928356176E-2"/>
                  <c:y val="-5.9342950881392534E-2"/>
                </c:manualLayout>
              </c:layout>
              <c:showLegendKey val="0"/>
              <c:showVal val="1"/>
              <c:showCatName val="0"/>
              <c:showSerName val="0"/>
              <c:showPercent val="0"/>
              <c:showBubbleSize val="0"/>
            </c:dLbl>
            <c:txPr>
              <a:bodyPr/>
              <a:lstStyle/>
              <a:p>
                <a:pPr>
                  <a:defRPr sz="1200" b="1">
                    <a:solidFill>
                      <a:schemeClr val="bg1"/>
                    </a:solidFill>
                    <a:latin typeface="Book Antiqua" pitchFamily="18" charset="0"/>
                  </a:defRPr>
                </a:pPr>
                <a:endParaRPr lang="ru-RU"/>
              </a:p>
            </c:txPr>
            <c:showLegendKey val="0"/>
            <c:showVal val="0"/>
            <c:showCatName val="0"/>
            <c:showSerName val="0"/>
            <c:showPercent val="0"/>
            <c:showBubbleSize val="0"/>
          </c:dLbls>
          <c:cat>
            <c:strRef>
              <c:f>Лист1!$A$2:$A$8</c:f>
              <c:strCache>
                <c:ptCount val="7"/>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strCache>
            </c:strRef>
          </c:cat>
          <c:val>
            <c:numRef>
              <c:f>Лист1!$B$2:$B$8</c:f>
              <c:numCache>
                <c:formatCode>#,##0.0</c:formatCode>
                <c:ptCount val="7"/>
                <c:pt idx="0">
                  <c:v>26241.4</c:v>
                </c:pt>
                <c:pt idx="1">
                  <c:v>1400</c:v>
                </c:pt>
                <c:pt idx="2">
                  <c:v>109758.5</c:v>
                </c:pt>
                <c:pt idx="3">
                  <c:v>27367.5</c:v>
                </c:pt>
                <c:pt idx="4">
                  <c:v>22252.9</c:v>
                </c:pt>
                <c:pt idx="5">
                  <c:v>7.3</c:v>
                </c:pt>
                <c:pt idx="6">
                  <c:v>17083.900000000001</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1169471606980184"/>
          <c:y val="8.9980156916460732E-2"/>
          <c:w val="0.28049171676735385"/>
          <c:h val="0.7664006038710186"/>
        </c:manualLayout>
      </c:layout>
      <c:overlay val="0"/>
      <c:txPr>
        <a:bodyPr/>
        <a:lstStyle/>
        <a:p>
          <a:pPr>
            <a:defRPr sz="1200" b="0" baseline="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b="1" u="sng">
              <a:solidFill>
                <a:schemeClr val="bg1"/>
              </a:solidFill>
              <a:latin typeface="Book Antiqua" pitchFamily="18" charset="0"/>
            </a:defRPr>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4591260104809451E-2"/>
          <c:y val="0.11971515636584602"/>
          <c:w val="0.57398405388005769"/>
          <c:h val="0.84069173719926915"/>
        </c:manualLayout>
      </c:layout>
      <c:pie3DChart>
        <c:varyColors val="1"/>
        <c:ser>
          <c:idx val="0"/>
          <c:order val="0"/>
          <c:tx>
            <c:strRef>
              <c:f>Лист1!$B$1</c:f>
              <c:strCache>
                <c:ptCount val="1"/>
                <c:pt idx="0">
                  <c:v>2017 год</c:v>
                </c:pt>
              </c:strCache>
            </c:strRef>
          </c:tx>
          <c:explosion val="25"/>
          <c:dPt>
            <c:idx val="0"/>
            <c:bubble3D val="0"/>
            <c:spPr>
              <a:solidFill>
                <a:srgbClr val="3366CC"/>
              </a:solidFill>
            </c:spPr>
          </c:dPt>
          <c:dPt>
            <c:idx val="1"/>
            <c:bubble3D val="0"/>
            <c:spPr>
              <a:solidFill>
                <a:srgbClr val="9933FF"/>
              </a:solidFill>
            </c:spPr>
          </c:dPt>
          <c:dPt>
            <c:idx val="2"/>
            <c:bubble3D val="0"/>
            <c:spPr>
              <a:solidFill>
                <a:srgbClr val="33CCFF"/>
              </a:solidFill>
            </c:spPr>
          </c:dPt>
          <c:dPt>
            <c:idx val="3"/>
            <c:bubble3D val="0"/>
            <c:spPr>
              <a:solidFill>
                <a:srgbClr val="00CC99"/>
              </a:solidFill>
            </c:spPr>
          </c:dPt>
          <c:dPt>
            <c:idx val="4"/>
            <c:bubble3D val="0"/>
            <c:spPr>
              <a:solidFill>
                <a:srgbClr val="CCFF66"/>
              </a:solidFill>
            </c:spPr>
          </c:dPt>
          <c:dLbls>
            <c:dLbl>
              <c:idx val="0"/>
              <c:layout>
                <c:manualLayout>
                  <c:x val="-0.1472494110823849"/>
                  <c:y val="-0.14775625837491979"/>
                </c:manualLayout>
              </c:layout>
              <c:showLegendKey val="0"/>
              <c:showVal val="1"/>
              <c:showCatName val="0"/>
              <c:showSerName val="0"/>
              <c:showPercent val="0"/>
              <c:showBubbleSize val="0"/>
            </c:dLbl>
            <c:dLbl>
              <c:idx val="1"/>
              <c:layout>
                <c:manualLayout>
                  <c:x val="1.3326895458822385E-2"/>
                  <c:y val="3.3575351038093275E-2"/>
                </c:manualLayout>
              </c:layout>
              <c:showLegendKey val="0"/>
              <c:showVal val="1"/>
              <c:showCatName val="0"/>
              <c:showSerName val="0"/>
              <c:showPercent val="0"/>
              <c:showBubbleSize val="0"/>
            </c:dLbl>
            <c:dLbl>
              <c:idx val="2"/>
              <c:layout>
                <c:manualLayout>
                  <c:x val="0"/>
                  <c:y val="0.10379963123755499"/>
                </c:manualLayout>
              </c:layout>
              <c:showLegendKey val="0"/>
              <c:showVal val="1"/>
              <c:showCatName val="0"/>
              <c:showSerName val="0"/>
              <c:showPercent val="0"/>
              <c:showBubbleSize val="0"/>
            </c:dLbl>
            <c:dLbl>
              <c:idx val="3"/>
              <c:layout>
                <c:manualLayout>
                  <c:x val="-5.6033402664289605E-2"/>
                  <c:y val="-7.3513090382247834E-2"/>
                </c:manualLayout>
              </c:layout>
              <c:showLegendKey val="0"/>
              <c:showVal val="1"/>
              <c:showCatName val="0"/>
              <c:showSerName val="0"/>
              <c:showPercent val="0"/>
              <c:showBubbleSize val="0"/>
            </c:dLbl>
            <c:dLbl>
              <c:idx val="4"/>
              <c:layout>
                <c:manualLayout>
                  <c:x val="2.3258802555340959E-2"/>
                  <c:y val="-6.9634553076868999E-2"/>
                </c:manualLayout>
              </c:layout>
              <c:showLegendKey val="0"/>
              <c:showVal val="1"/>
              <c:showCatName val="0"/>
              <c:showSerName val="0"/>
              <c:showPercent val="0"/>
              <c:showBubbleSize val="0"/>
            </c:dLbl>
            <c:txPr>
              <a:bodyPr/>
              <a:lstStyle/>
              <a:p>
                <a:pPr>
                  <a:defRPr sz="1100">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a:solidFill>
                    <a:srgbClr val="003366"/>
                  </a:solidFill>
                </a:ln>
              </c:spPr>
            </c:leaderLines>
          </c:dLbls>
          <c:cat>
            <c:strRef>
              <c:f>Лист1!$A$2:$A$6</c:f>
              <c:strCache>
                <c:ptCount val="5"/>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pt idx="4">
                  <c:v>Расходы за счет внешних заимствований</c:v>
                </c:pt>
              </c:strCache>
            </c:strRef>
          </c:cat>
          <c:val>
            <c:numRef>
              <c:f>Лист1!$B$2:$B$6</c:f>
              <c:numCache>
                <c:formatCode>#,##0.0</c:formatCode>
                <c:ptCount val="5"/>
                <c:pt idx="0">
                  <c:v>93746</c:v>
                </c:pt>
                <c:pt idx="1">
                  <c:v>15594.9</c:v>
                </c:pt>
                <c:pt idx="2">
                  <c:v>62531</c:v>
                </c:pt>
                <c:pt idx="3">
                  <c:v>38246.6</c:v>
                </c:pt>
                <c:pt idx="4">
                  <c:v>3825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05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u="sng">
                <a:latin typeface="Book Antiqua" pitchFamily="18" charset="0"/>
              </a:defRPr>
            </a:pPr>
            <a:r>
              <a:rPr lang="ru-RU" sz="1400" b="1" u="sng" dirty="0">
                <a:solidFill>
                  <a:schemeClr val="bg1"/>
                </a:solidFill>
                <a:latin typeface="Book Antiqua" pitchFamily="18" charset="0"/>
              </a:rPr>
              <a:t>2018 год</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3292877235264001E-2"/>
          <c:y val="0.13412493308824272"/>
          <c:w val="0.56449929539848853"/>
          <c:h val="0.7648594600599945"/>
        </c:manualLayout>
      </c:layout>
      <c:pie3DChart>
        <c:varyColors val="1"/>
        <c:ser>
          <c:idx val="0"/>
          <c:order val="0"/>
          <c:tx>
            <c:strRef>
              <c:f>Лист1!$B$1</c:f>
              <c:strCache>
                <c:ptCount val="1"/>
                <c:pt idx="0">
                  <c:v>2018 год</c:v>
                </c:pt>
              </c:strCache>
            </c:strRef>
          </c:tx>
          <c:explosion val="25"/>
          <c:dPt>
            <c:idx val="0"/>
            <c:bubble3D val="0"/>
            <c:explosion val="17"/>
            <c:spPr>
              <a:solidFill>
                <a:srgbClr val="3366CC"/>
              </a:solidFill>
            </c:spPr>
          </c:dPt>
          <c:dPt>
            <c:idx val="1"/>
            <c:bubble3D val="0"/>
            <c:spPr>
              <a:solidFill>
                <a:srgbClr val="9933FF"/>
              </a:solidFill>
            </c:spPr>
          </c:dPt>
          <c:dPt>
            <c:idx val="2"/>
            <c:bubble3D val="0"/>
            <c:spPr>
              <a:solidFill>
                <a:srgbClr val="33CCFF"/>
              </a:solidFill>
            </c:spPr>
          </c:dPt>
          <c:dPt>
            <c:idx val="3"/>
            <c:bubble3D val="0"/>
            <c:spPr>
              <a:solidFill>
                <a:srgbClr val="00CC99"/>
              </a:solidFill>
            </c:spPr>
          </c:dPt>
          <c:dLbls>
            <c:dLbl>
              <c:idx val="0"/>
              <c:layout>
                <c:manualLayout>
                  <c:x val="-0.12144292454292056"/>
                  <c:y val="-0.14578083495773217"/>
                </c:manualLayout>
              </c:layout>
              <c:showLegendKey val="0"/>
              <c:showVal val="1"/>
              <c:showCatName val="0"/>
              <c:showSerName val="0"/>
              <c:showPercent val="0"/>
              <c:showBubbleSize val="0"/>
            </c:dLbl>
            <c:dLbl>
              <c:idx val="1"/>
              <c:layout>
                <c:manualLayout>
                  <c:x val="-4.2077836135028376E-3"/>
                  <c:y val="5.8717907606225674E-2"/>
                </c:manualLayout>
              </c:layout>
              <c:showLegendKey val="0"/>
              <c:showVal val="1"/>
              <c:showCatName val="0"/>
              <c:showSerName val="0"/>
              <c:showPercent val="0"/>
              <c:showBubbleSize val="0"/>
            </c:dLbl>
            <c:dLbl>
              <c:idx val="2"/>
              <c:layout>
                <c:manualLayout>
                  <c:x val="5.0284324484948163E-2"/>
                  <c:y val="0.11993364373655473"/>
                </c:manualLayout>
              </c:layout>
              <c:showLegendKey val="0"/>
              <c:showVal val="1"/>
              <c:showCatName val="0"/>
              <c:showSerName val="0"/>
              <c:showPercent val="0"/>
              <c:showBubbleSize val="0"/>
            </c:dLbl>
            <c:dLbl>
              <c:idx val="3"/>
              <c:layout>
                <c:manualLayout>
                  <c:x val="6.6087155469913604E-3"/>
                  <c:y val="-8.8326675823898512E-2"/>
                </c:manualLayout>
              </c:layout>
              <c:showLegendKey val="0"/>
              <c:showVal val="1"/>
              <c:showCatName val="0"/>
              <c:showSerName val="0"/>
              <c:showPercent val="0"/>
              <c:showBubbleSize val="0"/>
            </c:dLbl>
            <c:txPr>
              <a:bodyPr/>
              <a:lstStyle/>
              <a:p>
                <a:pPr>
                  <a:defRPr sz="1100">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strCache>
            </c:strRef>
          </c:cat>
          <c:val>
            <c:numRef>
              <c:f>Лист1!$B$2:$B$5</c:f>
              <c:numCache>
                <c:formatCode>#,##0.0</c:formatCode>
                <c:ptCount val="4"/>
                <c:pt idx="0">
                  <c:v>90819</c:v>
                </c:pt>
                <c:pt idx="1">
                  <c:v>16158.9</c:v>
                </c:pt>
                <c:pt idx="2">
                  <c:v>50229</c:v>
                </c:pt>
                <c:pt idx="3">
                  <c:v>41400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316644381716437"/>
          <c:y val="0.21947531618213637"/>
          <c:w val="0.33796563165453436"/>
          <c:h val="0.78052468381786333"/>
        </c:manualLayout>
      </c:layout>
      <c:overlay val="0"/>
      <c:txPr>
        <a:bodyPr/>
        <a:lstStyle/>
        <a:p>
          <a:pPr>
            <a:defRPr sz="105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b="1" i="0" u="sng">
              <a:solidFill>
                <a:schemeClr val="bg1"/>
              </a:solidFill>
              <a:latin typeface="Book Antiqua" pitchFamily="18" charset="0"/>
            </a:defRPr>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12455178629060951"/>
          <c:w val="0.63186711681220242"/>
          <c:h val="0.87544821370939174"/>
        </c:manualLayout>
      </c:layout>
      <c:pie3DChart>
        <c:varyColors val="1"/>
        <c:ser>
          <c:idx val="0"/>
          <c:order val="0"/>
          <c:tx>
            <c:strRef>
              <c:f>Лист1!$B$1</c:f>
              <c:strCache>
                <c:ptCount val="1"/>
                <c:pt idx="0">
                  <c:v>2019 год</c:v>
                </c:pt>
              </c:strCache>
            </c:strRef>
          </c:tx>
          <c:explosion val="25"/>
          <c:dPt>
            <c:idx val="0"/>
            <c:bubble3D val="0"/>
            <c:spPr>
              <a:solidFill>
                <a:srgbClr val="3366CC"/>
              </a:solidFill>
            </c:spPr>
          </c:dPt>
          <c:dPt>
            <c:idx val="1"/>
            <c:bubble3D val="0"/>
            <c:spPr>
              <a:solidFill>
                <a:srgbClr val="9933FF"/>
              </a:solidFill>
            </c:spPr>
          </c:dPt>
          <c:dPt>
            <c:idx val="2"/>
            <c:bubble3D val="0"/>
            <c:spPr>
              <a:solidFill>
                <a:srgbClr val="33CCFF"/>
              </a:solidFill>
            </c:spPr>
          </c:dPt>
          <c:dPt>
            <c:idx val="3"/>
            <c:bubble3D val="0"/>
            <c:spPr>
              <a:solidFill>
                <a:srgbClr val="00CC99"/>
              </a:solidFill>
            </c:spPr>
          </c:dPt>
          <c:dLbls>
            <c:dLbl>
              <c:idx val="0"/>
              <c:layout>
                <c:manualLayout>
                  <c:x val="-0.12194986122348651"/>
                  <c:y val="-0.21547079191943525"/>
                </c:manualLayout>
              </c:layout>
              <c:showLegendKey val="0"/>
              <c:showVal val="1"/>
              <c:showCatName val="0"/>
              <c:showSerName val="0"/>
              <c:showPercent val="0"/>
              <c:showBubbleSize val="0"/>
            </c:dLbl>
            <c:dLbl>
              <c:idx val="1"/>
              <c:layout>
                <c:manualLayout>
                  <c:x val="1.8356968794422262E-2"/>
                  <c:y val="6.2262388613252076E-2"/>
                </c:manualLayout>
              </c:layout>
              <c:showLegendKey val="0"/>
              <c:showVal val="1"/>
              <c:showCatName val="0"/>
              <c:showSerName val="0"/>
              <c:showPercent val="0"/>
              <c:showBubbleSize val="0"/>
            </c:dLbl>
            <c:dLbl>
              <c:idx val="2"/>
              <c:layout>
                <c:manualLayout>
                  <c:x val="1.8656172672367782E-2"/>
                  <c:y val="0.17327100963300487"/>
                </c:manualLayout>
              </c:layout>
              <c:showLegendKey val="0"/>
              <c:showVal val="1"/>
              <c:showCatName val="0"/>
              <c:showSerName val="0"/>
              <c:showPercent val="0"/>
              <c:showBubbleSize val="0"/>
            </c:dLbl>
            <c:dLbl>
              <c:idx val="3"/>
              <c:layout>
                <c:manualLayout>
                  <c:x val="0.11381910598915439"/>
                  <c:y val="-0.10811865116050094"/>
                </c:manualLayout>
              </c:layout>
              <c:showLegendKey val="0"/>
              <c:showVal val="1"/>
              <c:showCatName val="0"/>
              <c:showSerName val="0"/>
              <c:showPercent val="0"/>
              <c:showBubbleSize val="0"/>
            </c:dLbl>
            <c:txPr>
              <a:bodyPr/>
              <a:lstStyle/>
              <a:p>
                <a:pPr>
                  <a:defRPr sz="1100">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 </c:v>
                </c:pt>
              </c:strCache>
            </c:strRef>
          </c:cat>
          <c:val>
            <c:numRef>
              <c:f>Лист1!$B$2:$B$5</c:f>
              <c:numCache>
                <c:formatCode>#,##0.0</c:formatCode>
                <c:ptCount val="4"/>
                <c:pt idx="0">
                  <c:v>96769.5</c:v>
                </c:pt>
                <c:pt idx="1">
                  <c:v>16333.9</c:v>
                </c:pt>
                <c:pt idx="2">
                  <c:v>50297</c:v>
                </c:pt>
                <c:pt idx="3">
                  <c:v>42623.6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316644381716437"/>
          <c:y val="0.13113823874620292"/>
          <c:w val="0.33796563165453436"/>
          <c:h val="0.80284602837613961"/>
        </c:manualLayout>
      </c:layout>
      <c:overlay val="0"/>
      <c:txPr>
        <a:bodyPr/>
        <a:lstStyle/>
        <a:p>
          <a:pPr>
            <a:defRPr sz="105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449412902334576"/>
          <c:y val="4.1768747738122801E-2"/>
          <c:w val="0.88673394115209259"/>
          <c:h val="0.87475049714874686"/>
        </c:manualLayout>
      </c:layout>
      <c:bar3DChart>
        <c:barDir val="col"/>
        <c:grouping val="clustered"/>
        <c:varyColors val="0"/>
        <c:ser>
          <c:idx val="0"/>
          <c:order val="0"/>
          <c:tx>
            <c:strRef>
              <c:f>Лист1!$B$1</c:f>
              <c:strCache>
                <c:ptCount val="1"/>
                <c:pt idx="0">
                  <c:v>Столбец1</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0800000" scaled="1"/>
              <a:tileRect/>
            </a:gradFill>
            <a:ln>
              <a:solidFill>
                <a:srgbClr val="0000FF"/>
              </a:solidFill>
            </a:ln>
            <a:scene3d>
              <a:camera prst="orthographicFront"/>
              <a:lightRig rig="threePt" dir="t"/>
            </a:scene3d>
            <a:sp3d>
              <a:bevelT/>
              <a:contourClr>
                <a:srgbClr val="000000"/>
              </a:contourClr>
            </a:sp3d>
          </c:spPr>
          <c:invertIfNegative val="0"/>
          <c:cat>
            <c:strRef>
              <c:f>Лист1!$A$2:$A$6</c:f>
              <c:strCache>
                <c:ptCount val="5"/>
                <c:pt idx="0">
                  <c:v>на 01.01.2016</c:v>
                </c:pt>
                <c:pt idx="1">
                  <c:v>на 01.01.2017</c:v>
                </c:pt>
                <c:pt idx="2">
                  <c:v>на 01.01.2018</c:v>
                </c:pt>
                <c:pt idx="3">
                  <c:v>на 01.01.2019</c:v>
                </c:pt>
                <c:pt idx="4">
                  <c:v>на 01.01.2019</c:v>
                </c:pt>
              </c:strCache>
            </c:strRef>
          </c:cat>
          <c:val>
            <c:numRef>
              <c:f>Лист1!$B$2:$B$6</c:f>
              <c:numCache>
                <c:formatCode>General</c:formatCode>
                <c:ptCount val="5"/>
                <c:pt idx="0">
                  <c:v>7306.5</c:v>
                </c:pt>
                <c:pt idx="1">
                  <c:v>7312.2</c:v>
                </c:pt>
                <c:pt idx="2">
                  <c:v>7312.2</c:v>
                </c:pt>
                <c:pt idx="3">
                  <c:v>7312.2</c:v>
                </c:pt>
                <c:pt idx="4">
                  <c:v>7312.2</c:v>
                </c:pt>
              </c:numCache>
            </c:numRef>
          </c:val>
        </c:ser>
        <c:dLbls>
          <c:showLegendKey val="0"/>
          <c:showVal val="0"/>
          <c:showCatName val="0"/>
          <c:showSerName val="0"/>
          <c:showPercent val="0"/>
          <c:showBubbleSize val="0"/>
        </c:dLbls>
        <c:gapWidth val="150"/>
        <c:shape val="cylinder"/>
        <c:axId val="262803456"/>
        <c:axId val="262804992"/>
        <c:axId val="0"/>
      </c:bar3DChart>
      <c:catAx>
        <c:axId val="262803456"/>
        <c:scaling>
          <c:orientation val="minMax"/>
        </c:scaling>
        <c:delete val="0"/>
        <c:axPos val="b"/>
        <c:majorTickMark val="out"/>
        <c:minorTickMark val="none"/>
        <c:tickLblPos val="nextTo"/>
        <c:txPr>
          <a:bodyPr/>
          <a:lstStyle/>
          <a:p>
            <a:pPr>
              <a:defRPr sz="1400" b="1">
                <a:solidFill>
                  <a:srgbClr val="003300"/>
                </a:solidFill>
                <a:latin typeface="Book Antiqua" pitchFamily="18" charset="0"/>
              </a:defRPr>
            </a:pPr>
            <a:endParaRPr lang="ru-RU"/>
          </a:p>
        </c:txPr>
        <c:crossAx val="262804992"/>
        <c:crosses val="autoZero"/>
        <c:auto val="1"/>
        <c:lblAlgn val="ctr"/>
        <c:lblOffset val="100"/>
        <c:noMultiLvlLbl val="0"/>
      </c:catAx>
      <c:valAx>
        <c:axId val="262804992"/>
        <c:scaling>
          <c:orientation val="minMax"/>
        </c:scaling>
        <c:delete val="0"/>
        <c:axPos val="l"/>
        <c:majorGridlines>
          <c:spPr>
            <a:effectLst>
              <a:outerShdw blurRad="50800" dist="50800" dir="5400000" algn="ctr" rotWithShape="0">
                <a:schemeClr val="bg2"/>
              </a:outerShdw>
            </a:effectLst>
          </c:spPr>
        </c:majorGridlines>
        <c:numFmt formatCode="General" sourceLinked="1"/>
        <c:majorTickMark val="out"/>
        <c:minorTickMark val="none"/>
        <c:tickLblPos val="nextTo"/>
        <c:txPr>
          <a:bodyPr/>
          <a:lstStyle/>
          <a:p>
            <a:pPr>
              <a:defRPr sz="1600">
                <a:solidFill>
                  <a:srgbClr val="003300"/>
                </a:solidFill>
                <a:latin typeface="Book Antiqua" pitchFamily="18" charset="0"/>
              </a:defRPr>
            </a:pPr>
            <a:endParaRPr lang="ru-RU"/>
          </a:p>
        </c:txPr>
        <c:crossAx val="26280345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u="sng">
              <a:solidFill>
                <a:srgbClr val="003366"/>
              </a:solidFill>
              <a:latin typeface="Bookman Old Style" pitchFamily="18" charset="0"/>
            </a:defRPr>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4891190621427469E-2"/>
          <c:y val="6.8333477864644138E-2"/>
          <c:w val="0.60671125824604299"/>
          <c:h val="0.81408695764882932"/>
        </c:manualLayout>
      </c:layout>
      <c:pie3DChart>
        <c:varyColors val="1"/>
        <c:ser>
          <c:idx val="0"/>
          <c:order val="0"/>
          <c:tx>
            <c:strRef>
              <c:f>Лист1!$B$1</c:f>
              <c:strCache>
                <c:ptCount val="1"/>
                <c:pt idx="0">
                  <c:v>2017 год</c:v>
                </c:pt>
              </c:strCache>
            </c:strRef>
          </c:tx>
          <c:spPr>
            <a:scene3d>
              <a:camera prst="orthographicFront"/>
              <a:lightRig rig="threePt" dir="t"/>
            </a:scene3d>
            <a:sp3d>
              <a:bevelT/>
            </a:sp3d>
          </c:spPr>
          <c:dPt>
            <c:idx val="0"/>
            <c:bubble3D val="0"/>
            <c:spPr>
              <a:solidFill>
                <a:srgbClr val="3333FF"/>
              </a:solidFill>
              <a:scene3d>
                <a:camera prst="orthographicFront"/>
                <a:lightRig rig="threePt" dir="t"/>
              </a:scene3d>
              <a:sp3d>
                <a:bevelT/>
              </a:sp3d>
            </c:spPr>
          </c:dPt>
          <c:dPt>
            <c:idx val="1"/>
            <c:bubble3D val="0"/>
            <c:spPr>
              <a:solidFill>
                <a:srgbClr val="9966FF"/>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36869.800000000003</c:v>
                </c:pt>
                <c:pt idx="1">
                  <c:v>1376.8</c:v>
                </c:pt>
                <c:pt idx="2">
                  <c:v>171871.9</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legend>
      <c:legendPos val="r"/>
      <c:layout/>
      <c:overlay val="0"/>
      <c:txPr>
        <a:bodyPr/>
        <a:lstStyle/>
        <a:p>
          <a:pPr>
            <a:defRPr sz="1100">
              <a:solidFill>
                <a:srgbClr val="003366"/>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400" b="1" i="0" u="sng" strike="noStrike" kern="1200" baseline="0">
                <a:solidFill>
                  <a:srgbClr val="003366"/>
                </a:solidFill>
                <a:latin typeface="Bookman Old Style" pitchFamily="18" charset="0"/>
                <a:ea typeface="+mn-ea"/>
                <a:cs typeface="+mn-cs"/>
              </a:defRPr>
            </a:pPr>
            <a:r>
              <a:rPr lang="ru-RU" sz="1400" b="1" i="0" u="sng" strike="noStrike" kern="1200" baseline="0" dirty="0">
                <a:solidFill>
                  <a:srgbClr val="003366"/>
                </a:solidFill>
                <a:latin typeface="Bookman Old Style" pitchFamily="18" charset="0"/>
                <a:ea typeface="+mn-ea"/>
                <a:cs typeface="+mn-cs"/>
              </a:rPr>
              <a:t>2018 год</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4429595985672333E-2"/>
          <c:y val="0.20623622229109076"/>
          <c:w val="0.60729664155022745"/>
          <c:h val="0.7798398862114756"/>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dPt>
            <c:idx val="0"/>
            <c:bubble3D val="0"/>
            <c:spPr>
              <a:solidFill>
                <a:srgbClr val="3333FF"/>
              </a:solidFill>
              <a:scene3d>
                <a:camera prst="orthographicFront"/>
                <a:lightRig rig="threePt" dir="t"/>
              </a:scene3d>
              <a:sp3d>
                <a:bevelT/>
              </a:sp3d>
            </c:spPr>
          </c:dPt>
          <c:dPt>
            <c:idx val="1"/>
            <c:bubble3D val="0"/>
            <c:spPr>
              <a:solidFill>
                <a:srgbClr val="9966FF"/>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40229.4</c:v>
                </c:pt>
                <c:pt idx="1">
                  <c:v>1170.5999999999999</c:v>
                </c:pt>
                <c:pt idx="2">
                  <c:v>157206.9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532275565523268"/>
          <c:y val="0.49590432934352385"/>
          <c:w val="0.30305461212043028"/>
          <c:h val="0.46041594793561014"/>
        </c:manualLayout>
      </c:layout>
      <c:overlay val="0"/>
      <c:txPr>
        <a:bodyPr/>
        <a:lstStyle/>
        <a:p>
          <a:pPr>
            <a:defRPr sz="1100">
              <a:solidFill>
                <a:srgbClr val="003366"/>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ctr" rtl="0">
            <a:defRPr lang="ru-RU" sz="1400" b="1" i="0" u="sng" strike="noStrike" kern="1200" baseline="0" dirty="0">
              <a:solidFill>
                <a:srgbClr val="003366"/>
              </a:solidFill>
              <a:latin typeface="Bookman Old Style" pitchFamily="18" charset="0"/>
              <a:ea typeface="+mn-ea"/>
              <a:cs typeface="+mn-cs"/>
            </a:defRPr>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2019 год</c:v>
                </c:pt>
              </c:strCache>
            </c:strRef>
          </c:tx>
          <c:spPr>
            <a:scene3d>
              <a:camera prst="orthographicFront"/>
              <a:lightRig rig="threePt" dir="t"/>
            </a:scene3d>
            <a:sp3d>
              <a:bevelT/>
            </a:sp3d>
          </c:spPr>
          <c:dPt>
            <c:idx val="0"/>
            <c:bubble3D val="0"/>
            <c:spPr>
              <a:solidFill>
                <a:srgbClr val="3333FF"/>
              </a:solidFill>
              <a:scene3d>
                <a:camera prst="orthographicFront"/>
                <a:lightRig rig="threePt" dir="t"/>
              </a:scene3d>
              <a:sp3d>
                <a:bevelT/>
              </a:sp3d>
            </c:spPr>
          </c:dPt>
          <c:dPt>
            <c:idx val="1"/>
            <c:bubble3D val="0"/>
            <c:spPr>
              <a:solidFill>
                <a:srgbClr val="9966FF"/>
              </a:solidFill>
              <a:scene3d>
                <a:camera prst="orthographicFront"/>
                <a:lightRig rig="threePt" dir="t"/>
              </a:scene3d>
              <a:sp3d>
                <a:bevelT/>
              </a:sp3d>
            </c:spPr>
          </c:dPt>
          <c:dPt>
            <c:idx val="2"/>
            <c:bubble3D val="0"/>
            <c:spPr>
              <a:solidFill>
                <a:srgbClr val="3399FF"/>
              </a:solidFill>
              <a:scene3d>
                <a:camera prst="orthographicFront"/>
                <a:lightRig rig="threePt" dir="t"/>
              </a:scene3d>
              <a:sp3d>
                <a:bevelT/>
              </a:sp3d>
            </c:spPr>
          </c:dPt>
          <c:cat>
            <c:strRef>
              <c:f>Лист1!$A$2:$A$5</c:f>
              <c:strCache>
                <c:ptCount val="3"/>
                <c:pt idx="0">
                  <c:v>Налоговые доходы</c:v>
                </c:pt>
                <c:pt idx="1">
                  <c:v>Неналоговые доходы</c:v>
                </c:pt>
                <c:pt idx="2">
                  <c:v>Безвозмездные поступления</c:v>
                </c:pt>
              </c:strCache>
            </c:strRef>
          </c:cat>
          <c:val>
            <c:numRef>
              <c:f>Лист1!$B$2:$B$5</c:f>
              <c:numCache>
                <c:formatCode>General</c:formatCode>
                <c:ptCount val="4"/>
                <c:pt idx="0">
                  <c:v>41406.199999999997</c:v>
                </c:pt>
                <c:pt idx="1">
                  <c:v>1217.4000000000001</c:v>
                </c:pt>
                <c:pt idx="2">
                  <c:v>163400.4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291487149012065"/>
          <c:y val="0.19415617837450513"/>
          <c:w val="0.29765116624572885"/>
          <c:h val="0.74340442462171163"/>
        </c:manualLayout>
      </c:layout>
      <c:overlay val="0"/>
      <c:txPr>
        <a:bodyPr/>
        <a:lstStyle/>
        <a:p>
          <a:pPr>
            <a:defRPr sz="1100">
              <a:solidFill>
                <a:srgbClr val="003366"/>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u="sng">
              <a:solidFill>
                <a:schemeClr val="bg1"/>
              </a:solidFill>
              <a:latin typeface="Bookman Old Style" pitchFamily="18" charset="0"/>
            </a:defRPr>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5768535296844407E-2"/>
          <c:y val="0.16965195356544321"/>
          <c:w val="0.60671125824604311"/>
          <c:h val="0.81408695764882943"/>
        </c:manualLayout>
      </c:layout>
      <c:pie3DChart>
        <c:varyColors val="1"/>
        <c:ser>
          <c:idx val="0"/>
          <c:order val="0"/>
          <c:tx>
            <c:strRef>
              <c:f>Лист1!$B$1</c:f>
              <c:strCache>
                <c:ptCount val="1"/>
                <c:pt idx="0">
                  <c:v>2017 год</c:v>
                </c:pt>
              </c:strCache>
            </c:strRef>
          </c:tx>
          <c:explosion val="25"/>
          <c:dPt>
            <c:idx val="0"/>
            <c:bubble3D val="0"/>
            <c:spPr>
              <a:solidFill>
                <a:srgbClr val="00CC00"/>
              </a:solidFill>
              <a:scene3d>
                <a:camera prst="orthographicFront"/>
                <a:lightRig rig="threePt" dir="t"/>
              </a:scene3d>
              <a:sp3d>
                <a:bevelT/>
              </a:sp3d>
            </c:spPr>
          </c:dPt>
          <c:dPt>
            <c:idx val="1"/>
            <c:bubble3D val="0"/>
            <c:spPr>
              <a:solidFill>
                <a:srgbClr val="6699FF"/>
              </a:solidFill>
            </c:spPr>
          </c:dPt>
          <c:dPt>
            <c:idx val="2"/>
            <c:bubble3D val="0"/>
            <c:spPr>
              <a:solidFill>
                <a:srgbClr val="FF5050"/>
              </a:solidFill>
              <a:scene3d>
                <a:camera prst="orthographicFront"/>
                <a:lightRig rig="threePt" dir="t"/>
              </a:scene3d>
              <a:sp3d>
                <a:bevelT/>
              </a:sp3d>
            </c:spPr>
          </c:dPt>
          <c:dPt>
            <c:idx val="3"/>
            <c:bubble3D val="0"/>
            <c:spPr>
              <a:solidFill>
                <a:srgbClr val="CC99FF"/>
              </a:solidFill>
            </c:spPr>
          </c:dPt>
          <c:dLbls>
            <c:dLbl>
              <c:idx val="0"/>
              <c:layout>
                <c:manualLayout>
                  <c:x val="3.4863224009592804E-2"/>
                  <c:y val="5.8707129467884166E-2"/>
                </c:manualLayout>
              </c:layout>
              <c:showLegendKey val="0"/>
              <c:showVal val="1"/>
              <c:showCatName val="0"/>
              <c:showSerName val="0"/>
              <c:showPercent val="0"/>
              <c:showBubbleSize val="0"/>
            </c:dLbl>
            <c:dLbl>
              <c:idx val="1"/>
              <c:layout>
                <c:manualLayout>
                  <c:x val="-4.7448032594079509E-2"/>
                  <c:y val="-2.7509354752545241E-2"/>
                </c:manualLayout>
              </c:layout>
              <c:showLegendKey val="0"/>
              <c:showVal val="1"/>
              <c:showCatName val="0"/>
              <c:showSerName val="0"/>
              <c:showPercent val="0"/>
              <c:showBubbleSize val="0"/>
            </c:dLbl>
            <c:dLbl>
              <c:idx val="2"/>
              <c:layout>
                <c:manualLayout>
                  <c:x val="-4.313625114450894E-2"/>
                  <c:y val="-4.9391084205773927E-2"/>
                </c:manualLayout>
              </c:layout>
              <c:showLegendKey val="0"/>
              <c:showVal val="1"/>
              <c:showCatName val="0"/>
              <c:showSerName val="0"/>
              <c:showPercent val="0"/>
              <c:showBubbleSize val="0"/>
            </c:dLbl>
            <c:dLbl>
              <c:idx val="3"/>
              <c:layout>
                <c:manualLayout>
                  <c:x val="0.13906883909450674"/>
                  <c:y val="-6.0577784501485633E-2"/>
                </c:manualLayout>
              </c:layout>
              <c:showLegendKey val="0"/>
              <c:showVal val="1"/>
              <c:showCatName val="0"/>
              <c:showSerName val="0"/>
              <c:showPercent val="0"/>
              <c:showBubbleSize val="0"/>
            </c:dLbl>
            <c:txPr>
              <a:bodyPr/>
              <a:lstStyle/>
              <a:p>
                <a:pPr>
                  <a:defRPr sz="1100" b="1">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32898.6</c:v>
                </c:pt>
                <c:pt idx="1">
                  <c:v>3654.3</c:v>
                </c:pt>
                <c:pt idx="2">
                  <c:v>315</c:v>
                </c:pt>
                <c:pt idx="3">
                  <c:v>1376.8</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legend>
      <c:legendPos val="r"/>
      <c:layout/>
      <c:overlay val="0"/>
      <c:txPr>
        <a:bodyPr/>
        <a:lstStyle/>
        <a:p>
          <a:pPr>
            <a:defRPr sz="100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400" b="1" i="0" u="sng" strike="noStrike" kern="1200" baseline="0">
                <a:solidFill>
                  <a:schemeClr val="bg1"/>
                </a:solidFill>
                <a:latin typeface="Bookman Old Style" pitchFamily="18" charset="0"/>
                <a:ea typeface="+mn-ea"/>
                <a:cs typeface="+mn-cs"/>
              </a:defRPr>
            </a:pPr>
            <a:r>
              <a:rPr lang="ru-RU" sz="1400" b="1" i="0" u="sng" strike="noStrike" kern="1200" baseline="0" dirty="0">
                <a:solidFill>
                  <a:schemeClr val="bg1"/>
                </a:solidFill>
                <a:latin typeface="Bookman Old Style" pitchFamily="18" charset="0"/>
                <a:ea typeface="+mn-ea"/>
                <a:cs typeface="+mn-cs"/>
              </a:rPr>
              <a:t>2018 год</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9210445642002048E-2"/>
          <c:y val="0.15982325063297087"/>
          <c:w val="0.60729664155022745"/>
          <c:h val="0.7798398862114756"/>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explosion val="25"/>
          <c:dPt>
            <c:idx val="0"/>
            <c:bubble3D val="0"/>
            <c:explosion val="0"/>
            <c:spPr>
              <a:solidFill>
                <a:srgbClr val="00CC00"/>
              </a:solidFill>
              <a:scene3d>
                <a:camera prst="orthographicFront"/>
                <a:lightRig rig="threePt" dir="t"/>
              </a:scene3d>
              <a:sp3d>
                <a:bevelT/>
              </a:sp3d>
            </c:spPr>
          </c:dPt>
          <c:dPt>
            <c:idx val="1"/>
            <c:bubble3D val="0"/>
            <c:spPr>
              <a:solidFill>
                <a:srgbClr val="6699FF"/>
              </a:solidFill>
              <a:scene3d>
                <a:camera prst="orthographicFront"/>
                <a:lightRig rig="threePt" dir="t"/>
              </a:scene3d>
              <a:sp3d>
                <a:bevelT/>
              </a:sp3d>
            </c:spPr>
          </c:dPt>
          <c:dPt>
            <c:idx val="2"/>
            <c:bubble3D val="0"/>
            <c:spPr>
              <a:solidFill>
                <a:srgbClr val="FF5050"/>
              </a:solidFill>
              <a:scene3d>
                <a:camera prst="orthographicFront"/>
                <a:lightRig rig="threePt" dir="t"/>
              </a:scene3d>
              <a:sp3d>
                <a:bevelT/>
              </a:sp3d>
            </c:spPr>
          </c:dPt>
          <c:dPt>
            <c:idx val="3"/>
            <c:bubble3D val="0"/>
            <c:spPr>
              <a:solidFill>
                <a:srgbClr val="CC99FF"/>
              </a:solidFill>
              <a:scene3d>
                <a:camera prst="orthographicFront"/>
                <a:lightRig rig="threePt" dir="t"/>
              </a:scene3d>
              <a:sp3d>
                <a:bevelT/>
              </a:sp3d>
            </c:spPr>
          </c:dPt>
          <c:dLbls>
            <c:dLbl>
              <c:idx val="0"/>
              <c:layout>
                <c:manualLayout>
                  <c:x val="8.2596092565103991E-3"/>
                  <c:y val="3.1102604761087147E-2"/>
                </c:manualLayout>
              </c:layout>
              <c:showLegendKey val="0"/>
              <c:showVal val="1"/>
              <c:showCatName val="0"/>
              <c:showSerName val="0"/>
              <c:showPercent val="0"/>
              <c:showBubbleSize val="0"/>
            </c:dLbl>
            <c:dLbl>
              <c:idx val="1"/>
              <c:layout>
                <c:manualLayout>
                  <c:x val="-3.2618933331182029E-2"/>
                  <c:y val="-4.0670354809061622E-2"/>
                </c:manualLayout>
              </c:layout>
              <c:showLegendKey val="0"/>
              <c:showVal val="1"/>
              <c:showCatName val="0"/>
              <c:showSerName val="0"/>
              <c:showPercent val="0"/>
              <c:showBubbleSize val="0"/>
            </c:dLbl>
            <c:dLbl>
              <c:idx val="2"/>
              <c:layout>
                <c:manualLayout>
                  <c:x val="2.6393690099712798E-2"/>
                  <c:y val="-6.4856430093626155E-2"/>
                </c:manualLayout>
              </c:layout>
              <c:showLegendKey val="0"/>
              <c:showVal val="1"/>
              <c:showCatName val="0"/>
              <c:showSerName val="0"/>
              <c:showPercent val="0"/>
              <c:showBubbleSize val="0"/>
            </c:dLbl>
            <c:dLbl>
              <c:idx val="3"/>
              <c:layout>
                <c:manualLayout>
                  <c:x val="0.11195782172706428"/>
                  <c:y val="-6.1640878286250853E-2"/>
                </c:manualLayout>
              </c:layout>
              <c:showLegendKey val="0"/>
              <c:showVal val="1"/>
              <c:showCatName val="0"/>
              <c:showSerName val="0"/>
              <c:showPercent val="0"/>
              <c:showBubbleSize val="0"/>
            </c:dLbl>
            <c:txPr>
              <a:bodyPr/>
              <a:lstStyle/>
              <a:p>
                <a:pPr>
                  <a:defRPr sz="1100" b="1">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36160</c:v>
                </c:pt>
                <c:pt idx="1">
                  <c:v>3740.4</c:v>
                </c:pt>
                <c:pt idx="2">
                  <c:v>329</c:v>
                </c:pt>
                <c:pt idx="3">
                  <c:v>1170.5999999999999</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00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ctr" rtl="0">
            <a:defRPr lang="ru-RU" sz="1400" b="1" i="0" u="sng" strike="noStrike" kern="1200" baseline="0" dirty="0">
              <a:solidFill>
                <a:schemeClr val="bg1"/>
              </a:solidFill>
              <a:latin typeface="Bookman Old Style" pitchFamily="18" charset="0"/>
              <a:ea typeface="+mn-ea"/>
              <a:cs typeface="+mn-cs"/>
            </a:defRPr>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8050314465408827E-2"/>
          <c:y val="0.24974740914584731"/>
          <c:w val="0.61429851928886359"/>
          <c:h val="0.73339107260056591"/>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25"/>
          <c:dPt>
            <c:idx val="0"/>
            <c:bubble3D val="0"/>
            <c:spPr>
              <a:solidFill>
                <a:srgbClr val="00CC00"/>
              </a:solidFill>
              <a:scene3d>
                <a:camera prst="orthographicFront"/>
                <a:lightRig rig="threePt" dir="t"/>
              </a:scene3d>
              <a:sp3d>
                <a:bevelT/>
              </a:sp3d>
            </c:spPr>
          </c:dPt>
          <c:dPt>
            <c:idx val="1"/>
            <c:bubble3D val="0"/>
            <c:spPr>
              <a:solidFill>
                <a:srgbClr val="6699FF"/>
              </a:solidFill>
              <a:scene3d>
                <a:camera prst="orthographicFront"/>
                <a:lightRig rig="threePt" dir="t"/>
              </a:scene3d>
              <a:sp3d>
                <a:bevelT/>
              </a:sp3d>
            </c:spPr>
          </c:dPt>
          <c:dPt>
            <c:idx val="2"/>
            <c:bubble3D val="0"/>
            <c:spPr>
              <a:solidFill>
                <a:srgbClr val="FF5050"/>
              </a:solidFill>
              <a:scene3d>
                <a:camera prst="orthographicFront"/>
                <a:lightRig rig="threePt" dir="t"/>
              </a:scene3d>
              <a:sp3d>
                <a:bevelT/>
              </a:sp3d>
            </c:spPr>
          </c:dPt>
          <c:dPt>
            <c:idx val="3"/>
            <c:bubble3D val="0"/>
            <c:spPr>
              <a:solidFill>
                <a:srgbClr val="CC99FF"/>
              </a:solidFill>
              <a:scene3d>
                <a:camera prst="orthographicFront"/>
                <a:lightRig rig="threePt" dir="t"/>
              </a:scene3d>
              <a:sp3d>
                <a:bevelT/>
              </a:sp3d>
            </c:spPr>
          </c:dPt>
          <c:dLbls>
            <c:dLbl>
              <c:idx val="0"/>
              <c:layout>
                <c:manualLayout>
                  <c:x val="2.7591213970575852E-2"/>
                  <c:y val="-1.6242483632370013E-2"/>
                </c:manualLayout>
              </c:layout>
              <c:showLegendKey val="0"/>
              <c:showVal val="1"/>
              <c:showCatName val="0"/>
              <c:showSerName val="0"/>
              <c:showPercent val="0"/>
              <c:showBubbleSize val="0"/>
            </c:dLbl>
            <c:dLbl>
              <c:idx val="1"/>
              <c:layout>
                <c:manualLayout>
                  <c:x val="-4.1037577745598894E-2"/>
                  <c:y val="-1.6278131390050209E-2"/>
                </c:manualLayout>
              </c:layout>
              <c:showLegendKey val="0"/>
              <c:showVal val="1"/>
              <c:showCatName val="0"/>
              <c:showSerName val="0"/>
              <c:showPercent val="0"/>
              <c:showBubbleSize val="0"/>
            </c:dLbl>
            <c:dLbl>
              <c:idx val="2"/>
              <c:layout>
                <c:manualLayout>
                  <c:x val="-9.4763482023654793E-3"/>
                  <c:y val="-7.3500746327522501E-2"/>
                </c:manualLayout>
              </c:layout>
              <c:showLegendKey val="0"/>
              <c:showVal val="1"/>
              <c:showCatName val="0"/>
              <c:showSerName val="0"/>
              <c:showPercent val="0"/>
              <c:showBubbleSize val="0"/>
            </c:dLbl>
            <c:dLbl>
              <c:idx val="3"/>
              <c:layout>
                <c:manualLayout>
                  <c:x val="0.12094983796527321"/>
                  <c:y val="-7.1116138877596324E-2"/>
                </c:manualLayout>
              </c:layout>
              <c:showLegendKey val="0"/>
              <c:showVal val="1"/>
              <c:showCatName val="0"/>
              <c:showSerName val="0"/>
              <c:showPercent val="0"/>
              <c:showBubbleSize val="0"/>
            </c:dLbl>
            <c:txPr>
              <a:bodyPr/>
              <a:lstStyle/>
              <a:p>
                <a:pPr>
                  <a:defRPr sz="1100" b="1">
                    <a:solidFill>
                      <a:schemeClr val="bg1"/>
                    </a:solidFill>
                    <a:latin typeface="Book Antiqua" pitchFamily="18" charset="0"/>
                  </a:defRPr>
                </a:pPr>
                <a:endParaRPr lang="ru-RU"/>
              </a:p>
            </c:txPr>
            <c:showLegendKey val="0"/>
            <c:showVal val="1"/>
            <c:showCatName val="0"/>
            <c:showSerName val="0"/>
            <c:showPercent val="0"/>
            <c:showBubbleSize val="0"/>
            <c:showLeaderLines val="1"/>
            <c:leaderLines>
              <c:spPr>
                <a:ln w="1270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37237.1</c:v>
                </c:pt>
                <c:pt idx="1">
                  <c:v>3827.1</c:v>
                </c:pt>
                <c:pt idx="2">
                  <c:v>342</c:v>
                </c:pt>
                <c:pt idx="3">
                  <c:v>1217.4000000000001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291487149012065"/>
          <c:y val="5.448532222539091E-2"/>
          <c:w val="0.29765116624572885"/>
          <c:h val="0.88307535480895838"/>
        </c:manualLayout>
      </c:layout>
      <c:overlay val="0"/>
      <c:txPr>
        <a:bodyPr/>
        <a:lstStyle/>
        <a:p>
          <a:pPr>
            <a:defRPr sz="1000">
              <a:solidFill>
                <a:schemeClr val="bg1"/>
              </a:solidFill>
              <a:latin typeface="Book Antiqu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3805736144259837E-2"/>
          <c:y val="0.24360544035334591"/>
          <c:w val="0.55586759517141759"/>
          <c:h val="0.73167184643303984"/>
        </c:manualLayout>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0.64570291998207163"/>
          <c:y val="0.35050218919545018"/>
          <c:w val="0.33605198081439386"/>
          <c:h val="0.5095720984399984"/>
        </c:manualLayout>
      </c:layout>
      <c:overlay val="0"/>
      <c:txPr>
        <a:bodyPr/>
        <a:lstStyle/>
        <a:p>
          <a:pPr>
            <a:defRPr sz="900">
              <a:latin typeface="Bookman Old Style"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79684-7987-4CC0-B384-90DD347A6F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1C3E96EE-AB5D-4732-93D9-08FF4C35A5C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500" dirty="0" smtClean="0">
              <a:effectLst>
                <a:outerShdw blurRad="38100" dist="38100" dir="2700000" algn="tl">
                  <a:srgbClr val="000000">
                    <a:alpha val="43137"/>
                  </a:srgbClr>
                </a:outerShdw>
              </a:effectLst>
              <a:latin typeface="Book Antiqua" pitchFamily="18" charset="0"/>
            </a:rPr>
            <a:t>Численность населения на 01.01.2016 г.           9 642 человека</a:t>
          </a:r>
          <a:endParaRPr lang="ru-RU" sz="1500" dirty="0">
            <a:effectLst>
              <a:outerShdw blurRad="38100" dist="38100" dir="2700000" algn="tl">
                <a:srgbClr val="000000">
                  <a:alpha val="43137"/>
                </a:srgbClr>
              </a:outerShdw>
            </a:effectLst>
            <a:latin typeface="Book Antiqua" pitchFamily="18" charset="0"/>
          </a:endParaRPr>
        </a:p>
      </dgm:t>
    </dgm:pt>
    <dgm:pt modelId="{409E3DAA-ABF7-40B8-A81D-DBA078D032E8}" type="parTrans" cxnId="{FE5FF70F-0741-44DE-B538-4A8BC1B79CC9}">
      <dgm:prSet/>
      <dgm:spPr/>
      <dgm:t>
        <a:bodyPr/>
        <a:lstStyle/>
        <a:p>
          <a:endParaRPr lang="ru-RU"/>
        </a:p>
      </dgm:t>
    </dgm:pt>
    <dgm:pt modelId="{6015779B-1EC6-4228-9E9C-EA0339BEF0CE}" type="sibTrans" cxnId="{FE5FF70F-0741-44DE-B538-4A8BC1B79CC9}">
      <dgm:prSet/>
      <dgm:spPr/>
      <dgm:t>
        <a:bodyPr/>
        <a:lstStyle/>
        <a:p>
          <a:endParaRPr lang="ru-RU"/>
        </a:p>
      </dgm:t>
    </dgm:pt>
    <dgm:pt modelId="{141AC1BF-BDE4-46C6-91AE-706DD2686969}" type="pres">
      <dgm:prSet presAssocID="{79D79684-7987-4CC0-B384-90DD347A6FCC}" presName="Name0" presStyleCnt="0">
        <dgm:presLayoutVars>
          <dgm:chPref val="3"/>
          <dgm:dir/>
          <dgm:animLvl val="lvl"/>
          <dgm:resizeHandles/>
        </dgm:presLayoutVars>
      </dgm:prSet>
      <dgm:spPr/>
      <dgm:t>
        <a:bodyPr/>
        <a:lstStyle/>
        <a:p>
          <a:endParaRPr lang="ru-RU"/>
        </a:p>
      </dgm:t>
    </dgm:pt>
    <dgm:pt modelId="{E7CA0297-A98F-4293-8EB7-BD79A17707DA}" type="pres">
      <dgm:prSet presAssocID="{1C3E96EE-AB5D-4732-93D9-08FF4C35A5C7}" presName="horFlow" presStyleCnt="0"/>
      <dgm:spPr/>
    </dgm:pt>
    <dgm:pt modelId="{30C103A0-357A-420A-AADA-C781BF756532}" type="pres">
      <dgm:prSet presAssocID="{1C3E96EE-AB5D-4732-93D9-08FF4C35A5C7}" presName="bigChev" presStyleLbl="node1" presStyleIdx="0" presStyleCnt="1" custScaleX="133856" custScaleY="141300" custLinFactNeighborX="0" custLinFactNeighborY="-28348"/>
      <dgm:spPr/>
      <dgm:t>
        <a:bodyPr/>
        <a:lstStyle/>
        <a:p>
          <a:endParaRPr lang="ru-RU"/>
        </a:p>
      </dgm:t>
    </dgm:pt>
  </dgm:ptLst>
  <dgm:cxnLst>
    <dgm:cxn modelId="{126E8905-4381-46DD-AE4D-40F36935C715}" type="presOf" srcId="{79D79684-7987-4CC0-B384-90DD347A6FCC}" destId="{141AC1BF-BDE4-46C6-91AE-706DD2686969}" srcOrd="0" destOrd="0" presId="urn:microsoft.com/office/officeart/2005/8/layout/lProcess3"/>
    <dgm:cxn modelId="{83421D0E-8E53-44BB-9CFC-156E1232D8B0}" type="presOf" srcId="{1C3E96EE-AB5D-4732-93D9-08FF4C35A5C7}" destId="{30C103A0-357A-420A-AADA-C781BF756532}" srcOrd="0" destOrd="0" presId="urn:microsoft.com/office/officeart/2005/8/layout/lProcess3"/>
    <dgm:cxn modelId="{FE5FF70F-0741-44DE-B538-4A8BC1B79CC9}" srcId="{79D79684-7987-4CC0-B384-90DD347A6FCC}" destId="{1C3E96EE-AB5D-4732-93D9-08FF4C35A5C7}" srcOrd="0" destOrd="0" parTransId="{409E3DAA-ABF7-40B8-A81D-DBA078D032E8}" sibTransId="{6015779B-1EC6-4228-9E9C-EA0339BEF0CE}"/>
    <dgm:cxn modelId="{52580A02-E2FD-49B6-A665-9A138A2B18CA}" type="presParOf" srcId="{141AC1BF-BDE4-46C6-91AE-706DD2686969}" destId="{E7CA0297-A98F-4293-8EB7-BD79A17707DA}" srcOrd="0" destOrd="0" presId="urn:microsoft.com/office/officeart/2005/8/layout/lProcess3"/>
    <dgm:cxn modelId="{8C93F4A0-111A-47D2-BFE7-A23170E17098}" type="presParOf" srcId="{E7CA0297-A98F-4293-8EB7-BD79A17707DA}" destId="{30C103A0-357A-420A-AADA-C781BF75653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B22A5F-7C50-45A9-A128-EAF707AD7DA0}"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ru-RU"/>
        </a:p>
      </dgm:t>
    </dgm:pt>
    <dgm:pt modelId="{1CC65711-61E0-44E5-B472-F7D3EDAD62BD}">
      <dgm:prSet phldrT="[Текст]" custT="1"/>
      <dgm:spPr>
        <a:solidFill>
          <a:srgbClr val="3366FF"/>
        </a:solidFill>
        <a:effectLst>
          <a:outerShdw blurRad="50800" dist="38100" dir="2700000" algn="tl" rotWithShape="0">
            <a:prstClr val="black">
              <a:alpha val="40000"/>
            </a:prstClr>
          </a:outerShdw>
        </a:effectLst>
      </dgm:spPr>
      <dgm:t>
        <a:bodyPr/>
        <a:lstStyle/>
        <a:p>
          <a:pPr algn="just"/>
          <a:r>
            <a:rPr lang="ru-RU" sz="2000" b="1" u="sng" dirty="0" smtClean="0">
              <a:solidFill>
                <a:schemeClr val="tx2">
                  <a:lumMod val="10000"/>
                </a:schemeClr>
              </a:solidFill>
              <a:latin typeface="Book Antiqua" pitchFamily="18" charset="0"/>
            </a:rPr>
            <a:t>Дотации</a:t>
          </a:r>
          <a:r>
            <a:rPr lang="ru-RU" sz="20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dirty="0">
            <a:solidFill>
              <a:schemeClr val="tx2">
                <a:lumMod val="10000"/>
              </a:schemeClr>
            </a:solidFill>
            <a:latin typeface="Book Antiqua" pitchFamily="18" charset="0"/>
          </a:endParaRPr>
        </a:p>
      </dgm:t>
    </dgm:pt>
    <dgm:pt modelId="{71E4292C-E05B-49D3-B55A-571E8E1CEC16}" type="parTrans" cxnId="{95897406-EE23-449A-B86A-B999A9CAC77E}">
      <dgm:prSet/>
      <dgm:spPr/>
      <dgm:t>
        <a:bodyPr/>
        <a:lstStyle/>
        <a:p>
          <a:endParaRPr lang="ru-RU"/>
        </a:p>
      </dgm:t>
    </dgm:pt>
    <dgm:pt modelId="{52337DFF-E383-461B-9334-D92F990D56D9}" type="sibTrans" cxnId="{95897406-EE23-449A-B86A-B999A9CAC77E}">
      <dgm:prSet/>
      <dgm:spPr>
        <a:solidFill>
          <a:srgbClr val="B2B2B2">
            <a:alpha val="89804"/>
          </a:srgbClr>
        </a:solidFill>
        <a:ln>
          <a:solidFill>
            <a:srgbClr val="3399FF">
              <a:alpha val="89804"/>
            </a:srgbClr>
          </a:solidFill>
        </a:ln>
      </dgm:spPr>
      <dgm:t>
        <a:bodyPr/>
        <a:lstStyle/>
        <a:p>
          <a:endParaRPr lang="ru-RU"/>
        </a:p>
      </dgm:t>
    </dgm:pt>
    <dgm:pt modelId="{F449EDBA-C359-483E-92A1-10F66E4A60B2}">
      <dgm:prSet phldrT="[Текст]" custT="1"/>
      <dgm:spPr>
        <a:solidFill>
          <a:srgbClr val="6699FF"/>
        </a:solidFill>
        <a:effectLst>
          <a:outerShdw blurRad="50800" dist="38100" dir="2700000" algn="tl" rotWithShape="0">
            <a:prstClr val="black">
              <a:alpha val="40000"/>
            </a:prstClr>
          </a:outerShdw>
        </a:effectLst>
      </dgm:spPr>
      <dgm:t>
        <a:bodyPr/>
        <a:lstStyle/>
        <a:p>
          <a:pPr algn="l"/>
          <a:endParaRPr lang="ru-RU" sz="1200" dirty="0" smtClean="0">
            <a:latin typeface="Book Antiqua" pitchFamily="18" charset="0"/>
          </a:endParaRPr>
        </a:p>
        <a:p>
          <a:pPr algn="just"/>
          <a:r>
            <a:rPr lang="ru-RU" sz="2000" b="1" i="0" u="sng" dirty="0" smtClean="0">
              <a:solidFill>
                <a:schemeClr val="tx2">
                  <a:lumMod val="10000"/>
                </a:schemeClr>
              </a:solidFill>
              <a:latin typeface="Book Antiqua" pitchFamily="18" charset="0"/>
            </a:rPr>
            <a:t>Субсидии</a:t>
          </a:r>
          <a:r>
            <a:rPr lang="ru-RU" sz="20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algn="l"/>
          <a:r>
            <a:rPr lang="ru-RU" sz="1800" dirty="0" smtClean="0"/>
            <a:t> </a:t>
          </a:r>
          <a:endParaRPr lang="ru-RU" sz="1800" dirty="0"/>
        </a:p>
      </dgm:t>
    </dgm:pt>
    <dgm:pt modelId="{C774A548-0B12-46A8-8B8A-0192C12C399B}" type="parTrans" cxnId="{50E5A926-146A-43EE-A29F-A5D039A9F039}">
      <dgm:prSet/>
      <dgm:spPr/>
      <dgm:t>
        <a:bodyPr/>
        <a:lstStyle/>
        <a:p>
          <a:endParaRPr lang="ru-RU"/>
        </a:p>
      </dgm:t>
    </dgm:pt>
    <dgm:pt modelId="{64540C70-5236-4909-88F2-F8D02EAF99A1}" type="sibTrans" cxnId="{50E5A926-146A-43EE-A29F-A5D039A9F039}">
      <dgm:prSet/>
      <dgm:spPr>
        <a:solidFill>
          <a:srgbClr val="B2B2B2">
            <a:alpha val="90000"/>
          </a:srgbClr>
        </a:solidFill>
        <a:ln>
          <a:solidFill>
            <a:srgbClr val="6666FF">
              <a:alpha val="89804"/>
            </a:srgbClr>
          </a:solidFill>
        </a:ln>
      </dgm:spPr>
      <dgm:t>
        <a:bodyPr/>
        <a:lstStyle/>
        <a:p>
          <a:endParaRPr lang="ru-RU"/>
        </a:p>
      </dgm:t>
    </dgm:pt>
    <dgm:pt modelId="{2D7DE91B-796A-4177-A0FB-3A646E902107}">
      <dgm:prSet custT="1"/>
      <dgm:spPr>
        <a:solidFill>
          <a:srgbClr val="CC99FF"/>
        </a:solidFill>
      </dgm:spPr>
      <dgm:t>
        <a:bodyPr/>
        <a:lstStyle/>
        <a:p>
          <a:pPr algn="just"/>
          <a:r>
            <a:rPr lang="ru-RU" sz="2000" b="1" u="sng" dirty="0" smtClean="0">
              <a:solidFill>
                <a:schemeClr val="tx2">
                  <a:lumMod val="10000"/>
                </a:schemeClr>
              </a:solidFill>
              <a:latin typeface="Book Antiqua" pitchFamily="18" charset="0"/>
            </a:rPr>
            <a:t>Субвенции</a:t>
          </a:r>
          <a:r>
            <a:rPr lang="ru-RU" sz="20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dirty="0">
            <a:solidFill>
              <a:schemeClr val="tx2">
                <a:lumMod val="10000"/>
              </a:schemeClr>
            </a:solidFill>
            <a:latin typeface="Book Antiqua" pitchFamily="18" charset="0"/>
          </a:endParaRPr>
        </a:p>
      </dgm:t>
    </dgm:pt>
    <dgm:pt modelId="{87A3EC28-D257-4C28-BC1D-A7FE7569CA24}" type="parTrans" cxnId="{A401B4C0-0E94-43F5-9D03-59CBA193F521}">
      <dgm:prSet/>
      <dgm:spPr/>
      <dgm:t>
        <a:bodyPr/>
        <a:lstStyle/>
        <a:p>
          <a:endParaRPr lang="ru-RU"/>
        </a:p>
      </dgm:t>
    </dgm:pt>
    <dgm:pt modelId="{A01088EC-3308-47C5-9A55-C4769DE66AA1}" type="sibTrans" cxnId="{A401B4C0-0E94-43F5-9D03-59CBA193F521}">
      <dgm:prSet/>
      <dgm:spPr>
        <a:solidFill>
          <a:srgbClr val="B2B2B2">
            <a:alpha val="90000"/>
          </a:srgbClr>
        </a:solidFill>
        <a:ln>
          <a:solidFill>
            <a:srgbClr val="FF66FF">
              <a:alpha val="89804"/>
            </a:srgbClr>
          </a:solidFill>
        </a:ln>
      </dgm:spPr>
      <dgm:t>
        <a:bodyPr/>
        <a:lstStyle/>
        <a:p>
          <a:endParaRPr lang="ru-RU"/>
        </a:p>
      </dgm:t>
    </dgm:pt>
    <dgm:pt modelId="{21E5C3DA-5115-440E-B56E-5DCA8F93B1BB}">
      <dgm:prSet custT="1"/>
      <dgm:spPr>
        <a:solidFill>
          <a:srgbClr val="FF99CC"/>
        </a:solidFill>
      </dgm:spPr>
      <dgm:t>
        <a:bodyPr/>
        <a:lstStyle/>
        <a:p>
          <a:r>
            <a:rPr lang="ru-RU" sz="2000" b="1" u="sng" dirty="0" smtClean="0">
              <a:solidFill>
                <a:schemeClr val="tx2">
                  <a:lumMod val="10000"/>
                </a:schemeClr>
              </a:solidFill>
              <a:latin typeface="Book Antiqua" pitchFamily="18" charset="0"/>
            </a:rPr>
            <a:t>Иные межбюджетные трансферты</a:t>
          </a:r>
          <a:endParaRPr lang="ru-RU" sz="2000" b="1" u="sng" dirty="0">
            <a:solidFill>
              <a:schemeClr val="tx2">
                <a:lumMod val="10000"/>
              </a:schemeClr>
            </a:solidFill>
            <a:latin typeface="Book Antiqua" pitchFamily="18" charset="0"/>
          </a:endParaRPr>
        </a:p>
      </dgm:t>
    </dgm:pt>
    <dgm:pt modelId="{706114FB-E472-431C-81C9-C5DCC060E5B0}" type="parTrans" cxnId="{7D1F8A23-F819-449C-9545-7CFECED4525C}">
      <dgm:prSet/>
      <dgm:spPr/>
      <dgm:t>
        <a:bodyPr/>
        <a:lstStyle/>
        <a:p>
          <a:endParaRPr lang="ru-RU"/>
        </a:p>
      </dgm:t>
    </dgm:pt>
    <dgm:pt modelId="{563442B4-77BC-4A16-89BD-E62999AAA117}" type="sibTrans" cxnId="{7D1F8A23-F819-449C-9545-7CFECED4525C}">
      <dgm:prSet/>
      <dgm:spPr/>
      <dgm:t>
        <a:bodyPr/>
        <a:lstStyle/>
        <a:p>
          <a:endParaRPr lang="ru-RU"/>
        </a:p>
      </dgm:t>
    </dgm:pt>
    <dgm:pt modelId="{F7DB0BF1-2966-4912-8D39-B0022291816C}" type="pres">
      <dgm:prSet presAssocID="{92B22A5F-7C50-45A9-A128-EAF707AD7DA0}" presName="outerComposite" presStyleCnt="0">
        <dgm:presLayoutVars>
          <dgm:chMax val="5"/>
          <dgm:dir/>
          <dgm:resizeHandles val="exact"/>
        </dgm:presLayoutVars>
      </dgm:prSet>
      <dgm:spPr/>
      <dgm:t>
        <a:bodyPr/>
        <a:lstStyle/>
        <a:p>
          <a:endParaRPr lang="ru-RU"/>
        </a:p>
      </dgm:t>
    </dgm:pt>
    <dgm:pt modelId="{A57C7D7A-E713-45EB-B900-268290840730}" type="pres">
      <dgm:prSet presAssocID="{92B22A5F-7C50-45A9-A128-EAF707AD7DA0}" presName="dummyMaxCanvas" presStyleCnt="0">
        <dgm:presLayoutVars/>
      </dgm:prSet>
      <dgm:spPr/>
    </dgm:pt>
    <dgm:pt modelId="{3C023A05-0CA6-4B1C-9C90-98508B193786}" type="pres">
      <dgm:prSet presAssocID="{92B22A5F-7C50-45A9-A128-EAF707AD7DA0}" presName="FourNodes_1" presStyleLbl="node1" presStyleIdx="0" presStyleCnt="4">
        <dgm:presLayoutVars>
          <dgm:bulletEnabled val="1"/>
        </dgm:presLayoutVars>
      </dgm:prSet>
      <dgm:spPr/>
      <dgm:t>
        <a:bodyPr/>
        <a:lstStyle/>
        <a:p>
          <a:endParaRPr lang="ru-RU"/>
        </a:p>
      </dgm:t>
    </dgm:pt>
    <dgm:pt modelId="{347415BA-DC97-43E2-AE7E-CB1E89BDB6C4}" type="pres">
      <dgm:prSet presAssocID="{92B22A5F-7C50-45A9-A128-EAF707AD7DA0}" presName="FourNodes_2" presStyleLbl="node1" presStyleIdx="1" presStyleCnt="4">
        <dgm:presLayoutVars>
          <dgm:bulletEnabled val="1"/>
        </dgm:presLayoutVars>
      </dgm:prSet>
      <dgm:spPr/>
      <dgm:t>
        <a:bodyPr/>
        <a:lstStyle/>
        <a:p>
          <a:endParaRPr lang="ru-RU"/>
        </a:p>
      </dgm:t>
    </dgm:pt>
    <dgm:pt modelId="{EFCD9B4C-DA78-46C7-9E8E-1E5C23521922}" type="pres">
      <dgm:prSet presAssocID="{92B22A5F-7C50-45A9-A128-EAF707AD7DA0}" presName="FourNodes_3" presStyleLbl="node1" presStyleIdx="2" presStyleCnt="4">
        <dgm:presLayoutVars>
          <dgm:bulletEnabled val="1"/>
        </dgm:presLayoutVars>
      </dgm:prSet>
      <dgm:spPr/>
      <dgm:t>
        <a:bodyPr/>
        <a:lstStyle/>
        <a:p>
          <a:endParaRPr lang="ru-RU"/>
        </a:p>
      </dgm:t>
    </dgm:pt>
    <dgm:pt modelId="{98AFC14A-0294-454A-9D8E-0DEDF513300C}" type="pres">
      <dgm:prSet presAssocID="{92B22A5F-7C50-45A9-A128-EAF707AD7DA0}" presName="FourNodes_4" presStyleLbl="node1" presStyleIdx="3" presStyleCnt="4" custScaleY="55093" custLinFactNeighborX="-28" custLinFactNeighborY="-16858">
        <dgm:presLayoutVars>
          <dgm:bulletEnabled val="1"/>
        </dgm:presLayoutVars>
      </dgm:prSet>
      <dgm:spPr/>
      <dgm:t>
        <a:bodyPr/>
        <a:lstStyle/>
        <a:p>
          <a:endParaRPr lang="ru-RU"/>
        </a:p>
      </dgm:t>
    </dgm:pt>
    <dgm:pt modelId="{C21735EF-571B-421D-B69C-575E32C59B3D}" type="pres">
      <dgm:prSet presAssocID="{92B22A5F-7C50-45A9-A128-EAF707AD7DA0}" presName="FourConn_1-2" presStyleLbl="fgAccFollowNode1" presStyleIdx="0" presStyleCnt="3">
        <dgm:presLayoutVars>
          <dgm:bulletEnabled val="1"/>
        </dgm:presLayoutVars>
      </dgm:prSet>
      <dgm:spPr/>
      <dgm:t>
        <a:bodyPr/>
        <a:lstStyle/>
        <a:p>
          <a:endParaRPr lang="ru-RU"/>
        </a:p>
      </dgm:t>
    </dgm:pt>
    <dgm:pt modelId="{A19D2155-7612-468E-A3DC-8E1D47EBEE5B}" type="pres">
      <dgm:prSet presAssocID="{92B22A5F-7C50-45A9-A128-EAF707AD7DA0}" presName="FourConn_2-3" presStyleLbl="fgAccFollowNode1" presStyleIdx="1" presStyleCnt="3">
        <dgm:presLayoutVars>
          <dgm:bulletEnabled val="1"/>
        </dgm:presLayoutVars>
      </dgm:prSet>
      <dgm:spPr/>
      <dgm:t>
        <a:bodyPr/>
        <a:lstStyle/>
        <a:p>
          <a:endParaRPr lang="ru-RU"/>
        </a:p>
      </dgm:t>
    </dgm:pt>
    <dgm:pt modelId="{2C7A71E0-8E04-4158-8B58-BB3714727D7B}" type="pres">
      <dgm:prSet presAssocID="{92B22A5F-7C50-45A9-A128-EAF707AD7DA0}" presName="FourConn_3-4" presStyleLbl="fgAccFollowNode1" presStyleIdx="2" presStyleCnt="3">
        <dgm:presLayoutVars>
          <dgm:bulletEnabled val="1"/>
        </dgm:presLayoutVars>
      </dgm:prSet>
      <dgm:spPr/>
      <dgm:t>
        <a:bodyPr/>
        <a:lstStyle/>
        <a:p>
          <a:endParaRPr lang="ru-RU"/>
        </a:p>
      </dgm:t>
    </dgm:pt>
    <dgm:pt modelId="{1B7F054D-0001-4AB9-89D8-68A07030852D}" type="pres">
      <dgm:prSet presAssocID="{92B22A5F-7C50-45A9-A128-EAF707AD7DA0}" presName="FourNodes_1_text" presStyleLbl="node1" presStyleIdx="3" presStyleCnt="4">
        <dgm:presLayoutVars>
          <dgm:bulletEnabled val="1"/>
        </dgm:presLayoutVars>
      </dgm:prSet>
      <dgm:spPr/>
      <dgm:t>
        <a:bodyPr/>
        <a:lstStyle/>
        <a:p>
          <a:endParaRPr lang="ru-RU"/>
        </a:p>
      </dgm:t>
    </dgm:pt>
    <dgm:pt modelId="{D7FE6E65-588E-4D34-80FF-15BC2F55240A}" type="pres">
      <dgm:prSet presAssocID="{92B22A5F-7C50-45A9-A128-EAF707AD7DA0}" presName="FourNodes_2_text" presStyleLbl="node1" presStyleIdx="3" presStyleCnt="4">
        <dgm:presLayoutVars>
          <dgm:bulletEnabled val="1"/>
        </dgm:presLayoutVars>
      </dgm:prSet>
      <dgm:spPr/>
      <dgm:t>
        <a:bodyPr/>
        <a:lstStyle/>
        <a:p>
          <a:endParaRPr lang="ru-RU"/>
        </a:p>
      </dgm:t>
    </dgm:pt>
    <dgm:pt modelId="{808EF898-A196-4E17-8A67-4D9319F3A9FA}" type="pres">
      <dgm:prSet presAssocID="{92B22A5F-7C50-45A9-A128-EAF707AD7DA0}" presName="FourNodes_3_text" presStyleLbl="node1" presStyleIdx="3" presStyleCnt="4">
        <dgm:presLayoutVars>
          <dgm:bulletEnabled val="1"/>
        </dgm:presLayoutVars>
      </dgm:prSet>
      <dgm:spPr/>
      <dgm:t>
        <a:bodyPr/>
        <a:lstStyle/>
        <a:p>
          <a:endParaRPr lang="ru-RU"/>
        </a:p>
      </dgm:t>
    </dgm:pt>
    <dgm:pt modelId="{E786F31D-B268-4DC9-AA02-B68777929D4F}" type="pres">
      <dgm:prSet presAssocID="{92B22A5F-7C50-45A9-A128-EAF707AD7DA0}" presName="FourNodes_4_text" presStyleLbl="node1" presStyleIdx="3" presStyleCnt="4">
        <dgm:presLayoutVars>
          <dgm:bulletEnabled val="1"/>
        </dgm:presLayoutVars>
      </dgm:prSet>
      <dgm:spPr/>
      <dgm:t>
        <a:bodyPr/>
        <a:lstStyle/>
        <a:p>
          <a:endParaRPr lang="ru-RU"/>
        </a:p>
      </dgm:t>
    </dgm:pt>
  </dgm:ptLst>
  <dgm:cxnLst>
    <dgm:cxn modelId="{7D1F8A23-F819-449C-9545-7CFECED4525C}" srcId="{92B22A5F-7C50-45A9-A128-EAF707AD7DA0}" destId="{21E5C3DA-5115-440E-B56E-5DCA8F93B1BB}" srcOrd="3" destOrd="0" parTransId="{706114FB-E472-431C-81C9-C5DCC060E5B0}" sibTransId="{563442B4-77BC-4A16-89BD-E62999AAA117}"/>
    <dgm:cxn modelId="{0A876180-B205-41DB-BD3A-80C2222C71ED}" type="presOf" srcId="{92B22A5F-7C50-45A9-A128-EAF707AD7DA0}" destId="{F7DB0BF1-2966-4912-8D39-B0022291816C}" srcOrd="0" destOrd="0" presId="urn:microsoft.com/office/officeart/2005/8/layout/vProcess5"/>
    <dgm:cxn modelId="{39DBA229-8DC7-4823-9683-69FCDF4F7A9B}" type="presOf" srcId="{F449EDBA-C359-483E-92A1-10F66E4A60B2}" destId="{347415BA-DC97-43E2-AE7E-CB1E89BDB6C4}" srcOrd="0" destOrd="0" presId="urn:microsoft.com/office/officeart/2005/8/layout/vProcess5"/>
    <dgm:cxn modelId="{B007530A-8E80-4403-88D1-E4AB02D9F2D7}" type="presOf" srcId="{21E5C3DA-5115-440E-B56E-5DCA8F93B1BB}" destId="{98AFC14A-0294-454A-9D8E-0DEDF513300C}" srcOrd="0" destOrd="0" presId="urn:microsoft.com/office/officeart/2005/8/layout/vProcess5"/>
    <dgm:cxn modelId="{AC218971-72B2-49E9-A98B-078B96A88B4A}" type="presOf" srcId="{1CC65711-61E0-44E5-B472-F7D3EDAD62BD}" destId="{3C023A05-0CA6-4B1C-9C90-98508B193786}" srcOrd="0" destOrd="0" presId="urn:microsoft.com/office/officeart/2005/8/layout/vProcess5"/>
    <dgm:cxn modelId="{08E6D0DF-F30F-49E0-8897-B69A747B2A6F}" type="presOf" srcId="{52337DFF-E383-461B-9334-D92F990D56D9}" destId="{C21735EF-571B-421D-B69C-575E32C59B3D}" srcOrd="0" destOrd="0" presId="urn:microsoft.com/office/officeart/2005/8/layout/vProcess5"/>
    <dgm:cxn modelId="{50E5A926-146A-43EE-A29F-A5D039A9F039}" srcId="{92B22A5F-7C50-45A9-A128-EAF707AD7DA0}" destId="{F449EDBA-C359-483E-92A1-10F66E4A60B2}" srcOrd="1" destOrd="0" parTransId="{C774A548-0B12-46A8-8B8A-0192C12C399B}" sibTransId="{64540C70-5236-4909-88F2-F8D02EAF99A1}"/>
    <dgm:cxn modelId="{6111E341-8473-4863-80A9-5F5C52F29091}" type="presOf" srcId="{A01088EC-3308-47C5-9A55-C4769DE66AA1}" destId="{2C7A71E0-8E04-4158-8B58-BB3714727D7B}" srcOrd="0" destOrd="0" presId="urn:microsoft.com/office/officeart/2005/8/layout/vProcess5"/>
    <dgm:cxn modelId="{69D51A98-042F-4EEA-84DE-B2AC55FA82DA}" type="presOf" srcId="{F449EDBA-C359-483E-92A1-10F66E4A60B2}" destId="{D7FE6E65-588E-4D34-80FF-15BC2F55240A}" srcOrd="1" destOrd="0" presId="urn:microsoft.com/office/officeart/2005/8/layout/vProcess5"/>
    <dgm:cxn modelId="{E6F7C8F7-DA17-4F51-8191-9EA0C9415203}" type="presOf" srcId="{2D7DE91B-796A-4177-A0FB-3A646E902107}" destId="{EFCD9B4C-DA78-46C7-9E8E-1E5C23521922}" srcOrd="0" destOrd="0" presId="urn:microsoft.com/office/officeart/2005/8/layout/vProcess5"/>
    <dgm:cxn modelId="{A401B4C0-0E94-43F5-9D03-59CBA193F521}" srcId="{92B22A5F-7C50-45A9-A128-EAF707AD7DA0}" destId="{2D7DE91B-796A-4177-A0FB-3A646E902107}" srcOrd="2" destOrd="0" parTransId="{87A3EC28-D257-4C28-BC1D-A7FE7569CA24}" sibTransId="{A01088EC-3308-47C5-9A55-C4769DE66AA1}"/>
    <dgm:cxn modelId="{9B695346-088A-481B-A57D-4BA7E8F4BE1A}" type="presOf" srcId="{2D7DE91B-796A-4177-A0FB-3A646E902107}" destId="{808EF898-A196-4E17-8A67-4D9319F3A9FA}" srcOrd="1" destOrd="0" presId="urn:microsoft.com/office/officeart/2005/8/layout/vProcess5"/>
    <dgm:cxn modelId="{95897406-EE23-449A-B86A-B999A9CAC77E}" srcId="{92B22A5F-7C50-45A9-A128-EAF707AD7DA0}" destId="{1CC65711-61E0-44E5-B472-F7D3EDAD62BD}" srcOrd="0" destOrd="0" parTransId="{71E4292C-E05B-49D3-B55A-571E8E1CEC16}" sibTransId="{52337DFF-E383-461B-9334-D92F990D56D9}"/>
    <dgm:cxn modelId="{4EC3FBA8-756E-4872-9E76-5CCBF9DD9CC6}" type="presOf" srcId="{64540C70-5236-4909-88F2-F8D02EAF99A1}" destId="{A19D2155-7612-468E-A3DC-8E1D47EBEE5B}" srcOrd="0" destOrd="0" presId="urn:microsoft.com/office/officeart/2005/8/layout/vProcess5"/>
    <dgm:cxn modelId="{5342F169-E8F4-45C5-8B06-9374AAB65B73}" type="presOf" srcId="{1CC65711-61E0-44E5-B472-F7D3EDAD62BD}" destId="{1B7F054D-0001-4AB9-89D8-68A07030852D}" srcOrd="1" destOrd="0" presId="urn:microsoft.com/office/officeart/2005/8/layout/vProcess5"/>
    <dgm:cxn modelId="{9D35EB33-7B73-49B8-B97E-6A4D16151098}" type="presOf" srcId="{21E5C3DA-5115-440E-B56E-5DCA8F93B1BB}" destId="{E786F31D-B268-4DC9-AA02-B68777929D4F}" srcOrd="1" destOrd="0" presId="urn:microsoft.com/office/officeart/2005/8/layout/vProcess5"/>
    <dgm:cxn modelId="{F7D63CDF-3743-4AE3-BA71-D975222CF087}" type="presParOf" srcId="{F7DB0BF1-2966-4912-8D39-B0022291816C}" destId="{A57C7D7A-E713-45EB-B900-268290840730}" srcOrd="0" destOrd="0" presId="urn:microsoft.com/office/officeart/2005/8/layout/vProcess5"/>
    <dgm:cxn modelId="{3F269E3A-3492-4DB6-A083-79F7E2444CF3}" type="presParOf" srcId="{F7DB0BF1-2966-4912-8D39-B0022291816C}" destId="{3C023A05-0CA6-4B1C-9C90-98508B193786}" srcOrd="1" destOrd="0" presId="urn:microsoft.com/office/officeart/2005/8/layout/vProcess5"/>
    <dgm:cxn modelId="{F5E88414-AC10-4223-A03A-C05AE94B2A18}" type="presParOf" srcId="{F7DB0BF1-2966-4912-8D39-B0022291816C}" destId="{347415BA-DC97-43E2-AE7E-CB1E89BDB6C4}" srcOrd="2" destOrd="0" presId="urn:microsoft.com/office/officeart/2005/8/layout/vProcess5"/>
    <dgm:cxn modelId="{6FCF22B1-1C2E-4AF8-9936-1D16E0D78A3F}" type="presParOf" srcId="{F7DB0BF1-2966-4912-8D39-B0022291816C}" destId="{EFCD9B4C-DA78-46C7-9E8E-1E5C23521922}" srcOrd="3" destOrd="0" presId="urn:microsoft.com/office/officeart/2005/8/layout/vProcess5"/>
    <dgm:cxn modelId="{02AE6A6F-8CF8-47C8-882A-9AE06724674B}" type="presParOf" srcId="{F7DB0BF1-2966-4912-8D39-B0022291816C}" destId="{98AFC14A-0294-454A-9D8E-0DEDF513300C}" srcOrd="4" destOrd="0" presId="urn:microsoft.com/office/officeart/2005/8/layout/vProcess5"/>
    <dgm:cxn modelId="{91DE5029-D1D6-47AD-B1E4-7307E4998ED8}" type="presParOf" srcId="{F7DB0BF1-2966-4912-8D39-B0022291816C}" destId="{C21735EF-571B-421D-B69C-575E32C59B3D}" srcOrd="5" destOrd="0" presId="urn:microsoft.com/office/officeart/2005/8/layout/vProcess5"/>
    <dgm:cxn modelId="{E6FBE567-13B8-4BFA-9C17-2B9B24CA6D86}" type="presParOf" srcId="{F7DB0BF1-2966-4912-8D39-B0022291816C}" destId="{A19D2155-7612-468E-A3DC-8E1D47EBEE5B}" srcOrd="6" destOrd="0" presId="urn:microsoft.com/office/officeart/2005/8/layout/vProcess5"/>
    <dgm:cxn modelId="{58D8514F-054D-4ED6-8104-07373E008EA5}" type="presParOf" srcId="{F7DB0BF1-2966-4912-8D39-B0022291816C}" destId="{2C7A71E0-8E04-4158-8B58-BB3714727D7B}" srcOrd="7" destOrd="0" presId="urn:microsoft.com/office/officeart/2005/8/layout/vProcess5"/>
    <dgm:cxn modelId="{E76CD8D1-FEE6-4441-A18E-3001616777AC}" type="presParOf" srcId="{F7DB0BF1-2966-4912-8D39-B0022291816C}" destId="{1B7F054D-0001-4AB9-89D8-68A07030852D}" srcOrd="8" destOrd="0" presId="urn:microsoft.com/office/officeart/2005/8/layout/vProcess5"/>
    <dgm:cxn modelId="{BCD83100-450D-42AA-9A2C-5B1CC9FAE1AB}" type="presParOf" srcId="{F7DB0BF1-2966-4912-8D39-B0022291816C}" destId="{D7FE6E65-588E-4D34-80FF-15BC2F55240A}" srcOrd="9" destOrd="0" presId="urn:microsoft.com/office/officeart/2005/8/layout/vProcess5"/>
    <dgm:cxn modelId="{058DD67B-A616-40DA-8FAA-EAC1845CDE22}" type="presParOf" srcId="{F7DB0BF1-2966-4912-8D39-B0022291816C}" destId="{808EF898-A196-4E17-8A67-4D9319F3A9FA}" srcOrd="10" destOrd="0" presId="urn:microsoft.com/office/officeart/2005/8/layout/vProcess5"/>
    <dgm:cxn modelId="{170A85FA-FED0-4355-A8D0-0B8A51A8CDD7}" type="presParOf" srcId="{F7DB0BF1-2966-4912-8D39-B0022291816C}" destId="{E786F31D-B268-4DC9-AA02-B68777929D4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1AAA0C-EDB8-4DA2-A270-1AED6D984062}" type="doc">
      <dgm:prSet loTypeId="urn:microsoft.com/office/officeart/2005/8/layout/target3" loCatId="list" qsTypeId="urn:microsoft.com/office/officeart/2005/8/quickstyle/3d2" qsCatId="3D" csTypeId="urn:microsoft.com/office/officeart/2005/8/colors/colorful2" csCatId="colorful" phldr="1"/>
      <dgm:spPr/>
      <dgm:t>
        <a:bodyPr/>
        <a:lstStyle/>
        <a:p>
          <a:endParaRPr lang="ru-RU"/>
        </a:p>
      </dgm:t>
    </dgm:pt>
    <dgm:pt modelId="{A4428A74-20D0-4355-A5FA-274E4248CF88}">
      <dgm:prSet phldrT="[Текст]" custT="1"/>
      <dgm:spPr>
        <a:solidFill>
          <a:srgbClr val="99CCFF">
            <a:alpha val="89804"/>
          </a:srgbClr>
        </a:solidFill>
      </dgm:spPr>
      <dgm:t>
        <a:bodyPr/>
        <a:lstStyle/>
        <a:p>
          <a:endParaRPr lang="ru-RU" sz="1600" dirty="0" smtClean="0">
            <a:latin typeface="Book Antiqua" pitchFamily="18" charset="0"/>
          </a:endParaRPr>
        </a:p>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2017 год</a:t>
          </a:r>
        </a:p>
        <a:p>
          <a:r>
            <a:rPr lang="ru-RU" sz="1800" u="sng" dirty="0" smtClean="0">
              <a:solidFill>
                <a:srgbClr val="000099"/>
              </a:solidFill>
              <a:latin typeface="Book Antiqua" pitchFamily="18" charset="0"/>
            </a:rPr>
            <a:t>213 943,5</a:t>
          </a:r>
        </a:p>
        <a:p>
          <a:r>
            <a:rPr lang="ru-RU" sz="1600" dirty="0" smtClean="0">
              <a:latin typeface="Book Antiqua" pitchFamily="18" charset="0"/>
            </a:rPr>
            <a:t>  </a:t>
          </a:r>
          <a:endParaRPr lang="ru-RU" sz="1600" dirty="0">
            <a:latin typeface="Book Antiqua" pitchFamily="18" charset="0"/>
          </a:endParaRPr>
        </a:p>
      </dgm:t>
    </dgm:pt>
    <dgm:pt modelId="{13E1090C-4AAA-4B11-963C-9E0C28ECB004}" type="parTrans" cxnId="{2E9CC7E0-0E0C-4620-B445-F522D8BF94AC}">
      <dgm:prSet/>
      <dgm:spPr/>
      <dgm:t>
        <a:bodyPr/>
        <a:lstStyle/>
        <a:p>
          <a:endParaRPr lang="ru-RU"/>
        </a:p>
      </dgm:t>
    </dgm:pt>
    <dgm:pt modelId="{E758E646-645C-4131-9A0C-E4BC878A8302}" type="sibTrans" cxnId="{2E9CC7E0-0E0C-4620-B445-F522D8BF94AC}">
      <dgm:prSet/>
      <dgm:spPr/>
      <dgm:t>
        <a:bodyPr/>
        <a:lstStyle/>
        <a:p>
          <a:endParaRPr lang="ru-RU"/>
        </a:p>
      </dgm:t>
    </dgm:pt>
    <dgm:pt modelId="{D4267EF1-A870-40BE-AEB5-73C0FAAA2F16}">
      <dgm:prSet phldrT="[Текст]" custT="1"/>
      <dgm:spPr/>
      <dgm:t>
        <a:bodyPr/>
        <a:lstStyle/>
        <a:p>
          <a:r>
            <a:rPr lang="ru-RU" sz="1400" dirty="0" smtClean="0">
              <a:solidFill>
                <a:srgbClr val="000099"/>
              </a:solidFill>
              <a:latin typeface="Book Antiqua" pitchFamily="18" charset="0"/>
            </a:rPr>
            <a:t>Расходы в рамках программ –                              206 542,2  (96,5%) </a:t>
          </a:r>
          <a:endParaRPr lang="ru-RU" sz="1400" dirty="0">
            <a:solidFill>
              <a:srgbClr val="000099"/>
            </a:solidFill>
            <a:latin typeface="Book Antiqua" pitchFamily="18" charset="0"/>
          </a:endParaRPr>
        </a:p>
      </dgm:t>
    </dgm:pt>
    <dgm:pt modelId="{430B2DB5-A8D6-4221-ADDF-0D32D5D84807}" type="parTrans" cxnId="{9C30CF95-C32A-4FED-8046-E319BC92CB3F}">
      <dgm:prSet/>
      <dgm:spPr/>
      <dgm:t>
        <a:bodyPr/>
        <a:lstStyle/>
        <a:p>
          <a:endParaRPr lang="ru-RU"/>
        </a:p>
      </dgm:t>
    </dgm:pt>
    <dgm:pt modelId="{7A4434DC-075F-4E54-9E99-194F09282B4D}" type="sibTrans" cxnId="{9C30CF95-C32A-4FED-8046-E319BC92CB3F}">
      <dgm:prSet/>
      <dgm:spPr/>
      <dgm:t>
        <a:bodyPr/>
        <a:lstStyle/>
        <a:p>
          <a:endParaRPr lang="ru-RU"/>
        </a:p>
      </dgm:t>
    </dgm:pt>
    <dgm:pt modelId="{A10B4923-8896-4FA8-A863-CC1ACA07753E}">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7 401,3 (3,5%)</a:t>
          </a:r>
          <a:endParaRPr lang="ru-RU" sz="1400" dirty="0">
            <a:solidFill>
              <a:srgbClr val="000099"/>
            </a:solidFill>
            <a:latin typeface="Book Antiqua" pitchFamily="18" charset="0"/>
          </a:endParaRPr>
        </a:p>
      </dgm:t>
    </dgm:pt>
    <dgm:pt modelId="{08AC19EC-0901-4DF2-904E-AE135AC06034}" type="parTrans" cxnId="{D7206F63-FC7A-41B6-9CA9-ED65BAA97183}">
      <dgm:prSet/>
      <dgm:spPr/>
      <dgm:t>
        <a:bodyPr/>
        <a:lstStyle/>
        <a:p>
          <a:endParaRPr lang="ru-RU"/>
        </a:p>
      </dgm:t>
    </dgm:pt>
    <dgm:pt modelId="{E37908BE-8159-4276-9A2C-DF8139137C42}" type="sibTrans" cxnId="{D7206F63-FC7A-41B6-9CA9-ED65BAA97183}">
      <dgm:prSet/>
      <dgm:spPr/>
      <dgm:t>
        <a:bodyPr/>
        <a:lstStyle/>
        <a:p>
          <a:endParaRPr lang="ru-RU"/>
        </a:p>
      </dgm:t>
    </dgm:pt>
    <dgm:pt modelId="{4CAC6F70-807C-4D20-A7C8-6ACA747ACA42}">
      <dgm:prSet phldrT="[Текст]" custT="1"/>
      <dgm:spPr>
        <a:solidFill>
          <a:srgbClr val="99CCFF">
            <a:alpha val="89804"/>
          </a:srgbClr>
        </a:solidFill>
      </dgm:spPr>
      <dgm:t>
        <a:bodyPr/>
        <a:lstStyle/>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2018 год</a:t>
          </a:r>
        </a:p>
        <a:p>
          <a:r>
            <a:rPr lang="ru-RU" sz="1800" u="sng" dirty="0" smtClean="0">
              <a:solidFill>
                <a:srgbClr val="000099"/>
              </a:solidFill>
              <a:latin typeface="Book Antiqua" pitchFamily="18" charset="0"/>
            </a:rPr>
            <a:t>196 694,4</a:t>
          </a:r>
          <a:endParaRPr lang="ru-RU" sz="1800" u="sng" dirty="0">
            <a:solidFill>
              <a:srgbClr val="000099"/>
            </a:solidFill>
            <a:latin typeface="Book Antiqua" pitchFamily="18" charset="0"/>
          </a:endParaRPr>
        </a:p>
      </dgm:t>
    </dgm:pt>
    <dgm:pt modelId="{98C91D39-C88B-42B2-91E8-A1BD3344C62A}" type="parTrans" cxnId="{BE24FC0F-D8B1-40F4-9B65-C36DD0AB91CE}">
      <dgm:prSet/>
      <dgm:spPr/>
      <dgm:t>
        <a:bodyPr/>
        <a:lstStyle/>
        <a:p>
          <a:endParaRPr lang="ru-RU"/>
        </a:p>
      </dgm:t>
    </dgm:pt>
    <dgm:pt modelId="{DD1EB146-2DAE-4C53-93FC-8244FF00387B}" type="sibTrans" cxnId="{BE24FC0F-D8B1-40F4-9B65-C36DD0AB91CE}">
      <dgm:prSet/>
      <dgm:spPr/>
      <dgm:t>
        <a:bodyPr/>
        <a:lstStyle/>
        <a:p>
          <a:endParaRPr lang="ru-RU"/>
        </a:p>
      </dgm:t>
    </dgm:pt>
    <dgm:pt modelId="{8B837FFA-0389-4A95-89A8-BBEBA0B6B6D8}">
      <dgm:prSet phldrT="[Текст]" custT="1"/>
      <dgm:spPr/>
      <dgm:t>
        <a:bodyPr/>
        <a:lstStyle/>
        <a:p>
          <a:r>
            <a:rPr lang="ru-RU" sz="1400" dirty="0" smtClean="0">
              <a:solidFill>
                <a:srgbClr val="000099"/>
              </a:solidFill>
              <a:latin typeface="Book Antiqua" pitchFamily="18" charset="0"/>
            </a:rPr>
            <a:t>Расходы в рамках программ – 190 854,7 (97,0%)</a:t>
          </a:r>
          <a:endParaRPr lang="ru-RU" sz="1400" dirty="0">
            <a:solidFill>
              <a:srgbClr val="000099"/>
            </a:solidFill>
            <a:latin typeface="Book Antiqua" pitchFamily="18" charset="0"/>
          </a:endParaRPr>
        </a:p>
      </dgm:t>
    </dgm:pt>
    <dgm:pt modelId="{618ADCD8-D318-40AB-8B6B-D788B0182095}" type="parTrans" cxnId="{46BCE0CC-5C6B-49D0-99FE-DA4BD8FECC08}">
      <dgm:prSet/>
      <dgm:spPr/>
      <dgm:t>
        <a:bodyPr/>
        <a:lstStyle/>
        <a:p>
          <a:endParaRPr lang="ru-RU"/>
        </a:p>
      </dgm:t>
    </dgm:pt>
    <dgm:pt modelId="{C6F0891E-C652-45BD-BE1E-3229B4836933}" type="sibTrans" cxnId="{46BCE0CC-5C6B-49D0-99FE-DA4BD8FECC08}">
      <dgm:prSet/>
      <dgm:spPr/>
      <dgm:t>
        <a:bodyPr/>
        <a:lstStyle/>
        <a:p>
          <a:endParaRPr lang="ru-RU"/>
        </a:p>
      </dgm:t>
    </dgm:pt>
    <dgm:pt modelId="{457AB93D-55CD-43C3-B990-8F89B8BE11C2}">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5 839,7 (3,0%)</a:t>
          </a:r>
          <a:endParaRPr lang="ru-RU" sz="1400" dirty="0">
            <a:solidFill>
              <a:srgbClr val="000099"/>
            </a:solidFill>
            <a:latin typeface="Book Antiqua" pitchFamily="18" charset="0"/>
          </a:endParaRPr>
        </a:p>
      </dgm:t>
    </dgm:pt>
    <dgm:pt modelId="{28B9C09F-79CF-42D5-8B6D-C9F45CE64C95}" type="parTrans" cxnId="{B3AD5944-BBA0-4575-91F5-8F62C8A24ED8}">
      <dgm:prSet/>
      <dgm:spPr/>
      <dgm:t>
        <a:bodyPr/>
        <a:lstStyle/>
        <a:p>
          <a:endParaRPr lang="ru-RU"/>
        </a:p>
      </dgm:t>
    </dgm:pt>
    <dgm:pt modelId="{060D4738-61EF-4F12-936F-DF81CB4B9EE9}" type="sibTrans" cxnId="{B3AD5944-BBA0-4575-91F5-8F62C8A24ED8}">
      <dgm:prSet/>
      <dgm:spPr/>
      <dgm:t>
        <a:bodyPr/>
        <a:lstStyle/>
        <a:p>
          <a:endParaRPr lang="ru-RU"/>
        </a:p>
      </dgm:t>
    </dgm:pt>
    <dgm:pt modelId="{F797CBE6-C29E-4073-B762-3F4938436D85}">
      <dgm:prSet phldrT="[Текст]" custT="1"/>
      <dgm:spPr>
        <a:solidFill>
          <a:srgbClr val="99CCFF"/>
        </a:solidFill>
      </dgm:spPr>
      <dgm:t>
        <a:bodyPr/>
        <a:lstStyle/>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2019 год</a:t>
          </a:r>
        </a:p>
        <a:p>
          <a:r>
            <a:rPr lang="ru-RU" sz="1800" u="sng" dirty="0" smtClean="0">
              <a:solidFill>
                <a:srgbClr val="000099"/>
              </a:solidFill>
              <a:latin typeface="Book Antiqua" pitchFamily="18" charset="0"/>
            </a:rPr>
            <a:t>204 111,5</a:t>
          </a:r>
          <a:endParaRPr lang="ru-RU" sz="1800" u="sng" dirty="0">
            <a:solidFill>
              <a:srgbClr val="000099"/>
            </a:solidFill>
            <a:latin typeface="Book Antiqua" pitchFamily="18" charset="0"/>
          </a:endParaRPr>
        </a:p>
      </dgm:t>
    </dgm:pt>
    <dgm:pt modelId="{BFB510C8-D728-412E-BA61-1F11B1A58384}" type="parTrans" cxnId="{909B2513-CFB9-40EE-B7B6-722FC28EF1D8}">
      <dgm:prSet/>
      <dgm:spPr/>
      <dgm:t>
        <a:bodyPr/>
        <a:lstStyle/>
        <a:p>
          <a:endParaRPr lang="ru-RU"/>
        </a:p>
      </dgm:t>
    </dgm:pt>
    <dgm:pt modelId="{D60D98A6-7B35-4AA5-BFD5-1D1E5800AF7D}" type="sibTrans" cxnId="{909B2513-CFB9-40EE-B7B6-722FC28EF1D8}">
      <dgm:prSet/>
      <dgm:spPr/>
      <dgm:t>
        <a:bodyPr/>
        <a:lstStyle/>
        <a:p>
          <a:endParaRPr lang="ru-RU"/>
        </a:p>
      </dgm:t>
    </dgm:pt>
    <dgm:pt modelId="{14ABCD0A-69B3-4DE9-B108-DEC21B79578D}">
      <dgm:prSet phldrT="[Текст]" custT="1"/>
      <dgm:spPr/>
      <dgm:t>
        <a:bodyPr/>
        <a:lstStyle/>
        <a:p>
          <a:r>
            <a:rPr lang="ru-RU" sz="1400" dirty="0" smtClean="0">
              <a:solidFill>
                <a:srgbClr val="000099"/>
              </a:solidFill>
              <a:latin typeface="Book Antiqua" pitchFamily="18" charset="0"/>
            </a:rPr>
            <a:t>Расходы в рамках программ – 198 271,7  (97,1%) </a:t>
          </a:r>
          <a:endParaRPr lang="ru-RU" sz="1400" dirty="0">
            <a:solidFill>
              <a:srgbClr val="000099"/>
            </a:solidFill>
            <a:latin typeface="Book Antiqua" pitchFamily="18" charset="0"/>
          </a:endParaRPr>
        </a:p>
      </dgm:t>
    </dgm:pt>
    <dgm:pt modelId="{2BD2B4A4-DA5A-4D14-94E2-BE1D4656F2BA}" type="parTrans" cxnId="{4A0F9F4E-E096-41E9-A4D0-0AA60A3708AE}">
      <dgm:prSet/>
      <dgm:spPr/>
      <dgm:t>
        <a:bodyPr/>
        <a:lstStyle/>
        <a:p>
          <a:endParaRPr lang="ru-RU"/>
        </a:p>
      </dgm:t>
    </dgm:pt>
    <dgm:pt modelId="{A8863018-D9D8-4AC5-A2B8-CA41A818545F}" type="sibTrans" cxnId="{4A0F9F4E-E096-41E9-A4D0-0AA60A3708AE}">
      <dgm:prSet/>
      <dgm:spPr/>
      <dgm:t>
        <a:bodyPr/>
        <a:lstStyle/>
        <a:p>
          <a:endParaRPr lang="ru-RU"/>
        </a:p>
      </dgm:t>
    </dgm:pt>
    <dgm:pt modelId="{12D39E97-34B0-4BDD-9BB7-BBBFFD4A66BA}">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5 839,8 (2,9%)</a:t>
          </a:r>
          <a:endParaRPr lang="ru-RU" sz="1400" dirty="0">
            <a:solidFill>
              <a:srgbClr val="000099"/>
            </a:solidFill>
            <a:latin typeface="Book Antiqua" pitchFamily="18" charset="0"/>
          </a:endParaRPr>
        </a:p>
      </dgm:t>
    </dgm:pt>
    <dgm:pt modelId="{1D879FE1-132A-4A53-8B5A-248A48FAED01}" type="parTrans" cxnId="{35861078-2CB0-42F2-89D1-84688FD4CE1B}">
      <dgm:prSet/>
      <dgm:spPr/>
      <dgm:t>
        <a:bodyPr/>
        <a:lstStyle/>
        <a:p>
          <a:endParaRPr lang="ru-RU"/>
        </a:p>
      </dgm:t>
    </dgm:pt>
    <dgm:pt modelId="{0642EDDF-AE24-4098-8898-A29AF2012ADE}" type="sibTrans" cxnId="{35861078-2CB0-42F2-89D1-84688FD4CE1B}">
      <dgm:prSet/>
      <dgm:spPr/>
      <dgm:t>
        <a:bodyPr/>
        <a:lstStyle/>
        <a:p>
          <a:endParaRPr lang="ru-RU"/>
        </a:p>
      </dgm:t>
    </dgm:pt>
    <dgm:pt modelId="{A1A85B1E-7CA0-41CC-9E1A-DAC01917B906}">
      <dgm:prSet phldrT="[Текст]" custT="1"/>
      <dgm:spPr/>
      <dgm:t>
        <a:bodyPr/>
        <a:lstStyle/>
        <a:p>
          <a:endParaRPr lang="ru-RU" sz="1400" dirty="0">
            <a:solidFill>
              <a:srgbClr val="000099"/>
            </a:solidFill>
            <a:latin typeface="Book Antiqua" pitchFamily="18" charset="0"/>
          </a:endParaRPr>
        </a:p>
      </dgm:t>
    </dgm:pt>
    <dgm:pt modelId="{9859CAB3-6DA9-4228-9740-F33301F83AEC}" type="sibTrans" cxnId="{07DD99C9-44E2-4D85-B4EB-CA8282E1BCA4}">
      <dgm:prSet/>
      <dgm:spPr/>
      <dgm:t>
        <a:bodyPr/>
        <a:lstStyle/>
        <a:p>
          <a:endParaRPr lang="ru-RU"/>
        </a:p>
      </dgm:t>
    </dgm:pt>
    <dgm:pt modelId="{2088619A-6A75-4123-8605-5D7193E57D05}" type="parTrans" cxnId="{07DD99C9-44E2-4D85-B4EB-CA8282E1BCA4}">
      <dgm:prSet/>
      <dgm:spPr/>
      <dgm:t>
        <a:bodyPr/>
        <a:lstStyle/>
        <a:p>
          <a:endParaRPr lang="ru-RU"/>
        </a:p>
      </dgm:t>
    </dgm:pt>
    <dgm:pt modelId="{B74C4AE4-5780-4C74-9FC8-AB1BCF706266}">
      <dgm:prSet phldrT="[Текст]" custT="1"/>
      <dgm:spPr/>
      <dgm:t>
        <a:bodyPr/>
        <a:lstStyle/>
        <a:p>
          <a:endParaRPr lang="ru-RU" sz="1400" dirty="0">
            <a:solidFill>
              <a:srgbClr val="000099"/>
            </a:solidFill>
            <a:latin typeface="Book Antiqua" pitchFamily="18" charset="0"/>
          </a:endParaRPr>
        </a:p>
      </dgm:t>
    </dgm:pt>
    <dgm:pt modelId="{B23D530A-600E-4061-83E2-E4AFA7B9B901}" type="parTrans" cxnId="{B057F569-0879-41FA-970E-6C682122FCD2}">
      <dgm:prSet/>
      <dgm:spPr/>
      <dgm:t>
        <a:bodyPr/>
        <a:lstStyle/>
        <a:p>
          <a:endParaRPr lang="ru-RU"/>
        </a:p>
      </dgm:t>
    </dgm:pt>
    <dgm:pt modelId="{0EEDEF95-68F4-4D39-A860-2C6EFDE6DD95}" type="sibTrans" cxnId="{B057F569-0879-41FA-970E-6C682122FCD2}">
      <dgm:prSet/>
      <dgm:spPr/>
      <dgm:t>
        <a:bodyPr/>
        <a:lstStyle/>
        <a:p>
          <a:endParaRPr lang="ru-RU"/>
        </a:p>
      </dgm:t>
    </dgm:pt>
    <dgm:pt modelId="{9165FB55-DA8D-4EC8-8268-49332627AC41}">
      <dgm:prSet phldrT="[Текст]" custT="1"/>
      <dgm:spPr/>
      <dgm:t>
        <a:bodyPr/>
        <a:lstStyle/>
        <a:p>
          <a:endParaRPr lang="ru-RU" sz="1400" dirty="0">
            <a:solidFill>
              <a:srgbClr val="000099"/>
            </a:solidFill>
            <a:latin typeface="Book Antiqua" pitchFamily="18" charset="0"/>
          </a:endParaRPr>
        </a:p>
      </dgm:t>
    </dgm:pt>
    <dgm:pt modelId="{64896ACE-EFDE-4198-8C99-BB9EA32A5F2F}" type="parTrans" cxnId="{DD95A1C4-2BDC-4649-9A4A-60FAFAC0B885}">
      <dgm:prSet/>
      <dgm:spPr/>
      <dgm:t>
        <a:bodyPr/>
        <a:lstStyle/>
        <a:p>
          <a:endParaRPr lang="ru-RU"/>
        </a:p>
      </dgm:t>
    </dgm:pt>
    <dgm:pt modelId="{400B585B-0EF0-48B2-BFA6-8001043F4E62}" type="sibTrans" cxnId="{DD95A1C4-2BDC-4649-9A4A-60FAFAC0B885}">
      <dgm:prSet/>
      <dgm:spPr/>
      <dgm:t>
        <a:bodyPr/>
        <a:lstStyle/>
        <a:p>
          <a:endParaRPr lang="ru-RU"/>
        </a:p>
      </dgm:t>
    </dgm:pt>
    <dgm:pt modelId="{574E6B59-EC53-4747-842D-7CF7C2213149}">
      <dgm:prSet phldrT="[Текст]" custT="1"/>
      <dgm:spPr/>
      <dgm:t>
        <a:bodyPr/>
        <a:lstStyle/>
        <a:p>
          <a:endParaRPr lang="ru-RU" sz="1400" dirty="0">
            <a:solidFill>
              <a:srgbClr val="000099"/>
            </a:solidFill>
            <a:latin typeface="Book Antiqua" pitchFamily="18" charset="0"/>
          </a:endParaRPr>
        </a:p>
      </dgm:t>
    </dgm:pt>
    <dgm:pt modelId="{ABB65BFE-4977-4901-BD94-F2C8950CF78B}" type="parTrans" cxnId="{D9C60B49-14F6-4D1B-A8F3-EB2CC74F345E}">
      <dgm:prSet/>
      <dgm:spPr/>
      <dgm:t>
        <a:bodyPr/>
        <a:lstStyle/>
        <a:p>
          <a:endParaRPr lang="ru-RU"/>
        </a:p>
      </dgm:t>
    </dgm:pt>
    <dgm:pt modelId="{95C1933B-BCEE-42AE-8097-B9433EEFEBF8}" type="sibTrans" cxnId="{D9C60B49-14F6-4D1B-A8F3-EB2CC74F345E}">
      <dgm:prSet/>
      <dgm:spPr/>
      <dgm:t>
        <a:bodyPr/>
        <a:lstStyle/>
        <a:p>
          <a:endParaRPr lang="ru-RU"/>
        </a:p>
      </dgm:t>
    </dgm:pt>
    <dgm:pt modelId="{3A4162E8-4BD7-4334-8774-ADE255C6D97A}" type="pres">
      <dgm:prSet presAssocID="{F81AAA0C-EDB8-4DA2-A270-1AED6D984062}" presName="Name0" presStyleCnt="0">
        <dgm:presLayoutVars>
          <dgm:chMax val="7"/>
          <dgm:dir/>
          <dgm:animLvl val="lvl"/>
          <dgm:resizeHandles val="exact"/>
        </dgm:presLayoutVars>
      </dgm:prSet>
      <dgm:spPr/>
      <dgm:t>
        <a:bodyPr/>
        <a:lstStyle/>
        <a:p>
          <a:endParaRPr lang="ru-RU"/>
        </a:p>
      </dgm:t>
    </dgm:pt>
    <dgm:pt modelId="{83A1C55C-953D-4C43-8BC2-151B35C73FBD}" type="pres">
      <dgm:prSet presAssocID="{A4428A74-20D0-4355-A5FA-274E4248CF88}" presName="circle1" presStyleLbl="node1" presStyleIdx="0" presStyleCnt="3"/>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2700000" scaled="1"/>
          <a:tileRect/>
        </a:gradFill>
        <a:ln>
          <a:solidFill>
            <a:srgbClr val="0000FF"/>
          </a:solidFill>
        </a:ln>
      </dgm:spPr>
    </dgm:pt>
    <dgm:pt modelId="{9585A833-C681-427F-B44A-B9B8B168FADD}" type="pres">
      <dgm:prSet presAssocID="{A4428A74-20D0-4355-A5FA-274E4248CF88}" presName="space" presStyleCnt="0"/>
      <dgm:spPr/>
    </dgm:pt>
    <dgm:pt modelId="{A45382F4-F666-491B-B525-7F8508D31738}" type="pres">
      <dgm:prSet presAssocID="{A4428A74-20D0-4355-A5FA-274E4248CF88}" presName="rect1" presStyleLbl="alignAcc1" presStyleIdx="0" presStyleCnt="3" custLinFactNeighborX="116" custLinFactNeighborY="-2168"/>
      <dgm:spPr/>
      <dgm:t>
        <a:bodyPr/>
        <a:lstStyle/>
        <a:p>
          <a:endParaRPr lang="ru-RU"/>
        </a:p>
      </dgm:t>
    </dgm:pt>
    <dgm:pt modelId="{C1C6A865-B34F-4152-A0E0-63B32FB4D0C6}" type="pres">
      <dgm:prSet presAssocID="{4CAC6F70-807C-4D20-A7C8-6ACA747ACA42}" presName="vertSpace2" presStyleLbl="node1" presStyleIdx="0" presStyleCnt="3"/>
      <dgm:spPr/>
    </dgm:pt>
    <dgm:pt modelId="{699F61D5-4AFF-4C0B-90DF-F99D6B60463B}" type="pres">
      <dgm:prSet presAssocID="{4CAC6F70-807C-4D20-A7C8-6ACA747ACA42}" presName="circle2" presStyleLbl="node1" presStyleIdx="1" presStyleCnt="3"/>
      <dgm:spPr>
        <a:gradFill flip="none" rotWithShape="0">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solidFill>
            <a:srgbClr val="0000FF"/>
          </a:solidFill>
        </a:ln>
      </dgm:spPr>
    </dgm:pt>
    <dgm:pt modelId="{27EA0206-94B4-427D-95E4-AB29495C8EFF}" type="pres">
      <dgm:prSet presAssocID="{4CAC6F70-807C-4D20-A7C8-6ACA747ACA42}" presName="rect2" presStyleLbl="alignAcc1" presStyleIdx="1" presStyleCnt="3" custScaleY="98916"/>
      <dgm:spPr/>
      <dgm:t>
        <a:bodyPr/>
        <a:lstStyle/>
        <a:p>
          <a:endParaRPr lang="ru-RU"/>
        </a:p>
      </dgm:t>
    </dgm:pt>
    <dgm:pt modelId="{F8888248-3886-40AB-BEDD-45C38E914200}" type="pres">
      <dgm:prSet presAssocID="{F797CBE6-C29E-4073-B762-3F4938436D85}" presName="vertSpace3" presStyleLbl="node1" presStyleIdx="1" presStyleCnt="3"/>
      <dgm:spPr/>
    </dgm:pt>
    <dgm:pt modelId="{94405378-D4C6-4149-87A9-0A8668C002BA}" type="pres">
      <dgm:prSet presAssocID="{F797CBE6-C29E-4073-B762-3F4938436D85}" presName="circle3" presStyleLbl="node1" presStyleIdx="2" presStyleCnt="3"/>
      <dgm:spPr>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solidFill>
            <a:srgbClr val="0000FF"/>
          </a:solidFill>
        </a:ln>
      </dgm:spPr>
    </dgm:pt>
    <dgm:pt modelId="{E26C5C42-308F-40FA-822E-7DF663E181C4}" type="pres">
      <dgm:prSet presAssocID="{F797CBE6-C29E-4073-B762-3F4938436D85}" presName="rect3" presStyleLbl="alignAcc1" presStyleIdx="2" presStyleCnt="3"/>
      <dgm:spPr/>
      <dgm:t>
        <a:bodyPr/>
        <a:lstStyle/>
        <a:p>
          <a:endParaRPr lang="ru-RU"/>
        </a:p>
      </dgm:t>
    </dgm:pt>
    <dgm:pt modelId="{CD9761E6-4126-4913-B950-E7E307253B94}" type="pres">
      <dgm:prSet presAssocID="{A4428A74-20D0-4355-A5FA-274E4248CF88}" presName="rect1ParTx" presStyleLbl="alignAcc1" presStyleIdx="2" presStyleCnt="3">
        <dgm:presLayoutVars>
          <dgm:chMax val="1"/>
          <dgm:bulletEnabled val="1"/>
        </dgm:presLayoutVars>
      </dgm:prSet>
      <dgm:spPr/>
      <dgm:t>
        <a:bodyPr/>
        <a:lstStyle/>
        <a:p>
          <a:endParaRPr lang="ru-RU"/>
        </a:p>
      </dgm:t>
    </dgm:pt>
    <dgm:pt modelId="{45ED19A8-8A03-48DF-8B58-FEB18A8DCE95}" type="pres">
      <dgm:prSet presAssocID="{A4428A74-20D0-4355-A5FA-274E4248CF88}" presName="rect1ChTx" presStyleLbl="alignAcc1" presStyleIdx="2" presStyleCnt="3">
        <dgm:presLayoutVars>
          <dgm:bulletEnabled val="1"/>
        </dgm:presLayoutVars>
      </dgm:prSet>
      <dgm:spPr/>
      <dgm:t>
        <a:bodyPr/>
        <a:lstStyle/>
        <a:p>
          <a:endParaRPr lang="ru-RU"/>
        </a:p>
      </dgm:t>
    </dgm:pt>
    <dgm:pt modelId="{218D363A-9F65-4145-9E25-3CB4FBDABB48}" type="pres">
      <dgm:prSet presAssocID="{4CAC6F70-807C-4D20-A7C8-6ACA747ACA42}" presName="rect2ParTx" presStyleLbl="alignAcc1" presStyleIdx="2" presStyleCnt="3">
        <dgm:presLayoutVars>
          <dgm:chMax val="1"/>
          <dgm:bulletEnabled val="1"/>
        </dgm:presLayoutVars>
      </dgm:prSet>
      <dgm:spPr/>
      <dgm:t>
        <a:bodyPr/>
        <a:lstStyle/>
        <a:p>
          <a:endParaRPr lang="ru-RU"/>
        </a:p>
      </dgm:t>
    </dgm:pt>
    <dgm:pt modelId="{8188F2AD-5FC5-413D-B81D-A8A78CED017B}" type="pres">
      <dgm:prSet presAssocID="{4CAC6F70-807C-4D20-A7C8-6ACA747ACA42}" presName="rect2ChTx" presStyleLbl="alignAcc1" presStyleIdx="2" presStyleCnt="3">
        <dgm:presLayoutVars>
          <dgm:bulletEnabled val="1"/>
        </dgm:presLayoutVars>
      </dgm:prSet>
      <dgm:spPr/>
      <dgm:t>
        <a:bodyPr/>
        <a:lstStyle/>
        <a:p>
          <a:endParaRPr lang="ru-RU"/>
        </a:p>
      </dgm:t>
    </dgm:pt>
    <dgm:pt modelId="{2A5A82ED-83EB-4A25-8B42-8C19E2D5790E}" type="pres">
      <dgm:prSet presAssocID="{F797CBE6-C29E-4073-B762-3F4938436D85}" presName="rect3ParTx" presStyleLbl="alignAcc1" presStyleIdx="2" presStyleCnt="3">
        <dgm:presLayoutVars>
          <dgm:chMax val="1"/>
          <dgm:bulletEnabled val="1"/>
        </dgm:presLayoutVars>
      </dgm:prSet>
      <dgm:spPr/>
      <dgm:t>
        <a:bodyPr/>
        <a:lstStyle/>
        <a:p>
          <a:endParaRPr lang="ru-RU"/>
        </a:p>
      </dgm:t>
    </dgm:pt>
    <dgm:pt modelId="{A605336D-EFFF-441E-AB31-0E680E6DC492}" type="pres">
      <dgm:prSet presAssocID="{F797CBE6-C29E-4073-B762-3F4938436D85}" presName="rect3ChTx" presStyleLbl="alignAcc1" presStyleIdx="2" presStyleCnt="3">
        <dgm:presLayoutVars>
          <dgm:bulletEnabled val="1"/>
        </dgm:presLayoutVars>
      </dgm:prSet>
      <dgm:spPr/>
      <dgm:t>
        <a:bodyPr/>
        <a:lstStyle/>
        <a:p>
          <a:endParaRPr lang="ru-RU"/>
        </a:p>
      </dgm:t>
    </dgm:pt>
  </dgm:ptLst>
  <dgm:cxnLst>
    <dgm:cxn modelId="{E48AC381-7A9D-4284-9582-A0D52BEEBA75}" type="presOf" srcId="{457AB93D-55CD-43C3-B990-8F89B8BE11C2}" destId="{8188F2AD-5FC5-413D-B81D-A8A78CED017B}" srcOrd="0" destOrd="2" presId="urn:microsoft.com/office/officeart/2005/8/layout/target3"/>
    <dgm:cxn modelId="{FE900259-21FA-4250-93E3-FBB901FCD82B}" type="presOf" srcId="{4CAC6F70-807C-4D20-A7C8-6ACA747ACA42}" destId="{218D363A-9F65-4145-9E25-3CB4FBDABB48}" srcOrd="1" destOrd="0" presId="urn:microsoft.com/office/officeart/2005/8/layout/target3"/>
    <dgm:cxn modelId="{C96EF22E-B1D4-4C1B-9094-6B9F864DD71E}" type="presOf" srcId="{A10B4923-8896-4FA8-A863-CC1ACA07753E}" destId="{45ED19A8-8A03-48DF-8B58-FEB18A8DCE95}" srcOrd="0" destOrd="2" presId="urn:microsoft.com/office/officeart/2005/8/layout/target3"/>
    <dgm:cxn modelId="{DD95A1C4-2BDC-4649-9A4A-60FAFAC0B885}" srcId="{4CAC6F70-807C-4D20-A7C8-6ACA747ACA42}" destId="{9165FB55-DA8D-4EC8-8268-49332627AC41}" srcOrd="1" destOrd="0" parTransId="{64896ACE-EFDE-4198-8C99-BB9EA32A5F2F}" sibTransId="{400B585B-0EF0-48B2-BFA6-8001043F4E62}"/>
    <dgm:cxn modelId="{3E61C92D-8C5D-4C22-B0C5-20B25D1B8424}" type="presOf" srcId="{574E6B59-EC53-4747-842D-7CF7C2213149}" destId="{A605336D-EFFF-441E-AB31-0E680E6DC492}" srcOrd="0" destOrd="1" presId="urn:microsoft.com/office/officeart/2005/8/layout/target3"/>
    <dgm:cxn modelId="{36A3A6BF-B05D-4EEC-A3D5-10E8E1EFEF6E}" type="presOf" srcId="{9165FB55-DA8D-4EC8-8268-49332627AC41}" destId="{8188F2AD-5FC5-413D-B81D-A8A78CED017B}" srcOrd="0" destOrd="1" presId="urn:microsoft.com/office/officeart/2005/8/layout/target3"/>
    <dgm:cxn modelId="{795741EF-558F-4066-9F43-A23964C52DEE}" type="presOf" srcId="{12D39E97-34B0-4BDD-9BB7-BBBFFD4A66BA}" destId="{A605336D-EFFF-441E-AB31-0E680E6DC492}" srcOrd="0" destOrd="2" presId="urn:microsoft.com/office/officeart/2005/8/layout/target3"/>
    <dgm:cxn modelId="{0AB1C326-BC67-4492-BED2-BE1D76B789B5}" type="presOf" srcId="{B74C4AE4-5780-4C74-9FC8-AB1BCF706266}" destId="{45ED19A8-8A03-48DF-8B58-FEB18A8DCE95}" srcOrd="0" destOrd="1" presId="urn:microsoft.com/office/officeart/2005/8/layout/target3"/>
    <dgm:cxn modelId="{B057F569-0879-41FA-970E-6C682122FCD2}" srcId="{A4428A74-20D0-4355-A5FA-274E4248CF88}" destId="{B74C4AE4-5780-4C74-9FC8-AB1BCF706266}" srcOrd="1" destOrd="0" parTransId="{B23D530A-600E-4061-83E2-E4AFA7B9B901}" sibTransId="{0EEDEF95-68F4-4D39-A860-2C6EFDE6DD95}"/>
    <dgm:cxn modelId="{D9C60B49-14F6-4D1B-A8F3-EB2CC74F345E}" srcId="{F797CBE6-C29E-4073-B762-3F4938436D85}" destId="{574E6B59-EC53-4747-842D-7CF7C2213149}" srcOrd="1" destOrd="0" parTransId="{ABB65BFE-4977-4901-BD94-F2C8950CF78B}" sibTransId="{95C1933B-BCEE-42AE-8097-B9433EEFEBF8}"/>
    <dgm:cxn modelId="{35861078-2CB0-42F2-89D1-84688FD4CE1B}" srcId="{F797CBE6-C29E-4073-B762-3F4938436D85}" destId="{12D39E97-34B0-4BDD-9BB7-BBBFFD4A66BA}" srcOrd="2" destOrd="0" parTransId="{1D879FE1-132A-4A53-8B5A-248A48FAED01}" sibTransId="{0642EDDF-AE24-4098-8898-A29AF2012ADE}"/>
    <dgm:cxn modelId="{B3AD5944-BBA0-4575-91F5-8F62C8A24ED8}" srcId="{4CAC6F70-807C-4D20-A7C8-6ACA747ACA42}" destId="{457AB93D-55CD-43C3-B990-8F89B8BE11C2}" srcOrd="2" destOrd="0" parTransId="{28B9C09F-79CF-42D5-8B6D-C9F45CE64C95}" sibTransId="{060D4738-61EF-4F12-936F-DF81CB4B9EE9}"/>
    <dgm:cxn modelId="{5895047F-EDB2-495B-ABA6-971BCCF7E4AD}" type="presOf" srcId="{8B837FFA-0389-4A95-89A8-BBEBA0B6B6D8}" destId="{8188F2AD-5FC5-413D-B81D-A8A78CED017B}" srcOrd="0" destOrd="0" presId="urn:microsoft.com/office/officeart/2005/8/layout/target3"/>
    <dgm:cxn modelId="{1251168B-DD62-43DD-97D0-DD51549D8892}" type="presOf" srcId="{4CAC6F70-807C-4D20-A7C8-6ACA747ACA42}" destId="{27EA0206-94B4-427D-95E4-AB29495C8EFF}" srcOrd="0" destOrd="0" presId="urn:microsoft.com/office/officeart/2005/8/layout/target3"/>
    <dgm:cxn modelId="{175406F4-9DC9-4CBE-B6CB-87F5C0B793DE}" type="presOf" srcId="{14ABCD0A-69B3-4DE9-B108-DEC21B79578D}" destId="{A605336D-EFFF-441E-AB31-0E680E6DC492}" srcOrd="0" destOrd="0" presId="urn:microsoft.com/office/officeart/2005/8/layout/target3"/>
    <dgm:cxn modelId="{6A4C2A9D-B686-4E3E-9EE7-D9ED1D920D46}" type="presOf" srcId="{A1A85B1E-7CA0-41CC-9E1A-DAC01917B906}" destId="{45ED19A8-8A03-48DF-8B58-FEB18A8DCE95}" srcOrd="0" destOrd="3" presId="urn:microsoft.com/office/officeart/2005/8/layout/target3"/>
    <dgm:cxn modelId="{4A0F9F4E-E096-41E9-A4D0-0AA60A3708AE}" srcId="{F797CBE6-C29E-4073-B762-3F4938436D85}" destId="{14ABCD0A-69B3-4DE9-B108-DEC21B79578D}" srcOrd="0" destOrd="0" parTransId="{2BD2B4A4-DA5A-4D14-94E2-BE1D4656F2BA}" sibTransId="{A8863018-D9D8-4AC5-A2B8-CA41A818545F}"/>
    <dgm:cxn modelId="{572015F1-1D52-4CBD-BF1C-0F86D26FC7E1}" type="presOf" srcId="{A4428A74-20D0-4355-A5FA-274E4248CF88}" destId="{A45382F4-F666-491B-B525-7F8508D31738}" srcOrd="0" destOrd="0" presId="urn:microsoft.com/office/officeart/2005/8/layout/target3"/>
    <dgm:cxn modelId="{07DD99C9-44E2-4D85-B4EB-CA8282E1BCA4}" srcId="{A4428A74-20D0-4355-A5FA-274E4248CF88}" destId="{A1A85B1E-7CA0-41CC-9E1A-DAC01917B906}" srcOrd="3" destOrd="0" parTransId="{2088619A-6A75-4123-8605-5D7193E57D05}" sibTransId="{9859CAB3-6DA9-4228-9740-F33301F83AEC}"/>
    <dgm:cxn modelId="{BE24FC0F-D8B1-40F4-9B65-C36DD0AB91CE}" srcId="{F81AAA0C-EDB8-4DA2-A270-1AED6D984062}" destId="{4CAC6F70-807C-4D20-A7C8-6ACA747ACA42}" srcOrd="1" destOrd="0" parTransId="{98C91D39-C88B-42B2-91E8-A1BD3344C62A}" sibTransId="{DD1EB146-2DAE-4C53-93FC-8244FF00387B}"/>
    <dgm:cxn modelId="{0D210AFA-9200-4F1B-9359-DD82F2A91A4E}" type="presOf" srcId="{D4267EF1-A870-40BE-AEB5-73C0FAAA2F16}" destId="{45ED19A8-8A03-48DF-8B58-FEB18A8DCE95}" srcOrd="0" destOrd="0" presId="urn:microsoft.com/office/officeart/2005/8/layout/target3"/>
    <dgm:cxn modelId="{D7206F63-FC7A-41B6-9CA9-ED65BAA97183}" srcId="{A4428A74-20D0-4355-A5FA-274E4248CF88}" destId="{A10B4923-8896-4FA8-A863-CC1ACA07753E}" srcOrd="2" destOrd="0" parTransId="{08AC19EC-0901-4DF2-904E-AE135AC06034}" sibTransId="{E37908BE-8159-4276-9A2C-DF8139137C42}"/>
    <dgm:cxn modelId="{46BCE0CC-5C6B-49D0-99FE-DA4BD8FECC08}" srcId="{4CAC6F70-807C-4D20-A7C8-6ACA747ACA42}" destId="{8B837FFA-0389-4A95-89A8-BBEBA0B6B6D8}" srcOrd="0" destOrd="0" parTransId="{618ADCD8-D318-40AB-8B6B-D788B0182095}" sibTransId="{C6F0891E-C652-45BD-BE1E-3229B4836933}"/>
    <dgm:cxn modelId="{D03B6126-EABD-4D82-8D32-C1E808519D05}" type="presOf" srcId="{F81AAA0C-EDB8-4DA2-A270-1AED6D984062}" destId="{3A4162E8-4BD7-4334-8774-ADE255C6D97A}" srcOrd="0" destOrd="0" presId="urn:microsoft.com/office/officeart/2005/8/layout/target3"/>
    <dgm:cxn modelId="{A854FB89-D5A8-4B7C-B9CA-0AE88CC0A207}" type="presOf" srcId="{A4428A74-20D0-4355-A5FA-274E4248CF88}" destId="{CD9761E6-4126-4913-B950-E7E307253B94}" srcOrd="1" destOrd="0" presId="urn:microsoft.com/office/officeart/2005/8/layout/target3"/>
    <dgm:cxn modelId="{2E9CC7E0-0E0C-4620-B445-F522D8BF94AC}" srcId="{F81AAA0C-EDB8-4DA2-A270-1AED6D984062}" destId="{A4428A74-20D0-4355-A5FA-274E4248CF88}" srcOrd="0" destOrd="0" parTransId="{13E1090C-4AAA-4B11-963C-9E0C28ECB004}" sibTransId="{E758E646-645C-4131-9A0C-E4BC878A8302}"/>
    <dgm:cxn modelId="{909B2513-CFB9-40EE-B7B6-722FC28EF1D8}" srcId="{F81AAA0C-EDB8-4DA2-A270-1AED6D984062}" destId="{F797CBE6-C29E-4073-B762-3F4938436D85}" srcOrd="2" destOrd="0" parTransId="{BFB510C8-D728-412E-BA61-1F11B1A58384}" sibTransId="{D60D98A6-7B35-4AA5-BFD5-1D1E5800AF7D}"/>
    <dgm:cxn modelId="{9C30CF95-C32A-4FED-8046-E319BC92CB3F}" srcId="{A4428A74-20D0-4355-A5FA-274E4248CF88}" destId="{D4267EF1-A870-40BE-AEB5-73C0FAAA2F16}" srcOrd="0" destOrd="0" parTransId="{430B2DB5-A8D6-4221-ADDF-0D32D5D84807}" sibTransId="{7A4434DC-075F-4E54-9E99-194F09282B4D}"/>
    <dgm:cxn modelId="{637BC100-CE46-4BB2-9AF5-2128AAB1359E}" type="presOf" srcId="{F797CBE6-C29E-4073-B762-3F4938436D85}" destId="{E26C5C42-308F-40FA-822E-7DF663E181C4}" srcOrd="0" destOrd="0" presId="urn:microsoft.com/office/officeart/2005/8/layout/target3"/>
    <dgm:cxn modelId="{8A4BA5DF-D62D-4B23-A919-63A27E80BC1B}" type="presOf" srcId="{F797CBE6-C29E-4073-B762-3F4938436D85}" destId="{2A5A82ED-83EB-4A25-8B42-8C19E2D5790E}" srcOrd="1" destOrd="0" presId="urn:microsoft.com/office/officeart/2005/8/layout/target3"/>
    <dgm:cxn modelId="{8E54AEEF-BD54-433C-BD15-A9F9734AC255}" type="presParOf" srcId="{3A4162E8-4BD7-4334-8774-ADE255C6D97A}" destId="{83A1C55C-953D-4C43-8BC2-151B35C73FBD}" srcOrd="0" destOrd="0" presId="urn:microsoft.com/office/officeart/2005/8/layout/target3"/>
    <dgm:cxn modelId="{3F4BCAEA-FE60-406A-A0C3-0F9DCB6DF4BC}" type="presParOf" srcId="{3A4162E8-4BD7-4334-8774-ADE255C6D97A}" destId="{9585A833-C681-427F-B44A-B9B8B168FADD}" srcOrd="1" destOrd="0" presId="urn:microsoft.com/office/officeart/2005/8/layout/target3"/>
    <dgm:cxn modelId="{0C664981-6CB4-4E6E-AA1F-A94FB7EB14A8}" type="presParOf" srcId="{3A4162E8-4BD7-4334-8774-ADE255C6D97A}" destId="{A45382F4-F666-491B-B525-7F8508D31738}" srcOrd="2" destOrd="0" presId="urn:microsoft.com/office/officeart/2005/8/layout/target3"/>
    <dgm:cxn modelId="{00A8986D-B504-4643-8EDC-6BE360085CA6}" type="presParOf" srcId="{3A4162E8-4BD7-4334-8774-ADE255C6D97A}" destId="{C1C6A865-B34F-4152-A0E0-63B32FB4D0C6}" srcOrd="3" destOrd="0" presId="urn:microsoft.com/office/officeart/2005/8/layout/target3"/>
    <dgm:cxn modelId="{0036C303-3A58-42C4-99DF-35B0CA9EBCB8}" type="presParOf" srcId="{3A4162E8-4BD7-4334-8774-ADE255C6D97A}" destId="{699F61D5-4AFF-4C0B-90DF-F99D6B60463B}" srcOrd="4" destOrd="0" presId="urn:microsoft.com/office/officeart/2005/8/layout/target3"/>
    <dgm:cxn modelId="{E32B0201-5C47-4BB4-8F79-99BD2EB26280}" type="presParOf" srcId="{3A4162E8-4BD7-4334-8774-ADE255C6D97A}" destId="{27EA0206-94B4-427D-95E4-AB29495C8EFF}" srcOrd="5" destOrd="0" presId="urn:microsoft.com/office/officeart/2005/8/layout/target3"/>
    <dgm:cxn modelId="{CE10028C-34C6-44DE-85E0-3BC344F58633}" type="presParOf" srcId="{3A4162E8-4BD7-4334-8774-ADE255C6D97A}" destId="{F8888248-3886-40AB-BEDD-45C38E914200}" srcOrd="6" destOrd="0" presId="urn:microsoft.com/office/officeart/2005/8/layout/target3"/>
    <dgm:cxn modelId="{B35A7E70-BC39-43F1-BE03-DB6D462E45E8}" type="presParOf" srcId="{3A4162E8-4BD7-4334-8774-ADE255C6D97A}" destId="{94405378-D4C6-4149-87A9-0A8668C002BA}" srcOrd="7" destOrd="0" presId="urn:microsoft.com/office/officeart/2005/8/layout/target3"/>
    <dgm:cxn modelId="{EB3C58BA-2496-40C6-B134-DC596C33F5C8}" type="presParOf" srcId="{3A4162E8-4BD7-4334-8774-ADE255C6D97A}" destId="{E26C5C42-308F-40FA-822E-7DF663E181C4}" srcOrd="8" destOrd="0" presId="urn:microsoft.com/office/officeart/2005/8/layout/target3"/>
    <dgm:cxn modelId="{A644B189-8828-432E-87A9-C1FF43022628}" type="presParOf" srcId="{3A4162E8-4BD7-4334-8774-ADE255C6D97A}" destId="{CD9761E6-4126-4913-B950-E7E307253B94}" srcOrd="9" destOrd="0" presId="urn:microsoft.com/office/officeart/2005/8/layout/target3"/>
    <dgm:cxn modelId="{19DCC7A1-54CE-4F71-A89D-DC81ACFAFAC1}" type="presParOf" srcId="{3A4162E8-4BD7-4334-8774-ADE255C6D97A}" destId="{45ED19A8-8A03-48DF-8B58-FEB18A8DCE95}" srcOrd="10" destOrd="0" presId="urn:microsoft.com/office/officeart/2005/8/layout/target3"/>
    <dgm:cxn modelId="{E8087BA4-8AB7-48B2-AA63-30017CDF29DF}" type="presParOf" srcId="{3A4162E8-4BD7-4334-8774-ADE255C6D97A}" destId="{218D363A-9F65-4145-9E25-3CB4FBDABB48}" srcOrd="11" destOrd="0" presId="urn:microsoft.com/office/officeart/2005/8/layout/target3"/>
    <dgm:cxn modelId="{CA17EF3B-ED63-4A4B-8C70-87D71B9DCC41}" type="presParOf" srcId="{3A4162E8-4BD7-4334-8774-ADE255C6D97A}" destId="{8188F2AD-5FC5-413D-B81D-A8A78CED017B}" srcOrd="12" destOrd="0" presId="urn:microsoft.com/office/officeart/2005/8/layout/target3"/>
    <dgm:cxn modelId="{DD89A67D-4936-4154-918A-05E1E95C6D78}" type="presParOf" srcId="{3A4162E8-4BD7-4334-8774-ADE255C6D97A}" destId="{2A5A82ED-83EB-4A25-8B42-8C19E2D5790E}" srcOrd="13" destOrd="0" presId="urn:microsoft.com/office/officeart/2005/8/layout/target3"/>
    <dgm:cxn modelId="{3AA5F9E5-5AC5-4FB8-950A-4BF5BFFA1BF7}" type="presParOf" srcId="{3A4162E8-4BD7-4334-8774-ADE255C6D97A}" destId="{A605336D-EFFF-441E-AB31-0E680E6DC49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DFEBA5-2FBA-421D-9D2C-37454CED3B66}"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ru-RU"/>
        </a:p>
      </dgm:t>
    </dgm:pt>
    <dgm:pt modelId="{58369FA3-F55A-4A7B-8A8A-7E23378A4F97}">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dgm:spPr>
      <dgm:t>
        <a:bodyPr/>
        <a:lstStyle/>
        <a:p>
          <a:r>
            <a:rPr lang="ru-RU"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2017 г      2018 г      2019 г</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gm:t>
    </dgm:pt>
    <dgm:pt modelId="{F89973E0-B602-4A86-95CE-FF9031FCC0DE}" type="parTrans" cxnId="{D88A8B4C-1483-4590-AA42-B81BAA3BECCF}">
      <dgm:prSet/>
      <dgm:spPr/>
      <dgm:t>
        <a:bodyPr/>
        <a:lstStyle/>
        <a:p>
          <a:endParaRPr lang="ru-RU"/>
        </a:p>
      </dgm:t>
    </dgm:pt>
    <dgm:pt modelId="{3E171B15-A7B1-4A38-A3CD-4EAC9A1C8054}" type="sibTrans" cxnId="{D88A8B4C-1483-4590-AA42-B81BAA3BECCF}">
      <dgm:prSet/>
      <dgm:spPr/>
      <dgm:t>
        <a:bodyPr/>
        <a:lstStyle/>
        <a:p>
          <a:endParaRPr lang="ru-RU"/>
        </a:p>
      </dgm:t>
    </dgm:pt>
    <dgm:pt modelId="{72BF3DC4-EB9D-4528-B878-C59BCE2F023A}">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21 792,0     20 598,1    21 367,3</a:t>
          </a:r>
          <a:endParaRPr lang="ru-RU" sz="2000" dirty="0">
            <a:effectLst>
              <a:outerShdw blurRad="38100" dist="38100" dir="2700000" algn="tl">
                <a:srgbClr val="000000">
                  <a:alpha val="43137"/>
                </a:srgbClr>
              </a:outerShdw>
            </a:effectLst>
            <a:latin typeface="Book Antiqua" pitchFamily="18" charset="0"/>
          </a:endParaRPr>
        </a:p>
      </dgm:t>
    </dgm:pt>
    <dgm:pt modelId="{7CF9B1E6-DE1D-44D2-B9EE-53CBA6751784}" type="parTrans" cxnId="{50E1A9F2-4BCA-46CC-A80B-0E86E5E205A1}">
      <dgm:prSet/>
      <dgm:spPr/>
      <dgm:t>
        <a:bodyPr/>
        <a:lstStyle/>
        <a:p>
          <a:endParaRPr lang="ru-RU"/>
        </a:p>
      </dgm:t>
    </dgm:pt>
    <dgm:pt modelId="{E1B862A6-5CF2-4743-8027-B61C22264819}" type="sibTrans" cxnId="{50E1A9F2-4BCA-46CC-A80B-0E86E5E205A1}">
      <dgm:prSet/>
      <dgm:spPr/>
      <dgm:t>
        <a:bodyPr/>
        <a:lstStyle/>
        <a:p>
          <a:endParaRPr lang="ru-RU"/>
        </a:p>
      </dgm:t>
    </dgm:pt>
    <dgm:pt modelId="{04483AC4-E7BF-4E3B-8BBA-EC6BFDC5916C}">
      <dgm:prSet phldrT="[Текст]"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89804"/>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доходов местного бюджета в расчете на 1 жителя</a:t>
          </a:r>
          <a:endParaRPr lang="ru-RU" sz="1800" dirty="0">
            <a:latin typeface="Book Antiqua" pitchFamily="18" charset="0"/>
          </a:endParaRPr>
        </a:p>
      </dgm:t>
    </dgm:pt>
    <dgm:pt modelId="{BFC6B100-2E1A-4A18-94A9-45B06824B127}" type="parTrans" cxnId="{384CE64D-FEA5-45DF-81B7-9F98C982C5BB}">
      <dgm:prSet/>
      <dgm:spPr/>
      <dgm:t>
        <a:bodyPr/>
        <a:lstStyle/>
        <a:p>
          <a:endParaRPr lang="ru-RU"/>
        </a:p>
      </dgm:t>
    </dgm:pt>
    <dgm:pt modelId="{712B84F4-0C8B-4D3E-8B80-342B8809CC8A}" type="sibTrans" cxnId="{384CE64D-FEA5-45DF-81B7-9F98C982C5BB}">
      <dgm:prSet/>
      <dgm:spPr/>
      <dgm:t>
        <a:bodyPr/>
        <a:lstStyle/>
        <a:p>
          <a:endParaRPr lang="ru-RU"/>
        </a:p>
      </dgm:t>
    </dgm:pt>
    <dgm:pt modelId="{D2AE9391-B746-40B0-B4EA-377C8E6769A6}">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89804"/>
            </a:srgbClr>
          </a:solidFill>
        </a:ln>
        <a:effectLst>
          <a:outerShdw blurRad="50800" dist="38100" dir="2700000" algn="tl" rotWithShape="0">
            <a:prstClr val="black">
              <a:alpha val="40000"/>
            </a:prstClr>
          </a:outerShdw>
        </a:effectLst>
      </dgm:spPr>
      <dgm:t>
        <a:bodyPr/>
        <a:lstStyle/>
        <a:p>
          <a:endParaRPr lang="ru-RU" sz="1600" dirty="0">
            <a:latin typeface="Book Antiqua" pitchFamily="18" charset="0"/>
          </a:endParaRPr>
        </a:p>
      </dgm:t>
    </dgm:pt>
    <dgm:pt modelId="{882BDE67-A78D-4EE6-9D7E-2877A259C9D2}" type="parTrans" cxnId="{529821E7-8B40-4919-830B-4273F6616F1A}">
      <dgm:prSet/>
      <dgm:spPr/>
      <dgm:t>
        <a:bodyPr/>
        <a:lstStyle/>
        <a:p>
          <a:endParaRPr lang="ru-RU"/>
        </a:p>
      </dgm:t>
    </dgm:pt>
    <dgm:pt modelId="{7E3CCA34-6B1A-49DF-B827-2C5E0E65CCC6}" type="sibTrans" cxnId="{529821E7-8B40-4919-830B-4273F6616F1A}">
      <dgm:prSet/>
      <dgm:spPr/>
      <dgm:t>
        <a:bodyPr/>
        <a:lstStyle/>
        <a:p>
          <a:endParaRPr lang="ru-RU"/>
        </a:p>
      </dgm:t>
    </dgm:pt>
    <dgm:pt modelId="{3D3D51BA-ABBB-4FD6-A645-82511E1327AE}">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22 188,7     20 399,8     21 169,4</a:t>
          </a:r>
          <a:endParaRPr lang="ru-RU" sz="2000" dirty="0">
            <a:effectLst>
              <a:outerShdw blurRad="38100" dist="38100" dir="2700000" algn="tl">
                <a:srgbClr val="000000">
                  <a:alpha val="43137"/>
                </a:srgbClr>
              </a:outerShdw>
            </a:effectLst>
            <a:latin typeface="Book Antiqua" pitchFamily="18" charset="0"/>
          </a:endParaRPr>
        </a:p>
      </dgm:t>
    </dgm:pt>
    <dgm:pt modelId="{EC324748-B88E-4F67-BA69-D32B422D0B66}" type="parTrans" cxnId="{15E1A52C-888F-4127-8B7F-DB9631F51EC9}">
      <dgm:prSet/>
      <dgm:spPr/>
      <dgm:t>
        <a:bodyPr/>
        <a:lstStyle/>
        <a:p>
          <a:endParaRPr lang="ru-RU"/>
        </a:p>
      </dgm:t>
    </dgm:pt>
    <dgm:pt modelId="{83360899-176B-432B-B5E0-FA1DF6EDBBEF}" type="sibTrans" cxnId="{15E1A52C-888F-4127-8B7F-DB9631F51EC9}">
      <dgm:prSet/>
      <dgm:spPr/>
      <dgm:t>
        <a:bodyPr/>
        <a:lstStyle/>
        <a:p>
          <a:endParaRPr lang="ru-RU"/>
        </a:p>
      </dgm:t>
    </dgm:pt>
    <dgm:pt modelId="{1429CFF6-F84C-43BA-BE2D-44E1FBFD7923}">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12 265,0     11 249,6     11 383,4</a:t>
          </a:r>
          <a:endParaRPr lang="ru-RU" sz="2000" dirty="0">
            <a:effectLst>
              <a:outerShdw blurRad="38100" dist="38100" dir="2700000" algn="tl">
                <a:srgbClr val="000000">
                  <a:alpha val="43137"/>
                </a:srgbClr>
              </a:outerShdw>
            </a:effectLst>
            <a:latin typeface="Book Antiqua" pitchFamily="18" charset="0"/>
          </a:endParaRPr>
        </a:p>
      </dgm:t>
    </dgm:pt>
    <dgm:pt modelId="{8DF3454E-0527-4BEA-9037-B9B4E3BF13EF}" type="parTrans" cxnId="{DEBC8A15-A3DC-4921-9FD7-54020A4C008F}">
      <dgm:prSet/>
      <dgm:spPr/>
      <dgm:t>
        <a:bodyPr/>
        <a:lstStyle/>
        <a:p>
          <a:endParaRPr lang="ru-RU"/>
        </a:p>
      </dgm:t>
    </dgm:pt>
    <dgm:pt modelId="{E19AB800-D991-4582-A146-9C1E4C7ADDD8}" type="sibTrans" cxnId="{DEBC8A15-A3DC-4921-9FD7-54020A4C008F}">
      <dgm:prSet/>
      <dgm:spPr/>
      <dgm:t>
        <a:bodyPr/>
        <a:lstStyle/>
        <a:p>
          <a:endParaRPr lang="ru-RU"/>
        </a:p>
      </dgm:t>
    </dgm:pt>
    <dgm:pt modelId="{DE5C4943-41B5-4D79-86B0-E2402D40EBAF}">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2 878,6        2 838,4       2 838,4</a:t>
          </a:r>
          <a:endParaRPr lang="ru-RU" sz="2000" dirty="0">
            <a:effectLst>
              <a:outerShdw blurRad="38100" dist="38100" dir="2700000" algn="tl">
                <a:srgbClr val="000000">
                  <a:alpha val="43137"/>
                </a:srgbClr>
              </a:outerShdw>
            </a:effectLst>
            <a:latin typeface="Book Antiqua" pitchFamily="18" charset="0"/>
          </a:endParaRPr>
        </a:p>
      </dgm:t>
    </dgm:pt>
    <dgm:pt modelId="{63D8D627-779E-40A4-BDA7-74254490F22A}" type="parTrans" cxnId="{BCB0F8E0-823C-49E9-AFD3-5BB9EC07092B}">
      <dgm:prSet/>
      <dgm:spPr/>
      <dgm:t>
        <a:bodyPr/>
        <a:lstStyle/>
        <a:p>
          <a:endParaRPr lang="ru-RU"/>
        </a:p>
      </dgm:t>
    </dgm:pt>
    <dgm:pt modelId="{4B0756EA-2537-4B36-85D2-A5FF02931DDF}" type="sibTrans" cxnId="{BCB0F8E0-823C-49E9-AFD3-5BB9EC07092B}">
      <dgm:prSet/>
      <dgm:spPr/>
      <dgm:t>
        <a:bodyPr/>
        <a:lstStyle/>
        <a:p>
          <a:endParaRPr lang="ru-RU"/>
        </a:p>
      </dgm:t>
    </dgm:pt>
    <dgm:pt modelId="{5136F46D-DAA8-44FC-B8DF-0F8AA04B3A7D}">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2 039,8        1 694,2       2 307,9</a:t>
          </a:r>
          <a:endParaRPr lang="ru-RU" sz="2000" dirty="0">
            <a:effectLst>
              <a:outerShdw blurRad="38100" dist="38100" dir="2700000" algn="tl">
                <a:srgbClr val="000000">
                  <a:alpha val="43137"/>
                </a:srgbClr>
              </a:outerShdw>
            </a:effectLst>
            <a:latin typeface="Book Antiqua" pitchFamily="18" charset="0"/>
          </a:endParaRPr>
        </a:p>
      </dgm:t>
    </dgm:pt>
    <dgm:pt modelId="{47B6D271-6AB0-4B8E-9F5B-DF961E86DD09}" type="parTrans" cxnId="{0CFB6F02-47FC-4BE4-B3DD-0A03A0EA0460}">
      <dgm:prSet/>
      <dgm:spPr/>
      <dgm:t>
        <a:bodyPr/>
        <a:lstStyle/>
        <a:p>
          <a:endParaRPr lang="ru-RU"/>
        </a:p>
      </dgm:t>
    </dgm:pt>
    <dgm:pt modelId="{6E149DC6-27F8-430C-AFAA-D36DC43FD2AD}" type="sibTrans" cxnId="{0CFB6F02-47FC-4BE4-B3DD-0A03A0EA0460}">
      <dgm:prSet/>
      <dgm:spPr/>
      <dgm:t>
        <a:bodyPr/>
        <a:lstStyle/>
        <a:p>
          <a:endParaRPr lang="ru-RU"/>
        </a:p>
      </dgm:t>
    </dgm:pt>
    <dgm:pt modelId="{7CC5CF70-B216-42BB-9E96-B2D12A82CB10}">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   20,7                -                  -</a:t>
          </a:r>
          <a:endParaRPr lang="ru-RU" sz="2000" dirty="0">
            <a:effectLst>
              <a:outerShdw blurRad="38100" dist="38100" dir="2700000" algn="tl">
                <a:srgbClr val="000000">
                  <a:alpha val="43137"/>
                </a:srgbClr>
              </a:outerShdw>
            </a:effectLst>
            <a:latin typeface="Book Antiqua" pitchFamily="18" charset="0"/>
          </a:endParaRPr>
        </a:p>
      </dgm:t>
    </dgm:pt>
    <dgm:pt modelId="{7C2BE421-D426-4AE0-8C45-FBA1439C416B}" type="parTrans" cxnId="{EE25AFCE-A80E-4783-A05D-72046BEB2125}">
      <dgm:prSet/>
      <dgm:spPr/>
      <dgm:t>
        <a:bodyPr/>
        <a:lstStyle/>
        <a:p>
          <a:endParaRPr lang="ru-RU"/>
        </a:p>
      </dgm:t>
    </dgm:pt>
    <dgm:pt modelId="{5AA7AF5D-7420-4413-82A9-A0BC9CB27C7B}" type="sibTrans" cxnId="{EE25AFCE-A80E-4783-A05D-72046BEB2125}">
      <dgm:prSet/>
      <dgm:spPr/>
      <dgm:t>
        <a:bodyPr/>
        <a:lstStyle/>
        <a:p>
          <a:endParaRPr lang="ru-RU"/>
        </a:p>
      </dgm:t>
    </dgm:pt>
    <dgm:pt modelId="{9059EED0-448A-4F9B-89C3-D52ECCF76412}">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a:solidFill>
            <a:srgbClr val="0033CC">
              <a:alpha val="89804"/>
            </a:srgbClr>
          </a:solidFill>
        </a:ln>
      </dgm:spPr>
      <dgm:t>
        <a:bodyPr/>
        <a:lstStyle/>
        <a:p>
          <a:pPr algn="ctr"/>
          <a:r>
            <a:rPr lang="ru-RU" sz="2000" b="1" dirty="0" smtClean="0">
              <a:latin typeface="Book Antiqua" pitchFamily="18" charset="0"/>
            </a:rPr>
            <a:t>Показатели  бюджета</a:t>
          </a:r>
          <a:endParaRPr lang="ru-RU" sz="2000" b="1" dirty="0">
            <a:latin typeface="Book Antiqua" pitchFamily="18" charset="0"/>
          </a:endParaRPr>
        </a:p>
      </dgm:t>
    </dgm:pt>
    <dgm:pt modelId="{D6109A50-3730-4DC3-9C9D-79FFB576FFE8}" type="parTrans" cxnId="{A289FF28-3D5D-4072-A944-A5BC976E0ECB}">
      <dgm:prSet/>
      <dgm:spPr/>
      <dgm:t>
        <a:bodyPr/>
        <a:lstStyle/>
        <a:p>
          <a:endParaRPr lang="ru-RU"/>
        </a:p>
      </dgm:t>
    </dgm:pt>
    <dgm:pt modelId="{7DFA7368-73B2-4C89-81C2-7D15692B2BA2}" type="sibTrans" cxnId="{A289FF28-3D5D-4072-A944-A5BC976E0ECB}">
      <dgm:prSet/>
      <dgm:spPr/>
      <dgm:t>
        <a:bodyPr/>
        <a:lstStyle/>
        <a:p>
          <a:endParaRPr lang="ru-RU"/>
        </a:p>
      </dgm:t>
    </dgm:pt>
    <dgm:pt modelId="{116305C4-799D-4FB5-AF98-FE6B4AEB8B75}">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в расчете на 1 жителя , </a:t>
          </a:r>
          <a:endParaRPr lang="ru-RU" sz="1800" dirty="0">
            <a:latin typeface="Book Antiqua" pitchFamily="18" charset="0"/>
          </a:endParaRPr>
        </a:p>
      </dgm:t>
    </dgm:pt>
    <dgm:pt modelId="{0F996D65-ECC6-48CE-85A5-C7519D2885FD}" type="parTrans" cxnId="{8B2BDFF8-B50B-4455-9D87-E4A216153599}">
      <dgm:prSet/>
      <dgm:spPr/>
      <dgm:t>
        <a:bodyPr/>
        <a:lstStyle/>
        <a:p>
          <a:endParaRPr lang="ru-RU"/>
        </a:p>
      </dgm:t>
    </dgm:pt>
    <dgm:pt modelId="{E1BA80F5-F796-47B3-8B93-677C8FCC4F1A}" type="sibTrans" cxnId="{8B2BDFF8-B50B-4455-9D87-E4A216153599}">
      <dgm:prSet/>
      <dgm:spPr/>
      <dgm:t>
        <a:bodyPr/>
        <a:lstStyle/>
        <a:p>
          <a:endParaRPr lang="ru-RU"/>
        </a:p>
      </dgm:t>
    </dgm:pt>
    <dgm:pt modelId="{DA88A47A-EB08-4818-B112-23DE29A0C66A}">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образование в расчете на 1 жителя,</a:t>
          </a:r>
          <a:endParaRPr lang="ru-RU" sz="1800" dirty="0">
            <a:latin typeface="Book Antiqua" pitchFamily="18" charset="0"/>
          </a:endParaRPr>
        </a:p>
      </dgm:t>
    </dgm:pt>
    <dgm:pt modelId="{237F12F3-BC33-4786-90D7-28F1E163EC29}" type="parTrans" cxnId="{99AFFDE1-2AF1-429D-85CE-A5DA6C77C68A}">
      <dgm:prSet/>
      <dgm:spPr/>
      <dgm:t>
        <a:bodyPr/>
        <a:lstStyle/>
        <a:p>
          <a:endParaRPr lang="ru-RU"/>
        </a:p>
      </dgm:t>
    </dgm:pt>
    <dgm:pt modelId="{2DB83C77-C1E5-445D-8AF5-62E6EE25C864}" type="sibTrans" cxnId="{99AFFDE1-2AF1-429D-85CE-A5DA6C77C68A}">
      <dgm:prSet/>
      <dgm:spPr/>
      <dgm:t>
        <a:bodyPr/>
        <a:lstStyle/>
        <a:p>
          <a:endParaRPr lang="ru-RU"/>
        </a:p>
      </dgm:t>
    </dgm:pt>
    <dgm:pt modelId="{9A169E28-5D27-4BF3-B56C-ECD150877FA8}">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культуру в расчете  на 1 жителя, </a:t>
          </a:r>
          <a:endParaRPr lang="ru-RU" sz="1800" dirty="0">
            <a:latin typeface="Book Antiqua" pitchFamily="18" charset="0"/>
          </a:endParaRPr>
        </a:p>
      </dgm:t>
    </dgm:pt>
    <dgm:pt modelId="{463588AB-8AEC-4183-8348-4DBFD495DF26}" type="parTrans" cxnId="{67D046B0-9158-4376-9FE6-9F93A0CC6EE7}">
      <dgm:prSet/>
      <dgm:spPr/>
      <dgm:t>
        <a:bodyPr/>
        <a:lstStyle/>
        <a:p>
          <a:endParaRPr lang="ru-RU"/>
        </a:p>
      </dgm:t>
    </dgm:pt>
    <dgm:pt modelId="{A348D45C-6979-4CA2-9AF0-E93619BC763A}" type="sibTrans" cxnId="{67D046B0-9158-4376-9FE6-9F93A0CC6EE7}">
      <dgm:prSet/>
      <dgm:spPr/>
      <dgm:t>
        <a:bodyPr/>
        <a:lstStyle/>
        <a:p>
          <a:endParaRPr lang="ru-RU"/>
        </a:p>
      </dgm:t>
    </dgm:pt>
    <dgm:pt modelId="{06F273BD-9C32-4ED3-A90A-F742D9EB9F5F}">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a:t>
          </a:r>
          <a:r>
            <a:rPr lang="ru-RU" sz="1800" dirty="0" err="1" smtClean="0">
              <a:latin typeface="Book Antiqua" pitchFamily="18" charset="0"/>
            </a:rPr>
            <a:t>со-циальную</a:t>
          </a:r>
          <a:r>
            <a:rPr lang="ru-RU" sz="1800" dirty="0" smtClean="0">
              <a:latin typeface="Book Antiqua" pitchFamily="18" charset="0"/>
            </a:rPr>
            <a:t> политику в расчете на 1 </a:t>
          </a:r>
          <a:endParaRPr lang="ru-RU" sz="1800" dirty="0">
            <a:latin typeface="Book Antiqua" pitchFamily="18" charset="0"/>
          </a:endParaRPr>
        </a:p>
      </dgm:t>
    </dgm:pt>
    <dgm:pt modelId="{0D4BDB61-B091-4427-8ADC-9A368AFC899F}" type="parTrans" cxnId="{5A1ED11E-2603-4C6F-9EBA-54DDC90A5AA1}">
      <dgm:prSet/>
      <dgm:spPr/>
      <dgm:t>
        <a:bodyPr/>
        <a:lstStyle/>
        <a:p>
          <a:endParaRPr lang="ru-RU"/>
        </a:p>
      </dgm:t>
    </dgm:pt>
    <dgm:pt modelId="{DAB6315B-EA44-4AAF-9B1E-F3029D33BE3D}" type="sibTrans" cxnId="{5A1ED11E-2603-4C6F-9EBA-54DDC90A5AA1}">
      <dgm:prSet/>
      <dgm:spPr/>
      <dgm:t>
        <a:bodyPr/>
        <a:lstStyle/>
        <a:p>
          <a:endParaRPr lang="ru-RU"/>
        </a:p>
      </dgm:t>
    </dgm:pt>
    <dgm:pt modelId="{5AB0905C-1EE4-420E-B9C9-B4EB22040575}">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физкультуру и спорт в расчете на 1 жителя</a:t>
          </a:r>
          <a:endParaRPr lang="ru-RU" sz="1800" dirty="0">
            <a:latin typeface="Book Antiqua" pitchFamily="18" charset="0"/>
          </a:endParaRPr>
        </a:p>
      </dgm:t>
    </dgm:pt>
    <dgm:pt modelId="{6D4DA6CA-1BB7-48D3-8F6F-461D3EEDE8DA}" type="parTrans" cxnId="{11E111CF-EAFF-4D01-BD46-657729A11896}">
      <dgm:prSet/>
      <dgm:spPr/>
      <dgm:t>
        <a:bodyPr/>
        <a:lstStyle/>
        <a:p>
          <a:endParaRPr lang="ru-RU"/>
        </a:p>
      </dgm:t>
    </dgm:pt>
    <dgm:pt modelId="{174B9621-6D3A-4CA1-BFF4-9A8956FDF515}" type="sibTrans" cxnId="{11E111CF-EAFF-4D01-BD46-657729A11896}">
      <dgm:prSet/>
      <dgm:spPr/>
      <dgm:t>
        <a:bodyPr/>
        <a:lstStyle/>
        <a:p>
          <a:endParaRPr lang="ru-RU"/>
        </a:p>
      </dgm:t>
    </dgm:pt>
    <dgm:pt modelId="{DD801410-4993-4090-A510-1AAF759F3292}" type="pres">
      <dgm:prSet presAssocID="{7EDFEBA5-2FBA-421D-9D2C-37454CED3B66}" presName="Name0" presStyleCnt="0">
        <dgm:presLayoutVars>
          <dgm:dir/>
          <dgm:animLvl val="lvl"/>
          <dgm:resizeHandles/>
        </dgm:presLayoutVars>
      </dgm:prSet>
      <dgm:spPr/>
      <dgm:t>
        <a:bodyPr/>
        <a:lstStyle/>
        <a:p>
          <a:endParaRPr lang="ru-RU"/>
        </a:p>
      </dgm:t>
    </dgm:pt>
    <dgm:pt modelId="{01328944-7441-49D0-9CBF-D11BE1039DF1}" type="pres">
      <dgm:prSet presAssocID="{58369FA3-F55A-4A7B-8A8A-7E23378A4F97}" presName="linNode" presStyleCnt="0"/>
      <dgm:spPr/>
    </dgm:pt>
    <dgm:pt modelId="{E78CD6AE-696D-448D-BC5F-A0089294AE7C}" type="pres">
      <dgm:prSet presAssocID="{58369FA3-F55A-4A7B-8A8A-7E23378A4F97}" presName="parentShp" presStyleLbl="node1" presStyleIdx="0" presStyleCnt="7" custLinFactNeighborX="99710" custLinFactNeighborY="801">
        <dgm:presLayoutVars>
          <dgm:bulletEnabled val="1"/>
        </dgm:presLayoutVars>
      </dgm:prSet>
      <dgm:spPr>
        <a:prstGeom prst="downArrowCallout">
          <a:avLst/>
        </a:prstGeom>
      </dgm:spPr>
      <dgm:t>
        <a:bodyPr/>
        <a:lstStyle/>
        <a:p>
          <a:endParaRPr lang="ru-RU"/>
        </a:p>
      </dgm:t>
    </dgm:pt>
    <dgm:pt modelId="{0A12912E-19C0-45D9-B67B-E68552CF60DB}" type="pres">
      <dgm:prSet presAssocID="{58369FA3-F55A-4A7B-8A8A-7E23378A4F97}" presName="childShp" presStyleLbl="bgAccFollowNode1" presStyleIdx="0" presStyleCnt="7" custLinFactNeighborX="-97156" custLinFactNeighborY="-5441">
        <dgm:presLayoutVars>
          <dgm:bulletEnabled val="1"/>
        </dgm:presLayoutVars>
      </dgm:prSet>
      <dgm:spPr>
        <a:prstGeom prst="downArrow">
          <a:avLst/>
        </a:prstGeom>
      </dgm:spPr>
      <dgm:t>
        <a:bodyPr/>
        <a:lstStyle/>
        <a:p>
          <a:endParaRPr lang="ru-RU"/>
        </a:p>
      </dgm:t>
    </dgm:pt>
    <dgm:pt modelId="{44BF3A21-44DA-4F87-96D5-D0496E76748E}" type="pres">
      <dgm:prSet presAssocID="{3E171B15-A7B1-4A38-A3CD-4EAC9A1C8054}" presName="spacing" presStyleCnt="0"/>
      <dgm:spPr/>
    </dgm:pt>
    <dgm:pt modelId="{32B7B473-A927-4101-AB0C-B37B6AF6C372}" type="pres">
      <dgm:prSet presAssocID="{72BF3DC4-EB9D-4528-B878-C59BCE2F023A}" presName="linNode" presStyleCnt="0"/>
      <dgm:spPr/>
    </dgm:pt>
    <dgm:pt modelId="{A4BB1370-5349-482E-ADFD-A6DE7CD3B00F}" type="pres">
      <dgm:prSet presAssocID="{72BF3DC4-EB9D-4528-B878-C59BCE2F023A}" presName="parentShp" presStyleLbl="node1" presStyleIdx="1" presStyleCnt="7" custLinFactNeighborX="99797" custLinFactNeighborY="-18799">
        <dgm:presLayoutVars>
          <dgm:bulletEnabled val="1"/>
        </dgm:presLayoutVars>
      </dgm:prSet>
      <dgm:spPr/>
      <dgm:t>
        <a:bodyPr/>
        <a:lstStyle/>
        <a:p>
          <a:endParaRPr lang="ru-RU"/>
        </a:p>
      </dgm:t>
    </dgm:pt>
    <dgm:pt modelId="{34C19EB5-35C9-479D-82BE-A65E1278CE01}" type="pres">
      <dgm:prSet presAssocID="{72BF3DC4-EB9D-4528-B878-C59BCE2F023A}" presName="childShp" presStyleLbl="bgAccFollowNode1" presStyleIdx="1" presStyleCnt="7" custLinFactNeighborX="-97156" custLinFactNeighborY="-9333">
        <dgm:presLayoutVars>
          <dgm:bulletEnabled val="1"/>
        </dgm:presLayoutVars>
      </dgm:prSet>
      <dgm:spPr/>
      <dgm:t>
        <a:bodyPr/>
        <a:lstStyle/>
        <a:p>
          <a:endParaRPr lang="ru-RU"/>
        </a:p>
      </dgm:t>
    </dgm:pt>
    <dgm:pt modelId="{38952C62-0674-4D08-9283-527B746A7F60}" type="pres">
      <dgm:prSet presAssocID="{E1B862A6-5CF2-4743-8027-B61C22264819}" presName="spacing" presStyleCnt="0"/>
      <dgm:spPr/>
    </dgm:pt>
    <dgm:pt modelId="{FBBA23A2-780E-47E9-ADC5-EADE9F535764}" type="pres">
      <dgm:prSet presAssocID="{3D3D51BA-ABBB-4FD6-A645-82511E1327AE}" presName="linNode" presStyleCnt="0"/>
      <dgm:spPr/>
    </dgm:pt>
    <dgm:pt modelId="{11517417-A034-4464-A03D-58D3F94DE34E}" type="pres">
      <dgm:prSet presAssocID="{3D3D51BA-ABBB-4FD6-A645-82511E1327AE}" presName="parentShp" presStyleLbl="node1" presStyleIdx="2" presStyleCnt="7" custLinFactNeighborX="99797" custLinFactNeighborY="-7161">
        <dgm:presLayoutVars>
          <dgm:bulletEnabled val="1"/>
        </dgm:presLayoutVars>
      </dgm:prSet>
      <dgm:spPr/>
      <dgm:t>
        <a:bodyPr/>
        <a:lstStyle/>
        <a:p>
          <a:endParaRPr lang="ru-RU"/>
        </a:p>
      </dgm:t>
    </dgm:pt>
    <dgm:pt modelId="{01C3F6A1-5D30-4037-A950-593E19E30F14}" type="pres">
      <dgm:prSet presAssocID="{3D3D51BA-ABBB-4FD6-A645-82511E1327AE}" presName="childShp" presStyleLbl="bgAccFollowNode1" presStyleIdx="2" presStyleCnt="7" custLinFactNeighborX="-97156" custLinFactNeighborY="-14304">
        <dgm:presLayoutVars>
          <dgm:bulletEnabled val="1"/>
        </dgm:presLayoutVars>
      </dgm:prSet>
      <dgm:spPr/>
      <dgm:t>
        <a:bodyPr/>
        <a:lstStyle/>
        <a:p>
          <a:endParaRPr lang="ru-RU"/>
        </a:p>
      </dgm:t>
    </dgm:pt>
    <dgm:pt modelId="{BFF284BD-8280-4615-98BC-52ED4DE3561C}" type="pres">
      <dgm:prSet presAssocID="{83360899-176B-432B-B5E0-FA1DF6EDBBEF}" presName="spacing" presStyleCnt="0"/>
      <dgm:spPr/>
    </dgm:pt>
    <dgm:pt modelId="{61EDACA0-F0A8-44D1-A548-2E8591BE6D72}" type="pres">
      <dgm:prSet presAssocID="{1429CFF6-F84C-43BA-BE2D-44E1FBFD7923}" presName="linNode" presStyleCnt="0"/>
      <dgm:spPr/>
    </dgm:pt>
    <dgm:pt modelId="{C204A256-4527-4161-AB91-B32F01DF851F}" type="pres">
      <dgm:prSet presAssocID="{1429CFF6-F84C-43BA-BE2D-44E1FBFD7923}" presName="parentShp" presStyleLbl="node1" presStyleIdx="3" presStyleCnt="7" custLinFactNeighborX="99710" custLinFactNeighborY="-6150">
        <dgm:presLayoutVars>
          <dgm:bulletEnabled val="1"/>
        </dgm:presLayoutVars>
      </dgm:prSet>
      <dgm:spPr/>
      <dgm:t>
        <a:bodyPr/>
        <a:lstStyle/>
        <a:p>
          <a:endParaRPr lang="ru-RU"/>
        </a:p>
      </dgm:t>
    </dgm:pt>
    <dgm:pt modelId="{78672797-5462-4DD7-9261-CB38EE4896A1}" type="pres">
      <dgm:prSet presAssocID="{1429CFF6-F84C-43BA-BE2D-44E1FBFD7923}" presName="childShp" presStyleLbl="bgAccFollowNode1" presStyleIdx="3" presStyleCnt="7" custLinFactNeighborX="-97559" custLinFactNeighborY="-88">
        <dgm:presLayoutVars>
          <dgm:bulletEnabled val="1"/>
        </dgm:presLayoutVars>
      </dgm:prSet>
      <dgm:spPr/>
      <dgm:t>
        <a:bodyPr/>
        <a:lstStyle/>
        <a:p>
          <a:endParaRPr lang="ru-RU"/>
        </a:p>
      </dgm:t>
    </dgm:pt>
    <dgm:pt modelId="{404F3D62-4BBA-4C52-A4E2-93A05EE0DB99}" type="pres">
      <dgm:prSet presAssocID="{E19AB800-D991-4582-A146-9C1E4C7ADDD8}" presName="spacing" presStyleCnt="0"/>
      <dgm:spPr/>
    </dgm:pt>
    <dgm:pt modelId="{CC5F8BA2-B26C-44CD-AC51-D003D7F16818}" type="pres">
      <dgm:prSet presAssocID="{DE5C4943-41B5-4D79-86B0-E2402D40EBAF}" presName="linNode" presStyleCnt="0"/>
      <dgm:spPr/>
    </dgm:pt>
    <dgm:pt modelId="{146CCA42-A0B8-4327-AE1E-414D1EFD28AC}" type="pres">
      <dgm:prSet presAssocID="{DE5C4943-41B5-4D79-86B0-E2402D40EBAF}" presName="parentShp" presStyleLbl="node1" presStyleIdx="4" presStyleCnt="7" custLinFactNeighborX="99797" custLinFactNeighborY="-4158">
        <dgm:presLayoutVars>
          <dgm:bulletEnabled val="1"/>
        </dgm:presLayoutVars>
      </dgm:prSet>
      <dgm:spPr/>
      <dgm:t>
        <a:bodyPr/>
        <a:lstStyle/>
        <a:p>
          <a:endParaRPr lang="ru-RU"/>
        </a:p>
      </dgm:t>
    </dgm:pt>
    <dgm:pt modelId="{A5757A6C-49F7-4D59-99FD-178F86CF2F49}" type="pres">
      <dgm:prSet presAssocID="{DE5C4943-41B5-4D79-86B0-E2402D40EBAF}" presName="childShp" presStyleLbl="bgAccFollowNode1" presStyleIdx="4" presStyleCnt="7" custLinFactNeighborX="-97559" custLinFactNeighborY="-9912">
        <dgm:presLayoutVars>
          <dgm:bulletEnabled val="1"/>
        </dgm:presLayoutVars>
      </dgm:prSet>
      <dgm:spPr/>
      <dgm:t>
        <a:bodyPr/>
        <a:lstStyle/>
        <a:p>
          <a:endParaRPr lang="ru-RU"/>
        </a:p>
      </dgm:t>
    </dgm:pt>
    <dgm:pt modelId="{00D7CA0B-6668-4EF7-9C0E-AA895AD38DBE}" type="pres">
      <dgm:prSet presAssocID="{4B0756EA-2537-4B36-85D2-A5FF02931DDF}" presName="spacing" presStyleCnt="0"/>
      <dgm:spPr/>
    </dgm:pt>
    <dgm:pt modelId="{7DC0E797-5B3E-4D18-83A5-48160E97372A}" type="pres">
      <dgm:prSet presAssocID="{5136F46D-DAA8-44FC-B8DF-0F8AA04B3A7D}" presName="linNode" presStyleCnt="0"/>
      <dgm:spPr/>
    </dgm:pt>
    <dgm:pt modelId="{F103612B-E609-402F-8667-AEF20AC75E91}" type="pres">
      <dgm:prSet presAssocID="{5136F46D-DAA8-44FC-B8DF-0F8AA04B3A7D}" presName="parentShp" presStyleLbl="node1" presStyleIdx="5" presStyleCnt="7" custLinFactNeighborX="99710" custLinFactNeighborY="1793">
        <dgm:presLayoutVars>
          <dgm:bulletEnabled val="1"/>
        </dgm:presLayoutVars>
      </dgm:prSet>
      <dgm:spPr/>
      <dgm:t>
        <a:bodyPr/>
        <a:lstStyle/>
        <a:p>
          <a:endParaRPr lang="ru-RU"/>
        </a:p>
      </dgm:t>
    </dgm:pt>
    <dgm:pt modelId="{5F504740-7E75-4321-BDE2-2A673ECB6AEC}" type="pres">
      <dgm:prSet presAssocID="{5136F46D-DAA8-44FC-B8DF-0F8AA04B3A7D}" presName="childShp" presStyleLbl="bgAccFollowNode1" presStyleIdx="5" presStyleCnt="7" custLinFactNeighborX="-97156" custLinFactNeighborY="-7109">
        <dgm:presLayoutVars>
          <dgm:bulletEnabled val="1"/>
        </dgm:presLayoutVars>
      </dgm:prSet>
      <dgm:spPr/>
      <dgm:t>
        <a:bodyPr/>
        <a:lstStyle/>
        <a:p>
          <a:endParaRPr lang="ru-RU"/>
        </a:p>
      </dgm:t>
    </dgm:pt>
    <dgm:pt modelId="{33875D06-4847-4949-84A3-64BC9D2FF68A}" type="pres">
      <dgm:prSet presAssocID="{6E149DC6-27F8-430C-AFAA-D36DC43FD2AD}" presName="spacing" presStyleCnt="0"/>
      <dgm:spPr/>
    </dgm:pt>
    <dgm:pt modelId="{4F0044A9-8C30-4FA4-82FF-6FE05A21590C}" type="pres">
      <dgm:prSet presAssocID="{7CC5CF70-B216-42BB-9E96-B2D12A82CB10}" presName="linNode" presStyleCnt="0"/>
      <dgm:spPr/>
    </dgm:pt>
    <dgm:pt modelId="{DDFE3F0D-A085-4C26-BC77-FFA35F8AA7DA}" type="pres">
      <dgm:prSet presAssocID="{7CC5CF70-B216-42BB-9E96-B2D12A82CB10}" presName="parentShp" presStyleLbl="node1" presStyleIdx="6" presStyleCnt="7" custScaleX="117357" custLinFactX="26654" custLinFactNeighborX="100000" custLinFactNeighborY="-11383">
        <dgm:presLayoutVars>
          <dgm:bulletEnabled val="1"/>
        </dgm:presLayoutVars>
      </dgm:prSet>
      <dgm:spPr/>
      <dgm:t>
        <a:bodyPr/>
        <a:lstStyle/>
        <a:p>
          <a:endParaRPr lang="ru-RU"/>
        </a:p>
      </dgm:t>
    </dgm:pt>
    <dgm:pt modelId="{93E7959F-9839-421C-8963-EAEA14A0D21F}" type="pres">
      <dgm:prSet presAssocID="{7CC5CF70-B216-42BB-9E96-B2D12A82CB10}" presName="childShp" presStyleLbl="bgAccFollowNode1" presStyleIdx="6" presStyleCnt="7" custScaleX="118543" custScaleY="140728" custLinFactX="-8404" custLinFactNeighborX="-100000" custLinFactNeighborY="-11292">
        <dgm:presLayoutVars>
          <dgm:bulletEnabled val="1"/>
        </dgm:presLayoutVars>
      </dgm:prSet>
      <dgm:spPr/>
      <dgm:t>
        <a:bodyPr/>
        <a:lstStyle/>
        <a:p>
          <a:endParaRPr lang="ru-RU"/>
        </a:p>
      </dgm:t>
    </dgm:pt>
  </dgm:ptLst>
  <dgm:cxnLst>
    <dgm:cxn modelId="{783B6F60-28BF-417D-8234-601DDE1ACC6E}" type="presOf" srcId="{1429CFF6-F84C-43BA-BE2D-44E1FBFD7923}" destId="{C204A256-4527-4161-AB91-B32F01DF851F}" srcOrd="0" destOrd="0" presId="urn:microsoft.com/office/officeart/2005/8/layout/vList6"/>
    <dgm:cxn modelId="{A289FF28-3D5D-4072-A944-A5BC976E0ECB}" srcId="{58369FA3-F55A-4A7B-8A8A-7E23378A4F97}" destId="{9059EED0-448A-4F9B-89C3-D52ECCF76412}" srcOrd="0" destOrd="0" parTransId="{D6109A50-3730-4DC3-9C9D-79FFB576FFE8}" sibTransId="{7DFA7368-73B2-4C89-81C2-7D15692B2BA2}"/>
    <dgm:cxn modelId="{8E831CBC-9417-4889-8D34-35AC32FD1737}" type="presOf" srcId="{5AB0905C-1EE4-420E-B9C9-B4EB22040575}" destId="{93E7959F-9839-421C-8963-EAEA14A0D21F}" srcOrd="0" destOrd="0" presId="urn:microsoft.com/office/officeart/2005/8/layout/vList6"/>
    <dgm:cxn modelId="{FA930079-4C50-4FE9-9249-B6CCB35E1B59}" type="presOf" srcId="{DE5C4943-41B5-4D79-86B0-E2402D40EBAF}" destId="{146CCA42-A0B8-4327-AE1E-414D1EFD28AC}" srcOrd="0" destOrd="0" presId="urn:microsoft.com/office/officeart/2005/8/layout/vList6"/>
    <dgm:cxn modelId="{DEBC8A15-A3DC-4921-9FD7-54020A4C008F}" srcId="{7EDFEBA5-2FBA-421D-9D2C-37454CED3B66}" destId="{1429CFF6-F84C-43BA-BE2D-44E1FBFD7923}" srcOrd="3" destOrd="0" parTransId="{8DF3454E-0527-4BEA-9037-B9B4E3BF13EF}" sibTransId="{E19AB800-D991-4582-A146-9C1E4C7ADDD8}"/>
    <dgm:cxn modelId="{15E1A52C-888F-4127-8B7F-DB9631F51EC9}" srcId="{7EDFEBA5-2FBA-421D-9D2C-37454CED3B66}" destId="{3D3D51BA-ABBB-4FD6-A645-82511E1327AE}" srcOrd="2" destOrd="0" parTransId="{EC324748-B88E-4F67-BA69-D32B422D0B66}" sibTransId="{83360899-176B-432B-B5E0-FA1DF6EDBBEF}"/>
    <dgm:cxn modelId="{F603B765-D0C0-47C0-A5F5-36A0DC1867FC}" type="presOf" srcId="{9059EED0-448A-4F9B-89C3-D52ECCF76412}" destId="{0A12912E-19C0-45D9-B67B-E68552CF60DB}" srcOrd="0" destOrd="0" presId="urn:microsoft.com/office/officeart/2005/8/layout/vList6"/>
    <dgm:cxn modelId="{384CE64D-FEA5-45DF-81B7-9F98C982C5BB}" srcId="{72BF3DC4-EB9D-4528-B878-C59BCE2F023A}" destId="{04483AC4-E7BF-4E3B-8BBA-EC6BFDC5916C}" srcOrd="0" destOrd="0" parTransId="{BFC6B100-2E1A-4A18-94A9-45B06824B127}" sibTransId="{712B84F4-0C8B-4D3E-8B80-342B8809CC8A}"/>
    <dgm:cxn modelId="{076EE207-FF71-4EED-8972-8C1E36056D68}" type="presOf" srcId="{5136F46D-DAA8-44FC-B8DF-0F8AA04B3A7D}" destId="{F103612B-E609-402F-8667-AEF20AC75E91}" srcOrd="0" destOrd="0" presId="urn:microsoft.com/office/officeart/2005/8/layout/vList6"/>
    <dgm:cxn modelId="{BCB0F8E0-823C-49E9-AFD3-5BB9EC07092B}" srcId="{7EDFEBA5-2FBA-421D-9D2C-37454CED3B66}" destId="{DE5C4943-41B5-4D79-86B0-E2402D40EBAF}" srcOrd="4" destOrd="0" parTransId="{63D8D627-779E-40A4-BDA7-74254490F22A}" sibTransId="{4B0756EA-2537-4B36-85D2-A5FF02931DDF}"/>
    <dgm:cxn modelId="{90685A82-B684-4402-A711-7C64175EB144}" type="presOf" srcId="{04483AC4-E7BF-4E3B-8BBA-EC6BFDC5916C}" destId="{34C19EB5-35C9-479D-82BE-A65E1278CE01}" srcOrd="0" destOrd="0" presId="urn:microsoft.com/office/officeart/2005/8/layout/vList6"/>
    <dgm:cxn modelId="{359CBD51-EA07-4E0F-9425-5464B2791DDF}" type="presOf" srcId="{72BF3DC4-EB9D-4528-B878-C59BCE2F023A}" destId="{A4BB1370-5349-482E-ADFD-A6DE7CD3B00F}" srcOrd="0" destOrd="0" presId="urn:microsoft.com/office/officeart/2005/8/layout/vList6"/>
    <dgm:cxn modelId="{8D151ABF-0C32-4E8D-82EA-22778BFDB98F}" type="presOf" srcId="{7EDFEBA5-2FBA-421D-9D2C-37454CED3B66}" destId="{DD801410-4993-4090-A510-1AAF759F3292}" srcOrd="0" destOrd="0" presId="urn:microsoft.com/office/officeart/2005/8/layout/vList6"/>
    <dgm:cxn modelId="{D88A8B4C-1483-4590-AA42-B81BAA3BECCF}" srcId="{7EDFEBA5-2FBA-421D-9D2C-37454CED3B66}" destId="{58369FA3-F55A-4A7B-8A8A-7E23378A4F97}" srcOrd="0" destOrd="0" parTransId="{F89973E0-B602-4A86-95CE-FF9031FCC0DE}" sibTransId="{3E171B15-A7B1-4A38-A3CD-4EAC9A1C8054}"/>
    <dgm:cxn modelId="{98B939D8-B61A-4167-A75D-D88F9985C42D}" type="presOf" srcId="{7CC5CF70-B216-42BB-9E96-B2D12A82CB10}" destId="{DDFE3F0D-A085-4C26-BC77-FFA35F8AA7DA}" srcOrd="0" destOrd="0" presId="urn:microsoft.com/office/officeart/2005/8/layout/vList6"/>
    <dgm:cxn modelId="{1F7969FA-2BAF-4615-A19A-EB020936ABA5}" type="presOf" srcId="{06F273BD-9C32-4ED3-A90A-F742D9EB9F5F}" destId="{5F504740-7E75-4321-BDE2-2A673ECB6AEC}" srcOrd="0" destOrd="0" presId="urn:microsoft.com/office/officeart/2005/8/layout/vList6"/>
    <dgm:cxn modelId="{11E111CF-EAFF-4D01-BD46-657729A11896}" srcId="{7CC5CF70-B216-42BB-9E96-B2D12A82CB10}" destId="{5AB0905C-1EE4-420E-B9C9-B4EB22040575}" srcOrd="0" destOrd="0" parTransId="{6D4DA6CA-1BB7-48D3-8F6F-461D3EEDE8DA}" sibTransId="{174B9621-6D3A-4CA1-BFF4-9A8956FDF515}"/>
    <dgm:cxn modelId="{50E1A9F2-4BCA-46CC-A80B-0E86E5E205A1}" srcId="{7EDFEBA5-2FBA-421D-9D2C-37454CED3B66}" destId="{72BF3DC4-EB9D-4528-B878-C59BCE2F023A}" srcOrd="1" destOrd="0" parTransId="{7CF9B1E6-DE1D-44D2-B9EE-53CBA6751784}" sibTransId="{E1B862A6-5CF2-4743-8027-B61C22264819}"/>
    <dgm:cxn modelId="{49B1D334-DFC1-493F-8A3F-EC1DFFECFAA3}" type="presOf" srcId="{9A169E28-5D27-4BF3-B56C-ECD150877FA8}" destId="{A5757A6C-49F7-4D59-99FD-178F86CF2F49}" srcOrd="0" destOrd="0" presId="urn:microsoft.com/office/officeart/2005/8/layout/vList6"/>
    <dgm:cxn modelId="{529821E7-8B40-4919-830B-4273F6616F1A}" srcId="{72BF3DC4-EB9D-4528-B878-C59BCE2F023A}" destId="{D2AE9391-B746-40B0-B4EA-377C8E6769A6}" srcOrd="1" destOrd="0" parTransId="{882BDE67-A78D-4EE6-9D7E-2877A259C9D2}" sibTransId="{7E3CCA34-6B1A-49DF-B827-2C5E0E65CCC6}"/>
    <dgm:cxn modelId="{0CFB6F02-47FC-4BE4-B3DD-0A03A0EA0460}" srcId="{7EDFEBA5-2FBA-421D-9D2C-37454CED3B66}" destId="{5136F46D-DAA8-44FC-B8DF-0F8AA04B3A7D}" srcOrd="5" destOrd="0" parTransId="{47B6D271-6AB0-4B8E-9F5B-DF961E86DD09}" sibTransId="{6E149DC6-27F8-430C-AFAA-D36DC43FD2AD}"/>
    <dgm:cxn modelId="{A742FB20-94C5-4C52-B8B0-79B24B89BC98}" type="presOf" srcId="{116305C4-799D-4FB5-AF98-FE6B4AEB8B75}" destId="{01C3F6A1-5D30-4037-A950-593E19E30F14}" srcOrd="0" destOrd="0" presId="urn:microsoft.com/office/officeart/2005/8/layout/vList6"/>
    <dgm:cxn modelId="{C65A864B-F55E-4FAC-8A3C-B42A415F283F}" type="presOf" srcId="{3D3D51BA-ABBB-4FD6-A645-82511E1327AE}" destId="{11517417-A034-4464-A03D-58D3F94DE34E}" srcOrd="0" destOrd="0" presId="urn:microsoft.com/office/officeart/2005/8/layout/vList6"/>
    <dgm:cxn modelId="{99AFFDE1-2AF1-429D-85CE-A5DA6C77C68A}" srcId="{1429CFF6-F84C-43BA-BE2D-44E1FBFD7923}" destId="{DA88A47A-EB08-4818-B112-23DE29A0C66A}" srcOrd="0" destOrd="0" parTransId="{237F12F3-BC33-4786-90D7-28F1E163EC29}" sibTransId="{2DB83C77-C1E5-445D-8AF5-62E6EE25C864}"/>
    <dgm:cxn modelId="{5A1ED11E-2603-4C6F-9EBA-54DDC90A5AA1}" srcId="{5136F46D-DAA8-44FC-B8DF-0F8AA04B3A7D}" destId="{06F273BD-9C32-4ED3-A90A-F742D9EB9F5F}" srcOrd="0" destOrd="0" parTransId="{0D4BDB61-B091-4427-8ADC-9A368AFC899F}" sibTransId="{DAB6315B-EA44-4AAF-9B1E-F3029D33BE3D}"/>
    <dgm:cxn modelId="{67D046B0-9158-4376-9FE6-9F93A0CC6EE7}" srcId="{DE5C4943-41B5-4D79-86B0-E2402D40EBAF}" destId="{9A169E28-5D27-4BF3-B56C-ECD150877FA8}" srcOrd="0" destOrd="0" parTransId="{463588AB-8AEC-4183-8348-4DBFD495DF26}" sibTransId="{A348D45C-6979-4CA2-9AF0-E93619BC763A}"/>
    <dgm:cxn modelId="{FE9B7A88-5D7F-4894-8A57-4DDBB9E9A86E}" type="presOf" srcId="{58369FA3-F55A-4A7B-8A8A-7E23378A4F97}" destId="{E78CD6AE-696D-448D-BC5F-A0089294AE7C}" srcOrd="0" destOrd="0" presId="urn:microsoft.com/office/officeart/2005/8/layout/vList6"/>
    <dgm:cxn modelId="{017FFE83-215D-48B4-B9D8-FFBAF015811D}" type="presOf" srcId="{D2AE9391-B746-40B0-B4EA-377C8E6769A6}" destId="{34C19EB5-35C9-479D-82BE-A65E1278CE01}" srcOrd="0" destOrd="1" presId="urn:microsoft.com/office/officeart/2005/8/layout/vList6"/>
    <dgm:cxn modelId="{EE25AFCE-A80E-4783-A05D-72046BEB2125}" srcId="{7EDFEBA5-2FBA-421D-9D2C-37454CED3B66}" destId="{7CC5CF70-B216-42BB-9E96-B2D12A82CB10}" srcOrd="6" destOrd="0" parTransId="{7C2BE421-D426-4AE0-8C45-FBA1439C416B}" sibTransId="{5AA7AF5D-7420-4413-82A9-A0BC9CB27C7B}"/>
    <dgm:cxn modelId="{8B2BDFF8-B50B-4455-9D87-E4A216153599}" srcId="{3D3D51BA-ABBB-4FD6-A645-82511E1327AE}" destId="{116305C4-799D-4FB5-AF98-FE6B4AEB8B75}" srcOrd="0" destOrd="0" parTransId="{0F996D65-ECC6-48CE-85A5-C7519D2885FD}" sibTransId="{E1BA80F5-F796-47B3-8B93-677C8FCC4F1A}"/>
    <dgm:cxn modelId="{64285D11-1289-4817-BC37-00CF7E8F09D0}" type="presOf" srcId="{DA88A47A-EB08-4818-B112-23DE29A0C66A}" destId="{78672797-5462-4DD7-9261-CB38EE4896A1}" srcOrd="0" destOrd="0" presId="urn:microsoft.com/office/officeart/2005/8/layout/vList6"/>
    <dgm:cxn modelId="{9271313F-EA0A-4F94-8F2F-9076EBC9A2EC}" type="presParOf" srcId="{DD801410-4993-4090-A510-1AAF759F3292}" destId="{01328944-7441-49D0-9CBF-D11BE1039DF1}" srcOrd="0" destOrd="0" presId="urn:microsoft.com/office/officeart/2005/8/layout/vList6"/>
    <dgm:cxn modelId="{0DBE1B4A-63B6-4A26-A52C-0F6F2FB73817}" type="presParOf" srcId="{01328944-7441-49D0-9CBF-D11BE1039DF1}" destId="{E78CD6AE-696D-448D-BC5F-A0089294AE7C}" srcOrd="0" destOrd="0" presId="urn:microsoft.com/office/officeart/2005/8/layout/vList6"/>
    <dgm:cxn modelId="{0C6562D2-22ED-40D9-95E2-E71B658B9FDB}" type="presParOf" srcId="{01328944-7441-49D0-9CBF-D11BE1039DF1}" destId="{0A12912E-19C0-45D9-B67B-E68552CF60DB}" srcOrd="1" destOrd="0" presId="urn:microsoft.com/office/officeart/2005/8/layout/vList6"/>
    <dgm:cxn modelId="{72A9C831-A712-406A-A511-D3FEF09EFAAB}" type="presParOf" srcId="{DD801410-4993-4090-A510-1AAF759F3292}" destId="{44BF3A21-44DA-4F87-96D5-D0496E76748E}" srcOrd="1" destOrd="0" presId="urn:microsoft.com/office/officeart/2005/8/layout/vList6"/>
    <dgm:cxn modelId="{E9AB87D8-F1FF-4C51-9349-01C6542568E5}" type="presParOf" srcId="{DD801410-4993-4090-A510-1AAF759F3292}" destId="{32B7B473-A927-4101-AB0C-B37B6AF6C372}" srcOrd="2" destOrd="0" presId="urn:microsoft.com/office/officeart/2005/8/layout/vList6"/>
    <dgm:cxn modelId="{CBA91E19-03D1-4045-900B-B95489FAF4F5}" type="presParOf" srcId="{32B7B473-A927-4101-AB0C-B37B6AF6C372}" destId="{A4BB1370-5349-482E-ADFD-A6DE7CD3B00F}" srcOrd="0" destOrd="0" presId="urn:microsoft.com/office/officeart/2005/8/layout/vList6"/>
    <dgm:cxn modelId="{A4ACB5BA-ADB6-4E86-97D1-B0401FFA9CB2}" type="presParOf" srcId="{32B7B473-A927-4101-AB0C-B37B6AF6C372}" destId="{34C19EB5-35C9-479D-82BE-A65E1278CE01}" srcOrd="1" destOrd="0" presId="urn:microsoft.com/office/officeart/2005/8/layout/vList6"/>
    <dgm:cxn modelId="{C45523FF-5BF4-4A0B-B7F7-6B985E3783A0}" type="presParOf" srcId="{DD801410-4993-4090-A510-1AAF759F3292}" destId="{38952C62-0674-4D08-9283-527B746A7F60}" srcOrd="3" destOrd="0" presId="urn:microsoft.com/office/officeart/2005/8/layout/vList6"/>
    <dgm:cxn modelId="{4B00B37E-3F5C-4102-AF20-1E0FEC722FEC}" type="presParOf" srcId="{DD801410-4993-4090-A510-1AAF759F3292}" destId="{FBBA23A2-780E-47E9-ADC5-EADE9F535764}" srcOrd="4" destOrd="0" presId="urn:microsoft.com/office/officeart/2005/8/layout/vList6"/>
    <dgm:cxn modelId="{87534BBC-CE91-4E46-9F14-20AAEEAF3F3F}" type="presParOf" srcId="{FBBA23A2-780E-47E9-ADC5-EADE9F535764}" destId="{11517417-A034-4464-A03D-58D3F94DE34E}" srcOrd="0" destOrd="0" presId="urn:microsoft.com/office/officeart/2005/8/layout/vList6"/>
    <dgm:cxn modelId="{523AEC9B-10EF-4C7C-9393-D48BBEFCCB3C}" type="presParOf" srcId="{FBBA23A2-780E-47E9-ADC5-EADE9F535764}" destId="{01C3F6A1-5D30-4037-A950-593E19E30F14}" srcOrd="1" destOrd="0" presId="urn:microsoft.com/office/officeart/2005/8/layout/vList6"/>
    <dgm:cxn modelId="{53A5B2D6-D78C-4246-BD03-B8B271F80898}" type="presParOf" srcId="{DD801410-4993-4090-A510-1AAF759F3292}" destId="{BFF284BD-8280-4615-98BC-52ED4DE3561C}" srcOrd="5" destOrd="0" presId="urn:microsoft.com/office/officeart/2005/8/layout/vList6"/>
    <dgm:cxn modelId="{47EE942A-EF5A-4CCC-ACE9-6E0DACC8456C}" type="presParOf" srcId="{DD801410-4993-4090-A510-1AAF759F3292}" destId="{61EDACA0-F0A8-44D1-A548-2E8591BE6D72}" srcOrd="6" destOrd="0" presId="urn:microsoft.com/office/officeart/2005/8/layout/vList6"/>
    <dgm:cxn modelId="{C6AA987B-B84E-438F-967E-31589F043FA4}" type="presParOf" srcId="{61EDACA0-F0A8-44D1-A548-2E8591BE6D72}" destId="{C204A256-4527-4161-AB91-B32F01DF851F}" srcOrd="0" destOrd="0" presId="urn:microsoft.com/office/officeart/2005/8/layout/vList6"/>
    <dgm:cxn modelId="{A6A4913D-4F9A-4C84-95B2-1B53F65C3F98}" type="presParOf" srcId="{61EDACA0-F0A8-44D1-A548-2E8591BE6D72}" destId="{78672797-5462-4DD7-9261-CB38EE4896A1}" srcOrd="1" destOrd="0" presId="urn:microsoft.com/office/officeart/2005/8/layout/vList6"/>
    <dgm:cxn modelId="{0C56D65A-B566-46F3-BEE3-063F5282E9CF}" type="presParOf" srcId="{DD801410-4993-4090-A510-1AAF759F3292}" destId="{404F3D62-4BBA-4C52-A4E2-93A05EE0DB99}" srcOrd="7" destOrd="0" presId="urn:microsoft.com/office/officeart/2005/8/layout/vList6"/>
    <dgm:cxn modelId="{9100B815-3D34-49E7-9478-DB3C2B35919F}" type="presParOf" srcId="{DD801410-4993-4090-A510-1AAF759F3292}" destId="{CC5F8BA2-B26C-44CD-AC51-D003D7F16818}" srcOrd="8" destOrd="0" presId="urn:microsoft.com/office/officeart/2005/8/layout/vList6"/>
    <dgm:cxn modelId="{CEB1F4A1-CC27-4171-AAEC-E79AAFEE2486}" type="presParOf" srcId="{CC5F8BA2-B26C-44CD-AC51-D003D7F16818}" destId="{146CCA42-A0B8-4327-AE1E-414D1EFD28AC}" srcOrd="0" destOrd="0" presId="urn:microsoft.com/office/officeart/2005/8/layout/vList6"/>
    <dgm:cxn modelId="{72E0FE7E-F24C-4517-A7F5-94ED16FB7A75}" type="presParOf" srcId="{CC5F8BA2-B26C-44CD-AC51-D003D7F16818}" destId="{A5757A6C-49F7-4D59-99FD-178F86CF2F49}" srcOrd="1" destOrd="0" presId="urn:microsoft.com/office/officeart/2005/8/layout/vList6"/>
    <dgm:cxn modelId="{5FF0B2E9-45A3-4E7C-B889-08C2588418F8}" type="presParOf" srcId="{DD801410-4993-4090-A510-1AAF759F3292}" destId="{00D7CA0B-6668-4EF7-9C0E-AA895AD38DBE}" srcOrd="9" destOrd="0" presId="urn:microsoft.com/office/officeart/2005/8/layout/vList6"/>
    <dgm:cxn modelId="{390506A6-63C9-43C8-AC15-A61E1E17BC12}" type="presParOf" srcId="{DD801410-4993-4090-A510-1AAF759F3292}" destId="{7DC0E797-5B3E-4D18-83A5-48160E97372A}" srcOrd="10" destOrd="0" presId="urn:microsoft.com/office/officeart/2005/8/layout/vList6"/>
    <dgm:cxn modelId="{3BAE1594-6AC3-49E6-8282-DA43D96DA1CF}" type="presParOf" srcId="{7DC0E797-5B3E-4D18-83A5-48160E97372A}" destId="{F103612B-E609-402F-8667-AEF20AC75E91}" srcOrd="0" destOrd="0" presId="urn:microsoft.com/office/officeart/2005/8/layout/vList6"/>
    <dgm:cxn modelId="{0E96EB7F-8C36-44A3-A3C8-0D7591503012}" type="presParOf" srcId="{7DC0E797-5B3E-4D18-83A5-48160E97372A}" destId="{5F504740-7E75-4321-BDE2-2A673ECB6AEC}" srcOrd="1" destOrd="0" presId="urn:microsoft.com/office/officeart/2005/8/layout/vList6"/>
    <dgm:cxn modelId="{2908405D-A341-4349-BBB2-54884E1CC8D0}" type="presParOf" srcId="{DD801410-4993-4090-A510-1AAF759F3292}" destId="{33875D06-4847-4949-84A3-64BC9D2FF68A}" srcOrd="11" destOrd="0" presId="urn:microsoft.com/office/officeart/2005/8/layout/vList6"/>
    <dgm:cxn modelId="{D45B86E3-6E98-4DAF-A253-572E7A384EEA}" type="presParOf" srcId="{DD801410-4993-4090-A510-1AAF759F3292}" destId="{4F0044A9-8C30-4FA4-82FF-6FE05A21590C}" srcOrd="12" destOrd="0" presId="urn:microsoft.com/office/officeart/2005/8/layout/vList6"/>
    <dgm:cxn modelId="{9D161E7F-73D2-4477-A3DC-970FD2779C9B}" type="presParOf" srcId="{4F0044A9-8C30-4FA4-82FF-6FE05A21590C}" destId="{DDFE3F0D-A085-4C26-BC77-FFA35F8AA7DA}" srcOrd="0" destOrd="0" presId="urn:microsoft.com/office/officeart/2005/8/layout/vList6"/>
    <dgm:cxn modelId="{571DD743-52FB-45BB-BF3D-3E2DDE43564F}" type="presParOf" srcId="{4F0044A9-8C30-4FA4-82FF-6FE05A21590C}" destId="{93E7959F-9839-421C-8963-EAEA14A0D21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D2543-E60A-4A45-BCB8-57D0CA4F44E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6CB694ED-70DC-4B82-8688-1FACA26BACFC}">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800" dirty="0" smtClean="0">
              <a:effectLst>
                <a:outerShdw blurRad="38100" dist="38100" dir="2700000" algn="tl">
                  <a:srgbClr val="000000">
                    <a:alpha val="43137"/>
                  </a:srgbClr>
                </a:outerShdw>
              </a:effectLst>
              <a:latin typeface="Book Antiqua" pitchFamily="18" charset="0"/>
            </a:rPr>
            <a:t>Территория  -  203,34 тыс.га</a:t>
          </a:r>
          <a:endParaRPr lang="ru-RU" sz="1800" dirty="0">
            <a:effectLst>
              <a:outerShdw blurRad="38100" dist="38100" dir="2700000" algn="tl">
                <a:srgbClr val="000000">
                  <a:alpha val="43137"/>
                </a:srgbClr>
              </a:outerShdw>
            </a:effectLst>
            <a:latin typeface="Book Antiqua" pitchFamily="18" charset="0"/>
          </a:endParaRPr>
        </a:p>
      </dgm:t>
    </dgm:pt>
    <dgm:pt modelId="{C2781D07-946A-4627-BA55-02F559614DBA}" type="parTrans" cxnId="{B17F5A0C-3EA9-4E71-A376-8CC7E4887F90}">
      <dgm:prSet/>
      <dgm:spPr/>
      <dgm:t>
        <a:bodyPr/>
        <a:lstStyle/>
        <a:p>
          <a:endParaRPr lang="ru-RU"/>
        </a:p>
      </dgm:t>
    </dgm:pt>
    <dgm:pt modelId="{602AE971-5F22-413B-98E1-6EB57D4CB512}" type="sibTrans" cxnId="{B17F5A0C-3EA9-4E71-A376-8CC7E4887F90}">
      <dgm:prSet/>
      <dgm:spPr/>
      <dgm:t>
        <a:bodyPr/>
        <a:lstStyle/>
        <a:p>
          <a:endParaRPr lang="ru-RU"/>
        </a:p>
      </dgm:t>
    </dgm:pt>
    <dgm:pt modelId="{B2930BE3-AC8C-46E7-8C74-FDA3F66D0922}" type="pres">
      <dgm:prSet presAssocID="{9A7D2543-E60A-4A45-BCB8-57D0CA4F44EB}" presName="Name0" presStyleCnt="0">
        <dgm:presLayoutVars>
          <dgm:chPref val="3"/>
          <dgm:dir/>
          <dgm:animLvl val="lvl"/>
          <dgm:resizeHandles/>
        </dgm:presLayoutVars>
      </dgm:prSet>
      <dgm:spPr/>
      <dgm:t>
        <a:bodyPr/>
        <a:lstStyle/>
        <a:p>
          <a:endParaRPr lang="ru-RU"/>
        </a:p>
      </dgm:t>
    </dgm:pt>
    <dgm:pt modelId="{DF610496-8FD4-45F9-83AD-40DE3CB3E9DD}" type="pres">
      <dgm:prSet presAssocID="{6CB694ED-70DC-4B82-8688-1FACA26BACFC}" presName="horFlow" presStyleCnt="0"/>
      <dgm:spPr/>
    </dgm:pt>
    <dgm:pt modelId="{BACE0FBD-4505-41E9-885F-58F4FC0C072A}" type="pres">
      <dgm:prSet presAssocID="{6CB694ED-70DC-4B82-8688-1FACA26BACFC}" presName="bigChev" presStyleLbl="node1" presStyleIdx="0" presStyleCnt="1" custAng="0" custScaleY="84722" custLinFactNeighborX="55388" custLinFactNeighborY="-7767"/>
      <dgm:spPr/>
      <dgm:t>
        <a:bodyPr/>
        <a:lstStyle/>
        <a:p>
          <a:endParaRPr lang="ru-RU"/>
        </a:p>
      </dgm:t>
    </dgm:pt>
  </dgm:ptLst>
  <dgm:cxnLst>
    <dgm:cxn modelId="{375C111E-A913-4AAE-986B-A9DB18CF96F9}" type="presOf" srcId="{9A7D2543-E60A-4A45-BCB8-57D0CA4F44EB}" destId="{B2930BE3-AC8C-46E7-8C74-FDA3F66D0922}" srcOrd="0" destOrd="0" presId="urn:microsoft.com/office/officeart/2005/8/layout/lProcess3"/>
    <dgm:cxn modelId="{B17F5A0C-3EA9-4E71-A376-8CC7E4887F90}" srcId="{9A7D2543-E60A-4A45-BCB8-57D0CA4F44EB}" destId="{6CB694ED-70DC-4B82-8688-1FACA26BACFC}" srcOrd="0" destOrd="0" parTransId="{C2781D07-946A-4627-BA55-02F559614DBA}" sibTransId="{602AE971-5F22-413B-98E1-6EB57D4CB512}"/>
    <dgm:cxn modelId="{A8C93769-3FB3-4800-83B1-830411456C58}" type="presOf" srcId="{6CB694ED-70DC-4B82-8688-1FACA26BACFC}" destId="{BACE0FBD-4505-41E9-885F-58F4FC0C072A}" srcOrd="0" destOrd="0" presId="urn:microsoft.com/office/officeart/2005/8/layout/lProcess3"/>
    <dgm:cxn modelId="{C29E39A3-0B4F-4269-84B4-27D0277B1A7F}" type="presParOf" srcId="{B2930BE3-AC8C-46E7-8C74-FDA3F66D0922}" destId="{DF610496-8FD4-45F9-83AD-40DE3CB3E9DD}" srcOrd="0" destOrd="0" presId="urn:microsoft.com/office/officeart/2005/8/layout/lProcess3"/>
    <dgm:cxn modelId="{D526B67B-843A-445E-8A7E-2618676B2D22}" type="presParOf" srcId="{DF610496-8FD4-45F9-83AD-40DE3CB3E9DD}" destId="{BACE0FBD-4505-41E9-885F-58F4FC0C072A}"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EE77C-B526-44E8-B59E-7723C1FCC4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D9B9E171-34A7-4D2F-B8EA-E9A47DE355C0}">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поселение</a:t>
          </a:r>
          <a:r>
            <a:rPr lang="ru-RU" dirty="0" smtClean="0">
              <a:latin typeface="Book Antiqua" pitchFamily="18" charset="0"/>
            </a:rPr>
            <a:t> – 1</a:t>
          </a:r>
          <a:endParaRPr lang="ru-RU" dirty="0">
            <a:latin typeface="Book Antiqua" pitchFamily="18" charset="0"/>
          </a:endParaRPr>
        </a:p>
      </dgm:t>
    </dgm:pt>
    <dgm:pt modelId="{5762D07D-F33C-4D81-9DE3-56CC8B807C7C}" type="parTrans" cxnId="{04420147-03C4-4ECA-9585-A6845E653576}">
      <dgm:prSet/>
      <dgm:spPr/>
      <dgm:t>
        <a:bodyPr/>
        <a:lstStyle/>
        <a:p>
          <a:endParaRPr lang="ru-RU"/>
        </a:p>
      </dgm:t>
    </dgm:pt>
    <dgm:pt modelId="{216F4456-CBA4-4AF4-B9B7-AAF641127DF6}" type="sibTrans" cxnId="{04420147-03C4-4ECA-9585-A6845E653576}">
      <dgm:prSet/>
      <dgm:spPr/>
      <dgm:t>
        <a:bodyPr/>
        <a:lstStyle/>
        <a:p>
          <a:endParaRPr lang="ru-RU"/>
        </a:p>
      </dgm:t>
    </dgm:pt>
    <dgm:pt modelId="{A70E0849-5EEB-4CFB-A3A3-6BE8818A3605}">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Сельских поселений - 14</a:t>
          </a:r>
          <a:endParaRPr lang="ru-RU" dirty="0">
            <a:effectLst>
              <a:outerShdw blurRad="38100" dist="38100" dir="2700000" algn="tl">
                <a:srgbClr val="000000">
                  <a:alpha val="43137"/>
                </a:srgbClr>
              </a:outerShdw>
            </a:effectLst>
            <a:latin typeface="Book Antiqua" pitchFamily="18" charset="0"/>
          </a:endParaRPr>
        </a:p>
      </dgm:t>
    </dgm:pt>
    <dgm:pt modelId="{B8F16D79-107D-4AF9-A37C-BEE58577FFB9}" type="parTrans" cxnId="{0C5F2D3F-AFC9-4605-B2D2-9689B2C1C9D9}">
      <dgm:prSet/>
      <dgm:spPr/>
      <dgm:t>
        <a:bodyPr/>
        <a:lstStyle/>
        <a:p>
          <a:endParaRPr lang="ru-RU"/>
        </a:p>
      </dgm:t>
    </dgm:pt>
    <dgm:pt modelId="{4C9A032D-99DA-408D-A8D4-1069DA05AFE3}" type="sibTrans" cxnId="{0C5F2D3F-AFC9-4605-B2D2-9689B2C1C9D9}">
      <dgm:prSet/>
      <dgm:spPr/>
      <dgm:t>
        <a:bodyPr/>
        <a:lstStyle/>
        <a:p>
          <a:endParaRPr lang="ru-RU"/>
        </a:p>
      </dgm:t>
    </dgm:pt>
    <dgm:pt modelId="{776AA742-1802-44CE-99AE-82D7D4557B8E}" type="pres">
      <dgm:prSet presAssocID="{05FEE77C-B526-44E8-B59E-7723C1FCC497}" presName="Name0" presStyleCnt="0">
        <dgm:presLayoutVars>
          <dgm:chPref val="3"/>
          <dgm:dir/>
          <dgm:animLvl val="lvl"/>
          <dgm:resizeHandles/>
        </dgm:presLayoutVars>
      </dgm:prSet>
      <dgm:spPr/>
      <dgm:t>
        <a:bodyPr/>
        <a:lstStyle/>
        <a:p>
          <a:endParaRPr lang="ru-RU"/>
        </a:p>
      </dgm:t>
    </dgm:pt>
    <dgm:pt modelId="{73707EE1-10A5-4F76-8EB3-D61503D5919E}" type="pres">
      <dgm:prSet presAssocID="{D9B9E171-34A7-4D2F-B8EA-E9A47DE355C0}" presName="horFlow" presStyleCnt="0"/>
      <dgm:spPr/>
    </dgm:pt>
    <dgm:pt modelId="{A35CE742-C92E-471D-AE33-FC87EDA40D4A}" type="pres">
      <dgm:prSet presAssocID="{D9B9E171-34A7-4D2F-B8EA-E9A47DE355C0}" presName="bigChev" presStyleLbl="node1" presStyleIdx="0" presStyleCnt="2" custLinFactNeighborX="40741" custLinFactNeighborY="-39618"/>
      <dgm:spPr/>
      <dgm:t>
        <a:bodyPr/>
        <a:lstStyle/>
        <a:p>
          <a:endParaRPr lang="ru-RU"/>
        </a:p>
      </dgm:t>
    </dgm:pt>
    <dgm:pt modelId="{434E9F64-F7DF-4394-A5CC-C26AC408F5F5}" type="pres">
      <dgm:prSet presAssocID="{D9B9E171-34A7-4D2F-B8EA-E9A47DE355C0}" presName="vSp" presStyleCnt="0"/>
      <dgm:spPr/>
    </dgm:pt>
    <dgm:pt modelId="{A13FDFE1-09DB-483E-B7E9-7C6C27D49B67}" type="pres">
      <dgm:prSet presAssocID="{A70E0849-5EEB-4CFB-A3A3-6BE8818A3605}" presName="horFlow" presStyleCnt="0"/>
      <dgm:spPr/>
    </dgm:pt>
    <dgm:pt modelId="{584093BA-FBF9-44C9-B06B-4924A014C6F1}" type="pres">
      <dgm:prSet presAssocID="{A70E0849-5EEB-4CFB-A3A3-6BE8818A3605}" presName="bigChev" presStyleLbl="node1" presStyleIdx="1" presStyleCnt="2" custLinFactNeighborX="8409" custLinFactNeighborY="17637"/>
      <dgm:spPr/>
      <dgm:t>
        <a:bodyPr/>
        <a:lstStyle/>
        <a:p>
          <a:endParaRPr lang="ru-RU"/>
        </a:p>
      </dgm:t>
    </dgm:pt>
  </dgm:ptLst>
  <dgm:cxnLst>
    <dgm:cxn modelId="{F2A8C927-372D-43B0-A3A0-982BF4DCA452}" type="presOf" srcId="{D9B9E171-34A7-4D2F-B8EA-E9A47DE355C0}" destId="{A35CE742-C92E-471D-AE33-FC87EDA40D4A}" srcOrd="0" destOrd="0" presId="urn:microsoft.com/office/officeart/2005/8/layout/lProcess3"/>
    <dgm:cxn modelId="{04420147-03C4-4ECA-9585-A6845E653576}" srcId="{05FEE77C-B526-44E8-B59E-7723C1FCC497}" destId="{D9B9E171-34A7-4D2F-B8EA-E9A47DE355C0}" srcOrd="0" destOrd="0" parTransId="{5762D07D-F33C-4D81-9DE3-56CC8B807C7C}" sibTransId="{216F4456-CBA4-4AF4-B9B7-AAF641127DF6}"/>
    <dgm:cxn modelId="{709C0E45-226A-4A9B-AAAA-B3C322EBA1B3}" type="presOf" srcId="{05FEE77C-B526-44E8-B59E-7723C1FCC497}" destId="{776AA742-1802-44CE-99AE-82D7D4557B8E}" srcOrd="0" destOrd="0" presId="urn:microsoft.com/office/officeart/2005/8/layout/lProcess3"/>
    <dgm:cxn modelId="{0C5F2D3F-AFC9-4605-B2D2-9689B2C1C9D9}" srcId="{05FEE77C-B526-44E8-B59E-7723C1FCC497}" destId="{A70E0849-5EEB-4CFB-A3A3-6BE8818A3605}" srcOrd="1" destOrd="0" parTransId="{B8F16D79-107D-4AF9-A37C-BEE58577FFB9}" sibTransId="{4C9A032D-99DA-408D-A8D4-1069DA05AFE3}"/>
    <dgm:cxn modelId="{C9D2039C-7A9C-4750-9C27-168F4137BABC}" type="presOf" srcId="{A70E0849-5EEB-4CFB-A3A3-6BE8818A3605}" destId="{584093BA-FBF9-44C9-B06B-4924A014C6F1}" srcOrd="0" destOrd="0" presId="urn:microsoft.com/office/officeart/2005/8/layout/lProcess3"/>
    <dgm:cxn modelId="{728908A1-E327-4299-AC15-695EECBF87D3}" type="presParOf" srcId="{776AA742-1802-44CE-99AE-82D7D4557B8E}" destId="{73707EE1-10A5-4F76-8EB3-D61503D5919E}" srcOrd="0" destOrd="0" presId="urn:microsoft.com/office/officeart/2005/8/layout/lProcess3"/>
    <dgm:cxn modelId="{835F10C6-AF50-4682-BBB2-0597354B7325}" type="presParOf" srcId="{73707EE1-10A5-4F76-8EB3-D61503D5919E}" destId="{A35CE742-C92E-471D-AE33-FC87EDA40D4A}" srcOrd="0" destOrd="0" presId="urn:microsoft.com/office/officeart/2005/8/layout/lProcess3"/>
    <dgm:cxn modelId="{D4F7F708-6340-4029-8FE2-EA0B71689B8B}" type="presParOf" srcId="{776AA742-1802-44CE-99AE-82D7D4557B8E}" destId="{434E9F64-F7DF-4394-A5CC-C26AC408F5F5}" srcOrd="1" destOrd="0" presId="urn:microsoft.com/office/officeart/2005/8/layout/lProcess3"/>
    <dgm:cxn modelId="{CED500DC-1ADF-44D3-96A7-949904A3E9F2}" type="presParOf" srcId="{776AA742-1802-44CE-99AE-82D7D4557B8E}" destId="{A13FDFE1-09DB-483E-B7E9-7C6C27D49B67}" srcOrd="2" destOrd="0" presId="urn:microsoft.com/office/officeart/2005/8/layout/lProcess3"/>
    <dgm:cxn modelId="{038FE8EC-03AB-4743-A6CA-E88EF169C646}" type="presParOf" srcId="{A13FDFE1-09DB-483E-B7E9-7C6C27D49B67}" destId="{584093BA-FBF9-44C9-B06B-4924A014C6F1}" srcOrd="0"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C0A02-3A93-4C7D-AAD8-8DD81A8D0B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3DED248-F1F4-44EE-996C-13D2D3F47572}">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население – 34%</a:t>
          </a:r>
          <a:endParaRPr lang="ru-RU" dirty="0">
            <a:effectLst>
              <a:outerShdw blurRad="38100" dist="38100" dir="2700000" algn="tl">
                <a:srgbClr val="000000">
                  <a:alpha val="43137"/>
                </a:srgbClr>
              </a:outerShdw>
            </a:effectLst>
            <a:latin typeface="Book Antiqua" pitchFamily="18" charset="0"/>
          </a:endParaRPr>
        </a:p>
      </dgm:t>
    </dgm:pt>
    <dgm:pt modelId="{B1249AAD-B284-4E64-A3EB-B9CFEF579D5F}" type="parTrans" cxnId="{7AF49615-F11E-41BF-8298-D229C71E9525}">
      <dgm:prSet/>
      <dgm:spPr/>
      <dgm:t>
        <a:bodyPr/>
        <a:lstStyle/>
        <a:p>
          <a:endParaRPr lang="ru-RU"/>
        </a:p>
      </dgm:t>
    </dgm:pt>
    <dgm:pt modelId="{0AF1799E-A717-4BB8-93DB-542D71A499FD}" type="sibTrans" cxnId="{7AF49615-F11E-41BF-8298-D229C71E9525}">
      <dgm:prSet/>
      <dgm:spPr/>
      <dgm:t>
        <a:bodyPr/>
        <a:lstStyle/>
        <a:p>
          <a:endParaRPr lang="ru-RU"/>
        </a:p>
      </dgm:t>
    </dgm:pt>
    <dgm:pt modelId="{4116441A-9C74-4EF1-8F64-BC0CCD9A36E6}">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Сельское население – 66%</a:t>
          </a:r>
          <a:r>
            <a:rPr lang="ru-RU" dirty="0" smtClean="0">
              <a:latin typeface="Book Antiqua" pitchFamily="18" charset="0"/>
            </a:rPr>
            <a:t>    </a:t>
          </a:r>
          <a:endParaRPr lang="ru-RU" dirty="0">
            <a:latin typeface="Book Antiqua" pitchFamily="18" charset="0"/>
          </a:endParaRPr>
        </a:p>
      </dgm:t>
    </dgm:pt>
    <dgm:pt modelId="{DD4074FB-BB17-4138-823F-10DB09CB51FF}" type="parTrans" cxnId="{1F4B43B1-D721-4AFC-93E0-39657B9DC746}">
      <dgm:prSet/>
      <dgm:spPr/>
      <dgm:t>
        <a:bodyPr/>
        <a:lstStyle/>
        <a:p>
          <a:endParaRPr lang="ru-RU"/>
        </a:p>
      </dgm:t>
    </dgm:pt>
    <dgm:pt modelId="{951F3A36-1E23-48C9-9147-ECCF776881D6}" type="sibTrans" cxnId="{1F4B43B1-D721-4AFC-93E0-39657B9DC746}">
      <dgm:prSet/>
      <dgm:spPr/>
      <dgm:t>
        <a:bodyPr/>
        <a:lstStyle/>
        <a:p>
          <a:endParaRPr lang="ru-RU"/>
        </a:p>
      </dgm:t>
    </dgm:pt>
    <dgm:pt modelId="{F172F06A-EE67-438F-BC75-A8BED5B6F49A}" type="pres">
      <dgm:prSet presAssocID="{BE0C0A02-3A93-4C7D-AAD8-8DD81A8D0BB8}" presName="Name0" presStyleCnt="0">
        <dgm:presLayoutVars>
          <dgm:chPref val="3"/>
          <dgm:dir/>
          <dgm:animLvl val="lvl"/>
          <dgm:resizeHandles/>
        </dgm:presLayoutVars>
      </dgm:prSet>
      <dgm:spPr/>
      <dgm:t>
        <a:bodyPr/>
        <a:lstStyle/>
        <a:p>
          <a:endParaRPr lang="ru-RU"/>
        </a:p>
      </dgm:t>
    </dgm:pt>
    <dgm:pt modelId="{67A46328-9F50-4E5B-A279-CA5282980619}" type="pres">
      <dgm:prSet presAssocID="{23DED248-F1F4-44EE-996C-13D2D3F47572}" presName="horFlow" presStyleCnt="0"/>
      <dgm:spPr/>
    </dgm:pt>
    <dgm:pt modelId="{A6EFF1F9-070C-4F75-AEF2-175080E03D73}" type="pres">
      <dgm:prSet presAssocID="{23DED248-F1F4-44EE-996C-13D2D3F47572}" presName="bigChev" presStyleLbl="node1" presStyleIdx="0" presStyleCnt="2" custLinFactNeighborX="3333" custLinFactNeighborY="-6"/>
      <dgm:spPr/>
      <dgm:t>
        <a:bodyPr/>
        <a:lstStyle/>
        <a:p>
          <a:endParaRPr lang="ru-RU"/>
        </a:p>
      </dgm:t>
    </dgm:pt>
    <dgm:pt modelId="{23C530EC-5FD0-496A-9C6C-FC684B2C6B86}" type="pres">
      <dgm:prSet presAssocID="{23DED248-F1F4-44EE-996C-13D2D3F47572}" presName="vSp" presStyleCnt="0"/>
      <dgm:spPr/>
    </dgm:pt>
    <dgm:pt modelId="{608ECB5D-C324-4BFB-9E73-FE1787ABE07B}" type="pres">
      <dgm:prSet presAssocID="{4116441A-9C74-4EF1-8F64-BC0CCD9A36E6}" presName="horFlow" presStyleCnt="0"/>
      <dgm:spPr/>
    </dgm:pt>
    <dgm:pt modelId="{F90D0886-8325-40D6-9726-F788C42AAA44}" type="pres">
      <dgm:prSet presAssocID="{4116441A-9C74-4EF1-8F64-BC0CCD9A36E6}" presName="bigChev" presStyleLbl="node1" presStyleIdx="1" presStyleCnt="2" custLinFactNeighborX="3333" custLinFactNeighborY="-5505"/>
      <dgm:spPr/>
      <dgm:t>
        <a:bodyPr/>
        <a:lstStyle/>
        <a:p>
          <a:endParaRPr lang="ru-RU"/>
        </a:p>
      </dgm:t>
    </dgm:pt>
  </dgm:ptLst>
  <dgm:cxnLst>
    <dgm:cxn modelId="{1F4B43B1-D721-4AFC-93E0-39657B9DC746}" srcId="{BE0C0A02-3A93-4C7D-AAD8-8DD81A8D0BB8}" destId="{4116441A-9C74-4EF1-8F64-BC0CCD9A36E6}" srcOrd="1" destOrd="0" parTransId="{DD4074FB-BB17-4138-823F-10DB09CB51FF}" sibTransId="{951F3A36-1E23-48C9-9147-ECCF776881D6}"/>
    <dgm:cxn modelId="{0B1AD1E7-AFF3-465D-9A75-47F8ECAC8975}" type="presOf" srcId="{23DED248-F1F4-44EE-996C-13D2D3F47572}" destId="{A6EFF1F9-070C-4F75-AEF2-175080E03D73}" srcOrd="0" destOrd="0" presId="urn:microsoft.com/office/officeart/2005/8/layout/lProcess3"/>
    <dgm:cxn modelId="{9FEFD912-2F4B-4BF1-A641-099CFFF118B8}" type="presOf" srcId="{BE0C0A02-3A93-4C7D-AAD8-8DD81A8D0BB8}" destId="{F172F06A-EE67-438F-BC75-A8BED5B6F49A}" srcOrd="0" destOrd="0" presId="urn:microsoft.com/office/officeart/2005/8/layout/lProcess3"/>
    <dgm:cxn modelId="{68937179-BB58-4A58-BBE7-A2C43669AAFA}" type="presOf" srcId="{4116441A-9C74-4EF1-8F64-BC0CCD9A36E6}" destId="{F90D0886-8325-40D6-9726-F788C42AAA44}" srcOrd="0" destOrd="0" presId="urn:microsoft.com/office/officeart/2005/8/layout/lProcess3"/>
    <dgm:cxn modelId="{7AF49615-F11E-41BF-8298-D229C71E9525}" srcId="{BE0C0A02-3A93-4C7D-AAD8-8DD81A8D0BB8}" destId="{23DED248-F1F4-44EE-996C-13D2D3F47572}" srcOrd="0" destOrd="0" parTransId="{B1249AAD-B284-4E64-A3EB-B9CFEF579D5F}" sibTransId="{0AF1799E-A717-4BB8-93DB-542D71A499FD}"/>
    <dgm:cxn modelId="{9324E212-B3EC-4526-9BAD-BA172F31F7B6}" type="presParOf" srcId="{F172F06A-EE67-438F-BC75-A8BED5B6F49A}" destId="{67A46328-9F50-4E5B-A279-CA5282980619}" srcOrd="0" destOrd="0" presId="urn:microsoft.com/office/officeart/2005/8/layout/lProcess3"/>
    <dgm:cxn modelId="{39BD5877-D097-4136-9F3B-3793021BB739}" type="presParOf" srcId="{67A46328-9F50-4E5B-A279-CA5282980619}" destId="{A6EFF1F9-070C-4F75-AEF2-175080E03D73}" srcOrd="0" destOrd="0" presId="urn:microsoft.com/office/officeart/2005/8/layout/lProcess3"/>
    <dgm:cxn modelId="{FEA95227-ADD9-4E43-BA35-4CC775F1E205}" type="presParOf" srcId="{F172F06A-EE67-438F-BC75-A8BED5B6F49A}" destId="{23C530EC-5FD0-496A-9C6C-FC684B2C6B86}" srcOrd="1" destOrd="0" presId="urn:microsoft.com/office/officeart/2005/8/layout/lProcess3"/>
    <dgm:cxn modelId="{29626D72-C4CC-4C52-B0CF-B80A61C66EA1}" type="presParOf" srcId="{F172F06A-EE67-438F-BC75-A8BED5B6F49A}" destId="{608ECB5D-C324-4BFB-9E73-FE1787ABE07B}" srcOrd="2" destOrd="0" presId="urn:microsoft.com/office/officeart/2005/8/layout/lProcess3"/>
    <dgm:cxn modelId="{6EA00D35-6A0F-4DCD-97D0-6284844C4981}" type="presParOf" srcId="{608ECB5D-C324-4BFB-9E73-FE1787ABE07B}" destId="{F90D0886-8325-40D6-9726-F788C42AAA44}" srcOrd="0"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4E981-E2A2-4F33-8A22-171224B9A7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ru-RU"/>
        </a:p>
      </dgm:t>
    </dgm:pt>
    <dgm:pt modelId="{B7EA8298-ECDE-4155-BDEC-96200970E77A}">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dirty="0">
            <a:latin typeface="Book Antiqua" pitchFamily="18" charset="0"/>
          </a:endParaRPr>
        </a:p>
      </dgm:t>
    </dgm:pt>
    <dgm:pt modelId="{E453CE63-3D26-4C57-9FA9-E977662C36BC}" type="parTrans" cxnId="{7E0D0D87-10B8-48E2-933F-222189CFD52F}">
      <dgm:prSet/>
      <dgm:spPr/>
      <dgm:t>
        <a:bodyPr/>
        <a:lstStyle/>
        <a:p>
          <a:endParaRPr lang="ru-RU" sz="2400" b="1"/>
        </a:p>
      </dgm:t>
    </dgm:pt>
    <dgm:pt modelId="{0DB5CF0B-C82B-48A8-AA38-AFAEB8EE3502}" type="sibTrans" cxnId="{7E0D0D87-10B8-48E2-933F-222189CFD52F}">
      <dgm:prSet/>
      <dgm:spPr/>
      <dgm:t>
        <a:bodyPr/>
        <a:lstStyle/>
        <a:p>
          <a:endParaRPr lang="ru-RU" sz="2400" b="1"/>
        </a:p>
      </dgm:t>
    </dgm:pt>
    <dgm:pt modelId="{08441C6B-5A4F-43AB-905F-08CF009531C8}">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9050"/>
      </dgm:spPr>
      <dgm:t>
        <a:bodyPr/>
        <a:lstStyle/>
        <a:p>
          <a:r>
            <a:rPr lang="ru-RU" sz="2000" b="1" dirty="0" smtClean="0">
              <a:latin typeface="Book Antiqua" pitchFamily="18" charset="0"/>
            </a:rPr>
            <a:t>Бюджетное послание Президента Российской Федерации на 2017-2019 годы</a:t>
          </a:r>
          <a:endParaRPr lang="ru-RU" sz="2000" b="1" dirty="0">
            <a:latin typeface="Book Antiqua" pitchFamily="18" charset="0"/>
          </a:endParaRPr>
        </a:p>
      </dgm:t>
    </dgm:pt>
    <dgm:pt modelId="{D42987AF-A6D0-4CE3-9952-4944571D430A}" type="parTrans" cxnId="{923D1AA7-FCD9-44D2-B600-83694EA0E35D}">
      <dgm:prSet/>
      <dgm:spPr/>
      <dgm:t>
        <a:bodyPr/>
        <a:lstStyle/>
        <a:p>
          <a:endParaRPr lang="ru-RU" sz="2400" b="1"/>
        </a:p>
      </dgm:t>
    </dgm:pt>
    <dgm:pt modelId="{DA6BA9CF-E060-4928-AFF6-AEB10EC0F12C}" type="sibTrans" cxnId="{923D1AA7-FCD9-44D2-B600-83694EA0E35D}">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a:solidFill>
            <a:srgbClr val="0000FF"/>
          </a:solidFill>
        </a:ln>
      </dgm:spPr>
      <dgm:t>
        <a:bodyPr/>
        <a:lstStyle/>
        <a:p>
          <a:endParaRPr lang="ru-RU" sz="2400" b="1" dirty="0"/>
        </a:p>
      </dgm:t>
    </dgm:pt>
    <dgm:pt modelId="{E6981AFA-B8DE-40BD-A34C-8C0933CB14A7}">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dirty="0">
            <a:latin typeface="Book Antiqua" pitchFamily="18" charset="0"/>
          </a:endParaRPr>
        </a:p>
      </dgm:t>
    </dgm:pt>
    <dgm:pt modelId="{591821FD-4FEF-4890-99B9-5D3C4948C40B}" type="parTrans" cxnId="{42C76A93-4513-4AEF-B111-C0BB614092F1}">
      <dgm:prSet/>
      <dgm:spPr/>
      <dgm:t>
        <a:bodyPr/>
        <a:lstStyle/>
        <a:p>
          <a:endParaRPr lang="ru-RU" sz="2400" b="1"/>
        </a:p>
      </dgm:t>
    </dgm:pt>
    <dgm:pt modelId="{566B52C8-398B-4562-990D-0D648421A22C}" type="sibTrans" cxnId="{42C76A93-4513-4AEF-B111-C0BB614092F1}">
      <dgm:prSet/>
      <dgm:spPr/>
      <dgm:t>
        <a:bodyPr/>
        <a:lstStyle/>
        <a:p>
          <a:endParaRPr lang="ru-RU" sz="2400" b="1"/>
        </a:p>
      </dgm:t>
    </dgm:pt>
    <dgm:pt modelId="{AFF46D7E-2136-4145-BC57-76826FD2852D}">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Муниципальные программы Холм-Жирковского   района</a:t>
          </a:r>
        </a:p>
      </dgm:t>
    </dgm:pt>
    <dgm:pt modelId="{38C90CD7-517B-4E00-826F-9A70CB8BA50E}" type="parTrans" cxnId="{21113EF3-FEBF-439A-BA7F-CD40AF78CFF4}">
      <dgm:prSet/>
      <dgm:spPr/>
      <dgm:t>
        <a:bodyPr/>
        <a:lstStyle/>
        <a:p>
          <a:endParaRPr lang="ru-RU"/>
        </a:p>
      </dgm:t>
    </dgm:pt>
    <dgm:pt modelId="{1961359C-A556-411A-9EE3-790F41448CC6}" type="sibTrans" cxnId="{21113EF3-FEBF-439A-BA7F-CD40AF78CFF4}">
      <dgm:prSet/>
      <dgm:spPr/>
      <dgm:t>
        <a:bodyPr/>
        <a:lstStyle/>
        <a:p>
          <a:endParaRPr lang="ru-RU"/>
        </a:p>
      </dgm:t>
    </dgm:pt>
    <dgm:pt modelId="{2FE4C72B-DAC2-4F3C-AD10-1571FF09B386}" type="pres">
      <dgm:prSet presAssocID="{2384E981-E2A2-4F33-8A22-171224B9A76E}" presName="Name0" presStyleCnt="0">
        <dgm:presLayoutVars>
          <dgm:dir/>
          <dgm:resizeHandles val="exact"/>
        </dgm:presLayoutVars>
      </dgm:prSet>
      <dgm:spPr/>
      <dgm:t>
        <a:bodyPr/>
        <a:lstStyle/>
        <a:p>
          <a:endParaRPr lang="ru-RU"/>
        </a:p>
      </dgm:t>
    </dgm:pt>
    <dgm:pt modelId="{1122A013-4749-4CD1-91E0-DEB23E351BD8}" type="pres">
      <dgm:prSet presAssocID="{2384E981-E2A2-4F33-8A22-171224B9A76E}" presName="cycle" presStyleCnt="0"/>
      <dgm:spPr/>
      <dgm:t>
        <a:bodyPr/>
        <a:lstStyle/>
        <a:p>
          <a:endParaRPr lang="ru-RU"/>
        </a:p>
      </dgm:t>
    </dgm:pt>
    <dgm:pt modelId="{D73C32C9-B7C5-4705-BB81-A89B055DE445}" type="pres">
      <dgm:prSet presAssocID="{08441C6B-5A4F-43AB-905F-08CF009531C8}" presName="nodeFirstNode" presStyleLbl="node1" presStyleIdx="0" presStyleCnt="4" custScaleX="216567" custScaleY="37696" custRadScaleRad="108732" custRadScaleInc="-1495">
        <dgm:presLayoutVars>
          <dgm:bulletEnabled val="1"/>
        </dgm:presLayoutVars>
      </dgm:prSet>
      <dgm:spPr/>
      <dgm:t>
        <a:bodyPr/>
        <a:lstStyle/>
        <a:p>
          <a:endParaRPr lang="ru-RU"/>
        </a:p>
      </dgm:t>
    </dgm:pt>
    <dgm:pt modelId="{358734D2-6690-400B-92F1-00E2BE5EDD5E}" type="pres">
      <dgm:prSet presAssocID="{DA6BA9CF-E060-4928-AFF6-AEB10EC0F12C}" presName="sibTransFirstNode" presStyleLbl="bgShp" presStyleIdx="0" presStyleCnt="1" custAng="0" custScaleX="42729" custScaleY="70633" custLinFactNeighborX="-470" custLinFactNeighborY="25566"/>
      <dgm:spPr>
        <a:prstGeom prst="downArrow">
          <a:avLst/>
        </a:prstGeom>
      </dgm:spPr>
      <dgm:t>
        <a:bodyPr/>
        <a:lstStyle/>
        <a:p>
          <a:endParaRPr lang="ru-RU"/>
        </a:p>
      </dgm:t>
    </dgm:pt>
    <dgm:pt modelId="{C271A942-9659-40F0-B91E-421AA1A868F7}" type="pres">
      <dgm:prSet presAssocID="{E6981AFA-B8DE-40BD-A34C-8C0933CB14A7}" presName="nodeFollowingNodes" presStyleLbl="node1" presStyleIdx="1" presStyleCnt="4" custScaleX="219430" custScaleY="65450" custRadScaleRad="27901" custRadScaleInc="134716">
        <dgm:presLayoutVars>
          <dgm:bulletEnabled val="1"/>
        </dgm:presLayoutVars>
      </dgm:prSet>
      <dgm:spPr/>
      <dgm:t>
        <a:bodyPr/>
        <a:lstStyle/>
        <a:p>
          <a:endParaRPr lang="ru-RU"/>
        </a:p>
      </dgm:t>
    </dgm:pt>
    <dgm:pt modelId="{C0F74AEC-6F1E-4CA5-9898-938E5B53D98C}" type="pres">
      <dgm:prSet presAssocID="{AFF46D7E-2136-4145-BC57-76826FD2852D}" presName="nodeFollowingNodes" presStyleLbl="node1" presStyleIdx="2" presStyleCnt="4" custScaleX="219079" custScaleY="36129" custRadScaleRad="86310" custRadScaleInc="3430">
        <dgm:presLayoutVars>
          <dgm:bulletEnabled val="1"/>
        </dgm:presLayoutVars>
      </dgm:prSet>
      <dgm:spPr/>
      <dgm:t>
        <a:bodyPr/>
        <a:lstStyle/>
        <a:p>
          <a:endParaRPr lang="ru-RU"/>
        </a:p>
      </dgm:t>
    </dgm:pt>
    <dgm:pt modelId="{27783912-6789-4E1A-8B8C-1CAE98185405}" type="pres">
      <dgm:prSet presAssocID="{B7EA8298-ECDE-4155-BDEC-96200970E77A}" presName="nodeFollowingNodes" presStyleLbl="node1" presStyleIdx="3" presStyleCnt="4" custScaleX="218758" custScaleY="73778" custRadScaleRad="47680" custRadScaleInc="118294">
        <dgm:presLayoutVars>
          <dgm:bulletEnabled val="1"/>
        </dgm:presLayoutVars>
      </dgm:prSet>
      <dgm:spPr/>
      <dgm:t>
        <a:bodyPr/>
        <a:lstStyle/>
        <a:p>
          <a:endParaRPr lang="ru-RU"/>
        </a:p>
      </dgm:t>
    </dgm:pt>
  </dgm:ptLst>
  <dgm:cxnLst>
    <dgm:cxn modelId="{2F09CD79-7883-40E1-BE89-132948AFBA7A}" type="presOf" srcId="{2384E981-E2A2-4F33-8A22-171224B9A76E}" destId="{2FE4C72B-DAC2-4F3C-AD10-1571FF09B386}" srcOrd="0" destOrd="0" presId="urn:microsoft.com/office/officeart/2005/8/layout/cycle3"/>
    <dgm:cxn modelId="{21113EF3-FEBF-439A-BA7F-CD40AF78CFF4}" srcId="{2384E981-E2A2-4F33-8A22-171224B9A76E}" destId="{AFF46D7E-2136-4145-BC57-76826FD2852D}" srcOrd="2" destOrd="0" parTransId="{38C90CD7-517B-4E00-826F-9A70CB8BA50E}" sibTransId="{1961359C-A556-411A-9EE3-790F41448CC6}"/>
    <dgm:cxn modelId="{F6024697-143A-407F-B4BB-1BFF4AAC2E5E}" type="presOf" srcId="{B7EA8298-ECDE-4155-BDEC-96200970E77A}" destId="{27783912-6789-4E1A-8B8C-1CAE98185405}" srcOrd="0" destOrd="0" presId="urn:microsoft.com/office/officeart/2005/8/layout/cycle3"/>
    <dgm:cxn modelId="{7E0D0D87-10B8-48E2-933F-222189CFD52F}" srcId="{2384E981-E2A2-4F33-8A22-171224B9A76E}" destId="{B7EA8298-ECDE-4155-BDEC-96200970E77A}" srcOrd="3" destOrd="0" parTransId="{E453CE63-3D26-4C57-9FA9-E977662C36BC}" sibTransId="{0DB5CF0B-C82B-48A8-AA38-AFAEB8EE3502}"/>
    <dgm:cxn modelId="{923D1AA7-FCD9-44D2-B600-83694EA0E35D}" srcId="{2384E981-E2A2-4F33-8A22-171224B9A76E}" destId="{08441C6B-5A4F-43AB-905F-08CF009531C8}" srcOrd="0" destOrd="0" parTransId="{D42987AF-A6D0-4CE3-9952-4944571D430A}" sibTransId="{DA6BA9CF-E060-4928-AFF6-AEB10EC0F12C}"/>
    <dgm:cxn modelId="{3A35B60A-E2CF-4919-8010-F84DDF56AF86}" type="presOf" srcId="{AFF46D7E-2136-4145-BC57-76826FD2852D}" destId="{C0F74AEC-6F1E-4CA5-9898-938E5B53D98C}" srcOrd="0" destOrd="0" presId="urn:microsoft.com/office/officeart/2005/8/layout/cycle3"/>
    <dgm:cxn modelId="{A1E931EF-8397-44A6-BD5D-286D37A51733}" type="presOf" srcId="{E6981AFA-B8DE-40BD-A34C-8C0933CB14A7}" destId="{C271A942-9659-40F0-B91E-421AA1A868F7}" srcOrd="0" destOrd="0" presId="urn:microsoft.com/office/officeart/2005/8/layout/cycle3"/>
    <dgm:cxn modelId="{B64855E2-604D-4A4C-BE53-414A3C803588}" type="presOf" srcId="{DA6BA9CF-E060-4928-AFF6-AEB10EC0F12C}" destId="{358734D2-6690-400B-92F1-00E2BE5EDD5E}" srcOrd="0" destOrd="0" presId="urn:microsoft.com/office/officeart/2005/8/layout/cycle3"/>
    <dgm:cxn modelId="{42C76A93-4513-4AEF-B111-C0BB614092F1}" srcId="{2384E981-E2A2-4F33-8A22-171224B9A76E}" destId="{E6981AFA-B8DE-40BD-A34C-8C0933CB14A7}" srcOrd="1" destOrd="0" parTransId="{591821FD-4FEF-4890-99B9-5D3C4948C40B}" sibTransId="{566B52C8-398B-4562-990D-0D648421A22C}"/>
    <dgm:cxn modelId="{3A566B7A-3221-4AE6-ACD2-60A9D04B4793}" type="presOf" srcId="{08441C6B-5A4F-43AB-905F-08CF009531C8}" destId="{D73C32C9-B7C5-4705-BB81-A89B055DE445}" srcOrd="0" destOrd="0" presId="urn:microsoft.com/office/officeart/2005/8/layout/cycle3"/>
    <dgm:cxn modelId="{6FFBB7B2-F932-43C9-82AB-B4DA8DD623AA}" type="presParOf" srcId="{2FE4C72B-DAC2-4F3C-AD10-1571FF09B386}" destId="{1122A013-4749-4CD1-91E0-DEB23E351BD8}" srcOrd="0" destOrd="0" presId="urn:microsoft.com/office/officeart/2005/8/layout/cycle3"/>
    <dgm:cxn modelId="{6C65F561-1FDB-4206-9149-8FF157F84369}" type="presParOf" srcId="{1122A013-4749-4CD1-91E0-DEB23E351BD8}" destId="{D73C32C9-B7C5-4705-BB81-A89B055DE445}" srcOrd="0" destOrd="0" presId="urn:microsoft.com/office/officeart/2005/8/layout/cycle3"/>
    <dgm:cxn modelId="{10E5F132-955D-4F82-92F2-B5B6EBB268C7}" type="presParOf" srcId="{1122A013-4749-4CD1-91E0-DEB23E351BD8}" destId="{358734D2-6690-400B-92F1-00E2BE5EDD5E}" srcOrd="1" destOrd="0" presId="urn:microsoft.com/office/officeart/2005/8/layout/cycle3"/>
    <dgm:cxn modelId="{06404270-38A2-46F5-84FA-8A3874A4A16C}" type="presParOf" srcId="{1122A013-4749-4CD1-91E0-DEB23E351BD8}" destId="{C271A942-9659-40F0-B91E-421AA1A868F7}" srcOrd="2" destOrd="0" presId="urn:microsoft.com/office/officeart/2005/8/layout/cycle3"/>
    <dgm:cxn modelId="{6E8A8731-8E03-47A6-B52C-39F823C94EF4}" type="presParOf" srcId="{1122A013-4749-4CD1-91E0-DEB23E351BD8}" destId="{C0F74AEC-6F1E-4CA5-9898-938E5B53D98C}" srcOrd="3" destOrd="0" presId="urn:microsoft.com/office/officeart/2005/8/layout/cycle3"/>
    <dgm:cxn modelId="{62F083DF-7C70-4887-AA56-2D4F14A613FA}" type="presParOf" srcId="{1122A013-4749-4CD1-91E0-DEB23E351BD8}" destId="{27783912-6789-4E1A-8B8C-1CAE9818540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F00C0-7875-4964-8FCB-AB81F2FDA412}"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AE8B42A2-AB82-4B9D-8434-F56FB1DB36D2}" type="pres">
      <dgm:prSet presAssocID="{B54F00C0-7875-4964-8FCB-AB81F2FDA412}" presName="diagram" presStyleCnt="0">
        <dgm:presLayoutVars>
          <dgm:dir/>
          <dgm:resizeHandles val="exact"/>
        </dgm:presLayoutVars>
      </dgm:prSet>
      <dgm:spPr/>
      <dgm:t>
        <a:bodyPr/>
        <a:lstStyle/>
        <a:p>
          <a:endParaRPr lang="ru-RU"/>
        </a:p>
      </dgm:t>
    </dgm:pt>
  </dgm:ptLst>
  <dgm:cxnLst>
    <dgm:cxn modelId="{8228B17D-BFB2-4471-8AFC-9CEFAA9D246C}" type="presOf" srcId="{B54F00C0-7875-4964-8FCB-AB81F2FDA412}" destId="{AE8B42A2-AB82-4B9D-8434-F56FB1DB36D2}"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785E0-FE4F-474E-B084-CBF2EB3A8E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9DF384F-E4AA-4AF1-8090-4723F6C0220C}">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gm:t>
    </dgm:pt>
    <dgm:pt modelId="{73226DAC-3FEB-4B14-9FFE-192A2C9DA38A}" type="parTrans" cxnId="{5076E6DD-70A2-4DA3-8B5A-92383B53BBCE}">
      <dgm:prSet/>
      <dgm:spPr/>
      <dgm:t>
        <a:bodyPr/>
        <a:lstStyle/>
        <a:p>
          <a:endParaRPr lang="ru-RU"/>
        </a:p>
      </dgm:t>
    </dgm:pt>
    <dgm:pt modelId="{B4BD078E-5564-4CFE-823E-0A72E7FCFEF4}" type="sibTrans" cxnId="{5076E6DD-70A2-4DA3-8B5A-92383B53BBCE}">
      <dgm:prSet/>
      <dgm:spPr/>
      <dgm:t>
        <a:bodyPr/>
        <a:lstStyle/>
        <a:p>
          <a:endParaRPr lang="ru-RU"/>
        </a:p>
      </dgm:t>
    </dgm:pt>
    <dgm:pt modelId="{4B64C2AD-8058-4485-A4A4-BBA2FE7F2AC7}">
      <dgm:prSet phldrT="[Текст]" custT="1"/>
      <dgm:spPr>
        <a:ln>
          <a:solidFill>
            <a:srgbClr val="00CC99">
              <a:alpha val="90000"/>
            </a:srgbClr>
          </a:solidFill>
        </a:ln>
      </dgm:spPr>
      <dgm:t>
        <a:bodyPr/>
        <a:lstStyle/>
        <a:p>
          <a:r>
            <a:rPr lang="ru-RU" sz="1600" dirty="0" smtClean="0">
              <a:solidFill>
                <a:srgbClr val="000099"/>
              </a:solidFill>
              <a:latin typeface="Book Antiqua" pitchFamily="18" charset="0"/>
            </a:rPr>
            <a:t>2144,68    2198,3    2351,89   7086,87    7342,0</a:t>
          </a:r>
          <a:endParaRPr lang="ru-RU" sz="1600" dirty="0">
            <a:solidFill>
              <a:srgbClr val="000099"/>
            </a:solidFill>
            <a:latin typeface="Book Antiqua" pitchFamily="18" charset="0"/>
          </a:endParaRPr>
        </a:p>
      </dgm:t>
    </dgm:pt>
    <dgm:pt modelId="{F721BA96-9A21-4D9E-B1D6-92D47BE9CBE1}" type="parTrans" cxnId="{0B7C606E-0AFF-4503-BFB1-29725BBA93B8}">
      <dgm:prSet/>
      <dgm:spPr/>
      <dgm:t>
        <a:bodyPr/>
        <a:lstStyle/>
        <a:p>
          <a:endParaRPr lang="ru-RU"/>
        </a:p>
      </dgm:t>
    </dgm:pt>
    <dgm:pt modelId="{5834DBF4-D777-43C2-A550-8B328421FBA0}" type="sibTrans" cxnId="{0B7C606E-0AFF-4503-BFB1-29725BBA93B8}">
      <dgm:prSet/>
      <dgm:spPr/>
      <dgm:t>
        <a:bodyPr/>
        <a:lstStyle/>
        <a:p>
          <a:endParaRPr lang="ru-RU"/>
        </a:p>
      </dgm:t>
    </dgm:pt>
    <dgm:pt modelId="{50495281-AA76-4BBB-BAA8-9B73A25DE803}">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dirty="0">
            <a:effectLst>
              <a:outerShdw blurRad="38100" dist="38100" dir="2700000" algn="tl">
                <a:srgbClr val="000000">
                  <a:alpha val="43137"/>
                </a:srgbClr>
              </a:outerShdw>
            </a:effectLst>
            <a:latin typeface="Book Antiqua" pitchFamily="18" charset="0"/>
          </a:endParaRPr>
        </a:p>
      </dgm:t>
    </dgm:pt>
    <dgm:pt modelId="{6D41EE0D-A7F4-46B9-BD8B-8362FB73C971}" type="parTrans" cxnId="{9B5D816F-6F3E-4C2B-82D6-53CF609D79B3}">
      <dgm:prSet/>
      <dgm:spPr/>
      <dgm:t>
        <a:bodyPr/>
        <a:lstStyle/>
        <a:p>
          <a:endParaRPr lang="ru-RU"/>
        </a:p>
      </dgm:t>
    </dgm:pt>
    <dgm:pt modelId="{63513CB3-1CE3-4FF3-A0EC-43857060F01E}" type="sibTrans" cxnId="{9B5D816F-6F3E-4C2B-82D6-53CF609D79B3}">
      <dgm:prSet/>
      <dgm:spPr/>
      <dgm:t>
        <a:bodyPr/>
        <a:lstStyle/>
        <a:p>
          <a:endParaRPr lang="ru-RU"/>
        </a:p>
      </dgm:t>
    </dgm:pt>
    <dgm:pt modelId="{9AD0E474-0D4C-475B-A460-2235075C52D0}">
      <dgm:prSet phldrT="[Текст]"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341,4       363,2      386,18     406,94     426,18</a:t>
          </a:r>
        </a:p>
      </dgm:t>
    </dgm:pt>
    <dgm:pt modelId="{3C92AFE6-46B7-4382-8AEE-89D93DC7C081}" type="parTrans" cxnId="{C6161AA5-8056-4FA2-972F-1F1752644688}">
      <dgm:prSet/>
      <dgm:spPr/>
      <dgm:t>
        <a:bodyPr/>
        <a:lstStyle/>
        <a:p>
          <a:endParaRPr lang="ru-RU"/>
        </a:p>
      </dgm:t>
    </dgm:pt>
    <dgm:pt modelId="{A1DE7CC8-C602-4532-BE7D-78258C327618}" type="sibTrans" cxnId="{C6161AA5-8056-4FA2-972F-1F1752644688}">
      <dgm:prSet/>
      <dgm:spPr/>
      <dgm:t>
        <a:bodyPr/>
        <a:lstStyle/>
        <a:p>
          <a:endParaRPr lang="ru-RU"/>
        </a:p>
      </dgm:t>
    </dgm:pt>
    <dgm:pt modelId="{975A6FDE-21AC-4195-8587-D03307FB1088}">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розничной торговли, млн. руб.</a:t>
          </a:r>
        </a:p>
      </dgm:t>
    </dgm:pt>
    <dgm:pt modelId="{48C1E968-548F-4457-859E-1818BB6D3BE2}" type="parTrans" cxnId="{61F984DB-307C-4377-A918-AEE3AAF803ED}">
      <dgm:prSet/>
      <dgm:spPr/>
      <dgm:t>
        <a:bodyPr/>
        <a:lstStyle/>
        <a:p>
          <a:endParaRPr lang="ru-RU"/>
        </a:p>
      </dgm:t>
    </dgm:pt>
    <dgm:pt modelId="{83B93E76-A7B6-4303-98E3-1455FC5FC435}" type="sibTrans" cxnId="{61F984DB-307C-4377-A918-AEE3AAF803ED}">
      <dgm:prSet/>
      <dgm:spPr/>
      <dgm:t>
        <a:bodyPr/>
        <a:lstStyle/>
        <a:p>
          <a:endParaRPr lang="ru-RU"/>
        </a:p>
      </dgm:t>
    </dgm:pt>
    <dgm:pt modelId="{7CFFFDAF-56AE-47A6-B131-A9530155665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платных услуг населению, млн. руб.</a:t>
          </a:r>
          <a:endParaRPr lang="ru-RU" sz="1600" b="1" dirty="0">
            <a:effectLst>
              <a:outerShdw blurRad="38100" dist="38100" dir="2700000" algn="tl">
                <a:srgbClr val="000000">
                  <a:alpha val="43137"/>
                </a:srgbClr>
              </a:outerShdw>
            </a:effectLst>
            <a:latin typeface="Book Antiqua" pitchFamily="18" charset="0"/>
          </a:endParaRPr>
        </a:p>
      </dgm:t>
    </dgm:pt>
    <dgm:pt modelId="{8B17C215-32CC-429E-9A41-795D950C860E}" type="parTrans" cxnId="{FA82EFF3-9458-48E5-A731-A565F2A739C5}">
      <dgm:prSet/>
      <dgm:spPr/>
      <dgm:t>
        <a:bodyPr/>
        <a:lstStyle/>
        <a:p>
          <a:endParaRPr lang="ru-RU"/>
        </a:p>
      </dgm:t>
    </dgm:pt>
    <dgm:pt modelId="{C66460AA-6E1F-45A5-B4FE-BE45670977C5}" type="sibTrans" cxnId="{FA82EFF3-9458-48E5-A731-A565F2A739C5}">
      <dgm:prSet/>
      <dgm:spPr/>
      <dgm:t>
        <a:bodyPr/>
        <a:lstStyle/>
        <a:p>
          <a:endParaRPr lang="ru-RU"/>
        </a:p>
      </dgm:t>
    </dgm:pt>
    <dgm:pt modelId="{52D522F1-F2A4-4A04-A7D0-63D1B8E18D24}">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dirty="0">
            <a:effectLst>
              <a:outerShdw blurRad="38100" dist="38100" dir="2700000" algn="tl">
                <a:srgbClr val="000000">
                  <a:alpha val="43137"/>
                </a:srgbClr>
              </a:outerShdw>
            </a:effectLst>
            <a:latin typeface="Book Antiqua" pitchFamily="18" charset="0"/>
          </a:endParaRPr>
        </a:p>
      </dgm:t>
    </dgm:pt>
    <dgm:pt modelId="{2703BD60-034C-4320-9018-7505925ADEB3}" type="parTrans" cxnId="{E62E318A-53D2-458E-8286-C920D5A6EE00}">
      <dgm:prSet/>
      <dgm:spPr/>
      <dgm:t>
        <a:bodyPr/>
        <a:lstStyle/>
        <a:p>
          <a:endParaRPr lang="ru-RU"/>
        </a:p>
      </dgm:t>
    </dgm:pt>
    <dgm:pt modelId="{894B5879-1895-4B6C-B09B-00E6AE703B9A}" type="sibTrans" cxnId="{E62E318A-53D2-458E-8286-C920D5A6EE00}">
      <dgm:prSet/>
      <dgm:spPr/>
      <dgm:t>
        <a:bodyPr/>
        <a:lstStyle/>
        <a:p>
          <a:endParaRPr lang="ru-RU"/>
        </a:p>
      </dgm:t>
    </dgm:pt>
    <dgm:pt modelId="{18F084E8-22A6-4815-B8F5-C511D36F3FE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Численность  населения, человек</a:t>
          </a:r>
          <a:endParaRPr lang="ru-RU" sz="1600" b="1" dirty="0">
            <a:effectLst>
              <a:outerShdw blurRad="38100" dist="38100" dir="2700000" algn="tl">
                <a:srgbClr val="000000">
                  <a:alpha val="43137"/>
                </a:srgbClr>
              </a:outerShdw>
            </a:effectLst>
            <a:latin typeface="Book Antiqua" pitchFamily="18" charset="0"/>
          </a:endParaRPr>
        </a:p>
      </dgm:t>
    </dgm:pt>
    <dgm:pt modelId="{3058CE21-9F5B-42AA-8354-9FF43FF0ABD8}" type="parTrans" cxnId="{E2BA61B5-729E-458A-B621-1EF2E47C2D27}">
      <dgm:prSet/>
      <dgm:spPr/>
      <dgm:t>
        <a:bodyPr/>
        <a:lstStyle/>
        <a:p>
          <a:endParaRPr lang="ru-RU"/>
        </a:p>
      </dgm:t>
    </dgm:pt>
    <dgm:pt modelId="{14E998FE-45B5-4D6A-88EE-8D4ADF47AA17}" type="sibTrans" cxnId="{E2BA61B5-729E-458A-B621-1EF2E47C2D27}">
      <dgm:prSet/>
      <dgm:spPr/>
      <dgm:t>
        <a:bodyPr/>
        <a:lstStyle/>
        <a:p>
          <a:endParaRPr lang="ru-RU"/>
        </a:p>
      </dgm:t>
    </dgm:pt>
    <dgm:pt modelId="{CE26621C-970C-4E81-857B-105CD0015899}">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dirty="0">
            <a:effectLst>
              <a:outerShdw blurRad="38100" dist="38100" dir="2700000" algn="tl">
                <a:srgbClr val="000000">
                  <a:alpha val="43137"/>
                </a:srgbClr>
              </a:outerShdw>
            </a:effectLst>
            <a:latin typeface="Book Antiqua" pitchFamily="18" charset="0"/>
          </a:endParaRPr>
        </a:p>
      </dgm:t>
    </dgm:pt>
    <dgm:pt modelId="{39AEF955-7C1D-4157-BCE9-755CED1F67F8}" type="parTrans" cxnId="{B68B59AB-1B65-4CF2-BD7D-1B9DE5B2CE23}">
      <dgm:prSet/>
      <dgm:spPr/>
      <dgm:t>
        <a:bodyPr/>
        <a:lstStyle/>
        <a:p>
          <a:endParaRPr lang="ru-RU"/>
        </a:p>
      </dgm:t>
    </dgm:pt>
    <dgm:pt modelId="{E08FBABB-FEB3-45B1-A377-4FCF14ED88AB}" type="sibTrans" cxnId="{B68B59AB-1B65-4CF2-BD7D-1B9DE5B2CE23}">
      <dgm:prSet/>
      <dgm:spPr/>
      <dgm:t>
        <a:bodyPr/>
        <a:lstStyle/>
        <a:p>
          <a:endParaRPr lang="ru-RU"/>
        </a:p>
      </dgm:t>
    </dgm:pt>
    <dgm:pt modelId="{F060CB44-B02F-4881-A509-6E74037DD076}">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Среднемесячная заработная плата, рублей</a:t>
          </a:r>
          <a:endParaRPr lang="ru-RU" sz="1600" b="1" dirty="0">
            <a:effectLst>
              <a:outerShdw blurRad="38100" dist="38100" dir="2700000" algn="tl">
                <a:srgbClr val="000000">
                  <a:alpha val="43137"/>
                </a:srgbClr>
              </a:outerShdw>
            </a:effectLst>
            <a:latin typeface="Book Antiqua" pitchFamily="18" charset="0"/>
          </a:endParaRPr>
        </a:p>
      </dgm:t>
    </dgm:pt>
    <dgm:pt modelId="{156FEEB0-A380-46FC-874C-BA6ADC993EA1}" type="parTrans" cxnId="{BC8EC7B9-4313-4431-9529-01BF685606F3}">
      <dgm:prSet/>
      <dgm:spPr/>
      <dgm:t>
        <a:bodyPr/>
        <a:lstStyle/>
        <a:p>
          <a:endParaRPr lang="ru-RU"/>
        </a:p>
      </dgm:t>
    </dgm:pt>
    <dgm:pt modelId="{C23803FC-1E9E-4F28-888C-862B35756897}" type="sibTrans" cxnId="{BC8EC7B9-4313-4431-9529-01BF685606F3}">
      <dgm:prSet/>
      <dgm:spPr/>
      <dgm:t>
        <a:bodyPr/>
        <a:lstStyle/>
        <a:p>
          <a:endParaRPr lang="ru-RU"/>
        </a:p>
      </dgm:t>
    </dgm:pt>
    <dgm:pt modelId="{7A8EA2D3-54C9-43C0-80B0-FEC9A7C5205D}">
      <dgm:prSet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63,25       63,00       66,40       69,51       72,87</a:t>
          </a:r>
        </a:p>
      </dgm:t>
    </dgm:pt>
    <dgm:pt modelId="{E2987096-E972-43E4-983B-0E0BC32FFC7C}" type="parTrans" cxnId="{7DE10033-F86B-4F74-AEA6-CFD44C3AA8BD}">
      <dgm:prSet/>
      <dgm:spPr/>
      <dgm:t>
        <a:bodyPr/>
        <a:lstStyle/>
        <a:p>
          <a:endParaRPr lang="ru-RU"/>
        </a:p>
      </dgm:t>
    </dgm:pt>
    <dgm:pt modelId="{5612D84F-E7B6-41CF-9CA0-17EFAA327FA3}" type="sibTrans" cxnId="{7DE10033-F86B-4F74-AEA6-CFD44C3AA8BD}">
      <dgm:prSet/>
      <dgm:spPr/>
      <dgm:t>
        <a:bodyPr/>
        <a:lstStyle/>
        <a:p>
          <a:endParaRPr lang="ru-RU"/>
        </a:p>
      </dgm:t>
    </dgm:pt>
    <dgm:pt modelId="{D4A7AFD5-CEAE-48AF-922F-7A7D35458CA7}">
      <dgm:prSet custT="1"/>
      <dgm:spPr>
        <a:ln>
          <a:solidFill>
            <a:srgbClr val="00CC99">
              <a:alpha val="90000"/>
            </a:srgbClr>
          </a:solidFill>
        </a:ln>
      </dgm:spPr>
      <dgm:t>
        <a:bodyPr/>
        <a:lstStyle/>
        <a:p>
          <a:r>
            <a:rPr lang="ru-RU" sz="1600" dirty="0" smtClean="0">
              <a:solidFill>
                <a:srgbClr val="000099"/>
              </a:solidFill>
              <a:latin typeface="Book Antiqua" pitchFamily="18" charset="0"/>
            </a:rPr>
            <a:t>   35,10       37,62       40,00       42,20       44,51</a:t>
          </a:r>
        </a:p>
      </dgm:t>
    </dgm:pt>
    <dgm:pt modelId="{C59823AF-B458-4517-9F07-124254E07654}" type="parTrans" cxnId="{DAFC5F2C-281A-46C8-9072-8405A039F1AE}">
      <dgm:prSet/>
      <dgm:spPr/>
      <dgm:t>
        <a:bodyPr/>
        <a:lstStyle/>
        <a:p>
          <a:endParaRPr lang="ru-RU"/>
        </a:p>
      </dgm:t>
    </dgm:pt>
    <dgm:pt modelId="{CABF43DD-26C6-49D6-9359-0EDBB455A54F}" type="sibTrans" cxnId="{DAFC5F2C-281A-46C8-9072-8405A039F1AE}">
      <dgm:prSet/>
      <dgm:spPr/>
      <dgm:t>
        <a:bodyPr/>
        <a:lstStyle/>
        <a:p>
          <a:endParaRPr lang="ru-RU"/>
        </a:p>
      </dgm:t>
    </dgm:pt>
    <dgm:pt modelId="{7E7B3BBF-2C2F-4885-A468-3E50E1B41F14}">
      <dgm:prSet custT="1"/>
      <dgm:spPr>
        <a:ln>
          <a:solidFill>
            <a:srgbClr val="00CC99">
              <a:alpha val="90000"/>
            </a:srgbClr>
          </a:solidFill>
        </a:ln>
      </dgm:spPr>
      <dgm:t>
        <a:bodyPr/>
        <a:lstStyle/>
        <a:p>
          <a:r>
            <a:rPr lang="ru-RU" sz="1600" dirty="0" smtClean="0">
              <a:solidFill>
                <a:srgbClr val="000099"/>
              </a:solidFill>
            </a:rPr>
            <a:t> </a:t>
          </a:r>
          <a:r>
            <a:rPr lang="ru-RU" sz="1600" dirty="0" smtClean="0">
              <a:solidFill>
                <a:srgbClr val="000099"/>
              </a:solidFill>
              <a:latin typeface="Book Antiqua" pitchFamily="18" charset="0"/>
            </a:rPr>
            <a:t>2064,07    4170,0      594,2      162,36      114,53</a:t>
          </a:r>
          <a:endParaRPr lang="ru-RU" sz="1600" dirty="0">
            <a:solidFill>
              <a:srgbClr val="000099"/>
            </a:solidFill>
            <a:latin typeface="Book Antiqua" pitchFamily="18" charset="0"/>
          </a:endParaRPr>
        </a:p>
      </dgm:t>
    </dgm:pt>
    <dgm:pt modelId="{C18A62AC-A374-48E6-ACFC-0DFE34D6C572}" type="parTrans" cxnId="{DDC4D090-9DED-4B23-8DE0-6E8535462A09}">
      <dgm:prSet/>
      <dgm:spPr/>
      <dgm:t>
        <a:bodyPr/>
        <a:lstStyle/>
        <a:p>
          <a:endParaRPr lang="ru-RU"/>
        </a:p>
      </dgm:t>
    </dgm:pt>
    <dgm:pt modelId="{9C6F6A2B-648F-4D01-9582-2C1713907E39}" type="sibTrans" cxnId="{DDC4D090-9DED-4B23-8DE0-6E8535462A09}">
      <dgm:prSet/>
      <dgm:spPr/>
      <dgm:t>
        <a:bodyPr/>
        <a:lstStyle/>
        <a:p>
          <a:endParaRPr lang="ru-RU"/>
        </a:p>
      </dgm:t>
    </dgm:pt>
    <dgm:pt modelId="{6925D895-48C9-4393-8DC7-4261248873FF}">
      <dgm:prSet custT="1"/>
      <dgm:spPr>
        <a:ln>
          <a:solidFill>
            <a:srgbClr val="00CC99">
              <a:alpha val="90000"/>
            </a:srgbClr>
          </a:solidFill>
        </a:ln>
      </dgm:spPr>
      <dgm:t>
        <a:bodyPr/>
        <a:lstStyle/>
        <a:p>
          <a:r>
            <a:rPr lang="ru-RU" sz="1600" dirty="0" smtClean="0">
              <a:solidFill>
                <a:srgbClr val="000099"/>
              </a:solidFill>
              <a:latin typeface="Book Antiqua" pitchFamily="18" charset="0"/>
            </a:rPr>
            <a:t>  9698         9602         9524       9452         9386</a:t>
          </a:r>
          <a:endParaRPr lang="ru-RU" sz="1600" dirty="0">
            <a:solidFill>
              <a:srgbClr val="000099"/>
            </a:solidFill>
            <a:latin typeface="Book Antiqua" pitchFamily="18" charset="0"/>
          </a:endParaRPr>
        </a:p>
      </dgm:t>
    </dgm:pt>
    <dgm:pt modelId="{6E843644-95EF-4296-B3F9-1AC0F90B2469}" type="parTrans" cxnId="{C70C589E-97EA-4E5F-BDAE-C4DC8CFC1C48}">
      <dgm:prSet/>
      <dgm:spPr/>
      <dgm:t>
        <a:bodyPr/>
        <a:lstStyle/>
        <a:p>
          <a:endParaRPr lang="ru-RU"/>
        </a:p>
      </dgm:t>
    </dgm:pt>
    <dgm:pt modelId="{B36454C2-3965-463A-B2C4-50D14F202BD8}" type="sibTrans" cxnId="{C70C589E-97EA-4E5F-BDAE-C4DC8CFC1C48}">
      <dgm:prSet/>
      <dgm:spPr/>
      <dgm:t>
        <a:bodyPr/>
        <a:lstStyle/>
        <a:p>
          <a:endParaRPr lang="ru-RU"/>
        </a:p>
      </dgm:t>
    </dgm:pt>
    <dgm:pt modelId="{4127E947-7DA4-4418-8877-13892D5DB809}">
      <dgm:prSet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691,84     712,60     734,00     756,00      794,00</a:t>
          </a:r>
          <a:endParaRPr lang="ru-RU" sz="1600" dirty="0">
            <a:solidFill>
              <a:srgbClr val="000099"/>
            </a:solidFill>
            <a:latin typeface="Book Antiqua" pitchFamily="18" charset="0"/>
          </a:endParaRPr>
        </a:p>
      </dgm:t>
    </dgm:pt>
    <dgm:pt modelId="{022900C8-D84C-4D39-AA05-9E9854B314CF}" type="parTrans" cxnId="{849D48A5-ED7A-4C1E-AA4D-8D8C3BA1DDC4}">
      <dgm:prSet/>
      <dgm:spPr/>
      <dgm:t>
        <a:bodyPr/>
        <a:lstStyle/>
        <a:p>
          <a:endParaRPr lang="ru-RU"/>
        </a:p>
      </dgm:t>
    </dgm:pt>
    <dgm:pt modelId="{380E5F76-4380-4151-904E-4C9714A86D0E}" type="sibTrans" cxnId="{849D48A5-ED7A-4C1E-AA4D-8D8C3BA1DDC4}">
      <dgm:prSet/>
      <dgm:spPr/>
      <dgm:t>
        <a:bodyPr/>
        <a:lstStyle/>
        <a:p>
          <a:endParaRPr lang="ru-RU"/>
        </a:p>
      </dgm:t>
    </dgm:pt>
    <dgm:pt modelId="{1D812021-10A3-496B-B767-3A55278D18B6}">
      <dgm:prSet custT="1"/>
      <dgm:spPr>
        <a:ln>
          <a:solidFill>
            <a:srgbClr val="00CC99">
              <a:alpha val="90000"/>
            </a:srgbClr>
          </a:solidFill>
        </a:ln>
      </dgm:spPr>
      <dgm:t>
        <a:bodyPr/>
        <a:lstStyle/>
        <a:p>
          <a:r>
            <a:rPr lang="ru-RU" sz="1600" dirty="0" smtClean="0">
              <a:latin typeface="Book Antiqua" pitchFamily="18" charset="0"/>
            </a:rPr>
            <a:t> </a:t>
          </a:r>
          <a:r>
            <a:rPr lang="ru-RU" sz="1600" dirty="0" smtClean="0">
              <a:solidFill>
                <a:srgbClr val="000099"/>
              </a:solidFill>
              <a:latin typeface="Book Antiqua" pitchFamily="18" charset="0"/>
            </a:rPr>
            <a:t>26289,7    27078,0   27890,0   28727,0    30163,0</a:t>
          </a:r>
          <a:endParaRPr lang="ru-RU" sz="1600" dirty="0">
            <a:solidFill>
              <a:srgbClr val="000099"/>
            </a:solidFill>
            <a:latin typeface="Book Antiqua" pitchFamily="18" charset="0"/>
          </a:endParaRPr>
        </a:p>
      </dgm:t>
    </dgm:pt>
    <dgm:pt modelId="{E385F123-725F-43B2-8EED-40112A56974A}" type="parTrans" cxnId="{975BBE66-4C77-4891-975A-226D1E719A8D}">
      <dgm:prSet/>
      <dgm:spPr/>
      <dgm:t>
        <a:bodyPr/>
        <a:lstStyle/>
        <a:p>
          <a:endParaRPr lang="ru-RU"/>
        </a:p>
      </dgm:t>
    </dgm:pt>
    <dgm:pt modelId="{8CE1C38B-3EEC-45FF-83EF-6CF440C86F16}" type="sibTrans" cxnId="{975BBE66-4C77-4891-975A-226D1E719A8D}">
      <dgm:prSet/>
      <dgm:spPr/>
      <dgm:t>
        <a:bodyPr/>
        <a:lstStyle/>
        <a:p>
          <a:endParaRPr lang="ru-RU"/>
        </a:p>
      </dgm:t>
    </dgm:pt>
    <dgm:pt modelId="{FA18C0BE-F997-4959-BF3E-5144D50E488E}" type="pres">
      <dgm:prSet presAssocID="{CBD785E0-FE4F-474E-B084-CBF2EB3A8EC6}" presName="Name0" presStyleCnt="0">
        <dgm:presLayoutVars>
          <dgm:dir/>
          <dgm:animLvl val="lvl"/>
          <dgm:resizeHandles/>
        </dgm:presLayoutVars>
      </dgm:prSet>
      <dgm:spPr/>
      <dgm:t>
        <a:bodyPr/>
        <a:lstStyle/>
        <a:p>
          <a:endParaRPr lang="ru-RU"/>
        </a:p>
      </dgm:t>
    </dgm:pt>
    <dgm:pt modelId="{55B79F77-A189-492C-B7BC-A35FD986B986}" type="pres">
      <dgm:prSet presAssocID="{69DF384F-E4AA-4AF1-8090-4723F6C0220C}" presName="linNode" presStyleCnt="0"/>
      <dgm:spPr/>
    </dgm:pt>
    <dgm:pt modelId="{03FBB181-99F4-4C38-ADB6-9BE4DC139BC6}" type="pres">
      <dgm:prSet presAssocID="{69DF384F-E4AA-4AF1-8090-4723F6C0220C}" presName="parentShp" presStyleLbl="node1" presStyleIdx="0" presStyleCnt="8" custScaleX="108838" custScaleY="107897" custLinFactY="17879" custLinFactNeighborX="-3" custLinFactNeighborY="100000">
        <dgm:presLayoutVars>
          <dgm:bulletEnabled val="1"/>
        </dgm:presLayoutVars>
      </dgm:prSet>
      <dgm:spPr/>
      <dgm:t>
        <a:bodyPr/>
        <a:lstStyle/>
        <a:p>
          <a:endParaRPr lang="ru-RU"/>
        </a:p>
      </dgm:t>
    </dgm:pt>
    <dgm:pt modelId="{2F15BBE4-9BF7-427B-95BC-091EAFC8FEE0}" type="pres">
      <dgm:prSet presAssocID="{69DF384F-E4AA-4AF1-8090-4723F6C0220C}" presName="childShp" presStyleLbl="bgAccFollowNode1" presStyleIdx="0" presStyleCnt="8">
        <dgm:presLayoutVars>
          <dgm:bulletEnabled val="1"/>
        </dgm:presLayoutVars>
      </dgm:prSet>
      <dgm:spPr/>
      <dgm:t>
        <a:bodyPr/>
        <a:lstStyle/>
        <a:p>
          <a:endParaRPr lang="ru-RU"/>
        </a:p>
      </dgm:t>
    </dgm:pt>
    <dgm:pt modelId="{20D11050-5BBB-418D-9D90-6A2858C9CF8A}" type="pres">
      <dgm:prSet presAssocID="{B4BD078E-5564-4CFE-823E-0A72E7FCFEF4}" presName="spacing" presStyleCnt="0"/>
      <dgm:spPr/>
    </dgm:pt>
    <dgm:pt modelId="{E7D20046-D1F3-487C-8201-35B6A6C80714}" type="pres">
      <dgm:prSet presAssocID="{50495281-AA76-4BBB-BAA8-9B73A25DE803}" presName="linNode" presStyleCnt="0"/>
      <dgm:spPr/>
    </dgm:pt>
    <dgm:pt modelId="{C10417B2-9554-4AFB-931E-555801F9657D}" type="pres">
      <dgm:prSet presAssocID="{50495281-AA76-4BBB-BAA8-9B73A25DE803}" presName="parentShp" presStyleLbl="node1" presStyleIdx="1" presStyleCnt="8" custScaleX="108326" custLinFactY="-10282" custLinFactNeighborX="-22940" custLinFactNeighborY="-100000">
        <dgm:presLayoutVars>
          <dgm:bulletEnabled val="1"/>
        </dgm:presLayoutVars>
      </dgm:prSet>
      <dgm:spPr/>
      <dgm:t>
        <a:bodyPr/>
        <a:lstStyle/>
        <a:p>
          <a:endParaRPr lang="ru-RU"/>
        </a:p>
      </dgm:t>
    </dgm:pt>
    <dgm:pt modelId="{908B6AFF-A230-4BA6-9AB8-AF7992F9C594}" type="pres">
      <dgm:prSet presAssocID="{50495281-AA76-4BBB-BAA8-9B73A25DE803}" presName="childShp" presStyleLbl="bgAccFollowNode1" presStyleIdx="1" presStyleCnt="8" custLinFactNeighborX="422" custLinFactNeighborY="-18">
        <dgm:presLayoutVars>
          <dgm:bulletEnabled val="1"/>
        </dgm:presLayoutVars>
      </dgm:prSet>
      <dgm:spPr/>
      <dgm:t>
        <a:bodyPr/>
        <a:lstStyle/>
        <a:p>
          <a:endParaRPr lang="ru-RU"/>
        </a:p>
      </dgm:t>
    </dgm:pt>
    <dgm:pt modelId="{34FE4745-50C3-4E90-91C8-E5596A70D19D}" type="pres">
      <dgm:prSet presAssocID="{63513CB3-1CE3-4FF3-A0EC-43857060F01E}" presName="spacing" presStyleCnt="0"/>
      <dgm:spPr/>
    </dgm:pt>
    <dgm:pt modelId="{2E0CB413-EE31-4C98-955D-3BDD0350D8C1}" type="pres">
      <dgm:prSet presAssocID="{975A6FDE-21AC-4195-8587-D03307FB1088}" presName="linNode" presStyleCnt="0"/>
      <dgm:spPr/>
    </dgm:pt>
    <dgm:pt modelId="{426AD58C-4758-4A76-A632-D85D8C2C0481}" type="pres">
      <dgm:prSet presAssocID="{975A6FDE-21AC-4195-8587-D03307FB1088}" presName="parentShp" presStyleLbl="node1" presStyleIdx="2" presStyleCnt="8" custScaleX="104386" custLinFactNeighborX="-2047" custLinFactNeighborY="7926">
        <dgm:presLayoutVars>
          <dgm:bulletEnabled val="1"/>
        </dgm:presLayoutVars>
      </dgm:prSet>
      <dgm:spPr/>
      <dgm:t>
        <a:bodyPr/>
        <a:lstStyle/>
        <a:p>
          <a:endParaRPr lang="ru-RU"/>
        </a:p>
      </dgm:t>
    </dgm:pt>
    <dgm:pt modelId="{6F6D69CD-3D9C-4132-8B43-5A2E10B3355D}" type="pres">
      <dgm:prSet presAssocID="{975A6FDE-21AC-4195-8587-D03307FB1088}" presName="childShp" presStyleLbl="bgAccFollowNode1" presStyleIdx="2" presStyleCnt="8" custScaleX="95906">
        <dgm:presLayoutVars>
          <dgm:bulletEnabled val="1"/>
        </dgm:presLayoutVars>
      </dgm:prSet>
      <dgm:spPr/>
      <dgm:t>
        <a:bodyPr/>
        <a:lstStyle/>
        <a:p>
          <a:endParaRPr lang="ru-RU"/>
        </a:p>
      </dgm:t>
    </dgm:pt>
    <dgm:pt modelId="{543AD9C6-65C0-48B8-BD14-171ECCB34E42}" type="pres">
      <dgm:prSet presAssocID="{83B93E76-A7B6-4303-98E3-1455FC5FC435}" presName="spacing" presStyleCnt="0"/>
      <dgm:spPr/>
    </dgm:pt>
    <dgm:pt modelId="{BF908035-AE19-4196-A4D9-D99F8594108B}" type="pres">
      <dgm:prSet presAssocID="{7CFFFDAF-56AE-47A6-B131-A9530155665C}" presName="linNode" presStyleCnt="0"/>
      <dgm:spPr/>
    </dgm:pt>
    <dgm:pt modelId="{8BD29FCE-1BF0-4971-AA15-7EE2FD950751}" type="pres">
      <dgm:prSet presAssocID="{7CFFFDAF-56AE-47A6-B131-A9530155665C}" presName="parentShp" presStyleLbl="node1" presStyleIdx="3" presStyleCnt="8" custScaleX="106140">
        <dgm:presLayoutVars>
          <dgm:bulletEnabled val="1"/>
        </dgm:presLayoutVars>
      </dgm:prSet>
      <dgm:spPr/>
      <dgm:t>
        <a:bodyPr/>
        <a:lstStyle/>
        <a:p>
          <a:endParaRPr lang="ru-RU"/>
        </a:p>
      </dgm:t>
    </dgm:pt>
    <dgm:pt modelId="{8955D0E5-ED7C-44E2-B219-ECE5D6A8FA78}" type="pres">
      <dgm:prSet presAssocID="{7CFFFDAF-56AE-47A6-B131-A9530155665C}" presName="childShp" presStyleLbl="bgAccFollowNode1" presStyleIdx="3" presStyleCnt="8">
        <dgm:presLayoutVars>
          <dgm:bulletEnabled val="1"/>
        </dgm:presLayoutVars>
      </dgm:prSet>
      <dgm:spPr/>
      <dgm:t>
        <a:bodyPr/>
        <a:lstStyle/>
        <a:p>
          <a:endParaRPr lang="ru-RU"/>
        </a:p>
      </dgm:t>
    </dgm:pt>
    <dgm:pt modelId="{687BF64D-42EF-4B52-B2F7-1FB49255C6AD}" type="pres">
      <dgm:prSet presAssocID="{C66460AA-6E1F-45A5-B4FE-BE45670977C5}" presName="spacing" presStyleCnt="0"/>
      <dgm:spPr/>
    </dgm:pt>
    <dgm:pt modelId="{532C7AA8-DECA-472A-A0E2-D2AE82707257}" type="pres">
      <dgm:prSet presAssocID="{52D522F1-F2A4-4A04-A7D0-63D1B8E18D24}" presName="linNode" presStyleCnt="0"/>
      <dgm:spPr/>
    </dgm:pt>
    <dgm:pt modelId="{47F22AA8-C287-4A4C-B255-28775BB11840}" type="pres">
      <dgm:prSet presAssocID="{52D522F1-F2A4-4A04-A7D0-63D1B8E18D24}" presName="parentShp" presStyleLbl="node1" presStyleIdx="4" presStyleCnt="8" custScaleX="106140">
        <dgm:presLayoutVars>
          <dgm:bulletEnabled val="1"/>
        </dgm:presLayoutVars>
      </dgm:prSet>
      <dgm:spPr/>
      <dgm:t>
        <a:bodyPr/>
        <a:lstStyle/>
        <a:p>
          <a:endParaRPr lang="ru-RU"/>
        </a:p>
      </dgm:t>
    </dgm:pt>
    <dgm:pt modelId="{A1B5F517-B891-43B5-B441-590EE1D0E32F}" type="pres">
      <dgm:prSet presAssocID="{52D522F1-F2A4-4A04-A7D0-63D1B8E18D24}" presName="childShp" presStyleLbl="bgAccFollowNode1" presStyleIdx="4" presStyleCnt="8">
        <dgm:presLayoutVars>
          <dgm:bulletEnabled val="1"/>
        </dgm:presLayoutVars>
      </dgm:prSet>
      <dgm:spPr/>
      <dgm:t>
        <a:bodyPr/>
        <a:lstStyle/>
        <a:p>
          <a:endParaRPr lang="ru-RU"/>
        </a:p>
      </dgm:t>
    </dgm:pt>
    <dgm:pt modelId="{64EC9C6A-D3D7-45F6-8F25-362E7797606C}" type="pres">
      <dgm:prSet presAssocID="{894B5879-1895-4B6C-B09B-00E6AE703B9A}" presName="spacing" presStyleCnt="0"/>
      <dgm:spPr/>
    </dgm:pt>
    <dgm:pt modelId="{389948F4-5BE0-4D75-B3E8-34BCB22753FC}" type="pres">
      <dgm:prSet presAssocID="{18F084E8-22A6-4815-B8F5-C511D36F3FEC}" presName="linNode" presStyleCnt="0"/>
      <dgm:spPr/>
    </dgm:pt>
    <dgm:pt modelId="{0C1FC446-2410-44F5-B73F-A4BA8F78379E}" type="pres">
      <dgm:prSet presAssocID="{18F084E8-22A6-4815-B8F5-C511D36F3FEC}" presName="parentShp" presStyleLbl="node1" presStyleIdx="5" presStyleCnt="8" custScaleX="106140">
        <dgm:presLayoutVars>
          <dgm:bulletEnabled val="1"/>
        </dgm:presLayoutVars>
      </dgm:prSet>
      <dgm:spPr/>
      <dgm:t>
        <a:bodyPr/>
        <a:lstStyle/>
        <a:p>
          <a:endParaRPr lang="ru-RU"/>
        </a:p>
      </dgm:t>
    </dgm:pt>
    <dgm:pt modelId="{B4C3AF95-6777-410C-A905-9D9F34A1267A}" type="pres">
      <dgm:prSet presAssocID="{18F084E8-22A6-4815-B8F5-C511D36F3FEC}" presName="childShp" presStyleLbl="bgAccFollowNode1" presStyleIdx="5" presStyleCnt="8">
        <dgm:presLayoutVars>
          <dgm:bulletEnabled val="1"/>
        </dgm:presLayoutVars>
      </dgm:prSet>
      <dgm:spPr/>
      <dgm:t>
        <a:bodyPr/>
        <a:lstStyle/>
        <a:p>
          <a:endParaRPr lang="ru-RU"/>
        </a:p>
      </dgm:t>
    </dgm:pt>
    <dgm:pt modelId="{63D13421-1E6E-4C62-BCB7-D8D1C9D34389}" type="pres">
      <dgm:prSet presAssocID="{14E998FE-45B5-4D6A-88EE-8D4ADF47AA17}" presName="spacing" presStyleCnt="0"/>
      <dgm:spPr/>
    </dgm:pt>
    <dgm:pt modelId="{40FAD291-74C4-4454-A7C2-8578FDE5F890}" type="pres">
      <dgm:prSet presAssocID="{CE26621C-970C-4E81-857B-105CD0015899}" presName="linNode" presStyleCnt="0"/>
      <dgm:spPr/>
    </dgm:pt>
    <dgm:pt modelId="{C2B32D2A-B93D-451C-80A9-0C4B4B6629D8}" type="pres">
      <dgm:prSet presAssocID="{CE26621C-970C-4E81-857B-105CD0015899}" presName="parentShp" presStyleLbl="node1" presStyleIdx="6" presStyleCnt="8" custScaleX="106140">
        <dgm:presLayoutVars>
          <dgm:bulletEnabled val="1"/>
        </dgm:presLayoutVars>
      </dgm:prSet>
      <dgm:spPr/>
      <dgm:t>
        <a:bodyPr/>
        <a:lstStyle/>
        <a:p>
          <a:endParaRPr lang="ru-RU"/>
        </a:p>
      </dgm:t>
    </dgm:pt>
    <dgm:pt modelId="{CA751718-927B-4344-BBC2-48E3C48F6EFD}" type="pres">
      <dgm:prSet presAssocID="{CE26621C-970C-4E81-857B-105CD0015899}" presName="childShp" presStyleLbl="bgAccFollowNode1" presStyleIdx="6" presStyleCnt="8">
        <dgm:presLayoutVars>
          <dgm:bulletEnabled val="1"/>
        </dgm:presLayoutVars>
      </dgm:prSet>
      <dgm:spPr/>
      <dgm:t>
        <a:bodyPr/>
        <a:lstStyle/>
        <a:p>
          <a:endParaRPr lang="ru-RU"/>
        </a:p>
      </dgm:t>
    </dgm:pt>
    <dgm:pt modelId="{9D1B3DC8-352C-46A4-BCC3-F1DC1F7F94DB}" type="pres">
      <dgm:prSet presAssocID="{E08FBABB-FEB3-45B1-A377-4FCF14ED88AB}" presName="spacing" presStyleCnt="0"/>
      <dgm:spPr/>
    </dgm:pt>
    <dgm:pt modelId="{456026E0-018D-4151-9663-528CE941C3CA}" type="pres">
      <dgm:prSet presAssocID="{F060CB44-B02F-4881-A509-6E74037DD076}" presName="linNode" presStyleCnt="0"/>
      <dgm:spPr/>
    </dgm:pt>
    <dgm:pt modelId="{842ABAB0-A391-425B-8AFA-9FD815F509ED}" type="pres">
      <dgm:prSet presAssocID="{F060CB44-B02F-4881-A509-6E74037DD076}" presName="parentShp" presStyleLbl="node1" presStyleIdx="7" presStyleCnt="8" custScaleX="106140">
        <dgm:presLayoutVars>
          <dgm:bulletEnabled val="1"/>
        </dgm:presLayoutVars>
      </dgm:prSet>
      <dgm:spPr/>
      <dgm:t>
        <a:bodyPr/>
        <a:lstStyle/>
        <a:p>
          <a:endParaRPr lang="ru-RU"/>
        </a:p>
      </dgm:t>
    </dgm:pt>
    <dgm:pt modelId="{5A2A80F9-9627-4211-A16B-CFC2C54A2E9C}" type="pres">
      <dgm:prSet presAssocID="{F060CB44-B02F-4881-A509-6E74037DD076}" presName="childShp" presStyleLbl="bgAccFollowNode1" presStyleIdx="7" presStyleCnt="8">
        <dgm:presLayoutVars>
          <dgm:bulletEnabled val="1"/>
        </dgm:presLayoutVars>
      </dgm:prSet>
      <dgm:spPr/>
      <dgm:t>
        <a:bodyPr/>
        <a:lstStyle/>
        <a:p>
          <a:endParaRPr lang="ru-RU"/>
        </a:p>
      </dgm:t>
    </dgm:pt>
  </dgm:ptLst>
  <dgm:cxnLst>
    <dgm:cxn modelId="{1A313FCB-9CA8-441F-BEB4-1F33AF9DE663}" type="presOf" srcId="{1D812021-10A3-496B-B767-3A55278D18B6}" destId="{5A2A80F9-9627-4211-A16B-CFC2C54A2E9C}" srcOrd="0" destOrd="0" presId="urn:microsoft.com/office/officeart/2005/8/layout/vList6"/>
    <dgm:cxn modelId="{3C3A98A6-38AE-4A14-8700-193DD3E3C26D}" type="presOf" srcId="{50495281-AA76-4BBB-BAA8-9B73A25DE803}" destId="{C10417B2-9554-4AFB-931E-555801F9657D}" srcOrd="0" destOrd="0" presId="urn:microsoft.com/office/officeart/2005/8/layout/vList6"/>
    <dgm:cxn modelId="{975BBE66-4C77-4891-975A-226D1E719A8D}" srcId="{F060CB44-B02F-4881-A509-6E74037DD076}" destId="{1D812021-10A3-496B-B767-3A55278D18B6}" srcOrd="0" destOrd="0" parTransId="{E385F123-725F-43B2-8EED-40112A56974A}" sibTransId="{8CE1C38B-3EEC-45FF-83EF-6CF440C86F16}"/>
    <dgm:cxn modelId="{5076E6DD-70A2-4DA3-8B5A-92383B53BBCE}" srcId="{CBD785E0-FE4F-474E-B084-CBF2EB3A8EC6}" destId="{69DF384F-E4AA-4AF1-8090-4723F6C0220C}" srcOrd="0" destOrd="0" parTransId="{73226DAC-3FEB-4B14-9FFE-192A2C9DA38A}" sibTransId="{B4BD078E-5564-4CFE-823E-0A72E7FCFEF4}"/>
    <dgm:cxn modelId="{61F984DB-307C-4377-A918-AEE3AAF803ED}" srcId="{CBD785E0-FE4F-474E-B084-CBF2EB3A8EC6}" destId="{975A6FDE-21AC-4195-8587-D03307FB1088}" srcOrd="2" destOrd="0" parTransId="{48C1E968-548F-4457-859E-1818BB6D3BE2}" sibTransId="{83B93E76-A7B6-4303-98E3-1455FC5FC435}"/>
    <dgm:cxn modelId="{0B7C606E-0AFF-4503-BFB1-29725BBA93B8}" srcId="{69DF384F-E4AA-4AF1-8090-4723F6C0220C}" destId="{4B64C2AD-8058-4485-A4A4-BBA2FE7F2AC7}" srcOrd="0" destOrd="0" parTransId="{F721BA96-9A21-4D9E-B1D6-92D47BE9CBE1}" sibTransId="{5834DBF4-D777-43C2-A550-8B328421FBA0}"/>
    <dgm:cxn modelId="{FA82EFF3-9458-48E5-A731-A565F2A739C5}" srcId="{CBD785E0-FE4F-474E-B084-CBF2EB3A8EC6}" destId="{7CFFFDAF-56AE-47A6-B131-A9530155665C}" srcOrd="3" destOrd="0" parTransId="{8B17C215-32CC-429E-9A41-795D950C860E}" sibTransId="{C66460AA-6E1F-45A5-B4FE-BE45670977C5}"/>
    <dgm:cxn modelId="{DAFC5F2C-281A-46C8-9072-8405A039F1AE}" srcId="{7CFFFDAF-56AE-47A6-B131-A9530155665C}" destId="{D4A7AFD5-CEAE-48AF-922F-7A7D35458CA7}" srcOrd="0" destOrd="0" parTransId="{C59823AF-B458-4517-9F07-124254E07654}" sibTransId="{CABF43DD-26C6-49D6-9359-0EDBB455A54F}"/>
    <dgm:cxn modelId="{DDC4D090-9DED-4B23-8DE0-6E8535462A09}" srcId="{52D522F1-F2A4-4A04-A7D0-63D1B8E18D24}" destId="{7E7B3BBF-2C2F-4885-A468-3E50E1B41F14}" srcOrd="0" destOrd="0" parTransId="{C18A62AC-A374-48E6-ACFC-0DFE34D6C572}" sibTransId="{9C6F6A2B-648F-4D01-9582-2C1713907E39}"/>
    <dgm:cxn modelId="{294F8EC2-194D-49BE-8FF7-3EC11A800F75}" type="presOf" srcId="{52D522F1-F2A4-4A04-A7D0-63D1B8E18D24}" destId="{47F22AA8-C287-4A4C-B255-28775BB11840}" srcOrd="0" destOrd="0" presId="urn:microsoft.com/office/officeart/2005/8/layout/vList6"/>
    <dgm:cxn modelId="{531EF692-4806-4EA6-9745-7683B6817F9C}" type="presOf" srcId="{CBD785E0-FE4F-474E-B084-CBF2EB3A8EC6}" destId="{FA18C0BE-F997-4959-BF3E-5144D50E488E}" srcOrd="0" destOrd="0" presId="urn:microsoft.com/office/officeart/2005/8/layout/vList6"/>
    <dgm:cxn modelId="{849D48A5-ED7A-4C1E-AA4D-8D8C3BA1DDC4}" srcId="{CE26621C-970C-4E81-857B-105CD0015899}" destId="{4127E947-7DA4-4418-8877-13892D5DB809}" srcOrd="0" destOrd="0" parTransId="{022900C8-D84C-4D39-AA05-9E9854B314CF}" sibTransId="{380E5F76-4380-4151-904E-4C9714A86D0E}"/>
    <dgm:cxn modelId="{AB28232B-9304-4759-B4D6-83B944F225B7}" type="presOf" srcId="{F060CB44-B02F-4881-A509-6E74037DD076}" destId="{842ABAB0-A391-425B-8AFA-9FD815F509ED}" srcOrd="0" destOrd="0" presId="urn:microsoft.com/office/officeart/2005/8/layout/vList6"/>
    <dgm:cxn modelId="{1C83B87C-788D-426D-9DF9-DE36544DE417}" type="presOf" srcId="{18F084E8-22A6-4815-B8F5-C511D36F3FEC}" destId="{0C1FC446-2410-44F5-B73F-A4BA8F78379E}" srcOrd="0" destOrd="0" presId="urn:microsoft.com/office/officeart/2005/8/layout/vList6"/>
    <dgm:cxn modelId="{F1E79F6C-215C-4721-8E91-C4137E382BD2}" type="presOf" srcId="{D4A7AFD5-CEAE-48AF-922F-7A7D35458CA7}" destId="{8955D0E5-ED7C-44E2-B219-ECE5D6A8FA78}" srcOrd="0" destOrd="0" presId="urn:microsoft.com/office/officeart/2005/8/layout/vList6"/>
    <dgm:cxn modelId="{B68B59AB-1B65-4CF2-BD7D-1B9DE5B2CE23}" srcId="{CBD785E0-FE4F-474E-B084-CBF2EB3A8EC6}" destId="{CE26621C-970C-4E81-857B-105CD0015899}" srcOrd="6" destOrd="0" parTransId="{39AEF955-7C1D-4157-BCE9-755CED1F67F8}" sibTransId="{E08FBABB-FEB3-45B1-A377-4FCF14ED88AB}"/>
    <dgm:cxn modelId="{EA20262F-7744-4841-8CA0-B231C039BB1A}" type="presOf" srcId="{6925D895-48C9-4393-8DC7-4261248873FF}" destId="{B4C3AF95-6777-410C-A905-9D9F34A1267A}" srcOrd="0" destOrd="0" presId="urn:microsoft.com/office/officeart/2005/8/layout/vList6"/>
    <dgm:cxn modelId="{676C3173-5D69-4434-AACF-37F01DFA392E}" type="presOf" srcId="{7A8EA2D3-54C9-43C0-80B0-FEC9A7C5205D}" destId="{6F6D69CD-3D9C-4132-8B43-5A2E10B3355D}" srcOrd="0" destOrd="0" presId="urn:microsoft.com/office/officeart/2005/8/layout/vList6"/>
    <dgm:cxn modelId="{E2BA61B5-729E-458A-B621-1EF2E47C2D27}" srcId="{CBD785E0-FE4F-474E-B084-CBF2EB3A8EC6}" destId="{18F084E8-22A6-4815-B8F5-C511D36F3FEC}" srcOrd="5" destOrd="0" parTransId="{3058CE21-9F5B-42AA-8354-9FF43FF0ABD8}" sibTransId="{14E998FE-45B5-4D6A-88EE-8D4ADF47AA17}"/>
    <dgm:cxn modelId="{C311CE46-7778-4CB4-8753-52A5409B3307}" type="presOf" srcId="{69DF384F-E4AA-4AF1-8090-4723F6C0220C}" destId="{03FBB181-99F4-4C38-ADB6-9BE4DC139BC6}" srcOrd="0" destOrd="0" presId="urn:microsoft.com/office/officeart/2005/8/layout/vList6"/>
    <dgm:cxn modelId="{762EDE97-273B-4A85-AF50-35EBDC086BBE}" type="presOf" srcId="{9AD0E474-0D4C-475B-A460-2235075C52D0}" destId="{908B6AFF-A230-4BA6-9AB8-AF7992F9C594}" srcOrd="0" destOrd="0" presId="urn:microsoft.com/office/officeart/2005/8/layout/vList6"/>
    <dgm:cxn modelId="{0C3F0AC2-F3E2-40E8-9BD5-B03373E49F98}" type="presOf" srcId="{7CFFFDAF-56AE-47A6-B131-A9530155665C}" destId="{8BD29FCE-1BF0-4971-AA15-7EE2FD950751}" srcOrd="0" destOrd="0" presId="urn:microsoft.com/office/officeart/2005/8/layout/vList6"/>
    <dgm:cxn modelId="{C9C99722-5D88-4E05-806B-CF08B970F60F}" type="presOf" srcId="{4B64C2AD-8058-4485-A4A4-BBA2FE7F2AC7}" destId="{2F15BBE4-9BF7-427B-95BC-091EAFC8FEE0}" srcOrd="0" destOrd="0" presId="urn:microsoft.com/office/officeart/2005/8/layout/vList6"/>
    <dgm:cxn modelId="{7DE10033-F86B-4F74-AEA6-CFD44C3AA8BD}" srcId="{975A6FDE-21AC-4195-8587-D03307FB1088}" destId="{7A8EA2D3-54C9-43C0-80B0-FEC9A7C5205D}" srcOrd="0" destOrd="0" parTransId="{E2987096-E972-43E4-983B-0E0BC32FFC7C}" sibTransId="{5612D84F-E7B6-41CF-9CA0-17EFAA327FA3}"/>
    <dgm:cxn modelId="{C70C589E-97EA-4E5F-BDAE-C4DC8CFC1C48}" srcId="{18F084E8-22A6-4815-B8F5-C511D36F3FEC}" destId="{6925D895-48C9-4393-8DC7-4261248873FF}" srcOrd="0" destOrd="0" parTransId="{6E843644-95EF-4296-B3F9-1AC0F90B2469}" sibTransId="{B36454C2-3965-463A-B2C4-50D14F202BD8}"/>
    <dgm:cxn modelId="{41F9A09B-FD77-4ADE-90E1-668B2542AE9E}" type="presOf" srcId="{975A6FDE-21AC-4195-8587-D03307FB1088}" destId="{426AD58C-4758-4A76-A632-D85D8C2C0481}" srcOrd="0" destOrd="0" presId="urn:microsoft.com/office/officeart/2005/8/layout/vList6"/>
    <dgm:cxn modelId="{BC8EC7B9-4313-4431-9529-01BF685606F3}" srcId="{CBD785E0-FE4F-474E-B084-CBF2EB3A8EC6}" destId="{F060CB44-B02F-4881-A509-6E74037DD076}" srcOrd="7" destOrd="0" parTransId="{156FEEB0-A380-46FC-874C-BA6ADC993EA1}" sibTransId="{C23803FC-1E9E-4F28-888C-862B35756897}"/>
    <dgm:cxn modelId="{C6161AA5-8056-4FA2-972F-1F1752644688}" srcId="{50495281-AA76-4BBB-BAA8-9B73A25DE803}" destId="{9AD0E474-0D4C-475B-A460-2235075C52D0}" srcOrd="0" destOrd="0" parTransId="{3C92AFE6-46B7-4382-8AEE-89D93DC7C081}" sibTransId="{A1DE7CC8-C602-4532-BE7D-78258C327618}"/>
    <dgm:cxn modelId="{DA22EB7A-4FA8-4663-9BD7-43AAA716DDF5}" type="presOf" srcId="{7E7B3BBF-2C2F-4885-A468-3E50E1B41F14}" destId="{A1B5F517-B891-43B5-B441-590EE1D0E32F}" srcOrd="0" destOrd="0" presId="urn:microsoft.com/office/officeart/2005/8/layout/vList6"/>
    <dgm:cxn modelId="{BFE029FF-C008-49CF-913A-3199E7C3E892}" type="presOf" srcId="{CE26621C-970C-4E81-857B-105CD0015899}" destId="{C2B32D2A-B93D-451C-80A9-0C4B4B6629D8}" srcOrd="0" destOrd="0" presId="urn:microsoft.com/office/officeart/2005/8/layout/vList6"/>
    <dgm:cxn modelId="{FC1C79C1-412D-4529-983E-29D8933DB813}" type="presOf" srcId="{4127E947-7DA4-4418-8877-13892D5DB809}" destId="{CA751718-927B-4344-BBC2-48E3C48F6EFD}" srcOrd="0" destOrd="0" presId="urn:microsoft.com/office/officeart/2005/8/layout/vList6"/>
    <dgm:cxn modelId="{9B5D816F-6F3E-4C2B-82D6-53CF609D79B3}" srcId="{CBD785E0-FE4F-474E-B084-CBF2EB3A8EC6}" destId="{50495281-AA76-4BBB-BAA8-9B73A25DE803}" srcOrd="1" destOrd="0" parTransId="{6D41EE0D-A7F4-46B9-BD8B-8362FB73C971}" sibTransId="{63513CB3-1CE3-4FF3-A0EC-43857060F01E}"/>
    <dgm:cxn modelId="{E62E318A-53D2-458E-8286-C920D5A6EE00}" srcId="{CBD785E0-FE4F-474E-B084-CBF2EB3A8EC6}" destId="{52D522F1-F2A4-4A04-A7D0-63D1B8E18D24}" srcOrd="4" destOrd="0" parTransId="{2703BD60-034C-4320-9018-7505925ADEB3}" sibTransId="{894B5879-1895-4B6C-B09B-00E6AE703B9A}"/>
    <dgm:cxn modelId="{ABD51CF1-ACFB-4677-9125-D5ED696FC98F}" type="presParOf" srcId="{FA18C0BE-F997-4959-BF3E-5144D50E488E}" destId="{55B79F77-A189-492C-B7BC-A35FD986B986}" srcOrd="0" destOrd="0" presId="urn:microsoft.com/office/officeart/2005/8/layout/vList6"/>
    <dgm:cxn modelId="{97C92F33-7FDA-495E-85E3-546561828C74}" type="presParOf" srcId="{55B79F77-A189-492C-B7BC-A35FD986B986}" destId="{03FBB181-99F4-4C38-ADB6-9BE4DC139BC6}" srcOrd="0" destOrd="0" presId="urn:microsoft.com/office/officeart/2005/8/layout/vList6"/>
    <dgm:cxn modelId="{E3EA2321-0625-4383-AF0A-4AAD5F009A8E}" type="presParOf" srcId="{55B79F77-A189-492C-B7BC-A35FD986B986}" destId="{2F15BBE4-9BF7-427B-95BC-091EAFC8FEE0}" srcOrd="1" destOrd="0" presId="urn:microsoft.com/office/officeart/2005/8/layout/vList6"/>
    <dgm:cxn modelId="{C617C808-EDC7-452A-BF8C-E5AFD8B239FA}" type="presParOf" srcId="{FA18C0BE-F997-4959-BF3E-5144D50E488E}" destId="{20D11050-5BBB-418D-9D90-6A2858C9CF8A}" srcOrd="1" destOrd="0" presId="urn:microsoft.com/office/officeart/2005/8/layout/vList6"/>
    <dgm:cxn modelId="{045F0FC8-FC74-4014-B071-EF3210ACFFC6}" type="presParOf" srcId="{FA18C0BE-F997-4959-BF3E-5144D50E488E}" destId="{E7D20046-D1F3-487C-8201-35B6A6C80714}" srcOrd="2" destOrd="0" presId="urn:microsoft.com/office/officeart/2005/8/layout/vList6"/>
    <dgm:cxn modelId="{C9DD0289-AEA7-4843-8BEB-E4C340D8C90D}" type="presParOf" srcId="{E7D20046-D1F3-487C-8201-35B6A6C80714}" destId="{C10417B2-9554-4AFB-931E-555801F9657D}" srcOrd="0" destOrd="0" presId="urn:microsoft.com/office/officeart/2005/8/layout/vList6"/>
    <dgm:cxn modelId="{7D6E19D9-4A6F-4066-9CBE-48A25E87F272}" type="presParOf" srcId="{E7D20046-D1F3-487C-8201-35B6A6C80714}" destId="{908B6AFF-A230-4BA6-9AB8-AF7992F9C594}" srcOrd="1" destOrd="0" presId="urn:microsoft.com/office/officeart/2005/8/layout/vList6"/>
    <dgm:cxn modelId="{9D31CEE2-45B5-4384-B48B-03E415471854}" type="presParOf" srcId="{FA18C0BE-F997-4959-BF3E-5144D50E488E}" destId="{34FE4745-50C3-4E90-91C8-E5596A70D19D}" srcOrd="3" destOrd="0" presId="urn:microsoft.com/office/officeart/2005/8/layout/vList6"/>
    <dgm:cxn modelId="{5D3F5F59-EA46-4500-8238-1EAD79880D0B}" type="presParOf" srcId="{FA18C0BE-F997-4959-BF3E-5144D50E488E}" destId="{2E0CB413-EE31-4C98-955D-3BDD0350D8C1}" srcOrd="4" destOrd="0" presId="urn:microsoft.com/office/officeart/2005/8/layout/vList6"/>
    <dgm:cxn modelId="{933EEC1E-7C8E-4B1E-9236-8B0A0DF8B69D}" type="presParOf" srcId="{2E0CB413-EE31-4C98-955D-3BDD0350D8C1}" destId="{426AD58C-4758-4A76-A632-D85D8C2C0481}" srcOrd="0" destOrd="0" presId="urn:microsoft.com/office/officeart/2005/8/layout/vList6"/>
    <dgm:cxn modelId="{41075540-905F-442E-94EE-78F63758EC5D}" type="presParOf" srcId="{2E0CB413-EE31-4C98-955D-3BDD0350D8C1}" destId="{6F6D69CD-3D9C-4132-8B43-5A2E10B3355D}" srcOrd="1" destOrd="0" presId="urn:microsoft.com/office/officeart/2005/8/layout/vList6"/>
    <dgm:cxn modelId="{FB01F6A7-1792-4351-A3D4-B50426AC5FFA}" type="presParOf" srcId="{FA18C0BE-F997-4959-BF3E-5144D50E488E}" destId="{543AD9C6-65C0-48B8-BD14-171ECCB34E42}" srcOrd="5" destOrd="0" presId="urn:microsoft.com/office/officeart/2005/8/layout/vList6"/>
    <dgm:cxn modelId="{4C09EAE9-BEA5-43D6-B02F-B0D7F10371A4}" type="presParOf" srcId="{FA18C0BE-F997-4959-BF3E-5144D50E488E}" destId="{BF908035-AE19-4196-A4D9-D99F8594108B}" srcOrd="6" destOrd="0" presId="urn:microsoft.com/office/officeart/2005/8/layout/vList6"/>
    <dgm:cxn modelId="{928CBDA6-7AB5-41FE-A698-BF88D474560C}" type="presParOf" srcId="{BF908035-AE19-4196-A4D9-D99F8594108B}" destId="{8BD29FCE-1BF0-4971-AA15-7EE2FD950751}" srcOrd="0" destOrd="0" presId="urn:microsoft.com/office/officeart/2005/8/layout/vList6"/>
    <dgm:cxn modelId="{99DEAB5A-331F-4AEA-B3CD-DF741E137A40}" type="presParOf" srcId="{BF908035-AE19-4196-A4D9-D99F8594108B}" destId="{8955D0E5-ED7C-44E2-B219-ECE5D6A8FA78}" srcOrd="1" destOrd="0" presId="urn:microsoft.com/office/officeart/2005/8/layout/vList6"/>
    <dgm:cxn modelId="{7C6CA873-4C74-4594-8D08-C890D4DF663B}" type="presParOf" srcId="{FA18C0BE-F997-4959-BF3E-5144D50E488E}" destId="{687BF64D-42EF-4B52-B2F7-1FB49255C6AD}" srcOrd="7" destOrd="0" presId="urn:microsoft.com/office/officeart/2005/8/layout/vList6"/>
    <dgm:cxn modelId="{ABF9E858-DA78-4CC4-810F-02A913AD4801}" type="presParOf" srcId="{FA18C0BE-F997-4959-BF3E-5144D50E488E}" destId="{532C7AA8-DECA-472A-A0E2-D2AE82707257}" srcOrd="8" destOrd="0" presId="urn:microsoft.com/office/officeart/2005/8/layout/vList6"/>
    <dgm:cxn modelId="{9C16846E-C753-4569-B97A-FF00496A3E1F}" type="presParOf" srcId="{532C7AA8-DECA-472A-A0E2-D2AE82707257}" destId="{47F22AA8-C287-4A4C-B255-28775BB11840}" srcOrd="0" destOrd="0" presId="urn:microsoft.com/office/officeart/2005/8/layout/vList6"/>
    <dgm:cxn modelId="{A480A9D4-F5B3-48E8-8B22-FD33C82723F7}" type="presParOf" srcId="{532C7AA8-DECA-472A-A0E2-D2AE82707257}" destId="{A1B5F517-B891-43B5-B441-590EE1D0E32F}" srcOrd="1" destOrd="0" presId="urn:microsoft.com/office/officeart/2005/8/layout/vList6"/>
    <dgm:cxn modelId="{448C91F7-C681-455B-A40A-88E620FB6BD0}" type="presParOf" srcId="{FA18C0BE-F997-4959-BF3E-5144D50E488E}" destId="{64EC9C6A-D3D7-45F6-8F25-362E7797606C}" srcOrd="9" destOrd="0" presId="urn:microsoft.com/office/officeart/2005/8/layout/vList6"/>
    <dgm:cxn modelId="{826996A6-9D7E-4057-B00E-696BB79C2A74}" type="presParOf" srcId="{FA18C0BE-F997-4959-BF3E-5144D50E488E}" destId="{389948F4-5BE0-4D75-B3E8-34BCB22753FC}" srcOrd="10" destOrd="0" presId="urn:microsoft.com/office/officeart/2005/8/layout/vList6"/>
    <dgm:cxn modelId="{1ED16009-A1F1-4CB5-AE5F-1A09967D6F21}" type="presParOf" srcId="{389948F4-5BE0-4D75-B3E8-34BCB22753FC}" destId="{0C1FC446-2410-44F5-B73F-A4BA8F78379E}" srcOrd="0" destOrd="0" presId="urn:microsoft.com/office/officeart/2005/8/layout/vList6"/>
    <dgm:cxn modelId="{78B06081-0C29-4AD2-8A65-09EC1ECDD9D1}" type="presParOf" srcId="{389948F4-5BE0-4D75-B3E8-34BCB22753FC}" destId="{B4C3AF95-6777-410C-A905-9D9F34A1267A}" srcOrd="1" destOrd="0" presId="urn:microsoft.com/office/officeart/2005/8/layout/vList6"/>
    <dgm:cxn modelId="{A2F42B62-54DD-4C9B-BD79-68138FA92693}" type="presParOf" srcId="{FA18C0BE-F997-4959-BF3E-5144D50E488E}" destId="{63D13421-1E6E-4C62-BCB7-D8D1C9D34389}" srcOrd="11" destOrd="0" presId="urn:microsoft.com/office/officeart/2005/8/layout/vList6"/>
    <dgm:cxn modelId="{E7AC4D5D-29EE-492F-9490-55CAD46F2FFF}" type="presParOf" srcId="{FA18C0BE-F997-4959-BF3E-5144D50E488E}" destId="{40FAD291-74C4-4454-A7C2-8578FDE5F890}" srcOrd="12" destOrd="0" presId="urn:microsoft.com/office/officeart/2005/8/layout/vList6"/>
    <dgm:cxn modelId="{48E4EC7A-4BE5-4644-B23F-92B987DAA33F}" type="presParOf" srcId="{40FAD291-74C4-4454-A7C2-8578FDE5F890}" destId="{C2B32D2A-B93D-451C-80A9-0C4B4B6629D8}" srcOrd="0" destOrd="0" presId="urn:microsoft.com/office/officeart/2005/8/layout/vList6"/>
    <dgm:cxn modelId="{D66FF76F-A58B-410A-B460-5BA96484E92B}" type="presParOf" srcId="{40FAD291-74C4-4454-A7C2-8578FDE5F890}" destId="{CA751718-927B-4344-BBC2-48E3C48F6EFD}" srcOrd="1" destOrd="0" presId="urn:microsoft.com/office/officeart/2005/8/layout/vList6"/>
    <dgm:cxn modelId="{7F472019-302B-45A2-9CF0-0BB104068180}" type="presParOf" srcId="{FA18C0BE-F997-4959-BF3E-5144D50E488E}" destId="{9D1B3DC8-352C-46A4-BCC3-F1DC1F7F94DB}" srcOrd="13" destOrd="0" presId="urn:microsoft.com/office/officeart/2005/8/layout/vList6"/>
    <dgm:cxn modelId="{3AB1E0B9-8BC1-47C1-A998-FA1D4D621861}" type="presParOf" srcId="{FA18C0BE-F997-4959-BF3E-5144D50E488E}" destId="{456026E0-018D-4151-9663-528CE941C3CA}" srcOrd="14" destOrd="0" presId="urn:microsoft.com/office/officeart/2005/8/layout/vList6"/>
    <dgm:cxn modelId="{6EA0E3C7-79AB-4668-985B-5873FB128EFC}" type="presParOf" srcId="{456026E0-018D-4151-9663-528CE941C3CA}" destId="{842ABAB0-A391-425B-8AFA-9FD815F509ED}" srcOrd="0" destOrd="0" presId="urn:microsoft.com/office/officeart/2005/8/layout/vList6"/>
    <dgm:cxn modelId="{87671188-F19D-4F32-A3E2-635791E8EFE5}" type="presParOf" srcId="{456026E0-018D-4151-9663-528CE941C3CA}" destId="{5A2A80F9-9627-4211-A16B-CFC2C54A2E9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CD5ED1-BA9B-49CD-B08D-B4DDC5E84CD7}" type="doc">
      <dgm:prSet loTypeId="urn:microsoft.com/office/officeart/2005/8/layout/hList9" loCatId="list" qsTypeId="urn:microsoft.com/office/officeart/2005/8/quickstyle/3d4" qsCatId="3D" csTypeId="urn:microsoft.com/office/officeart/2005/8/colors/accent1_2" csCatId="accent1" phldr="1"/>
      <dgm:spPr/>
      <dgm:t>
        <a:bodyPr/>
        <a:lstStyle/>
        <a:p>
          <a:endParaRPr lang="ru-RU"/>
        </a:p>
      </dgm:t>
    </dgm:pt>
    <dgm:pt modelId="{39DAEF8D-2DAA-4DA8-9AC9-EA0B650099FE}">
      <dgm:prSet phldrT="[Текст]"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2017 год</a:t>
          </a:r>
          <a:endParaRPr lang="ru-RU" sz="2000" dirty="0">
            <a:solidFill>
              <a:srgbClr val="000099"/>
            </a:solidFill>
            <a:latin typeface="Book Antiqua" pitchFamily="18" charset="0"/>
          </a:endParaRPr>
        </a:p>
      </dgm:t>
    </dgm:pt>
    <dgm:pt modelId="{C0D0308C-5F4E-47D4-96FA-C1AA6CEF3E4B}" type="parTrans" cxnId="{30B2B986-B3CE-45DD-A1B5-6E4549043C4F}">
      <dgm:prSet/>
      <dgm:spPr/>
      <dgm:t>
        <a:bodyPr/>
        <a:lstStyle/>
        <a:p>
          <a:endParaRPr lang="ru-RU"/>
        </a:p>
      </dgm:t>
    </dgm:pt>
    <dgm:pt modelId="{23CE790D-3C98-4BF1-851E-B35818F466D2}" type="sibTrans" cxnId="{30B2B986-B3CE-45DD-A1B5-6E4549043C4F}">
      <dgm:prSet/>
      <dgm:spPr/>
      <dgm:t>
        <a:bodyPr/>
        <a:lstStyle/>
        <a:p>
          <a:endParaRPr lang="ru-RU"/>
        </a:p>
      </dgm:t>
    </dgm:pt>
    <dgm:pt modelId="{A8A4EC43-A446-45F5-94D6-7A03B012F6A1}">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89804"/>
            </a:srgbClr>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Кредиты кредитных организаций (получение)</a:t>
          </a:r>
        </a:p>
        <a:p>
          <a:pPr algn="ctr"/>
          <a:r>
            <a:rPr lang="ru-RU" sz="1800" dirty="0" smtClean="0">
              <a:effectLst>
                <a:outerShdw blurRad="38100" dist="38100" dir="2700000" algn="tl">
                  <a:srgbClr val="000000">
                    <a:alpha val="43137"/>
                  </a:srgbClr>
                </a:outerShdw>
              </a:effectLst>
              <a:latin typeface="Book Antiqua" pitchFamily="18" charset="0"/>
            </a:rPr>
            <a:t>3 825,0</a:t>
          </a:r>
          <a:endParaRPr lang="ru-RU" sz="1800" dirty="0">
            <a:effectLst>
              <a:outerShdw blurRad="38100" dist="38100" dir="2700000" algn="tl">
                <a:srgbClr val="000000">
                  <a:alpha val="43137"/>
                </a:srgbClr>
              </a:outerShdw>
            </a:effectLst>
            <a:latin typeface="Book Antiqua" pitchFamily="18" charset="0"/>
          </a:endParaRPr>
        </a:p>
      </dgm:t>
    </dgm:pt>
    <dgm:pt modelId="{6A75D905-218F-4BF2-911A-F7722B983793}" type="parTrans" cxnId="{2C925F8F-48FB-402E-8E9C-330FF0E21FC4}">
      <dgm:prSet/>
      <dgm:spPr/>
      <dgm:t>
        <a:bodyPr/>
        <a:lstStyle/>
        <a:p>
          <a:endParaRPr lang="ru-RU"/>
        </a:p>
      </dgm:t>
    </dgm:pt>
    <dgm:pt modelId="{1419E8EF-B665-48C5-8988-44BC6CD08471}" type="sibTrans" cxnId="{2C925F8F-48FB-402E-8E9C-330FF0E21FC4}">
      <dgm:prSet/>
      <dgm:spPr/>
      <dgm:t>
        <a:bodyPr/>
        <a:lstStyle/>
        <a:p>
          <a:endParaRPr lang="ru-RU"/>
        </a:p>
      </dgm:t>
    </dgm:pt>
    <dgm:pt modelId="{5838116F-E7D1-4A35-BF98-7FEA725E073C}">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Изменение остатков  средств на счетах по учету средств бюджета</a:t>
          </a:r>
        </a:p>
        <a:p>
          <a:pPr algn="ctr"/>
          <a:r>
            <a:rPr lang="ru-RU" sz="1800" dirty="0" smtClean="0">
              <a:effectLst>
                <a:outerShdw blurRad="38100" dist="38100" dir="2700000" algn="tl">
                  <a:srgbClr val="000000">
                    <a:alpha val="43137"/>
                  </a:srgbClr>
                </a:outerShdw>
              </a:effectLst>
              <a:latin typeface="Book Antiqua" pitchFamily="18" charset="0"/>
            </a:rPr>
            <a:t>0,0</a:t>
          </a:r>
        </a:p>
      </dgm:t>
    </dgm:pt>
    <dgm:pt modelId="{C8296651-813C-4DCD-BA07-B9A47466D69E}" type="parTrans" cxnId="{6AF4B6C0-CA39-49F4-92A8-A8D3D7295D12}">
      <dgm:prSet/>
      <dgm:spPr/>
      <dgm:t>
        <a:bodyPr/>
        <a:lstStyle/>
        <a:p>
          <a:endParaRPr lang="ru-RU"/>
        </a:p>
      </dgm:t>
    </dgm:pt>
    <dgm:pt modelId="{B705FFF8-45DF-43FB-8328-F0A35C8BAAA0}" type="sibTrans" cxnId="{6AF4B6C0-CA39-49F4-92A8-A8D3D7295D12}">
      <dgm:prSet/>
      <dgm:spPr/>
      <dgm:t>
        <a:bodyPr/>
        <a:lstStyle/>
        <a:p>
          <a:endParaRPr lang="ru-RU"/>
        </a:p>
      </dgm:t>
    </dgm:pt>
    <dgm:pt modelId="{C31E6FD4-8C87-49CD-BC55-C2BD2D23895C}">
      <dgm:prSet phldrT="[Текст]"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2019 год</a:t>
          </a:r>
          <a:endParaRPr lang="ru-RU" sz="2000" dirty="0">
            <a:solidFill>
              <a:srgbClr val="000099"/>
            </a:solidFill>
            <a:latin typeface="Book Antiqua" pitchFamily="18" charset="0"/>
          </a:endParaRPr>
        </a:p>
      </dgm:t>
    </dgm:pt>
    <dgm:pt modelId="{8714F2A2-ED7B-4973-AA80-2ED0B5338634}" type="parTrans" cxnId="{41DF0C64-87A2-4B5A-B8F0-3D4C142ACD92}">
      <dgm:prSet/>
      <dgm:spPr/>
      <dgm:t>
        <a:bodyPr/>
        <a:lstStyle/>
        <a:p>
          <a:endParaRPr lang="ru-RU"/>
        </a:p>
      </dgm:t>
    </dgm:pt>
    <dgm:pt modelId="{1AEEE790-7883-49BD-A8C0-3CDFCC978084}" type="sibTrans" cxnId="{41DF0C64-87A2-4B5A-B8F0-3D4C142ACD92}">
      <dgm:prSet/>
      <dgm:spPr/>
      <dgm:t>
        <a:bodyPr/>
        <a:lstStyle/>
        <a:p>
          <a:endParaRPr lang="ru-RU"/>
        </a:p>
      </dgm:t>
    </dgm:pt>
    <dgm:pt modelId="{6A7FACE3-E08A-43F1-9F29-3D0F1ADFA897}">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90000"/>
            </a:srgbClr>
          </a:solidFill>
        </a:ln>
      </dgm:spPr>
      <dgm:t>
        <a:bodyPr/>
        <a:lstStyle/>
        <a:p>
          <a:pPr algn="ctr"/>
          <a:r>
            <a:rPr lang="ru-RU" sz="1600" dirty="0" smtClean="0">
              <a:latin typeface="Book Antiqua" pitchFamily="18" charset="0"/>
            </a:rPr>
            <a:t>Кредиты кредитных организаций (погашение)</a:t>
          </a:r>
        </a:p>
        <a:p>
          <a:pPr algn="ctr"/>
          <a:r>
            <a:rPr lang="ru-RU" sz="1600" dirty="0" smtClean="0">
              <a:effectLst>
                <a:outerShdw blurRad="38100" dist="38100" dir="2700000" algn="tl">
                  <a:srgbClr val="000000">
                    <a:alpha val="43137"/>
                  </a:srgbClr>
                </a:outerShdw>
              </a:effectLst>
              <a:latin typeface="Book Antiqua" pitchFamily="18" charset="0"/>
            </a:rPr>
            <a:t>1 912,5</a:t>
          </a:r>
          <a:endParaRPr lang="ru-RU" sz="1600" dirty="0">
            <a:effectLst>
              <a:outerShdw blurRad="38100" dist="38100" dir="2700000" algn="tl">
                <a:srgbClr val="000000">
                  <a:alpha val="43137"/>
                </a:srgbClr>
              </a:outerShdw>
            </a:effectLst>
            <a:latin typeface="Book Antiqua" pitchFamily="18" charset="0"/>
          </a:endParaRPr>
        </a:p>
      </dgm:t>
    </dgm:pt>
    <dgm:pt modelId="{5C2FC925-79EF-4FC9-AF26-B9DCD2CA76E5}" type="parTrans" cxnId="{51B84881-95E9-413F-B2DF-182EE9D03906}">
      <dgm:prSet/>
      <dgm:spPr/>
      <dgm:t>
        <a:bodyPr/>
        <a:lstStyle/>
        <a:p>
          <a:endParaRPr lang="ru-RU"/>
        </a:p>
      </dgm:t>
    </dgm:pt>
    <dgm:pt modelId="{34222157-D4EE-4A89-81D8-055C48E6F356}" type="sibTrans" cxnId="{51B84881-95E9-413F-B2DF-182EE9D03906}">
      <dgm:prSet/>
      <dgm:spPr/>
      <dgm:t>
        <a:bodyPr/>
        <a:lstStyle/>
        <a:p>
          <a:endParaRPr lang="ru-RU"/>
        </a:p>
      </dgm:t>
    </dgm:pt>
    <dgm:pt modelId="{E9F5DAEC-74C1-4A1D-A654-0C770CF506D3}">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alpha val="90000"/>
            </a:srgbClr>
          </a:solidFill>
        </a:ln>
      </dgm:spPr>
      <dgm:t>
        <a:bodyPr/>
        <a:lstStyle/>
        <a:p>
          <a:pPr algn="ctr"/>
          <a:r>
            <a:rPr lang="ru-RU" sz="1600" dirty="0" smtClean="0">
              <a:latin typeface="Book Antiqua" pitchFamily="18" charset="0"/>
            </a:rPr>
            <a:t>Изменение остатков средств на счетах по учету средств бюджета</a:t>
          </a:r>
        </a:p>
        <a:p>
          <a:pPr algn="ctr"/>
          <a:r>
            <a:rPr lang="ru-RU" sz="1600" dirty="0" smtClean="0">
              <a:effectLst>
                <a:outerShdw blurRad="38100" dist="38100" dir="2700000" algn="tl">
                  <a:srgbClr val="000000">
                    <a:alpha val="43137"/>
                  </a:srgbClr>
                </a:outerShdw>
              </a:effectLst>
              <a:latin typeface="Book Antiqua" pitchFamily="18" charset="0"/>
            </a:rPr>
            <a:t>0,00</a:t>
          </a:r>
          <a:endParaRPr lang="ru-RU" sz="1600" dirty="0">
            <a:effectLst>
              <a:outerShdw blurRad="38100" dist="38100" dir="2700000" algn="tl">
                <a:srgbClr val="000000">
                  <a:alpha val="43137"/>
                </a:srgbClr>
              </a:outerShdw>
            </a:effectLst>
            <a:latin typeface="Book Antiqua" pitchFamily="18" charset="0"/>
          </a:endParaRPr>
        </a:p>
      </dgm:t>
    </dgm:pt>
    <dgm:pt modelId="{4ADE96A2-9D28-4F17-BC67-569C644569CD}" type="parTrans" cxnId="{0873BC25-5A93-4D14-86B6-BE9EF4CD2890}">
      <dgm:prSet/>
      <dgm:spPr/>
      <dgm:t>
        <a:bodyPr/>
        <a:lstStyle/>
        <a:p>
          <a:endParaRPr lang="ru-RU"/>
        </a:p>
      </dgm:t>
    </dgm:pt>
    <dgm:pt modelId="{D0BE940F-D4E9-4ACF-93C1-A5229E47FB80}" type="sibTrans" cxnId="{0873BC25-5A93-4D14-86B6-BE9EF4CD2890}">
      <dgm:prSet/>
      <dgm:spPr/>
      <dgm:t>
        <a:bodyPr/>
        <a:lstStyle/>
        <a:p>
          <a:endParaRPr lang="ru-RU"/>
        </a:p>
      </dgm:t>
    </dgm:pt>
    <dgm:pt modelId="{B47A19E8-8C9E-44A1-B4F3-02DD46976C34}">
      <dgm:prSet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2018 год</a:t>
          </a:r>
          <a:endParaRPr lang="ru-RU" sz="2000" dirty="0">
            <a:solidFill>
              <a:srgbClr val="000099"/>
            </a:solidFill>
            <a:latin typeface="Book Antiqua" pitchFamily="18" charset="0"/>
          </a:endParaRPr>
        </a:p>
      </dgm:t>
    </dgm:pt>
    <dgm:pt modelId="{DDD7A7AE-2535-4C7B-B2C7-A0EDA4B9002A}" type="parTrans" cxnId="{23DBB66A-4A14-443A-B1DD-FB090EDA7452}">
      <dgm:prSet/>
      <dgm:spPr/>
      <dgm:t>
        <a:bodyPr/>
        <a:lstStyle/>
        <a:p>
          <a:endParaRPr lang="ru-RU"/>
        </a:p>
      </dgm:t>
    </dgm:pt>
    <dgm:pt modelId="{79876919-042E-4E36-BAF3-0BA2C2E0A283}" type="sibTrans" cxnId="{23DBB66A-4A14-443A-B1DD-FB090EDA7452}">
      <dgm:prSet/>
      <dgm:spPr/>
      <dgm:t>
        <a:bodyPr/>
        <a:lstStyle/>
        <a:p>
          <a:endParaRPr lang="ru-RU"/>
        </a:p>
      </dgm:t>
    </dgm:pt>
    <dgm:pt modelId="{CCCE24EA-BA00-4F28-8F19-90849570F0C2}">
      <dgm:prSet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Изменение остатков средств на счетах по учету средств бюджета </a:t>
          </a:r>
        </a:p>
        <a:p>
          <a:pPr algn="ctr"/>
          <a:r>
            <a:rPr lang="ru-RU" sz="1600" dirty="0" smtClean="0">
              <a:effectLst>
                <a:outerShdw blurRad="38100" dist="38100" dir="2700000" algn="tl">
                  <a:srgbClr val="000000">
                    <a:alpha val="43137"/>
                  </a:srgbClr>
                </a:outerShdw>
              </a:effectLst>
              <a:latin typeface="Book Antiqua" pitchFamily="18" charset="0"/>
            </a:rPr>
            <a:t>0,00</a:t>
          </a:r>
          <a:endParaRPr lang="ru-RU" sz="1600" dirty="0">
            <a:effectLst>
              <a:outerShdw blurRad="38100" dist="38100" dir="2700000" algn="tl">
                <a:srgbClr val="000000">
                  <a:alpha val="43137"/>
                </a:srgbClr>
              </a:outerShdw>
            </a:effectLst>
            <a:latin typeface="Book Antiqua" pitchFamily="18" charset="0"/>
          </a:endParaRPr>
        </a:p>
      </dgm:t>
    </dgm:pt>
    <dgm:pt modelId="{1AFABB0D-431C-4B1B-B6E1-D4AA195FBECE}" type="parTrans" cxnId="{76FB50DC-4DDE-4276-8B00-A88F90597A36}">
      <dgm:prSet/>
      <dgm:spPr/>
      <dgm:t>
        <a:bodyPr/>
        <a:lstStyle/>
        <a:p>
          <a:endParaRPr lang="ru-RU"/>
        </a:p>
      </dgm:t>
    </dgm:pt>
    <dgm:pt modelId="{0FA18BBC-EC3A-46C4-8CB0-242C57B75377}" type="sibTrans" cxnId="{76FB50DC-4DDE-4276-8B00-A88F90597A36}">
      <dgm:prSet/>
      <dgm:spPr/>
      <dgm:t>
        <a:bodyPr/>
        <a:lstStyle/>
        <a:p>
          <a:endParaRPr lang="ru-RU"/>
        </a:p>
      </dgm:t>
    </dgm:pt>
    <dgm:pt modelId="{BF5DD3B2-7F54-4B1E-A458-1469C535B5C1}">
      <dgm:prSet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90000"/>
            </a:srgbClr>
          </a:solidFill>
        </a:ln>
      </dgm:spPr>
      <dgm:t>
        <a:bodyPr/>
        <a:lstStyle/>
        <a:p>
          <a:pPr algn="ctr"/>
          <a:r>
            <a:rPr lang="ru-RU" sz="1600" dirty="0" smtClean="0">
              <a:latin typeface="Book Antiqua" pitchFamily="18" charset="0"/>
            </a:rPr>
            <a:t>Кредиты кредитных организаций (погашение) </a:t>
          </a:r>
        </a:p>
        <a:p>
          <a:pPr algn="ctr"/>
          <a:r>
            <a:rPr lang="ru-RU" sz="1600" dirty="0" smtClean="0">
              <a:effectLst>
                <a:outerShdw blurRad="38100" dist="38100" dir="2700000" algn="tl">
                  <a:srgbClr val="000000">
                    <a:alpha val="43137"/>
                  </a:srgbClr>
                </a:outerShdw>
              </a:effectLst>
              <a:latin typeface="Book Antiqua" pitchFamily="18" charset="0"/>
            </a:rPr>
            <a:t>1 912,5</a:t>
          </a:r>
          <a:endParaRPr lang="ru-RU" sz="1600" dirty="0">
            <a:effectLst>
              <a:outerShdw blurRad="38100" dist="38100" dir="2700000" algn="tl">
                <a:srgbClr val="000000">
                  <a:alpha val="43137"/>
                </a:srgbClr>
              </a:outerShdw>
            </a:effectLst>
            <a:latin typeface="Book Antiqua" pitchFamily="18" charset="0"/>
          </a:endParaRPr>
        </a:p>
      </dgm:t>
    </dgm:pt>
    <dgm:pt modelId="{B28287EB-7BFD-4CA2-9226-24C4913DBAB4}" type="sibTrans" cxnId="{9AC88E3B-D76C-4B95-A998-12058D724616}">
      <dgm:prSet/>
      <dgm:spPr/>
      <dgm:t>
        <a:bodyPr/>
        <a:lstStyle/>
        <a:p>
          <a:endParaRPr lang="ru-RU"/>
        </a:p>
      </dgm:t>
    </dgm:pt>
    <dgm:pt modelId="{197F6F9B-002E-46AF-B7B8-A93693B6E8B1}" type="parTrans" cxnId="{9AC88E3B-D76C-4B95-A998-12058D724616}">
      <dgm:prSet/>
      <dgm:spPr/>
      <dgm:t>
        <a:bodyPr/>
        <a:lstStyle/>
        <a:p>
          <a:endParaRPr lang="ru-RU"/>
        </a:p>
      </dgm:t>
    </dgm:pt>
    <dgm:pt modelId="{4362D542-6724-48FF-8B37-71E754167DF7}" type="pres">
      <dgm:prSet presAssocID="{64CD5ED1-BA9B-49CD-B08D-B4DDC5E84CD7}" presName="list" presStyleCnt="0">
        <dgm:presLayoutVars>
          <dgm:dir/>
          <dgm:animLvl val="lvl"/>
        </dgm:presLayoutVars>
      </dgm:prSet>
      <dgm:spPr/>
      <dgm:t>
        <a:bodyPr/>
        <a:lstStyle/>
        <a:p>
          <a:endParaRPr lang="ru-RU"/>
        </a:p>
      </dgm:t>
    </dgm:pt>
    <dgm:pt modelId="{92CDC829-B239-4370-B607-B4C0329F9E41}" type="pres">
      <dgm:prSet presAssocID="{39DAEF8D-2DAA-4DA8-9AC9-EA0B650099FE}" presName="posSpace" presStyleCnt="0"/>
      <dgm:spPr/>
    </dgm:pt>
    <dgm:pt modelId="{B8BCB0B8-CD78-4E29-9DD2-1613FDB12107}" type="pres">
      <dgm:prSet presAssocID="{39DAEF8D-2DAA-4DA8-9AC9-EA0B650099FE}" presName="vertFlow" presStyleCnt="0"/>
      <dgm:spPr/>
    </dgm:pt>
    <dgm:pt modelId="{0D39039F-4F9A-4FE4-83BD-2105164EEEFC}" type="pres">
      <dgm:prSet presAssocID="{39DAEF8D-2DAA-4DA8-9AC9-EA0B650099FE}" presName="topSpace" presStyleCnt="0"/>
      <dgm:spPr/>
    </dgm:pt>
    <dgm:pt modelId="{07637729-25A2-45E1-81DD-C249ED69A091}" type="pres">
      <dgm:prSet presAssocID="{39DAEF8D-2DAA-4DA8-9AC9-EA0B650099FE}" presName="firstComp" presStyleCnt="0"/>
      <dgm:spPr/>
    </dgm:pt>
    <dgm:pt modelId="{3DA83126-2EAC-41DF-B3C1-B172DBA5CB56}" type="pres">
      <dgm:prSet presAssocID="{39DAEF8D-2DAA-4DA8-9AC9-EA0B650099FE}" presName="firstChild" presStyleLbl="bgAccFollowNode1" presStyleIdx="0" presStyleCnt="6" custAng="0" custScaleY="207853" custLinFactNeighborX="25455" custLinFactNeighborY="253"/>
      <dgm:spPr>
        <a:prstGeom prst="foldedCorner">
          <a:avLst/>
        </a:prstGeom>
      </dgm:spPr>
      <dgm:t>
        <a:bodyPr/>
        <a:lstStyle/>
        <a:p>
          <a:endParaRPr lang="ru-RU"/>
        </a:p>
      </dgm:t>
    </dgm:pt>
    <dgm:pt modelId="{6CA6A884-0E8B-4308-B4AD-358FDB2FD2E0}" type="pres">
      <dgm:prSet presAssocID="{39DAEF8D-2DAA-4DA8-9AC9-EA0B650099FE}" presName="firstChildTx" presStyleLbl="bgAccFollowNode1" presStyleIdx="0" presStyleCnt="6">
        <dgm:presLayoutVars>
          <dgm:bulletEnabled val="1"/>
        </dgm:presLayoutVars>
      </dgm:prSet>
      <dgm:spPr>
        <a:prstGeom prst="foldedCorner">
          <a:avLst/>
        </a:prstGeom>
      </dgm:spPr>
      <dgm:t>
        <a:bodyPr/>
        <a:lstStyle/>
        <a:p>
          <a:endParaRPr lang="ru-RU"/>
        </a:p>
      </dgm:t>
    </dgm:pt>
    <dgm:pt modelId="{ABF4DEC1-C3B6-4569-9275-6C70678D96E4}" type="pres">
      <dgm:prSet presAssocID="{5838116F-E7D1-4A35-BF98-7FEA725E073C}" presName="comp" presStyleCnt="0"/>
      <dgm:spPr/>
    </dgm:pt>
    <dgm:pt modelId="{7EA7DDB2-197A-442C-B440-26D6A23CC777}" type="pres">
      <dgm:prSet presAssocID="{5838116F-E7D1-4A35-BF98-7FEA725E073C}" presName="child" presStyleLbl="bgAccFollowNode1" presStyleIdx="1" presStyleCnt="6" custScaleY="193102" custLinFactNeighborX="49105" custLinFactNeighborY="5136"/>
      <dgm:spPr>
        <a:prstGeom prst="foldedCorner">
          <a:avLst/>
        </a:prstGeom>
      </dgm:spPr>
      <dgm:t>
        <a:bodyPr/>
        <a:lstStyle/>
        <a:p>
          <a:endParaRPr lang="ru-RU"/>
        </a:p>
      </dgm:t>
    </dgm:pt>
    <dgm:pt modelId="{F8C9F44C-1903-4751-A69B-EA3B5234E5C8}" type="pres">
      <dgm:prSet presAssocID="{5838116F-E7D1-4A35-BF98-7FEA725E073C}" presName="childTx" presStyleLbl="bgAccFollowNode1" presStyleIdx="1" presStyleCnt="6">
        <dgm:presLayoutVars>
          <dgm:bulletEnabled val="1"/>
        </dgm:presLayoutVars>
      </dgm:prSet>
      <dgm:spPr>
        <a:prstGeom prst="foldedCorner">
          <a:avLst/>
        </a:prstGeom>
      </dgm:spPr>
      <dgm:t>
        <a:bodyPr/>
        <a:lstStyle/>
        <a:p>
          <a:endParaRPr lang="ru-RU"/>
        </a:p>
      </dgm:t>
    </dgm:pt>
    <dgm:pt modelId="{D42463C3-57DC-44DA-A594-F51B266BF7E1}" type="pres">
      <dgm:prSet presAssocID="{39DAEF8D-2DAA-4DA8-9AC9-EA0B650099FE}" presName="negSpace" presStyleCnt="0"/>
      <dgm:spPr/>
    </dgm:pt>
    <dgm:pt modelId="{CE20FD30-78DD-4929-82F6-7C81492A6FDA}" type="pres">
      <dgm:prSet presAssocID="{39DAEF8D-2DAA-4DA8-9AC9-EA0B650099FE}" presName="circle" presStyleLbl="node1" presStyleIdx="0" presStyleCnt="3" custLinFactNeighborX="43315" custLinFactNeighborY="-1133"/>
      <dgm:spPr/>
      <dgm:t>
        <a:bodyPr/>
        <a:lstStyle/>
        <a:p>
          <a:endParaRPr lang="ru-RU"/>
        </a:p>
      </dgm:t>
    </dgm:pt>
    <dgm:pt modelId="{B3ADF44D-3FCE-4F5D-8C25-45369F86C370}" type="pres">
      <dgm:prSet presAssocID="{23CE790D-3C98-4BF1-851E-B35818F466D2}" presName="transSpace" presStyleCnt="0"/>
      <dgm:spPr/>
    </dgm:pt>
    <dgm:pt modelId="{AD4166F4-A5E6-48B1-9B0E-E54B0ED5864F}" type="pres">
      <dgm:prSet presAssocID="{B47A19E8-8C9E-44A1-B4F3-02DD46976C34}" presName="posSpace" presStyleCnt="0"/>
      <dgm:spPr/>
    </dgm:pt>
    <dgm:pt modelId="{33387202-AB5D-4179-B8D4-2AE8F7F384EF}" type="pres">
      <dgm:prSet presAssocID="{B47A19E8-8C9E-44A1-B4F3-02DD46976C34}" presName="vertFlow" presStyleCnt="0"/>
      <dgm:spPr/>
    </dgm:pt>
    <dgm:pt modelId="{9D3CF29A-49EB-4E45-B781-56E7D45965F4}" type="pres">
      <dgm:prSet presAssocID="{B47A19E8-8C9E-44A1-B4F3-02DD46976C34}" presName="topSpace" presStyleCnt="0"/>
      <dgm:spPr/>
    </dgm:pt>
    <dgm:pt modelId="{D198F317-9234-46D9-AE33-B31DD2193EDA}" type="pres">
      <dgm:prSet presAssocID="{B47A19E8-8C9E-44A1-B4F3-02DD46976C34}" presName="firstComp" presStyleCnt="0"/>
      <dgm:spPr/>
    </dgm:pt>
    <dgm:pt modelId="{F00B437C-01D2-4E7C-85D1-222491762516}" type="pres">
      <dgm:prSet presAssocID="{B47A19E8-8C9E-44A1-B4F3-02DD46976C34}" presName="firstChild" presStyleLbl="bgAccFollowNode1" presStyleIdx="2" presStyleCnt="6" custScaleY="201065" custLinFactNeighborX="684" custLinFactNeighborY="6162"/>
      <dgm:spPr>
        <a:prstGeom prst="foldedCorner">
          <a:avLst/>
        </a:prstGeom>
      </dgm:spPr>
      <dgm:t>
        <a:bodyPr/>
        <a:lstStyle/>
        <a:p>
          <a:endParaRPr lang="ru-RU"/>
        </a:p>
      </dgm:t>
    </dgm:pt>
    <dgm:pt modelId="{8446C67E-E807-48BB-A8D0-322F31E69CBC}" type="pres">
      <dgm:prSet presAssocID="{B47A19E8-8C9E-44A1-B4F3-02DD46976C34}" presName="firstChildTx" presStyleLbl="bgAccFollowNode1" presStyleIdx="2" presStyleCnt="6">
        <dgm:presLayoutVars>
          <dgm:bulletEnabled val="1"/>
        </dgm:presLayoutVars>
      </dgm:prSet>
      <dgm:spPr/>
      <dgm:t>
        <a:bodyPr/>
        <a:lstStyle/>
        <a:p>
          <a:endParaRPr lang="ru-RU"/>
        </a:p>
      </dgm:t>
    </dgm:pt>
    <dgm:pt modelId="{8535BF6E-5037-4E17-8411-B6F9E7C38830}" type="pres">
      <dgm:prSet presAssocID="{CCCE24EA-BA00-4F28-8F19-90849570F0C2}" presName="comp" presStyleCnt="0"/>
      <dgm:spPr/>
    </dgm:pt>
    <dgm:pt modelId="{59E2472C-A5E6-451E-8B86-B0EA58A88E03}" type="pres">
      <dgm:prSet presAssocID="{CCCE24EA-BA00-4F28-8F19-90849570F0C2}" presName="child" presStyleLbl="bgAccFollowNode1" presStyleIdx="3" presStyleCnt="6" custScaleY="191903" custLinFactNeighborX="24333" custLinFactNeighborY="11924"/>
      <dgm:spPr>
        <a:prstGeom prst="foldedCorner">
          <a:avLst/>
        </a:prstGeom>
      </dgm:spPr>
      <dgm:t>
        <a:bodyPr/>
        <a:lstStyle/>
        <a:p>
          <a:endParaRPr lang="ru-RU"/>
        </a:p>
      </dgm:t>
    </dgm:pt>
    <dgm:pt modelId="{C96D63A8-38B5-4F38-A553-06635AAED21C}" type="pres">
      <dgm:prSet presAssocID="{CCCE24EA-BA00-4F28-8F19-90849570F0C2}" presName="childTx" presStyleLbl="bgAccFollowNode1" presStyleIdx="3" presStyleCnt="6">
        <dgm:presLayoutVars>
          <dgm:bulletEnabled val="1"/>
        </dgm:presLayoutVars>
      </dgm:prSet>
      <dgm:spPr>
        <a:prstGeom prst="foldedCorner">
          <a:avLst/>
        </a:prstGeom>
      </dgm:spPr>
      <dgm:t>
        <a:bodyPr/>
        <a:lstStyle/>
        <a:p>
          <a:endParaRPr lang="ru-RU"/>
        </a:p>
      </dgm:t>
    </dgm:pt>
    <dgm:pt modelId="{0C17CFA6-5B2E-4C35-8602-BD0991D47099}" type="pres">
      <dgm:prSet presAssocID="{B47A19E8-8C9E-44A1-B4F3-02DD46976C34}" presName="negSpace" presStyleCnt="0"/>
      <dgm:spPr/>
    </dgm:pt>
    <dgm:pt modelId="{4408A562-39F1-4C21-8ADE-F8B68F53AED8}" type="pres">
      <dgm:prSet presAssocID="{B47A19E8-8C9E-44A1-B4F3-02DD46976C34}" presName="circle" presStyleLbl="node1" presStyleIdx="1" presStyleCnt="3" custLinFactNeighborX="22485" custLinFactNeighborY="-1133"/>
      <dgm:spPr/>
      <dgm:t>
        <a:bodyPr/>
        <a:lstStyle/>
        <a:p>
          <a:endParaRPr lang="ru-RU"/>
        </a:p>
      </dgm:t>
    </dgm:pt>
    <dgm:pt modelId="{0E09F184-6D80-45C4-8F05-48A343D8462E}" type="pres">
      <dgm:prSet presAssocID="{79876919-042E-4E36-BAF3-0BA2C2E0A283}" presName="transSpace" presStyleCnt="0"/>
      <dgm:spPr/>
    </dgm:pt>
    <dgm:pt modelId="{27FEB9ED-1C05-4238-897C-68D994FED18E}" type="pres">
      <dgm:prSet presAssocID="{C31E6FD4-8C87-49CD-BC55-C2BD2D23895C}" presName="posSpace" presStyleCnt="0"/>
      <dgm:spPr/>
    </dgm:pt>
    <dgm:pt modelId="{8FECD328-5ADE-4EDE-9187-8917504FB5CA}" type="pres">
      <dgm:prSet presAssocID="{C31E6FD4-8C87-49CD-BC55-C2BD2D23895C}" presName="vertFlow" presStyleCnt="0"/>
      <dgm:spPr/>
    </dgm:pt>
    <dgm:pt modelId="{F9D0D83E-558E-46C6-A444-4833DBF8AFDB}" type="pres">
      <dgm:prSet presAssocID="{C31E6FD4-8C87-49CD-BC55-C2BD2D23895C}" presName="topSpace" presStyleCnt="0"/>
      <dgm:spPr/>
    </dgm:pt>
    <dgm:pt modelId="{932BC104-6CE9-4536-98DF-187CDB673BC5}" type="pres">
      <dgm:prSet presAssocID="{C31E6FD4-8C87-49CD-BC55-C2BD2D23895C}" presName="firstComp" presStyleCnt="0"/>
      <dgm:spPr/>
    </dgm:pt>
    <dgm:pt modelId="{75A1A28B-303F-4188-8547-FE7F9C952888}" type="pres">
      <dgm:prSet presAssocID="{C31E6FD4-8C87-49CD-BC55-C2BD2D23895C}" presName="firstChild" presStyleLbl="bgAccFollowNode1" presStyleIdx="4" presStyleCnt="6" custScaleY="192123" custLinFactNeighborX="-24088" custLinFactNeighborY="12072"/>
      <dgm:spPr>
        <a:prstGeom prst="foldedCorner">
          <a:avLst/>
        </a:prstGeom>
      </dgm:spPr>
      <dgm:t>
        <a:bodyPr/>
        <a:lstStyle/>
        <a:p>
          <a:endParaRPr lang="ru-RU"/>
        </a:p>
      </dgm:t>
    </dgm:pt>
    <dgm:pt modelId="{836AFB7E-1148-4CC1-869F-9AD967E7B4DF}" type="pres">
      <dgm:prSet presAssocID="{C31E6FD4-8C87-49CD-BC55-C2BD2D23895C}" presName="firstChildTx" presStyleLbl="bgAccFollowNode1" presStyleIdx="4" presStyleCnt="6">
        <dgm:presLayoutVars>
          <dgm:bulletEnabled val="1"/>
        </dgm:presLayoutVars>
      </dgm:prSet>
      <dgm:spPr/>
      <dgm:t>
        <a:bodyPr/>
        <a:lstStyle/>
        <a:p>
          <a:endParaRPr lang="ru-RU"/>
        </a:p>
      </dgm:t>
    </dgm:pt>
    <dgm:pt modelId="{9E85FD77-7176-4D1C-956A-7FAD97D69BDE}" type="pres">
      <dgm:prSet presAssocID="{E9F5DAEC-74C1-4A1D-A654-0C770CF506D3}" presName="comp" presStyleCnt="0"/>
      <dgm:spPr/>
    </dgm:pt>
    <dgm:pt modelId="{9AFEBAB0-3037-4EC7-AA34-B825CD2B46CA}" type="pres">
      <dgm:prSet presAssocID="{E9F5DAEC-74C1-4A1D-A654-0C770CF506D3}" presName="child" presStyleLbl="bgAccFollowNode1" presStyleIdx="5" presStyleCnt="6" custScaleY="192122" custLinFactNeighborX="-1365" custLinFactNeighborY="15731"/>
      <dgm:spPr>
        <a:prstGeom prst="foldedCorner">
          <a:avLst/>
        </a:prstGeom>
      </dgm:spPr>
      <dgm:t>
        <a:bodyPr/>
        <a:lstStyle/>
        <a:p>
          <a:endParaRPr lang="ru-RU"/>
        </a:p>
      </dgm:t>
    </dgm:pt>
    <dgm:pt modelId="{5156AD9E-E681-477C-AFB5-91DE3F3914AE}" type="pres">
      <dgm:prSet presAssocID="{E9F5DAEC-74C1-4A1D-A654-0C770CF506D3}" presName="childTx" presStyleLbl="bgAccFollowNode1" presStyleIdx="5" presStyleCnt="6">
        <dgm:presLayoutVars>
          <dgm:bulletEnabled val="1"/>
        </dgm:presLayoutVars>
      </dgm:prSet>
      <dgm:spPr/>
      <dgm:t>
        <a:bodyPr/>
        <a:lstStyle/>
        <a:p>
          <a:endParaRPr lang="ru-RU"/>
        </a:p>
      </dgm:t>
    </dgm:pt>
    <dgm:pt modelId="{C4EE5223-B719-425E-8AC9-3F6BEBD74519}" type="pres">
      <dgm:prSet presAssocID="{C31E6FD4-8C87-49CD-BC55-C2BD2D23895C}" presName="negSpace" presStyleCnt="0"/>
      <dgm:spPr/>
    </dgm:pt>
    <dgm:pt modelId="{A1DB80F7-01F7-4D7F-88F2-0515BFE0D1BF}" type="pres">
      <dgm:prSet presAssocID="{C31E6FD4-8C87-49CD-BC55-C2BD2D23895C}" presName="circle" presStyleLbl="node1" presStyleIdx="2" presStyleCnt="3"/>
      <dgm:spPr/>
      <dgm:t>
        <a:bodyPr/>
        <a:lstStyle/>
        <a:p>
          <a:endParaRPr lang="ru-RU"/>
        </a:p>
      </dgm:t>
    </dgm:pt>
  </dgm:ptLst>
  <dgm:cxnLst>
    <dgm:cxn modelId="{CE87023A-11D1-482D-89DE-CE51F2D78C20}" type="presOf" srcId="{B47A19E8-8C9E-44A1-B4F3-02DD46976C34}" destId="{4408A562-39F1-4C21-8ADE-F8B68F53AED8}" srcOrd="0" destOrd="0" presId="urn:microsoft.com/office/officeart/2005/8/layout/hList9"/>
    <dgm:cxn modelId="{9AC88E3B-D76C-4B95-A998-12058D724616}" srcId="{B47A19E8-8C9E-44A1-B4F3-02DD46976C34}" destId="{BF5DD3B2-7F54-4B1E-A458-1469C535B5C1}" srcOrd="0" destOrd="0" parTransId="{197F6F9B-002E-46AF-B7B8-A93693B6E8B1}" sibTransId="{B28287EB-7BFD-4CA2-9226-24C4913DBAB4}"/>
    <dgm:cxn modelId="{4CE45731-0B14-42D7-9720-3DF49C72211B}" type="presOf" srcId="{CCCE24EA-BA00-4F28-8F19-90849570F0C2}" destId="{C96D63A8-38B5-4F38-A553-06635AAED21C}" srcOrd="1" destOrd="0" presId="urn:microsoft.com/office/officeart/2005/8/layout/hList9"/>
    <dgm:cxn modelId="{338F164D-CFAC-4E0E-93C4-035F2DB6588F}" type="presOf" srcId="{BF5DD3B2-7F54-4B1E-A458-1469C535B5C1}" destId="{8446C67E-E807-48BB-A8D0-322F31E69CBC}" srcOrd="1" destOrd="0" presId="urn:microsoft.com/office/officeart/2005/8/layout/hList9"/>
    <dgm:cxn modelId="{BCAAC6F5-5473-47A4-ADA3-9E0B8F62D78D}" type="presOf" srcId="{A8A4EC43-A446-45F5-94D6-7A03B012F6A1}" destId="{6CA6A884-0E8B-4308-B4AD-358FDB2FD2E0}" srcOrd="1" destOrd="0" presId="urn:microsoft.com/office/officeart/2005/8/layout/hList9"/>
    <dgm:cxn modelId="{F2A9F850-9B61-41E6-9321-64708B28FD68}" type="presOf" srcId="{6A7FACE3-E08A-43F1-9F29-3D0F1ADFA897}" destId="{836AFB7E-1148-4CC1-869F-9AD967E7B4DF}" srcOrd="1" destOrd="0" presId="urn:microsoft.com/office/officeart/2005/8/layout/hList9"/>
    <dgm:cxn modelId="{3F838C1C-8E92-4C26-8FB1-AC796843C257}" type="presOf" srcId="{E9F5DAEC-74C1-4A1D-A654-0C770CF506D3}" destId="{5156AD9E-E681-477C-AFB5-91DE3F3914AE}" srcOrd="1" destOrd="0" presId="urn:microsoft.com/office/officeart/2005/8/layout/hList9"/>
    <dgm:cxn modelId="{41DF0C64-87A2-4B5A-B8F0-3D4C142ACD92}" srcId="{64CD5ED1-BA9B-49CD-B08D-B4DDC5E84CD7}" destId="{C31E6FD4-8C87-49CD-BC55-C2BD2D23895C}" srcOrd="2" destOrd="0" parTransId="{8714F2A2-ED7B-4973-AA80-2ED0B5338634}" sibTransId="{1AEEE790-7883-49BD-A8C0-3CDFCC978084}"/>
    <dgm:cxn modelId="{05DF8CD7-5128-4DD0-B25A-F78ACDBEE509}" type="presOf" srcId="{C31E6FD4-8C87-49CD-BC55-C2BD2D23895C}" destId="{A1DB80F7-01F7-4D7F-88F2-0515BFE0D1BF}" srcOrd="0" destOrd="0" presId="urn:microsoft.com/office/officeart/2005/8/layout/hList9"/>
    <dgm:cxn modelId="{51B84881-95E9-413F-B2DF-182EE9D03906}" srcId="{C31E6FD4-8C87-49CD-BC55-C2BD2D23895C}" destId="{6A7FACE3-E08A-43F1-9F29-3D0F1ADFA897}" srcOrd="0" destOrd="0" parTransId="{5C2FC925-79EF-4FC9-AF26-B9DCD2CA76E5}" sibTransId="{34222157-D4EE-4A89-81D8-055C48E6F356}"/>
    <dgm:cxn modelId="{21E6A537-1319-4E41-8B48-EE7EB7758F8A}" type="presOf" srcId="{E9F5DAEC-74C1-4A1D-A654-0C770CF506D3}" destId="{9AFEBAB0-3037-4EC7-AA34-B825CD2B46CA}" srcOrd="0" destOrd="0" presId="urn:microsoft.com/office/officeart/2005/8/layout/hList9"/>
    <dgm:cxn modelId="{5D449061-7DF4-4576-B291-080D8F0927B5}" type="presOf" srcId="{5838116F-E7D1-4A35-BF98-7FEA725E073C}" destId="{7EA7DDB2-197A-442C-B440-26D6A23CC777}" srcOrd="0" destOrd="0" presId="urn:microsoft.com/office/officeart/2005/8/layout/hList9"/>
    <dgm:cxn modelId="{17D9D716-F943-461A-9149-0A725F7CB08B}" type="presOf" srcId="{A8A4EC43-A446-45F5-94D6-7A03B012F6A1}" destId="{3DA83126-2EAC-41DF-B3C1-B172DBA5CB56}" srcOrd="0" destOrd="0" presId="urn:microsoft.com/office/officeart/2005/8/layout/hList9"/>
    <dgm:cxn modelId="{EE1CD968-AA8C-4897-8261-3293FC4E51D0}" type="presOf" srcId="{BF5DD3B2-7F54-4B1E-A458-1469C535B5C1}" destId="{F00B437C-01D2-4E7C-85D1-222491762516}" srcOrd="0" destOrd="0" presId="urn:microsoft.com/office/officeart/2005/8/layout/hList9"/>
    <dgm:cxn modelId="{76FB50DC-4DDE-4276-8B00-A88F90597A36}" srcId="{B47A19E8-8C9E-44A1-B4F3-02DD46976C34}" destId="{CCCE24EA-BA00-4F28-8F19-90849570F0C2}" srcOrd="1" destOrd="0" parTransId="{1AFABB0D-431C-4B1B-B6E1-D4AA195FBECE}" sibTransId="{0FA18BBC-EC3A-46C4-8CB0-242C57B75377}"/>
    <dgm:cxn modelId="{23DBB66A-4A14-443A-B1DD-FB090EDA7452}" srcId="{64CD5ED1-BA9B-49CD-B08D-B4DDC5E84CD7}" destId="{B47A19E8-8C9E-44A1-B4F3-02DD46976C34}" srcOrd="1" destOrd="0" parTransId="{DDD7A7AE-2535-4C7B-B2C7-A0EDA4B9002A}" sibTransId="{79876919-042E-4E36-BAF3-0BA2C2E0A283}"/>
    <dgm:cxn modelId="{6463CAAA-C0A6-4788-A663-7A2D19B7D646}" type="presOf" srcId="{CCCE24EA-BA00-4F28-8F19-90849570F0C2}" destId="{59E2472C-A5E6-451E-8B86-B0EA58A88E03}" srcOrd="0" destOrd="0" presId="urn:microsoft.com/office/officeart/2005/8/layout/hList9"/>
    <dgm:cxn modelId="{880C1824-1EBF-48D4-A56A-FEE9C312C4CF}" type="presOf" srcId="{64CD5ED1-BA9B-49CD-B08D-B4DDC5E84CD7}" destId="{4362D542-6724-48FF-8B37-71E754167DF7}" srcOrd="0" destOrd="0" presId="urn:microsoft.com/office/officeart/2005/8/layout/hList9"/>
    <dgm:cxn modelId="{30B2B986-B3CE-45DD-A1B5-6E4549043C4F}" srcId="{64CD5ED1-BA9B-49CD-B08D-B4DDC5E84CD7}" destId="{39DAEF8D-2DAA-4DA8-9AC9-EA0B650099FE}" srcOrd="0" destOrd="0" parTransId="{C0D0308C-5F4E-47D4-96FA-C1AA6CEF3E4B}" sibTransId="{23CE790D-3C98-4BF1-851E-B35818F466D2}"/>
    <dgm:cxn modelId="{2C925F8F-48FB-402E-8E9C-330FF0E21FC4}" srcId="{39DAEF8D-2DAA-4DA8-9AC9-EA0B650099FE}" destId="{A8A4EC43-A446-45F5-94D6-7A03B012F6A1}" srcOrd="0" destOrd="0" parTransId="{6A75D905-218F-4BF2-911A-F7722B983793}" sibTransId="{1419E8EF-B665-48C5-8988-44BC6CD08471}"/>
    <dgm:cxn modelId="{1CBBE985-CFC5-4A8F-823B-64CC9DFFD1BE}" type="presOf" srcId="{6A7FACE3-E08A-43F1-9F29-3D0F1ADFA897}" destId="{75A1A28B-303F-4188-8547-FE7F9C952888}" srcOrd="0" destOrd="0" presId="urn:microsoft.com/office/officeart/2005/8/layout/hList9"/>
    <dgm:cxn modelId="{0873BC25-5A93-4D14-86B6-BE9EF4CD2890}" srcId="{C31E6FD4-8C87-49CD-BC55-C2BD2D23895C}" destId="{E9F5DAEC-74C1-4A1D-A654-0C770CF506D3}" srcOrd="1" destOrd="0" parTransId="{4ADE96A2-9D28-4F17-BC67-569C644569CD}" sibTransId="{D0BE940F-D4E9-4ACF-93C1-A5229E47FB80}"/>
    <dgm:cxn modelId="{6AF4B6C0-CA39-49F4-92A8-A8D3D7295D12}" srcId="{39DAEF8D-2DAA-4DA8-9AC9-EA0B650099FE}" destId="{5838116F-E7D1-4A35-BF98-7FEA725E073C}" srcOrd="1" destOrd="0" parTransId="{C8296651-813C-4DCD-BA07-B9A47466D69E}" sibTransId="{B705FFF8-45DF-43FB-8328-F0A35C8BAAA0}"/>
    <dgm:cxn modelId="{0C718D45-5AB0-42BE-B8F2-674B60715EF8}" type="presOf" srcId="{5838116F-E7D1-4A35-BF98-7FEA725E073C}" destId="{F8C9F44C-1903-4751-A69B-EA3B5234E5C8}" srcOrd="1" destOrd="0" presId="urn:microsoft.com/office/officeart/2005/8/layout/hList9"/>
    <dgm:cxn modelId="{04C8F7BC-4B25-4C23-AB8E-585C7BDDD51B}" type="presOf" srcId="{39DAEF8D-2DAA-4DA8-9AC9-EA0B650099FE}" destId="{CE20FD30-78DD-4929-82F6-7C81492A6FDA}" srcOrd="0" destOrd="0" presId="urn:microsoft.com/office/officeart/2005/8/layout/hList9"/>
    <dgm:cxn modelId="{C563C831-70E1-42A7-AA69-44F6DAF5DAF3}" type="presParOf" srcId="{4362D542-6724-48FF-8B37-71E754167DF7}" destId="{92CDC829-B239-4370-B607-B4C0329F9E41}" srcOrd="0" destOrd="0" presId="urn:microsoft.com/office/officeart/2005/8/layout/hList9"/>
    <dgm:cxn modelId="{7D568419-D55D-434A-9016-0F7E6B323F0F}" type="presParOf" srcId="{4362D542-6724-48FF-8B37-71E754167DF7}" destId="{B8BCB0B8-CD78-4E29-9DD2-1613FDB12107}" srcOrd="1" destOrd="0" presId="urn:microsoft.com/office/officeart/2005/8/layout/hList9"/>
    <dgm:cxn modelId="{A9CA42CF-0D87-46D0-8513-ACACB34C23B9}" type="presParOf" srcId="{B8BCB0B8-CD78-4E29-9DD2-1613FDB12107}" destId="{0D39039F-4F9A-4FE4-83BD-2105164EEEFC}" srcOrd="0" destOrd="0" presId="urn:microsoft.com/office/officeart/2005/8/layout/hList9"/>
    <dgm:cxn modelId="{031B6030-C909-413C-ADCA-4C46A8710905}" type="presParOf" srcId="{B8BCB0B8-CD78-4E29-9DD2-1613FDB12107}" destId="{07637729-25A2-45E1-81DD-C249ED69A091}" srcOrd="1" destOrd="0" presId="urn:microsoft.com/office/officeart/2005/8/layout/hList9"/>
    <dgm:cxn modelId="{C167A551-9337-45E1-81E6-6796605681B3}" type="presParOf" srcId="{07637729-25A2-45E1-81DD-C249ED69A091}" destId="{3DA83126-2EAC-41DF-B3C1-B172DBA5CB56}" srcOrd="0" destOrd="0" presId="urn:microsoft.com/office/officeart/2005/8/layout/hList9"/>
    <dgm:cxn modelId="{ABB096DE-0EE6-42F5-824B-F4EE072B01CA}" type="presParOf" srcId="{07637729-25A2-45E1-81DD-C249ED69A091}" destId="{6CA6A884-0E8B-4308-B4AD-358FDB2FD2E0}" srcOrd="1" destOrd="0" presId="urn:microsoft.com/office/officeart/2005/8/layout/hList9"/>
    <dgm:cxn modelId="{81417987-A6D0-4455-A9F9-9EBD43E2DC2A}" type="presParOf" srcId="{B8BCB0B8-CD78-4E29-9DD2-1613FDB12107}" destId="{ABF4DEC1-C3B6-4569-9275-6C70678D96E4}" srcOrd="2" destOrd="0" presId="urn:microsoft.com/office/officeart/2005/8/layout/hList9"/>
    <dgm:cxn modelId="{D45DD740-26E2-4A93-B66A-265F7C7E3F0D}" type="presParOf" srcId="{ABF4DEC1-C3B6-4569-9275-6C70678D96E4}" destId="{7EA7DDB2-197A-442C-B440-26D6A23CC777}" srcOrd="0" destOrd="0" presId="urn:microsoft.com/office/officeart/2005/8/layout/hList9"/>
    <dgm:cxn modelId="{C303F23F-1E42-43E9-B7F5-359A38986285}" type="presParOf" srcId="{ABF4DEC1-C3B6-4569-9275-6C70678D96E4}" destId="{F8C9F44C-1903-4751-A69B-EA3B5234E5C8}" srcOrd="1" destOrd="0" presId="urn:microsoft.com/office/officeart/2005/8/layout/hList9"/>
    <dgm:cxn modelId="{D21B8DC6-EAEE-4906-8AC4-1B24CB0D88BE}" type="presParOf" srcId="{4362D542-6724-48FF-8B37-71E754167DF7}" destId="{D42463C3-57DC-44DA-A594-F51B266BF7E1}" srcOrd="2" destOrd="0" presId="urn:microsoft.com/office/officeart/2005/8/layout/hList9"/>
    <dgm:cxn modelId="{FB296344-14E4-4905-92EC-F3260B8EB76A}" type="presParOf" srcId="{4362D542-6724-48FF-8B37-71E754167DF7}" destId="{CE20FD30-78DD-4929-82F6-7C81492A6FDA}" srcOrd="3" destOrd="0" presId="urn:microsoft.com/office/officeart/2005/8/layout/hList9"/>
    <dgm:cxn modelId="{9D3D4FC5-0BC8-47E7-93A9-F03D0F83C600}" type="presParOf" srcId="{4362D542-6724-48FF-8B37-71E754167DF7}" destId="{B3ADF44D-3FCE-4F5D-8C25-45369F86C370}" srcOrd="4" destOrd="0" presId="urn:microsoft.com/office/officeart/2005/8/layout/hList9"/>
    <dgm:cxn modelId="{CA7C5677-5399-4C98-A017-4FC21F04A11F}" type="presParOf" srcId="{4362D542-6724-48FF-8B37-71E754167DF7}" destId="{AD4166F4-A5E6-48B1-9B0E-E54B0ED5864F}" srcOrd="5" destOrd="0" presId="urn:microsoft.com/office/officeart/2005/8/layout/hList9"/>
    <dgm:cxn modelId="{D9D2D995-A005-4E80-B2BF-5BB6550FE269}" type="presParOf" srcId="{4362D542-6724-48FF-8B37-71E754167DF7}" destId="{33387202-AB5D-4179-B8D4-2AE8F7F384EF}" srcOrd="6" destOrd="0" presId="urn:microsoft.com/office/officeart/2005/8/layout/hList9"/>
    <dgm:cxn modelId="{BC3C387A-75BA-43A4-8B7E-D82626896ECD}" type="presParOf" srcId="{33387202-AB5D-4179-B8D4-2AE8F7F384EF}" destId="{9D3CF29A-49EB-4E45-B781-56E7D45965F4}" srcOrd="0" destOrd="0" presId="urn:microsoft.com/office/officeart/2005/8/layout/hList9"/>
    <dgm:cxn modelId="{DA657704-AF20-4D12-A39C-3B494CEB2F9F}" type="presParOf" srcId="{33387202-AB5D-4179-B8D4-2AE8F7F384EF}" destId="{D198F317-9234-46D9-AE33-B31DD2193EDA}" srcOrd="1" destOrd="0" presId="urn:microsoft.com/office/officeart/2005/8/layout/hList9"/>
    <dgm:cxn modelId="{A6492391-C284-4AD1-BF6B-094FC3A020DC}" type="presParOf" srcId="{D198F317-9234-46D9-AE33-B31DD2193EDA}" destId="{F00B437C-01D2-4E7C-85D1-222491762516}" srcOrd="0" destOrd="0" presId="urn:microsoft.com/office/officeart/2005/8/layout/hList9"/>
    <dgm:cxn modelId="{5FA09A97-730F-40A7-A91C-733F42E0F445}" type="presParOf" srcId="{D198F317-9234-46D9-AE33-B31DD2193EDA}" destId="{8446C67E-E807-48BB-A8D0-322F31E69CBC}" srcOrd="1" destOrd="0" presId="urn:microsoft.com/office/officeart/2005/8/layout/hList9"/>
    <dgm:cxn modelId="{7DC783E8-7851-4961-AF2B-3BFDC183B93C}" type="presParOf" srcId="{33387202-AB5D-4179-B8D4-2AE8F7F384EF}" destId="{8535BF6E-5037-4E17-8411-B6F9E7C38830}" srcOrd="2" destOrd="0" presId="urn:microsoft.com/office/officeart/2005/8/layout/hList9"/>
    <dgm:cxn modelId="{37CDE9FD-7F10-43AC-B71F-CA7FEEA69EDF}" type="presParOf" srcId="{8535BF6E-5037-4E17-8411-B6F9E7C38830}" destId="{59E2472C-A5E6-451E-8B86-B0EA58A88E03}" srcOrd="0" destOrd="0" presId="urn:microsoft.com/office/officeart/2005/8/layout/hList9"/>
    <dgm:cxn modelId="{8700120E-6C1E-41A3-8856-E8312D483F24}" type="presParOf" srcId="{8535BF6E-5037-4E17-8411-B6F9E7C38830}" destId="{C96D63A8-38B5-4F38-A553-06635AAED21C}" srcOrd="1" destOrd="0" presId="urn:microsoft.com/office/officeart/2005/8/layout/hList9"/>
    <dgm:cxn modelId="{46D12E24-2303-4FBC-9B5F-C0BED0305DCA}" type="presParOf" srcId="{4362D542-6724-48FF-8B37-71E754167DF7}" destId="{0C17CFA6-5B2E-4C35-8602-BD0991D47099}" srcOrd="7" destOrd="0" presId="urn:microsoft.com/office/officeart/2005/8/layout/hList9"/>
    <dgm:cxn modelId="{62E265BA-E93F-4EB0-8E12-502161D0791D}" type="presParOf" srcId="{4362D542-6724-48FF-8B37-71E754167DF7}" destId="{4408A562-39F1-4C21-8ADE-F8B68F53AED8}" srcOrd="8" destOrd="0" presId="urn:microsoft.com/office/officeart/2005/8/layout/hList9"/>
    <dgm:cxn modelId="{0FDD20D3-3455-4662-A745-97CEB55C9F5A}" type="presParOf" srcId="{4362D542-6724-48FF-8B37-71E754167DF7}" destId="{0E09F184-6D80-45C4-8F05-48A343D8462E}" srcOrd="9" destOrd="0" presId="urn:microsoft.com/office/officeart/2005/8/layout/hList9"/>
    <dgm:cxn modelId="{2E43865D-A889-43AC-8C2B-8374DB741EE2}" type="presParOf" srcId="{4362D542-6724-48FF-8B37-71E754167DF7}" destId="{27FEB9ED-1C05-4238-897C-68D994FED18E}" srcOrd="10" destOrd="0" presId="urn:microsoft.com/office/officeart/2005/8/layout/hList9"/>
    <dgm:cxn modelId="{0C992E6E-CA4A-49F0-9E11-C1C41D1E9C85}" type="presParOf" srcId="{4362D542-6724-48FF-8B37-71E754167DF7}" destId="{8FECD328-5ADE-4EDE-9187-8917504FB5CA}" srcOrd="11" destOrd="0" presId="urn:microsoft.com/office/officeart/2005/8/layout/hList9"/>
    <dgm:cxn modelId="{2EBD954C-1AEC-487B-81FC-ADA985803DCA}" type="presParOf" srcId="{8FECD328-5ADE-4EDE-9187-8917504FB5CA}" destId="{F9D0D83E-558E-46C6-A444-4833DBF8AFDB}" srcOrd="0" destOrd="0" presId="urn:microsoft.com/office/officeart/2005/8/layout/hList9"/>
    <dgm:cxn modelId="{F4D38C41-AB78-46E2-B80E-FE4F10F969E2}" type="presParOf" srcId="{8FECD328-5ADE-4EDE-9187-8917504FB5CA}" destId="{932BC104-6CE9-4536-98DF-187CDB673BC5}" srcOrd="1" destOrd="0" presId="urn:microsoft.com/office/officeart/2005/8/layout/hList9"/>
    <dgm:cxn modelId="{F563AABA-141F-4A5A-98BA-68FB951D0519}" type="presParOf" srcId="{932BC104-6CE9-4536-98DF-187CDB673BC5}" destId="{75A1A28B-303F-4188-8547-FE7F9C952888}" srcOrd="0" destOrd="0" presId="urn:microsoft.com/office/officeart/2005/8/layout/hList9"/>
    <dgm:cxn modelId="{7B2ECB01-67F1-4007-B485-BA51769B5D1B}" type="presParOf" srcId="{932BC104-6CE9-4536-98DF-187CDB673BC5}" destId="{836AFB7E-1148-4CC1-869F-9AD967E7B4DF}" srcOrd="1" destOrd="0" presId="urn:microsoft.com/office/officeart/2005/8/layout/hList9"/>
    <dgm:cxn modelId="{70D9DCAE-FB7A-40F2-8C1E-4A4A9AD9FB9A}" type="presParOf" srcId="{8FECD328-5ADE-4EDE-9187-8917504FB5CA}" destId="{9E85FD77-7176-4D1C-956A-7FAD97D69BDE}" srcOrd="2" destOrd="0" presId="urn:microsoft.com/office/officeart/2005/8/layout/hList9"/>
    <dgm:cxn modelId="{933F8D96-002B-4FBF-A100-F3E3CA04A6E6}" type="presParOf" srcId="{9E85FD77-7176-4D1C-956A-7FAD97D69BDE}" destId="{9AFEBAB0-3037-4EC7-AA34-B825CD2B46CA}" srcOrd="0" destOrd="0" presId="urn:microsoft.com/office/officeart/2005/8/layout/hList9"/>
    <dgm:cxn modelId="{6A0FA4CE-A0BB-45AC-8614-E984396434E2}" type="presParOf" srcId="{9E85FD77-7176-4D1C-956A-7FAD97D69BDE}" destId="{5156AD9E-E681-477C-AFB5-91DE3F3914AE}" srcOrd="1" destOrd="0" presId="urn:microsoft.com/office/officeart/2005/8/layout/hList9"/>
    <dgm:cxn modelId="{177BEC42-B6FC-4B36-BB98-414E35B5584C}" type="presParOf" srcId="{4362D542-6724-48FF-8B37-71E754167DF7}" destId="{C4EE5223-B719-425E-8AC9-3F6BEBD74519}" srcOrd="12" destOrd="0" presId="urn:microsoft.com/office/officeart/2005/8/layout/hList9"/>
    <dgm:cxn modelId="{DCC0C742-E35E-43AC-8100-4AD8249B1516}" type="presParOf" srcId="{4362D542-6724-48FF-8B37-71E754167DF7}" destId="{A1DB80F7-01F7-4D7F-88F2-0515BFE0D1BF}"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371F85-7801-4233-95F7-2968E256DDD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ru-RU"/>
        </a:p>
      </dgm:t>
    </dgm:pt>
    <dgm:pt modelId="{F03BC644-0CF3-4F89-94C3-ABCD7DC6D1FF}">
      <dgm:prSet phldrT="[Текст]" custT="1"/>
      <dgm:spPr>
        <a:gradFill flip="none" rotWithShape="1">
          <a:gsLst>
            <a:gs pos="1700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5400000" scaled="1"/>
          <a:tileRect/>
        </a:gradFill>
      </dgm:spPr>
      <dgm:t>
        <a:bodyPr/>
        <a:lstStyle/>
        <a:p>
          <a:r>
            <a:rPr lang="ru-RU" sz="1800" b="1" dirty="0" smtClean="0">
              <a:latin typeface="Times New Roman" pitchFamily="18" charset="0"/>
              <a:cs typeface="Times New Roman" pitchFamily="18" charset="0"/>
            </a:rPr>
            <a:t>ДОХОДЫ БЮДЖЕТА</a:t>
          </a:r>
          <a:endParaRPr lang="ru-RU" sz="1800" b="1" dirty="0">
            <a:latin typeface="Times New Roman" pitchFamily="18" charset="0"/>
            <a:cs typeface="Times New Roman" pitchFamily="18" charset="0"/>
          </a:endParaRPr>
        </a:p>
      </dgm:t>
    </dgm:pt>
    <dgm:pt modelId="{74A53E87-F23B-4076-88B5-9CC639173AC8}" type="parTrans" cxnId="{5ECDAC9E-4510-49E1-AAB9-2082406B4492}">
      <dgm:prSet/>
      <dgm:spPr/>
      <dgm:t>
        <a:bodyPr/>
        <a:lstStyle/>
        <a:p>
          <a:endParaRPr lang="ru-RU"/>
        </a:p>
      </dgm:t>
    </dgm:pt>
    <dgm:pt modelId="{8F54DD95-09DE-46E4-A201-BD755BB99C94}" type="sibTrans" cxnId="{5ECDAC9E-4510-49E1-AAB9-2082406B4492}">
      <dgm:prSet/>
      <dgm:spPr/>
      <dgm:t>
        <a:bodyPr/>
        <a:lstStyle/>
        <a:p>
          <a:endParaRPr lang="ru-RU"/>
        </a:p>
      </dgm:t>
    </dgm:pt>
    <dgm:pt modelId="{C7E7BE82-51F9-4614-8578-DC9ADEC0F04B}">
      <dgm:prSet phldrT="[Текст]" custT="1"/>
      <dgm:spPr>
        <a:gradFill flip="none" rotWithShape="0">
          <a:gsLst>
            <a:gs pos="0">
              <a:srgbClr val="339966">
                <a:shade val="30000"/>
                <a:satMod val="115000"/>
              </a:srgbClr>
            </a:gs>
            <a:gs pos="50000">
              <a:srgbClr val="339966">
                <a:shade val="67500"/>
                <a:satMod val="115000"/>
              </a:srgbClr>
            </a:gs>
            <a:gs pos="100000">
              <a:srgbClr val="339966">
                <a:shade val="100000"/>
                <a:satMod val="115000"/>
              </a:srgbClr>
            </a:gs>
          </a:gsLst>
          <a:lin ang="2700000" scaled="1"/>
          <a:tileRect/>
        </a:gradFill>
      </dgm:spPr>
      <dgm:t>
        <a:bodyPr/>
        <a:lstStyle/>
        <a:p>
          <a:pPr algn="ctr"/>
          <a:r>
            <a:rPr lang="ru-RU" sz="1700" b="1" u="sng" dirty="0" smtClean="0">
              <a:latin typeface="Times New Roman" pitchFamily="18" charset="0"/>
              <a:cs typeface="Times New Roman" pitchFamily="18" charset="0"/>
            </a:rPr>
            <a:t>Налоговые доходы- </a:t>
          </a:r>
          <a:r>
            <a:rPr lang="ru-RU" sz="1700" dirty="0" smtClean="0">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algn="ctr"/>
          <a:r>
            <a:rPr lang="ru-RU" sz="1700" dirty="0" smtClean="0">
              <a:latin typeface="Times New Roman" pitchFamily="18" charset="0"/>
              <a:cs typeface="Times New Roman" pitchFamily="18" charset="0"/>
            </a:rPr>
            <a:t>- Налог на доходы физических лиц;</a:t>
          </a:r>
        </a:p>
        <a:p>
          <a:pPr algn="ctr"/>
          <a:r>
            <a:rPr lang="ru-RU" sz="1700" dirty="0" smtClean="0">
              <a:latin typeface="Times New Roman" pitchFamily="18" charset="0"/>
              <a:cs typeface="Times New Roman" pitchFamily="18" charset="0"/>
            </a:rPr>
            <a:t>- Налоги  на совокупный доход;</a:t>
          </a:r>
        </a:p>
        <a:p>
          <a:pPr algn="ctr"/>
          <a:r>
            <a:rPr lang="ru-RU" sz="1700" dirty="0" smtClean="0">
              <a:latin typeface="Times New Roman" pitchFamily="18" charset="0"/>
              <a:cs typeface="Times New Roman" pitchFamily="18" charset="0"/>
            </a:rPr>
            <a:t>- Государственная  пошлина;</a:t>
          </a:r>
        </a:p>
        <a:p>
          <a:pPr algn="ctr"/>
          <a:r>
            <a:rPr lang="ru-RU" sz="1700" dirty="0" smtClean="0">
              <a:latin typeface="Times New Roman" pitchFamily="18" charset="0"/>
              <a:cs typeface="Times New Roman" pitchFamily="18" charset="0"/>
            </a:rPr>
            <a:t>- Другие</a:t>
          </a:r>
          <a:endParaRPr lang="ru-RU" sz="1700" dirty="0">
            <a:latin typeface="Times New Roman" pitchFamily="18" charset="0"/>
            <a:cs typeface="Times New Roman" pitchFamily="18" charset="0"/>
          </a:endParaRPr>
        </a:p>
      </dgm:t>
    </dgm:pt>
    <dgm:pt modelId="{1308977C-B5C0-4EE3-B22B-1ACA6465B710}" type="parTrans" cxnId="{F038C9EA-7669-4B46-A2AD-3A7495908283}">
      <dgm:prSet/>
      <dgm:spPr>
        <a:solidFill>
          <a:srgbClr val="00CC66"/>
        </a:solidFill>
        <a:ln>
          <a:solidFill>
            <a:schemeClr val="accent1"/>
          </a:solidFill>
        </a:ln>
      </dgm:spPr>
      <dgm:t>
        <a:bodyPr/>
        <a:lstStyle/>
        <a:p>
          <a:endParaRPr lang="ru-RU" dirty="0"/>
        </a:p>
      </dgm:t>
    </dgm:pt>
    <dgm:pt modelId="{397391D5-EC80-4467-9071-0D3D5547E1FC}" type="sibTrans" cxnId="{F038C9EA-7669-4B46-A2AD-3A7495908283}">
      <dgm:prSet/>
      <dgm:spPr/>
      <dgm:t>
        <a:bodyPr/>
        <a:lstStyle/>
        <a:p>
          <a:endParaRPr lang="ru-RU"/>
        </a:p>
      </dgm:t>
    </dgm:pt>
    <dgm:pt modelId="{3FF0F976-E430-4D1F-99AF-07177B944F7C}">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dgm:spPr>
      <dgm:t>
        <a:bodyPr/>
        <a:lstStyle/>
        <a:p>
          <a:r>
            <a:rPr lang="ru-RU" sz="1700" b="1" u="sng" dirty="0" smtClean="0">
              <a:latin typeface="Times New Roman" pitchFamily="18" charset="0"/>
              <a:cs typeface="Times New Roman" pitchFamily="18" charset="0"/>
            </a:rPr>
            <a:t>Безвозмездные поступления- </a:t>
          </a:r>
          <a:r>
            <a:rPr lang="ru-RU" sz="1700" dirty="0" smtClean="0">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dirty="0">
            <a:latin typeface="Times New Roman" pitchFamily="18" charset="0"/>
            <a:cs typeface="Times New Roman" pitchFamily="18" charset="0"/>
          </a:endParaRPr>
        </a:p>
      </dgm:t>
    </dgm:pt>
    <dgm:pt modelId="{04314C92-F169-4EFF-835C-AA5E582131CA}" type="parTrans" cxnId="{A3E67AB5-11A7-47DB-8E6A-10B1BC2D1536}">
      <dgm:prSet/>
      <dgm:spPr>
        <a:solidFill>
          <a:srgbClr val="33CCFF"/>
        </a:solidFill>
      </dgm:spPr>
      <dgm:t>
        <a:bodyPr/>
        <a:lstStyle/>
        <a:p>
          <a:endParaRPr lang="ru-RU" dirty="0"/>
        </a:p>
      </dgm:t>
    </dgm:pt>
    <dgm:pt modelId="{D449E078-7D5D-49D6-A890-8FA05575F534}" type="sibTrans" cxnId="{A3E67AB5-11A7-47DB-8E6A-10B1BC2D1536}">
      <dgm:prSet/>
      <dgm:spPr/>
      <dgm:t>
        <a:bodyPr/>
        <a:lstStyle/>
        <a:p>
          <a:endParaRPr lang="ru-RU"/>
        </a:p>
      </dgm:t>
    </dgm:pt>
    <dgm:pt modelId="{24541B9B-D371-49BA-A5B2-F771C5B494A7}">
      <dgm:prSet phldrT="[Текст]" custT="1"/>
      <dgm:spPr>
        <a:gradFill flip="none" rotWithShape="0">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a:solidFill>
            <a:schemeClr val="accent1"/>
          </a:solidFill>
        </a:ln>
        <a:scene3d>
          <a:camera prst="orthographicFront">
            <a:rot lat="0" lon="0" rev="0"/>
          </a:camera>
          <a:lightRig rig="threePt" dir="t">
            <a:rot lat="0" lon="0" rev="7500000"/>
          </a:lightRig>
        </a:scene3d>
        <a:sp3d prstMaterial="plastic">
          <a:bevelT w="127000" h="25400" prst="relaxedInset"/>
        </a:sp3d>
      </dgm:spPr>
      <dgm:t>
        <a:bodyPr/>
        <a:lstStyle/>
        <a:p>
          <a:r>
            <a:rPr lang="ru-RU" sz="1700" b="1" u="sng" dirty="0" smtClean="0">
              <a:latin typeface="Times New Roman" pitchFamily="18" charset="0"/>
              <a:cs typeface="Times New Roman" pitchFamily="18" charset="0"/>
            </a:rPr>
            <a:t>Неналоговые доходы </a:t>
          </a:r>
          <a:r>
            <a:rPr lang="ru-RU" sz="1700" dirty="0" smtClean="0">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dirty="0">
            <a:latin typeface="Times New Roman" pitchFamily="18" charset="0"/>
            <a:cs typeface="Times New Roman" pitchFamily="18" charset="0"/>
          </a:endParaRPr>
        </a:p>
      </dgm:t>
    </dgm:pt>
    <dgm:pt modelId="{0BABBF11-1227-411A-863C-874B6BAEA5AC}" type="parTrans" cxnId="{93913D89-7E9A-47C7-8D7A-3ABE32CBB138}">
      <dgm:prSet/>
      <dgm:spPr>
        <a:solidFill>
          <a:srgbClr val="00FF99"/>
        </a:solidFill>
      </dgm:spPr>
      <dgm:t>
        <a:bodyPr/>
        <a:lstStyle/>
        <a:p>
          <a:endParaRPr lang="ru-RU" dirty="0"/>
        </a:p>
      </dgm:t>
    </dgm:pt>
    <dgm:pt modelId="{89528275-5E5B-44DF-902D-6EF7E5597E8A}" type="sibTrans" cxnId="{93913D89-7E9A-47C7-8D7A-3ABE32CBB138}">
      <dgm:prSet/>
      <dgm:spPr/>
      <dgm:t>
        <a:bodyPr/>
        <a:lstStyle/>
        <a:p>
          <a:endParaRPr lang="ru-RU"/>
        </a:p>
      </dgm:t>
    </dgm:pt>
    <dgm:pt modelId="{8450C838-883F-49BB-ADCD-9FDD8CECD47D}" type="pres">
      <dgm:prSet presAssocID="{FD371F85-7801-4233-95F7-2968E256DDD5}" presName="cycle" presStyleCnt="0">
        <dgm:presLayoutVars>
          <dgm:chMax val="1"/>
          <dgm:dir/>
          <dgm:animLvl val="ctr"/>
          <dgm:resizeHandles val="exact"/>
        </dgm:presLayoutVars>
      </dgm:prSet>
      <dgm:spPr/>
      <dgm:t>
        <a:bodyPr/>
        <a:lstStyle/>
        <a:p>
          <a:endParaRPr lang="ru-RU"/>
        </a:p>
      </dgm:t>
    </dgm:pt>
    <dgm:pt modelId="{7C9377F2-6DE3-41EC-9D05-635A90327943}" type="pres">
      <dgm:prSet presAssocID="{F03BC644-0CF3-4F89-94C3-ABCD7DC6D1FF}" presName="centerShape" presStyleLbl="node0" presStyleIdx="0" presStyleCnt="1" custScaleY="77980" custLinFactNeighborX="-518" custLinFactNeighborY="-1967"/>
      <dgm:spPr/>
      <dgm:t>
        <a:bodyPr/>
        <a:lstStyle/>
        <a:p>
          <a:endParaRPr lang="ru-RU"/>
        </a:p>
      </dgm:t>
    </dgm:pt>
    <dgm:pt modelId="{4D18CED3-1142-40EA-9116-88C40631624C}" type="pres">
      <dgm:prSet presAssocID="{1308977C-B5C0-4EE3-B22B-1ACA6465B710}" presName="parTrans" presStyleLbl="bgSibTrans2D1" presStyleIdx="0" presStyleCnt="3"/>
      <dgm:spPr/>
      <dgm:t>
        <a:bodyPr/>
        <a:lstStyle/>
        <a:p>
          <a:endParaRPr lang="ru-RU"/>
        </a:p>
      </dgm:t>
    </dgm:pt>
    <dgm:pt modelId="{260436B6-97A1-4106-A465-1698EFC5DB02}" type="pres">
      <dgm:prSet presAssocID="{C7E7BE82-51F9-4614-8578-DC9ADEC0F04B}" presName="node" presStyleLbl="node1" presStyleIdx="0" presStyleCnt="3" custScaleX="108797" custScaleY="251843" custRadScaleRad="108296" custRadScaleInc="-2831">
        <dgm:presLayoutVars>
          <dgm:bulletEnabled val="1"/>
        </dgm:presLayoutVars>
      </dgm:prSet>
      <dgm:spPr/>
      <dgm:t>
        <a:bodyPr/>
        <a:lstStyle/>
        <a:p>
          <a:endParaRPr lang="ru-RU"/>
        </a:p>
      </dgm:t>
    </dgm:pt>
    <dgm:pt modelId="{33AE49E3-7EAF-4671-ACEC-5EF4114D59E5}" type="pres">
      <dgm:prSet presAssocID="{04314C92-F169-4EFF-835C-AA5E582131CA}" presName="parTrans" presStyleLbl="bgSibTrans2D1" presStyleIdx="1" presStyleCnt="3" custAng="21497965" custScaleX="96563" custLinFactNeighborX="3373" custLinFactNeighborY="27879"/>
      <dgm:spPr/>
      <dgm:t>
        <a:bodyPr/>
        <a:lstStyle/>
        <a:p>
          <a:endParaRPr lang="ru-RU"/>
        </a:p>
      </dgm:t>
    </dgm:pt>
    <dgm:pt modelId="{4C1BB923-E7F2-4FAE-BCE2-9CBC75F98424}" type="pres">
      <dgm:prSet presAssocID="{3FF0F976-E430-4D1F-99AF-07177B944F7C}" presName="node" presStyleLbl="node1" presStyleIdx="1" presStyleCnt="3" custScaleY="158270" custRadScaleRad="122127" custRadScaleInc="74494">
        <dgm:presLayoutVars>
          <dgm:bulletEnabled val="1"/>
        </dgm:presLayoutVars>
      </dgm:prSet>
      <dgm:spPr/>
      <dgm:t>
        <a:bodyPr/>
        <a:lstStyle/>
        <a:p>
          <a:endParaRPr lang="ru-RU"/>
        </a:p>
      </dgm:t>
    </dgm:pt>
    <dgm:pt modelId="{4C3C8D6A-0A5F-4907-83DC-AB25FCA93C97}" type="pres">
      <dgm:prSet presAssocID="{0BABBF11-1227-411A-863C-874B6BAEA5AC}" presName="parTrans" presStyleLbl="bgSibTrans2D1" presStyleIdx="2" presStyleCnt="3" custLinFactNeighborX="188" custLinFactNeighborY="15399"/>
      <dgm:spPr/>
      <dgm:t>
        <a:bodyPr/>
        <a:lstStyle/>
        <a:p>
          <a:endParaRPr lang="ru-RU"/>
        </a:p>
      </dgm:t>
    </dgm:pt>
    <dgm:pt modelId="{D71078B0-61B0-4A49-ACC5-75E45D65A14C}" type="pres">
      <dgm:prSet presAssocID="{24541B9B-D371-49BA-A5B2-F771C5B494A7}" presName="node" presStyleLbl="node1" presStyleIdx="2" presStyleCnt="3" custScaleX="110952" custScaleY="168276" custRadScaleRad="93507" custRadScaleInc="-92920">
        <dgm:presLayoutVars>
          <dgm:bulletEnabled val="1"/>
        </dgm:presLayoutVars>
      </dgm:prSet>
      <dgm:spPr/>
      <dgm:t>
        <a:bodyPr/>
        <a:lstStyle/>
        <a:p>
          <a:endParaRPr lang="ru-RU"/>
        </a:p>
      </dgm:t>
    </dgm:pt>
  </dgm:ptLst>
  <dgm:cxnLst>
    <dgm:cxn modelId="{5ECDAC9E-4510-49E1-AAB9-2082406B4492}" srcId="{FD371F85-7801-4233-95F7-2968E256DDD5}" destId="{F03BC644-0CF3-4F89-94C3-ABCD7DC6D1FF}" srcOrd="0" destOrd="0" parTransId="{74A53E87-F23B-4076-88B5-9CC639173AC8}" sibTransId="{8F54DD95-09DE-46E4-A201-BD755BB99C94}"/>
    <dgm:cxn modelId="{A8DAD2B3-CC0D-4BDC-9C19-7AA9DC6FB88A}" type="presOf" srcId="{FD371F85-7801-4233-95F7-2968E256DDD5}" destId="{8450C838-883F-49BB-ADCD-9FDD8CECD47D}" srcOrd="0" destOrd="0" presId="urn:microsoft.com/office/officeart/2005/8/layout/radial4"/>
    <dgm:cxn modelId="{D2D65A7A-7D12-4600-A988-1657039BA096}" type="presOf" srcId="{C7E7BE82-51F9-4614-8578-DC9ADEC0F04B}" destId="{260436B6-97A1-4106-A465-1698EFC5DB02}" srcOrd="0" destOrd="0" presId="urn:microsoft.com/office/officeart/2005/8/layout/radial4"/>
    <dgm:cxn modelId="{93913D89-7E9A-47C7-8D7A-3ABE32CBB138}" srcId="{F03BC644-0CF3-4F89-94C3-ABCD7DC6D1FF}" destId="{24541B9B-D371-49BA-A5B2-F771C5B494A7}" srcOrd="2" destOrd="0" parTransId="{0BABBF11-1227-411A-863C-874B6BAEA5AC}" sibTransId="{89528275-5E5B-44DF-902D-6EF7E5597E8A}"/>
    <dgm:cxn modelId="{1323577C-E682-4C8C-8032-31C6BD063025}" type="presOf" srcId="{04314C92-F169-4EFF-835C-AA5E582131CA}" destId="{33AE49E3-7EAF-4671-ACEC-5EF4114D59E5}" srcOrd="0" destOrd="0" presId="urn:microsoft.com/office/officeart/2005/8/layout/radial4"/>
    <dgm:cxn modelId="{0C9C6E93-3167-4853-BC3A-6DF548E9EE15}" type="presOf" srcId="{24541B9B-D371-49BA-A5B2-F771C5B494A7}" destId="{D71078B0-61B0-4A49-ACC5-75E45D65A14C}" srcOrd="0" destOrd="0" presId="urn:microsoft.com/office/officeart/2005/8/layout/radial4"/>
    <dgm:cxn modelId="{A3E67AB5-11A7-47DB-8E6A-10B1BC2D1536}" srcId="{F03BC644-0CF3-4F89-94C3-ABCD7DC6D1FF}" destId="{3FF0F976-E430-4D1F-99AF-07177B944F7C}" srcOrd="1" destOrd="0" parTransId="{04314C92-F169-4EFF-835C-AA5E582131CA}" sibTransId="{D449E078-7D5D-49D6-A890-8FA05575F534}"/>
    <dgm:cxn modelId="{DCEE90B1-9B61-4C4B-BB26-0E5B08BB34E5}" type="presOf" srcId="{3FF0F976-E430-4D1F-99AF-07177B944F7C}" destId="{4C1BB923-E7F2-4FAE-BCE2-9CBC75F98424}" srcOrd="0" destOrd="0" presId="urn:microsoft.com/office/officeart/2005/8/layout/radial4"/>
    <dgm:cxn modelId="{F038C9EA-7669-4B46-A2AD-3A7495908283}" srcId="{F03BC644-0CF3-4F89-94C3-ABCD7DC6D1FF}" destId="{C7E7BE82-51F9-4614-8578-DC9ADEC0F04B}" srcOrd="0" destOrd="0" parTransId="{1308977C-B5C0-4EE3-B22B-1ACA6465B710}" sibTransId="{397391D5-EC80-4467-9071-0D3D5547E1FC}"/>
    <dgm:cxn modelId="{C24AE16A-FA96-4323-83AE-22DB67BDFCF9}" type="presOf" srcId="{0BABBF11-1227-411A-863C-874B6BAEA5AC}" destId="{4C3C8D6A-0A5F-4907-83DC-AB25FCA93C97}" srcOrd="0" destOrd="0" presId="urn:microsoft.com/office/officeart/2005/8/layout/radial4"/>
    <dgm:cxn modelId="{C41C04FC-7693-4A33-9ABD-1ABEEAFC1E56}" type="presOf" srcId="{F03BC644-0CF3-4F89-94C3-ABCD7DC6D1FF}" destId="{7C9377F2-6DE3-41EC-9D05-635A90327943}" srcOrd="0" destOrd="0" presId="urn:microsoft.com/office/officeart/2005/8/layout/radial4"/>
    <dgm:cxn modelId="{AFC9F6B8-451C-4B94-9A20-81C6922C1432}" type="presOf" srcId="{1308977C-B5C0-4EE3-B22B-1ACA6465B710}" destId="{4D18CED3-1142-40EA-9116-88C40631624C}" srcOrd="0" destOrd="0" presId="urn:microsoft.com/office/officeart/2005/8/layout/radial4"/>
    <dgm:cxn modelId="{4FBFDD95-CD41-460F-B6B0-9E7EFE232C2C}" type="presParOf" srcId="{8450C838-883F-49BB-ADCD-9FDD8CECD47D}" destId="{7C9377F2-6DE3-41EC-9D05-635A90327943}" srcOrd="0" destOrd="0" presId="urn:microsoft.com/office/officeart/2005/8/layout/radial4"/>
    <dgm:cxn modelId="{FF5725F0-5A28-45D8-A49A-4E3D207C22BC}" type="presParOf" srcId="{8450C838-883F-49BB-ADCD-9FDD8CECD47D}" destId="{4D18CED3-1142-40EA-9116-88C40631624C}" srcOrd="1" destOrd="0" presId="urn:microsoft.com/office/officeart/2005/8/layout/radial4"/>
    <dgm:cxn modelId="{5722149E-AE15-44D2-AD20-E89D166F0D9E}" type="presParOf" srcId="{8450C838-883F-49BB-ADCD-9FDD8CECD47D}" destId="{260436B6-97A1-4106-A465-1698EFC5DB02}" srcOrd="2" destOrd="0" presId="urn:microsoft.com/office/officeart/2005/8/layout/radial4"/>
    <dgm:cxn modelId="{EB8C33DC-3D06-4035-B73E-AFA473BDDF56}" type="presParOf" srcId="{8450C838-883F-49BB-ADCD-9FDD8CECD47D}" destId="{33AE49E3-7EAF-4671-ACEC-5EF4114D59E5}" srcOrd="3" destOrd="0" presId="urn:microsoft.com/office/officeart/2005/8/layout/radial4"/>
    <dgm:cxn modelId="{375E3AB5-6A6A-4FB9-8D07-A53EF17F6A11}" type="presParOf" srcId="{8450C838-883F-49BB-ADCD-9FDD8CECD47D}" destId="{4C1BB923-E7F2-4FAE-BCE2-9CBC75F98424}" srcOrd="4" destOrd="0" presId="urn:microsoft.com/office/officeart/2005/8/layout/radial4"/>
    <dgm:cxn modelId="{BBA5423E-A9A3-45DE-BFC3-6BB85C03EBCE}" type="presParOf" srcId="{8450C838-883F-49BB-ADCD-9FDD8CECD47D}" destId="{4C3C8D6A-0A5F-4907-83DC-AB25FCA93C97}" srcOrd="5" destOrd="0" presId="urn:microsoft.com/office/officeart/2005/8/layout/radial4"/>
    <dgm:cxn modelId="{E8E62657-24CA-4038-8D86-7D3FFE0BEF9F}" type="presParOf" srcId="{8450C838-883F-49BB-ADCD-9FDD8CECD47D}" destId="{D71078B0-61B0-4A49-ACC5-75E45D65A14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03A0-357A-420A-AADA-C781BF756532}">
      <dsp:nvSpPr>
        <dsp:cNvPr id="0" name=""/>
        <dsp:cNvSpPr/>
      </dsp:nvSpPr>
      <dsp:spPr>
        <a:xfrm>
          <a:off x="1" y="0"/>
          <a:ext cx="2555772" cy="107916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effectLst>
                <a:outerShdw blurRad="38100" dist="38100" dir="2700000" algn="tl">
                  <a:srgbClr val="000000">
                    <a:alpha val="43137"/>
                  </a:srgbClr>
                </a:outerShdw>
              </a:effectLst>
              <a:latin typeface="Book Antiqua" pitchFamily="18" charset="0"/>
            </a:rPr>
            <a:t>Численность населения на 01.01.2016 г.           9 642 человека</a:t>
          </a:r>
          <a:endParaRPr lang="ru-RU" sz="1500" kern="1200" dirty="0">
            <a:effectLst>
              <a:outerShdw blurRad="38100" dist="38100" dir="2700000" algn="tl">
                <a:srgbClr val="000000">
                  <a:alpha val="43137"/>
                </a:srgbClr>
              </a:outerShdw>
            </a:effectLst>
            <a:latin typeface="Book Antiqua" pitchFamily="18" charset="0"/>
          </a:endParaRPr>
        </a:p>
      </dsp:txBody>
      <dsp:txXfrm>
        <a:off x="539582" y="0"/>
        <a:ext cx="1476611" cy="1079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23A05-0CA6-4B1C-9C90-98508B193786}">
      <dsp:nvSpPr>
        <dsp:cNvPr id="0" name=""/>
        <dsp:cNvSpPr/>
      </dsp:nvSpPr>
      <dsp:spPr>
        <a:xfrm>
          <a:off x="0" y="0"/>
          <a:ext cx="6633209" cy="1219657"/>
        </a:xfrm>
        <a:prstGeom prst="roundRect">
          <a:avLst>
            <a:gd name="adj" fmla="val 10000"/>
          </a:avLst>
        </a:prstGeom>
        <a:solidFill>
          <a:srgbClr val="3366FF"/>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Дотации</a:t>
          </a:r>
          <a:r>
            <a:rPr lang="ru-RU" sz="2000" kern="12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kern="1200" dirty="0">
            <a:solidFill>
              <a:schemeClr val="tx2">
                <a:lumMod val="10000"/>
              </a:schemeClr>
            </a:solidFill>
            <a:latin typeface="Book Antiqua" pitchFamily="18" charset="0"/>
          </a:endParaRPr>
        </a:p>
      </dsp:txBody>
      <dsp:txXfrm>
        <a:off x="35723" y="35723"/>
        <a:ext cx="5214042" cy="1148211"/>
      </dsp:txXfrm>
    </dsp:sp>
    <dsp:sp modelId="{347415BA-DC97-43E2-AE7E-CB1E89BDB6C4}">
      <dsp:nvSpPr>
        <dsp:cNvPr id="0" name=""/>
        <dsp:cNvSpPr/>
      </dsp:nvSpPr>
      <dsp:spPr>
        <a:xfrm>
          <a:off x="555531" y="1441413"/>
          <a:ext cx="6633209" cy="1219657"/>
        </a:xfrm>
        <a:prstGeom prst="roundRect">
          <a:avLst>
            <a:gd name="adj" fmla="val 10000"/>
          </a:avLst>
        </a:prstGeom>
        <a:solidFill>
          <a:srgbClr val="6699FF"/>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ru-RU" sz="1200" kern="1200" dirty="0" smtClean="0">
            <a:latin typeface="Book Antiqua" pitchFamily="18" charset="0"/>
          </a:endParaRPr>
        </a:p>
        <a:p>
          <a:pPr lvl="0" algn="just" defTabSz="533400">
            <a:lnSpc>
              <a:spcPct val="90000"/>
            </a:lnSpc>
            <a:spcBef>
              <a:spcPct val="0"/>
            </a:spcBef>
            <a:spcAft>
              <a:spcPct val="35000"/>
            </a:spcAft>
          </a:pPr>
          <a:r>
            <a:rPr lang="ru-RU" sz="2000" b="1" i="0" u="sng" kern="1200" dirty="0" smtClean="0">
              <a:solidFill>
                <a:schemeClr val="tx2">
                  <a:lumMod val="10000"/>
                </a:schemeClr>
              </a:solidFill>
              <a:latin typeface="Book Antiqua" pitchFamily="18" charset="0"/>
            </a:rPr>
            <a:t>Субсидии</a:t>
          </a:r>
          <a:r>
            <a:rPr lang="ru-RU" sz="2000" kern="12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lvl="0" algn="l" defTabSz="533400">
            <a:lnSpc>
              <a:spcPct val="90000"/>
            </a:lnSpc>
            <a:spcBef>
              <a:spcPct val="0"/>
            </a:spcBef>
            <a:spcAft>
              <a:spcPct val="35000"/>
            </a:spcAft>
          </a:pPr>
          <a:r>
            <a:rPr lang="ru-RU" sz="1800" kern="1200" dirty="0" smtClean="0"/>
            <a:t> </a:t>
          </a:r>
          <a:endParaRPr lang="ru-RU" sz="1800" kern="1200" dirty="0"/>
        </a:p>
      </dsp:txBody>
      <dsp:txXfrm>
        <a:off x="591254" y="1477136"/>
        <a:ext cx="5213455" cy="1148211"/>
      </dsp:txXfrm>
    </dsp:sp>
    <dsp:sp modelId="{EFCD9B4C-DA78-46C7-9E8E-1E5C23521922}">
      <dsp:nvSpPr>
        <dsp:cNvPr id="0" name=""/>
        <dsp:cNvSpPr/>
      </dsp:nvSpPr>
      <dsp:spPr>
        <a:xfrm>
          <a:off x="1102771" y="2882826"/>
          <a:ext cx="6633209" cy="1219657"/>
        </a:xfrm>
        <a:prstGeom prst="roundRect">
          <a:avLst>
            <a:gd name="adj" fmla="val 10000"/>
          </a:avLst>
        </a:prstGeom>
        <a:solidFill>
          <a:srgbClr val="CC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Субвенции</a:t>
          </a:r>
          <a:r>
            <a:rPr lang="ru-RU" sz="2000" kern="12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kern="1200" dirty="0">
            <a:solidFill>
              <a:schemeClr val="tx2">
                <a:lumMod val="10000"/>
              </a:schemeClr>
            </a:solidFill>
            <a:latin typeface="Book Antiqua" pitchFamily="18" charset="0"/>
          </a:endParaRPr>
        </a:p>
      </dsp:txBody>
      <dsp:txXfrm>
        <a:off x="1138494" y="2918549"/>
        <a:ext cx="5221746" cy="1148211"/>
      </dsp:txXfrm>
    </dsp:sp>
    <dsp:sp modelId="{98AFC14A-0294-454A-9D8E-0DEDF513300C}">
      <dsp:nvSpPr>
        <dsp:cNvPr id="0" name=""/>
        <dsp:cNvSpPr/>
      </dsp:nvSpPr>
      <dsp:spPr>
        <a:xfrm>
          <a:off x="1656445" y="4392485"/>
          <a:ext cx="6633209" cy="671945"/>
        </a:xfrm>
        <a:prstGeom prst="roundRect">
          <a:avLst>
            <a:gd name="adj" fmla="val 10000"/>
          </a:avLst>
        </a:prstGeom>
        <a:solidFill>
          <a:srgbClr val="FF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u="sng" kern="1200" dirty="0" smtClean="0">
              <a:solidFill>
                <a:schemeClr val="tx2">
                  <a:lumMod val="10000"/>
                </a:schemeClr>
              </a:solidFill>
              <a:latin typeface="Book Antiqua" pitchFamily="18" charset="0"/>
            </a:rPr>
            <a:t>Иные межбюджетные трансферты</a:t>
          </a:r>
          <a:endParaRPr lang="ru-RU" sz="2000" b="1" u="sng" kern="1200" dirty="0">
            <a:solidFill>
              <a:schemeClr val="tx2">
                <a:lumMod val="10000"/>
              </a:schemeClr>
            </a:solidFill>
            <a:latin typeface="Book Antiqua" pitchFamily="18" charset="0"/>
          </a:endParaRPr>
        </a:p>
      </dsp:txBody>
      <dsp:txXfrm>
        <a:off x="1676126" y="4412166"/>
        <a:ext cx="5245539" cy="632583"/>
      </dsp:txXfrm>
    </dsp:sp>
    <dsp:sp modelId="{C21735EF-571B-421D-B69C-575E32C59B3D}">
      <dsp:nvSpPr>
        <dsp:cNvPr id="0" name=""/>
        <dsp:cNvSpPr/>
      </dsp:nvSpPr>
      <dsp:spPr>
        <a:xfrm>
          <a:off x="5840432" y="934146"/>
          <a:ext cx="792777" cy="792777"/>
        </a:xfrm>
        <a:prstGeom prst="downArrow">
          <a:avLst>
            <a:gd name="adj1" fmla="val 55000"/>
            <a:gd name="adj2" fmla="val 45000"/>
          </a:avLst>
        </a:prstGeom>
        <a:solidFill>
          <a:srgbClr val="B2B2B2">
            <a:alpha val="89804"/>
          </a:srgbClr>
        </a:solidFill>
        <a:ln w="9525" cap="flat" cmpd="sng" algn="ctr">
          <a:solidFill>
            <a:srgbClr val="3399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018807" y="934146"/>
        <a:ext cx="436027" cy="596565"/>
      </dsp:txXfrm>
    </dsp:sp>
    <dsp:sp modelId="{A19D2155-7612-468E-A3DC-8E1D47EBEE5B}">
      <dsp:nvSpPr>
        <dsp:cNvPr id="0" name=""/>
        <dsp:cNvSpPr/>
      </dsp:nvSpPr>
      <dsp:spPr>
        <a:xfrm>
          <a:off x="6395963" y="2375559"/>
          <a:ext cx="792777" cy="792777"/>
        </a:xfrm>
        <a:prstGeom prst="downArrow">
          <a:avLst>
            <a:gd name="adj1" fmla="val 55000"/>
            <a:gd name="adj2" fmla="val 45000"/>
          </a:avLst>
        </a:prstGeom>
        <a:solidFill>
          <a:srgbClr val="B2B2B2">
            <a:alpha val="90000"/>
          </a:srgbClr>
        </a:solidFill>
        <a:ln w="9525" cap="flat" cmpd="sng" algn="ctr">
          <a:solidFill>
            <a:srgbClr val="6666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574338" y="2375559"/>
        <a:ext cx="436027" cy="596565"/>
      </dsp:txXfrm>
    </dsp:sp>
    <dsp:sp modelId="{2C7A71E0-8E04-4158-8B58-BB3714727D7B}">
      <dsp:nvSpPr>
        <dsp:cNvPr id="0" name=""/>
        <dsp:cNvSpPr/>
      </dsp:nvSpPr>
      <dsp:spPr>
        <a:xfrm>
          <a:off x="6943203" y="3816973"/>
          <a:ext cx="792777" cy="792777"/>
        </a:xfrm>
        <a:prstGeom prst="downArrow">
          <a:avLst>
            <a:gd name="adj1" fmla="val 55000"/>
            <a:gd name="adj2" fmla="val 45000"/>
          </a:avLst>
        </a:prstGeom>
        <a:solidFill>
          <a:srgbClr val="B2B2B2">
            <a:alpha val="90000"/>
          </a:srgbClr>
        </a:solidFill>
        <a:ln w="9525" cap="flat" cmpd="sng" algn="ctr">
          <a:solidFill>
            <a:srgbClr val="FF66FF">
              <a:alpha val="89804"/>
            </a:srgb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121578" y="3816973"/>
        <a:ext cx="436027" cy="596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1C55C-953D-4C43-8BC2-151B35C73FBD}">
      <dsp:nvSpPr>
        <dsp:cNvPr id="0" name=""/>
        <dsp:cNvSpPr/>
      </dsp:nvSpPr>
      <dsp:spPr>
        <a:xfrm>
          <a:off x="0" y="43204"/>
          <a:ext cx="5314190" cy="5314190"/>
        </a:xfrm>
        <a:prstGeom prst="pie">
          <a:avLst>
            <a:gd name="adj1" fmla="val 5400000"/>
            <a:gd name="adj2" fmla="val 16200000"/>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2700000" scaled="1"/>
          <a:tileRect/>
        </a:gradFill>
        <a:ln>
          <a:solidFill>
            <a:srgbClr val="0000FF"/>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5382F4-F666-491B-B525-7F8508D31738}">
      <dsp:nvSpPr>
        <dsp:cNvPr id="0" name=""/>
        <dsp:cNvSpPr/>
      </dsp:nvSpPr>
      <dsp:spPr>
        <a:xfrm>
          <a:off x="2657095" y="0"/>
          <a:ext cx="6199888" cy="5314190"/>
        </a:xfrm>
        <a:prstGeom prst="rect">
          <a:avLst/>
        </a:prstGeom>
        <a:solidFill>
          <a:srgbClr val="99CCFF">
            <a:alpha val="89804"/>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800" kern="1200" dirty="0" smtClean="0">
              <a:solidFill>
                <a:srgbClr val="000099"/>
              </a:solidFill>
              <a:latin typeface="Book Antiqua" pitchFamily="18" charset="0"/>
            </a:rPr>
            <a:t>Расходы бюджета </a:t>
          </a:r>
        </a:p>
        <a:p>
          <a:pPr lvl="0" algn="ctr" defTabSz="711200">
            <a:lnSpc>
              <a:spcPct val="90000"/>
            </a:lnSpc>
            <a:spcBef>
              <a:spcPct val="0"/>
            </a:spcBef>
            <a:spcAft>
              <a:spcPct val="35000"/>
            </a:spcAft>
          </a:pPr>
          <a:r>
            <a:rPr lang="ru-RU" sz="1800" kern="1200" dirty="0" smtClean="0">
              <a:solidFill>
                <a:srgbClr val="000099"/>
              </a:solidFill>
              <a:latin typeface="Book Antiqua" pitchFamily="18" charset="0"/>
            </a:rPr>
            <a:t>на 2017 год</a:t>
          </a:r>
        </a:p>
        <a:p>
          <a:pPr lvl="0" algn="ctr" defTabSz="711200">
            <a:lnSpc>
              <a:spcPct val="90000"/>
            </a:lnSpc>
            <a:spcBef>
              <a:spcPct val="0"/>
            </a:spcBef>
            <a:spcAft>
              <a:spcPct val="35000"/>
            </a:spcAft>
          </a:pPr>
          <a:r>
            <a:rPr lang="ru-RU" sz="1800" u="sng" kern="1200" dirty="0" smtClean="0">
              <a:solidFill>
                <a:srgbClr val="000099"/>
              </a:solidFill>
              <a:latin typeface="Book Antiqua" pitchFamily="18" charset="0"/>
            </a:rPr>
            <a:t>213 943,5</a:t>
          </a:r>
        </a:p>
        <a:p>
          <a:pPr lvl="0" algn="ctr" defTabSz="711200">
            <a:lnSpc>
              <a:spcPct val="90000"/>
            </a:lnSpc>
            <a:spcBef>
              <a:spcPct val="0"/>
            </a:spcBef>
            <a:spcAft>
              <a:spcPct val="35000"/>
            </a:spcAft>
          </a:pPr>
          <a:r>
            <a:rPr lang="ru-RU" sz="1600" kern="1200" dirty="0" smtClean="0">
              <a:latin typeface="Book Antiqua" pitchFamily="18" charset="0"/>
            </a:rPr>
            <a:t>  </a:t>
          </a:r>
          <a:endParaRPr lang="ru-RU" sz="1600" kern="1200" dirty="0">
            <a:latin typeface="Book Antiqua" pitchFamily="18" charset="0"/>
          </a:endParaRPr>
        </a:p>
      </dsp:txBody>
      <dsp:txXfrm>
        <a:off x="2657095" y="0"/>
        <a:ext cx="3099944" cy="1594260"/>
      </dsp:txXfrm>
    </dsp:sp>
    <dsp:sp modelId="{699F61D5-4AFF-4C0B-90DF-F99D6B60463B}">
      <dsp:nvSpPr>
        <dsp:cNvPr id="0" name=""/>
        <dsp:cNvSpPr/>
      </dsp:nvSpPr>
      <dsp:spPr>
        <a:xfrm>
          <a:off x="929985" y="1637465"/>
          <a:ext cx="3454220" cy="3454220"/>
        </a:xfrm>
        <a:prstGeom prst="pie">
          <a:avLst>
            <a:gd name="adj1" fmla="val 5400000"/>
            <a:gd name="adj2" fmla="val 16200000"/>
          </a:avLst>
        </a:prstGeom>
        <a:gradFill flip="none" rotWithShape="0">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solidFill>
            <a:srgbClr val="0000FF"/>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EA0206-94B4-427D-95E4-AB29495C8EFF}">
      <dsp:nvSpPr>
        <dsp:cNvPr id="0" name=""/>
        <dsp:cNvSpPr/>
      </dsp:nvSpPr>
      <dsp:spPr>
        <a:xfrm>
          <a:off x="2657095" y="1656187"/>
          <a:ext cx="6199888" cy="3416776"/>
        </a:xfrm>
        <a:prstGeom prst="rect">
          <a:avLst/>
        </a:prstGeom>
        <a:solidFill>
          <a:srgbClr val="99CCFF">
            <a:alpha val="89804"/>
          </a:srgbClr>
        </a:solidFill>
        <a:ln w="9525" cap="flat" cmpd="sng" algn="ctr">
          <a:solidFill>
            <a:schemeClr val="accent2">
              <a:hueOff val="-314587"/>
              <a:satOff val="-1690"/>
              <a:lumOff val="990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rgbClr val="000099"/>
              </a:solidFill>
              <a:latin typeface="Book Antiqua" pitchFamily="18" charset="0"/>
            </a:rPr>
            <a:t>Расходы  бюджета </a:t>
          </a:r>
        </a:p>
        <a:p>
          <a:pPr lvl="0" algn="ctr" defTabSz="800100">
            <a:lnSpc>
              <a:spcPct val="90000"/>
            </a:lnSpc>
            <a:spcBef>
              <a:spcPct val="0"/>
            </a:spcBef>
            <a:spcAft>
              <a:spcPct val="35000"/>
            </a:spcAft>
          </a:pPr>
          <a:r>
            <a:rPr lang="ru-RU" sz="1800" kern="1200" dirty="0" smtClean="0">
              <a:solidFill>
                <a:srgbClr val="000099"/>
              </a:solidFill>
              <a:latin typeface="Book Antiqua" pitchFamily="18" charset="0"/>
            </a:rPr>
            <a:t>на 2018 год</a:t>
          </a:r>
        </a:p>
        <a:p>
          <a:pPr lvl="0" algn="ctr" defTabSz="800100">
            <a:lnSpc>
              <a:spcPct val="90000"/>
            </a:lnSpc>
            <a:spcBef>
              <a:spcPct val="0"/>
            </a:spcBef>
            <a:spcAft>
              <a:spcPct val="35000"/>
            </a:spcAft>
          </a:pPr>
          <a:r>
            <a:rPr lang="ru-RU" sz="1800" u="sng" kern="1200" dirty="0" smtClean="0">
              <a:solidFill>
                <a:srgbClr val="000099"/>
              </a:solidFill>
              <a:latin typeface="Book Antiqua" pitchFamily="18" charset="0"/>
            </a:rPr>
            <a:t>196 694,4</a:t>
          </a:r>
          <a:endParaRPr lang="ru-RU" sz="1800" u="sng" kern="1200" dirty="0">
            <a:solidFill>
              <a:srgbClr val="000099"/>
            </a:solidFill>
            <a:latin typeface="Book Antiqua" pitchFamily="18" charset="0"/>
          </a:endParaRPr>
        </a:p>
      </dsp:txBody>
      <dsp:txXfrm>
        <a:off x="2657095" y="1656187"/>
        <a:ext cx="3099944" cy="1576973"/>
      </dsp:txXfrm>
    </dsp:sp>
    <dsp:sp modelId="{94405378-D4C6-4149-87A9-0A8668C002BA}">
      <dsp:nvSpPr>
        <dsp:cNvPr id="0" name=""/>
        <dsp:cNvSpPr/>
      </dsp:nvSpPr>
      <dsp:spPr>
        <a:xfrm>
          <a:off x="1859967" y="3231720"/>
          <a:ext cx="1594255" cy="1594255"/>
        </a:xfrm>
        <a:prstGeom prst="pie">
          <a:avLst>
            <a:gd name="adj1" fmla="val 5400000"/>
            <a:gd name="adj2" fmla="val 16200000"/>
          </a:avLst>
        </a:prstGeom>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solidFill>
            <a:srgbClr val="0000FF"/>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6C5C42-308F-40FA-822E-7DF663E181C4}">
      <dsp:nvSpPr>
        <dsp:cNvPr id="0" name=""/>
        <dsp:cNvSpPr/>
      </dsp:nvSpPr>
      <dsp:spPr>
        <a:xfrm>
          <a:off x="2657095" y="3231720"/>
          <a:ext cx="6199888" cy="1594255"/>
        </a:xfrm>
        <a:prstGeom prst="rect">
          <a:avLst/>
        </a:prstGeom>
        <a:solidFill>
          <a:srgbClr val="99CCFF"/>
        </a:solidFill>
        <a:ln w="9525" cap="flat" cmpd="sng" algn="ctr">
          <a:solidFill>
            <a:schemeClr val="accent2">
              <a:hueOff val="-629173"/>
              <a:satOff val="-3379"/>
              <a:lumOff val="198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rgbClr val="000099"/>
              </a:solidFill>
              <a:latin typeface="Book Antiqua" pitchFamily="18" charset="0"/>
            </a:rPr>
            <a:t>Расходы бюджета </a:t>
          </a:r>
        </a:p>
        <a:p>
          <a:pPr lvl="0" algn="ctr" defTabSz="800100">
            <a:lnSpc>
              <a:spcPct val="90000"/>
            </a:lnSpc>
            <a:spcBef>
              <a:spcPct val="0"/>
            </a:spcBef>
            <a:spcAft>
              <a:spcPct val="35000"/>
            </a:spcAft>
          </a:pPr>
          <a:r>
            <a:rPr lang="ru-RU" sz="1800" kern="1200" dirty="0" smtClean="0">
              <a:solidFill>
                <a:srgbClr val="000099"/>
              </a:solidFill>
              <a:latin typeface="Book Antiqua" pitchFamily="18" charset="0"/>
            </a:rPr>
            <a:t>на 2019 год</a:t>
          </a:r>
        </a:p>
        <a:p>
          <a:pPr lvl="0" algn="ctr" defTabSz="800100">
            <a:lnSpc>
              <a:spcPct val="90000"/>
            </a:lnSpc>
            <a:spcBef>
              <a:spcPct val="0"/>
            </a:spcBef>
            <a:spcAft>
              <a:spcPct val="35000"/>
            </a:spcAft>
          </a:pPr>
          <a:r>
            <a:rPr lang="ru-RU" sz="1800" u="sng" kern="1200" dirty="0" smtClean="0">
              <a:solidFill>
                <a:srgbClr val="000099"/>
              </a:solidFill>
              <a:latin typeface="Book Antiqua" pitchFamily="18" charset="0"/>
            </a:rPr>
            <a:t>204 111,5</a:t>
          </a:r>
          <a:endParaRPr lang="ru-RU" sz="1800" u="sng" kern="1200" dirty="0">
            <a:solidFill>
              <a:srgbClr val="000099"/>
            </a:solidFill>
            <a:latin typeface="Book Antiqua" pitchFamily="18" charset="0"/>
          </a:endParaRPr>
        </a:p>
      </dsp:txBody>
      <dsp:txXfrm>
        <a:off x="2657095" y="3231720"/>
        <a:ext cx="3099944" cy="1594255"/>
      </dsp:txXfrm>
    </dsp:sp>
    <dsp:sp modelId="{45ED19A8-8A03-48DF-8B58-FEB18A8DCE95}">
      <dsp:nvSpPr>
        <dsp:cNvPr id="0" name=""/>
        <dsp:cNvSpPr/>
      </dsp:nvSpPr>
      <dsp:spPr>
        <a:xfrm>
          <a:off x="5757039" y="43204"/>
          <a:ext cx="3099944" cy="1594260"/>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99"/>
              </a:solidFill>
              <a:latin typeface="Book Antiqua" pitchFamily="18" charset="0"/>
            </a:rPr>
            <a:t>Расходы в рамках программ –                              206 542,2  (96,5%) </a:t>
          </a: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r>
            <a:rPr lang="ru-RU" sz="1400" kern="1200" dirty="0" err="1" smtClean="0">
              <a:solidFill>
                <a:srgbClr val="000099"/>
              </a:solidFill>
              <a:latin typeface="Book Antiqua" pitchFamily="18" charset="0"/>
            </a:rPr>
            <a:t>Непрограммные</a:t>
          </a:r>
          <a:r>
            <a:rPr lang="ru-RU" sz="1400" kern="1200" dirty="0" smtClean="0">
              <a:solidFill>
                <a:srgbClr val="000099"/>
              </a:solidFill>
              <a:latin typeface="Book Antiqua" pitchFamily="18" charset="0"/>
            </a:rPr>
            <a:t> расходы –    7 401,3 (3,5%)</a:t>
          </a: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endParaRPr lang="ru-RU" sz="1400" kern="1200" dirty="0">
            <a:solidFill>
              <a:srgbClr val="000099"/>
            </a:solidFill>
            <a:latin typeface="Book Antiqua" pitchFamily="18" charset="0"/>
          </a:endParaRPr>
        </a:p>
      </dsp:txBody>
      <dsp:txXfrm>
        <a:off x="5757039" y="43204"/>
        <a:ext cx="3099944" cy="1594260"/>
      </dsp:txXfrm>
    </dsp:sp>
    <dsp:sp modelId="{8188F2AD-5FC5-413D-B81D-A8A78CED017B}">
      <dsp:nvSpPr>
        <dsp:cNvPr id="0" name=""/>
        <dsp:cNvSpPr/>
      </dsp:nvSpPr>
      <dsp:spPr>
        <a:xfrm>
          <a:off x="5757039" y="1637465"/>
          <a:ext cx="3099944" cy="1594255"/>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99"/>
              </a:solidFill>
              <a:latin typeface="Book Antiqua" pitchFamily="18" charset="0"/>
            </a:rPr>
            <a:t>Расходы в рамках программ – 190 854,7 (97,0%)</a:t>
          </a: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r>
            <a:rPr lang="ru-RU" sz="1400" kern="1200" dirty="0" err="1" smtClean="0">
              <a:solidFill>
                <a:srgbClr val="000099"/>
              </a:solidFill>
              <a:latin typeface="Book Antiqua" pitchFamily="18" charset="0"/>
            </a:rPr>
            <a:t>Непрограммные</a:t>
          </a:r>
          <a:r>
            <a:rPr lang="ru-RU" sz="1400" kern="1200" dirty="0" smtClean="0">
              <a:solidFill>
                <a:srgbClr val="000099"/>
              </a:solidFill>
              <a:latin typeface="Book Antiqua" pitchFamily="18" charset="0"/>
            </a:rPr>
            <a:t> расходы –      5 839,7 (3,0%)</a:t>
          </a:r>
          <a:endParaRPr lang="ru-RU" sz="1400" kern="1200" dirty="0">
            <a:solidFill>
              <a:srgbClr val="000099"/>
            </a:solidFill>
            <a:latin typeface="Book Antiqua" pitchFamily="18" charset="0"/>
          </a:endParaRPr>
        </a:p>
      </dsp:txBody>
      <dsp:txXfrm>
        <a:off x="5757039" y="1637465"/>
        <a:ext cx="3099944" cy="1594255"/>
      </dsp:txXfrm>
    </dsp:sp>
    <dsp:sp modelId="{A605336D-EFFF-441E-AB31-0E680E6DC492}">
      <dsp:nvSpPr>
        <dsp:cNvPr id="0" name=""/>
        <dsp:cNvSpPr/>
      </dsp:nvSpPr>
      <dsp:spPr>
        <a:xfrm>
          <a:off x="5757039" y="3231720"/>
          <a:ext cx="3099944" cy="1594255"/>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0099"/>
              </a:solidFill>
              <a:latin typeface="Book Antiqua" pitchFamily="18" charset="0"/>
            </a:rPr>
            <a:t>Расходы в рамках программ – 198 271,7  (97,1%) </a:t>
          </a: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endParaRPr lang="ru-RU" sz="1400" kern="1200" dirty="0">
            <a:solidFill>
              <a:srgbClr val="000099"/>
            </a:solidFill>
            <a:latin typeface="Book Antiqua" pitchFamily="18" charset="0"/>
          </a:endParaRPr>
        </a:p>
        <a:p>
          <a:pPr marL="114300" lvl="1" indent="-114300" algn="l" defTabSz="622300">
            <a:lnSpc>
              <a:spcPct val="90000"/>
            </a:lnSpc>
            <a:spcBef>
              <a:spcPct val="0"/>
            </a:spcBef>
            <a:spcAft>
              <a:spcPct val="15000"/>
            </a:spcAft>
            <a:buChar char="••"/>
          </a:pPr>
          <a:r>
            <a:rPr lang="ru-RU" sz="1400" kern="1200" dirty="0" err="1" smtClean="0">
              <a:solidFill>
                <a:srgbClr val="000099"/>
              </a:solidFill>
              <a:latin typeface="Book Antiqua" pitchFamily="18" charset="0"/>
            </a:rPr>
            <a:t>Непрограммные</a:t>
          </a:r>
          <a:r>
            <a:rPr lang="ru-RU" sz="1400" kern="1200" dirty="0" smtClean="0">
              <a:solidFill>
                <a:srgbClr val="000099"/>
              </a:solidFill>
              <a:latin typeface="Book Antiqua" pitchFamily="18" charset="0"/>
            </a:rPr>
            <a:t> расходы –    5 839,8 (2,9%)</a:t>
          </a:r>
          <a:endParaRPr lang="ru-RU" sz="1400" kern="1200" dirty="0">
            <a:solidFill>
              <a:srgbClr val="000099"/>
            </a:solidFill>
            <a:latin typeface="Book Antiqua" pitchFamily="18" charset="0"/>
          </a:endParaRPr>
        </a:p>
      </dsp:txBody>
      <dsp:txXfrm>
        <a:off x="5757039" y="3231720"/>
        <a:ext cx="3099944" cy="15942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2912E-19C0-45D9-B67B-E68552CF60DB}">
      <dsp:nvSpPr>
        <dsp:cNvPr id="0" name=""/>
        <dsp:cNvSpPr/>
      </dsp:nvSpPr>
      <dsp:spPr>
        <a:xfrm>
          <a:off x="100757" y="0"/>
          <a:ext cx="5314190" cy="710384"/>
        </a:xfrm>
        <a:prstGeom prst="downArrow">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cap="flat" cmpd="sng" algn="ctr">
          <a:solidFill>
            <a:srgbClr val="0033CC">
              <a:alpha val="89804"/>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ru-RU" sz="2000" b="1" kern="1200" dirty="0" smtClean="0">
              <a:latin typeface="Book Antiqua" pitchFamily="18" charset="0"/>
            </a:rPr>
            <a:t>Показатели  бюджета</a:t>
          </a:r>
          <a:endParaRPr lang="ru-RU" sz="2000" b="1" kern="1200" dirty="0">
            <a:latin typeface="Book Antiqua" pitchFamily="18" charset="0"/>
          </a:endParaRPr>
        </a:p>
      </dsp:txBody>
      <dsp:txXfrm>
        <a:off x="1429305" y="0"/>
        <a:ext cx="2657095" cy="532788"/>
      </dsp:txXfrm>
    </dsp:sp>
    <dsp:sp modelId="{E78CD6AE-696D-448D-BC5F-A0089294AE7C}">
      <dsp:nvSpPr>
        <dsp:cNvPr id="0" name=""/>
        <dsp:cNvSpPr/>
      </dsp:nvSpPr>
      <dsp:spPr>
        <a:xfrm>
          <a:off x="5298779" y="5882"/>
          <a:ext cx="3542793" cy="710384"/>
        </a:xfrm>
        <a:prstGeom prst="downArrowCallou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2017 г      2018 г      2019 г</a:t>
          </a:r>
          <a:endParaRPr lang="ru-RU"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sp:txBody>
      <dsp:txXfrm>
        <a:off x="5298779" y="5882"/>
        <a:ext cx="3542793" cy="461586"/>
      </dsp:txXfrm>
    </dsp:sp>
    <dsp:sp modelId="{34C19EB5-35C9-479D-82BE-A65E1278CE01}">
      <dsp:nvSpPr>
        <dsp:cNvPr id="0" name=""/>
        <dsp:cNvSpPr/>
      </dsp:nvSpPr>
      <dsp:spPr>
        <a:xfrm>
          <a:off x="100757" y="715314"/>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89804"/>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доходов местного бюджета в расчете на 1 жителя</a:t>
          </a:r>
          <a:endParaRPr lang="ru-RU" sz="1800" kern="1200" dirty="0">
            <a:latin typeface="Book Antiqua" pitchFamily="18" charset="0"/>
          </a:endParaRPr>
        </a:p>
        <a:p>
          <a:pPr marL="171450" lvl="1" indent="-171450" algn="l" defTabSz="711200">
            <a:lnSpc>
              <a:spcPct val="90000"/>
            </a:lnSpc>
            <a:spcBef>
              <a:spcPct val="0"/>
            </a:spcBef>
            <a:spcAft>
              <a:spcPct val="15000"/>
            </a:spcAft>
            <a:buChar char="••"/>
          </a:pPr>
          <a:endParaRPr lang="ru-RU" sz="1600" kern="1200" dirty="0">
            <a:latin typeface="Book Antiqua" pitchFamily="18" charset="0"/>
          </a:endParaRPr>
        </a:p>
      </dsp:txBody>
      <dsp:txXfrm>
        <a:off x="100757" y="804112"/>
        <a:ext cx="5047796" cy="532788"/>
      </dsp:txXfrm>
    </dsp:sp>
    <dsp:sp modelId="{A4BB1370-5349-482E-ADFD-A6DE7CD3B00F}">
      <dsp:nvSpPr>
        <dsp:cNvPr id="0" name=""/>
        <dsp:cNvSpPr/>
      </dsp:nvSpPr>
      <dsp:spPr>
        <a:xfrm>
          <a:off x="5303402" y="648069"/>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21 792,0     20 598,1    21 367,3</a:t>
          </a:r>
          <a:endParaRPr lang="ru-RU" sz="2000" kern="1200" dirty="0">
            <a:effectLst>
              <a:outerShdw blurRad="38100" dist="38100" dir="2700000" algn="tl">
                <a:srgbClr val="000000">
                  <a:alpha val="43137"/>
                </a:srgbClr>
              </a:outerShdw>
            </a:effectLst>
            <a:latin typeface="Book Antiqua" pitchFamily="18" charset="0"/>
          </a:endParaRPr>
        </a:p>
      </dsp:txBody>
      <dsp:txXfrm>
        <a:off x="5338080" y="682747"/>
        <a:ext cx="3473437" cy="641028"/>
      </dsp:txXfrm>
    </dsp:sp>
    <dsp:sp modelId="{01C3F6A1-5D30-4037-A950-593E19E30F14}">
      <dsp:nvSpPr>
        <dsp:cNvPr id="0" name=""/>
        <dsp:cNvSpPr/>
      </dsp:nvSpPr>
      <dsp:spPr>
        <a:xfrm>
          <a:off x="100757" y="1461424"/>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в расчете на 1 жителя , </a:t>
          </a:r>
          <a:endParaRPr lang="ru-RU" sz="1800" kern="1200" dirty="0">
            <a:latin typeface="Book Antiqua" pitchFamily="18" charset="0"/>
          </a:endParaRPr>
        </a:p>
      </dsp:txBody>
      <dsp:txXfrm>
        <a:off x="100757" y="1550222"/>
        <a:ext cx="5047796" cy="532788"/>
      </dsp:txXfrm>
    </dsp:sp>
    <dsp:sp modelId="{11517417-A034-4464-A03D-58D3F94DE34E}">
      <dsp:nvSpPr>
        <dsp:cNvPr id="0" name=""/>
        <dsp:cNvSpPr/>
      </dsp:nvSpPr>
      <dsp:spPr>
        <a:xfrm>
          <a:off x="5303402" y="1512167"/>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22 188,7     20 399,8     21 169,4</a:t>
          </a:r>
          <a:endParaRPr lang="ru-RU" sz="2000" kern="1200" dirty="0">
            <a:effectLst>
              <a:outerShdw blurRad="38100" dist="38100" dir="2700000" algn="tl">
                <a:srgbClr val="000000">
                  <a:alpha val="43137"/>
                </a:srgbClr>
              </a:outerShdw>
            </a:effectLst>
            <a:latin typeface="Book Antiqua" pitchFamily="18" charset="0"/>
          </a:endParaRPr>
        </a:p>
      </dsp:txBody>
      <dsp:txXfrm>
        <a:off x="5338080" y="1546845"/>
        <a:ext cx="3473437" cy="641028"/>
      </dsp:txXfrm>
    </dsp:sp>
    <dsp:sp modelId="{78672797-5462-4DD7-9261-CB38EE4896A1}">
      <dsp:nvSpPr>
        <dsp:cNvPr id="0" name=""/>
        <dsp:cNvSpPr/>
      </dsp:nvSpPr>
      <dsp:spPr>
        <a:xfrm>
          <a:off x="86479" y="2343835"/>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образование в расчете на 1 жителя,</a:t>
          </a:r>
          <a:endParaRPr lang="ru-RU" sz="1800" kern="1200" dirty="0">
            <a:latin typeface="Book Antiqua" pitchFamily="18" charset="0"/>
          </a:endParaRPr>
        </a:p>
      </dsp:txBody>
      <dsp:txXfrm>
        <a:off x="86479" y="2432633"/>
        <a:ext cx="5047796" cy="532788"/>
      </dsp:txXfrm>
    </dsp:sp>
    <dsp:sp modelId="{C204A256-4527-4161-AB91-B32F01DF851F}">
      <dsp:nvSpPr>
        <dsp:cNvPr id="0" name=""/>
        <dsp:cNvSpPr/>
      </dsp:nvSpPr>
      <dsp:spPr>
        <a:xfrm>
          <a:off x="5298779" y="2300772"/>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12 265,0     11 249,6     11 383,4</a:t>
          </a:r>
          <a:endParaRPr lang="ru-RU" sz="2000" kern="1200" dirty="0">
            <a:effectLst>
              <a:outerShdw blurRad="38100" dist="38100" dir="2700000" algn="tl">
                <a:srgbClr val="000000">
                  <a:alpha val="43137"/>
                </a:srgbClr>
              </a:outerShdw>
            </a:effectLst>
            <a:latin typeface="Book Antiqua" pitchFamily="18" charset="0"/>
          </a:endParaRPr>
        </a:p>
      </dsp:txBody>
      <dsp:txXfrm>
        <a:off x="5333457" y="2335450"/>
        <a:ext cx="3473437" cy="641028"/>
      </dsp:txXfrm>
    </dsp:sp>
    <dsp:sp modelId="{A5757A6C-49F7-4D59-99FD-178F86CF2F49}">
      <dsp:nvSpPr>
        <dsp:cNvPr id="0" name=""/>
        <dsp:cNvSpPr/>
      </dsp:nvSpPr>
      <dsp:spPr>
        <a:xfrm>
          <a:off x="86479" y="3055470"/>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культуру в расчете  на 1 жителя, </a:t>
          </a:r>
          <a:endParaRPr lang="ru-RU" sz="1800" kern="1200" dirty="0">
            <a:latin typeface="Book Antiqua" pitchFamily="18" charset="0"/>
          </a:endParaRPr>
        </a:p>
      </dsp:txBody>
      <dsp:txXfrm>
        <a:off x="86479" y="3144268"/>
        <a:ext cx="5047796" cy="532788"/>
      </dsp:txXfrm>
    </dsp:sp>
    <dsp:sp modelId="{146CCA42-A0B8-4327-AE1E-414D1EFD28AC}">
      <dsp:nvSpPr>
        <dsp:cNvPr id="0" name=""/>
        <dsp:cNvSpPr/>
      </dsp:nvSpPr>
      <dsp:spPr>
        <a:xfrm>
          <a:off x="5303402" y="3096346"/>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2 878,6        2 838,4       2 838,4</a:t>
          </a:r>
          <a:endParaRPr lang="ru-RU" sz="2000" kern="1200" dirty="0">
            <a:effectLst>
              <a:outerShdw blurRad="38100" dist="38100" dir="2700000" algn="tl">
                <a:srgbClr val="000000">
                  <a:alpha val="43137"/>
                </a:srgbClr>
              </a:outerShdw>
            </a:effectLst>
            <a:latin typeface="Book Antiqua" pitchFamily="18" charset="0"/>
          </a:endParaRPr>
        </a:p>
      </dsp:txBody>
      <dsp:txXfrm>
        <a:off x="5338080" y="3131024"/>
        <a:ext cx="3473437" cy="641028"/>
      </dsp:txXfrm>
    </dsp:sp>
    <dsp:sp modelId="{5F504740-7E75-4321-BDE2-2A673ECB6AEC}">
      <dsp:nvSpPr>
        <dsp:cNvPr id="0" name=""/>
        <dsp:cNvSpPr/>
      </dsp:nvSpPr>
      <dsp:spPr>
        <a:xfrm>
          <a:off x="100757" y="3856805"/>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a:t>
          </a:r>
          <a:r>
            <a:rPr lang="ru-RU" sz="1800" kern="1200" dirty="0" err="1" smtClean="0">
              <a:latin typeface="Book Antiqua" pitchFamily="18" charset="0"/>
            </a:rPr>
            <a:t>со-циальную</a:t>
          </a:r>
          <a:r>
            <a:rPr lang="ru-RU" sz="1800" kern="1200" dirty="0" smtClean="0">
              <a:latin typeface="Book Antiqua" pitchFamily="18" charset="0"/>
            </a:rPr>
            <a:t> политику в расчете на 1 </a:t>
          </a:r>
          <a:endParaRPr lang="ru-RU" sz="1800" kern="1200" dirty="0">
            <a:latin typeface="Book Antiqua" pitchFamily="18" charset="0"/>
          </a:endParaRPr>
        </a:p>
      </dsp:txBody>
      <dsp:txXfrm>
        <a:off x="100757" y="3945603"/>
        <a:ext cx="5047796" cy="532788"/>
      </dsp:txXfrm>
    </dsp:sp>
    <dsp:sp modelId="{F103612B-E609-402F-8667-AEF20AC75E91}">
      <dsp:nvSpPr>
        <dsp:cNvPr id="0" name=""/>
        <dsp:cNvSpPr/>
      </dsp:nvSpPr>
      <dsp:spPr>
        <a:xfrm>
          <a:off x="5298779" y="3920044"/>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2 039,8        1 694,2       2 307,9</a:t>
          </a:r>
          <a:endParaRPr lang="ru-RU" sz="2000" kern="1200" dirty="0">
            <a:effectLst>
              <a:outerShdw blurRad="38100" dist="38100" dir="2700000" algn="tl">
                <a:srgbClr val="000000">
                  <a:alpha val="43137"/>
                </a:srgbClr>
              </a:outerShdw>
            </a:effectLst>
            <a:latin typeface="Book Antiqua" pitchFamily="18" charset="0"/>
          </a:endParaRPr>
        </a:p>
      </dsp:txBody>
      <dsp:txXfrm>
        <a:off x="5333457" y="3954722"/>
        <a:ext cx="3473437" cy="641028"/>
      </dsp:txXfrm>
    </dsp:sp>
    <dsp:sp modelId="{93E7959F-9839-421C-8963-EAEA14A0D21F}">
      <dsp:nvSpPr>
        <dsp:cNvPr id="0" name=""/>
        <dsp:cNvSpPr/>
      </dsp:nvSpPr>
      <dsp:spPr>
        <a:xfrm>
          <a:off x="144004" y="4608513"/>
          <a:ext cx="5333743" cy="999710"/>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физкультуру и спорт в расчете на 1 жителя</a:t>
          </a:r>
          <a:endParaRPr lang="ru-RU" sz="1800" kern="1200" dirty="0">
            <a:latin typeface="Book Antiqua" pitchFamily="18" charset="0"/>
          </a:endParaRPr>
        </a:p>
      </dsp:txBody>
      <dsp:txXfrm>
        <a:off x="144004" y="4733477"/>
        <a:ext cx="4958852" cy="749782"/>
      </dsp:txXfrm>
    </dsp:sp>
    <dsp:sp modelId="{DDFE3F0D-A085-4C26-BC77-FFA35F8AA7DA}">
      <dsp:nvSpPr>
        <dsp:cNvPr id="0" name=""/>
        <dsp:cNvSpPr/>
      </dsp:nvSpPr>
      <dsp:spPr>
        <a:xfrm>
          <a:off x="5300426" y="4752529"/>
          <a:ext cx="352025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   20,7                -                  -</a:t>
          </a:r>
          <a:endParaRPr lang="ru-RU" sz="2000" kern="1200" dirty="0">
            <a:effectLst>
              <a:outerShdw blurRad="38100" dist="38100" dir="2700000" algn="tl">
                <a:srgbClr val="000000">
                  <a:alpha val="43137"/>
                </a:srgbClr>
              </a:outerShdw>
            </a:effectLst>
            <a:latin typeface="Book Antiqua" pitchFamily="18" charset="0"/>
          </a:endParaRPr>
        </a:p>
      </dsp:txBody>
      <dsp:txXfrm>
        <a:off x="5335104" y="4787207"/>
        <a:ext cx="3450897" cy="641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E0FBD-4505-41E9-885F-58F4FC0C072A}">
      <dsp:nvSpPr>
        <dsp:cNvPr id="0" name=""/>
        <dsp:cNvSpPr/>
      </dsp:nvSpPr>
      <dsp:spPr>
        <a:xfrm>
          <a:off x="0" y="286741"/>
          <a:ext cx="2520280" cy="85409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Территория  -  203,34 тыс.га</a:t>
          </a:r>
          <a:endParaRPr lang="ru-RU" sz="1800" kern="1200" dirty="0">
            <a:effectLst>
              <a:outerShdw blurRad="38100" dist="38100" dir="2700000" algn="tl">
                <a:srgbClr val="000000">
                  <a:alpha val="43137"/>
                </a:srgbClr>
              </a:outerShdw>
            </a:effectLst>
            <a:latin typeface="Book Antiqua" pitchFamily="18" charset="0"/>
          </a:endParaRPr>
        </a:p>
      </dsp:txBody>
      <dsp:txXfrm>
        <a:off x="427046" y="286741"/>
        <a:ext cx="1666188" cy="854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CE742-C92E-471D-AE33-FC87EDA40D4A}">
      <dsp:nvSpPr>
        <dsp:cNvPr id="0" name=""/>
        <dsp:cNvSpPr/>
      </dsp:nvSpPr>
      <dsp:spPr>
        <a:xfrm>
          <a:off x="385214" y="0"/>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поселение</a:t>
          </a:r>
          <a:r>
            <a:rPr lang="ru-RU" sz="1800" kern="1200" dirty="0" smtClean="0">
              <a:latin typeface="Book Antiqua" pitchFamily="18" charset="0"/>
            </a:rPr>
            <a:t> – 1</a:t>
          </a:r>
          <a:endParaRPr lang="ru-RU" sz="1800" kern="1200" dirty="0">
            <a:latin typeface="Book Antiqua" pitchFamily="18" charset="0"/>
          </a:endParaRPr>
        </a:p>
      </dsp:txBody>
      <dsp:txXfrm>
        <a:off x="783424" y="0"/>
        <a:ext cx="1194630" cy="796419"/>
      </dsp:txXfrm>
    </dsp:sp>
    <dsp:sp modelId="{584093BA-FBF9-44C9-B06B-4924A014C6F1}">
      <dsp:nvSpPr>
        <dsp:cNvPr id="0" name=""/>
        <dsp:cNvSpPr/>
      </dsp:nvSpPr>
      <dsp:spPr>
        <a:xfrm>
          <a:off x="360034" y="907965"/>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Сельских поселений - 14</a:t>
          </a:r>
          <a:endParaRPr lang="ru-RU" sz="1800" kern="1200" dirty="0">
            <a:effectLst>
              <a:outerShdw blurRad="38100" dist="38100" dir="2700000" algn="tl">
                <a:srgbClr val="000000">
                  <a:alpha val="43137"/>
                </a:srgbClr>
              </a:outerShdw>
            </a:effectLst>
            <a:latin typeface="Book Antiqua" pitchFamily="18" charset="0"/>
          </a:endParaRPr>
        </a:p>
      </dsp:txBody>
      <dsp:txXfrm>
        <a:off x="758244" y="907965"/>
        <a:ext cx="1194630" cy="796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FF1F9-070C-4F75-AEF2-175080E03D73}">
      <dsp:nvSpPr>
        <dsp:cNvPr id="0" name=""/>
        <dsp:cNvSpPr/>
      </dsp:nvSpPr>
      <dsp:spPr>
        <a:xfrm>
          <a:off x="132726" y="0"/>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население – 34%</a:t>
          </a:r>
          <a:endParaRPr lang="ru-RU" sz="1800" kern="1200" dirty="0">
            <a:effectLst>
              <a:outerShdw blurRad="38100" dist="38100" dir="2700000" algn="tl">
                <a:srgbClr val="000000">
                  <a:alpha val="43137"/>
                </a:srgbClr>
              </a:outerShdw>
            </a:effectLst>
            <a:latin typeface="Book Antiqua" pitchFamily="18" charset="0"/>
          </a:endParaRPr>
        </a:p>
      </dsp:txBody>
      <dsp:txXfrm>
        <a:off x="530925" y="0"/>
        <a:ext cx="1194597" cy="796398"/>
      </dsp:txXfrm>
    </dsp:sp>
    <dsp:sp modelId="{F90D0886-8325-40D6-9726-F788C42AAA44}">
      <dsp:nvSpPr>
        <dsp:cNvPr id="0" name=""/>
        <dsp:cNvSpPr/>
      </dsp:nvSpPr>
      <dsp:spPr>
        <a:xfrm>
          <a:off x="132726" y="864098"/>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Сельское население – 66%</a:t>
          </a:r>
          <a:r>
            <a:rPr lang="ru-RU" sz="1800" kern="1200" dirty="0" smtClean="0">
              <a:latin typeface="Book Antiqua" pitchFamily="18" charset="0"/>
            </a:rPr>
            <a:t>    </a:t>
          </a:r>
          <a:endParaRPr lang="ru-RU" sz="1800" kern="1200" dirty="0">
            <a:latin typeface="Book Antiqua" pitchFamily="18" charset="0"/>
          </a:endParaRPr>
        </a:p>
      </dsp:txBody>
      <dsp:txXfrm>
        <a:off x="530925" y="864098"/>
        <a:ext cx="1194597" cy="796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34D2-6690-400B-92F1-00E2BE5EDD5E}">
      <dsp:nvSpPr>
        <dsp:cNvPr id="0" name=""/>
        <dsp:cNvSpPr/>
      </dsp:nvSpPr>
      <dsp:spPr>
        <a:xfrm>
          <a:off x="2314574" y="-71998"/>
          <a:ext cx="3435500" cy="5679040"/>
        </a:xfrm>
        <a:prstGeom prst="downArrow">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a:solidFill>
            <a:srgbClr val="0000FF"/>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3C32C9-B7C5-4705-BB81-A89B055DE445}">
      <dsp:nvSpPr>
        <dsp:cNvPr id="0" name=""/>
        <dsp:cNvSpPr/>
      </dsp:nvSpPr>
      <dsp:spPr>
        <a:xfrm>
          <a:off x="301957" y="384016"/>
          <a:ext cx="7536313" cy="655891"/>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905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Бюджетное послание Президента Российской Федерации на 2017-2019 годы</a:t>
          </a:r>
          <a:endParaRPr lang="ru-RU" sz="2000" b="1" kern="1200" dirty="0">
            <a:latin typeface="Book Antiqua" pitchFamily="18" charset="0"/>
          </a:endParaRPr>
        </a:p>
      </dsp:txBody>
      <dsp:txXfrm>
        <a:off x="333975" y="416034"/>
        <a:ext cx="7472277" cy="591855"/>
      </dsp:txXfrm>
    </dsp:sp>
    <dsp:sp modelId="{C271A942-9659-40F0-B91E-421AA1A868F7}">
      <dsp:nvSpPr>
        <dsp:cNvPr id="0" name=""/>
        <dsp:cNvSpPr/>
      </dsp:nvSpPr>
      <dsp:spPr>
        <a:xfrm>
          <a:off x="226367" y="2736310"/>
          <a:ext cx="7635942" cy="1138797"/>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kern="1200" dirty="0">
            <a:latin typeface="Book Antiqua" pitchFamily="18" charset="0"/>
          </a:endParaRPr>
        </a:p>
      </dsp:txBody>
      <dsp:txXfrm>
        <a:off x="281958" y="2791901"/>
        <a:ext cx="7524760" cy="1027615"/>
      </dsp:txXfrm>
    </dsp:sp>
    <dsp:sp modelId="{C0F74AEC-6F1E-4CA5-9898-938E5B53D98C}">
      <dsp:nvSpPr>
        <dsp:cNvPr id="0" name=""/>
        <dsp:cNvSpPr/>
      </dsp:nvSpPr>
      <dsp:spPr>
        <a:xfrm>
          <a:off x="226372" y="4104461"/>
          <a:ext cx="7623728" cy="628626"/>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Муниципальные программы Холм-Жирковского   района</a:t>
          </a:r>
        </a:p>
      </dsp:txBody>
      <dsp:txXfrm>
        <a:off x="257059" y="4135148"/>
        <a:ext cx="7562354" cy="567252"/>
      </dsp:txXfrm>
    </dsp:sp>
    <dsp:sp modelId="{27783912-6789-4E1A-8B8C-1CAE98185405}">
      <dsp:nvSpPr>
        <dsp:cNvPr id="0" name=""/>
        <dsp:cNvSpPr/>
      </dsp:nvSpPr>
      <dsp:spPr>
        <a:xfrm>
          <a:off x="226363" y="1233861"/>
          <a:ext cx="7612557" cy="1283700"/>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kern="1200" dirty="0">
            <a:latin typeface="Book Antiqua" pitchFamily="18" charset="0"/>
          </a:endParaRPr>
        </a:p>
      </dsp:txBody>
      <dsp:txXfrm>
        <a:off x="289028" y="1296526"/>
        <a:ext cx="7487227" cy="1158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5BBE4-9BF7-427B-95BC-091EAFC8FEE0}">
      <dsp:nvSpPr>
        <dsp:cNvPr id="0" name=""/>
        <dsp:cNvSpPr/>
      </dsp:nvSpPr>
      <dsp:spPr>
        <a:xfrm>
          <a:off x="3451763" y="22055"/>
          <a:ext cx="4757000"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2144,68    2198,3    2351,89   7086,87    7342,0</a:t>
          </a:r>
          <a:endParaRPr lang="ru-RU" sz="1600" kern="1200" dirty="0">
            <a:solidFill>
              <a:srgbClr val="000099"/>
            </a:solidFill>
            <a:latin typeface="Book Antiqua" pitchFamily="18" charset="0"/>
          </a:endParaRPr>
        </a:p>
      </dsp:txBody>
      <dsp:txXfrm>
        <a:off x="3451763" y="90739"/>
        <a:ext cx="4550947" cy="412106"/>
      </dsp:txXfrm>
    </dsp:sp>
    <dsp:sp modelId="{03FBB181-99F4-4C38-ADB6-9BE4DC139BC6}">
      <dsp:nvSpPr>
        <dsp:cNvPr id="0" name=""/>
        <dsp:cNvSpPr/>
      </dsp:nvSpPr>
      <dsp:spPr>
        <a:xfrm>
          <a:off x="5" y="648074"/>
          <a:ext cx="3451616" cy="592866"/>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sp:txBody>
      <dsp:txXfrm>
        <a:off x="28946" y="677015"/>
        <a:ext cx="3393734" cy="534984"/>
      </dsp:txXfrm>
    </dsp:sp>
    <dsp:sp modelId="{908B6AFF-A230-4BA6-9AB8-AF7992F9C594}">
      <dsp:nvSpPr>
        <dsp:cNvPr id="0" name=""/>
        <dsp:cNvSpPr/>
      </dsp:nvSpPr>
      <dsp:spPr>
        <a:xfrm>
          <a:off x="3447101" y="648074"/>
          <a:ext cx="4761810"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341,4       363,2      386,18     406,94     426,18</a:t>
          </a:r>
        </a:p>
      </dsp:txBody>
      <dsp:txXfrm>
        <a:off x="3447101" y="716758"/>
        <a:ext cx="4555757" cy="412106"/>
      </dsp:txXfrm>
    </dsp:sp>
    <dsp:sp modelId="{C10417B2-9554-4AFB-931E-555801F9657D}">
      <dsp:nvSpPr>
        <dsp:cNvPr id="0" name=""/>
        <dsp:cNvSpPr/>
      </dsp:nvSpPr>
      <dsp:spPr>
        <a:xfrm>
          <a:off x="0" y="42201"/>
          <a:ext cx="3438852"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26823" y="69024"/>
        <a:ext cx="3385206" cy="495828"/>
      </dsp:txXfrm>
    </dsp:sp>
    <dsp:sp modelId="{6F6D69CD-3D9C-4132-8B43-5A2E10B3355D}">
      <dsp:nvSpPr>
        <dsp:cNvPr id="0" name=""/>
        <dsp:cNvSpPr/>
      </dsp:nvSpPr>
      <dsp:spPr>
        <a:xfrm>
          <a:off x="3456395" y="1252594"/>
          <a:ext cx="4723703"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63,25       63,00       66,40       69,51       72,87</a:t>
          </a:r>
        </a:p>
      </dsp:txBody>
      <dsp:txXfrm>
        <a:off x="3456395" y="1321278"/>
        <a:ext cx="4517650" cy="412106"/>
      </dsp:txXfrm>
    </dsp:sp>
    <dsp:sp modelId="{426AD58C-4758-4A76-A632-D85D8C2C0481}">
      <dsp:nvSpPr>
        <dsp:cNvPr id="0" name=""/>
        <dsp:cNvSpPr/>
      </dsp:nvSpPr>
      <dsp:spPr>
        <a:xfrm>
          <a:off x="0" y="1296145"/>
          <a:ext cx="3427581"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розничной торговли, млн. руб.</a:t>
          </a:r>
        </a:p>
      </dsp:txBody>
      <dsp:txXfrm>
        <a:off x="26823" y="1322968"/>
        <a:ext cx="3373935" cy="495828"/>
      </dsp:txXfrm>
    </dsp:sp>
    <dsp:sp modelId="{8955D0E5-ED7C-44E2-B219-ECE5D6A8FA78}">
      <dsp:nvSpPr>
        <dsp:cNvPr id="0" name=""/>
        <dsp:cNvSpPr/>
      </dsp:nvSpPr>
      <dsp:spPr>
        <a:xfrm>
          <a:off x="3401950" y="1857016"/>
          <a:ext cx="4805099"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35,10       37,62       40,00       42,20       44,51</a:t>
          </a:r>
        </a:p>
      </dsp:txBody>
      <dsp:txXfrm>
        <a:off x="3401950" y="1925700"/>
        <a:ext cx="4599046" cy="412106"/>
      </dsp:txXfrm>
    </dsp:sp>
    <dsp:sp modelId="{8BD29FCE-1BF0-4971-AA15-7EE2FD950751}">
      <dsp:nvSpPr>
        <dsp:cNvPr id="0" name=""/>
        <dsp:cNvSpPr/>
      </dsp:nvSpPr>
      <dsp:spPr>
        <a:xfrm>
          <a:off x="1862" y="1857016"/>
          <a:ext cx="3400088"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платных услуг населению,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28685" y="1883839"/>
        <a:ext cx="3346442" cy="495828"/>
      </dsp:txXfrm>
    </dsp:sp>
    <dsp:sp modelId="{A1B5F517-B891-43B5-B441-590EE1D0E32F}">
      <dsp:nvSpPr>
        <dsp:cNvPr id="0" name=""/>
        <dsp:cNvSpPr/>
      </dsp:nvSpPr>
      <dsp:spPr>
        <a:xfrm>
          <a:off x="3401950" y="2461437"/>
          <a:ext cx="4805099"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rPr>
            <a:t> </a:t>
          </a:r>
          <a:r>
            <a:rPr lang="ru-RU" sz="1600" kern="1200" dirty="0" smtClean="0">
              <a:solidFill>
                <a:srgbClr val="000099"/>
              </a:solidFill>
              <a:latin typeface="Book Antiqua" pitchFamily="18" charset="0"/>
            </a:rPr>
            <a:t>2064,07    4170,0      594,2      162,36      114,53</a:t>
          </a:r>
          <a:endParaRPr lang="ru-RU" sz="1600" kern="1200" dirty="0">
            <a:solidFill>
              <a:srgbClr val="000099"/>
            </a:solidFill>
            <a:latin typeface="Book Antiqua" pitchFamily="18" charset="0"/>
          </a:endParaRPr>
        </a:p>
      </dsp:txBody>
      <dsp:txXfrm>
        <a:off x="3401950" y="2530121"/>
        <a:ext cx="4599046" cy="412106"/>
      </dsp:txXfrm>
    </dsp:sp>
    <dsp:sp modelId="{47F22AA8-C287-4A4C-B255-28775BB11840}">
      <dsp:nvSpPr>
        <dsp:cNvPr id="0" name=""/>
        <dsp:cNvSpPr/>
      </dsp:nvSpPr>
      <dsp:spPr>
        <a:xfrm>
          <a:off x="1862" y="2461437"/>
          <a:ext cx="3400088"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28685" y="2488260"/>
        <a:ext cx="3346442" cy="495828"/>
      </dsp:txXfrm>
    </dsp:sp>
    <dsp:sp modelId="{B4C3AF95-6777-410C-A905-9D9F34A1267A}">
      <dsp:nvSpPr>
        <dsp:cNvPr id="0" name=""/>
        <dsp:cNvSpPr/>
      </dsp:nvSpPr>
      <dsp:spPr>
        <a:xfrm>
          <a:off x="3401950" y="3065859"/>
          <a:ext cx="4805099"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rgbClr val="000099"/>
              </a:solidFill>
              <a:latin typeface="Book Antiqua" pitchFamily="18" charset="0"/>
            </a:rPr>
            <a:t>  9698         9602         9524       9452         9386</a:t>
          </a:r>
          <a:endParaRPr lang="ru-RU" sz="1600" kern="1200" dirty="0">
            <a:solidFill>
              <a:srgbClr val="000099"/>
            </a:solidFill>
            <a:latin typeface="Book Antiqua" pitchFamily="18" charset="0"/>
          </a:endParaRPr>
        </a:p>
      </dsp:txBody>
      <dsp:txXfrm>
        <a:off x="3401950" y="3134543"/>
        <a:ext cx="4599046" cy="412106"/>
      </dsp:txXfrm>
    </dsp:sp>
    <dsp:sp modelId="{0C1FC446-2410-44F5-B73F-A4BA8F78379E}">
      <dsp:nvSpPr>
        <dsp:cNvPr id="0" name=""/>
        <dsp:cNvSpPr/>
      </dsp:nvSpPr>
      <dsp:spPr>
        <a:xfrm>
          <a:off x="1862" y="3065859"/>
          <a:ext cx="3400088"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Численность  населения, человек</a:t>
          </a:r>
          <a:endParaRPr lang="ru-RU" sz="1600" b="1" kern="1200" dirty="0">
            <a:effectLst>
              <a:outerShdw blurRad="38100" dist="38100" dir="2700000" algn="tl">
                <a:srgbClr val="000000">
                  <a:alpha val="43137"/>
                </a:srgbClr>
              </a:outerShdw>
            </a:effectLst>
            <a:latin typeface="Book Antiqua" pitchFamily="18" charset="0"/>
          </a:endParaRPr>
        </a:p>
      </dsp:txBody>
      <dsp:txXfrm>
        <a:off x="28685" y="3092682"/>
        <a:ext cx="3346442" cy="495828"/>
      </dsp:txXfrm>
    </dsp:sp>
    <dsp:sp modelId="{CA751718-927B-4344-BBC2-48E3C48F6EFD}">
      <dsp:nvSpPr>
        <dsp:cNvPr id="0" name=""/>
        <dsp:cNvSpPr/>
      </dsp:nvSpPr>
      <dsp:spPr>
        <a:xfrm>
          <a:off x="3401950" y="3670280"/>
          <a:ext cx="4805099"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  </a:t>
          </a:r>
          <a:r>
            <a:rPr lang="ru-RU" sz="1600" kern="1200" dirty="0" smtClean="0">
              <a:solidFill>
                <a:srgbClr val="000099"/>
              </a:solidFill>
              <a:latin typeface="Book Antiqua" pitchFamily="18" charset="0"/>
            </a:rPr>
            <a:t>691,84     712,60     734,00     756,00      794,00</a:t>
          </a:r>
          <a:endParaRPr lang="ru-RU" sz="1600" kern="1200" dirty="0">
            <a:solidFill>
              <a:srgbClr val="000099"/>
            </a:solidFill>
            <a:latin typeface="Book Antiqua" pitchFamily="18" charset="0"/>
          </a:endParaRPr>
        </a:p>
      </dsp:txBody>
      <dsp:txXfrm>
        <a:off x="3401950" y="3738964"/>
        <a:ext cx="4599046" cy="412106"/>
      </dsp:txXfrm>
    </dsp:sp>
    <dsp:sp modelId="{C2B32D2A-B93D-451C-80A9-0C4B4B6629D8}">
      <dsp:nvSpPr>
        <dsp:cNvPr id="0" name=""/>
        <dsp:cNvSpPr/>
      </dsp:nvSpPr>
      <dsp:spPr>
        <a:xfrm>
          <a:off x="1862" y="3670280"/>
          <a:ext cx="3400088"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kern="1200" dirty="0">
            <a:effectLst>
              <a:outerShdw blurRad="38100" dist="38100" dir="2700000" algn="tl">
                <a:srgbClr val="000000">
                  <a:alpha val="43137"/>
                </a:srgbClr>
              </a:outerShdw>
            </a:effectLst>
            <a:latin typeface="Book Antiqua" pitchFamily="18" charset="0"/>
          </a:endParaRPr>
        </a:p>
      </dsp:txBody>
      <dsp:txXfrm>
        <a:off x="28685" y="3697103"/>
        <a:ext cx="3346442" cy="495828"/>
      </dsp:txXfrm>
    </dsp:sp>
    <dsp:sp modelId="{5A2A80F9-9627-4211-A16B-CFC2C54A2E9C}">
      <dsp:nvSpPr>
        <dsp:cNvPr id="0" name=""/>
        <dsp:cNvSpPr/>
      </dsp:nvSpPr>
      <dsp:spPr>
        <a:xfrm>
          <a:off x="3401950" y="4274702"/>
          <a:ext cx="4805099" cy="5494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00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Book Antiqua" pitchFamily="18" charset="0"/>
            </a:rPr>
            <a:t> </a:t>
          </a:r>
          <a:r>
            <a:rPr lang="ru-RU" sz="1600" kern="1200" dirty="0" smtClean="0">
              <a:solidFill>
                <a:srgbClr val="000099"/>
              </a:solidFill>
              <a:latin typeface="Book Antiqua" pitchFamily="18" charset="0"/>
            </a:rPr>
            <a:t>26289,7    27078,0   27890,0   28727,0    30163,0</a:t>
          </a:r>
          <a:endParaRPr lang="ru-RU" sz="1600" kern="1200" dirty="0">
            <a:solidFill>
              <a:srgbClr val="000099"/>
            </a:solidFill>
            <a:latin typeface="Book Antiqua" pitchFamily="18" charset="0"/>
          </a:endParaRPr>
        </a:p>
      </dsp:txBody>
      <dsp:txXfrm>
        <a:off x="3401950" y="4343386"/>
        <a:ext cx="4599046" cy="412106"/>
      </dsp:txXfrm>
    </dsp:sp>
    <dsp:sp modelId="{842ABAB0-A391-425B-8AFA-9FD815F509ED}">
      <dsp:nvSpPr>
        <dsp:cNvPr id="0" name=""/>
        <dsp:cNvSpPr/>
      </dsp:nvSpPr>
      <dsp:spPr>
        <a:xfrm>
          <a:off x="1862" y="4274702"/>
          <a:ext cx="3400088" cy="549474"/>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latin typeface="Book Antiqua" pitchFamily="18" charset="0"/>
            </a:rPr>
            <a:t>Среднемесячная заработная плата, рублей</a:t>
          </a:r>
          <a:endParaRPr lang="ru-RU" sz="1600" b="1" kern="1200" dirty="0">
            <a:effectLst>
              <a:outerShdw blurRad="38100" dist="38100" dir="2700000" algn="tl">
                <a:srgbClr val="000000">
                  <a:alpha val="43137"/>
                </a:srgbClr>
              </a:outerShdw>
            </a:effectLst>
            <a:latin typeface="Book Antiqua" pitchFamily="18" charset="0"/>
          </a:endParaRPr>
        </a:p>
      </dsp:txBody>
      <dsp:txXfrm>
        <a:off x="28685" y="4301525"/>
        <a:ext cx="3346442" cy="495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83126-2EAC-41DF-B3C1-B172DBA5CB56}">
      <dsp:nvSpPr>
        <dsp:cNvPr id="0" name=""/>
        <dsp:cNvSpPr/>
      </dsp:nvSpPr>
      <dsp:spPr>
        <a:xfrm>
          <a:off x="1440151" y="648070"/>
          <a:ext cx="1826909" cy="2532790"/>
        </a:xfrm>
        <a:prstGeom prst="foldedCorner">
          <a:avLst/>
        </a:prstGeom>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w="9525" cap="flat" cmpd="sng" algn="ctr">
          <a:solidFill>
            <a:srgbClr val="FF6600">
              <a:alpha val="89804"/>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600" kern="1200" dirty="0" smtClean="0">
              <a:latin typeface="Book Antiqua" pitchFamily="18" charset="0"/>
            </a:rPr>
            <a:t>Кредиты кредитных организаций (получение)</a:t>
          </a:r>
        </a:p>
        <a:p>
          <a:pPr lvl="0" algn="ctr" defTabSz="7112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3 825,0</a:t>
          </a:r>
          <a:endParaRPr lang="ru-RU" sz="1800" kern="1200" dirty="0">
            <a:effectLst>
              <a:outerShdw blurRad="38100" dist="38100" dir="2700000" algn="tl">
                <a:srgbClr val="000000">
                  <a:alpha val="43137"/>
                </a:srgbClr>
              </a:outerShdw>
            </a:effectLst>
            <a:latin typeface="Book Antiqua" pitchFamily="18" charset="0"/>
          </a:endParaRPr>
        </a:p>
      </dsp:txBody>
      <dsp:txXfrm>
        <a:off x="1732457" y="648070"/>
        <a:ext cx="1534604" cy="2277018"/>
      </dsp:txXfrm>
    </dsp:sp>
    <dsp:sp modelId="{7EA7DDB2-197A-442C-B440-26D6A23CC777}">
      <dsp:nvSpPr>
        <dsp:cNvPr id="0" name=""/>
        <dsp:cNvSpPr/>
      </dsp:nvSpPr>
      <dsp:spPr>
        <a:xfrm>
          <a:off x="1872215" y="3240362"/>
          <a:ext cx="1826909" cy="2353041"/>
        </a:xfrm>
        <a:prstGeom prst="foldedCorner">
          <a:avLst/>
        </a:prstGeom>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9525" cap="flat" cmpd="sng" algn="ctr">
          <a:solidFill>
            <a:srgbClr val="CC33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600" kern="1200" dirty="0" smtClean="0">
              <a:latin typeface="Book Antiqua" pitchFamily="18" charset="0"/>
            </a:rPr>
            <a:t>Изменение остатков  средств на счетах по учету средств бюджета</a:t>
          </a:r>
        </a:p>
        <a:p>
          <a:pPr lvl="0" algn="ctr" defTabSz="7112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0,0</a:t>
          </a:r>
        </a:p>
      </dsp:txBody>
      <dsp:txXfrm>
        <a:off x="2164521" y="3240362"/>
        <a:ext cx="1534604" cy="2097269"/>
      </dsp:txXfrm>
    </dsp:sp>
    <dsp:sp modelId="{CE20FD30-78DD-4929-82F6-7C81492A6FDA}">
      <dsp:nvSpPr>
        <dsp:cNvPr id="0" name=""/>
        <dsp:cNvSpPr/>
      </dsp:nvSpPr>
      <dsp:spPr>
        <a:xfrm>
          <a:off x="792085" y="144012"/>
          <a:ext cx="1217939" cy="1217939"/>
        </a:xfrm>
        <a:prstGeom prst="ellipse">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99"/>
              </a:solidFill>
              <a:latin typeface="Book Antiqua" pitchFamily="18" charset="0"/>
            </a:rPr>
            <a:t>2017 год</a:t>
          </a:r>
          <a:endParaRPr lang="ru-RU" sz="2000" kern="1200" dirty="0">
            <a:solidFill>
              <a:srgbClr val="000099"/>
            </a:solidFill>
            <a:latin typeface="Book Antiqua" pitchFamily="18" charset="0"/>
          </a:endParaRPr>
        </a:p>
      </dsp:txBody>
      <dsp:txXfrm>
        <a:off x="970448" y="322375"/>
        <a:ext cx="861213" cy="861213"/>
      </dsp:txXfrm>
    </dsp:sp>
    <dsp:sp modelId="{F00B437C-01D2-4E7C-85D1-222491762516}">
      <dsp:nvSpPr>
        <dsp:cNvPr id="0" name=""/>
        <dsp:cNvSpPr/>
      </dsp:nvSpPr>
      <dsp:spPr>
        <a:xfrm>
          <a:off x="4032457" y="720074"/>
          <a:ext cx="1826909" cy="2450075"/>
        </a:xfrm>
        <a:prstGeom prst="foldedCorner">
          <a:avLst/>
        </a:prstGeom>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w="9525" cap="flat" cmpd="sng" algn="ctr">
          <a:solidFill>
            <a:srgbClr val="FF6600">
              <a:alpha val="9000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Book Antiqua" pitchFamily="18" charset="0"/>
            </a:rPr>
            <a:t>Кредиты кредитных организаций (погашение) </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1 912,5</a:t>
          </a:r>
          <a:endParaRPr lang="ru-RU" sz="1600" kern="1200" dirty="0">
            <a:effectLst>
              <a:outerShdw blurRad="38100" dist="38100" dir="2700000" algn="tl">
                <a:srgbClr val="000000">
                  <a:alpha val="43137"/>
                </a:srgbClr>
              </a:outerShdw>
            </a:effectLst>
            <a:latin typeface="Book Antiqua" pitchFamily="18" charset="0"/>
          </a:endParaRPr>
        </a:p>
      </dsp:txBody>
      <dsp:txXfrm>
        <a:off x="4324762" y="720074"/>
        <a:ext cx="1534604" cy="2450075"/>
      </dsp:txXfrm>
    </dsp:sp>
    <dsp:sp modelId="{59E2472C-A5E6-451E-8B86-B0EA58A88E03}">
      <dsp:nvSpPr>
        <dsp:cNvPr id="0" name=""/>
        <dsp:cNvSpPr/>
      </dsp:nvSpPr>
      <dsp:spPr>
        <a:xfrm>
          <a:off x="4464503" y="3240362"/>
          <a:ext cx="1826909" cy="2338431"/>
        </a:xfrm>
        <a:prstGeom prst="foldedCorner">
          <a:avLst/>
        </a:prstGeom>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9525" cap="flat" cmpd="sng" algn="ctr">
          <a:solidFill>
            <a:srgbClr val="CC3300"/>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latin typeface="Book Antiqua" pitchFamily="18" charset="0"/>
          </a:endParaRPr>
        </a:p>
        <a:p>
          <a:pPr lvl="0" algn="ctr" defTabSz="711200">
            <a:lnSpc>
              <a:spcPct val="90000"/>
            </a:lnSpc>
            <a:spcBef>
              <a:spcPct val="0"/>
            </a:spcBef>
            <a:spcAft>
              <a:spcPct val="35000"/>
            </a:spcAft>
          </a:pPr>
          <a:r>
            <a:rPr lang="ru-RU" sz="1600" kern="1200" dirty="0" smtClean="0">
              <a:latin typeface="Book Antiqua" pitchFamily="18" charset="0"/>
            </a:rPr>
            <a:t>Изменение остатков средств на счетах по учету средств бюджета </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0,00</a:t>
          </a:r>
          <a:endParaRPr lang="ru-RU" sz="1600" kern="1200" dirty="0">
            <a:effectLst>
              <a:outerShdw blurRad="38100" dist="38100" dir="2700000" algn="tl">
                <a:srgbClr val="000000">
                  <a:alpha val="43137"/>
                </a:srgbClr>
              </a:outerShdw>
            </a:effectLst>
            <a:latin typeface="Book Antiqua" pitchFamily="18" charset="0"/>
          </a:endParaRPr>
        </a:p>
      </dsp:txBody>
      <dsp:txXfrm>
        <a:off x="4756808" y="3240362"/>
        <a:ext cx="1534604" cy="2082659"/>
      </dsp:txXfrm>
    </dsp:sp>
    <dsp:sp modelId="{4408A562-39F1-4C21-8ADE-F8B68F53AED8}">
      <dsp:nvSpPr>
        <dsp:cNvPr id="0" name=""/>
        <dsp:cNvSpPr/>
      </dsp:nvSpPr>
      <dsp:spPr>
        <a:xfrm>
          <a:off x="3456389" y="144012"/>
          <a:ext cx="1217939" cy="1217939"/>
        </a:xfrm>
        <a:prstGeom prst="ellipse">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99"/>
              </a:solidFill>
              <a:latin typeface="Book Antiqua" pitchFamily="18" charset="0"/>
            </a:rPr>
            <a:t>2018 год</a:t>
          </a:r>
          <a:endParaRPr lang="ru-RU" sz="2000" kern="1200" dirty="0">
            <a:solidFill>
              <a:srgbClr val="000099"/>
            </a:solidFill>
            <a:latin typeface="Book Antiqua" pitchFamily="18" charset="0"/>
          </a:endParaRPr>
        </a:p>
      </dsp:txBody>
      <dsp:txXfrm>
        <a:off x="3634752" y="322375"/>
        <a:ext cx="861213" cy="861213"/>
      </dsp:txXfrm>
    </dsp:sp>
    <dsp:sp modelId="{75A1A28B-303F-4188-8547-FE7F9C952888}">
      <dsp:nvSpPr>
        <dsp:cNvPr id="0" name=""/>
        <dsp:cNvSpPr/>
      </dsp:nvSpPr>
      <dsp:spPr>
        <a:xfrm>
          <a:off x="6624744" y="792091"/>
          <a:ext cx="1826909" cy="2341112"/>
        </a:xfrm>
        <a:prstGeom prst="foldedCorner">
          <a:avLst/>
        </a:prstGeom>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w="9525" cap="flat" cmpd="sng" algn="ctr">
          <a:solidFill>
            <a:srgbClr val="FF6600">
              <a:alpha val="9000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Book Antiqua" pitchFamily="18" charset="0"/>
            </a:rPr>
            <a:t>Кредиты кредитных организаций (погашение)</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1 912,5</a:t>
          </a:r>
          <a:endParaRPr lang="ru-RU" sz="1600" kern="1200" dirty="0">
            <a:effectLst>
              <a:outerShdw blurRad="38100" dist="38100" dir="2700000" algn="tl">
                <a:srgbClr val="000000">
                  <a:alpha val="43137"/>
                </a:srgbClr>
              </a:outerShdw>
            </a:effectLst>
            <a:latin typeface="Book Antiqua" pitchFamily="18" charset="0"/>
          </a:endParaRPr>
        </a:p>
      </dsp:txBody>
      <dsp:txXfrm>
        <a:off x="6917050" y="792091"/>
        <a:ext cx="1534604" cy="2341112"/>
      </dsp:txXfrm>
    </dsp:sp>
    <dsp:sp modelId="{9AFEBAB0-3037-4EC7-AA34-B825CD2B46CA}">
      <dsp:nvSpPr>
        <dsp:cNvPr id="0" name=""/>
        <dsp:cNvSpPr/>
      </dsp:nvSpPr>
      <dsp:spPr>
        <a:xfrm>
          <a:off x="7039873" y="3177790"/>
          <a:ext cx="1826909" cy="2341100"/>
        </a:xfrm>
        <a:prstGeom prst="foldedCorner">
          <a:avLst/>
        </a:prstGeom>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9525" cap="flat" cmpd="sng" algn="ctr">
          <a:solidFill>
            <a:srgbClr val="CC3300">
              <a:alpha val="9000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Book Antiqua" pitchFamily="18" charset="0"/>
            </a:rPr>
            <a:t>Изменение остатков средств на счетах по учету средств бюджета</a:t>
          </a:r>
        </a:p>
        <a:p>
          <a:pPr lvl="0" algn="ctr" defTabSz="711200">
            <a:lnSpc>
              <a:spcPct val="90000"/>
            </a:lnSpc>
            <a:spcBef>
              <a:spcPct val="0"/>
            </a:spcBef>
            <a:spcAft>
              <a:spcPct val="35000"/>
            </a:spcAft>
          </a:pPr>
          <a:r>
            <a:rPr lang="ru-RU" sz="1600" kern="1200" dirty="0" smtClean="0">
              <a:effectLst>
                <a:outerShdw blurRad="38100" dist="38100" dir="2700000" algn="tl">
                  <a:srgbClr val="000000">
                    <a:alpha val="43137"/>
                  </a:srgbClr>
                </a:outerShdw>
              </a:effectLst>
              <a:latin typeface="Book Antiqua" pitchFamily="18" charset="0"/>
            </a:rPr>
            <a:t>0,00</a:t>
          </a:r>
          <a:endParaRPr lang="ru-RU" sz="1600" kern="1200" dirty="0">
            <a:effectLst>
              <a:outerShdw blurRad="38100" dist="38100" dir="2700000" algn="tl">
                <a:srgbClr val="000000">
                  <a:alpha val="43137"/>
                </a:srgbClr>
              </a:outerShdw>
            </a:effectLst>
            <a:latin typeface="Book Antiqua" pitchFamily="18" charset="0"/>
          </a:endParaRPr>
        </a:p>
      </dsp:txBody>
      <dsp:txXfrm>
        <a:off x="7332178" y="3177790"/>
        <a:ext cx="1534604" cy="2341100"/>
      </dsp:txXfrm>
    </dsp:sp>
    <dsp:sp modelId="{A1DB80F7-01F7-4D7F-88F2-0515BFE0D1BF}">
      <dsp:nvSpPr>
        <dsp:cNvPr id="0" name=""/>
        <dsp:cNvSpPr/>
      </dsp:nvSpPr>
      <dsp:spPr>
        <a:xfrm>
          <a:off x="6090458" y="157812"/>
          <a:ext cx="1217939" cy="1217939"/>
        </a:xfrm>
        <a:prstGeom prst="ellipse">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99"/>
              </a:solidFill>
              <a:latin typeface="Book Antiqua" pitchFamily="18" charset="0"/>
            </a:rPr>
            <a:t>2019 год</a:t>
          </a:r>
          <a:endParaRPr lang="ru-RU" sz="2000" kern="1200" dirty="0">
            <a:solidFill>
              <a:srgbClr val="000099"/>
            </a:solidFill>
            <a:latin typeface="Book Antiqua" pitchFamily="18" charset="0"/>
          </a:endParaRPr>
        </a:p>
      </dsp:txBody>
      <dsp:txXfrm>
        <a:off x="6268821" y="336175"/>
        <a:ext cx="861213" cy="8612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377F2-6DE3-41EC-9D05-635A90327943}">
      <dsp:nvSpPr>
        <dsp:cNvPr id="0" name=""/>
        <dsp:cNvSpPr/>
      </dsp:nvSpPr>
      <dsp:spPr>
        <a:xfrm>
          <a:off x="2880352" y="3653794"/>
          <a:ext cx="2424756" cy="1890825"/>
        </a:xfrm>
        <a:prstGeom prst="ellipse">
          <a:avLst/>
        </a:prstGeom>
        <a:gradFill flip="none" rotWithShape="1">
          <a:gsLst>
            <a:gs pos="1700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ДОХОДЫ БЮДЖЕТА</a:t>
          </a:r>
          <a:endParaRPr lang="ru-RU" sz="1800" b="1" kern="1200" dirty="0">
            <a:latin typeface="Times New Roman" pitchFamily="18" charset="0"/>
            <a:cs typeface="Times New Roman" pitchFamily="18" charset="0"/>
          </a:endParaRPr>
        </a:p>
      </dsp:txBody>
      <dsp:txXfrm>
        <a:off x="3235449" y="3930699"/>
        <a:ext cx="1714562" cy="1337015"/>
      </dsp:txXfrm>
    </dsp:sp>
    <dsp:sp modelId="{4D18CED3-1142-40EA-9116-88C40631624C}">
      <dsp:nvSpPr>
        <dsp:cNvPr id="0" name=""/>
        <dsp:cNvSpPr/>
      </dsp:nvSpPr>
      <dsp:spPr>
        <a:xfrm rot="12821257">
          <a:off x="1070173" y="2964898"/>
          <a:ext cx="2178414" cy="691055"/>
        </a:xfrm>
        <a:prstGeom prst="leftArrow">
          <a:avLst>
            <a:gd name="adj1" fmla="val 60000"/>
            <a:gd name="adj2" fmla="val 50000"/>
          </a:avLst>
        </a:prstGeom>
        <a:solidFill>
          <a:srgbClr val="00CC66"/>
        </a:solidFill>
        <a:ln>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0436B6-97A1-4106-A465-1698EFC5DB02}">
      <dsp:nvSpPr>
        <dsp:cNvPr id="0" name=""/>
        <dsp:cNvSpPr/>
      </dsp:nvSpPr>
      <dsp:spPr>
        <a:xfrm>
          <a:off x="0" y="385781"/>
          <a:ext cx="2506159" cy="4641001"/>
        </a:xfrm>
        <a:prstGeom prst="roundRect">
          <a:avLst>
            <a:gd name="adj" fmla="val 10000"/>
          </a:avLst>
        </a:prstGeom>
        <a:gradFill flip="none" rotWithShape="0">
          <a:gsLst>
            <a:gs pos="0">
              <a:srgbClr val="339966">
                <a:shade val="30000"/>
                <a:satMod val="115000"/>
              </a:srgbClr>
            </a:gs>
            <a:gs pos="50000">
              <a:srgbClr val="339966">
                <a:shade val="67500"/>
                <a:satMod val="115000"/>
              </a:srgbClr>
            </a:gs>
            <a:gs pos="100000">
              <a:srgbClr val="339966">
                <a:shade val="100000"/>
                <a:satMod val="115000"/>
              </a:srgbClr>
            </a:gs>
          </a:gsLst>
          <a:lin ang="27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Налоговые доходы- </a:t>
          </a:r>
          <a:r>
            <a:rPr lang="ru-RU" sz="1700" kern="1200" dirty="0" smtClean="0">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Налог на доходы физических лиц;</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Налоги  на совокупный доход;</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Государственная  пошлина;</a:t>
          </a:r>
        </a:p>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 Другие</a:t>
          </a:r>
          <a:endParaRPr lang="ru-RU" sz="1700" kern="1200" dirty="0">
            <a:latin typeface="Times New Roman" pitchFamily="18" charset="0"/>
            <a:cs typeface="Times New Roman" pitchFamily="18" charset="0"/>
          </a:endParaRPr>
        </a:p>
      </dsp:txBody>
      <dsp:txXfrm>
        <a:off x="73403" y="459184"/>
        <a:ext cx="2359353" cy="4494195"/>
      </dsp:txXfrm>
    </dsp:sp>
    <dsp:sp modelId="{33AE49E3-7EAF-4671-ACEC-5EF4114D59E5}">
      <dsp:nvSpPr>
        <dsp:cNvPr id="0" name=""/>
        <dsp:cNvSpPr/>
      </dsp:nvSpPr>
      <dsp:spPr>
        <a:xfrm rot="18880036">
          <a:off x="4731103" y="2610137"/>
          <a:ext cx="2768757" cy="691055"/>
        </a:xfrm>
        <a:prstGeom prst="leftArrow">
          <a:avLst>
            <a:gd name="adj1" fmla="val 60000"/>
            <a:gd name="adj2" fmla="val 50000"/>
          </a:avLst>
        </a:prstGeom>
        <a:solidFill>
          <a:srgbClr val="33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1BB923-E7F2-4FAE-BCE2-9CBC75F98424}">
      <dsp:nvSpPr>
        <dsp:cNvPr id="0" name=""/>
        <dsp:cNvSpPr/>
      </dsp:nvSpPr>
      <dsp:spPr>
        <a:xfrm>
          <a:off x="5904664" y="315436"/>
          <a:ext cx="2303519" cy="2916623"/>
        </a:xfrm>
        <a:prstGeom prst="roundRect">
          <a:avLst>
            <a:gd name="adj" fmla="val 10000"/>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Безвозмездные поступления- </a:t>
          </a:r>
          <a:r>
            <a:rPr lang="ru-RU" sz="1700" kern="1200" dirty="0" smtClean="0">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kern="1200" dirty="0">
            <a:latin typeface="Times New Roman" pitchFamily="18" charset="0"/>
            <a:cs typeface="Times New Roman" pitchFamily="18" charset="0"/>
          </a:endParaRPr>
        </a:p>
      </dsp:txBody>
      <dsp:txXfrm>
        <a:off x="5972132" y="382904"/>
        <a:ext cx="2168583" cy="2781687"/>
      </dsp:txXfrm>
    </dsp:sp>
    <dsp:sp modelId="{4C3C8D6A-0A5F-4907-83DC-AB25FCA93C97}">
      <dsp:nvSpPr>
        <dsp:cNvPr id="0" name=""/>
        <dsp:cNvSpPr/>
      </dsp:nvSpPr>
      <dsp:spPr>
        <a:xfrm rot="16192649">
          <a:off x="3098268" y="2305199"/>
          <a:ext cx="1987611" cy="691055"/>
        </a:xfrm>
        <a:prstGeom prst="leftArrow">
          <a:avLst>
            <a:gd name="adj1" fmla="val 60000"/>
            <a:gd name="adj2" fmla="val 50000"/>
          </a:avLst>
        </a:prstGeom>
        <a:solidFill>
          <a:srgbClr val="00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1078B0-61B0-4A49-ACC5-75E45D65A14C}">
      <dsp:nvSpPr>
        <dsp:cNvPr id="0" name=""/>
        <dsp:cNvSpPr/>
      </dsp:nvSpPr>
      <dsp:spPr>
        <a:xfrm>
          <a:off x="2808311" y="0"/>
          <a:ext cx="2555800" cy="3101015"/>
        </a:xfrm>
        <a:prstGeom prst="roundRect">
          <a:avLst>
            <a:gd name="adj" fmla="val 10000"/>
          </a:avLst>
        </a:prstGeom>
        <a:gradFill flip="none" rotWithShape="0">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ru-RU" sz="1700" b="1" u="sng" kern="1200" dirty="0" smtClean="0">
              <a:latin typeface="Times New Roman" pitchFamily="18" charset="0"/>
              <a:cs typeface="Times New Roman" pitchFamily="18" charset="0"/>
            </a:rPr>
            <a:t>Неналоговые доходы </a:t>
          </a:r>
          <a:r>
            <a:rPr lang="ru-RU" sz="1700" kern="1200" dirty="0" smtClean="0">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kern="1200" dirty="0">
            <a:latin typeface="Times New Roman" pitchFamily="18" charset="0"/>
            <a:cs typeface="Times New Roman" pitchFamily="18" charset="0"/>
          </a:endParaRPr>
        </a:p>
      </dsp:txBody>
      <dsp:txXfrm>
        <a:off x="2883168" y="74857"/>
        <a:ext cx="2406086" cy="29513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0.16948</cdr:x>
      <cdr:y>0.79747</cdr:y>
    </cdr:from>
    <cdr:to>
      <cdr:x>0.34303</cdr:x>
      <cdr:y>0.9708</cdr:y>
    </cdr:to>
    <cdr:sp macro="" textlink="">
      <cdr:nvSpPr>
        <cdr:cNvPr id="3" name="Загнутый угол 2"/>
        <cdr:cNvSpPr/>
      </cdr:nvSpPr>
      <cdr:spPr>
        <a:xfrm xmlns:a="http://schemas.openxmlformats.org/drawingml/2006/main">
          <a:off x="1476672" y="4536504"/>
          <a:ext cx="1512168" cy="986029"/>
        </a:xfrm>
        <a:prstGeom xmlns:a="http://schemas.openxmlformats.org/drawingml/2006/main" prst="foldedCorner">
          <a:avLst/>
        </a:prstGeom>
        <a:gradFill xmlns:a="http://schemas.openxmlformats.org/drawingml/2006/main"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2700000" scaled="1"/>
          <a:tileRect/>
        </a:gradFill>
        <a:effectLst xmlns:a="http://schemas.openxmlformats.org/drawingml/2006/main">
          <a:glow rad="63500">
            <a:schemeClr val="accent2">
              <a:satMod val="175000"/>
              <a:alpha val="40000"/>
            </a:schemeClr>
          </a:glow>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marL="342900" indent="-342900" algn="ctr"/>
          <a:r>
            <a:rPr lang="ru-RU" sz="1400" dirty="0" smtClean="0">
              <a:solidFill>
                <a:schemeClr val="tx2">
                  <a:lumMod val="10000"/>
                </a:schemeClr>
              </a:solidFill>
              <a:latin typeface="Book Antiqua" pitchFamily="18" charset="0"/>
            </a:rPr>
            <a:t>2017 г- 210 118,5</a:t>
          </a:r>
        </a:p>
        <a:p xmlns:a="http://schemas.openxmlformats.org/drawingml/2006/main">
          <a:pPr marL="342900" indent="-342900" algn="ctr"/>
          <a:r>
            <a:rPr lang="ru-RU" sz="1400" dirty="0" smtClean="0">
              <a:solidFill>
                <a:schemeClr val="tx2">
                  <a:lumMod val="10000"/>
                </a:schemeClr>
              </a:solidFill>
              <a:latin typeface="Book Antiqua" pitchFamily="18" charset="0"/>
            </a:rPr>
            <a:t>2018 г- 198 606,9</a:t>
          </a:r>
        </a:p>
        <a:p xmlns:a="http://schemas.openxmlformats.org/drawingml/2006/main">
          <a:pPr marL="342900" indent="-342900" algn="ctr"/>
          <a:r>
            <a:rPr lang="ru-RU" sz="1400" dirty="0" smtClean="0">
              <a:solidFill>
                <a:schemeClr val="tx2">
                  <a:lumMod val="10000"/>
                </a:schemeClr>
              </a:solidFill>
              <a:latin typeface="Book Antiqua" pitchFamily="18" charset="0"/>
            </a:rPr>
            <a:t>2019 г- 206 024,0</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0.42568</cdr:x>
      <cdr:y>0.79747</cdr:y>
    </cdr:from>
    <cdr:to>
      <cdr:x>0.6075</cdr:x>
      <cdr:y>0.9708</cdr:y>
    </cdr:to>
    <cdr:sp macro="" textlink="">
      <cdr:nvSpPr>
        <cdr:cNvPr id="4" name="Загнутый угол 3"/>
        <cdr:cNvSpPr/>
      </cdr:nvSpPr>
      <cdr:spPr>
        <a:xfrm xmlns:a="http://schemas.openxmlformats.org/drawingml/2006/main">
          <a:off x="3708920" y="4536504"/>
          <a:ext cx="1584176" cy="986029"/>
        </a:xfrm>
        <a:prstGeom xmlns:a="http://schemas.openxmlformats.org/drawingml/2006/main" prst="foldedCorner">
          <a:avLst/>
        </a:prstGeom>
        <a:gradFill xmlns:a="http://schemas.openxmlformats.org/drawingml/2006/main"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2700000" scaled="1"/>
          <a:tileRect/>
        </a:gradFill>
        <a:effectLst xmlns:a="http://schemas.openxmlformats.org/drawingml/2006/main">
          <a:glow rad="101600">
            <a:schemeClr val="accent3">
              <a:satMod val="175000"/>
              <a:alpha val="40000"/>
            </a:schemeClr>
          </a:glow>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2">
                  <a:lumMod val="10000"/>
                </a:schemeClr>
              </a:solidFill>
              <a:latin typeface="Book Antiqua" pitchFamily="18" charset="0"/>
            </a:rPr>
            <a:t>2017 г – 213 943,5</a:t>
          </a:r>
        </a:p>
        <a:p xmlns:a="http://schemas.openxmlformats.org/drawingml/2006/main">
          <a:pPr algn="ctr"/>
          <a:r>
            <a:rPr lang="ru-RU" sz="1400" dirty="0" smtClean="0">
              <a:solidFill>
                <a:schemeClr val="tx2">
                  <a:lumMod val="10000"/>
                </a:schemeClr>
              </a:solidFill>
              <a:latin typeface="Book Antiqua" pitchFamily="18" charset="0"/>
            </a:rPr>
            <a:t>2018 г – 196 694,4</a:t>
          </a:r>
        </a:p>
        <a:p xmlns:a="http://schemas.openxmlformats.org/drawingml/2006/main">
          <a:pPr algn="ctr"/>
          <a:r>
            <a:rPr lang="ru-RU" sz="1400" dirty="0" smtClean="0">
              <a:solidFill>
                <a:schemeClr val="tx2">
                  <a:lumMod val="10000"/>
                </a:schemeClr>
              </a:solidFill>
              <a:latin typeface="Book Antiqua" pitchFamily="18" charset="0"/>
            </a:rPr>
            <a:t>2019 г – 204 111,5</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0.69014</cdr:x>
      <cdr:y>0.79747</cdr:y>
    </cdr:from>
    <cdr:to>
      <cdr:x>0.88022</cdr:x>
      <cdr:y>0.9708</cdr:y>
    </cdr:to>
    <cdr:sp macro="" textlink="">
      <cdr:nvSpPr>
        <cdr:cNvPr id="6" name="Загнутый угол 5"/>
        <cdr:cNvSpPr/>
      </cdr:nvSpPr>
      <cdr:spPr>
        <a:xfrm xmlns:a="http://schemas.openxmlformats.org/drawingml/2006/main">
          <a:off x="6013176" y="4536504"/>
          <a:ext cx="1656184" cy="986029"/>
        </a:xfrm>
        <a:prstGeom xmlns:a="http://schemas.openxmlformats.org/drawingml/2006/main" prst="foldedCorner">
          <a:avLst/>
        </a:prstGeom>
        <a:gradFill xmlns:a="http://schemas.openxmlformats.org/drawingml/2006/main"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2700000" scaled="1"/>
          <a:tileRect/>
        </a:gradFill>
        <a:effectLst xmlns:a="http://schemas.openxmlformats.org/drawingml/2006/main">
          <a:glow rad="101600">
            <a:schemeClr val="accent5">
              <a:satMod val="175000"/>
              <a:alpha val="40000"/>
            </a:schemeClr>
          </a:glow>
          <a:outerShdw blurRad="40000" dist="20000" dir="5400000" rotWithShape="0">
            <a:srgbClr val="000000">
              <a:alpha val="38000"/>
            </a:srgbClr>
          </a:outerShdw>
        </a:effectLst>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2">
                  <a:lumMod val="10000"/>
                </a:schemeClr>
              </a:solidFill>
              <a:latin typeface="Book Antiqua" pitchFamily="18" charset="0"/>
            </a:rPr>
            <a:t>2017 г– (-3 825,0)</a:t>
          </a:r>
        </a:p>
        <a:p xmlns:a="http://schemas.openxmlformats.org/drawingml/2006/main">
          <a:pPr algn="ctr"/>
          <a:r>
            <a:rPr lang="ru-RU" sz="1400" dirty="0" smtClean="0">
              <a:solidFill>
                <a:schemeClr val="tx2">
                  <a:lumMod val="10000"/>
                </a:schemeClr>
              </a:solidFill>
              <a:latin typeface="Book Antiqua" pitchFamily="18" charset="0"/>
            </a:rPr>
            <a:t>2018 г– (+1 912,5)</a:t>
          </a:r>
        </a:p>
        <a:p xmlns:a="http://schemas.openxmlformats.org/drawingml/2006/main">
          <a:pPr algn="ctr"/>
          <a:r>
            <a:rPr lang="ru-RU" sz="1400" dirty="0" smtClean="0">
              <a:solidFill>
                <a:schemeClr val="tx2">
                  <a:lumMod val="10000"/>
                </a:schemeClr>
              </a:solidFill>
              <a:latin typeface="Book Antiqua" pitchFamily="18" charset="0"/>
            </a:rPr>
            <a:t>2019 г– (+ 1 912,5)</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0.8389</cdr:x>
      <cdr:y>0.02532</cdr:y>
    </cdr:from>
    <cdr:to>
      <cdr:x>0.97521</cdr:x>
      <cdr:y>0.10127</cdr:y>
    </cdr:to>
    <cdr:sp macro="" textlink="">
      <cdr:nvSpPr>
        <cdr:cNvPr id="7" name="Скругленный прямоугольник 6"/>
        <cdr:cNvSpPr/>
      </cdr:nvSpPr>
      <cdr:spPr>
        <a:xfrm xmlns:a="http://schemas.openxmlformats.org/drawingml/2006/main">
          <a:off x="7309320" y="144016"/>
          <a:ext cx="1187624" cy="432048"/>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0.20254</cdr:x>
      <cdr:y>0.10127</cdr:y>
    </cdr:from>
    <cdr:to>
      <cdr:x>0.27692</cdr:x>
      <cdr:y>0.13924</cdr:y>
    </cdr:to>
    <cdr:sp macro="" textlink="">
      <cdr:nvSpPr>
        <cdr:cNvPr id="9" name="Прямая со стрелкой 8"/>
        <cdr:cNvSpPr/>
      </cdr:nvSpPr>
      <cdr:spPr>
        <a:xfrm xmlns:a="http://schemas.openxmlformats.org/drawingml/2006/main">
          <a:off x="1764704" y="576064"/>
          <a:ext cx="648072" cy="216024"/>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ysClr val="windowText" lastClr="000000"/>
              </a:solidFill>
            </a:ln>
          </a:endParaRPr>
        </a:p>
      </cdr:txBody>
    </cdr:sp>
  </cdr:relSizeAnchor>
  <cdr:relSizeAnchor xmlns:cdr="http://schemas.openxmlformats.org/drawingml/2006/chartDrawing">
    <cdr:from>
      <cdr:x>0.19427</cdr:x>
      <cdr:y>0.06329</cdr:y>
    </cdr:from>
    <cdr:to>
      <cdr:x>0.29922</cdr:x>
      <cdr:y>0.11392</cdr:y>
    </cdr:to>
    <cdr:sp macro="" textlink="">
      <cdr:nvSpPr>
        <cdr:cNvPr id="11" name="TextBox 10"/>
        <cdr:cNvSpPr txBox="1"/>
      </cdr:nvSpPr>
      <cdr:spPr>
        <a:xfrm xmlns:a="http://schemas.openxmlformats.org/drawingml/2006/main">
          <a:off x="1692696" y="36004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solidFill>
              <a:srgbClr val="003399"/>
            </a:solidFill>
            <a:latin typeface="Book Antiqua" pitchFamily="18" charset="0"/>
          </a:endParaRPr>
        </a:p>
      </cdr:txBody>
    </cdr:sp>
  </cdr:relSizeAnchor>
  <cdr:relSizeAnchor xmlns:cdr="http://schemas.openxmlformats.org/drawingml/2006/chartDrawing">
    <cdr:from>
      <cdr:x>0.17774</cdr:x>
      <cdr:y>0.05063</cdr:y>
    </cdr:from>
    <cdr:to>
      <cdr:x>0.27692</cdr:x>
      <cdr:y>0.08861</cdr:y>
    </cdr:to>
    <cdr:sp macro="" textlink="">
      <cdr:nvSpPr>
        <cdr:cNvPr id="12" name="TextBox 11"/>
        <cdr:cNvSpPr txBox="1"/>
      </cdr:nvSpPr>
      <cdr:spPr>
        <a:xfrm xmlns:a="http://schemas.openxmlformats.org/drawingml/2006/main">
          <a:off x="1548680" y="288032"/>
          <a:ext cx="864096" cy="216024"/>
        </a:xfrm>
        <a:prstGeom xmlns:a="http://schemas.openxmlformats.org/drawingml/2006/main" prst="rect">
          <a:avLst/>
        </a:prstGeom>
      </cdr:spPr>
      <cdr:txBody>
        <a:bodyPr xmlns:a="http://schemas.openxmlformats.org/drawingml/2006/main" vertOverflow="clip" wrap="square" rtlCol="0">
          <a:scene3d>
            <a:camera prst="orthographicFront"/>
            <a:lightRig rig="balanced" dir="t">
              <a:rot lat="0" lon="0" rev="2100000"/>
            </a:lightRig>
          </a:scene3d>
          <a:sp3d extrusionH="57150" prstMaterial="metal">
            <a:bevelT w="38100" h="25400"/>
            <a:contourClr>
              <a:schemeClr val="bg2"/>
            </a:contourClr>
          </a:sp3d>
        </a:bodyPr>
        <a:lstStyle xmlns:a="http://schemas.openxmlformats.org/drawingml/2006/main"/>
        <a:p xmlns:a="http://schemas.openxmlformats.org/drawingml/2006/main">
          <a:r>
            <a:rPr lang="ru-RU" sz="1100" b="1" cap="none" spc="0" dirty="0" smtClean="0">
              <a:ln w="50800"/>
              <a:solidFill>
                <a:srgbClr val="003300"/>
              </a:solidFill>
              <a:effectLst/>
              <a:latin typeface="Book Antiqua" pitchFamily="18" charset="0"/>
            </a:rPr>
            <a:t>- 11 511,6</a:t>
          </a:r>
          <a:endParaRPr lang="ru-RU" sz="1100" b="1" cap="none" spc="0" dirty="0">
            <a:ln w="50800"/>
            <a:solidFill>
              <a:srgbClr val="003300"/>
            </a:solidFill>
            <a:effectLst/>
            <a:latin typeface="Book Antiqua" pitchFamily="18" charset="0"/>
          </a:endParaRPr>
        </a:p>
      </cdr:txBody>
    </cdr:sp>
  </cdr:relSizeAnchor>
  <cdr:relSizeAnchor xmlns:cdr="http://schemas.openxmlformats.org/drawingml/2006/chartDrawing">
    <cdr:from>
      <cdr:x>0.42568</cdr:x>
      <cdr:y>0.05063</cdr:y>
    </cdr:from>
    <cdr:to>
      <cdr:x>0.52485</cdr:x>
      <cdr:y>0.08861</cdr:y>
    </cdr:to>
    <cdr:sp macro="" textlink="">
      <cdr:nvSpPr>
        <cdr:cNvPr id="14" name="TextBox 13"/>
        <cdr:cNvSpPr txBox="1"/>
      </cdr:nvSpPr>
      <cdr:spPr>
        <a:xfrm xmlns:a="http://schemas.openxmlformats.org/drawingml/2006/main">
          <a:off x="3708920" y="288032"/>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b="1" dirty="0" smtClean="0">
              <a:solidFill>
                <a:srgbClr val="003300"/>
              </a:solidFill>
              <a:latin typeface="Book Antiqua" pitchFamily="18" charset="0"/>
            </a:rPr>
            <a:t>- 17 249,1</a:t>
          </a:r>
          <a:endParaRPr lang="ru-RU" sz="1100" b="1" dirty="0">
            <a:solidFill>
              <a:srgbClr val="003300"/>
            </a:solidFill>
            <a:latin typeface="Book Antiqua" pitchFamily="18" charset="0"/>
          </a:endParaRPr>
        </a:p>
      </cdr:txBody>
    </cdr:sp>
  </cdr:relSizeAnchor>
  <cdr:relSizeAnchor xmlns:cdr="http://schemas.openxmlformats.org/drawingml/2006/chartDrawing">
    <cdr:from>
      <cdr:x>0.54965</cdr:x>
      <cdr:y>0.05063</cdr:y>
    </cdr:from>
    <cdr:to>
      <cdr:x>0.64882</cdr:x>
      <cdr:y>0.08861</cdr:y>
    </cdr:to>
    <cdr:sp macro="" textlink="">
      <cdr:nvSpPr>
        <cdr:cNvPr id="15" name="TextBox 14"/>
        <cdr:cNvSpPr txBox="1"/>
      </cdr:nvSpPr>
      <cdr:spPr>
        <a:xfrm xmlns:a="http://schemas.openxmlformats.org/drawingml/2006/main">
          <a:off x="4789040" y="288032"/>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rgbClr val="003300"/>
              </a:solidFill>
              <a:latin typeface="Book Antiqua" pitchFamily="18" charset="0"/>
            </a:rPr>
            <a:t>+7 417,1</a:t>
          </a:r>
          <a:endParaRPr lang="ru-RU" sz="1100" b="1" dirty="0">
            <a:solidFill>
              <a:srgbClr val="003300"/>
            </a:solidFill>
            <a:latin typeface="Book Antiqua"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0.29508</cdr:x>
      <cdr:y>0.1519</cdr:y>
    </cdr:from>
    <cdr:to>
      <cdr:x>0.40619</cdr:x>
      <cdr:y>0.31898</cdr:y>
    </cdr:to>
    <cdr:sp macro="" textlink="">
      <cdr:nvSpPr>
        <cdr:cNvPr id="2" name="TextBox 1"/>
        <cdr:cNvSpPr txBox="1"/>
      </cdr:nvSpPr>
      <cdr:spPr>
        <a:xfrm xmlns:a="http://schemas.openxmlformats.org/drawingml/2006/main">
          <a:off x="259228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0.17053</cdr:x>
      <cdr:y>0.46451</cdr:y>
    </cdr:from>
    <cdr:to>
      <cdr:x>0.2899</cdr:x>
      <cdr:y>0.55366</cdr:y>
    </cdr:to>
    <cdr:sp macro="" textlink="">
      <cdr:nvSpPr>
        <cdr:cNvPr id="2" name="TextBox 1"/>
        <cdr:cNvSpPr txBox="1"/>
      </cdr:nvSpPr>
      <cdr:spPr>
        <a:xfrm xmlns:a="http://schemas.openxmlformats.org/drawingml/2006/main">
          <a:off x="1234480" y="2251323"/>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0.16058</cdr:x>
      <cdr:y>0.44965</cdr:y>
    </cdr:from>
    <cdr:to>
      <cdr:x>0.2869</cdr:x>
      <cdr:y>0.52394</cdr:y>
    </cdr:to>
    <cdr:sp macro="" textlink="">
      <cdr:nvSpPr>
        <cdr:cNvPr id="3" name="Прямоугольная выноска 2"/>
        <cdr:cNvSpPr/>
      </cdr:nvSpPr>
      <cdr:spPr>
        <a:xfrm xmlns:a="http://schemas.openxmlformats.org/drawingml/2006/main">
          <a:off x="1162472" y="2179315"/>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200" b="0" dirty="0" smtClean="0">
              <a:solidFill>
                <a:srgbClr val="0000FF"/>
              </a:solidFill>
              <a:effectLst/>
              <a:latin typeface="Bookman Old Style" pitchFamily="18" charset="0"/>
            </a:rPr>
            <a:t>7 306,5</a:t>
          </a:r>
          <a:endParaRPr lang="ru-RU" sz="1200" b="0" dirty="0">
            <a:solidFill>
              <a:srgbClr val="0000FF"/>
            </a:solidFill>
            <a:effectLst/>
            <a:latin typeface="Bookman Old Style" pitchFamily="18" charset="0"/>
          </a:endParaRPr>
        </a:p>
      </cdr:txBody>
    </cdr:sp>
  </cdr:relSizeAnchor>
  <cdr:relSizeAnchor xmlns:cdr="http://schemas.openxmlformats.org/drawingml/2006/chartDrawing">
    <cdr:from>
      <cdr:x>0.47292</cdr:x>
      <cdr:y>0.04107</cdr:y>
    </cdr:from>
    <cdr:to>
      <cdr:x>0.59035</cdr:x>
      <cdr:y>0.10953</cdr:y>
    </cdr:to>
    <cdr:sp macro="" textlink="">
      <cdr:nvSpPr>
        <cdr:cNvPr id="5" name="Прямоугольная выноска 4"/>
        <cdr:cNvSpPr/>
      </cdr:nvSpPr>
      <cdr:spPr>
        <a:xfrm xmlns:a="http://schemas.openxmlformats.org/drawingml/2006/main">
          <a:off x="3682752" y="216024"/>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00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cdr:txBody>
    </cdr:sp>
  </cdr:relSizeAnchor>
  <cdr:relSizeAnchor xmlns:cdr="http://schemas.openxmlformats.org/drawingml/2006/chartDrawing">
    <cdr:from>
      <cdr:x>0.63937</cdr:x>
      <cdr:y>0.04107</cdr:y>
    </cdr:from>
    <cdr:to>
      <cdr:x>0.75679</cdr:x>
      <cdr:y>0.10953</cdr:y>
    </cdr:to>
    <cdr:sp macro="" textlink="">
      <cdr:nvSpPr>
        <cdr:cNvPr id="6" name="Прямоугольная выноска 5"/>
        <cdr:cNvSpPr/>
      </cdr:nvSpPr>
      <cdr:spPr>
        <a:xfrm xmlns:a="http://schemas.openxmlformats.org/drawingml/2006/main">
          <a:off x="4978896" y="216024"/>
          <a:ext cx="914400" cy="360040"/>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00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0.61722</cdr:x>
      <cdr:y>0.34211</cdr:y>
    </cdr:from>
    <cdr:to>
      <cdr:x>0.78061</cdr:x>
      <cdr:y>0.42105</cdr:y>
    </cdr:to>
    <cdr:sp macro="" textlink="">
      <cdr:nvSpPr>
        <cdr:cNvPr id="2" name="TextBox 1"/>
        <cdr:cNvSpPr txBox="1"/>
      </cdr:nvSpPr>
      <cdr:spPr>
        <a:xfrm xmlns:a="http://schemas.openxmlformats.org/drawingml/2006/main">
          <a:off x="2448272" y="936104"/>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Book Antiqua" pitchFamily="18" charset="0"/>
            </a:rPr>
            <a:t>1 170,6</a:t>
          </a:r>
          <a:endParaRPr lang="ru-RU" sz="1100" b="1" dirty="0">
            <a:solidFill>
              <a:schemeClr val="bg1"/>
            </a:solidFill>
            <a:latin typeface="Book Antiqua"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Book Antiqua" pitchFamily="18" charset="0"/>
            </a:rPr>
            <a:t>1 217,4</a:t>
          </a:r>
          <a:endParaRPr lang="ru-RU" sz="1100" b="1" dirty="0">
            <a:solidFill>
              <a:schemeClr val="bg1"/>
            </a:solidFill>
            <a:latin typeface="Book Antiqua"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b="1" dirty="0">
            <a:solidFill>
              <a:schemeClr val="bg1"/>
            </a:solidFill>
            <a:latin typeface="Book Antiqua"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0.86536</cdr:x>
      <cdr:y>0.02469</cdr:y>
    </cdr:from>
    <cdr:to>
      <cdr:x>1</cdr:x>
      <cdr:y>0.08963</cdr:y>
    </cdr:to>
    <cdr:sp macro="" textlink="">
      <cdr:nvSpPr>
        <cdr:cNvPr id="11" name="Скругленный прямоугольник 10"/>
        <cdr:cNvSpPr/>
      </cdr:nvSpPr>
      <cdr:spPr>
        <a:xfrm xmlns:a="http://schemas.openxmlformats.org/drawingml/2006/main">
          <a:off x="7819786" y="144016"/>
          <a:ext cx="1216710" cy="378743"/>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0.17127</cdr:x>
      <cdr:y>0.04938</cdr:y>
    </cdr:from>
    <cdr:to>
      <cdr:x>0.3147</cdr:x>
      <cdr:y>0.12346</cdr:y>
    </cdr:to>
    <cdr:sp macro="" textlink="">
      <cdr:nvSpPr>
        <cdr:cNvPr id="12" name="Прямоугольная выноска 11"/>
        <cdr:cNvSpPr/>
      </cdr:nvSpPr>
      <cdr:spPr>
        <a:xfrm xmlns:a="http://schemas.openxmlformats.org/drawingml/2006/main">
          <a:off x="1547664" y="288032"/>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2700000" scaled="1"/>
          <a:tileRect/>
        </a:gradFill>
        <a:ln xmlns:a="http://schemas.openxmlformats.org/drawingml/2006/main" w="6350">
          <a:solidFill>
            <a:srgbClr val="33CC3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000" dirty="0" smtClean="0">
              <a:solidFill>
                <a:schemeClr val="bg1"/>
              </a:solidFill>
              <a:latin typeface="Book Antiqua" pitchFamily="18" charset="0"/>
            </a:rPr>
            <a:t>Налог на доходы физических лиц</a:t>
          </a:r>
          <a:endParaRPr lang="ru-RU" sz="1000" dirty="0">
            <a:solidFill>
              <a:schemeClr val="bg1"/>
            </a:solidFill>
            <a:latin typeface="Book Antiqua" pitchFamily="18" charset="0"/>
          </a:endParaRPr>
        </a:p>
      </cdr:txBody>
    </cdr:sp>
  </cdr:relSizeAnchor>
  <cdr:relSizeAnchor xmlns:cdr="http://schemas.openxmlformats.org/drawingml/2006/chartDrawing">
    <cdr:from>
      <cdr:x>0.33064</cdr:x>
      <cdr:y>0.54321</cdr:y>
    </cdr:from>
    <cdr:to>
      <cdr:x>0.47407</cdr:x>
      <cdr:y>0.61728</cdr:y>
    </cdr:to>
    <cdr:sp macro="" textlink="">
      <cdr:nvSpPr>
        <cdr:cNvPr id="13" name="Прямоугольная выноска 12"/>
        <cdr:cNvSpPr/>
      </cdr:nvSpPr>
      <cdr:spPr>
        <a:xfrm xmlns:a="http://schemas.openxmlformats.org/drawingml/2006/main">
          <a:off x="2987824" y="3168352"/>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2700000" scaled="1"/>
          <a:tileRect/>
        </a:gradFill>
        <a:ln xmlns:a="http://schemas.openxmlformats.org/drawingml/2006/main" w="6350"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Налоги на совокупный доход</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0.73704</cdr:x>
      <cdr:y>0.64198</cdr:y>
    </cdr:from>
    <cdr:to>
      <cdr:x>0.88047</cdr:x>
      <cdr:y>0.71605</cdr:y>
    </cdr:to>
    <cdr:sp macro="" textlink="">
      <cdr:nvSpPr>
        <cdr:cNvPr id="14" name="Прямоугольная выноска 13"/>
        <cdr:cNvSpPr/>
      </cdr:nvSpPr>
      <cdr:spPr>
        <a:xfrm xmlns:a="http://schemas.openxmlformats.org/drawingml/2006/main">
          <a:off x="6660232" y="3744416"/>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3500000" scaled="1"/>
          <a:tileRect/>
        </a:gradFill>
        <a:ln xmlns:a="http://schemas.openxmlformats.org/drawingml/2006/main" w="9525"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Неналоговые  доходы</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0.52189</cdr:x>
      <cdr:y>0.65432</cdr:y>
    </cdr:from>
    <cdr:to>
      <cdr:x>0.66532</cdr:x>
      <cdr:y>0.7284</cdr:y>
    </cdr:to>
    <cdr:sp macro="" textlink="">
      <cdr:nvSpPr>
        <cdr:cNvPr id="15" name="Прямоугольная выноска 14"/>
        <cdr:cNvSpPr/>
      </cdr:nvSpPr>
      <cdr:spPr>
        <a:xfrm xmlns:a="http://schemas.openxmlformats.org/drawingml/2006/main">
          <a:off x="4716016" y="3816424"/>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3500000" scaled="1"/>
          <a:tileRect/>
        </a:gradFill>
        <a:ln xmlns:a="http://schemas.openxmlformats.org/drawingml/2006/main" w="9525"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Государственная пошлина</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0.18721</cdr:x>
      <cdr:y>0.44444</cdr:y>
    </cdr:from>
    <cdr:to>
      <cdr:x>0.21111</cdr:x>
      <cdr:y>0.55556</cdr:y>
    </cdr:to>
    <cdr:sp macro="" textlink="">
      <cdr:nvSpPr>
        <cdr:cNvPr id="16" name="TextBox 15"/>
        <cdr:cNvSpPr txBox="1"/>
      </cdr:nvSpPr>
      <cdr:spPr>
        <a:xfrm xmlns:a="http://schemas.openxmlformats.org/drawingml/2006/main">
          <a:off x="1691680" y="2592288"/>
          <a:ext cx="21602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0.81481</cdr:y>
    </cdr:from>
    <cdr:to>
      <cdr:x>0.21111</cdr:x>
      <cdr:y>0.93827</cdr:y>
    </cdr:to>
    <cdr:sp macro="" textlink="">
      <cdr:nvSpPr>
        <cdr:cNvPr id="19" name="TextBox 18"/>
        <cdr:cNvSpPr txBox="1"/>
      </cdr:nvSpPr>
      <cdr:spPr>
        <a:xfrm xmlns:a="http://schemas.openxmlformats.org/drawingml/2006/main">
          <a:off x="1475656" y="4752528"/>
          <a:ext cx="43204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0.85185</cdr:y>
    </cdr:from>
    <cdr:to>
      <cdr:x>0.21111</cdr:x>
      <cdr:y>0.96296</cdr:y>
    </cdr:to>
    <cdr:sp macro="" textlink="">
      <cdr:nvSpPr>
        <cdr:cNvPr id="20" name="TextBox 19"/>
        <cdr:cNvSpPr txBox="1"/>
      </cdr:nvSpPr>
      <cdr:spPr>
        <a:xfrm xmlns:a="http://schemas.openxmlformats.org/drawingml/2006/main" rot="803794">
          <a:off x="1475656"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32 898,6</a:t>
          </a:r>
          <a:endParaRPr lang="ru-RU" sz="1100" b="1" dirty="0">
            <a:latin typeface="Book Antiqua" pitchFamily="18" charset="0"/>
          </a:endParaRPr>
        </a:p>
      </cdr:txBody>
    </cdr:sp>
  </cdr:relSizeAnchor>
  <cdr:relSizeAnchor xmlns:cdr="http://schemas.openxmlformats.org/drawingml/2006/chartDrawing">
    <cdr:from>
      <cdr:x>0.21908</cdr:x>
      <cdr:y>0.85185</cdr:y>
    </cdr:from>
    <cdr:to>
      <cdr:x>0.26689</cdr:x>
      <cdr:y>0.96296</cdr:y>
    </cdr:to>
    <cdr:sp macro="" textlink="">
      <cdr:nvSpPr>
        <cdr:cNvPr id="21" name="TextBox 20"/>
        <cdr:cNvSpPr txBox="1"/>
      </cdr:nvSpPr>
      <cdr:spPr>
        <a:xfrm xmlns:a="http://schemas.openxmlformats.org/drawingml/2006/main" rot="672400">
          <a:off x="1979712"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36 160,0</a:t>
          </a:r>
        </a:p>
        <a:p xmlns:a="http://schemas.openxmlformats.org/drawingml/2006/main">
          <a:endParaRPr lang="ru-RU" sz="1100" dirty="0" smtClean="0"/>
        </a:p>
        <a:p xmlns:a="http://schemas.openxmlformats.org/drawingml/2006/main">
          <a:endParaRPr lang="ru-RU" sz="1100" dirty="0"/>
        </a:p>
      </cdr:txBody>
    </cdr:sp>
  </cdr:relSizeAnchor>
  <cdr:relSizeAnchor xmlns:cdr="http://schemas.openxmlformats.org/drawingml/2006/chartDrawing">
    <cdr:from>
      <cdr:x>0.27486</cdr:x>
      <cdr:y>0.85185</cdr:y>
    </cdr:from>
    <cdr:to>
      <cdr:x>0.32267</cdr:x>
      <cdr:y>0.96296</cdr:y>
    </cdr:to>
    <cdr:sp macro="" textlink="">
      <cdr:nvSpPr>
        <cdr:cNvPr id="22" name="TextBox 21"/>
        <cdr:cNvSpPr txBox="1"/>
      </cdr:nvSpPr>
      <cdr:spPr>
        <a:xfrm xmlns:a="http://schemas.openxmlformats.org/drawingml/2006/main" rot="853923">
          <a:off x="2483768"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37 237,1</a:t>
          </a:r>
          <a:endParaRPr lang="ru-RU" sz="1100" b="1" dirty="0">
            <a:latin typeface="Book Antiqua" pitchFamily="18" charset="0"/>
          </a:endParaRPr>
        </a:p>
      </cdr:txBody>
    </cdr:sp>
  </cdr:relSizeAnchor>
  <cdr:relSizeAnchor xmlns:cdr="http://schemas.openxmlformats.org/drawingml/2006/chartDrawing">
    <cdr:from>
      <cdr:x>0.35612</cdr:x>
      <cdr:y>0.85088</cdr:y>
    </cdr:from>
    <cdr:to>
      <cdr:x>0.40393</cdr:x>
      <cdr:y>0.95259</cdr:y>
    </cdr:to>
    <cdr:sp macro="" textlink="">
      <cdr:nvSpPr>
        <cdr:cNvPr id="23" name="TextBox 22"/>
        <cdr:cNvSpPr txBox="1"/>
      </cdr:nvSpPr>
      <cdr:spPr>
        <a:xfrm xmlns:a="http://schemas.openxmlformats.org/drawingml/2006/main" rot="697524">
          <a:off x="3218061" y="4962874"/>
          <a:ext cx="432048" cy="59326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3 654,3</a:t>
          </a:r>
          <a:endParaRPr lang="ru-RU" sz="1100" b="1" dirty="0">
            <a:latin typeface="Book Antiqua" pitchFamily="18" charset="0"/>
          </a:endParaRPr>
        </a:p>
      </cdr:txBody>
    </cdr:sp>
  </cdr:relSizeAnchor>
  <cdr:relSizeAnchor xmlns:cdr="http://schemas.openxmlformats.org/drawingml/2006/chartDrawing">
    <cdr:from>
      <cdr:x>0.41184</cdr:x>
      <cdr:y>0.83983</cdr:y>
    </cdr:from>
    <cdr:to>
      <cdr:x>0.45169</cdr:x>
      <cdr:y>0.95122</cdr:y>
    </cdr:to>
    <cdr:sp macro="" textlink="">
      <cdr:nvSpPr>
        <cdr:cNvPr id="24" name="TextBox 23"/>
        <cdr:cNvSpPr txBox="1"/>
      </cdr:nvSpPr>
      <cdr:spPr>
        <a:xfrm xmlns:a="http://schemas.openxmlformats.org/drawingml/2006/main" rot="671375">
          <a:off x="3721611" y="4898430"/>
          <a:ext cx="360040" cy="64972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3 740,4</a:t>
          </a:r>
          <a:endParaRPr lang="ru-RU" sz="1100" b="1" dirty="0">
            <a:latin typeface="Book Antiqua" pitchFamily="18" charset="0"/>
          </a:endParaRPr>
        </a:p>
      </cdr:txBody>
    </cdr:sp>
  </cdr:relSizeAnchor>
  <cdr:relSizeAnchor xmlns:cdr="http://schemas.openxmlformats.org/drawingml/2006/chartDrawing">
    <cdr:from>
      <cdr:x>0.46114</cdr:x>
      <cdr:y>0.83946</cdr:y>
    </cdr:from>
    <cdr:to>
      <cdr:x>0.50895</cdr:x>
      <cdr:y>0.95317</cdr:y>
    </cdr:to>
    <cdr:sp macro="" textlink="">
      <cdr:nvSpPr>
        <cdr:cNvPr id="25" name="TextBox 24"/>
        <cdr:cNvSpPr txBox="1"/>
      </cdr:nvSpPr>
      <cdr:spPr>
        <a:xfrm xmlns:a="http://schemas.openxmlformats.org/drawingml/2006/main" rot="905259">
          <a:off x="4167098" y="4896289"/>
          <a:ext cx="432048" cy="6632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3 827,1</a:t>
          </a:r>
          <a:endParaRPr lang="ru-RU" sz="1100" b="1" dirty="0">
            <a:latin typeface="Book Antiqua" pitchFamily="18" charset="0"/>
          </a:endParaRPr>
        </a:p>
      </cdr:txBody>
    </cdr:sp>
  </cdr:relSizeAnchor>
  <cdr:relSizeAnchor xmlns:cdr="http://schemas.openxmlformats.org/drawingml/2006/chartDrawing">
    <cdr:from>
      <cdr:x>0.54786</cdr:x>
      <cdr:y>0.86324</cdr:y>
    </cdr:from>
    <cdr:to>
      <cdr:x>0.59567</cdr:x>
      <cdr:y>0.95012</cdr:y>
    </cdr:to>
    <cdr:sp macro="" textlink="">
      <cdr:nvSpPr>
        <cdr:cNvPr id="26" name="TextBox 25"/>
        <cdr:cNvSpPr txBox="1"/>
      </cdr:nvSpPr>
      <cdr:spPr>
        <a:xfrm xmlns:a="http://schemas.openxmlformats.org/drawingml/2006/main" rot="825133">
          <a:off x="4950701" y="5034982"/>
          <a:ext cx="432048" cy="5067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315,0</a:t>
          </a:r>
          <a:endParaRPr lang="ru-RU" sz="1100" b="1" dirty="0">
            <a:latin typeface="Book Antiqua" pitchFamily="18" charset="0"/>
          </a:endParaRPr>
        </a:p>
      </cdr:txBody>
    </cdr:sp>
  </cdr:relSizeAnchor>
  <cdr:relSizeAnchor xmlns:cdr="http://schemas.openxmlformats.org/drawingml/2006/chartDrawing">
    <cdr:from>
      <cdr:x>0.59751</cdr:x>
      <cdr:y>0.86394</cdr:y>
    </cdr:from>
    <cdr:to>
      <cdr:x>0.64533</cdr:x>
      <cdr:y>0.95082</cdr:y>
    </cdr:to>
    <cdr:sp macro="" textlink="">
      <cdr:nvSpPr>
        <cdr:cNvPr id="27" name="TextBox 26"/>
        <cdr:cNvSpPr txBox="1"/>
      </cdr:nvSpPr>
      <cdr:spPr>
        <a:xfrm xmlns:a="http://schemas.openxmlformats.org/drawingml/2006/main" rot="826376">
          <a:off x="5399429" y="5039074"/>
          <a:ext cx="432048" cy="50670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329,0</a:t>
          </a:r>
          <a:endParaRPr lang="ru-RU" sz="1100" b="1" dirty="0">
            <a:latin typeface="Book Antiqua" pitchFamily="18" charset="0"/>
          </a:endParaRPr>
        </a:p>
      </cdr:txBody>
    </cdr:sp>
  </cdr:relSizeAnchor>
  <cdr:relSizeAnchor xmlns:cdr="http://schemas.openxmlformats.org/drawingml/2006/chartDrawing">
    <cdr:from>
      <cdr:x>0.6446</cdr:x>
      <cdr:y>0.86358</cdr:y>
    </cdr:from>
    <cdr:to>
      <cdr:x>0.69241</cdr:x>
      <cdr:y>0.95075</cdr:y>
    </cdr:to>
    <cdr:sp macro="" textlink="">
      <cdr:nvSpPr>
        <cdr:cNvPr id="28" name="TextBox 27"/>
        <cdr:cNvSpPr txBox="1"/>
      </cdr:nvSpPr>
      <cdr:spPr>
        <a:xfrm xmlns:a="http://schemas.openxmlformats.org/drawingml/2006/main" rot="672501">
          <a:off x="5824956" y="5036945"/>
          <a:ext cx="432048" cy="50843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342,0</a:t>
          </a:r>
          <a:endParaRPr lang="ru-RU" sz="1100" b="1" dirty="0">
            <a:latin typeface="Book Antiqua" pitchFamily="18" charset="0"/>
          </a:endParaRPr>
        </a:p>
      </cdr:txBody>
    </cdr:sp>
  </cdr:relSizeAnchor>
  <cdr:relSizeAnchor xmlns:cdr="http://schemas.openxmlformats.org/drawingml/2006/chartDrawing">
    <cdr:from>
      <cdr:x>0.72908</cdr:x>
      <cdr:y>0.84943</cdr:y>
    </cdr:from>
    <cdr:to>
      <cdr:x>0.77751</cdr:x>
      <cdr:y>0.96054</cdr:y>
    </cdr:to>
    <cdr:sp macro="" textlink="">
      <cdr:nvSpPr>
        <cdr:cNvPr id="29" name="TextBox 28"/>
        <cdr:cNvSpPr txBox="1"/>
      </cdr:nvSpPr>
      <cdr:spPr>
        <a:xfrm xmlns:a="http://schemas.openxmlformats.org/drawingml/2006/main" rot="693978">
          <a:off x="6588287" y="4954408"/>
          <a:ext cx="437712"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dirty="0" smtClean="0"/>
            <a:t>1 376,8</a:t>
          </a:r>
        </a:p>
        <a:p xmlns:a="http://schemas.openxmlformats.org/drawingml/2006/main">
          <a:endParaRPr lang="ru-RU" sz="1100" dirty="0"/>
        </a:p>
      </cdr:txBody>
    </cdr:sp>
  </cdr:relSizeAnchor>
  <cdr:relSizeAnchor xmlns:cdr="http://schemas.openxmlformats.org/drawingml/2006/chartDrawing">
    <cdr:from>
      <cdr:x>0.7855</cdr:x>
      <cdr:y>0.84501</cdr:y>
    </cdr:from>
    <cdr:to>
      <cdr:x>0.82611</cdr:x>
      <cdr:y>0.95612</cdr:y>
    </cdr:to>
    <cdr:sp macro="" textlink="">
      <cdr:nvSpPr>
        <cdr:cNvPr id="30" name="TextBox 29"/>
        <cdr:cNvSpPr txBox="1"/>
      </cdr:nvSpPr>
      <cdr:spPr>
        <a:xfrm xmlns:a="http://schemas.openxmlformats.org/drawingml/2006/main" rot="789177">
          <a:off x="7098132" y="4928663"/>
          <a:ext cx="366980"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dirty="0" smtClean="0"/>
            <a:t>1 170,6</a:t>
          </a:r>
        </a:p>
        <a:p xmlns:a="http://schemas.openxmlformats.org/drawingml/2006/main">
          <a:endParaRPr lang="ru-RU" sz="1100" dirty="0"/>
        </a:p>
      </cdr:txBody>
    </cdr:sp>
  </cdr:relSizeAnchor>
  <cdr:relSizeAnchor xmlns:cdr="http://schemas.openxmlformats.org/drawingml/2006/chartDrawing">
    <cdr:from>
      <cdr:x>0.84195</cdr:x>
      <cdr:y>0.83931</cdr:y>
    </cdr:from>
    <cdr:to>
      <cdr:x>0.88258</cdr:x>
      <cdr:y>0.95042</cdr:y>
    </cdr:to>
    <cdr:sp macro="" textlink="">
      <cdr:nvSpPr>
        <cdr:cNvPr id="31" name="TextBox 30"/>
        <cdr:cNvSpPr txBox="1"/>
      </cdr:nvSpPr>
      <cdr:spPr>
        <a:xfrm xmlns:a="http://schemas.openxmlformats.org/drawingml/2006/main" rot="719262">
          <a:off x="7608317" y="4895402"/>
          <a:ext cx="367144"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dirty="0" smtClean="0"/>
            <a:t>1 217,4</a:t>
          </a:r>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0.16327</cdr:x>
      <cdr:y>0.15789</cdr:y>
    </cdr:from>
    <cdr:to>
      <cdr:x>0.31838</cdr:x>
      <cdr:y>0.25759</cdr:y>
    </cdr:to>
    <cdr:sp macro="" textlink="">
      <cdr:nvSpPr>
        <cdr:cNvPr id="5" name="TextBox 4"/>
        <cdr:cNvSpPr txBox="1"/>
      </cdr:nvSpPr>
      <cdr:spPr>
        <a:xfrm xmlns:a="http://schemas.openxmlformats.org/drawingml/2006/main">
          <a:off x="1440160" y="864096"/>
          <a:ext cx="1368144" cy="545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endParaRPr lang="ru-RU" sz="1100" dirty="0"/>
        </a:p>
      </cdr:txBody>
    </cdr:sp>
  </cdr:relSizeAnchor>
  <cdr:relSizeAnchor xmlns:cdr="http://schemas.openxmlformats.org/drawingml/2006/chartDrawing">
    <cdr:from>
      <cdr:x>0.34288</cdr:x>
      <cdr:y>0.55263</cdr:y>
    </cdr:from>
    <cdr:to>
      <cdr:x>0.48166</cdr:x>
      <cdr:y>0.64474</cdr:y>
    </cdr:to>
    <cdr:sp macro="" textlink="">
      <cdr:nvSpPr>
        <cdr:cNvPr id="6" name="TextBox 5"/>
        <cdr:cNvSpPr txBox="1"/>
      </cdr:nvSpPr>
      <cdr:spPr>
        <a:xfrm xmlns:a="http://schemas.openxmlformats.org/drawingml/2006/main">
          <a:off x="3024363" y="3024336"/>
          <a:ext cx="122410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b="1" u="sng" dirty="0">
            <a:latin typeface="Book Antiqua" pitchFamily="18" charset="0"/>
          </a:endParaRPr>
        </a:p>
      </cdr:txBody>
    </cdr:sp>
  </cdr:relSizeAnchor>
  <cdr:relSizeAnchor xmlns:cdr="http://schemas.openxmlformats.org/drawingml/2006/chartDrawing">
    <cdr:from>
      <cdr:x>0.53064</cdr:x>
      <cdr:y>1.82728E-7</cdr:y>
    </cdr:from>
    <cdr:to>
      <cdr:x>0.66126</cdr:x>
      <cdr:y>0.10526</cdr:y>
    </cdr:to>
    <cdr:sp macro="" textlink="">
      <cdr:nvSpPr>
        <cdr:cNvPr id="7" name="TextBox 6"/>
        <cdr:cNvSpPr txBox="1"/>
      </cdr:nvSpPr>
      <cdr:spPr>
        <a:xfrm xmlns:a="http://schemas.openxmlformats.org/drawingml/2006/main">
          <a:off x="4680495" y="1"/>
          <a:ext cx="1152130"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dirty="0" smtClean="0">
            <a:latin typeface="Book Antiqua" pitchFamily="18" charset="0"/>
          </a:endParaRPr>
        </a:p>
        <a:p xmlns:a="http://schemas.openxmlformats.org/drawingml/2006/main">
          <a:endParaRPr lang="ru-RU" b="1" u="sng" dirty="0">
            <a:latin typeface="Book Antiqua" pitchFamily="18" charset="0"/>
          </a:endParaRPr>
        </a:p>
      </cdr:txBody>
    </cdr:sp>
  </cdr:relSizeAnchor>
  <cdr:relSizeAnchor xmlns:cdr="http://schemas.openxmlformats.org/drawingml/2006/chartDrawing">
    <cdr:from>
      <cdr:x>0.71024</cdr:x>
      <cdr:y>0.56579</cdr:y>
    </cdr:from>
    <cdr:to>
      <cdr:x>0.82454</cdr:x>
      <cdr:y>0.71053</cdr:y>
    </cdr:to>
    <cdr:sp macro="" textlink="">
      <cdr:nvSpPr>
        <cdr:cNvPr id="8" name="TextBox 7"/>
        <cdr:cNvSpPr txBox="1"/>
      </cdr:nvSpPr>
      <cdr:spPr>
        <a:xfrm xmlns:a="http://schemas.openxmlformats.org/drawingml/2006/main">
          <a:off x="6264652" y="3096344"/>
          <a:ext cx="1008180"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0.17144</cdr:x>
      <cdr:y>0.87342</cdr:y>
    </cdr:from>
    <cdr:to>
      <cdr:x>0.31022</cdr:x>
      <cdr:y>0.97468</cdr:y>
    </cdr:to>
    <cdr:sp macro="" textlink="">
      <cdr:nvSpPr>
        <cdr:cNvPr id="11" name="Прямоугольник с двумя скругленными противолежащими углами 10"/>
        <cdr:cNvSpPr/>
      </cdr:nvSpPr>
      <cdr:spPr>
        <a:xfrm xmlns:a="http://schemas.openxmlformats.org/drawingml/2006/main">
          <a:off x="1512168" y="4968552"/>
          <a:ext cx="1224136" cy="576064"/>
        </a:xfrm>
        <a:prstGeom xmlns:a="http://schemas.openxmlformats.org/drawingml/2006/main" prst="round2DiagRect">
          <a:avLst/>
        </a:prstGeom>
        <a:solidFill xmlns:a="http://schemas.openxmlformats.org/drawingml/2006/main">
          <a:srgbClr val="99CCFF"/>
        </a:solidFill>
        <a:ln xmlns:a="http://schemas.openxmlformats.org/drawingml/2006/main" w="12700">
          <a:solidFill>
            <a:srgbClr val="3399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ru-RU" b="1" dirty="0" smtClean="0">
            <a:solidFill>
              <a:schemeClr val="bg1"/>
            </a:solidFill>
            <a:latin typeface="Book Antiqua" pitchFamily="18" charset="0"/>
          </a:endParaRPr>
        </a:p>
        <a:p xmlns:a="http://schemas.openxmlformats.org/drawingml/2006/main">
          <a:pPr algn="ctr"/>
          <a:r>
            <a:rPr lang="ru-RU" b="1" dirty="0" smtClean="0">
              <a:solidFill>
                <a:schemeClr val="bg1"/>
              </a:solidFill>
              <a:latin typeface="Book Antiqua" pitchFamily="18" charset="0"/>
            </a:rPr>
            <a:t>Дотации</a:t>
          </a:r>
          <a:endParaRPr lang="ru-RU" b="1" dirty="0">
            <a:solidFill>
              <a:schemeClr val="bg1"/>
            </a:solidFill>
            <a:latin typeface="Book Antiqua" pitchFamily="18" charset="0"/>
          </a:endParaRPr>
        </a:p>
      </cdr:txBody>
    </cdr:sp>
  </cdr:relSizeAnchor>
  <cdr:relSizeAnchor xmlns:cdr="http://schemas.openxmlformats.org/drawingml/2006/chartDrawing">
    <cdr:from>
      <cdr:x>0.35104</cdr:x>
      <cdr:y>0.87342</cdr:y>
    </cdr:from>
    <cdr:to>
      <cdr:x>0.48166</cdr:x>
      <cdr:y>0.97468</cdr:y>
    </cdr:to>
    <cdr:sp macro="" textlink="">
      <cdr:nvSpPr>
        <cdr:cNvPr id="12" name="Прямоугольник с двумя скругленными противолежащими углами 11"/>
        <cdr:cNvSpPr/>
      </cdr:nvSpPr>
      <cdr:spPr>
        <a:xfrm xmlns:a="http://schemas.openxmlformats.org/drawingml/2006/main">
          <a:off x="3096344" y="4968552"/>
          <a:ext cx="1152128" cy="576064"/>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Субсидии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0.52248</cdr:x>
      <cdr:y>0.87342</cdr:y>
    </cdr:from>
    <cdr:to>
      <cdr:x>0.6531</cdr:x>
      <cdr:y>0.97468</cdr:y>
    </cdr:to>
    <cdr:sp macro="" textlink="">
      <cdr:nvSpPr>
        <cdr:cNvPr id="13" name="Прямоугольник с двумя скругленными противолежащими углами 12"/>
        <cdr:cNvSpPr/>
      </cdr:nvSpPr>
      <cdr:spPr>
        <a:xfrm xmlns:a="http://schemas.openxmlformats.org/drawingml/2006/main">
          <a:off x="4608512" y="4968552"/>
          <a:ext cx="1152128" cy="576064"/>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Субвенции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0.70208</cdr:x>
      <cdr:y>0.87342</cdr:y>
    </cdr:from>
    <cdr:to>
      <cdr:x>0.85719</cdr:x>
      <cdr:y>0.97468</cdr:y>
    </cdr:to>
    <cdr:sp macro="" textlink="">
      <cdr:nvSpPr>
        <cdr:cNvPr id="14" name="Прямоугольник с двумя скругленными противолежащими углами 13"/>
        <cdr:cNvSpPr/>
      </cdr:nvSpPr>
      <cdr:spPr>
        <a:xfrm xmlns:a="http://schemas.openxmlformats.org/drawingml/2006/main">
          <a:off x="6192688" y="4968552"/>
          <a:ext cx="1368152" cy="576064"/>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b="1" dirty="0" smtClean="0">
              <a:solidFill>
                <a:sysClr val="windowText" lastClr="000000"/>
              </a:solidFill>
              <a:latin typeface="Book Antiqua" pitchFamily="18" charset="0"/>
            </a:rPr>
            <a:t>Иные межбюджетные трансферты</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0.86206</cdr:x>
      <cdr:y>0</cdr:y>
    </cdr:from>
    <cdr:to>
      <cdr:x>1</cdr:x>
      <cdr:y>0.06658</cdr:y>
    </cdr:to>
    <cdr:sp macro="" textlink="">
      <cdr:nvSpPr>
        <cdr:cNvPr id="15" name="Скругленный прямоугольник 14"/>
        <cdr:cNvSpPr/>
      </cdr:nvSpPr>
      <cdr:spPr>
        <a:xfrm xmlns:a="http://schemas.openxmlformats.org/drawingml/2006/main">
          <a:off x="7603798"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solidFill>
                <a:schemeClr val="bg1"/>
              </a:solidFill>
              <a:latin typeface="Book Antiqua" pitchFamily="18" charset="0"/>
            </a:rPr>
            <a:t>16 433,3</a:t>
          </a: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0.2541</cdr:x>
      <cdr:y>0.1519</cdr:y>
    </cdr:from>
    <cdr:to>
      <cdr:x>0.36521</cdr:x>
      <cdr:y>0.31898</cdr:y>
    </cdr:to>
    <cdr:sp macro="" textlink="">
      <cdr:nvSpPr>
        <cdr:cNvPr id="2" name="TextBox 1"/>
        <cdr:cNvSpPr txBox="1"/>
      </cdr:nvSpPr>
      <cdr:spPr>
        <a:xfrm xmlns:a="http://schemas.openxmlformats.org/drawingml/2006/main">
          <a:off x="223224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0.2541</cdr:x>
      <cdr:y>0.12658</cdr:y>
    </cdr:from>
    <cdr:to>
      <cdr:x>0.34238</cdr:x>
      <cdr:y>0.18487</cdr:y>
    </cdr:to>
    <cdr:sp macro="" textlink="">
      <cdr:nvSpPr>
        <cdr:cNvPr id="3" name="TextBox 2"/>
        <cdr:cNvSpPr txBox="1"/>
      </cdr:nvSpPr>
      <cdr:spPr>
        <a:xfrm xmlns:a="http://schemas.openxmlformats.org/drawingml/2006/main">
          <a:off x="2232248" y="720080"/>
          <a:ext cx="775538" cy="331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B21B5-C924-40A2-A57E-F66EC19A3B25}" type="datetimeFigureOut">
              <a:rPr lang="ru-RU" smtClean="0"/>
              <a:pPr/>
              <a:t>15.12.2016</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B39CE-4A9A-4777-9E9E-B0D9D21446B9}" type="slidenum">
              <a:rPr lang="ru-RU" smtClean="0"/>
              <a:pPr/>
              <a:t>‹#›</a:t>
            </a:fld>
            <a:endParaRPr lang="ru-RU" dirty="0"/>
          </a:p>
        </p:txBody>
      </p:sp>
    </p:spTree>
    <p:extLst>
      <p:ext uri="{BB962C8B-B14F-4D97-AF65-F5344CB8AC3E}">
        <p14:creationId xmlns:p14="http://schemas.microsoft.com/office/powerpoint/2010/main" val="383631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69DA2-D43E-400D-A506-40BADF97C049}" type="datetimeFigureOut">
              <a:rPr lang="ru-RU" smtClean="0"/>
              <a:pPr/>
              <a:t>15.12.2016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1B901-6E5E-4A93-850B-994ED604A13D}" type="slidenum">
              <a:rPr lang="ru-RU" smtClean="0"/>
              <a:pPr/>
              <a:t>‹#›</a:t>
            </a:fld>
            <a:endParaRPr lang="ru-RU" dirty="0"/>
          </a:p>
        </p:txBody>
      </p:sp>
    </p:spTree>
    <p:extLst>
      <p:ext uri="{BB962C8B-B14F-4D97-AF65-F5344CB8AC3E}">
        <p14:creationId xmlns:p14="http://schemas.microsoft.com/office/powerpoint/2010/main" val="33347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3</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26</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4</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16</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17</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18</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24</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25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15.12.2016</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15.12.2016</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E54F732-9674-41E2-9D19-FC40430A42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15.12.2016</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15.12.2016</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15.12.2016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00"/>
            </a:gs>
            <a:gs pos="100000">
              <a:schemeClr val="bg2">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15.12.2016</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3.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8.jpeg"/><Relationship Id="rId2" Type="http://schemas.openxmlformats.org/officeDocument/2006/relationships/notesSlide" Target="../notesSlides/notesSlide8.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3.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8.jpeg"/><Relationship Id="rId2" Type="http://schemas.openxmlformats.org/officeDocument/2006/relationships/notesSlide" Target="../notesSlides/notesSlide9.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3.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8.jpeg"/><Relationship Id="rId2" Type="http://schemas.openxmlformats.org/officeDocument/2006/relationships/notesSlide" Target="../notesSlides/notesSlide10.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3.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2017-2.png"/>
          <p:cNvPicPr>
            <a:picLocks noChangeAspect="1"/>
          </p:cNvPicPr>
          <p:nvPr/>
        </p:nvPicPr>
        <p:blipFill>
          <a:blip r:embed="rId2" cstate="print"/>
          <a:stretch>
            <a:fillRect/>
          </a:stretch>
        </p:blipFill>
        <p:spPr>
          <a:xfrm>
            <a:off x="107504" y="116632"/>
            <a:ext cx="2664295" cy="2520280"/>
          </a:xfrm>
          <a:prstGeom prst="rect">
            <a:avLst/>
          </a:prstGeom>
          <a:ln>
            <a:noFill/>
          </a:ln>
          <a:effectLst>
            <a:outerShdw blurRad="215900" dist="152400" dir="5400000" algn="ctr" rotWithShape="0">
              <a:schemeClr val="accent4"/>
            </a:outerShdw>
          </a:effectLst>
        </p:spPr>
      </p:pic>
      <p:sp>
        <p:nvSpPr>
          <p:cNvPr id="13" name="TextBox 12"/>
          <p:cNvSpPr txBox="1"/>
          <p:nvPr/>
        </p:nvSpPr>
        <p:spPr>
          <a:xfrm>
            <a:off x="539552" y="4509120"/>
            <a:ext cx="8208912" cy="2308324"/>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ru-RU" sz="2400" b="1" dirty="0" smtClean="0">
                <a:solidFill>
                  <a:srgbClr val="0000FF"/>
                </a:solidFill>
                <a:latin typeface="Bookman Old Style" pitchFamily="18" charset="0"/>
              </a:rPr>
              <a:t>к  проекту решения «О бюджете муниципального образования  «Холм-Жирковский район» </a:t>
            </a:r>
          </a:p>
          <a:p>
            <a:pPr algn="ctr"/>
            <a:r>
              <a:rPr lang="ru-RU" sz="2400" b="1" dirty="0" smtClean="0">
                <a:solidFill>
                  <a:srgbClr val="0000FF"/>
                </a:solidFill>
                <a:latin typeface="Bookman Old Style" pitchFamily="18" charset="0"/>
              </a:rPr>
              <a:t>Смоленской области </a:t>
            </a:r>
          </a:p>
          <a:p>
            <a:pPr algn="ctr"/>
            <a:r>
              <a:rPr lang="ru-RU" sz="2400" b="1" dirty="0" smtClean="0">
                <a:solidFill>
                  <a:srgbClr val="0000FF"/>
                </a:solidFill>
                <a:latin typeface="Bookman Old Style" pitchFamily="18" charset="0"/>
              </a:rPr>
              <a:t>на 2017 год  и на плановый период</a:t>
            </a:r>
          </a:p>
          <a:p>
            <a:pPr algn="ctr"/>
            <a:r>
              <a:rPr lang="ru-RU" sz="2400" b="1" dirty="0" smtClean="0">
                <a:solidFill>
                  <a:srgbClr val="0000FF"/>
                </a:solidFill>
                <a:latin typeface="Bookman Old Style" pitchFamily="18" charset="0"/>
              </a:rPr>
              <a:t> 2018 и 2019 годов»</a:t>
            </a:r>
          </a:p>
        </p:txBody>
      </p:sp>
      <p:sp>
        <p:nvSpPr>
          <p:cNvPr id="6" name="TextBox 5"/>
          <p:cNvSpPr txBox="1"/>
          <p:nvPr/>
        </p:nvSpPr>
        <p:spPr>
          <a:xfrm>
            <a:off x="395536" y="2420888"/>
            <a:ext cx="8424936" cy="1754326"/>
          </a:xfrm>
          <a:prstGeom prst="rect">
            <a:avLst/>
          </a:prstGeom>
          <a:noFill/>
        </p:spPr>
        <p:txBody>
          <a:bodyPr wrap="square" rtlCol="0">
            <a:spAutoFit/>
          </a:bodyPr>
          <a:lstStyle/>
          <a:p>
            <a:pPr algn="ctr"/>
            <a:r>
              <a:rPr lang="ru-RU" sz="5400" b="1" dirty="0" smtClean="0">
                <a:solidFill>
                  <a:srgbClr val="0000FF"/>
                </a:solidFill>
                <a:latin typeface="Bookman Old Style" pitchFamily="18" charset="0"/>
                <a:ea typeface="Arial Unicode MS" pitchFamily="34" charset="-128"/>
                <a:cs typeface="Arial Unicode MS" pitchFamily="34" charset="-128"/>
              </a:rPr>
              <a:t>БЮДЖЕТ ДЛЯ        ГРАЖДАН</a:t>
            </a:r>
            <a:endParaRPr lang="ru-RU" sz="5400" b="1" dirty="0">
              <a:solidFill>
                <a:srgbClr val="0000FF"/>
              </a:solidFill>
              <a:latin typeface="Bookman Old Style" pitchFamily="18" charset="0"/>
              <a:ea typeface="Arial Unicode MS" pitchFamily="34" charset="-128"/>
              <a:cs typeface="Arial Unicode MS" pitchFamily="34" charset="-128"/>
            </a:endParaRPr>
          </a:p>
        </p:txBody>
      </p:sp>
      <p:pic>
        <p:nvPicPr>
          <p:cNvPr id="4" name="i-main-pic" descr="Картинка 5 из 10"/>
          <p:cNvPicPr/>
          <p:nvPr/>
        </p:nvPicPr>
        <p:blipFill>
          <a:blip r:embed="rId3" cstate="print">
            <a:lum contrast="6000"/>
          </a:blip>
          <a:srcRect/>
          <a:stretch>
            <a:fillRect/>
          </a:stretch>
        </p:blipFill>
        <p:spPr bwMode="auto">
          <a:xfrm>
            <a:off x="7524328" y="548680"/>
            <a:ext cx="1152128" cy="1029965"/>
          </a:xfrm>
          <a:prstGeom prst="rect">
            <a:avLst/>
          </a:prstGeom>
          <a:noFill/>
          <a:ln w="9525">
            <a:noFill/>
            <a:miter lim="800000"/>
            <a:headEnd/>
            <a:tailEnd/>
          </a:ln>
        </p:spPr>
      </p:pic>
    </p:spTree>
    <p:extLst>
      <p:ext uri="{BB962C8B-B14F-4D97-AF65-F5344CB8AC3E}">
        <p14:creationId xmlns:p14="http://schemas.microsoft.com/office/powerpoint/2010/main" val="104363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ОСНОВНЫЕ  ПАРАМЕТРЫ  БЮДЖЕТА  </a:t>
            </a:r>
          </a:p>
          <a:p>
            <a:pPr algn="ctr"/>
            <a:r>
              <a:rPr lang="ru-RU" sz="2400" b="1" dirty="0" smtClean="0">
                <a:effectLst>
                  <a:outerShdw blurRad="38100" dist="38100" dir="2700000" algn="tl">
                    <a:srgbClr val="000000">
                      <a:alpha val="43137"/>
                    </a:srgbClr>
                  </a:outerShdw>
                </a:effectLst>
                <a:latin typeface="Book Antiqua" pitchFamily="18" charset="0"/>
              </a:rPr>
              <a:t>НА  2017-2019 ГОДЫ</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5" name="Диаграмма 4"/>
          <p:cNvGraphicFramePr/>
          <p:nvPr/>
        </p:nvGraphicFramePr>
        <p:xfrm>
          <a:off x="431032" y="1052736"/>
          <a:ext cx="8712968" cy="568863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Прямая со стрелкой 6"/>
          <p:cNvCxnSpPr/>
          <p:nvPr/>
        </p:nvCxnSpPr>
        <p:spPr>
          <a:xfrm flipV="1">
            <a:off x="2915816" y="1628800"/>
            <a:ext cx="504056"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9" name="TextBox 8"/>
          <p:cNvSpPr txBox="1"/>
          <p:nvPr/>
        </p:nvSpPr>
        <p:spPr>
          <a:xfrm>
            <a:off x="2915816" y="1340768"/>
            <a:ext cx="792088" cy="261610"/>
          </a:xfrm>
          <a:prstGeom prst="rect">
            <a:avLst/>
          </a:prstGeom>
          <a:noFill/>
        </p:spPr>
        <p:txBody>
          <a:bodyPr wrap="square" rtlCol="0">
            <a:spAutoFit/>
          </a:bodyPr>
          <a:lstStyle/>
          <a:p>
            <a:r>
              <a:rPr lang="ru-RU" sz="1100" b="1" dirty="0" smtClean="0">
                <a:solidFill>
                  <a:srgbClr val="003300"/>
                </a:solidFill>
                <a:latin typeface="Book Antiqua" pitchFamily="18" charset="0"/>
              </a:rPr>
              <a:t>+ 7 417,1</a:t>
            </a:r>
            <a:endParaRPr lang="ru-RU" sz="1100" b="1" dirty="0">
              <a:solidFill>
                <a:srgbClr val="003300"/>
              </a:solidFill>
              <a:latin typeface="Book Antiqua" pitchFamily="18" charset="0"/>
            </a:endParaRPr>
          </a:p>
        </p:txBody>
      </p:sp>
      <p:cxnSp>
        <p:nvCxnSpPr>
          <p:cNvPr id="11" name="Прямая со стрелкой 10"/>
          <p:cNvCxnSpPr/>
          <p:nvPr/>
        </p:nvCxnSpPr>
        <p:spPr>
          <a:xfrm>
            <a:off x="4427984" y="1628800"/>
            <a:ext cx="648072"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flipV="1">
            <a:off x="5148064" y="1556792"/>
            <a:ext cx="576064"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9382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251520" y="1052736"/>
          <a:ext cx="88924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107504" y="0"/>
            <a:ext cx="9036496"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ИСТОЧНИКИ  ФИНАНСИРОВАНИЯ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ДЕФИЦИТА  БЮДЖЕТА 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6" name="Скругленный прямоугольник 5"/>
          <p:cNvSpPr/>
          <p:nvPr/>
        </p:nvSpPr>
        <p:spPr>
          <a:xfrm>
            <a:off x="7956376" y="1052736"/>
            <a:ext cx="1187624" cy="432048"/>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9" name="Рисунок 8" descr="деньги2017.png"/>
          <p:cNvPicPr>
            <a:picLocks noChangeAspect="1"/>
          </p:cNvPicPr>
          <p:nvPr/>
        </p:nvPicPr>
        <p:blipFill>
          <a:blip r:embed="rId8" cstate="print"/>
          <a:stretch>
            <a:fillRect/>
          </a:stretch>
        </p:blipFill>
        <p:spPr>
          <a:xfrm>
            <a:off x="107504" y="4221088"/>
            <a:ext cx="1979712" cy="230810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idx="1"/>
          </p:nvPr>
        </p:nvGraphicFramePr>
        <p:xfrm>
          <a:off x="457200" y="1196752"/>
          <a:ext cx="7787208" cy="525961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3"/>
          <p:cNvSpPr>
            <a:spLocks noGrp="1"/>
          </p:cNvSpPr>
          <p:nvPr>
            <p:ph type="title"/>
          </p:nvPr>
        </p:nvSpPr>
        <p:spPr>
          <a:xfrm>
            <a:off x="0" y="0"/>
            <a:ext cx="8856984"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ДИНАМИКА    ОБЪЕМА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МУНИЦИПАЛЬНОГО   ДОЛГА</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13" name="Скругленный прямоугольник 12"/>
          <p:cNvSpPr/>
          <p:nvPr/>
        </p:nvSpPr>
        <p:spPr>
          <a:xfrm>
            <a:off x="7956376" y="980729"/>
            <a:ext cx="1187624" cy="432048"/>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4" name="Прямоугольная выноска 13"/>
          <p:cNvSpPr/>
          <p:nvPr/>
        </p:nvSpPr>
        <p:spPr>
          <a:xfrm>
            <a:off x="2843808"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p:txBody>
      </p:sp>
      <p:sp>
        <p:nvSpPr>
          <p:cNvPr id="15" name="Прямоугольная выноска 14"/>
          <p:cNvSpPr/>
          <p:nvPr/>
        </p:nvSpPr>
        <p:spPr>
          <a:xfrm>
            <a:off x="6660232" y="1412776"/>
            <a:ext cx="914400"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cap="flat" cmpd="sng" algn="ctr">
            <a:solidFill>
              <a:srgbClr val="0000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0" dirty="0" smtClean="0">
                <a:solidFill>
                  <a:srgbClr val="0000FF"/>
                </a:solidFill>
                <a:effectLst/>
                <a:latin typeface="Bookman Old Style" pitchFamily="18" charset="0"/>
              </a:rPr>
              <a:t>7 312,2</a:t>
            </a:r>
            <a:endParaRPr lang="ru-RU" sz="1200" b="0" dirty="0">
              <a:solidFill>
                <a:srgbClr val="0000FF"/>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noGrp="1"/>
          </p:cNvGraphicFramePr>
          <p:nvPr>
            <p:ph idx="1"/>
          </p:nvPr>
        </p:nvGraphicFramePr>
        <p:xfrm>
          <a:off x="539552" y="1196752"/>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3"/>
          <p:cNvSpPr>
            <a:spLocks noGrp="1"/>
          </p:cNvSpPr>
          <p:nvPr>
            <p:ph type="title"/>
          </p:nvPr>
        </p:nvSpPr>
        <p:spPr>
          <a:xfrm>
            <a:off x="457200" y="116632"/>
            <a:ext cx="8435280"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ДОХОДЫ  БЮДЖЕТА </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0" name="Рисунок 9" descr="деньги.jpeg"/>
          <p:cNvPicPr>
            <a:picLocks noChangeAspect="1"/>
          </p:cNvPicPr>
          <p:nvPr/>
        </p:nvPicPr>
        <p:blipFill>
          <a:blip r:embed="rId7" cstate="print"/>
          <a:stretch>
            <a:fillRect/>
          </a:stretch>
        </p:blipFill>
        <p:spPr>
          <a:xfrm>
            <a:off x="6084168" y="5345832"/>
            <a:ext cx="3059832" cy="1512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0" y="620688"/>
          <a:ext cx="3960688" cy="3240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Содержимое 12"/>
          <p:cNvGraphicFramePr>
            <a:graphicFrameLocks noGrp="1"/>
          </p:cNvGraphicFramePr>
          <p:nvPr>
            <p:ph sz="quarter" idx="2"/>
          </p:nvPr>
        </p:nvGraphicFramePr>
        <p:xfrm>
          <a:off x="4788024" y="836712"/>
          <a:ext cx="3966592"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одержимое 13"/>
          <p:cNvGraphicFramePr>
            <a:graphicFrameLocks noGrp="1"/>
          </p:cNvGraphicFramePr>
          <p:nvPr>
            <p:ph sz="quarter" idx="3"/>
          </p:nvPr>
        </p:nvGraphicFramePr>
        <p:xfrm>
          <a:off x="2195736" y="2924944"/>
          <a:ext cx="4038600" cy="2259583"/>
        </p:xfrm>
        <a:graphic>
          <a:graphicData uri="http://schemas.openxmlformats.org/drawingml/2006/chart">
            <c:chart xmlns:c="http://schemas.openxmlformats.org/drawingml/2006/chart" xmlns:r="http://schemas.openxmlformats.org/officeDocument/2006/relationships" r:id="rId4"/>
          </a:graphicData>
        </a:graphic>
      </p:graphicFrame>
      <p:sp>
        <p:nvSpPr>
          <p:cNvPr id="10" name="Заголовок 9"/>
          <p:cNvSpPr>
            <a:spLocks noGrp="1"/>
          </p:cNvSpPr>
          <p:nvPr>
            <p:ph type="title"/>
          </p:nvPr>
        </p:nvSpPr>
        <p:spPr>
          <a:xfrm>
            <a:off x="457200" y="274638"/>
            <a:ext cx="8229600" cy="562074"/>
          </a:xfrm>
        </p:spPr>
        <p:txBody>
          <a:bodyPr>
            <a:normAutofit fontScale="90000"/>
          </a:bodyPr>
          <a:lstStyle/>
          <a:p>
            <a:endParaRPr lang="ru-RU" dirty="0"/>
          </a:p>
        </p:txBody>
      </p:sp>
      <p:sp>
        <p:nvSpPr>
          <p:cNvPr id="7" name="Прямоугольник с двумя скругленными противолежащими углами 6"/>
          <p:cNvSpPr/>
          <p:nvPr/>
        </p:nvSpPr>
        <p:spPr>
          <a:xfrm>
            <a:off x="179512" y="0"/>
            <a:ext cx="8784976"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ОБЩИЙ ОБЪЕМ ДОХОДОВ   БЮДЖЕТА  НА  </a:t>
            </a:r>
          </a:p>
          <a:p>
            <a:pPr algn="ctr"/>
            <a:r>
              <a:rPr lang="ru-RU" sz="2400" b="1" dirty="0" smtClean="0">
                <a:effectLst>
                  <a:outerShdw blurRad="38100" dist="38100" dir="2700000" algn="tl">
                    <a:srgbClr val="000000">
                      <a:alpha val="43137"/>
                    </a:srgbClr>
                  </a:outerShdw>
                </a:effectLst>
                <a:latin typeface="Book Antiqua" pitchFamily="18" charset="0"/>
              </a:rPr>
              <a:t>2017-2019  ГОДЫ</a:t>
            </a:r>
            <a:endParaRPr lang="ru-RU" sz="2400" b="1" dirty="0">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graphicFrame>
        <p:nvGraphicFramePr>
          <p:cNvPr id="17" name="Таблица 16"/>
          <p:cNvGraphicFramePr>
            <a:graphicFrameLocks noGrp="1"/>
          </p:cNvGraphicFramePr>
          <p:nvPr/>
        </p:nvGraphicFramePr>
        <p:xfrm>
          <a:off x="179511" y="5085184"/>
          <a:ext cx="8784977" cy="1774109"/>
        </p:xfrm>
        <a:graphic>
          <a:graphicData uri="http://schemas.openxmlformats.org/drawingml/2006/table">
            <a:tbl>
              <a:tblPr firstRow="1" bandRow="1">
                <a:tableStyleId>{69CF1AB2-1976-4502-BF36-3FF5EA218861}</a:tableStyleId>
              </a:tblPr>
              <a:tblGrid>
                <a:gridCol w="975769"/>
                <a:gridCol w="2524168"/>
                <a:gridCol w="1905619"/>
                <a:gridCol w="1591626"/>
                <a:gridCol w="1787795"/>
              </a:tblGrid>
              <a:tr h="291784">
                <a:tc rowSpan="2">
                  <a:txBody>
                    <a:bodyPr/>
                    <a:lstStyle/>
                    <a:p>
                      <a:pPr algn="ctr"/>
                      <a:r>
                        <a:rPr lang="ru-RU" sz="1200" b="1" dirty="0" smtClean="0">
                          <a:solidFill>
                            <a:schemeClr val="bg1"/>
                          </a:solidFill>
                          <a:effectLst/>
                          <a:latin typeface="Book Antiqua" pitchFamily="18" charset="0"/>
                        </a:rPr>
                        <a:t>Год</a:t>
                      </a:r>
                      <a:endParaRPr lang="ru-RU" sz="1200" b="1" dirty="0">
                        <a:solidFill>
                          <a:schemeClr val="bg1"/>
                        </a:solidFill>
                        <a:effectLst/>
                        <a:latin typeface="Book Antiqua" pitchFamily="18" charset="0"/>
                      </a:endParaRPr>
                    </a:p>
                  </a:txBody>
                  <a:tcPr>
                    <a:solidFill>
                      <a:srgbClr val="9CD7FC"/>
                    </a:solidFill>
                  </a:tcPr>
                </a:tc>
                <a:tc rowSpan="2">
                  <a:txBody>
                    <a:bodyPr/>
                    <a:lstStyle/>
                    <a:p>
                      <a:pPr algn="ctr"/>
                      <a:r>
                        <a:rPr lang="ru-RU" sz="1200" b="1" dirty="0" smtClean="0">
                          <a:solidFill>
                            <a:schemeClr val="bg1"/>
                          </a:solidFill>
                          <a:effectLst/>
                          <a:latin typeface="Book Antiqua" pitchFamily="18" charset="0"/>
                        </a:rPr>
                        <a:t>Общий объем доходов бюджета</a:t>
                      </a:r>
                      <a:endParaRPr lang="ru-RU" sz="1200" b="1" dirty="0">
                        <a:solidFill>
                          <a:schemeClr val="bg1"/>
                        </a:solidFill>
                        <a:effectLst/>
                        <a:latin typeface="Book Antiqua" pitchFamily="18" charset="0"/>
                      </a:endParaRPr>
                    </a:p>
                  </a:txBody>
                  <a:tcPr>
                    <a:solidFill>
                      <a:srgbClr val="9CD7FC"/>
                    </a:solidFill>
                  </a:tcPr>
                </a:tc>
                <a:tc gridSpan="3">
                  <a:txBody>
                    <a:bodyPr/>
                    <a:lstStyle/>
                    <a:p>
                      <a:pPr algn="ctr"/>
                      <a:r>
                        <a:rPr lang="ru-RU" sz="1200" b="1" dirty="0" smtClean="0">
                          <a:solidFill>
                            <a:schemeClr val="bg1"/>
                          </a:solidFill>
                          <a:effectLst/>
                          <a:latin typeface="Book Antiqua" pitchFamily="18" charset="0"/>
                        </a:rPr>
                        <a:t>в том числе:</a:t>
                      </a:r>
                      <a:endParaRPr lang="ru-RU" sz="1200" b="1" dirty="0">
                        <a:solidFill>
                          <a:schemeClr val="bg1"/>
                        </a:solidFill>
                        <a:effectLst/>
                        <a:latin typeface="Book Antiqua" pitchFamily="18" charset="0"/>
                      </a:endParaRPr>
                    </a:p>
                  </a:txBody>
                  <a:tcPr>
                    <a:solidFill>
                      <a:srgbClr val="9CD7FC"/>
                    </a:solidFill>
                  </a:tcPr>
                </a:tc>
                <a:tc hMerge="1">
                  <a:txBody>
                    <a:bodyPr/>
                    <a:lstStyle/>
                    <a:p>
                      <a:pPr algn="ctr"/>
                      <a:endParaRPr lang="ru-RU" sz="1400" b="1" dirty="0">
                        <a:solidFill>
                          <a:schemeClr val="bg1"/>
                        </a:solidFill>
                        <a:effectLst/>
                        <a:latin typeface="Bookman Old Style" pitchFamily="18" charset="0"/>
                      </a:endParaRPr>
                    </a:p>
                  </a:txBody>
                  <a:tcPr/>
                </a:tc>
                <a:tc hMerge="1">
                  <a:txBody>
                    <a:bodyPr/>
                    <a:lstStyle/>
                    <a:p>
                      <a:pPr algn="ctr"/>
                      <a:endParaRPr lang="ru-RU" sz="1400" b="1" dirty="0">
                        <a:solidFill>
                          <a:srgbClr val="003399"/>
                        </a:solidFill>
                        <a:effectLst/>
                        <a:latin typeface="Bookman Old Style" pitchFamily="18" charset="0"/>
                      </a:endParaRPr>
                    </a:p>
                  </a:txBody>
                  <a:tcPr/>
                </a:tc>
              </a:tr>
              <a:tr h="456676">
                <a:tc vMerge="1">
                  <a:txBody>
                    <a:bodyPr/>
                    <a:lstStyle/>
                    <a:p>
                      <a:endParaRPr lang="ru-RU"/>
                    </a:p>
                  </a:txBody>
                  <a:tcPr/>
                </a:tc>
                <a:tc vMerge="1">
                  <a:txBody>
                    <a:bodyPr/>
                    <a:lstStyle/>
                    <a:p>
                      <a:pPr algn="ctr"/>
                      <a:endParaRPr lang="ru-RU" sz="1400" b="1" dirty="0">
                        <a:solidFill>
                          <a:srgbClr val="003399"/>
                        </a:solidFill>
                        <a:effectLst/>
                        <a:latin typeface="Bookman Old Style" pitchFamily="18" charset="0"/>
                      </a:endParaRPr>
                    </a:p>
                  </a:txBody>
                  <a:tcPr/>
                </a:tc>
                <a:tc>
                  <a:txBody>
                    <a:bodyPr/>
                    <a:lstStyle/>
                    <a:p>
                      <a:pPr algn="ctr"/>
                      <a:r>
                        <a:rPr lang="ru-RU" sz="1200" b="1" dirty="0" smtClean="0">
                          <a:solidFill>
                            <a:schemeClr val="bg1"/>
                          </a:solidFill>
                          <a:effectLst/>
                          <a:latin typeface="Book Antiqua" pitchFamily="18" charset="0"/>
                        </a:rPr>
                        <a:t>Налоговые доходы</a:t>
                      </a:r>
                      <a:endParaRPr lang="ru-RU" sz="1200" b="1" dirty="0">
                        <a:solidFill>
                          <a:schemeClr val="bg1"/>
                        </a:solidFill>
                        <a:effectLst/>
                        <a:latin typeface="Book Antiqua" pitchFamily="18" charset="0"/>
                      </a:endParaRPr>
                    </a:p>
                  </a:txBody>
                  <a:tcPr>
                    <a:solidFill>
                      <a:srgbClr val="0066FF"/>
                    </a:solidFill>
                  </a:tcPr>
                </a:tc>
                <a:tc>
                  <a:txBody>
                    <a:bodyPr/>
                    <a:lstStyle/>
                    <a:p>
                      <a:pPr algn="ctr"/>
                      <a:r>
                        <a:rPr lang="ru-RU" sz="1200" b="1" dirty="0" smtClean="0">
                          <a:solidFill>
                            <a:schemeClr val="bg1"/>
                          </a:solidFill>
                          <a:effectLst/>
                          <a:latin typeface="Book Antiqua" pitchFamily="18" charset="0"/>
                        </a:rPr>
                        <a:t>Неналоговые доходы</a:t>
                      </a:r>
                      <a:endParaRPr lang="ru-RU" sz="1200" b="1" dirty="0">
                        <a:solidFill>
                          <a:schemeClr val="bg1"/>
                        </a:solidFill>
                        <a:effectLst/>
                        <a:latin typeface="Book Antiqua" pitchFamily="18" charset="0"/>
                      </a:endParaRPr>
                    </a:p>
                  </a:txBody>
                  <a:tcPr>
                    <a:solidFill>
                      <a:srgbClr val="9966FF"/>
                    </a:solidFill>
                  </a:tcPr>
                </a:tc>
                <a:tc>
                  <a:txBody>
                    <a:bodyPr/>
                    <a:lstStyle/>
                    <a:p>
                      <a:pPr algn="ctr"/>
                      <a:r>
                        <a:rPr lang="ru-RU" sz="1200" b="1" dirty="0" smtClean="0">
                          <a:solidFill>
                            <a:schemeClr val="bg1"/>
                          </a:solidFill>
                          <a:effectLst/>
                          <a:latin typeface="Book Antiqua" pitchFamily="18" charset="0"/>
                        </a:rPr>
                        <a:t>Безвозмездные поступления</a:t>
                      </a:r>
                      <a:endParaRPr lang="ru-RU" sz="1200" b="1" dirty="0">
                        <a:solidFill>
                          <a:schemeClr val="bg1"/>
                        </a:solidFill>
                        <a:effectLst/>
                        <a:latin typeface="Book Antiqua" pitchFamily="18" charset="0"/>
                      </a:endParaRPr>
                    </a:p>
                  </a:txBody>
                  <a:tcPr>
                    <a:solidFill>
                      <a:srgbClr val="3399FF"/>
                    </a:solidFill>
                  </a:tcPr>
                </a:tc>
              </a:tr>
              <a:tr h="334895">
                <a:tc>
                  <a:txBody>
                    <a:bodyPr/>
                    <a:lstStyle/>
                    <a:p>
                      <a:pPr algn="ctr"/>
                      <a:r>
                        <a:rPr lang="ru-RU" sz="1600" b="1" i="0" dirty="0" smtClean="0">
                          <a:solidFill>
                            <a:srgbClr val="003366"/>
                          </a:solidFill>
                          <a:effectLst/>
                          <a:latin typeface="Book Antiqua" pitchFamily="18" charset="0"/>
                        </a:rPr>
                        <a:t>2017</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210 118,5</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36 869,8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1 376,8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171 871,9</a:t>
                      </a:r>
                      <a:endParaRPr lang="ru-RU" sz="1600" b="1" i="0" dirty="0">
                        <a:solidFill>
                          <a:srgbClr val="003366"/>
                        </a:solidFill>
                        <a:effectLst/>
                        <a:latin typeface="Book Antiqua" pitchFamily="18" charset="0"/>
                      </a:endParaRPr>
                    </a:p>
                  </a:txBody>
                  <a:tcPr>
                    <a:solidFill>
                      <a:srgbClr val="9CD7FC"/>
                    </a:solidFill>
                  </a:tcPr>
                </a:tc>
              </a:tr>
              <a:tr h="334895">
                <a:tc>
                  <a:txBody>
                    <a:bodyPr/>
                    <a:lstStyle/>
                    <a:p>
                      <a:pPr algn="ctr"/>
                      <a:r>
                        <a:rPr lang="ru-RU" sz="1600" b="1" i="0" dirty="0" smtClean="0">
                          <a:solidFill>
                            <a:srgbClr val="003366"/>
                          </a:solidFill>
                          <a:effectLst/>
                          <a:latin typeface="Book Antiqua" pitchFamily="18" charset="0"/>
                        </a:rPr>
                        <a:t>2018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198 606,9</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40 229,4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1 170,6</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157 206,9</a:t>
                      </a:r>
                      <a:endParaRPr lang="ru-RU" sz="1600" b="1" i="0" dirty="0">
                        <a:solidFill>
                          <a:srgbClr val="003366"/>
                        </a:solidFill>
                        <a:effectLst/>
                        <a:latin typeface="Book Antiqua" pitchFamily="18" charset="0"/>
                      </a:endParaRPr>
                    </a:p>
                  </a:txBody>
                  <a:tcPr>
                    <a:solidFill>
                      <a:srgbClr val="9CD7FC"/>
                    </a:solidFill>
                  </a:tcPr>
                </a:tc>
              </a:tr>
              <a:tr h="354565">
                <a:tc>
                  <a:txBody>
                    <a:bodyPr/>
                    <a:lstStyle/>
                    <a:p>
                      <a:pPr algn="ctr"/>
                      <a:r>
                        <a:rPr lang="ru-RU" sz="1600" b="1" i="0" dirty="0" smtClean="0">
                          <a:solidFill>
                            <a:srgbClr val="003366"/>
                          </a:solidFill>
                          <a:effectLst/>
                          <a:latin typeface="Book Antiqua" pitchFamily="18" charset="0"/>
                        </a:rPr>
                        <a:t>2019</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206 024,0</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41 406,2</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1 217,4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163 400,4</a:t>
                      </a:r>
                      <a:endParaRPr lang="ru-RU" sz="1600" b="1" i="0" dirty="0">
                        <a:solidFill>
                          <a:srgbClr val="003366"/>
                        </a:solidFill>
                        <a:effectLst/>
                        <a:latin typeface="Book Antiqua" pitchFamily="18" charset="0"/>
                      </a:endParaRPr>
                    </a:p>
                  </a:txBody>
                  <a:tcPr>
                    <a:solidFill>
                      <a:srgbClr val="9CD7FC"/>
                    </a:solidFill>
                  </a:tcPr>
                </a:tc>
              </a:tr>
            </a:tbl>
          </a:graphicData>
        </a:graphic>
      </p:graphicFrame>
      <p:sp>
        <p:nvSpPr>
          <p:cNvPr id="18" name="TextBox 17"/>
          <p:cNvSpPr txBox="1"/>
          <p:nvPr/>
        </p:nvSpPr>
        <p:spPr>
          <a:xfrm>
            <a:off x="611560" y="2204864"/>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171 891,9</a:t>
            </a:r>
            <a:endParaRPr lang="ru-RU" sz="1100" b="1" dirty="0">
              <a:solidFill>
                <a:schemeClr val="bg1"/>
              </a:solidFill>
              <a:latin typeface="Book Antiqua" pitchFamily="18" charset="0"/>
            </a:endParaRPr>
          </a:p>
        </p:txBody>
      </p:sp>
      <p:sp>
        <p:nvSpPr>
          <p:cNvPr id="19" name="TextBox 18"/>
          <p:cNvSpPr txBox="1"/>
          <p:nvPr/>
        </p:nvSpPr>
        <p:spPr>
          <a:xfrm>
            <a:off x="2987824" y="422108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163 400,4</a:t>
            </a:r>
            <a:endParaRPr lang="ru-RU" sz="1100" b="1" dirty="0">
              <a:solidFill>
                <a:schemeClr val="bg1"/>
              </a:solidFill>
              <a:latin typeface="Book Antiqua" pitchFamily="18" charset="0"/>
            </a:endParaRPr>
          </a:p>
        </p:txBody>
      </p:sp>
      <p:sp>
        <p:nvSpPr>
          <p:cNvPr id="20" name="TextBox 19"/>
          <p:cNvSpPr txBox="1"/>
          <p:nvPr/>
        </p:nvSpPr>
        <p:spPr>
          <a:xfrm>
            <a:off x="5652120" y="242088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157 206,9</a:t>
            </a:r>
            <a:endParaRPr lang="ru-RU" sz="1100" b="1" dirty="0">
              <a:solidFill>
                <a:schemeClr val="bg1"/>
              </a:solidFill>
              <a:latin typeface="Book Antiqua" pitchFamily="18" charset="0"/>
            </a:endParaRPr>
          </a:p>
        </p:txBody>
      </p:sp>
      <p:sp>
        <p:nvSpPr>
          <p:cNvPr id="21" name="TextBox 20"/>
          <p:cNvSpPr txBox="1"/>
          <p:nvPr/>
        </p:nvSpPr>
        <p:spPr>
          <a:xfrm>
            <a:off x="1259632" y="1196752"/>
            <a:ext cx="936104" cy="261610"/>
          </a:xfrm>
          <a:prstGeom prst="rect">
            <a:avLst/>
          </a:prstGeom>
          <a:noFill/>
        </p:spPr>
        <p:txBody>
          <a:bodyPr wrap="square" rtlCol="0">
            <a:spAutoFit/>
          </a:bodyPr>
          <a:lstStyle/>
          <a:p>
            <a:r>
              <a:rPr lang="ru-RU" sz="1100" b="1" dirty="0" smtClean="0">
                <a:solidFill>
                  <a:schemeClr val="bg1"/>
                </a:solidFill>
                <a:latin typeface="Book Antiqua" pitchFamily="18" charset="0"/>
              </a:rPr>
              <a:t>36 869,8</a:t>
            </a:r>
            <a:endParaRPr lang="ru-RU" sz="1100" b="1" dirty="0">
              <a:solidFill>
                <a:schemeClr val="bg1"/>
              </a:solidFill>
              <a:latin typeface="Book Antiqua" pitchFamily="18" charset="0"/>
            </a:endParaRPr>
          </a:p>
        </p:txBody>
      </p:sp>
      <p:sp>
        <p:nvSpPr>
          <p:cNvPr id="22" name="TextBox 21"/>
          <p:cNvSpPr txBox="1"/>
          <p:nvPr/>
        </p:nvSpPr>
        <p:spPr>
          <a:xfrm>
            <a:off x="6084168" y="134076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40 229,4</a:t>
            </a:r>
            <a:endParaRPr lang="ru-RU" sz="1100" b="1" dirty="0">
              <a:solidFill>
                <a:schemeClr val="bg1"/>
              </a:solidFill>
              <a:latin typeface="Book Antiqua" pitchFamily="18" charset="0"/>
            </a:endParaRPr>
          </a:p>
        </p:txBody>
      </p:sp>
      <p:sp>
        <p:nvSpPr>
          <p:cNvPr id="23" name="TextBox 22"/>
          <p:cNvSpPr txBox="1"/>
          <p:nvPr/>
        </p:nvSpPr>
        <p:spPr>
          <a:xfrm>
            <a:off x="2339752" y="1412776"/>
            <a:ext cx="648072" cy="261610"/>
          </a:xfrm>
          <a:prstGeom prst="rect">
            <a:avLst/>
          </a:prstGeom>
          <a:noFill/>
        </p:spPr>
        <p:txBody>
          <a:bodyPr wrap="square" rtlCol="0">
            <a:spAutoFit/>
          </a:bodyPr>
          <a:lstStyle/>
          <a:p>
            <a:r>
              <a:rPr lang="ru-RU" sz="1100" b="1" dirty="0" smtClean="0">
                <a:solidFill>
                  <a:schemeClr val="bg1"/>
                </a:solidFill>
                <a:latin typeface="Book Antiqua" pitchFamily="18" charset="0"/>
              </a:rPr>
              <a:t>1 376,8</a:t>
            </a:r>
            <a:endParaRPr lang="ru-RU" sz="1100" b="1" dirty="0">
              <a:solidFill>
                <a:schemeClr val="bg1"/>
              </a:solidFill>
              <a:latin typeface="Book Antiqua" pitchFamily="18" charset="0"/>
            </a:endParaRPr>
          </a:p>
        </p:txBody>
      </p:sp>
      <p:sp>
        <p:nvSpPr>
          <p:cNvPr id="24" name="TextBox 23"/>
          <p:cNvSpPr txBox="1"/>
          <p:nvPr/>
        </p:nvSpPr>
        <p:spPr>
          <a:xfrm>
            <a:off x="3635896" y="3284984"/>
            <a:ext cx="720080" cy="261610"/>
          </a:xfrm>
          <a:prstGeom prst="rect">
            <a:avLst/>
          </a:prstGeom>
          <a:noFill/>
        </p:spPr>
        <p:txBody>
          <a:bodyPr wrap="square" rtlCol="0">
            <a:spAutoFit/>
          </a:bodyPr>
          <a:lstStyle/>
          <a:p>
            <a:r>
              <a:rPr lang="ru-RU" sz="1100" b="1" dirty="0" smtClean="0">
                <a:solidFill>
                  <a:schemeClr val="bg1"/>
                </a:solidFill>
                <a:latin typeface="Book Antiqua" pitchFamily="18" charset="0"/>
              </a:rPr>
              <a:t>41 406,2</a:t>
            </a:r>
            <a:endParaRPr lang="ru-RU" sz="1100" b="1" dirty="0">
              <a:solidFill>
                <a:schemeClr val="bg1"/>
              </a:solidFill>
              <a:latin typeface="Book Antiqua" pitchFamily="18" charset="0"/>
            </a:endParaRPr>
          </a:p>
        </p:txBody>
      </p:sp>
      <p:sp>
        <p:nvSpPr>
          <p:cNvPr id="25" name="Скругленный прямоугольник 24"/>
          <p:cNvSpPr/>
          <p:nvPr/>
        </p:nvSpPr>
        <p:spPr>
          <a:xfrm>
            <a:off x="7956376" y="980728"/>
            <a:ext cx="1187624" cy="432048"/>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251520" y="908720"/>
          <a:ext cx="4176464"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Содержимое 12"/>
          <p:cNvGraphicFramePr>
            <a:graphicFrameLocks noGrp="1"/>
          </p:cNvGraphicFramePr>
          <p:nvPr>
            <p:ph sz="quarter" idx="2"/>
          </p:nvPr>
        </p:nvGraphicFramePr>
        <p:xfrm>
          <a:off x="5076056" y="1268760"/>
          <a:ext cx="3966592"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одержимое 13"/>
          <p:cNvGraphicFramePr>
            <a:graphicFrameLocks noGrp="1"/>
          </p:cNvGraphicFramePr>
          <p:nvPr>
            <p:ph sz="quarter" idx="3"/>
          </p:nvPr>
        </p:nvGraphicFramePr>
        <p:xfrm>
          <a:off x="2483768" y="4221088"/>
          <a:ext cx="4248472" cy="2636912"/>
        </p:xfrm>
        <a:graphic>
          <a:graphicData uri="http://schemas.openxmlformats.org/drawingml/2006/chart">
            <c:chart xmlns:c="http://schemas.openxmlformats.org/drawingml/2006/chart" xmlns:r="http://schemas.openxmlformats.org/officeDocument/2006/relationships" r:id="rId4"/>
          </a:graphicData>
        </a:graphic>
      </p:graphicFrame>
      <p:sp>
        <p:nvSpPr>
          <p:cNvPr id="25" name="Скругленный прямоугольник 24"/>
          <p:cNvSpPr/>
          <p:nvPr/>
        </p:nvSpPr>
        <p:spPr>
          <a:xfrm>
            <a:off x="7956376" y="1052736"/>
            <a:ext cx="1187624" cy="360040"/>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27" name="Заголовок 26"/>
          <p:cNvSpPr>
            <a:spLocks noGrp="1"/>
          </p:cNvSpPr>
          <p:nvPr>
            <p:ph type="title"/>
          </p:nvPr>
        </p:nvSpPr>
        <p:spPr>
          <a:xfrm>
            <a:off x="251520" y="0"/>
            <a:ext cx="8435280"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НАЛОГОВЫХ   И   </a:t>
            </a: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НЕНАЛОГОВЫХ ДОХОДОВ </a:t>
            </a: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БЮДЖЕТА  НА  2017-2019 ГОДЫ</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0"/>
            <a:ext cx="8712968"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НАЛОГОВЫЕ  И  НЕНАЛОГОВЫЕ </a:t>
            </a:r>
            <a:r>
              <a:rPr lang="ru-RU" sz="2400" b="1" dirty="0" smtClean="0">
                <a:effectLst>
                  <a:outerShdw blurRad="38100" dist="38100" dir="2700000" algn="tl">
                    <a:srgbClr val="000000">
                      <a:alpha val="43137"/>
                    </a:srgbClr>
                  </a:outerShdw>
                </a:effectLst>
                <a:latin typeface="Book Antiqua" pitchFamily="18" charset="0"/>
              </a:rPr>
              <a:t>ДОХОДЫ  </a:t>
            </a:r>
            <a:r>
              <a:rPr lang="ru-RU" sz="2400" b="1" dirty="0" smtClean="0">
                <a:effectLst>
                  <a:outerShdw blurRad="38100" dist="38100" dir="2700000" algn="tl">
                    <a:srgbClr val="000000">
                      <a:alpha val="43137"/>
                    </a:srgbClr>
                  </a:outerShdw>
                </a:effectLst>
                <a:latin typeface="Book Antiqua" pitchFamily="18" charset="0"/>
              </a:rPr>
              <a:t>БЮДЖЕТА  В  2017-2019 гг. ПО ВИДАМ ДОХОДОВ</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0" y="836712"/>
          <a:ext cx="9036496" cy="5832648"/>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16416" y="0"/>
            <a:ext cx="827584"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ВИДЫ    МЕЖБЮДЖЕТНЫХ  ТРАНСФЕРТОВ  </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9" name="Содержимое 8"/>
          <p:cNvGraphicFramePr>
            <a:graphicFrameLocks noGrp="1"/>
          </p:cNvGraphicFramePr>
          <p:nvPr>
            <p:ph sz="quarter" idx="3"/>
          </p:nvPr>
        </p:nvGraphicFramePr>
        <p:xfrm>
          <a:off x="395288" y="980728"/>
          <a:ext cx="8291512" cy="554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свинья.jpg"/>
          <p:cNvPicPr>
            <a:picLocks noChangeAspect="1"/>
          </p:cNvPicPr>
          <p:nvPr/>
        </p:nvPicPr>
        <p:blipFill>
          <a:blip r:embed="rId8" cstate="print"/>
          <a:stretch>
            <a:fillRect/>
          </a:stretch>
        </p:blipFill>
        <p:spPr>
          <a:xfrm>
            <a:off x="7236296" y="980728"/>
            <a:ext cx="1770766" cy="11379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МЕЖБЮДЖЕТНЫХ  ТРАНСФЕРТОВ </a:t>
            </a:r>
          </a:p>
          <a:p>
            <a:pPr algn="ctr"/>
            <a:r>
              <a:rPr lang="ru-RU" sz="2400" b="1" dirty="0" smtClean="0">
                <a:effectLst>
                  <a:outerShdw blurRad="38100" dist="38100" dir="2700000" algn="tl">
                    <a:srgbClr val="000000">
                      <a:alpha val="43137"/>
                    </a:srgbClr>
                  </a:outerShdw>
                </a:effectLst>
                <a:latin typeface="Book Antiqua" pitchFamily="18" charset="0"/>
              </a:rPr>
              <a:t> В  2017-2019  гг.</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323528" y="1052736"/>
          <a:ext cx="8820472" cy="5688632"/>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2017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a:blip>
          <a:srcRect l="6119" t="9589" r="3006" b="25095"/>
          <a:stretch>
            <a:fillRect/>
          </a:stretch>
        </p:blipFill>
        <p:spPr bwMode="auto">
          <a:xfrm>
            <a:off x="467544" y="1329007"/>
            <a:ext cx="8208912" cy="5528993"/>
          </a:xfrm>
          <a:prstGeom prst="rect">
            <a:avLst/>
          </a:prstGeom>
          <a:solidFill>
            <a:srgbClr val="FF0066"/>
          </a:solidFill>
          <a:ln w="9525">
            <a:noFill/>
            <a:miter lim="800000"/>
            <a:headEnd/>
            <a:tailEnd/>
          </a:ln>
        </p:spPr>
      </p:pic>
      <p:graphicFrame>
        <p:nvGraphicFramePr>
          <p:cNvPr id="7" name="Схема 6"/>
          <p:cNvGraphicFramePr/>
          <p:nvPr/>
        </p:nvGraphicFramePr>
        <p:xfrm>
          <a:off x="6588224" y="1700808"/>
          <a:ext cx="2555776"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23528" y="1268760"/>
          <a:ext cx="252028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nvGraphicFramePr>
        <p:xfrm>
          <a:off x="179512" y="5013176"/>
          <a:ext cx="2376264" cy="17043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Схема 13"/>
          <p:cNvGraphicFramePr/>
          <p:nvPr/>
        </p:nvGraphicFramePr>
        <p:xfrm>
          <a:off x="7020272" y="5013176"/>
          <a:ext cx="2123728" cy="17043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lstStyle/>
          <a:p>
            <a:endParaRPr lang="ru-RU" dirty="0"/>
          </a:p>
        </p:txBody>
      </p:sp>
      <p:sp>
        <p:nvSpPr>
          <p:cNvPr id="10" name="Горизонтальный свиток 9"/>
          <p:cNvSpPr/>
          <p:nvPr/>
        </p:nvSpPr>
        <p:spPr>
          <a:xfrm>
            <a:off x="539552" y="0"/>
            <a:ext cx="8136904" cy="1556792"/>
          </a:xfrm>
          <a:prstGeom prst="horizontalScroll">
            <a:avLst/>
          </a:prstGeom>
          <a:solidFill>
            <a:srgbClr val="0066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4000" b="1" dirty="0" smtClean="0">
                <a:solidFill>
                  <a:srgbClr val="0000FF"/>
                </a:solidFill>
                <a:effectLst>
                  <a:outerShdw blurRad="38100" dist="38100" dir="2700000" algn="tl">
                    <a:srgbClr val="000000">
                      <a:alpha val="43137"/>
                    </a:srgbClr>
                  </a:outerShdw>
                </a:effectLst>
                <a:latin typeface="Arial Narrow" pitchFamily="34" charset="0"/>
              </a:rPr>
              <a:t>Холм-Жирковский район</a:t>
            </a:r>
            <a:endParaRPr lang="ru-RU" sz="4000" b="1" dirty="0">
              <a:solidFill>
                <a:srgbClr val="0000FF"/>
              </a:solidFill>
              <a:effectLst>
                <a:outerShdw blurRad="38100" dist="38100" dir="2700000" algn="tl">
                  <a:srgbClr val="000000">
                    <a:alpha val="43137"/>
                  </a:srgbClr>
                </a:outerShdw>
              </a:effectLst>
              <a:latin typeface="Arial Narrow" pitchFamily="34" charset="0"/>
            </a:endParaRPr>
          </a:p>
        </p:txBody>
      </p:sp>
      <p:pic>
        <p:nvPicPr>
          <p:cNvPr id="12" name="i-main-pic" descr="Картинка 5 из 10"/>
          <p:cNvPicPr/>
          <p:nvPr/>
        </p:nvPicPr>
        <p:blipFill>
          <a:blip r:embed="rId23" cstate="print">
            <a:lum contrast="6000"/>
          </a:blip>
          <a:srcRect/>
          <a:stretch>
            <a:fillRect/>
          </a:stretch>
        </p:blipFill>
        <p:spPr bwMode="auto">
          <a:xfrm>
            <a:off x="7812360" y="188640"/>
            <a:ext cx="86409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2018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2019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одержимое 9"/>
          <p:cNvGraphicFramePr>
            <a:graphicFrameLocks noGrp="1"/>
          </p:cNvGraphicFramePr>
          <p:nvPr>
            <p:ph sz="half" idx="1"/>
          </p:nvPr>
        </p:nvGraphicFramePr>
        <p:xfrm>
          <a:off x="179512" y="764704"/>
          <a:ext cx="4248472"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одержимое 10"/>
          <p:cNvGraphicFramePr>
            <a:graphicFrameLocks noGrp="1"/>
          </p:cNvGraphicFramePr>
          <p:nvPr>
            <p:ph sz="quarter" idx="2"/>
          </p:nvPr>
        </p:nvGraphicFramePr>
        <p:xfrm>
          <a:off x="4648200" y="836712"/>
          <a:ext cx="4388296"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Содержимое 11"/>
          <p:cNvGraphicFramePr>
            <a:graphicFrameLocks noGrp="1"/>
          </p:cNvGraphicFramePr>
          <p:nvPr>
            <p:ph sz="quarter" idx="3"/>
          </p:nvPr>
        </p:nvGraphicFramePr>
        <p:xfrm>
          <a:off x="3995936" y="3933056"/>
          <a:ext cx="4686672" cy="2924944"/>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6"/>
          <p:cNvSpPr>
            <a:spLocks noGrp="1"/>
          </p:cNvSpPr>
          <p:nvPr>
            <p:ph type="title"/>
          </p:nvPr>
        </p:nvSpPr>
        <p:spPr>
          <a:xfrm>
            <a:off x="179512" y="0"/>
            <a:ext cx="8784976"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ФОРМИРОВАНИЕ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8"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9" name="Скругленный прямоугольник 8"/>
          <p:cNvSpPr/>
          <p:nvPr/>
        </p:nvSpPr>
        <p:spPr>
          <a:xfrm>
            <a:off x="7845229" y="836712"/>
            <a:ext cx="1298771"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107504" y="1268760"/>
          <a:ext cx="88569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107504" y="0"/>
            <a:ext cx="8928992" cy="112474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fontScale="90000"/>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ПО   ПРОГРАММНЫМ   И   НЕПРОГРАММНЫМ НАПРАВЛЕНИЯМ  ДЕЯТЕЛЬНОСТИ 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7"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6" name="Скругленный прямоугольник 5"/>
          <p:cNvSpPr/>
          <p:nvPr/>
        </p:nvSpPr>
        <p:spPr>
          <a:xfrm>
            <a:off x="7845229" y="836712"/>
            <a:ext cx="1298771"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Стрелка вправо с вырезом 10"/>
          <p:cNvSpPr/>
          <p:nvPr/>
        </p:nvSpPr>
        <p:spPr>
          <a:xfrm>
            <a:off x="5292080" y="1484784"/>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с вырезом 11"/>
          <p:cNvSpPr/>
          <p:nvPr/>
        </p:nvSpPr>
        <p:spPr>
          <a:xfrm>
            <a:off x="5364088" y="4653136"/>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с вырезом 12"/>
          <p:cNvSpPr/>
          <p:nvPr/>
        </p:nvSpPr>
        <p:spPr>
          <a:xfrm>
            <a:off x="5364088" y="3068960"/>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24</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20 816,2</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8012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491880" y="2276872"/>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a:off x="3923928" y="2060848"/>
            <a:ext cx="36004" cy="21602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35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800,0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130 435,1</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21 348,3</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27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267744" y="4869160"/>
            <a:ext cx="1872208" cy="1152128"/>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0800000" scaled="1"/>
            <a:tileRect/>
          </a:gra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059832" y="6309320"/>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32 045,6</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419872" y="6021288"/>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35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429000"/>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635896" y="4581128"/>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2017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54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100000" b="100000"/>
            </a:path>
            <a:tileRect t="-100000" r="-100000"/>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path path="circle">
              <a:fillToRect l="100000" b="100000"/>
            </a:path>
            <a:tileRect t="-100000" r="-100000"/>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427984" y="638132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4896036" y="623731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436096"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35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92280" y="1412776"/>
            <a:ext cx="1151788" cy="570173"/>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rot="20117113">
            <a:off x="2051720" y="5561286"/>
            <a:ext cx="936104" cy="12967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25</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18 458,0</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8012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54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491880" y="2276872"/>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a:off x="3923928" y="2060848"/>
            <a:ext cx="36004" cy="21602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700,0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117 665,6</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21 476,2</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89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267744" y="4869160"/>
            <a:ext cx="1872208" cy="1152128"/>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5400000" scaled="1"/>
            <a:tileRect/>
          </a:gra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059832" y="6309320"/>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31 457,8</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419872" y="6021288"/>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62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429000"/>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491880" y="4581128"/>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2018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81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81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427984" y="638132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4896036" y="623731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436096"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35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20272" y="1268760"/>
            <a:ext cx="1152128" cy="720080"/>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a:off x="1979712" y="5661248"/>
            <a:ext cx="1152128" cy="10405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26</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18 458,0</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8012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54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491880" y="2276872"/>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a:off x="3923928" y="2060848"/>
            <a:ext cx="36004" cy="21602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700,0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124 872,9</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21 686,0</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89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267744" y="4869160"/>
            <a:ext cx="1872208" cy="1152128"/>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059832" y="6309320"/>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31 457,8</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419872" y="6021288"/>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35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573016"/>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635896" y="4581128"/>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2019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81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427984" y="638132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4896036" y="623731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436096"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08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92280" y="1340768"/>
            <a:ext cx="1080120" cy="720080"/>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rot="20117113">
            <a:off x="2051720" y="5561286"/>
            <a:ext cx="936104" cy="12967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p>
          <a:p>
            <a:pPr algn="just"/>
            <a:r>
              <a:rPr lang="ru-RU" sz="1600" b="1" dirty="0" smtClean="0">
                <a:solidFill>
                  <a:srgbClr val="000099"/>
                </a:solidFill>
                <a:latin typeface="Book Antiqua" pitchFamily="18" charset="0"/>
              </a:rPr>
              <a:t>создание условий для функционирования органов местного самоуправления муниципального образования «Холм-Жирковский  район» Смоленской области</a:t>
            </a:r>
          </a:p>
          <a:p>
            <a:endParaRPr lang="ru-RU" dirty="0"/>
          </a:p>
        </p:txBody>
      </p:sp>
      <p:graphicFrame>
        <p:nvGraphicFramePr>
          <p:cNvPr id="6" name="Содержимое 5"/>
          <p:cNvGraphicFramePr>
            <a:graphicFrameLocks noGrp="1"/>
          </p:cNvGraphicFramePr>
          <p:nvPr>
            <p:ph sz="half" idx="1"/>
          </p:nvPr>
        </p:nvGraphicFramePr>
        <p:xfrm>
          <a:off x="179512" y="1772817"/>
          <a:ext cx="8784975" cy="5055662"/>
        </p:xfrm>
        <a:graphic>
          <a:graphicData uri="http://schemas.openxmlformats.org/drawingml/2006/table">
            <a:tbl>
              <a:tblPr firstRow="1" bandRow="1">
                <a:tableStyleId>{69CF1AB2-1976-4502-BF36-3FF5EA218861}</a:tableStyleId>
              </a:tblPr>
              <a:tblGrid>
                <a:gridCol w="5112568"/>
                <a:gridCol w="1224136"/>
                <a:gridCol w="1224136"/>
                <a:gridCol w="1224135"/>
              </a:tblGrid>
              <a:tr h="376871">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dirty="0" smtClean="0"/>
                        <a:t>2019 год</a:t>
                      </a:r>
                      <a:endParaRPr lang="ru-RU" sz="1600" dirty="0">
                        <a:latin typeface="Book Antiqua" pitchFamily="18" charset="0"/>
                      </a:endParaRPr>
                    </a:p>
                  </a:txBody>
                  <a:tcPr/>
                </a:tc>
              </a:tr>
              <a:tr h="775256">
                <a:tc>
                  <a:txBody>
                    <a:bodyPr/>
                    <a:lstStyle/>
                    <a:p>
                      <a:pPr algn="just"/>
                      <a:r>
                        <a:rPr lang="ru-RU" sz="1300" dirty="0" smtClean="0"/>
                        <a:t>Муниципальная</a:t>
                      </a:r>
                      <a:r>
                        <a:rPr lang="ru-RU" sz="1300" baseline="0" dirty="0" smtClean="0"/>
                        <a:t> программа «Создание условий для эффективного управления муниципальным образование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20 816,2</a:t>
                      </a:r>
                      <a:endParaRPr lang="ru-RU" sz="1300" dirty="0">
                        <a:latin typeface="Book Antiqua" pitchFamily="18" charset="0"/>
                      </a:endParaRPr>
                    </a:p>
                  </a:txBody>
                  <a:tcPr/>
                </a:tc>
                <a:tc>
                  <a:txBody>
                    <a:bodyPr/>
                    <a:lstStyle/>
                    <a:p>
                      <a:pPr algn="ctr"/>
                      <a:r>
                        <a:rPr lang="ru-RU" sz="1300" dirty="0" smtClean="0"/>
                        <a:t>18 458,0</a:t>
                      </a:r>
                      <a:endParaRPr lang="ru-RU" sz="1300" dirty="0">
                        <a:latin typeface="Book Antiqua" pitchFamily="18" charset="0"/>
                      </a:endParaRPr>
                    </a:p>
                  </a:txBody>
                  <a:tcPr/>
                </a:tc>
                <a:tc>
                  <a:txBody>
                    <a:bodyPr/>
                    <a:lstStyle/>
                    <a:p>
                      <a:pPr algn="ctr"/>
                      <a:r>
                        <a:rPr lang="ru-RU" sz="1300" dirty="0" smtClean="0"/>
                        <a:t>18 458,0</a:t>
                      </a:r>
                      <a:endParaRPr lang="ru-RU" sz="1300" dirty="0">
                        <a:latin typeface="Book Antiqua" pitchFamily="18" charset="0"/>
                      </a:endParaRPr>
                    </a:p>
                  </a:txBody>
                  <a:tcPr/>
                </a:tc>
              </a:tr>
              <a:tr h="289574">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r>
              <a:tr h="28957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20 212,2</a:t>
                      </a:r>
                      <a:endParaRPr lang="ru-RU" sz="1300" dirty="0">
                        <a:latin typeface="Book Antiqua" pitchFamily="18" charset="0"/>
                      </a:endParaRPr>
                    </a:p>
                  </a:txBody>
                  <a:tcPr/>
                </a:tc>
                <a:tc>
                  <a:txBody>
                    <a:bodyPr/>
                    <a:lstStyle/>
                    <a:p>
                      <a:pPr algn="ctr"/>
                      <a:r>
                        <a:rPr lang="ru-RU" sz="1300" dirty="0" smtClean="0"/>
                        <a:t>17 854,0</a:t>
                      </a:r>
                      <a:endParaRPr lang="ru-RU" sz="1300" dirty="0">
                        <a:latin typeface="Book Antiqua" pitchFamily="18" charset="0"/>
                      </a:endParaRPr>
                    </a:p>
                  </a:txBody>
                  <a:tcPr/>
                </a:tc>
                <a:tc>
                  <a:txBody>
                    <a:bodyPr/>
                    <a:lstStyle/>
                    <a:p>
                      <a:pPr algn="ctr"/>
                      <a:r>
                        <a:rPr lang="ru-RU" sz="1300" dirty="0" smtClean="0"/>
                        <a:t>17 854,0</a:t>
                      </a:r>
                      <a:endParaRPr lang="ru-RU" sz="1300" dirty="0">
                        <a:latin typeface="Book Antiqua" pitchFamily="18" charset="0"/>
                      </a:endParaRPr>
                    </a:p>
                  </a:txBody>
                  <a:tcPr/>
                </a:tc>
              </a:tr>
              <a:tr h="375096">
                <a:tc>
                  <a:txBody>
                    <a:bodyPr/>
                    <a:lstStyle/>
                    <a:p>
                      <a:pPr algn="just"/>
                      <a:r>
                        <a:rPr lang="ru-RU" sz="1300" dirty="0" smtClean="0"/>
                        <a:t>Подпрограмма «Информационная политика и работа с общественностью»</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87703">
                <a:tc>
                  <a:txBody>
                    <a:bodyPr/>
                    <a:lstStyle/>
                    <a:p>
                      <a:pPr algn="just"/>
                      <a:r>
                        <a:rPr lang="ru-RU" sz="1300" dirty="0" smtClean="0"/>
                        <a:t>Подпрограмма «Обеспечение сохранности документов Архивного фонда РФ»</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07825">
                <a:tc>
                  <a:txBody>
                    <a:bodyPr/>
                    <a:lstStyle/>
                    <a:p>
                      <a:pPr algn="just"/>
                      <a:r>
                        <a:rPr lang="ru-RU" sz="1300" dirty="0" smtClean="0"/>
                        <a:t>Подпрограмма «Развитие малого и среднего</a:t>
                      </a:r>
                      <a:r>
                        <a:rPr lang="ru-RU" sz="1300" baseline="0" dirty="0" smtClean="0"/>
                        <a:t> предпринимательства»</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289574">
                <a:tc>
                  <a:txBody>
                    <a:bodyPr/>
                    <a:lstStyle/>
                    <a:p>
                      <a:pPr algn="just"/>
                      <a:r>
                        <a:rPr lang="ru-RU" sz="1300" dirty="0" smtClean="0"/>
                        <a:t>Обеспечивающая    подпрограмма , в т.ч.</a:t>
                      </a:r>
                      <a:endParaRPr lang="ru-RU" sz="1300" dirty="0">
                        <a:latin typeface="Book Antiqua" pitchFamily="18" charset="0"/>
                      </a:endParaRPr>
                    </a:p>
                  </a:txBody>
                  <a:tcPr/>
                </a:tc>
                <a:tc>
                  <a:txBody>
                    <a:bodyPr/>
                    <a:lstStyle/>
                    <a:p>
                      <a:pPr algn="ctr"/>
                      <a:r>
                        <a:rPr lang="ru-RU" sz="1300" dirty="0" smtClean="0"/>
                        <a:t>16 907,0</a:t>
                      </a:r>
                      <a:endParaRPr lang="ru-RU" sz="1300" dirty="0">
                        <a:latin typeface="Book Antiqua" pitchFamily="18" charset="0"/>
                      </a:endParaRPr>
                    </a:p>
                  </a:txBody>
                  <a:tcPr/>
                </a:tc>
                <a:tc>
                  <a:txBody>
                    <a:bodyPr/>
                    <a:lstStyle/>
                    <a:p>
                      <a:pPr algn="ctr"/>
                      <a:r>
                        <a:rPr lang="ru-RU" sz="1300" dirty="0" smtClean="0"/>
                        <a:t>14 972,8</a:t>
                      </a:r>
                      <a:endParaRPr lang="ru-RU" sz="1300" dirty="0">
                        <a:latin typeface="Book Antiqua" pitchFamily="18" charset="0"/>
                      </a:endParaRPr>
                    </a:p>
                  </a:txBody>
                  <a:tcPr/>
                </a:tc>
                <a:tc>
                  <a:txBody>
                    <a:bodyPr/>
                    <a:lstStyle/>
                    <a:p>
                      <a:pPr algn="ctr"/>
                      <a:r>
                        <a:rPr lang="ru-RU" sz="1300" dirty="0" smtClean="0"/>
                        <a:t>14 972,8</a:t>
                      </a:r>
                      <a:endParaRPr lang="ru-RU" sz="1300" dirty="0">
                        <a:latin typeface="Book Antiqua" pitchFamily="18" charset="0"/>
                      </a:endParaRPr>
                    </a:p>
                  </a:txBody>
                  <a:tcPr/>
                </a:tc>
              </a:tr>
              <a:tr h="350651">
                <a:tc>
                  <a:txBody>
                    <a:bodyPr/>
                    <a:lstStyle/>
                    <a:p>
                      <a:pPr algn="just"/>
                      <a:r>
                        <a:rPr lang="ru-RU" sz="1300" dirty="0" smtClean="0"/>
                        <a:t>Обеспечение реализации переданных государственных полномочий</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r>
              <a:tr h="487703">
                <a:tc>
                  <a:txBody>
                    <a:bodyPr/>
                    <a:lstStyle/>
                    <a:p>
                      <a:pPr algn="just"/>
                      <a:r>
                        <a:rPr lang="ru-RU" sz="1300" dirty="0" smtClean="0"/>
                        <a:t>Обеспечение взаимодействия</a:t>
                      </a:r>
                      <a:r>
                        <a:rPr lang="ru-RU" sz="1300" baseline="0" dirty="0" smtClean="0"/>
                        <a:t> с некоммерческими организациями</a:t>
                      </a:r>
                      <a:endParaRPr lang="ru-RU" sz="1300" dirty="0">
                        <a:latin typeface="Book Antiqua" pitchFamily="18" charset="0"/>
                      </a:endParaRPr>
                    </a:p>
                  </a:txBody>
                  <a:tcPr/>
                </a:tc>
                <a:tc>
                  <a:txBody>
                    <a:bodyPr/>
                    <a:lstStyle/>
                    <a:p>
                      <a:pPr algn="ctr"/>
                      <a:r>
                        <a:rPr lang="ru-RU" sz="1300" dirty="0" smtClean="0"/>
                        <a:t>354,0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87703">
                <a:tc>
                  <a:txBody>
                    <a:bodyPr/>
                    <a:lstStyle/>
                    <a:p>
                      <a:pPr algn="just"/>
                      <a:r>
                        <a:rPr lang="ru-RU" sz="1300" dirty="0" smtClean="0"/>
                        <a:t>Оказание мер социальной поддержки отдельным</a:t>
                      </a:r>
                      <a:r>
                        <a:rPr lang="ru-RU" sz="1300" baseline="0" dirty="0" smtClean="0"/>
                        <a:t> категориям граждан</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0"/>
            <a:ext cx="9036496" cy="980728"/>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 образованием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2016-2020 годы</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7991872" y="908720"/>
            <a:ext cx="1152128"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1124744"/>
            <a:ext cx="8784976" cy="1152128"/>
          </a:xfrm>
        </p:spPr>
        <p:txBody>
          <a:bodyPr>
            <a:normAutofit lnSpcReduction="10000"/>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создание условий для эффективного исполнения полномочий органов местного самоуправления Холм-Жирковского района, обеспечение долгосрочной сбалансированности и устойчивости бюджетной системы, повышение качества управления муниципальными финансами</a:t>
            </a:r>
          </a:p>
        </p:txBody>
      </p:sp>
      <p:graphicFrame>
        <p:nvGraphicFramePr>
          <p:cNvPr id="6" name="Содержимое 5"/>
          <p:cNvGraphicFramePr>
            <a:graphicFrameLocks noGrp="1"/>
          </p:cNvGraphicFramePr>
          <p:nvPr>
            <p:ph sz="half" idx="1"/>
          </p:nvPr>
        </p:nvGraphicFramePr>
        <p:xfrm>
          <a:off x="179512" y="2313670"/>
          <a:ext cx="8784975" cy="3084744"/>
        </p:xfrm>
        <a:graphic>
          <a:graphicData uri="http://schemas.openxmlformats.org/drawingml/2006/table">
            <a:tbl>
              <a:tblPr firstRow="1" bandRow="1">
                <a:tableStyleId>{69CF1AB2-1976-4502-BF36-3FF5EA218861}</a:tableStyleId>
              </a:tblPr>
              <a:tblGrid>
                <a:gridCol w="4679985"/>
                <a:gridCol w="1440695"/>
                <a:gridCol w="1368152"/>
                <a:gridCol w="1296143"/>
              </a:tblGrid>
              <a:tr h="32938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46319">
                <a:tc>
                  <a:txBody>
                    <a:bodyPr/>
                    <a:lstStyle/>
                    <a:p>
                      <a:pPr algn="just"/>
                      <a:r>
                        <a:rPr lang="ru-RU" sz="1300" dirty="0" smtClean="0"/>
                        <a:t>Муниципальная</a:t>
                      </a:r>
                      <a:r>
                        <a:rPr lang="ru-RU" sz="1300" baseline="0" dirty="0" smtClean="0"/>
                        <a:t> программа «Создание условий для эффективного управления  муниципальными финансами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21 348,3</a:t>
                      </a:r>
                      <a:endParaRPr lang="ru-RU" sz="1300" dirty="0">
                        <a:latin typeface="Book Antiqua" pitchFamily="18" charset="0"/>
                      </a:endParaRPr>
                    </a:p>
                  </a:txBody>
                  <a:tcPr/>
                </a:tc>
                <a:tc>
                  <a:txBody>
                    <a:bodyPr/>
                    <a:lstStyle/>
                    <a:p>
                      <a:pPr algn="ctr"/>
                      <a:r>
                        <a:rPr lang="ru-RU" sz="1300" dirty="0" smtClean="0"/>
                        <a:t>21 476,2</a:t>
                      </a:r>
                      <a:endParaRPr lang="ru-RU" sz="1300" dirty="0">
                        <a:latin typeface="Book Antiqua" pitchFamily="18" charset="0"/>
                      </a:endParaRPr>
                    </a:p>
                  </a:txBody>
                  <a:tcPr/>
                </a:tc>
                <a:tc>
                  <a:txBody>
                    <a:bodyPr/>
                    <a:lstStyle/>
                    <a:p>
                      <a:pPr algn="ctr"/>
                      <a:r>
                        <a:rPr lang="ru-RU" sz="1300" dirty="0" smtClean="0"/>
                        <a:t>21 686,0</a:t>
                      </a:r>
                      <a:endParaRPr lang="ru-RU" sz="1300" dirty="0">
                        <a:latin typeface="Book Antiqua" pitchFamily="18" charset="0"/>
                      </a:endParaRPr>
                    </a:p>
                  </a:txBody>
                  <a:tcPr/>
                </a:tc>
              </a:tr>
              <a:tr h="274973">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16 119,4</a:t>
                      </a:r>
                      <a:endParaRPr lang="ru-RU" sz="1300" dirty="0">
                        <a:latin typeface="Book Antiqua" pitchFamily="18" charset="0"/>
                      </a:endParaRPr>
                    </a:p>
                  </a:txBody>
                  <a:tcPr/>
                </a:tc>
                <a:tc>
                  <a:txBody>
                    <a:bodyPr/>
                    <a:lstStyle/>
                    <a:p>
                      <a:pPr algn="ctr"/>
                      <a:r>
                        <a:rPr lang="ru-RU" sz="1300" dirty="0" smtClean="0"/>
                        <a:t>16 715,2</a:t>
                      </a:r>
                      <a:endParaRPr lang="ru-RU" sz="1300" dirty="0">
                        <a:latin typeface="Book Antiqua" pitchFamily="18" charset="0"/>
                      </a:endParaRPr>
                    </a:p>
                  </a:txBody>
                  <a:tcPr/>
                </a:tc>
                <a:tc>
                  <a:txBody>
                    <a:bodyPr/>
                    <a:lstStyle/>
                    <a:p>
                      <a:pPr algn="ctr"/>
                      <a:r>
                        <a:rPr lang="ru-RU" sz="1300" dirty="0" smtClean="0"/>
                        <a:t>16 923,2</a:t>
                      </a:r>
                      <a:endParaRPr lang="ru-RU" sz="1300" dirty="0">
                        <a:latin typeface="Book Antiqua" pitchFamily="18" charset="0"/>
                      </a:endParaRPr>
                    </a:p>
                  </a:txBody>
                  <a:tcPr/>
                </a:tc>
              </a:tr>
              <a:tr h="300312">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5 213,9</a:t>
                      </a:r>
                      <a:endParaRPr lang="ru-RU" sz="1300" dirty="0">
                        <a:latin typeface="Book Antiqua" pitchFamily="18" charset="0"/>
                      </a:endParaRPr>
                    </a:p>
                  </a:txBody>
                  <a:tcPr/>
                </a:tc>
                <a:tc>
                  <a:txBody>
                    <a:bodyPr/>
                    <a:lstStyle/>
                    <a:p>
                      <a:pPr algn="ctr"/>
                      <a:r>
                        <a:rPr lang="ru-RU" sz="1300" dirty="0" smtClean="0"/>
                        <a:t>4 746,0</a:t>
                      </a:r>
                      <a:endParaRPr lang="ru-RU" sz="1300" dirty="0">
                        <a:latin typeface="Book Antiqua" pitchFamily="18" charset="0"/>
                      </a:endParaRPr>
                    </a:p>
                  </a:txBody>
                  <a:tcPr/>
                </a:tc>
                <a:tc>
                  <a:txBody>
                    <a:bodyPr/>
                    <a:lstStyle/>
                    <a:p>
                      <a:pPr algn="ctr"/>
                      <a:r>
                        <a:rPr lang="ru-RU" sz="1300" dirty="0" smtClean="0"/>
                        <a:t>4 747,8</a:t>
                      </a:r>
                      <a:endParaRPr lang="ru-RU" sz="1300" dirty="0">
                        <a:latin typeface="Book Antiqua" pitchFamily="18" charset="0"/>
                      </a:endParaRPr>
                    </a:p>
                  </a:txBody>
                  <a:tcPr/>
                </a:tc>
              </a:tr>
              <a:tr h="300312">
                <a:tc>
                  <a:txBody>
                    <a:bodyPr/>
                    <a:lstStyle/>
                    <a:p>
                      <a:pPr algn="just"/>
                      <a:r>
                        <a:rPr lang="ru-RU" sz="1300" dirty="0" smtClean="0"/>
                        <a:t>Средства бюджетов поселений</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r>
              <a:tr h="463113">
                <a:tc>
                  <a:txBody>
                    <a:bodyPr/>
                    <a:lstStyle/>
                    <a:p>
                      <a:pPr algn="just"/>
                      <a:r>
                        <a:rPr lang="ru-RU" sz="1300" dirty="0" smtClean="0"/>
                        <a:t>Подпрограмма «Нормативно-методическое обеспечение и организация бюджетного процесса»</a:t>
                      </a:r>
                      <a:endParaRPr lang="ru-RU" sz="1300" dirty="0">
                        <a:latin typeface="Book Antiqua" pitchFamily="18" charset="0"/>
                      </a:endParaRPr>
                    </a:p>
                  </a:txBody>
                  <a:tcPr/>
                </a:tc>
                <a:tc>
                  <a:txBody>
                    <a:bodyPr/>
                    <a:lstStyle/>
                    <a:p>
                      <a:pPr algn="ctr"/>
                      <a:r>
                        <a:rPr lang="ru-RU" sz="1300" dirty="0" smtClean="0"/>
                        <a:t>5 075,6</a:t>
                      </a:r>
                      <a:endParaRPr lang="ru-RU" sz="1300" dirty="0">
                        <a:latin typeface="Book Antiqua" pitchFamily="18" charset="0"/>
                      </a:endParaRPr>
                    </a:p>
                  </a:txBody>
                  <a:tcPr/>
                </a:tc>
                <a:tc>
                  <a:txBody>
                    <a:bodyPr/>
                    <a:lstStyle/>
                    <a:p>
                      <a:pPr algn="ctr"/>
                      <a:r>
                        <a:rPr lang="ru-RU" sz="1300" dirty="0" smtClean="0"/>
                        <a:t>4 602,1</a:t>
                      </a:r>
                      <a:endParaRPr lang="ru-RU" sz="1300" dirty="0">
                        <a:latin typeface="Book Antiqua" pitchFamily="18" charset="0"/>
                      </a:endParaRPr>
                    </a:p>
                  </a:txBody>
                  <a:tcPr/>
                </a:tc>
                <a:tc>
                  <a:txBody>
                    <a:bodyPr/>
                    <a:lstStyle/>
                    <a:p>
                      <a:pPr algn="ctr"/>
                      <a:r>
                        <a:rPr lang="ru-RU" sz="1300" dirty="0" smtClean="0"/>
                        <a:t>4 602,1</a:t>
                      </a:r>
                      <a:endParaRPr lang="ru-RU" sz="1300" dirty="0">
                        <a:latin typeface="Book Antiqua" pitchFamily="18" charset="0"/>
                      </a:endParaRPr>
                    </a:p>
                  </a:txBody>
                  <a:tcPr/>
                </a:tc>
              </a:tr>
              <a:tr h="463113">
                <a:tc>
                  <a:txBody>
                    <a:bodyPr/>
                    <a:lstStyle/>
                    <a:p>
                      <a:pPr algn="just"/>
                      <a:r>
                        <a:rPr lang="ru-RU" sz="1300" dirty="0" smtClean="0"/>
                        <a:t>Подпрограмма «Обеспечение устойчивости </a:t>
                      </a:r>
                      <a:r>
                        <a:rPr lang="ru-RU" sz="1300" baseline="0" dirty="0" smtClean="0"/>
                        <a:t> и сбалансированности  бюджетов поселений</a:t>
                      </a:r>
                      <a:endParaRPr lang="ru-RU" sz="1300" dirty="0">
                        <a:latin typeface="Book Antiqua" pitchFamily="18" charset="0"/>
                      </a:endParaRPr>
                    </a:p>
                  </a:txBody>
                  <a:tcPr/>
                </a:tc>
                <a:tc>
                  <a:txBody>
                    <a:bodyPr/>
                    <a:lstStyle/>
                    <a:p>
                      <a:pPr algn="ctr"/>
                      <a:r>
                        <a:rPr lang="ru-RU" sz="1300" dirty="0" smtClean="0"/>
                        <a:t>16 272,7</a:t>
                      </a:r>
                      <a:endParaRPr lang="ru-RU" sz="1300" dirty="0">
                        <a:latin typeface="Book Antiqua" pitchFamily="18" charset="0"/>
                      </a:endParaRPr>
                    </a:p>
                  </a:txBody>
                  <a:tcPr/>
                </a:tc>
                <a:tc>
                  <a:txBody>
                    <a:bodyPr/>
                    <a:lstStyle/>
                    <a:p>
                      <a:pPr algn="ctr"/>
                      <a:r>
                        <a:rPr lang="ru-RU" sz="1300" dirty="0" smtClean="0"/>
                        <a:t>16 874,1</a:t>
                      </a:r>
                      <a:endParaRPr lang="ru-RU" sz="1300" dirty="0">
                        <a:latin typeface="Book Antiqua" pitchFamily="18" charset="0"/>
                      </a:endParaRPr>
                    </a:p>
                  </a:txBody>
                  <a:tcPr/>
                </a:tc>
                <a:tc>
                  <a:txBody>
                    <a:bodyPr/>
                    <a:lstStyle/>
                    <a:p>
                      <a:pPr algn="ctr"/>
                      <a:r>
                        <a:rPr lang="ru-RU" sz="1300" dirty="0" smtClean="0"/>
                        <a:t>17 083,9</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124743"/>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муниципальными финансами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028384" y="198884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296144"/>
          </a:xfrm>
        </p:spPr>
        <p:txBody>
          <a:bodyPr>
            <a:normAutofit fontScale="92500" lnSpcReduction="20000"/>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обеспечение общедоступного бесплатного дошкольного, начального общего, основного общего, среднего общего образования. Повышение доступности качественного образования, соответствующего требованиям инновационного развития экономики. Создание условий для развития творческого потенциала молодёжи .Сокращение масштабов незаконного оборота наркотиков, распространения наркомании, а так же не связанных с ней правонарушений.</a:t>
            </a:r>
          </a:p>
        </p:txBody>
      </p:sp>
      <p:graphicFrame>
        <p:nvGraphicFramePr>
          <p:cNvPr id="6" name="Содержимое 5"/>
          <p:cNvGraphicFramePr>
            <a:graphicFrameLocks noGrp="1"/>
          </p:cNvGraphicFramePr>
          <p:nvPr>
            <p:ph sz="half" idx="1"/>
          </p:nvPr>
        </p:nvGraphicFramePr>
        <p:xfrm>
          <a:off x="179512" y="2276872"/>
          <a:ext cx="8784975" cy="4426104"/>
        </p:xfrm>
        <a:graphic>
          <a:graphicData uri="http://schemas.openxmlformats.org/drawingml/2006/table">
            <a:tbl>
              <a:tblPr firstRow="1" bandRow="1">
                <a:tableStyleId>{69CF1AB2-1976-4502-BF36-3FF5EA218861}</a:tableStyleId>
              </a:tblPr>
              <a:tblGrid>
                <a:gridCol w="5112568"/>
                <a:gridCol w="1224136"/>
                <a:gridCol w="1296144"/>
                <a:gridCol w="1152127"/>
              </a:tblGrid>
              <a:tr h="33329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16848">
                <a:tc>
                  <a:txBody>
                    <a:bodyPr/>
                    <a:lstStyle/>
                    <a:p>
                      <a:pPr algn="just"/>
                      <a:r>
                        <a:rPr lang="ru-RU" sz="1300" dirty="0" smtClean="0"/>
                        <a:t>Муниципальная</a:t>
                      </a:r>
                      <a:r>
                        <a:rPr lang="ru-RU" sz="1300" baseline="0" dirty="0" smtClean="0"/>
                        <a:t> программа «Развитие системы образования  и молодежной политики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130 435,1</a:t>
                      </a:r>
                      <a:endParaRPr lang="ru-RU" sz="1300" dirty="0">
                        <a:latin typeface="Book Antiqua" pitchFamily="18" charset="0"/>
                      </a:endParaRPr>
                    </a:p>
                  </a:txBody>
                  <a:tcPr/>
                </a:tc>
                <a:tc>
                  <a:txBody>
                    <a:bodyPr/>
                    <a:lstStyle/>
                    <a:p>
                      <a:pPr algn="ctr"/>
                      <a:r>
                        <a:rPr lang="ru-RU" sz="1300" dirty="0" smtClean="0"/>
                        <a:t>117 665,6</a:t>
                      </a:r>
                      <a:endParaRPr lang="ru-RU" sz="1300" dirty="0">
                        <a:latin typeface="Book Antiqua" pitchFamily="18" charset="0"/>
                      </a:endParaRPr>
                    </a:p>
                  </a:txBody>
                  <a:tcPr/>
                </a:tc>
                <a:tc>
                  <a:txBody>
                    <a:bodyPr/>
                    <a:lstStyle/>
                    <a:p>
                      <a:pPr algn="ctr"/>
                      <a:r>
                        <a:rPr lang="ru-RU" sz="1300" dirty="0" smtClean="0"/>
                        <a:t>124 872,9</a:t>
                      </a:r>
                      <a:endParaRPr lang="ru-RU" sz="1300" dirty="0">
                        <a:latin typeface="Book Antiqua" pitchFamily="18" charset="0"/>
                      </a:endParaRPr>
                    </a:p>
                  </a:txBody>
                  <a:tcPr/>
                </a:tc>
              </a:tr>
              <a:tr h="287843">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91 479,3</a:t>
                      </a:r>
                      <a:endParaRPr lang="ru-RU" sz="1300" dirty="0">
                        <a:latin typeface="Book Antiqua" pitchFamily="18" charset="0"/>
                      </a:endParaRPr>
                    </a:p>
                  </a:txBody>
                  <a:tcPr/>
                </a:tc>
                <a:tc>
                  <a:txBody>
                    <a:bodyPr/>
                    <a:lstStyle/>
                    <a:p>
                      <a:pPr algn="ctr"/>
                      <a:r>
                        <a:rPr lang="ru-RU" sz="1300" dirty="0" smtClean="0"/>
                        <a:t>88 520,5</a:t>
                      </a:r>
                      <a:endParaRPr lang="ru-RU" sz="1300" dirty="0">
                        <a:latin typeface="Book Antiqua" pitchFamily="18" charset="0"/>
                      </a:endParaRPr>
                    </a:p>
                  </a:txBody>
                  <a:tcPr/>
                </a:tc>
                <a:tc>
                  <a:txBody>
                    <a:bodyPr/>
                    <a:lstStyle/>
                    <a:p>
                      <a:pPr algn="ctr"/>
                      <a:r>
                        <a:rPr lang="ru-RU" sz="1300" dirty="0" smtClean="0"/>
                        <a:t>94 438,0</a:t>
                      </a:r>
                      <a:endParaRPr lang="ru-RU" sz="1300" dirty="0">
                        <a:latin typeface="Book Antiqua" pitchFamily="18" charset="0"/>
                      </a:endParaRPr>
                    </a:p>
                  </a:txBody>
                  <a:tcPr/>
                </a:tc>
              </a:tr>
              <a:tr h="287843">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38 955,8</a:t>
                      </a:r>
                      <a:endParaRPr lang="ru-RU" sz="1300" dirty="0">
                        <a:latin typeface="Book Antiqua" pitchFamily="18" charset="0"/>
                      </a:endParaRPr>
                    </a:p>
                  </a:txBody>
                  <a:tcPr/>
                </a:tc>
                <a:tc>
                  <a:txBody>
                    <a:bodyPr/>
                    <a:lstStyle/>
                    <a:p>
                      <a:pPr algn="ctr"/>
                      <a:r>
                        <a:rPr lang="ru-RU" sz="1300" dirty="0" smtClean="0"/>
                        <a:t>29 145,1</a:t>
                      </a:r>
                      <a:endParaRPr lang="ru-RU" sz="1300" dirty="0">
                        <a:latin typeface="Book Antiqua" pitchFamily="18" charset="0"/>
                      </a:endParaRPr>
                    </a:p>
                  </a:txBody>
                  <a:tcPr/>
                </a:tc>
                <a:tc>
                  <a:txBody>
                    <a:bodyPr/>
                    <a:lstStyle/>
                    <a:p>
                      <a:pPr algn="ctr"/>
                      <a:r>
                        <a:rPr lang="ru-RU" sz="1300" dirty="0" smtClean="0"/>
                        <a:t>30 434,9</a:t>
                      </a:r>
                      <a:endParaRPr lang="ru-RU" sz="1300" dirty="0">
                        <a:latin typeface="Book Antiqua" pitchFamily="18" charset="0"/>
                      </a:endParaRPr>
                    </a:p>
                  </a:txBody>
                  <a:tcPr/>
                </a:tc>
              </a:tr>
              <a:tr h="287843">
                <a:tc>
                  <a:txBody>
                    <a:bodyPr/>
                    <a:lstStyle/>
                    <a:p>
                      <a:pPr algn="just"/>
                      <a:r>
                        <a:rPr lang="ru-RU" sz="1300" dirty="0" smtClean="0"/>
                        <a:t>Подпрограмма «Развитие  дошкольного </a:t>
                      </a:r>
                      <a:r>
                        <a:rPr lang="ru-RU" sz="1300" baseline="0" dirty="0" smtClean="0"/>
                        <a:t> образования</a:t>
                      </a:r>
                      <a:r>
                        <a:rPr lang="ru-RU" sz="1300" dirty="0" smtClean="0"/>
                        <a:t>»</a:t>
                      </a:r>
                      <a:endParaRPr lang="ru-RU" sz="1300" dirty="0">
                        <a:latin typeface="Book Antiqua" pitchFamily="18" charset="0"/>
                      </a:endParaRPr>
                    </a:p>
                  </a:txBody>
                  <a:tcPr/>
                </a:tc>
                <a:tc>
                  <a:txBody>
                    <a:bodyPr/>
                    <a:lstStyle/>
                    <a:p>
                      <a:pPr algn="ctr"/>
                      <a:r>
                        <a:rPr lang="ru-RU" sz="1300" dirty="0" smtClean="0"/>
                        <a:t>21 900,5</a:t>
                      </a:r>
                      <a:endParaRPr lang="ru-RU" sz="1300" dirty="0">
                        <a:latin typeface="Book Antiqua" pitchFamily="18" charset="0"/>
                      </a:endParaRPr>
                    </a:p>
                  </a:txBody>
                  <a:tcPr/>
                </a:tc>
                <a:tc>
                  <a:txBody>
                    <a:bodyPr/>
                    <a:lstStyle/>
                    <a:p>
                      <a:pPr algn="ctr"/>
                      <a:r>
                        <a:rPr lang="ru-RU" sz="1300" dirty="0" smtClean="0"/>
                        <a:t>20 984,2</a:t>
                      </a:r>
                      <a:endParaRPr lang="ru-RU" sz="1300" dirty="0">
                        <a:latin typeface="Book Antiqua" pitchFamily="18" charset="0"/>
                      </a:endParaRPr>
                    </a:p>
                  </a:txBody>
                  <a:tcPr/>
                </a:tc>
                <a:tc>
                  <a:txBody>
                    <a:bodyPr/>
                    <a:lstStyle/>
                    <a:p>
                      <a:pPr algn="ctr"/>
                      <a:r>
                        <a:rPr lang="ru-RU" sz="1300" dirty="0" smtClean="0"/>
                        <a:t>21 174,0</a:t>
                      </a:r>
                      <a:endParaRPr lang="ru-RU" sz="1300" dirty="0">
                        <a:latin typeface="Book Antiqua" pitchFamily="18" charset="0"/>
                      </a:endParaRPr>
                    </a:p>
                  </a:txBody>
                  <a:tcPr/>
                </a:tc>
              </a:tr>
              <a:tr h="287843">
                <a:tc>
                  <a:txBody>
                    <a:bodyPr/>
                    <a:lstStyle/>
                    <a:p>
                      <a:pPr algn="just"/>
                      <a:r>
                        <a:rPr lang="ru-RU" sz="1300" dirty="0" smtClean="0"/>
                        <a:t>Подпрограмма «Развитие системы общего образования»</a:t>
                      </a:r>
                      <a:endParaRPr lang="ru-RU" sz="1300" dirty="0">
                        <a:latin typeface="Book Antiqua" pitchFamily="18" charset="0"/>
                      </a:endParaRPr>
                    </a:p>
                  </a:txBody>
                  <a:tcPr/>
                </a:tc>
                <a:tc>
                  <a:txBody>
                    <a:bodyPr/>
                    <a:lstStyle/>
                    <a:p>
                      <a:pPr algn="ctr"/>
                      <a:r>
                        <a:rPr lang="ru-RU" sz="1300" dirty="0" smtClean="0"/>
                        <a:t>82 569,6</a:t>
                      </a:r>
                      <a:endParaRPr lang="ru-RU" sz="1300" dirty="0">
                        <a:latin typeface="Book Antiqua" pitchFamily="18" charset="0"/>
                      </a:endParaRPr>
                    </a:p>
                  </a:txBody>
                  <a:tcPr/>
                </a:tc>
                <a:tc>
                  <a:txBody>
                    <a:bodyPr/>
                    <a:lstStyle/>
                    <a:p>
                      <a:pPr algn="ctr"/>
                      <a:r>
                        <a:rPr lang="ru-RU" sz="1300" dirty="0" smtClean="0"/>
                        <a:t>74 400,1</a:t>
                      </a:r>
                      <a:endParaRPr lang="ru-RU" sz="1300" dirty="0">
                        <a:latin typeface="Book Antiqua" pitchFamily="18" charset="0"/>
                      </a:endParaRPr>
                    </a:p>
                  </a:txBody>
                  <a:tcPr/>
                </a:tc>
                <a:tc>
                  <a:txBody>
                    <a:bodyPr/>
                    <a:lstStyle/>
                    <a:p>
                      <a:pPr algn="ctr"/>
                      <a:r>
                        <a:rPr lang="ru-RU" sz="1300" dirty="0" smtClean="0"/>
                        <a:t>75 500,1</a:t>
                      </a:r>
                      <a:endParaRPr lang="ru-RU" sz="1300" dirty="0">
                        <a:latin typeface="Book Antiqua" pitchFamily="18" charset="0"/>
                      </a:endParaRPr>
                    </a:p>
                  </a:txBody>
                  <a:tcPr/>
                </a:tc>
              </a:tr>
              <a:tr h="296064">
                <a:tc>
                  <a:txBody>
                    <a:bodyPr/>
                    <a:lstStyle/>
                    <a:p>
                      <a:pPr algn="just"/>
                      <a:r>
                        <a:rPr lang="ru-RU" sz="1300" dirty="0" smtClean="0"/>
                        <a:t>Подпрограмма «Совершенствование системы воспитания»</a:t>
                      </a:r>
                      <a:endParaRPr lang="ru-RU" sz="1300" dirty="0">
                        <a:latin typeface="Book Antiqua" pitchFamily="18" charset="0"/>
                      </a:endParaRPr>
                    </a:p>
                  </a:txBody>
                  <a:tcPr/>
                </a:tc>
                <a:tc>
                  <a:txBody>
                    <a:bodyPr/>
                    <a:lstStyle/>
                    <a:p>
                      <a:pPr algn="ctr"/>
                      <a:r>
                        <a:rPr lang="ru-RU" sz="1300" dirty="0" smtClean="0"/>
                        <a:t>220,0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22840">
                <a:tc>
                  <a:txBody>
                    <a:bodyPr/>
                    <a:lstStyle/>
                    <a:p>
                      <a:pPr algn="just"/>
                      <a:r>
                        <a:rPr lang="ru-RU" sz="1300" dirty="0" smtClean="0"/>
                        <a:t>Подпрограмма «Защита прав детей и профилактика социального  сиротства»</a:t>
                      </a:r>
                      <a:endParaRPr lang="ru-RU" sz="1300" dirty="0">
                        <a:latin typeface="Book Antiqua" pitchFamily="18" charset="0"/>
                      </a:endParaRPr>
                    </a:p>
                  </a:txBody>
                  <a:tcPr/>
                </a:tc>
                <a:tc>
                  <a:txBody>
                    <a:bodyPr/>
                    <a:lstStyle/>
                    <a:p>
                      <a:pPr algn="ctr"/>
                      <a:r>
                        <a:rPr lang="ru-RU" sz="1300" dirty="0" smtClean="0"/>
                        <a:t>10 736,9</a:t>
                      </a:r>
                      <a:endParaRPr lang="ru-RU" sz="1300" dirty="0">
                        <a:latin typeface="Book Antiqua" pitchFamily="18" charset="0"/>
                      </a:endParaRPr>
                    </a:p>
                  </a:txBody>
                  <a:tcPr/>
                </a:tc>
                <a:tc>
                  <a:txBody>
                    <a:bodyPr/>
                    <a:lstStyle/>
                    <a:p>
                      <a:pPr algn="ctr"/>
                      <a:r>
                        <a:rPr lang="ru-RU" sz="1300" dirty="0" smtClean="0"/>
                        <a:t>7 758,2</a:t>
                      </a:r>
                      <a:endParaRPr lang="ru-RU" sz="1300" dirty="0">
                        <a:latin typeface="Book Antiqua" pitchFamily="18" charset="0"/>
                      </a:endParaRPr>
                    </a:p>
                  </a:txBody>
                  <a:tcPr/>
                </a:tc>
                <a:tc>
                  <a:txBody>
                    <a:bodyPr/>
                    <a:lstStyle/>
                    <a:p>
                      <a:pPr algn="ctr"/>
                      <a:r>
                        <a:rPr lang="ru-RU" sz="1300" dirty="0" smtClean="0"/>
                        <a:t>13 675,6</a:t>
                      </a:r>
                      <a:endParaRPr lang="ru-RU" sz="1300" dirty="0">
                        <a:latin typeface="Book Antiqua" pitchFamily="18" charset="0"/>
                      </a:endParaRPr>
                    </a:p>
                  </a:txBody>
                  <a:tcPr/>
                </a:tc>
              </a:tr>
              <a:tr h="287843">
                <a:tc>
                  <a:txBody>
                    <a:bodyPr/>
                    <a:lstStyle/>
                    <a:p>
                      <a:pPr algn="just"/>
                      <a:r>
                        <a:rPr lang="ru-RU" sz="1300" dirty="0" smtClean="0"/>
                        <a:t>Обеспечивающая</a:t>
                      </a:r>
                      <a:r>
                        <a:rPr lang="ru-RU" sz="1300" baseline="0" dirty="0" smtClean="0"/>
                        <a:t>    подпрограмма в т.ч.</a:t>
                      </a:r>
                      <a:endParaRPr lang="ru-RU" sz="1300" dirty="0">
                        <a:latin typeface="Book Antiqua" pitchFamily="18" charset="0"/>
                      </a:endParaRPr>
                    </a:p>
                  </a:txBody>
                  <a:tcPr/>
                </a:tc>
                <a:tc>
                  <a:txBody>
                    <a:bodyPr/>
                    <a:lstStyle/>
                    <a:p>
                      <a:pPr algn="ctr"/>
                      <a:r>
                        <a:rPr lang="ru-RU" sz="1300" dirty="0" smtClean="0"/>
                        <a:t>5 560,1</a:t>
                      </a:r>
                      <a:endParaRPr lang="ru-RU" sz="1300" dirty="0">
                        <a:latin typeface="Book Antiqua" pitchFamily="18" charset="0"/>
                      </a:endParaRPr>
                    </a:p>
                  </a:txBody>
                  <a:tcPr/>
                </a:tc>
                <a:tc>
                  <a:txBody>
                    <a:bodyPr/>
                    <a:lstStyle/>
                    <a:p>
                      <a:pPr algn="ctr"/>
                      <a:r>
                        <a:rPr lang="ru-RU" sz="1300" dirty="0" smtClean="0"/>
                        <a:t>5 075,2</a:t>
                      </a:r>
                      <a:endParaRPr lang="ru-RU" sz="1300" dirty="0">
                        <a:latin typeface="Book Antiqua" pitchFamily="18" charset="0"/>
                      </a:endParaRPr>
                    </a:p>
                  </a:txBody>
                  <a:tcPr/>
                </a:tc>
                <a:tc>
                  <a:txBody>
                    <a:bodyPr/>
                    <a:lstStyle/>
                    <a:p>
                      <a:pPr algn="ctr"/>
                      <a:r>
                        <a:rPr lang="ru-RU" sz="1300" dirty="0" smtClean="0"/>
                        <a:t>5 075,2</a:t>
                      </a:r>
                      <a:endParaRPr lang="ru-RU" sz="1300" dirty="0">
                        <a:latin typeface="Book Antiqua" pitchFamily="18" charset="0"/>
                      </a:endParaRPr>
                    </a:p>
                  </a:txBody>
                  <a:tcPr/>
                </a:tc>
              </a:tr>
              <a:tr h="437688">
                <a:tc>
                  <a:txBody>
                    <a:bodyPr/>
                    <a:lstStyle/>
                    <a:p>
                      <a:pPr algn="just"/>
                      <a:r>
                        <a:rPr lang="ru-RU" sz="1300" dirty="0" smtClean="0"/>
                        <a:t>«Развитие системы социальной поддержки  педагогических работников</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r>
              <a:tr h="484788">
                <a:tc>
                  <a:txBody>
                    <a:bodyPr/>
                    <a:lstStyle/>
                    <a:p>
                      <a:pPr algn="just"/>
                      <a:r>
                        <a:rPr lang="ru-RU" sz="1300" dirty="0" smtClean="0"/>
                        <a:t>«Обеспечение реализации переданных</a:t>
                      </a:r>
                      <a:r>
                        <a:rPr lang="ru-RU" sz="1300" baseline="0" dirty="0" smtClean="0"/>
                        <a:t>  государственных полномочий»</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системы образования и молодежной политики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100392" y="2060848"/>
            <a:ext cx="1043608" cy="306741"/>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147248" cy="2232248"/>
          </a:xfrm>
        </p:spPr>
        <p:txBody>
          <a:bodyPr>
            <a:noAutofit/>
          </a:bodyPr>
          <a:lstStyle/>
          <a:p>
            <a:pPr algn="just">
              <a:buFont typeface="Wingdings" pitchFamily="2" charset="2"/>
              <a:buChar char="Ø"/>
            </a:pPr>
            <a:r>
              <a:rPr lang="ru-RU" sz="1700" dirty="0" smtClean="0">
                <a:solidFill>
                  <a:schemeClr val="tx2">
                    <a:lumMod val="10000"/>
                  </a:schemeClr>
                </a:solidFill>
              </a:rPr>
              <a:t>Бюджет – это план доходов и расходов на определенный период. </a:t>
            </a:r>
          </a:p>
          <a:p>
            <a:pPr algn="just">
              <a:buFont typeface="Wingdings" pitchFamily="2" charset="2"/>
              <a:buChar char="Ø"/>
            </a:pPr>
            <a:r>
              <a:rPr lang="ru-RU" sz="1700" dirty="0" smtClean="0">
                <a:solidFill>
                  <a:schemeClr val="tx2">
                    <a:lumMod val="10000"/>
                  </a:schemeClr>
                </a:solidFill>
              </a:rPr>
              <a:t>Каждый житель Холм-Жирковского района является, с одной стороны, участником формирования бюджета, где он, уплачивая налоги, наполняет доходы бюджета, с другой стороны, участником исполнения бюджета, где он получает часть расходов как потребитель услуг в сфере  образования,  культуры, физической культуры и спорта, социального обеспечения.</a:t>
            </a:r>
            <a:endParaRPr lang="ru-RU" sz="1700" dirty="0">
              <a:solidFill>
                <a:schemeClr val="tx2">
                  <a:lumMod val="10000"/>
                </a:schemeClr>
              </a:solidFill>
            </a:endParaRPr>
          </a:p>
        </p:txBody>
      </p:sp>
      <p:sp>
        <p:nvSpPr>
          <p:cNvPr id="7" name="Прямоугольник с двумя скругленными противолежащими углами 6"/>
          <p:cNvSpPr/>
          <p:nvPr/>
        </p:nvSpPr>
        <p:spPr>
          <a:xfrm>
            <a:off x="323528"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a:t>
            </a:r>
            <a:endParaRPr lang="ru-RU" sz="2400" b="1" dirty="0">
              <a:effectLst>
                <a:outerShdw blurRad="38100" dist="38100" dir="2700000" algn="tl">
                  <a:srgbClr val="000000">
                    <a:alpha val="43137"/>
                  </a:srgbClr>
                </a:outerShdw>
              </a:effectLst>
              <a:latin typeface="Book Antiqua" pitchFamily="18" charset="0"/>
            </a:endParaRPr>
          </a:p>
        </p:txBody>
      </p:sp>
      <p:pic>
        <p:nvPicPr>
          <p:cNvPr id="12" name="Рисунок 11" descr="муниципальный бюджет.png"/>
          <p:cNvPicPr>
            <a:picLocks noChangeAspect="1"/>
          </p:cNvPicPr>
          <p:nvPr/>
        </p:nvPicPr>
        <p:blipFill>
          <a:blip r:embed="rId3" cstate="print"/>
          <a:stretch>
            <a:fillRect/>
          </a:stretch>
        </p:blipFill>
        <p:spPr>
          <a:xfrm>
            <a:off x="323528" y="5301208"/>
            <a:ext cx="1872208" cy="1413071"/>
          </a:xfrm>
          <a:prstGeom prst="rect">
            <a:avLst/>
          </a:prstGeom>
          <a:ln>
            <a:solidFill>
              <a:srgbClr val="008000"/>
            </a:solidFill>
          </a:ln>
          <a:effectLst>
            <a:softEdge rad="112500"/>
          </a:effectLst>
        </p:spPr>
      </p:pic>
      <p:pic>
        <p:nvPicPr>
          <p:cNvPr id="14" name="Рисунок 13" descr="семья 2017.jpg"/>
          <p:cNvPicPr>
            <a:picLocks noChangeAspect="1"/>
          </p:cNvPicPr>
          <p:nvPr/>
        </p:nvPicPr>
        <p:blipFill>
          <a:blip r:embed="rId4" cstate="print"/>
          <a:stretch>
            <a:fillRect/>
          </a:stretch>
        </p:blipFill>
        <p:spPr>
          <a:xfrm>
            <a:off x="3779912" y="2924944"/>
            <a:ext cx="1800200" cy="1655239"/>
          </a:xfrm>
          <a:prstGeom prst="rect">
            <a:avLst/>
          </a:prstGeom>
          <a:ln>
            <a:solidFill>
              <a:srgbClr val="009900"/>
            </a:solidFill>
          </a:ln>
          <a:effectLst>
            <a:softEdge rad="112500"/>
          </a:effectLst>
        </p:spPr>
      </p:pic>
      <p:pic>
        <p:nvPicPr>
          <p:cNvPr id="16" name="Рисунок 15" descr="стрелка.png"/>
          <p:cNvPicPr>
            <a:picLocks noChangeAspect="1"/>
          </p:cNvPicPr>
          <p:nvPr/>
        </p:nvPicPr>
        <p:blipFill>
          <a:blip r:embed="rId5" cstate="print"/>
          <a:stretch>
            <a:fillRect/>
          </a:stretch>
        </p:blipFill>
        <p:spPr>
          <a:xfrm rot="17088666">
            <a:off x="1072733" y="3154338"/>
            <a:ext cx="2422225" cy="2223176"/>
          </a:xfrm>
          <a:prstGeom prst="rect">
            <a:avLst/>
          </a:prstGeom>
        </p:spPr>
      </p:pic>
      <p:pic>
        <p:nvPicPr>
          <p:cNvPr id="18" name="Рисунок 17" descr="руб.jpg"/>
          <p:cNvPicPr>
            <a:picLocks noChangeAspect="1"/>
          </p:cNvPicPr>
          <p:nvPr/>
        </p:nvPicPr>
        <p:blipFill>
          <a:blip r:embed="rId6" cstate="print"/>
          <a:stretch>
            <a:fillRect/>
          </a:stretch>
        </p:blipFill>
        <p:spPr>
          <a:xfrm>
            <a:off x="1691680" y="3645024"/>
            <a:ext cx="792089" cy="792088"/>
          </a:xfrm>
          <a:prstGeom prst="rect">
            <a:avLst/>
          </a:prstGeom>
          <a:ln>
            <a:noFill/>
          </a:ln>
          <a:effectLst>
            <a:softEdge rad="112500"/>
          </a:effectLst>
        </p:spPr>
      </p:pic>
      <p:pic>
        <p:nvPicPr>
          <p:cNvPr id="19" name="Рисунок 18" descr="направление денег.jpg"/>
          <p:cNvPicPr>
            <a:picLocks noChangeAspect="1"/>
          </p:cNvPicPr>
          <p:nvPr/>
        </p:nvPicPr>
        <p:blipFill>
          <a:blip r:embed="rId7" cstate="print"/>
          <a:stretch>
            <a:fillRect/>
          </a:stretch>
        </p:blipFill>
        <p:spPr>
          <a:xfrm>
            <a:off x="5652120" y="4221088"/>
            <a:ext cx="2808312" cy="2368480"/>
          </a:xfrm>
          <a:prstGeom prst="rect">
            <a:avLst/>
          </a:prstGeom>
        </p:spPr>
      </p:pic>
      <p:sp>
        <p:nvSpPr>
          <p:cNvPr id="20" name="TextBox 19"/>
          <p:cNvSpPr txBox="1"/>
          <p:nvPr/>
        </p:nvSpPr>
        <p:spPr>
          <a:xfrm>
            <a:off x="7862880" y="5013176"/>
            <a:ext cx="1439818" cy="338554"/>
          </a:xfrm>
          <a:prstGeom prst="rect">
            <a:avLst/>
          </a:prstGeom>
          <a:noFill/>
        </p:spPr>
        <p:txBody>
          <a:bodyPr wrap="none" rtlCol="0">
            <a:spAutoFit/>
          </a:bodyPr>
          <a:lstStyle/>
          <a:p>
            <a:r>
              <a:rPr lang="ru-RU" sz="1600" b="1" i="1" dirty="0" smtClean="0">
                <a:solidFill>
                  <a:srgbClr val="003300"/>
                </a:solidFill>
                <a:latin typeface="Book Antiqua" pitchFamily="18" charset="0"/>
              </a:rPr>
              <a:t>Образование</a:t>
            </a:r>
            <a:endParaRPr lang="ru-RU" sz="1600" b="1" i="1" dirty="0">
              <a:solidFill>
                <a:srgbClr val="003300"/>
              </a:solidFill>
              <a:latin typeface="Book Antiqua" pitchFamily="18" charset="0"/>
            </a:endParaRPr>
          </a:p>
        </p:txBody>
      </p:sp>
      <p:sp>
        <p:nvSpPr>
          <p:cNvPr id="21" name="TextBox 20"/>
          <p:cNvSpPr txBox="1"/>
          <p:nvPr/>
        </p:nvSpPr>
        <p:spPr>
          <a:xfrm>
            <a:off x="5652120" y="5085184"/>
            <a:ext cx="1165704" cy="338554"/>
          </a:xfrm>
          <a:prstGeom prst="rect">
            <a:avLst/>
          </a:prstGeom>
          <a:noFill/>
        </p:spPr>
        <p:txBody>
          <a:bodyPr wrap="none" rtlCol="0">
            <a:spAutoFit/>
          </a:bodyPr>
          <a:lstStyle/>
          <a:p>
            <a:r>
              <a:rPr lang="ru-RU" sz="1600" b="1" i="1" dirty="0" smtClean="0">
                <a:solidFill>
                  <a:srgbClr val="003300"/>
                </a:solidFill>
                <a:latin typeface="Book Antiqua" pitchFamily="18" charset="0"/>
              </a:rPr>
              <a:t>Культура</a:t>
            </a:r>
            <a:endParaRPr lang="ru-RU" sz="1600" b="1" i="1" dirty="0">
              <a:solidFill>
                <a:srgbClr val="003300"/>
              </a:solidFill>
              <a:latin typeface="Book Antiqua" pitchFamily="18" charset="0"/>
            </a:endParaRPr>
          </a:p>
        </p:txBody>
      </p:sp>
      <p:sp>
        <p:nvSpPr>
          <p:cNvPr id="22" name="TextBox 21"/>
          <p:cNvSpPr txBox="1"/>
          <p:nvPr/>
        </p:nvSpPr>
        <p:spPr>
          <a:xfrm>
            <a:off x="5364088" y="6519446"/>
            <a:ext cx="1439818" cy="338554"/>
          </a:xfrm>
          <a:prstGeom prst="rect">
            <a:avLst/>
          </a:prstGeom>
          <a:noFill/>
        </p:spPr>
        <p:txBody>
          <a:bodyPr wrap="none" rtlCol="0">
            <a:spAutoFit/>
          </a:bodyPr>
          <a:lstStyle/>
          <a:p>
            <a:r>
              <a:rPr lang="ru-RU" sz="1600" b="1" i="1" dirty="0" smtClean="0">
                <a:solidFill>
                  <a:srgbClr val="003300"/>
                </a:solidFill>
                <a:latin typeface="Book Antiqua" pitchFamily="18" charset="0"/>
              </a:rPr>
              <a:t>Образование</a:t>
            </a:r>
            <a:endParaRPr lang="ru-RU" sz="1400" b="1" i="1" dirty="0">
              <a:solidFill>
                <a:srgbClr val="003300"/>
              </a:solidFill>
              <a:latin typeface="Book Antiqua" pitchFamily="18" charset="0"/>
            </a:endParaRPr>
          </a:p>
        </p:txBody>
      </p:sp>
      <p:sp>
        <p:nvSpPr>
          <p:cNvPr id="23" name="TextBox 22"/>
          <p:cNvSpPr txBox="1"/>
          <p:nvPr/>
        </p:nvSpPr>
        <p:spPr>
          <a:xfrm>
            <a:off x="7236296" y="4149080"/>
            <a:ext cx="1324402" cy="584775"/>
          </a:xfrm>
          <a:prstGeom prst="rect">
            <a:avLst/>
          </a:prstGeom>
          <a:noFill/>
        </p:spPr>
        <p:txBody>
          <a:bodyPr wrap="none" rtlCol="0">
            <a:spAutoFit/>
          </a:bodyPr>
          <a:lstStyle/>
          <a:p>
            <a:r>
              <a:rPr lang="ru-RU" sz="1600" b="1" i="1" dirty="0" smtClean="0">
                <a:solidFill>
                  <a:srgbClr val="003300"/>
                </a:solidFill>
                <a:latin typeface="Book Antiqua" pitchFamily="18" charset="0"/>
              </a:rPr>
              <a:t>Социальное</a:t>
            </a:r>
          </a:p>
          <a:p>
            <a:r>
              <a:rPr lang="ru-RU" sz="1600" b="1" i="1" dirty="0" smtClean="0">
                <a:solidFill>
                  <a:srgbClr val="003300"/>
                </a:solidFill>
                <a:latin typeface="Book Antiqua" pitchFamily="18" charset="0"/>
              </a:rPr>
              <a:t>обеспечение</a:t>
            </a:r>
            <a:endParaRPr lang="ru-RU" sz="1600" b="1" i="1" dirty="0">
              <a:solidFill>
                <a:srgbClr val="003300"/>
              </a:solidFill>
              <a:latin typeface="Book Antiqua" pitchFamily="18" charset="0"/>
            </a:endParaRPr>
          </a:p>
        </p:txBody>
      </p:sp>
      <p:sp>
        <p:nvSpPr>
          <p:cNvPr id="24" name="TextBox 23"/>
          <p:cNvSpPr txBox="1"/>
          <p:nvPr/>
        </p:nvSpPr>
        <p:spPr>
          <a:xfrm>
            <a:off x="7843644" y="5996226"/>
            <a:ext cx="1321196" cy="861774"/>
          </a:xfrm>
          <a:prstGeom prst="rect">
            <a:avLst/>
          </a:prstGeom>
          <a:noFill/>
        </p:spPr>
        <p:txBody>
          <a:bodyPr wrap="none" rtlCol="0">
            <a:spAutoFit/>
          </a:bodyPr>
          <a:lstStyle/>
          <a:p>
            <a:r>
              <a:rPr lang="ru-RU" sz="1600" b="1" i="1" dirty="0" smtClean="0">
                <a:solidFill>
                  <a:srgbClr val="003300"/>
                </a:solidFill>
                <a:latin typeface="Book Antiqua" pitchFamily="18" charset="0"/>
              </a:rPr>
              <a:t>Физическая</a:t>
            </a:r>
          </a:p>
          <a:p>
            <a:r>
              <a:rPr lang="ru-RU" b="1" i="1" dirty="0" smtClean="0">
                <a:solidFill>
                  <a:srgbClr val="003300"/>
                </a:solidFill>
                <a:latin typeface="Book Antiqua" pitchFamily="18" charset="0"/>
              </a:rPr>
              <a:t> </a:t>
            </a:r>
            <a:r>
              <a:rPr lang="ru-RU" sz="1600" b="1" i="1" dirty="0" smtClean="0">
                <a:solidFill>
                  <a:srgbClr val="003300"/>
                </a:solidFill>
                <a:latin typeface="Book Antiqua" pitchFamily="18" charset="0"/>
              </a:rPr>
              <a:t>культура </a:t>
            </a:r>
          </a:p>
          <a:p>
            <a:r>
              <a:rPr lang="ru-RU" sz="1600" b="1" i="1" dirty="0" smtClean="0">
                <a:solidFill>
                  <a:srgbClr val="003300"/>
                </a:solidFill>
                <a:latin typeface="Book Antiqua" pitchFamily="18" charset="0"/>
              </a:rPr>
              <a:t>и спорт</a:t>
            </a:r>
            <a:endParaRPr lang="ru-RU" sz="1600" b="1" i="1" dirty="0">
              <a:solidFill>
                <a:srgbClr val="003300"/>
              </a:solidFill>
              <a:latin typeface="Book Antiqua" pitchFamily="18" charset="0"/>
            </a:endParaRPr>
          </a:p>
        </p:txBody>
      </p:sp>
      <p:pic>
        <p:nvPicPr>
          <p:cNvPr id="26" name="Рисунок 25" descr="стрелки-вниз.png"/>
          <p:cNvPicPr>
            <a:picLocks noChangeAspect="1"/>
          </p:cNvPicPr>
          <p:nvPr/>
        </p:nvPicPr>
        <p:blipFill>
          <a:blip r:embed="rId8" cstate="print"/>
          <a:stretch>
            <a:fillRect/>
          </a:stretch>
        </p:blipFill>
        <p:spPr>
          <a:xfrm rot="16200000">
            <a:off x="3001514" y="4279404"/>
            <a:ext cx="1916834" cy="3240358"/>
          </a:xfrm>
          <a:prstGeom prst="rect">
            <a:avLst/>
          </a:prstGeom>
        </p:spPr>
      </p:pic>
      <p:pic>
        <p:nvPicPr>
          <p:cNvPr id="27" name="Рисунок 26" descr="руб.jpg"/>
          <p:cNvPicPr>
            <a:picLocks noChangeAspect="1"/>
          </p:cNvPicPr>
          <p:nvPr/>
        </p:nvPicPr>
        <p:blipFill>
          <a:blip r:embed="rId6" cstate="print"/>
          <a:stretch>
            <a:fillRect/>
          </a:stretch>
        </p:blipFill>
        <p:spPr>
          <a:xfrm>
            <a:off x="3419872" y="5589240"/>
            <a:ext cx="792089" cy="792088"/>
          </a:xfrm>
          <a:prstGeom prst="rect">
            <a:avLst/>
          </a:prstGeom>
          <a:ln>
            <a:noFill/>
          </a:ln>
          <a:effectLst>
            <a:softEdge rad="112500"/>
          </a:effectLst>
        </p:spPr>
      </p:pic>
    </p:spTree>
    <p:extLst>
      <p:ext uri="{BB962C8B-B14F-4D97-AF65-F5344CB8AC3E}">
        <p14:creationId xmlns:p14="http://schemas.microsoft.com/office/powerpoint/2010/main" val="3481107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Реализация стратегической роли культуры как духовно-нравственного основания развития личности, а также развитие туризма для приобщения граждан к культурному и природному наследию.</a:t>
            </a:r>
          </a:p>
        </p:txBody>
      </p:sp>
      <p:graphicFrame>
        <p:nvGraphicFramePr>
          <p:cNvPr id="6" name="Содержимое 5"/>
          <p:cNvGraphicFramePr>
            <a:graphicFrameLocks noGrp="1"/>
          </p:cNvGraphicFramePr>
          <p:nvPr>
            <p:ph sz="half" idx="1"/>
          </p:nvPr>
        </p:nvGraphicFramePr>
        <p:xfrm>
          <a:off x="179512" y="1988840"/>
          <a:ext cx="8784975" cy="4104456"/>
        </p:xfrm>
        <a:graphic>
          <a:graphicData uri="http://schemas.openxmlformats.org/drawingml/2006/table">
            <a:tbl>
              <a:tblPr firstRow="1" bandRow="1">
                <a:tableStyleId>{69CF1AB2-1976-4502-BF36-3FF5EA218861}</a:tableStyleId>
              </a:tblPr>
              <a:tblGrid>
                <a:gridCol w="5040560"/>
                <a:gridCol w="1296144"/>
                <a:gridCol w="1296144"/>
                <a:gridCol w="1152127"/>
              </a:tblGrid>
              <a:tr h="31399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27798">
                <a:tc>
                  <a:txBody>
                    <a:bodyPr/>
                    <a:lstStyle/>
                    <a:p>
                      <a:pPr algn="just"/>
                      <a:r>
                        <a:rPr lang="ru-RU" sz="1300" dirty="0" smtClean="0"/>
                        <a:t>Муниципальная</a:t>
                      </a:r>
                      <a:r>
                        <a:rPr lang="ru-RU" sz="1300" baseline="0" dirty="0" smtClean="0"/>
                        <a:t> программа «Развитие культуры, спорта и туризма на территории муниципального образования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32 045,6</a:t>
                      </a:r>
                      <a:endParaRPr lang="ru-RU" sz="1300" dirty="0">
                        <a:latin typeface="Book Antiqua" pitchFamily="18" charset="0"/>
                      </a:endParaRPr>
                    </a:p>
                  </a:txBody>
                  <a:tcPr/>
                </a:tc>
                <a:tc>
                  <a:txBody>
                    <a:bodyPr/>
                    <a:lstStyle/>
                    <a:p>
                      <a:pPr algn="ctr"/>
                      <a:r>
                        <a:rPr lang="ru-RU" sz="1300" dirty="0" smtClean="0"/>
                        <a:t>31 457,8</a:t>
                      </a:r>
                      <a:endParaRPr lang="ru-RU" sz="1300" dirty="0">
                        <a:latin typeface="Book Antiqua" pitchFamily="18" charset="0"/>
                      </a:endParaRPr>
                    </a:p>
                  </a:txBody>
                  <a:tcPr/>
                </a:tc>
                <a:tc>
                  <a:txBody>
                    <a:bodyPr/>
                    <a:lstStyle/>
                    <a:p>
                      <a:pPr algn="ctr"/>
                      <a:r>
                        <a:rPr lang="ru-RU" sz="1300" dirty="0" smtClean="0"/>
                        <a:t>31 457,8</a:t>
                      </a:r>
                      <a:endParaRPr lang="ru-RU" sz="1300" dirty="0">
                        <a:latin typeface="Book Antiqua" pitchFamily="18" charset="0"/>
                      </a:endParaRPr>
                    </a:p>
                  </a:txBody>
                  <a:tcPr/>
                </a:tc>
              </a:tr>
              <a:tr h="271175">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120,</a:t>
                      </a:r>
                      <a:endParaRPr lang="ru-RU" sz="1300" dirty="0">
                        <a:latin typeface="Book Antiqua" pitchFamily="18" charset="0"/>
                      </a:endParaRPr>
                    </a:p>
                  </a:txBody>
                  <a:tcPr/>
                </a:tc>
                <a:tc>
                  <a:txBody>
                    <a:bodyPr/>
                    <a:lstStyle/>
                    <a:p>
                      <a:pPr algn="ctr"/>
                      <a:r>
                        <a:rPr lang="ru-RU" sz="1300" dirty="0" smtClean="0"/>
                        <a:t>120,0</a:t>
                      </a:r>
                      <a:endParaRPr lang="ru-RU" sz="1300" dirty="0">
                        <a:latin typeface="Book Antiqua" pitchFamily="18" charset="0"/>
                      </a:endParaRPr>
                    </a:p>
                  </a:txBody>
                  <a:tcPr/>
                </a:tc>
                <a:tc>
                  <a:txBody>
                    <a:bodyPr/>
                    <a:lstStyle/>
                    <a:p>
                      <a:pPr algn="ctr"/>
                      <a:r>
                        <a:rPr lang="ru-RU" sz="1300" dirty="0" smtClean="0"/>
                        <a:t>120,0</a:t>
                      </a:r>
                      <a:endParaRPr lang="ru-RU" sz="1300" dirty="0">
                        <a:latin typeface="Book Antiqua" pitchFamily="18" charset="0"/>
                      </a:endParaRPr>
                    </a:p>
                  </a:txBody>
                  <a:tcPr/>
                </a:tc>
              </a:tr>
              <a:tr h="27117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31 925,6</a:t>
                      </a:r>
                      <a:endParaRPr lang="ru-RU" sz="1300" dirty="0">
                        <a:latin typeface="Book Antiqua" pitchFamily="18" charset="0"/>
                      </a:endParaRPr>
                    </a:p>
                  </a:txBody>
                  <a:tcPr/>
                </a:tc>
                <a:tc>
                  <a:txBody>
                    <a:bodyPr/>
                    <a:lstStyle/>
                    <a:p>
                      <a:pPr algn="ctr"/>
                      <a:r>
                        <a:rPr lang="ru-RU" sz="1300" dirty="0" smtClean="0"/>
                        <a:t>31 337,8</a:t>
                      </a:r>
                      <a:endParaRPr lang="ru-RU" sz="1300" dirty="0">
                        <a:latin typeface="Book Antiqua" pitchFamily="18" charset="0"/>
                      </a:endParaRPr>
                    </a:p>
                  </a:txBody>
                  <a:tcPr/>
                </a:tc>
                <a:tc>
                  <a:txBody>
                    <a:bodyPr/>
                    <a:lstStyle/>
                    <a:p>
                      <a:pPr algn="ctr"/>
                      <a:r>
                        <a:rPr lang="ru-RU" sz="1300" dirty="0" smtClean="0"/>
                        <a:t>31 337,8</a:t>
                      </a:r>
                      <a:endParaRPr lang="ru-RU" sz="1300" dirty="0">
                        <a:latin typeface="Book Antiqua" pitchFamily="18" charset="0"/>
                      </a:endParaRPr>
                    </a:p>
                  </a:txBody>
                  <a:tcPr/>
                </a:tc>
              </a:tr>
              <a:tr h="289912">
                <a:tc>
                  <a:txBody>
                    <a:bodyPr/>
                    <a:lstStyle/>
                    <a:p>
                      <a:pPr algn="just"/>
                      <a:r>
                        <a:rPr lang="ru-RU" sz="1300" dirty="0" smtClean="0"/>
                        <a:t>Подпрограмма «Развитие  </a:t>
                      </a:r>
                      <a:r>
                        <a:rPr lang="ru-RU" sz="1300" dirty="0" err="1" smtClean="0"/>
                        <a:t>культурно-досуговой</a:t>
                      </a:r>
                      <a:r>
                        <a:rPr lang="ru-RU" sz="1300" dirty="0" smtClean="0"/>
                        <a:t> деятельности»</a:t>
                      </a:r>
                      <a:endParaRPr lang="ru-RU" sz="1300" dirty="0">
                        <a:latin typeface="Book Antiqua" pitchFamily="18" charset="0"/>
                      </a:endParaRPr>
                    </a:p>
                  </a:txBody>
                  <a:tcPr/>
                </a:tc>
                <a:tc>
                  <a:txBody>
                    <a:bodyPr/>
                    <a:lstStyle/>
                    <a:p>
                      <a:pPr algn="ctr"/>
                      <a:r>
                        <a:rPr lang="ru-RU" sz="1300" dirty="0" smtClean="0"/>
                        <a:t>13 894,6</a:t>
                      </a:r>
                      <a:endParaRPr lang="ru-RU" sz="1300" dirty="0">
                        <a:latin typeface="Book Antiqua" pitchFamily="18" charset="0"/>
                      </a:endParaRPr>
                    </a:p>
                  </a:txBody>
                  <a:tcPr/>
                </a:tc>
                <a:tc>
                  <a:txBody>
                    <a:bodyPr/>
                    <a:lstStyle/>
                    <a:p>
                      <a:pPr algn="ctr"/>
                      <a:r>
                        <a:rPr lang="ru-RU" sz="1300" dirty="0" smtClean="0"/>
                        <a:t>13 894,6</a:t>
                      </a:r>
                      <a:endParaRPr lang="ru-RU" sz="1300" dirty="0">
                        <a:latin typeface="Book Antiqua" pitchFamily="18" charset="0"/>
                      </a:endParaRPr>
                    </a:p>
                  </a:txBody>
                  <a:tcPr/>
                </a:tc>
                <a:tc>
                  <a:txBody>
                    <a:bodyPr/>
                    <a:lstStyle/>
                    <a:p>
                      <a:pPr algn="ctr"/>
                      <a:r>
                        <a:rPr lang="ru-RU" sz="1300" dirty="0" smtClean="0"/>
                        <a:t>13 894,6</a:t>
                      </a:r>
                      <a:endParaRPr lang="ru-RU" sz="1300" dirty="0">
                        <a:latin typeface="Book Antiqua" pitchFamily="18" charset="0"/>
                      </a:endParaRPr>
                    </a:p>
                  </a:txBody>
                  <a:tcPr/>
                </a:tc>
              </a:tr>
              <a:tr h="456716">
                <a:tc>
                  <a:txBody>
                    <a:bodyPr/>
                    <a:lstStyle/>
                    <a:p>
                      <a:pPr algn="just"/>
                      <a:r>
                        <a:rPr lang="ru-RU" sz="1300" dirty="0" smtClean="0"/>
                        <a:t>Подпрограмма «Организация  библиотечного обслуживания  населения»</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r>
              <a:tr h="369613">
                <a:tc>
                  <a:txBody>
                    <a:bodyPr/>
                    <a:lstStyle/>
                    <a:p>
                      <a:pPr algn="just"/>
                      <a:r>
                        <a:rPr lang="ru-RU" sz="1300" dirty="0" smtClean="0"/>
                        <a:t>Подпрограмма «Музейная</a:t>
                      </a:r>
                      <a:r>
                        <a:rPr lang="ru-RU" sz="1300" baseline="0" dirty="0" smtClean="0"/>
                        <a:t>   деятельность</a:t>
                      </a:r>
                      <a:r>
                        <a:rPr lang="ru-RU" sz="1300" dirty="0" smtClean="0"/>
                        <a:t>»</a:t>
                      </a:r>
                      <a:endParaRPr lang="ru-RU" sz="1300" dirty="0">
                        <a:latin typeface="Book Antiqua" pitchFamily="18" charset="0"/>
                      </a:endParaRPr>
                    </a:p>
                  </a:txBody>
                  <a:tcPr/>
                </a:tc>
                <a:tc>
                  <a:txBody>
                    <a:bodyPr/>
                    <a:lstStyle/>
                    <a:p>
                      <a:pPr algn="ctr"/>
                      <a:r>
                        <a:rPr lang="ru-RU" sz="1300" dirty="0" smtClean="0"/>
                        <a:t>499,1</a:t>
                      </a:r>
                      <a:endParaRPr lang="ru-RU" sz="1300" dirty="0">
                        <a:latin typeface="Book Antiqua" pitchFamily="18" charset="0"/>
                      </a:endParaRPr>
                    </a:p>
                  </a:txBody>
                  <a:tcPr/>
                </a:tc>
                <a:tc>
                  <a:txBody>
                    <a:bodyPr/>
                    <a:lstStyle/>
                    <a:p>
                      <a:pPr algn="ctr"/>
                      <a:r>
                        <a:rPr lang="ru-RU" sz="1300" dirty="0" smtClean="0"/>
                        <a:t>499,1</a:t>
                      </a:r>
                      <a:endParaRPr lang="ru-RU" sz="1300" dirty="0">
                        <a:latin typeface="Book Antiqua" pitchFamily="18" charset="0"/>
                      </a:endParaRPr>
                    </a:p>
                  </a:txBody>
                  <a:tcPr/>
                </a:tc>
                <a:tc>
                  <a:txBody>
                    <a:bodyPr/>
                    <a:lstStyle/>
                    <a:p>
                      <a:pPr algn="ctr"/>
                      <a:r>
                        <a:rPr lang="ru-RU" sz="1300" dirty="0" smtClean="0"/>
                        <a:t>499,1</a:t>
                      </a:r>
                      <a:endParaRPr lang="ru-RU" sz="1300" dirty="0">
                        <a:latin typeface="Book Antiqua" pitchFamily="18" charset="0"/>
                      </a:endParaRPr>
                    </a:p>
                  </a:txBody>
                  <a:tcPr/>
                </a:tc>
              </a:tr>
              <a:tr h="456716">
                <a:tc>
                  <a:txBody>
                    <a:bodyPr/>
                    <a:lstStyle/>
                    <a:p>
                      <a:pPr algn="just"/>
                      <a:r>
                        <a:rPr lang="ru-RU" sz="1300" dirty="0" smtClean="0"/>
                        <a:t>Подпрограмма «Развитие дополнительного образования детей в сфере культуры и </a:t>
                      </a:r>
                      <a:r>
                        <a:rPr lang="ru-RU" sz="1300" baseline="0" dirty="0" smtClean="0"/>
                        <a:t> искусства</a:t>
                      </a:r>
                      <a:r>
                        <a:rPr lang="ru-RU" sz="1300" dirty="0" smtClean="0"/>
                        <a:t>»</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r>
              <a:tr h="271175">
                <a:tc>
                  <a:txBody>
                    <a:bodyPr/>
                    <a:lstStyle/>
                    <a:p>
                      <a:pPr algn="just"/>
                      <a:r>
                        <a:rPr lang="ru-RU" sz="1300" dirty="0" smtClean="0"/>
                        <a:t>Подпрограмма « Развитие  физической культуры и спорта»</a:t>
                      </a:r>
                      <a:endParaRPr lang="ru-RU" sz="1300" dirty="0">
                        <a:latin typeface="Book Antiqua" pitchFamily="18" charset="0"/>
                      </a:endParaRPr>
                    </a:p>
                  </a:txBody>
                  <a:tcPr/>
                </a:tc>
                <a:tc>
                  <a:txBody>
                    <a:bodyPr/>
                    <a:lstStyle/>
                    <a:p>
                      <a:pPr algn="ctr"/>
                      <a:r>
                        <a:rPr lang="ru-RU" sz="1300" dirty="0" smtClean="0"/>
                        <a:t>200,0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381691">
                <a:tc>
                  <a:txBody>
                    <a:bodyPr/>
                    <a:lstStyle/>
                    <a:p>
                      <a:pPr algn="just"/>
                      <a:r>
                        <a:rPr lang="ru-RU" sz="1300" dirty="0" smtClean="0"/>
                        <a:t>Обеспечивающая</a:t>
                      </a:r>
                      <a:r>
                        <a:rPr lang="ru-RU" sz="1300" baseline="0" dirty="0" smtClean="0"/>
                        <a:t>  подпрограмма</a:t>
                      </a:r>
                      <a:endParaRPr lang="ru-RU" sz="1300" dirty="0">
                        <a:latin typeface="Book Antiqua" pitchFamily="18" charset="0"/>
                      </a:endParaRPr>
                    </a:p>
                  </a:txBody>
                  <a:tcPr/>
                </a:tc>
                <a:tc>
                  <a:txBody>
                    <a:bodyPr/>
                    <a:lstStyle/>
                    <a:p>
                      <a:pPr algn="ctr"/>
                      <a:r>
                        <a:rPr lang="ru-RU" sz="1300" dirty="0" smtClean="0"/>
                        <a:t>6 649,5</a:t>
                      </a:r>
                      <a:endParaRPr lang="ru-RU" sz="1300" dirty="0">
                        <a:latin typeface="Book Antiqua" pitchFamily="18" charset="0"/>
                      </a:endParaRPr>
                    </a:p>
                  </a:txBody>
                  <a:tcPr/>
                </a:tc>
                <a:tc>
                  <a:txBody>
                    <a:bodyPr/>
                    <a:lstStyle/>
                    <a:p>
                      <a:pPr algn="ctr"/>
                      <a:r>
                        <a:rPr lang="ru-RU" sz="1300" dirty="0" smtClean="0"/>
                        <a:t>6 261,7</a:t>
                      </a:r>
                      <a:endParaRPr lang="ru-RU" sz="1300" dirty="0">
                        <a:latin typeface="Book Antiqua" pitchFamily="18" charset="0"/>
                      </a:endParaRPr>
                    </a:p>
                  </a:txBody>
                  <a:tcPr/>
                </a:tc>
                <a:tc>
                  <a:txBody>
                    <a:bodyPr/>
                    <a:lstStyle/>
                    <a:p>
                      <a:pPr algn="ctr"/>
                      <a:r>
                        <a:rPr lang="ru-RU" sz="1300" dirty="0" smtClean="0"/>
                        <a:t>6 261,7</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культуры, спорта и туризма на территории  муниципального образования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028384" y="170080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Улучшение  условий  жизни населения Холм-Жирковского района Смоленской области</a:t>
            </a:r>
          </a:p>
        </p:txBody>
      </p:sp>
      <p:graphicFrame>
        <p:nvGraphicFramePr>
          <p:cNvPr id="6" name="Содержимое 5"/>
          <p:cNvGraphicFramePr>
            <a:graphicFrameLocks noGrp="1"/>
          </p:cNvGraphicFramePr>
          <p:nvPr>
            <p:ph sz="half" idx="1"/>
          </p:nvPr>
        </p:nvGraphicFramePr>
        <p:xfrm>
          <a:off x="179512" y="1988839"/>
          <a:ext cx="8784975" cy="1836049"/>
        </p:xfrm>
        <a:graphic>
          <a:graphicData uri="http://schemas.openxmlformats.org/drawingml/2006/table">
            <a:tbl>
              <a:tblPr firstRow="1" bandRow="1">
                <a:tableStyleId>{69CF1AB2-1976-4502-BF36-3FF5EA218861}</a:tableStyleId>
              </a:tblPr>
              <a:tblGrid>
                <a:gridCol w="4679985"/>
                <a:gridCol w="1440695"/>
                <a:gridCol w="1368152"/>
                <a:gridCol w="1296143"/>
              </a:tblGrid>
              <a:tr h="35552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652588">
                <a:tc>
                  <a:txBody>
                    <a:bodyPr/>
                    <a:lstStyle/>
                    <a:p>
                      <a:pPr algn="just"/>
                      <a:r>
                        <a:rPr lang="ru-RU" sz="1300" dirty="0" smtClean="0"/>
                        <a:t>Муниципальная</a:t>
                      </a:r>
                      <a:r>
                        <a:rPr lang="ru-RU" sz="1300" baseline="0" dirty="0" smtClean="0"/>
                        <a:t> программа «Газификация населенных пунктов  Холм-Жирковского района на 2014-2020 годы», в т.ч.</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r h="30704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r h="307044">
                <a:tc>
                  <a:txBody>
                    <a:bodyPr/>
                    <a:lstStyle/>
                    <a:p>
                      <a:pPr algn="just"/>
                      <a:r>
                        <a:rPr lang="ru-RU" sz="1300" dirty="0" smtClean="0"/>
                        <a:t>Основное  мероприятие</a:t>
                      </a:r>
                      <a:r>
                        <a:rPr lang="ru-RU" sz="1300" baseline="0" dirty="0" smtClean="0"/>
                        <a:t>  «расширение газовых сетей и системы газоснабжения района»</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«Газификация населенных пунктов  Холм-Жирковского района Смоленской области на  2014-2020 годы»</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403648" y="3789040"/>
            <a:ext cx="6696744" cy="1800200"/>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повысить уровень газификации Холм-Жирковского района   </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556792"/>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dirty="0" smtClean="0">
                <a:solidFill>
                  <a:srgbClr val="000099"/>
                </a:solidFill>
              </a:rPr>
              <a:t> </a:t>
            </a:r>
          </a:p>
          <a:p>
            <a:pPr algn="ctr"/>
            <a:r>
              <a:rPr lang="ru-RU" sz="1600" b="1" dirty="0" smtClean="0">
                <a:solidFill>
                  <a:srgbClr val="000099"/>
                </a:solidFill>
                <a:latin typeface="Book Antiqua" pitchFamily="18" charset="0"/>
              </a:rPr>
              <a:t>Повышение энергетической эффективности потребления ресурсов и экономии бюджетных средств в муниципальном образовании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1988839"/>
          <a:ext cx="8784975" cy="3207649"/>
        </p:xfrm>
        <a:graphic>
          <a:graphicData uri="http://schemas.openxmlformats.org/drawingml/2006/table">
            <a:tbl>
              <a:tblPr firstRow="1" bandRow="1">
                <a:tableStyleId>{69CF1AB2-1976-4502-BF36-3FF5EA218861}</a:tableStyleId>
              </a:tblPr>
              <a:tblGrid>
                <a:gridCol w="4896544"/>
                <a:gridCol w="1368152"/>
                <a:gridCol w="1296144"/>
                <a:gridCol w="1224135"/>
              </a:tblGrid>
              <a:tr h="35552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652588">
                <a:tc>
                  <a:txBody>
                    <a:bodyPr/>
                    <a:lstStyle/>
                    <a:p>
                      <a:pPr algn="just"/>
                      <a:r>
                        <a:rPr lang="ru-RU" sz="1300" dirty="0" smtClean="0"/>
                        <a:t>Муниципальная</a:t>
                      </a:r>
                      <a:r>
                        <a:rPr lang="ru-RU" sz="1300" baseline="0" dirty="0" smtClean="0"/>
                        <a:t> программа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30704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307044">
                <a:tc>
                  <a:txBody>
                    <a:bodyPr/>
                    <a:lstStyle/>
                    <a:p>
                      <a:pPr algn="just"/>
                      <a:r>
                        <a:rPr lang="ru-RU" sz="1300" dirty="0" smtClean="0"/>
                        <a:t>Основное  мероприятие</a:t>
                      </a:r>
                      <a:r>
                        <a:rPr lang="ru-RU" sz="1300" baseline="0" dirty="0" smtClean="0"/>
                        <a:t>  «Энергосбережение и повышение энергетической эффективности в бюджетном секторе»</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r>
              <a:tr h="307044">
                <a:tc>
                  <a:txBody>
                    <a:bodyPr/>
                    <a:lstStyle/>
                    <a:p>
                      <a:pPr algn="just"/>
                      <a:r>
                        <a:rPr lang="ru-RU" sz="1300" dirty="0" smtClean="0"/>
                        <a:t>Основное мероприятие «Энергосбережение и повышение  энергетической эффективности  в жилищном секторе»</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r>
              <a:tr h="307044">
                <a:tc>
                  <a:txBody>
                    <a:bodyPr/>
                    <a:lstStyle/>
                    <a:p>
                      <a:pPr algn="just"/>
                      <a:r>
                        <a:rPr lang="ru-RU" sz="1300" dirty="0" smtClean="0"/>
                        <a:t>Основное  мероприятие «Энергосбережение и повышение энергетической  эффективности  в системах коммунальной  инфраструктуры»</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79512" y="5229200"/>
            <a:ext cx="8784976" cy="1628800"/>
          </a:xfrm>
          <a:prstGeom prst="upArrowCallout">
            <a:avLst>
              <a:gd name="adj1" fmla="val 25000"/>
              <a:gd name="adj2" fmla="val 51538"/>
              <a:gd name="adj3" fmla="val 18918"/>
              <a:gd name="adj4" fmla="val 71215"/>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smtClean="0">
              <a:solidFill>
                <a:srgbClr val="000099"/>
              </a:solidFill>
            </a:endParaRPr>
          </a:p>
          <a:p>
            <a:pPr algn="ctr"/>
            <a:r>
              <a:rPr lang="ru-RU" sz="1400" dirty="0" smtClean="0">
                <a:solidFill>
                  <a:srgbClr val="000099"/>
                </a:solidFill>
                <a:latin typeface="Book Antiqua" pitchFamily="18" charset="0"/>
              </a:rPr>
              <a:t>По результатам реализации программы будет достигнута:</a:t>
            </a:r>
          </a:p>
          <a:p>
            <a:r>
              <a:rPr lang="ru-RU" sz="1400" dirty="0" smtClean="0">
                <a:solidFill>
                  <a:srgbClr val="000099"/>
                </a:solidFill>
                <a:latin typeface="Book Antiqua" pitchFamily="18" charset="0"/>
              </a:rPr>
              <a:t>1.Экономия электрической энергии не менее 2 % ежегодно; экономия тепловой энергии не менее 2 % ежегодно; экономия воды не менее 2 % ежегодно; экономия природного газа не менее 2 % ежегодно.</a:t>
            </a:r>
          </a:p>
          <a:p>
            <a:r>
              <a:rPr lang="ru-RU" sz="1400" dirty="0" smtClean="0">
                <a:solidFill>
                  <a:srgbClr val="000099"/>
                </a:solidFill>
                <a:latin typeface="Book Antiqua" pitchFamily="18" charset="0"/>
              </a:rPr>
              <a:t>2. Экономия топливно-энергетических ресурсов в муниципальном  составит 765,6 тонны условного топлива</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70080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Обеспечение безопасности жизнедеятельности населения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1772816"/>
          <a:ext cx="8784975" cy="3240360"/>
        </p:xfrm>
        <a:graphic>
          <a:graphicData uri="http://schemas.openxmlformats.org/drawingml/2006/table">
            <a:tbl>
              <a:tblPr firstRow="1" bandRow="1">
                <a:tableStyleId>{69CF1AB2-1976-4502-BF36-3FF5EA218861}</a:tableStyleId>
              </a:tblPr>
              <a:tblGrid>
                <a:gridCol w="4824536"/>
                <a:gridCol w="1368152"/>
                <a:gridCol w="1296144"/>
                <a:gridCol w="1296143"/>
              </a:tblGrid>
              <a:tr h="369694">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944118">
                <a:tc>
                  <a:txBody>
                    <a:bodyPr/>
                    <a:lstStyle/>
                    <a:p>
                      <a:pPr algn="just"/>
                      <a:r>
                        <a:rPr lang="ru-RU" sz="1300" dirty="0" smtClean="0"/>
                        <a:t>Муниципальная</a:t>
                      </a:r>
                      <a:r>
                        <a:rPr lang="ru-RU" sz="1300" baseline="0" dirty="0" smtClean="0"/>
                        <a:t>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a:t>
                      </a:r>
                      <a:endParaRPr lang="ru-RU" sz="1300" dirty="0">
                        <a:latin typeface="Book Antiqua" pitchFamily="18" charset="0"/>
                      </a:endParaRPr>
                    </a:p>
                  </a:txBody>
                  <a:tcPr/>
                </a:tc>
              </a:tr>
              <a:tr h="319281">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r>
              <a:tr h="455139">
                <a:tc>
                  <a:txBody>
                    <a:bodyPr/>
                    <a:lstStyle/>
                    <a:p>
                      <a:pPr algn="just"/>
                      <a:r>
                        <a:rPr lang="ru-RU" sz="1300" dirty="0" smtClean="0"/>
                        <a:t>Подпрограмма « противодействие</a:t>
                      </a:r>
                      <a:r>
                        <a:rPr lang="ru-RU" sz="1300" baseline="0" dirty="0" smtClean="0"/>
                        <a:t> терроризму и экстремизму»</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r>
              <a:tr h="520893">
                <a:tc>
                  <a:txBody>
                    <a:bodyPr/>
                    <a:lstStyle/>
                    <a:p>
                      <a:pPr algn="just"/>
                      <a:r>
                        <a:rPr lang="ru-RU" sz="1300" dirty="0" smtClean="0"/>
                        <a:t>Подпрограмма «Комплексные меры по профилактике правонарушений  и усилению борьбы с преступностью»</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598694">
                <a:tc>
                  <a:txBody>
                    <a:bodyPr/>
                    <a:lstStyle/>
                    <a:p>
                      <a:pPr algn="just"/>
                      <a:r>
                        <a:rPr lang="ru-RU" sz="1300" dirty="0" smtClean="0"/>
                        <a:t>Подпрограмма « Обеспечение безопасности дорожного движения»</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a:t>
            </a:r>
            <a:endParaRPr lang="ru-RU" sz="18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251520" y="4869160"/>
            <a:ext cx="8784976" cy="1988840"/>
          </a:xfrm>
          <a:prstGeom prst="upArrowCallout">
            <a:avLst>
              <a:gd name="adj1" fmla="val 24216"/>
              <a:gd name="adj2" fmla="val 52714"/>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В результате реализации муниципальной программы:</a:t>
            </a:r>
          </a:p>
          <a:p>
            <a:pPr algn="just">
              <a:buFontTx/>
              <a:buChar char="-"/>
            </a:pPr>
            <a:r>
              <a:rPr lang="ru-RU" sz="1600" dirty="0" smtClean="0">
                <a:solidFill>
                  <a:srgbClr val="000099"/>
                </a:solidFill>
                <a:latin typeface="Book Antiqua" pitchFamily="18" charset="0"/>
              </a:rPr>
              <a:t>повысится  степень оснащенности оборудованием и защищенности </a:t>
            </a:r>
          </a:p>
          <a:p>
            <a:pPr algn="just"/>
            <a:r>
              <a:rPr lang="ru-RU" sz="1600" dirty="0" smtClean="0">
                <a:solidFill>
                  <a:srgbClr val="000099"/>
                </a:solidFill>
                <a:latin typeface="Book Antiqua" pitchFamily="18" charset="0"/>
              </a:rPr>
              <a:t>в  целом потенциально опасных объектов и мест   массового пребывания людей; </a:t>
            </a:r>
          </a:p>
          <a:p>
            <a:pPr algn="just">
              <a:buFontTx/>
              <a:buChar char="-"/>
            </a:pPr>
            <a:r>
              <a:rPr lang="ru-RU" sz="1600" dirty="0" smtClean="0">
                <a:solidFill>
                  <a:srgbClr val="000099"/>
                </a:solidFill>
                <a:latin typeface="Book Antiqua" pitchFamily="18" charset="0"/>
              </a:rPr>
              <a:t>снижение роста преступности, в том числе среди несовершеннолетних;</a:t>
            </a:r>
          </a:p>
          <a:p>
            <a:pPr algn="just">
              <a:buFontTx/>
              <a:buChar char="-"/>
            </a:pPr>
            <a:r>
              <a:rPr lang="ru-RU" sz="1600" dirty="0" smtClean="0">
                <a:solidFill>
                  <a:srgbClr val="000099"/>
                </a:solidFill>
                <a:latin typeface="Book Antiqua" pitchFamily="18" charset="0"/>
              </a:rPr>
              <a:t>снижение ДТП.</a:t>
            </a:r>
          </a:p>
        </p:txBody>
      </p:sp>
      <p:sp>
        <p:nvSpPr>
          <p:cNvPr id="8" name="Скругленный прямоугольник 7"/>
          <p:cNvSpPr/>
          <p:nvPr/>
        </p:nvSpPr>
        <p:spPr>
          <a:xfrm>
            <a:off x="8028384" y="141277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Удовлетворение потребности населения в качественных услугах пассажирского транспорта общего пользования</a:t>
            </a:r>
          </a:p>
        </p:txBody>
      </p:sp>
      <p:graphicFrame>
        <p:nvGraphicFramePr>
          <p:cNvPr id="6" name="Содержимое 5"/>
          <p:cNvGraphicFramePr>
            <a:graphicFrameLocks noGrp="1"/>
          </p:cNvGraphicFramePr>
          <p:nvPr>
            <p:ph sz="half" idx="1"/>
          </p:nvPr>
        </p:nvGraphicFramePr>
        <p:xfrm>
          <a:off x="179512" y="1892145"/>
          <a:ext cx="8784975" cy="2397684"/>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«Поддержка пассажирского транспорта общего пользования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r h="808057">
                <a:tc>
                  <a:txBody>
                    <a:bodyPr/>
                    <a:lstStyle/>
                    <a:p>
                      <a:pPr algn="just"/>
                      <a:r>
                        <a:rPr lang="ru-RU" sz="1300" dirty="0" smtClean="0"/>
                        <a:t>Основное мероприятие « создание</a:t>
                      </a:r>
                      <a:r>
                        <a:rPr lang="ru-RU" sz="1300" baseline="0" dirty="0" smtClean="0"/>
                        <a:t> условий для обеспечения транспортного обслуживания населения автомобильным транспортом в межмуниципальном сообщении»</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80727"/>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403648" y="4149080"/>
            <a:ext cx="6696744" cy="1800200"/>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сохранить действующую маршрутную сеть и  совершенствовать ее с учетом транспортных потребностей населения, а также содержать автобусный парк в технически исправном состоянии.</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484784"/>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Поддержка сельскохозяйственных товаропроизводителей</a:t>
            </a:r>
          </a:p>
          <a:p>
            <a:pPr algn="ctr"/>
            <a:endParaRPr lang="ru-RU" sz="1600" dirty="0" smtClean="0"/>
          </a:p>
        </p:txBody>
      </p:sp>
      <p:graphicFrame>
        <p:nvGraphicFramePr>
          <p:cNvPr id="6" name="Содержимое 5"/>
          <p:cNvGraphicFramePr>
            <a:graphicFrameLocks noGrp="1"/>
          </p:cNvGraphicFramePr>
          <p:nvPr>
            <p:ph sz="half" idx="1"/>
          </p:nvPr>
        </p:nvGraphicFramePr>
        <p:xfrm>
          <a:off x="179512" y="1892145"/>
          <a:ext cx="8784975" cy="2321821"/>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«Развитие сельского хозяйства   в муниципальном образовании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r h="808057">
                <a:tc>
                  <a:txBody>
                    <a:bodyPr/>
                    <a:lstStyle/>
                    <a:p>
                      <a:pPr algn="just"/>
                      <a:r>
                        <a:rPr lang="ru-RU" sz="1300" dirty="0" smtClean="0"/>
                        <a:t>Основное мероприятие «  Создание условий для функционирования  и развития сельскохозяйственных предприятий»</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Развитие сельского хозяйства в муниципальном образовании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1403648" y="4149080"/>
            <a:ext cx="6696744"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улучшить финансовую устойчивость отрасли, повысить занятость и уровень жизни сельского населения</a:t>
            </a:r>
          </a:p>
        </p:txBody>
      </p:sp>
      <p:sp>
        <p:nvSpPr>
          <p:cNvPr id="7" name="Скругленный прямоугольник 6"/>
          <p:cNvSpPr/>
          <p:nvPr/>
        </p:nvSpPr>
        <p:spPr>
          <a:xfrm>
            <a:off x="8028384" y="141277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08720"/>
            <a:ext cx="8784976" cy="864096"/>
          </a:xfrm>
        </p:spPr>
        <p:txBody>
          <a:bodyPr>
            <a:normAutofit fontScale="92500" lnSpcReduction="10000"/>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Стабилизация        демографической ситуации, поддержка материнства, детства и формирование предпосылок к последующему демографическому росту.</a:t>
            </a:r>
          </a:p>
        </p:txBody>
      </p:sp>
      <p:graphicFrame>
        <p:nvGraphicFramePr>
          <p:cNvPr id="6" name="Содержимое 5"/>
          <p:cNvGraphicFramePr>
            <a:graphicFrameLocks noGrp="1"/>
          </p:cNvGraphicFramePr>
          <p:nvPr>
            <p:ph sz="half" idx="1"/>
          </p:nvPr>
        </p:nvGraphicFramePr>
        <p:xfrm>
          <a:off x="179512" y="1759764"/>
          <a:ext cx="8784975" cy="2988729"/>
        </p:xfrm>
        <a:graphic>
          <a:graphicData uri="http://schemas.openxmlformats.org/drawingml/2006/table">
            <a:tbl>
              <a:tblPr firstRow="1" bandRow="1">
                <a:tableStyleId>{69CF1AB2-1976-4502-BF36-3FF5EA218861}</a:tableStyleId>
              </a:tblPr>
              <a:tblGrid>
                <a:gridCol w="4679985"/>
                <a:gridCol w="1440695"/>
                <a:gridCol w="1368152"/>
                <a:gridCol w="1296143"/>
              </a:tblGrid>
              <a:tr h="335191">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76664">
                <a:tc>
                  <a:txBody>
                    <a:bodyPr/>
                    <a:lstStyle/>
                    <a:p>
                      <a:pPr algn="just"/>
                      <a:r>
                        <a:rPr lang="ru-RU" sz="1300" dirty="0" smtClean="0"/>
                        <a:t>Муниципальная</a:t>
                      </a:r>
                      <a:r>
                        <a:rPr lang="ru-RU" sz="1300" baseline="0" dirty="0" smtClean="0"/>
                        <a:t> программа « Демографическое развитие муниципального образования «Холм-Жирковский район» Смоленской области на 2015-2020 годы», в т.ч.</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r>
              <a:tr h="289483">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r>
              <a:tr h="680171">
                <a:tc>
                  <a:txBody>
                    <a:bodyPr/>
                    <a:lstStyle/>
                    <a:p>
                      <a:pPr algn="just"/>
                      <a:r>
                        <a:rPr lang="ru-RU" sz="1300" dirty="0" smtClean="0"/>
                        <a:t>Основное мероприятие « Формирование общественного мнения, направленного на стабилизацию демографической ситуации»</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r>
              <a:tr h="801425">
                <a:tc>
                  <a:txBody>
                    <a:bodyPr/>
                    <a:lstStyle/>
                    <a:p>
                      <a:pPr algn="just"/>
                      <a:r>
                        <a:rPr lang="ru-RU" sz="1300" dirty="0" smtClean="0"/>
                        <a:t>Основное мероприятие «Информационное обеспечение и сопровождение  проведения демографической политики»</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Демографическое развитие муниципального образования «Холм-Жирковский район  Смоленской области на  2015-2020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287016" y="4625752"/>
            <a:ext cx="8856984" cy="2232248"/>
          </a:xfrm>
          <a:prstGeom prst="upArrowCallout">
            <a:avLst>
              <a:gd name="adj1" fmla="val 25000"/>
              <a:gd name="adj2" fmla="val 51538"/>
              <a:gd name="adj3" fmla="val 18918"/>
              <a:gd name="adj4" fmla="val 73988"/>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rgbClr val="000099"/>
              </a:solidFill>
              <a:latin typeface="Book Antiqua" pitchFamily="18" charset="0"/>
            </a:endParaRPr>
          </a:p>
          <a:p>
            <a:pPr algn="ctr"/>
            <a:r>
              <a:rPr lang="ru-RU" sz="1400" dirty="0" smtClean="0">
                <a:solidFill>
                  <a:srgbClr val="000099"/>
                </a:solidFill>
                <a:latin typeface="Book Antiqua" pitchFamily="18" charset="0"/>
              </a:rPr>
              <a:t>Ожидаемые результаты реализации муниципальной программы:</a:t>
            </a:r>
          </a:p>
          <a:p>
            <a:pPr algn="just">
              <a:buFontTx/>
              <a:buChar char="-"/>
            </a:pPr>
            <a:r>
              <a:rPr lang="ru-RU" sz="1400" dirty="0" smtClean="0">
                <a:solidFill>
                  <a:srgbClr val="000099"/>
                </a:solidFill>
                <a:latin typeface="Book Antiqua" pitchFamily="18" charset="0"/>
              </a:rPr>
              <a:t>снижение частоты обострений и осложнений хронических  заболеваний среди населения района;</a:t>
            </a:r>
          </a:p>
          <a:p>
            <a:pPr algn="just">
              <a:buFontTx/>
              <a:buChar char="-"/>
            </a:pPr>
            <a:r>
              <a:rPr lang="ru-RU" sz="1400" dirty="0" smtClean="0">
                <a:solidFill>
                  <a:srgbClr val="000099"/>
                </a:solidFill>
                <a:latin typeface="Book Antiqua" pitchFamily="18" charset="0"/>
              </a:rPr>
              <a:t>увеличение рождаемости и снижение уровня смертности;</a:t>
            </a:r>
          </a:p>
          <a:p>
            <a:pPr algn="just">
              <a:buFontTx/>
              <a:buChar char="-"/>
            </a:pPr>
            <a:r>
              <a:rPr lang="ru-RU" sz="1400" dirty="0" smtClean="0">
                <a:solidFill>
                  <a:srgbClr val="000099"/>
                </a:solidFill>
                <a:latin typeface="Book Antiqua" pitchFamily="18" charset="0"/>
              </a:rPr>
              <a:t>стабилизация  численность  населения на уровне увеличения  показателя  продолжительности не ниже 65 лет;</a:t>
            </a:r>
          </a:p>
          <a:p>
            <a:pPr algn="just">
              <a:buFontTx/>
              <a:buChar char="-"/>
            </a:pPr>
            <a:r>
              <a:rPr lang="ru-RU" sz="1400" dirty="0" smtClean="0">
                <a:solidFill>
                  <a:srgbClr val="000099"/>
                </a:solidFill>
                <a:latin typeface="Book Antiqua" pitchFamily="18" charset="0"/>
              </a:rPr>
              <a:t>снижение количества заболеваний социального характера;</a:t>
            </a:r>
          </a:p>
          <a:p>
            <a:pPr algn="just"/>
            <a:r>
              <a:rPr lang="ru-RU" sz="1400" dirty="0" smtClean="0">
                <a:solidFill>
                  <a:srgbClr val="000099"/>
                </a:solidFill>
                <a:latin typeface="Book Antiqua" pitchFamily="18" charset="0"/>
              </a:rPr>
              <a:t>- улучшение жилищных условий молодых семей.</a:t>
            </a:r>
          </a:p>
          <a:p>
            <a:pPr algn="ctr"/>
            <a:endParaRPr lang="ru-RU" sz="1400" dirty="0" smtClean="0">
              <a:solidFill>
                <a:srgbClr val="000099"/>
              </a:solidFill>
              <a:latin typeface="Book Antiqua" pitchFamily="18" charset="0"/>
            </a:endParaRPr>
          </a:p>
        </p:txBody>
      </p:sp>
      <p:sp>
        <p:nvSpPr>
          <p:cNvPr id="7" name="Скругленный прямоугольник 6"/>
          <p:cNvSpPr/>
          <p:nvPr/>
        </p:nvSpPr>
        <p:spPr>
          <a:xfrm>
            <a:off x="8028384" y="98072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Повышение качества жизни молодых семей</a:t>
            </a:r>
          </a:p>
        </p:txBody>
      </p:sp>
      <p:graphicFrame>
        <p:nvGraphicFramePr>
          <p:cNvPr id="6" name="Содержимое 5"/>
          <p:cNvGraphicFramePr>
            <a:graphicFrameLocks noGrp="1"/>
          </p:cNvGraphicFramePr>
          <p:nvPr>
            <p:ph sz="half" idx="1"/>
          </p:nvPr>
        </p:nvGraphicFramePr>
        <p:xfrm>
          <a:off x="179512" y="1892145"/>
          <a:ext cx="8784975" cy="2321821"/>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 Обеспечение жильем молодых семей на территории  муниципального образования «Холм-Жирковский район Смоленской области» на 2015-2019 годы», в т.ч.</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r h="808057">
                <a:tc>
                  <a:txBody>
                    <a:bodyPr/>
                    <a:lstStyle/>
                    <a:p>
                      <a:pPr algn="just"/>
                      <a:r>
                        <a:rPr lang="ru-RU" sz="1300" dirty="0" smtClean="0"/>
                        <a:t>Основное мероприятие « Улучшение жилищных условий молодых семей»</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Обеспечение жильем молодых семей на территории муниципального образования «Холм-Жирковский район Смоленской области на  2015-2019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1403648" y="4149080"/>
            <a:ext cx="6696744"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Ожидаемые результаты реализации муниципальной программы:</a:t>
            </a:r>
          </a:p>
          <a:p>
            <a:pPr algn="ctr"/>
            <a:r>
              <a:rPr lang="ru-RU" sz="1400" dirty="0" smtClean="0">
                <a:solidFill>
                  <a:srgbClr val="000099"/>
                </a:solidFill>
                <a:latin typeface="Book Antiqua" pitchFamily="18" charset="0"/>
              </a:rPr>
              <a:t>- Улучшение к 2019 году жилищных условий 6-ти молодых семей.</a:t>
            </a:r>
          </a:p>
        </p:txBody>
      </p:sp>
      <p:sp>
        <p:nvSpPr>
          <p:cNvPr id="7" name="Скругленный прямоугольник 6"/>
          <p:cNvSpPr/>
          <p:nvPr/>
        </p:nvSpPr>
        <p:spPr>
          <a:xfrm>
            <a:off x="8028384" y="1196752"/>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77500" lnSpcReduction="200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000099"/>
                </a:solidFill>
                <a:latin typeface="Book Antiqua" pitchFamily="18" charset="0"/>
              </a:rPr>
              <a:t>Цель   муниципальной  программы:</a:t>
            </a:r>
            <a:r>
              <a:rPr lang="ru-RU" sz="1800" u="sng" dirty="0" smtClean="0">
                <a:solidFill>
                  <a:srgbClr val="000099"/>
                </a:solidFill>
              </a:rPr>
              <a:t> </a:t>
            </a:r>
          </a:p>
          <a:p>
            <a:pPr algn="ctr"/>
            <a:r>
              <a:rPr lang="ru-RU" sz="1800" b="1" dirty="0" smtClean="0">
                <a:solidFill>
                  <a:srgbClr val="000099"/>
                </a:solidFill>
                <a:latin typeface="Book Antiqua" pitchFamily="18" charset="0"/>
              </a:rPr>
              <a:t>повышение доступности социально значимых объектов, информационных ресурсов, услуг  для лиц с ограниченными возможностями и других </a:t>
            </a:r>
            <a:r>
              <a:rPr lang="ru-RU" sz="1800" b="1" dirty="0" err="1" smtClean="0">
                <a:solidFill>
                  <a:srgbClr val="000099"/>
                </a:solidFill>
                <a:latin typeface="Book Antiqua" pitchFamily="18" charset="0"/>
              </a:rPr>
              <a:t>маломобильных</a:t>
            </a:r>
            <a:r>
              <a:rPr lang="ru-RU" sz="1800" b="1" dirty="0" smtClean="0">
                <a:solidFill>
                  <a:srgbClr val="000099"/>
                </a:solidFill>
                <a:latin typeface="Book Antiqua" pitchFamily="18" charset="0"/>
              </a:rPr>
              <a:t> групп населения, создание условий для улучшения качества жизни инвалидов на территории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2132855"/>
          <a:ext cx="8784975" cy="3031694"/>
        </p:xfrm>
        <a:graphic>
          <a:graphicData uri="http://schemas.openxmlformats.org/drawingml/2006/table">
            <a:tbl>
              <a:tblPr firstRow="1" bandRow="1">
                <a:tableStyleId>{69CF1AB2-1976-4502-BF36-3FF5EA218861}</a:tableStyleId>
              </a:tblPr>
              <a:tblGrid>
                <a:gridCol w="4679985"/>
                <a:gridCol w="1440695"/>
                <a:gridCol w="1368152"/>
                <a:gridCol w="1296143"/>
              </a:tblGrid>
              <a:tr h="341469">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93085">
                <a:tc>
                  <a:txBody>
                    <a:bodyPr/>
                    <a:lstStyle/>
                    <a:p>
                      <a:pPr algn="just"/>
                      <a:r>
                        <a:rPr lang="ru-RU" sz="1300" dirty="0" smtClean="0"/>
                        <a:t>Муниципальная</a:t>
                      </a:r>
                      <a:r>
                        <a:rPr lang="ru-RU" sz="1300" baseline="0" dirty="0" smtClean="0"/>
                        <a:t> программа « Доступная среда на территории  муниципального образования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r>
              <a:tr h="29490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r>
              <a:tr h="678443">
                <a:tc>
                  <a:txBody>
                    <a:bodyPr/>
                    <a:lstStyle/>
                    <a:p>
                      <a:pPr algn="just"/>
                      <a:r>
                        <a:rPr lang="ru-RU" sz="1300" dirty="0" smtClean="0"/>
                        <a:t>Основное мероприятие « Оборудование зданий и сооружений для беспрепятственного доступа</a:t>
                      </a:r>
                      <a:r>
                        <a:rPr lang="ru-RU" sz="1300" baseline="0" dirty="0" smtClean="0"/>
                        <a:t> к ним инвалидов и других </a:t>
                      </a:r>
                      <a:r>
                        <a:rPr lang="ru-RU" sz="1300" baseline="0" dirty="0" err="1" smtClean="0"/>
                        <a:t>маломобильных</a:t>
                      </a:r>
                      <a:r>
                        <a:rPr lang="ru-RU" sz="1300" baseline="0" dirty="0" smtClean="0"/>
                        <a:t> групп  населения»</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r>
              <a:tr h="816435">
                <a:tc>
                  <a:txBody>
                    <a:bodyPr/>
                    <a:lstStyle/>
                    <a:p>
                      <a:pPr algn="just"/>
                      <a:r>
                        <a:rPr lang="ru-RU" sz="1300" dirty="0" smtClean="0"/>
                        <a:t>Основное мероприятие «Проведение мероприятий,</a:t>
                      </a:r>
                      <a:r>
                        <a:rPr lang="ru-RU" sz="1300" baseline="0" dirty="0" smtClean="0"/>
                        <a:t> направленных на повышение уровня социальной адаптации инвалидов»</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Доступная среда на территории муниципального образования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539552" y="5157192"/>
            <a:ext cx="8208912"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Реализация   программы   будет способствовать:</a:t>
            </a:r>
          </a:p>
          <a:p>
            <a:pPr algn="ctr"/>
            <a:r>
              <a:rPr lang="ru-RU" sz="1400" dirty="0" smtClean="0">
                <a:solidFill>
                  <a:srgbClr val="000099"/>
                </a:solidFill>
                <a:latin typeface="Book Antiqua" pitchFamily="18" charset="0"/>
              </a:rPr>
              <a:t>- увеличению количества социально значимых объектов, доступных для  лиц с ограниченными возможностями и других </a:t>
            </a:r>
            <a:r>
              <a:rPr lang="ru-RU" sz="1400" dirty="0" err="1" smtClean="0">
                <a:solidFill>
                  <a:srgbClr val="000099"/>
                </a:solidFill>
                <a:latin typeface="Book Antiqua" pitchFamily="18" charset="0"/>
              </a:rPr>
              <a:t>маломобильных</a:t>
            </a:r>
            <a:r>
              <a:rPr lang="ru-RU" sz="1400" dirty="0" smtClean="0">
                <a:solidFill>
                  <a:srgbClr val="000099"/>
                </a:solidFill>
                <a:latin typeface="Book Antiqua" pitchFamily="18" charset="0"/>
              </a:rPr>
              <a:t> групп населения </a:t>
            </a:r>
            <a:endParaRPr lang="ru-RU" sz="1400" dirty="0">
              <a:solidFill>
                <a:srgbClr val="000099"/>
              </a:solidFill>
              <a:latin typeface="Book Antiqua" pitchFamily="18" charset="0"/>
            </a:endParaRPr>
          </a:p>
        </p:txBody>
      </p:sp>
      <p:sp>
        <p:nvSpPr>
          <p:cNvPr id="7" name="Скругленный прямоугольник 6"/>
          <p:cNvSpPr/>
          <p:nvPr/>
        </p:nvSpPr>
        <p:spPr>
          <a:xfrm>
            <a:off x="8028384" y="177281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85000" lnSpcReduction="100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000099"/>
                </a:solidFill>
                <a:latin typeface="Book Antiqua" pitchFamily="18" charset="0"/>
              </a:rPr>
              <a:t>Цель   муниципальной  программы:</a:t>
            </a:r>
            <a:r>
              <a:rPr lang="ru-RU" sz="1800" u="sng" dirty="0" smtClean="0">
                <a:solidFill>
                  <a:srgbClr val="000099"/>
                </a:solidFill>
              </a:rPr>
              <a:t> </a:t>
            </a:r>
          </a:p>
          <a:p>
            <a:pPr algn="ctr"/>
            <a:r>
              <a:rPr lang="ru-RU" sz="1800" b="1" dirty="0" smtClean="0">
                <a:solidFill>
                  <a:srgbClr val="000099"/>
                </a:solidFill>
                <a:latin typeface="Book Antiqua" pitchFamily="18" charset="0"/>
              </a:rPr>
              <a:t>Создание комплексной системы безопасности на территории муниципального образования «Холм-Жирковский район» Смоленской области для повышения общественной и личной безопасности граждан за счет применения новых информационных технологий</a:t>
            </a:r>
          </a:p>
        </p:txBody>
      </p:sp>
      <p:graphicFrame>
        <p:nvGraphicFramePr>
          <p:cNvPr id="6" name="Содержимое 5"/>
          <p:cNvGraphicFramePr>
            <a:graphicFrameLocks noGrp="1"/>
          </p:cNvGraphicFramePr>
          <p:nvPr>
            <p:ph sz="half" idx="1"/>
          </p:nvPr>
        </p:nvGraphicFramePr>
        <p:xfrm>
          <a:off x="179512" y="2060848"/>
          <a:ext cx="8784975" cy="2404214"/>
        </p:xfrm>
        <a:graphic>
          <a:graphicData uri="http://schemas.openxmlformats.org/drawingml/2006/table">
            <a:tbl>
              <a:tblPr firstRow="1" bandRow="1">
                <a:tableStyleId>{69CF1AB2-1976-4502-BF36-3FF5EA218861}</a:tableStyleId>
              </a:tblPr>
              <a:tblGrid>
                <a:gridCol w="4968552"/>
                <a:gridCol w="1296144"/>
                <a:gridCol w="1296144"/>
                <a:gridCol w="1224135"/>
              </a:tblGrid>
              <a:tr h="341469">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10660">
                <a:tc>
                  <a:txBody>
                    <a:bodyPr/>
                    <a:lstStyle/>
                    <a:p>
                      <a:pPr algn="just"/>
                      <a:r>
                        <a:rPr lang="ru-RU" sz="1300" dirty="0" smtClean="0"/>
                        <a:t>Муниципальная</a:t>
                      </a:r>
                      <a:r>
                        <a:rPr lang="ru-RU" sz="1300" baseline="0" dirty="0" smtClean="0"/>
                        <a:t> программа « Безопасный город на территории  муниципального образования «Холм-Жирковский район Смоленской области» на 2016-2019 годы», в т.ч.</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29490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678443">
                <a:tc>
                  <a:txBody>
                    <a:bodyPr/>
                    <a:lstStyle/>
                    <a:p>
                      <a:pPr algn="just"/>
                      <a:r>
                        <a:rPr lang="ru-RU" sz="1300" dirty="0" smtClean="0"/>
                        <a:t>Основное мероприятие « Обеспечение комплексной безопасности жизнедеятельности населения муниципального образования  «Холм-Жирковский район» Смоленской области</a:t>
                      </a:r>
                      <a:r>
                        <a:rPr lang="ru-RU" sz="1300" baseline="0" dirty="0" smtClean="0"/>
                        <a:t>»</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Безопасный город на территории муниципального образования «Холм-Жирковский район   Смоленской области на  2016-2019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07504" y="4221088"/>
            <a:ext cx="9036496" cy="2520280"/>
          </a:xfrm>
          <a:prstGeom prst="upArrowCallout">
            <a:avLst>
              <a:gd name="adj1" fmla="val 25000"/>
              <a:gd name="adj2" fmla="val 53159"/>
              <a:gd name="adj3" fmla="val 18918"/>
              <a:gd name="adj4" fmla="val 72681"/>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07504" y="5013176"/>
            <a:ext cx="9036496" cy="1692771"/>
          </a:xfrm>
          <a:prstGeom prst="rect">
            <a:avLst/>
          </a:prstGeom>
          <a:noFill/>
          <a:scene3d>
            <a:camera prst="orthographicFront"/>
            <a:lightRig rig="threePt" dir="t"/>
          </a:scene3d>
          <a:sp3d>
            <a:bevelT/>
          </a:sp3d>
        </p:spPr>
        <p:txBody>
          <a:bodyPr wrap="square" rtlCol="0">
            <a:spAutoFit/>
          </a:bodyPr>
          <a:lstStyle/>
          <a:p>
            <a:pPr algn="ctr"/>
            <a:r>
              <a:rPr lang="ru-RU" sz="1300" dirty="0" smtClean="0">
                <a:solidFill>
                  <a:srgbClr val="000099"/>
                </a:solidFill>
                <a:latin typeface="Book Antiqua" pitchFamily="18" charset="0"/>
              </a:rPr>
              <a:t>Реализация программы будет способствовать:</a:t>
            </a:r>
          </a:p>
          <a:p>
            <a:pPr>
              <a:buFontTx/>
              <a:buChar char="-"/>
            </a:pPr>
            <a:r>
              <a:rPr lang="ru-RU" sz="1300" dirty="0" smtClean="0">
                <a:solidFill>
                  <a:srgbClr val="000099"/>
                </a:solidFill>
                <a:latin typeface="Book Antiqua" pitchFamily="18" charset="0"/>
              </a:rPr>
              <a:t>повышению уровня комплексной безопасности населения, последовательному снижению рисков ЧС;</a:t>
            </a:r>
          </a:p>
          <a:p>
            <a:pPr>
              <a:buFontTx/>
              <a:buChar char="-"/>
            </a:pPr>
            <a:r>
              <a:rPr lang="ru-RU" sz="1300" dirty="0" smtClean="0">
                <a:solidFill>
                  <a:srgbClr val="000099"/>
                </a:solidFill>
                <a:latin typeface="Book Antiqua" pitchFamily="18" charset="0"/>
              </a:rPr>
              <a:t>координации  действий по поддержанию в необходимой готовности сил и средств реагирования, объектов ГО, обучению оперативных служб действиям в ЧС;</a:t>
            </a:r>
          </a:p>
          <a:p>
            <a:pPr>
              <a:buFontTx/>
              <a:buChar char="-"/>
            </a:pPr>
            <a:r>
              <a:rPr lang="ru-RU" sz="1300" dirty="0" smtClean="0">
                <a:solidFill>
                  <a:srgbClr val="000099"/>
                </a:solidFill>
                <a:latin typeface="Book Antiqua" pitchFamily="18" charset="0"/>
              </a:rPr>
              <a:t>улучшению взаимодействия оперативных служб Единой дежурной диспетчерской службы, органами полиции и органами службы  по чрезвычайным ситуациям;</a:t>
            </a:r>
          </a:p>
          <a:p>
            <a:r>
              <a:rPr lang="ru-RU" sz="1300" dirty="0" smtClean="0">
                <a:solidFill>
                  <a:srgbClr val="000099"/>
                </a:solidFill>
                <a:latin typeface="Book Antiqua" pitchFamily="18" charset="0"/>
              </a:rPr>
              <a:t>-обеспечение эффективного взаимодействия служб за счет повышения точности прогнозирования и мониторинга  угроз.</a:t>
            </a:r>
            <a:endParaRPr lang="ru-RU" sz="1300" dirty="0">
              <a:solidFill>
                <a:srgbClr val="000099"/>
              </a:solidFill>
              <a:latin typeface="Book Antiqua" pitchFamily="18" charset="0"/>
            </a:endParaRPr>
          </a:p>
        </p:txBody>
      </p:sp>
      <p:sp>
        <p:nvSpPr>
          <p:cNvPr id="8" name="Скругленный прямоугольник 7"/>
          <p:cNvSpPr/>
          <p:nvPr/>
        </p:nvSpPr>
        <p:spPr>
          <a:xfrm>
            <a:off x="8028384" y="105273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764704"/>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Блок-схема: магнитный диск 7"/>
          <p:cNvSpPr/>
          <p:nvPr/>
        </p:nvSpPr>
        <p:spPr>
          <a:xfrm>
            <a:off x="395536" y="908720"/>
            <a:ext cx="2448272" cy="3024336"/>
          </a:xfrm>
          <a:prstGeom prst="flowChartMagneticDisk">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u="sng" dirty="0" smtClean="0">
                <a:solidFill>
                  <a:schemeClr val="tx2">
                    <a:lumMod val="10000"/>
                  </a:schemeClr>
                </a:solidFill>
                <a:effectLst>
                  <a:outerShdw blurRad="38100" dist="38100" dir="2700000" algn="tl">
                    <a:srgbClr val="000000">
                      <a:alpha val="43137"/>
                    </a:srgbClr>
                  </a:outerShdw>
                </a:effectLst>
                <a:latin typeface="Book Antiqua" pitchFamily="18" charset="0"/>
              </a:rPr>
              <a:t>БЮДЖЕТ</a:t>
            </a:r>
            <a:endParaRPr lang="ru-RU" dirty="0" smtClean="0">
              <a:solidFill>
                <a:schemeClr val="tx2">
                  <a:lumMod val="10000"/>
                </a:schemeClr>
              </a:solidFill>
              <a:effectLst>
                <a:outerShdw blurRad="38100" dist="38100" dir="2700000" algn="tl">
                  <a:srgbClr val="000000">
                    <a:alpha val="43137"/>
                  </a:srgbClr>
                </a:outerShdw>
              </a:effectLst>
              <a:latin typeface="Book Antiqua" pitchFamily="18" charset="0"/>
            </a:endParaRPr>
          </a:p>
          <a:p>
            <a:pPr algn="ctr"/>
            <a:r>
              <a:rPr lang="en-US" sz="1400" i="1" dirty="0" err="1" smtClean="0">
                <a:solidFill>
                  <a:schemeClr val="tx2">
                    <a:lumMod val="10000"/>
                  </a:schemeClr>
                </a:solidFill>
                <a:latin typeface="Book Antiqua" pitchFamily="18" charset="0"/>
              </a:rPr>
              <a:t>Bougette</a:t>
            </a:r>
            <a:r>
              <a:rPr lang="en-US" sz="1400" i="1" dirty="0" smtClean="0">
                <a:solidFill>
                  <a:schemeClr val="tx2">
                    <a:lumMod val="10000"/>
                  </a:schemeClr>
                </a:solidFill>
                <a:latin typeface="Book Antiqua" pitchFamily="18" charset="0"/>
              </a:rPr>
              <a:t>-  </a:t>
            </a:r>
            <a:r>
              <a:rPr lang="ru-RU" sz="1400" dirty="0" smtClean="0">
                <a:solidFill>
                  <a:schemeClr val="tx2">
                    <a:lumMod val="10000"/>
                  </a:schemeClr>
                </a:solidFill>
                <a:latin typeface="Book Antiqua"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400" dirty="0">
              <a:solidFill>
                <a:schemeClr val="tx2">
                  <a:lumMod val="10000"/>
                </a:schemeClr>
              </a:solidFill>
              <a:latin typeface="Book Antiqua" pitchFamily="18" charset="0"/>
            </a:endParaRPr>
          </a:p>
        </p:txBody>
      </p:sp>
      <p:sp>
        <p:nvSpPr>
          <p:cNvPr id="9" name="Блок-схема: магнитный диск 8"/>
          <p:cNvSpPr/>
          <p:nvPr/>
        </p:nvSpPr>
        <p:spPr>
          <a:xfrm>
            <a:off x="3419872" y="980728"/>
            <a:ext cx="2520280" cy="2736304"/>
          </a:xfrm>
          <a:prstGeom prst="flowChartMagneticDisk">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ДОХОДЫ БЮДЖЕТА </a:t>
            </a:r>
          </a:p>
          <a:p>
            <a:pPr algn="ctr"/>
            <a:r>
              <a:rPr lang="ru-RU" sz="1400" dirty="0" smtClean="0">
                <a:solidFill>
                  <a:schemeClr val="tx2">
                    <a:lumMod val="10000"/>
                  </a:schemeClr>
                </a:solidFill>
                <a:latin typeface="Book Antiqua" pitchFamily="18" charset="0"/>
              </a:rPr>
              <a:t>поступающие в бюджет денежные средства (налоги юридических и физических лиц, неналоговые поступления, финансовая помощь и др.)</a:t>
            </a:r>
            <a:endParaRPr lang="ru-RU" sz="1400" dirty="0">
              <a:solidFill>
                <a:schemeClr val="tx2">
                  <a:lumMod val="10000"/>
                </a:schemeClr>
              </a:solidFill>
              <a:latin typeface="Book Antiqua" pitchFamily="18" charset="0"/>
            </a:endParaRPr>
          </a:p>
        </p:txBody>
      </p:sp>
      <p:sp>
        <p:nvSpPr>
          <p:cNvPr id="10" name="Блок-схема: магнитный диск 9"/>
          <p:cNvSpPr/>
          <p:nvPr/>
        </p:nvSpPr>
        <p:spPr>
          <a:xfrm>
            <a:off x="6228184" y="908720"/>
            <a:ext cx="2520280" cy="2880320"/>
          </a:xfrm>
          <a:prstGeom prst="flowChartMagneticDisk">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РАСХОДЫ БЮДЖЕТА </a:t>
            </a:r>
          </a:p>
          <a:p>
            <a:pPr algn="ctr"/>
            <a:r>
              <a:rPr lang="ru-RU" sz="1400" dirty="0" smtClean="0">
                <a:solidFill>
                  <a:schemeClr val="tx2">
                    <a:lumMod val="10000"/>
                  </a:schemeClr>
                </a:solidFill>
                <a:latin typeface="Book Antiqua" pitchFamily="18" charset="0"/>
              </a:rPr>
              <a:t>выплачиваемые из бюджета денежные средства (социальные выплаты населению, содержание муниципальных учреждений (образование, культура и др.)</a:t>
            </a:r>
            <a:endParaRPr lang="ru-RU" sz="1400" dirty="0">
              <a:solidFill>
                <a:schemeClr val="tx2">
                  <a:lumMod val="10000"/>
                </a:schemeClr>
              </a:solidFill>
              <a:latin typeface="Book Antiqua" pitchFamily="18" charset="0"/>
            </a:endParaRPr>
          </a:p>
        </p:txBody>
      </p:sp>
      <p:sp>
        <p:nvSpPr>
          <p:cNvPr id="13" name="TextBox 12"/>
          <p:cNvSpPr txBox="1"/>
          <p:nvPr/>
        </p:nvSpPr>
        <p:spPr>
          <a:xfrm>
            <a:off x="2843808" y="3789040"/>
            <a:ext cx="6300192" cy="3416320"/>
          </a:xfrm>
          <a:prstGeom prst="rect">
            <a:avLst/>
          </a:prstGeom>
          <a:noFill/>
        </p:spPr>
        <p:txBody>
          <a:bodyPr wrap="square" rtlCol="0">
            <a:spAutoFit/>
          </a:bodyPr>
          <a:lstStyle/>
          <a:p>
            <a:r>
              <a:rPr lang="ru-RU" b="1" dirty="0" smtClean="0">
                <a:solidFill>
                  <a:schemeClr val="tx2">
                    <a:lumMod val="10000"/>
                  </a:schemeClr>
                </a:solidFill>
                <a:latin typeface="Book Antiqua" pitchFamily="18" charset="0"/>
              </a:rPr>
              <a:t>Дефицит бюджета </a:t>
            </a:r>
            <a:r>
              <a:rPr lang="ru-RU" dirty="0" smtClean="0">
                <a:solidFill>
                  <a:schemeClr val="tx2">
                    <a:lumMod val="10000"/>
                  </a:schemeClr>
                </a:solidFill>
                <a:latin typeface="Book Antiqua" pitchFamily="18" charset="0"/>
              </a:rPr>
              <a:t>– превышение расходов бюджета над  доходами. При дефицитном бюджете растет долг и (или) снижаются остатки.                                                               </a:t>
            </a:r>
            <a:r>
              <a:rPr lang="ru-RU" b="1" dirty="0" err="1" smtClean="0">
                <a:solidFill>
                  <a:schemeClr val="tx2">
                    <a:lumMod val="10000"/>
                  </a:schemeClr>
                </a:solidFill>
                <a:latin typeface="Book Antiqua" pitchFamily="18" charset="0"/>
              </a:rPr>
              <a:t>Профицит</a:t>
            </a:r>
            <a:r>
              <a:rPr lang="ru-RU" b="1" dirty="0" smtClean="0">
                <a:solidFill>
                  <a:schemeClr val="tx2">
                    <a:lumMod val="10000"/>
                  </a:schemeClr>
                </a:solidFill>
                <a:latin typeface="Book Antiqua" pitchFamily="18" charset="0"/>
              </a:rPr>
              <a:t> бюджета </a:t>
            </a:r>
            <a:r>
              <a:rPr lang="ru-RU" dirty="0" smtClean="0">
                <a:solidFill>
                  <a:schemeClr val="tx2">
                    <a:lumMod val="10000"/>
                  </a:schemeClr>
                </a:solidFill>
                <a:latin typeface="Book Antiqua" pitchFamily="18" charset="0"/>
              </a:rPr>
              <a:t>- превышение доходов бюджета над расходами. При </a:t>
            </a:r>
            <a:r>
              <a:rPr lang="ru-RU" dirty="0" err="1" smtClean="0">
                <a:solidFill>
                  <a:schemeClr val="tx2">
                    <a:lumMod val="10000"/>
                  </a:schemeClr>
                </a:solidFill>
                <a:latin typeface="Book Antiqua" pitchFamily="18" charset="0"/>
              </a:rPr>
              <a:t>профицитном</a:t>
            </a:r>
            <a:r>
              <a:rPr lang="ru-RU" dirty="0" smtClean="0">
                <a:solidFill>
                  <a:schemeClr val="tx2">
                    <a:lumMod val="10000"/>
                  </a:schemeClr>
                </a:solidFill>
                <a:latin typeface="Book Antiqua" pitchFamily="18" charset="0"/>
              </a:rPr>
              <a:t> бюджете снижается долг  и (или) растут остатки.</a:t>
            </a:r>
          </a:p>
          <a:p>
            <a:r>
              <a:rPr lang="ru-RU" b="1" dirty="0" smtClean="0">
                <a:solidFill>
                  <a:schemeClr val="tx2">
                    <a:lumMod val="10000"/>
                  </a:schemeClr>
                </a:solidFill>
                <a:latin typeface="Book Antiqua" pitchFamily="18" charset="0"/>
              </a:rPr>
              <a:t>Сбалансированность бюджета </a:t>
            </a:r>
            <a:r>
              <a:rPr lang="ru-RU" dirty="0" smtClean="0">
                <a:solidFill>
                  <a:schemeClr val="tx2">
                    <a:lumMod val="10000"/>
                  </a:schemeClr>
                </a:solidFill>
                <a:latin typeface="Book Antiqua" pitchFamily="18" charset="0"/>
              </a:rPr>
              <a:t>по доходам и расходам – основополагающее требование, предъявляемое к органам, составляющим и утверждающим бюджет.</a:t>
            </a:r>
          </a:p>
          <a:p>
            <a:endParaRPr lang="ru-RU" dirty="0" smtClean="0"/>
          </a:p>
          <a:p>
            <a:endParaRPr lang="ru-RU" dirty="0" smtClean="0"/>
          </a:p>
          <a:p>
            <a:endParaRPr lang="ru-RU" dirty="0"/>
          </a:p>
        </p:txBody>
      </p:sp>
      <p:sp>
        <p:nvSpPr>
          <p:cNvPr id="12" name="Прямоугольник с двумя скругленными противолежащими углами 11"/>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СБАЛАНСИРОВАННОСТЬ   БЮДЖЕТА  </a:t>
            </a:r>
            <a:endParaRPr lang="ru-RU" sz="2400" b="1" dirty="0">
              <a:effectLst>
                <a:outerShdw blurRad="38100" dist="38100" dir="2700000" algn="tl">
                  <a:srgbClr val="000000">
                    <a:alpha val="43137"/>
                  </a:srgbClr>
                </a:outerShdw>
              </a:effectLst>
              <a:latin typeface="Book Antiqua" pitchFamily="18" charset="0"/>
            </a:endParaRPr>
          </a:p>
        </p:txBody>
      </p:sp>
      <p:sp>
        <p:nvSpPr>
          <p:cNvPr id="14" name="Выгнутая влево стрелка 13"/>
          <p:cNvSpPr/>
          <p:nvPr/>
        </p:nvSpPr>
        <p:spPr>
          <a:xfrm rot="16200000">
            <a:off x="5849888" y="566936"/>
            <a:ext cx="648072" cy="5940152"/>
          </a:xfrm>
          <a:prstGeom prst="curved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 name="Рисунок 14" descr="новые весы17.png"/>
          <p:cNvPicPr>
            <a:picLocks noChangeAspect="1"/>
          </p:cNvPicPr>
          <p:nvPr/>
        </p:nvPicPr>
        <p:blipFill>
          <a:blip r:embed="rId3" cstate="print"/>
          <a:stretch>
            <a:fillRect/>
          </a:stretch>
        </p:blipFill>
        <p:spPr>
          <a:xfrm>
            <a:off x="-684584" y="3861048"/>
            <a:ext cx="4104456" cy="299695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ПОКАЗАТЕЛИ  ДОХОДОВ   И  РАСХОДОВ  БЮДЖЕТА</a:t>
            </a:r>
          </a:p>
          <a:p>
            <a:pPr algn="ctr"/>
            <a:r>
              <a:rPr lang="ru-RU" sz="2400" b="1" dirty="0" smtClean="0">
                <a:latin typeface="Book Antiqua" pitchFamily="18" charset="0"/>
              </a:rPr>
              <a:t>В  2017-2019 ГГ.</a:t>
            </a:r>
            <a:endParaRPr lang="ru-RU" sz="2400" b="1" dirty="0">
              <a:latin typeface="Book Antiqua" pitchFamily="18" charset="0"/>
            </a:endParaRPr>
          </a:p>
        </p:txBody>
      </p:sp>
      <p:graphicFrame>
        <p:nvGraphicFramePr>
          <p:cNvPr id="5" name="Содержимое 4"/>
          <p:cNvGraphicFramePr>
            <a:graphicFrameLocks noGrp="1"/>
          </p:cNvGraphicFramePr>
          <p:nvPr>
            <p:ph idx="1"/>
          </p:nvPr>
        </p:nvGraphicFramePr>
        <p:xfrm>
          <a:off x="179512" y="980728"/>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8028384" y="54868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рублей</a:t>
            </a:r>
            <a:endParaRPr lang="ru-RU" sz="1400" b="1" dirty="0">
              <a:solidFill>
                <a:srgbClr val="DBF5F9">
                  <a:lumMod val="10000"/>
                </a:srgbClr>
              </a:solidFill>
              <a:latin typeface="Book Antiqu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ИСТОЧНИКИ  РАЗМЕЩЕНИЯ  ИНФОРМАЦИИ О  БЮДЖЕТЕ</a:t>
            </a:r>
            <a:endParaRPr lang="ru-RU" sz="2400" b="1" dirty="0">
              <a:effectLst>
                <a:outerShdw blurRad="38100" dist="38100" dir="2700000" algn="tl">
                  <a:srgbClr val="000000">
                    <a:alpha val="43137"/>
                  </a:srgbClr>
                </a:outerShdw>
              </a:effectLst>
              <a:latin typeface="Book Antiqua" pitchFamily="18" charset="0"/>
            </a:endParaRPr>
          </a:p>
        </p:txBody>
      </p:sp>
      <p:sp>
        <p:nvSpPr>
          <p:cNvPr id="7" name="Содержимое 6"/>
          <p:cNvSpPr>
            <a:spLocks noGrp="1"/>
          </p:cNvSpPr>
          <p:nvPr>
            <p:ph idx="1"/>
          </p:nvPr>
        </p:nvSpPr>
        <p:spPr>
          <a:xfrm>
            <a:off x="467544" y="1196752"/>
            <a:ext cx="8352928" cy="5400600"/>
          </a:xfrm>
        </p:spPr>
        <p:txBody>
          <a:bodyPr>
            <a:normAutofit/>
          </a:bodyPr>
          <a:lstStyle/>
          <a:p>
            <a:pPr algn="ctr">
              <a:buFont typeface="Wingdings" pitchFamily="2" charset="2"/>
              <a:buChar char="v"/>
            </a:pPr>
            <a:r>
              <a:rPr lang="ru-RU" sz="2400" b="1" dirty="0" smtClean="0">
                <a:solidFill>
                  <a:srgbClr val="000099"/>
                </a:solidFill>
                <a:latin typeface="Book Antiqua" pitchFamily="18" charset="0"/>
              </a:rPr>
              <a:t>Официальный сайт Администрации муниципального  образования «Холм-Жирковский район» Смоленской области</a:t>
            </a:r>
          </a:p>
          <a:p>
            <a:pPr algn="just"/>
            <a:endParaRPr lang="ru-RU" sz="2400" dirty="0" smtClean="0">
              <a:solidFill>
                <a:schemeClr val="tx2">
                  <a:lumMod val="10000"/>
                </a:schemeClr>
              </a:solidFill>
              <a:latin typeface="Book Antiqua" pitchFamily="18" charset="0"/>
            </a:endParaRP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holm.admin-smolensk.ru</a:t>
            </a: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just"/>
            <a:endParaRPr lang="ru-RU" sz="2400" dirty="0" smtClean="0">
              <a:solidFill>
                <a:schemeClr val="tx2">
                  <a:lumMod val="10000"/>
                </a:schemeClr>
              </a:solidFill>
              <a:latin typeface="Book Antiqua" pitchFamily="18" charset="0"/>
            </a:endParaRPr>
          </a:p>
          <a:p>
            <a:pPr algn="ctr">
              <a:buFont typeface="Wingdings" pitchFamily="2" charset="2"/>
              <a:buChar char="v"/>
            </a:pPr>
            <a:r>
              <a:rPr lang="ru-RU" sz="2400" b="1" dirty="0" smtClean="0">
                <a:solidFill>
                  <a:srgbClr val="000099"/>
                </a:solidFill>
                <a:latin typeface="Book Antiqua" pitchFamily="18" charset="0"/>
              </a:rPr>
              <a:t>Официальное печатное издание</a:t>
            </a:r>
          </a:p>
          <a:p>
            <a:pPr algn="just">
              <a:buNone/>
            </a:pPr>
            <a:endParaRPr lang="en-US" sz="2400" b="1" dirty="0" smtClean="0">
              <a:solidFill>
                <a:schemeClr val="tx2">
                  <a:lumMod val="10000"/>
                </a:schemeClr>
              </a:solidFill>
              <a:latin typeface="Book Antiqua" pitchFamily="18" charset="0"/>
            </a:endParaRP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    </a:t>
            </a:r>
            <a:r>
              <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СОГУП «Редакция газеты «Вперед»</a:t>
            </a:r>
          </a:p>
          <a:p>
            <a:pPr algn="ctr">
              <a:buNone/>
            </a:pPr>
            <a:endParaRPr lang="ru-RU" sz="2400" b="1" dirty="0" smtClean="0">
              <a:solidFill>
                <a:srgbClr val="000099"/>
              </a:solidFill>
              <a:latin typeface="Book Antiqua" pitchFamily="18" charset="0"/>
            </a:endParaRPr>
          </a:p>
          <a:p>
            <a:pPr>
              <a:buNone/>
            </a:pPr>
            <a:endParaRPr lang="ru-RU" sz="2400" dirty="0" smtClean="0"/>
          </a:p>
          <a:p>
            <a:pPr algn="ctr">
              <a:buNone/>
            </a:pPr>
            <a:endParaRPr lang="ru-RU" sz="2400" b="1" dirty="0" smtClean="0">
              <a:solidFill>
                <a:srgbClr val="000099"/>
              </a:solidFill>
              <a:latin typeface="Book Antiqua" pitchFamily="18" charset="0"/>
            </a:endParaRPr>
          </a:p>
          <a:p>
            <a:pPr algn="ctr">
              <a:buNone/>
            </a:pP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ctr">
              <a:buNone/>
            </a:pPr>
            <a:endParaRPr lang="ru-RU" sz="3000" b="1" dirty="0" smtClean="0">
              <a:ln w="12700">
                <a:solidFill>
                  <a:srgbClr val="0000FF"/>
                </a:solidFill>
                <a:prstDash val="solid"/>
              </a:ln>
              <a:solidFill>
                <a:srgbClr val="0099FF"/>
              </a:solidFill>
              <a:latin typeface="Book Antiqua" pitchFamily="18" charset="0"/>
            </a:endParaRPr>
          </a:p>
          <a:p>
            <a:pPr algn="just">
              <a:buNone/>
            </a:pPr>
            <a:endParaRPr lang="ru-RU" sz="2400" dirty="0">
              <a:solidFill>
                <a:schemeClr val="tx2">
                  <a:lumMod val="10000"/>
                </a:schemeClr>
              </a:solidFill>
              <a:latin typeface="Book Antiqu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435280" cy="6408712"/>
          </a:xfrm>
        </p:spPr>
        <p:txBody>
          <a:bodyPr>
            <a:normAutofit lnSpcReduction="10000"/>
          </a:bodyPr>
          <a:lstStyle/>
          <a:p>
            <a:pPr algn="just">
              <a:buNone/>
            </a:pPr>
            <a:r>
              <a:rPr lang="ru-RU" sz="2000" dirty="0" smtClean="0">
                <a:latin typeface="Book Antiqua" pitchFamily="18" charset="0"/>
              </a:rPr>
              <a:t>   </a:t>
            </a:r>
            <a:r>
              <a:rPr lang="ru-RU" sz="2000" b="1" dirty="0" smtClean="0">
                <a:solidFill>
                  <a:srgbClr val="000099"/>
                </a:solidFill>
                <a:latin typeface="Book Antiqua" pitchFamily="18" charset="0"/>
              </a:rPr>
              <a:t> 		</a:t>
            </a:r>
            <a:r>
              <a:rPr lang="ru-RU" sz="1800" b="1" dirty="0" smtClean="0">
                <a:solidFill>
                  <a:srgbClr val="000099"/>
                </a:solidFill>
                <a:latin typeface="Book Antiqua" pitchFamily="18" charset="0"/>
              </a:rPr>
              <a:t>Финансовым  управлением Администрации муниципального образования  «Холм-Жирковский район» Смоленской области подготовлена </a:t>
            </a:r>
            <a:r>
              <a:rPr lang="ru-RU" sz="1800" b="1" dirty="0" smtClean="0">
                <a:solidFill>
                  <a:srgbClr val="000099"/>
                </a:solidFill>
                <a:latin typeface="Book Antiqua" pitchFamily="18" charset="0"/>
              </a:rPr>
              <a:t>электронная брошюра </a:t>
            </a:r>
            <a:r>
              <a:rPr lang="ru-RU" sz="1800" b="1" dirty="0" smtClean="0">
                <a:solidFill>
                  <a:srgbClr val="000099"/>
                </a:solidFill>
                <a:latin typeface="Book Antiqua" pitchFamily="18" charset="0"/>
              </a:rPr>
              <a:t>«Бюджет для граждан к решению «О бюджете муниципального образования «Холм-Жирковский район» Смоленской области на 2017 год и плановый период 2018 и 2019 годов». </a:t>
            </a:r>
          </a:p>
          <a:p>
            <a:pPr algn="just">
              <a:buNone/>
            </a:pPr>
            <a:r>
              <a:rPr lang="ru-RU" sz="1800" b="1" dirty="0" smtClean="0">
                <a:solidFill>
                  <a:srgbClr val="000099"/>
                </a:solidFill>
                <a:latin typeface="Book Antiqua" pitchFamily="18" charset="0"/>
              </a:rPr>
              <a:t>		В настоящем документе  мы постарались в доступной и понятной форме изложить принципы формирования бюджета нашего района, а также показать  на какие цели и в каких объемах  направляются бюджетные средства, что позволит всем заинтересованным жителям Холм-Жирковского района принять активное участие в обсуждении  </a:t>
            </a:r>
            <a:r>
              <a:rPr lang="ru-RU" sz="1800" b="1" dirty="0" smtClean="0">
                <a:solidFill>
                  <a:srgbClr val="000099"/>
                </a:solidFill>
                <a:latin typeface="Book Antiqua" pitchFamily="18" charset="0"/>
              </a:rPr>
              <a:t>проекта </a:t>
            </a:r>
            <a:r>
              <a:rPr lang="ru-RU" sz="1800" b="1" dirty="0" smtClean="0">
                <a:solidFill>
                  <a:srgbClr val="000099"/>
                </a:solidFill>
                <a:latin typeface="Book Antiqua" pitchFamily="18" charset="0"/>
              </a:rPr>
              <a:t>бюджета на последующие годы  и итогах </a:t>
            </a:r>
            <a:r>
              <a:rPr lang="ru-RU" sz="1800" b="1" dirty="0" smtClean="0">
                <a:solidFill>
                  <a:srgbClr val="000099"/>
                </a:solidFill>
                <a:latin typeface="Book Antiqua" pitchFamily="18" charset="0"/>
              </a:rPr>
              <a:t>его</a:t>
            </a:r>
            <a:r>
              <a:rPr lang="ru-RU" sz="1800" b="1" dirty="0" smtClean="0">
                <a:solidFill>
                  <a:srgbClr val="000099"/>
                </a:solidFill>
                <a:latin typeface="Book Antiqua" pitchFamily="18" charset="0"/>
              </a:rPr>
              <a:t> </a:t>
            </a:r>
            <a:r>
              <a:rPr lang="ru-RU" sz="1800" b="1" dirty="0" smtClean="0">
                <a:solidFill>
                  <a:srgbClr val="000099"/>
                </a:solidFill>
                <a:latin typeface="Book Antiqua" pitchFamily="18" charset="0"/>
              </a:rPr>
              <a:t>исполнения.</a:t>
            </a:r>
          </a:p>
          <a:p>
            <a:pPr algn="ctr">
              <a:buNone/>
            </a:pPr>
            <a:r>
              <a:rPr lang="ru-RU" sz="1800" b="1" dirty="0" smtClean="0">
                <a:solidFill>
                  <a:srgbClr val="000099"/>
                </a:solidFill>
                <a:latin typeface="Book Antiqua" pitchFamily="18" charset="0"/>
              </a:rPr>
              <a:t>Информация для контактов:</a:t>
            </a:r>
          </a:p>
          <a:p>
            <a:pPr algn="ctr">
              <a:buNone/>
            </a:pPr>
            <a:r>
              <a:rPr lang="ru-RU" sz="1800" b="1" dirty="0" smtClean="0">
                <a:solidFill>
                  <a:srgbClr val="000099"/>
                </a:solidFill>
                <a:latin typeface="Book Antiqua" pitchFamily="18" charset="0"/>
              </a:rPr>
              <a:t>Адрес:   215650, Смоленская область,</a:t>
            </a:r>
          </a:p>
          <a:p>
            <a:pPr algn="ctr">
              <a:buNone/>
            </a:pPr>
            <a:r>
              <a:rPr lang="ru-RU" sz="1800" b="1" dirty="0" smtClean="0">
                <a:solidFill>
                  <a:srgbClr val="000099"/>
                </a:solidFill>
                <a:latin typeface="Book Antiqua" pitchFamily="18" charset="0"/>
              </a:rPr>
              <a:t> </a:t>
            </a:r>
            <a:r>
              <a:rPr lang="ru-RU" sz="1800" b="1" dirty="0" err="1" smtClean="0">
                <a:solidFill>
                  <a:srgbClr val="000099"/>
                </a:solidFill>
                <a:latin typeface="Book Antiqua" pitchFamily="18" charset="0"/>
              </a:rPr>
              <a:t>пгт</a:t>
            </a:r>
            <a:r>
              <a:rPr lang="ru-RU" sz="1800" b="1" dirty="0" smtClean="0">
                <a:solidFill>
                  <a:srgbClr val="000099"/>
                </a:solidFill>
                <a:latin typeface="Book Antiqua" pitchFamily="18" charset="0"/>
              </a:rPr>
              <a:t>. Холм-Жирковский, ул.       </a:t>
            </a:r>
          </a:p>
          <a:p>
            <a:pPr algn="ctr">
              <a:buNone/>
            </a:pPr>
            <a:r>
              <a:rPr lang="ru-RU" sz="1800" b="1" dirty="0" smtClean="0">
                <a:solidFill>
                  <a:srgbClr val="000099"/>
                </a:solidFill>
                <a:latin typeface="Book Antiqua" pitchFamily="18" charset="0"/>
              </a:rPr>
              <a:t>      Нахимовская, д.9</a:t>
            </a:r>
          </a:p>
          <a:p>
            <a:pPr algn="ctr">
              <a:buNone/>
            </a:pPr>
            <a:r>
              <a:rPr lang="ru-RU" sz="1800" b="1" dirty="0" smtClean="0">
                <a:solidFill>
                  <a:srgbClr val="000099"/>
                </a:solidFill>
                <a:latin typeface="Book Antiqua" pitchFamily="18" charset="0"/>
              </a:rPr>
              <a:t>Телефон: 48139 (2-11-73)</a:t>
            </a:r>
          </a:p>
          <a:p>
            <a:pPr algn="ctr">
              <a:buNone/>
            </a:pPr>
            <a:r>
              <a:rPr lang="en-US" sz="1800" b="1" dirty="0" smtClean="0">
                <a:solidFill>
                  <a:srgbClr val="000099"/>
                </a:solidFill>
                <a:latin typeface="Book Antiqua" pitchFamily="18" charset="0"/>
              </a:rPr>
              <a:t>E-mail</a:t>
            </a:r>
            <a:r>
              <a:rPr lang="ru-RU" sz="1800" b="1" dirty="0" smtClean="0">
                <a:solidFill>
                  <a:srgbClr val="000099"/>
                </a:solidFill>
                <a:latin typeface="Book Antiqua" pitchFamily="18" charset="0"/>
              </a:rPr>
              <a:t>: </a:t>
            </a:r>
            <a:r>
              <a:rPr lang="en-US" sz="1800" dirty="0" smtClean="0">
                <a:solidFill>
                  <a:srgbClr val="000099"/>
                </a:solidFill>
              </a:rPr>
              <a:t>fin_holm19@mail.ru</a:t>
            </a:r>
            <a:endParaRPr lang="ru-RU" sz="1800" dirty="0" smtClean="0">
              <a:solidFill>
                <a:srgbClr val="000099"/>
              </a:solidFill>
            </a:endParaRPr>
          </a:p>
          <a:p>
            <a:pPr algn="ctr">
              <a:buNone/>
            </a:pPr>
            <a:r>
              <a:rPr lang="ru-RU" sz="1800" b="1" dirty="0" smtClean="0">
                <a:solidFill>
                  <a:srgbClr val="000099"/>
                </a:solidFill>
                <a:latin typeface="Book Antiqua" pitchFamily="18" charset="0"/>
              </a:rPr>
              <a:t>Начальник Финансового управления</a:t>
            </a:r>
          </a:p>
          <a:p>
            <a:pPr algn="ctr">
              <a:buNone/>
            </a:pPr>
            <a:r>
              <a:rPr lang="ru-RU" sz="1800" b="1" dirty="0" smtClean="0">
                <a:solidFill>
                  <a:srgbClr val="000099"/>
                </a:solidFill>
                <a:latin typeface="Book Antiqua" pitchFamily="18" charset="0"/>
              </a:rPr>
              <a:t>Т.М. Станько</a:t>
            </a:r>
            <a:endParaRPr lang="en-US"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ctr">
              <a:buNone/>
            </a:pPr>
            <a:endParaRPr lang="ru-RU" sz="1800" b="1" dirty="0" smtClean="0">
              <a:solidFill>
                <a:srgbClr val="000099"/>
              </a:solidFill>
              <a:latin typeface="Book Antiqua" pitchFamily="18" charset="0"/>
            </a:endParaRPr>
          </a:p>
        </p:txBody>
      </p:sp>
      <p:pic>
        <p:nvPicPr>
          <p:cNvPr id="5" name="Рисунок 4" descr="холм-жирковский.jpg"/>
          <p:cNvPicPr>
            <a:picLocks noChangeAspect="1"/>
          </p:cNvPicPr>
          <p:nvPr/>
        </p:nvPicPr>
        <p:blipFill>
          <a:blip r:embed="rId2" cstate="print"/>
          <a:stretch>
            <a:fillRect/>
          </a:stretch>
        </p:blipFill>
        <p:spPr>
          <a:xfrm>
            <a:off x="0" y="4437112"/>
            <a:ext cx="1907704" cy="2420888"/>
          </a:xfrm>
          <a:prstGeom prst="rect">
            <a:avLst/>
          </a:prstGeom>
          <a:ln>
            <a:noFill/>
          </a:ln>
          <a:effectLst>
            <a:softEdge rad="112500"/>
          </a:effectLst>
        </p:spPr>
      </p:pic>
      <p:pic>
        <p:nvPicPr>
          <p:cNvPr id="6" name="Рисунок 5" descr="нахимов.jpg"/>
          <p:cNvPicPr>
            <a:picLocks noChangeAspect="1"/>
          </p:cNvPicPr>
          <p:nvPr/>
        </p:nvPicPr>
        <p:blipFill>
          <a:blip r:embed="rId3" cstate="print"/>
          <a:stretch>
            <a:fillRect/>
          </a:stretch>
        </p:blipFill>
        <p:spPr>
          <a:xfrm>
            <a:off x="6660232" y="4293096"/>
            <a:ext cx="2483768" cy="18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147248" cy="2232248"/>
          </a:xfrm>
        </p:spPr>
        <p:txBody>
          <a:bodyPr>
            <a:noAutofit/>
          </a:bodyPr>
          <a:lstStyle/>
          <a:p>
            <a:pPr algn="just">
              <a:buFont typeface="Wingdings" pitchFamily="2" charset="2"/>
              <a:buChar char="Ø"/>
            </a:pPr>
            <a:r>
              <a:rPr lang="ru-RU" sz="1700" dirty="0" smtClean="0">
                <a:solidFill>
                  <a:schemeClr val="tx2">
                    <a:lumMod val="10000"/>
                  </a:schemeClr>
                </a:solidFill>
              </a:rPr>
              <a:t>«Бюджет  для граждан» – аналитический документ, разрабатываемый в целях предоставления гражданам актуальной информации о проекте бюджета муниципального образования «Холм-Жирковский район» Смоленской области в формате, доступном для широкого круга пользователей.</a:t>
            </a:r>
          </a:p>
          <a:p>
            <a:pPr algn="just">
              <a:buFont typeface="Wingdings" pitchFamily="2" charset="2"/>
              <a:buChar char="Ø"/>
            </a:pPr>
            <a:r>
              <a:rPr lang="ru-RU" sz="1700" dirty="0" smtClean="0">
                <a:solidFill>
                  <a:schemeClr val="tx2">
                    <a:lumMod val="10000"/>
                  </a:schemeClr>
                </a:solidFill>
              </a:rPr>
              <a:t>В представленной информации отражены положения проекта бюджета муниципального образования «Холм-Жирковский район» Смоленской области на предстоящий 2017 год и на плановый период 2018 и 2019 годов. </a:t>
            </a:r>
            <a:endParaRPr lang="ru-RU" sz="1700" dirty="0">
              <a:solidFill>
                <a:schemeClr val="tx2">
                  <a:lumMod val="10000"/>
                </a:schemeClr>
              </a:solidFill>
            </a:endParaRPr>
          </a:p>
        </p:txBody>
      </p:sp>
      <p:sp>
        <p:nvSpPr>
          <p:cNvPr id="7" name="Прямоугольник с двумя скругленными противолежащими углами 6"/>
          <p:cNvSpPr/>
          <p:nvPr/>
        </p:nvSpPr>
        <p:spPr>
          <a:xfrm>
            <a:off x="323528"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   ДЛЯ   ГРАЖДАН» ?</a:t>
            </a:r>
            <a:endParaRPr lang="ru-RU" sz="2400" b="1" dirty="0">
              <a:effectLst>
                <a:outerShdw blurRad="38100" dist="38100" dir="2700000" algn="tl">
                  <a:srgbClr val="000000">
                    <a:alpha val="43137"/>
                  </a:srgbClr>
                </a:outerShdw>
              </a:effectLst>
              <a:latin typeface="Book Antiqua" pitchFamily="18" charset="0"/>
            </a:endParaRPr>
          </a:p>
        </p:txBody>
      </p:sp>
      <p:sp>
        <p:nvSpPr>
          <p:cNvPr id="8" name="Прямоугольник с двумя скругленными противолежащими углами 7"/>
          <p:cNvSpPr/>
          <p:nvPr/>
        </p:nvSpPr>
        <p:spPr>
          <a:xfrm>
            <a:off x="467544" y="3356992"/>
            <a:ext cx="8208912" cy="936104"/>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ЦЕЛИ   СОЗДАНИЯ   «БЮДЖЕТА ДЛЯ ГРАЖДАН»</a:t>
            </a:r>
            <a:endParaRPr lang="ru-RU" sz="2400" b="1" dirty="0">
              <a:effectLst>
                <a:outerShdw blurRad="38100" dist="38100" dir="2700000" algn="tl">
                  <a:srgbClr val="000000">
                    <a:alpha val="43137"/>
                  </a:srgbClr>
                </a:outerShdw>
              </a:effectLst>
              <a:latin typeface="Book Antiqua" pitchFamily="18" charset="0"/>
            </a:endParaRPr>
          </a:p>
        </p:txBody>
      </p:sp>
      <p:sp>
        <p:nvSpPr>
          <p:cNvPr id="9" name="TextBox 8" descr="повышение"/>
          <p:cNvSpPr txBox="1"/>
          <p:nvPr/>
        </p:nvSpPr>
        <p:spPr>
          <a:xfrm>
            <a:off x="539552" y="4437112"/>
            <a:ext cx="7992888" cy="1938992"/>
          </a:xfrm>
          <a:prstGeom prst="rect">
            <a:avLst/>
          </a:prstGeom>
          <a:noFill/>
        </p:spPr>
        <p:txBody>
          <a:bodyPr wrap="square" rtlCol="0">
            <a:spAutoFit/>
          </a:bodyPr>
          <a:lstStyle/>
          <a:p>
            <a:pPr algn="just">
              <a:buFont typeface="Wingdings" pitchFamily="2" charset="2"/>
              <a:buChar char="Ø"/>
            </a:pPr>
            <a:r>
              <a:rPr lang="ru-RU" dirty="0" smtClean="0"/>
              <a:t> </a:t>
            </a:r>
            <a:r>
              <a:rPr lang="ru-RU" sz="1700" dirty="0" smtClean="0">
                <a:solidFill>
                  <a:schemeClr val="tx2">
                    <a:lumMod val="10000"/>
                  </a:schemeClr>
                </a:solidFill>
              </a:rPr>
              <a:t>Повышение прозрачности формирования и расходования бюджетных      </a:t>
            </a:r>
          </a:p>
          <a:p>
            <a:pPr algn="just"/>
            <a:r>
              <a:rPr lang="ru-RU" sz="1700" dirty="0" smtClean="0">
                <a:solidFill>
                  <a:schemeClr val="tx2">
                    <a:lumMod val="10000"/>
                  </a:schemeClr>
                </a:solidFill>
              </a:rPr>
              <a:t>    средств  в муниципальном образовании «Холм-Жирковский район»   </a:t>
            </a:r>
          </a:p>
          <a:p>
            <a:pPr algn="just"/>
            <a:r>
              <a:rPr lang="ru-RU" sz="1700" dirty="0" smtClean="0">
                <a:solidFill>
                  <a:schemeClr val="tx2">
                    <a:lumMod val="10000"/>
                  </a:schemeClr>
                </a:solidFill>
              </a:rPr>
              <a:t>    Смоленской области.</a:t>
            </a:r>
          </a:p>
          <a:p>
            <a:pPr algn="just">
              <a:buFont typeface="Wingdings" pitchFamily="2" charset="2"/>
              <a:buChar char="Ø"/>
            </a:pPr>
            <a:r>
              <a:rPr lang="ru-RU" sz="1700" dirty="0" smtClean="0"/>
              <a:t> </a:t>
            </a:r>
            <a:r>
              <a:rPr lang="ru-RU" sz="1700" dirty="0" smtClean="0">
                <a:solidFill>
                  <a:schemeClr val="tx2">
                    <a:lumMod val="10000"/>
                  </a:schemeClr>
                </a:solidFill>
              </a:rPr>
              <a:t>Повышение ответственности органов местного самоуправления при </a:t>
            </a:r>
          </a:p>
          <a:p>
            <a:pPr algn="just"/>
            <a:r>
              <a:rPr lang="ru-RU" sz="1700" dirty="0" smtClean="0">
                <a:solidFill>
                  <a:schemeClr val="tx2">
                    <a:lumMod val="10000"/>
                  </a:schemeClr>
                </a:solidFill>
              </a:rPr>
              <a:t>    принятии решений в сфере бюджетной политики.</a:t>
            </a:r>
          </a:p>
          <a:p>
            <a:pPr algn="just">
              <a:buFont typeface="Wingdings" pitchFamily="2" charset="2"/>
              <a:buChar char="Ø"/>
            </a:pPr>
            <a:r>
              <a:rPr lang="ru-RU" sz="1700" dirty="0" smtClean="0"/>
              <a:t> </a:t>
            </a:r>
            <a:r>
              <a:rPr lang="ru-RU" sz="1700" dirty="0" smtClean="0">
                <a:solidFill>
                  <a:schemeClr val="tx2">
                    <a:lumMod val="10000"/>
                  </a:schemeClr>
                </a:solidFill>
              </a:rPr>
              <a:t>Формирование положительного имиджа муниципального образования </a:t>
            </a:r>
          </a:p>
          <a:p>
            <a:pPr algn="just"/>
            <a:r>
              <a:rPr lang="ru-RU" sz="1700" dirty="0" smtClean="0">
                <a:solidFill>
                  <a:schemeClr val="tx2">
                    <a:lumMod val="10000"/>
                  </a:schemeClr>
                </a:solidFill>
              </a:rPr>
              <a:t>   «Холм-Жирковский район» Смоленской области.</a:t>
            </a:r>
            <a:endParaRPr lang="ru-RU" sz="1700" dirty="0">
              <a:solidFill>
                <a:schemeClr val="tx2">
                  <a:lumMod val="10000"/>
                </a:schemeClr>
              </a:solidFill>
            </a:endParaRPr>
          </a:p>
        </p:txBody>
      </p:sp>
    </p:spTree>
    <p:extLst>
      <p:ext uri="{BB962C8B-B14F-4D97-AF65-F5344CB8AC3E}">
        <p14:creationId xmlns:p14="http://schemas.microsoft.com/office/powerpoint/2010/main" val="348110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91264" cy="660688"/>
          </a:xfrm>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oAutofit/>
          </a:bodyPr>
          <a:lstStyle/>
          <a:p>
            <a:pPr algn="ctr" fontAlgn="auto">
              <a:spcAft>
                <a:spcPts val="0"/>
              </a:spcAft>
              <a:defRPr/>
            </a:pPr>
            <a:r>
              <a:rPr lang="ru-RU" sz="1800" dirty="0" smtClean="0">
                <a:solidFill>
                  <a:srgbClr val="0000FF"/>
                </a:solidFill>
                <a:latin typeface="Book Antiqua" pitchFamily="18" charset="0"/>
              </a:rPr>
              <a:t>Основы для формирования проекта бюджета на 2017 год и на плановый период 2018 и 2019 годов</a:t>
            </a:r>
            <a:endParaRPr lang="ru-RU" sz="1800" dirty="0">
              <a:solidFill>
                <a:srgbClr val="0000FF"/>
              </a:solidFill>
              <a:latin typeface="Book Antiqua"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81388314"/>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единительная линия 4"/>
          <p:cNvCxnSpPr/>
          <p:nvPr/>
        </p:nvCxnSpPr>
        <p:spPr>
          <a:xfrm>
            <a:off x="428625" y="1412776"/>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Прямоугольник с двумя скругленными противолежащими углами 5"/>
          <p:cNvSpPr/>
          <p:nvPr/>
        </p:nvSpPr>
        <p:spPr>
          <a:xfrm>
            <a:off x="467544" y="6093296"/>
            <a:ext cx="8208912" cy="648072"/>
          </a:xfrm>
          <a:prstGeom prst="round2Diag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3500000" scaled="1"/>
            <a:tileRect/>
          </a:grad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99"/>
                </a:solidFill>
                <a:latin typeface="Book Antiqua" pitchFamily="18" charset="0"/>
              </a:rPr>
              <a:t>Проект бюджета сформирован в программном формате. Всего в Холм-Жирковском районе утверждено  13  муниципальных  программ .</a:t>
            </a:r>
          </a:p>
        </p:txBody>
      </p:sp>
      <p:sp>
        <p:nvSpPr>
          <p:cNvPr id="7" name="Прямоугольник с двумя скругленными противолежащими углами 6"/>
          <p:cNvSpPr/>
          <p:nvPr/>
        </p:nvSpPr>
        <p:spPr>
          <a:xfrm>
            <a:off x="467544"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ОСНОВЫ ДЛЯ СОСТАВЛЕНИЯ ПРОЕКТА БЮДЖЕТА</a:t>
            </a:r>
            <a:endParaRPr lang="ru-RU" sz="2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423825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67544"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57200" y="188640"/>
            <a:ext cx="8219256" cy="108012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ПОКАЗАТЕЛИ ПРОГНОЗА СОЦИАЛЬНО-ЭКОНОМИЧЕСКОГО РАЗВИТИЯ</a:t>
            </a: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p:spPr>
      </p:pic>
      <p:graphicFrame>
        <p:nvGraphicFramePr>
          <p:cNvPr id="7" name="Схема 6"/>
          <p:cNvGraphicFramePr/>
          <p:nvPr/>
        </p:nvGraphicFramePr>
        <p:xfrm>
          <a:off x="539552" y="1700808"/>
          <a:ext cx="820891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4139952" y="1268760"/>
            <a:ext cx="769763" cy="461665"/>
          </a:xfrm>
          <a:prstGeom prst="rect">
            <a:avLst/>
          </a:prstGeom>
          <a:noFill/>
        </p:spPr>
        <p:txBody>
          <a:bodyPr wrap="none" rtlCol="0">
            <a:spAutoFit/>
          </a:bodyPr>
          <a:lstStyle/>
          <a:p>
            <a:r>
              <a:rPr lang="ru-RU" sz="1200" b="1" u="sng" dirty="0" smtClean="0">
                <a:solidFill>
                  <a:srgbClr val="000099"/>
                </a:solidFill>
                <a:latin typeface="Book Antiqua" pitchFamily="18" charset="0"/>
              </a:rPr>
              <a:t>2015 год</a:t>
            </a:r>
          </a:p>
          <a:p>
            <a:r>
              <a:rPr lang="ru-RU" sz="1200" b="1" dirty="0" smtClean="0">
                <a:solidFill>
                  <a:srgbClr val="000099"/>
                </a:solidFill>
                <a:latin typeface="Book Antiqua" pitchFamily="18" charset="0"/>
              </a:rPr>
              <a:t>  (факт)</a:t>
            </a:r>
            <a:endParaRPr lang="ru-RU" sz="1200" b="1" dirty="0">
              <a:solidFill>
                <a:srgbClr val="000099"/>
              </a:solidFill>
              <a:latin typeface="Book Antiqua" pitchFamily="18" charset="0"/>
            </a:endParaRPr>
          </a:p>
        </p:txBody>
      </p:sp>
      <p:sp>
        <p:nvSpPr>
          <p:cNvPr id="9" name="TextBox 8"/>
          <p:cNvSpPr txBox="1"/>
          <p:nvPr/>
        </p:nvSpPr>
        <p:spPr>
          <a:xfrm>
            <a:off x="4932040" y="1268760"/>
            <a:ext cx="822661"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2016 год</a:t>
            </a:r>
          </a:p>
          <a:p>
            <a:r>
              <a:rPr lang="ru-RU" sz="1200" b="1" dirty="0" smtClean="0">
                <a:solidFill>
                  <a:srgbClr val="000099"/>
                </a:solidFill>
                <a:latin typeface="Book Antiqua" pitchFamily="18" charset="0"/>
              </a:rPr>
              <a:t>(оценка)</a:t>
            </a:r>
            <a:endParaRPr lang="ru-RU" sz="1200" b="1" dirty="0">
              <a:solidFill>
                <a:srgbClr val="000099"/>
              </a:solidFill>
              <a:latin typeface="Book Antiqua" pitchFamily="18" charset="0"/>
            </a:endParaRPr>
          </a:p>
        </p:txBody>
      </p:sp>
      <p:sp>
        <p:nvSpPr>
          <p:cNvPr id="10" name="TextBox 9"/>
          <p:cNvSpPr txBox="1"/>
          <p:nvPr/>
        </p:nvSpPr>
        <p:spPr>
          <a:xfrm>
            <a:off x="5652120"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2017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1" name="TextBox 10"/>
          <p:cNvSpPr txBox="1"/>
          <p:nvPr/>
        </p:nvSpPr>
        <p:spPr>
          <a:xfrm>
            <a:off x="6444208"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2018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2" name="TextBox 11"/>
          <p:cNvSpPr txBox="1"/>
          <p:nvPr/>
        </p:nvSpPr>
        <p:spPr>
          <a:xfrm>
            <a:off x="7308304"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2019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08720"/>
            <a:ext cx="8712968" cy="5760640"/>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 формирование реального прогноза доходов, расходов и источников финансирования дефицита при формировании местного бюджета;</a:t>
            </a:r>
          </a:p>
          <a:p>
            <a:pPr algn="just">
              <a:buFont typeface="Wingdings" pitchFamily="2" charset="2"/>
              <a:buChar char="Ø"/>
            </a:pPr>
            <a:r>
              <a:rPr lang="ru-RU" sz="1400" b="1" dirty="0" smtClean="0">
                <a:solidFill>
                  <a:srgbClr val="000099"/>
                </a:solidFill>
                <a:latin typeface="Book Antiqua" pitchFamily="18" charset="0"/>
              </a:rPr>
              <a:t>- минимизация рисков несбалансированности при бюджетном планировании;</a:t>
            </a:r>
          </a:p>
          <a:p>
            <a:pPr algn="just">
              <a:buFont typeface="Wingdings" pitchFamily="2" charset="2"/>
              <a:buChar char="Ø"/>
            </a:pPr>
            <a:r>
              <a:rPr lang="ru-RU" sz="1400" b="1" dirty="0" smtClean="0">
                <a:solidFill>
                  <a:srgbClr val="000099"/>
                </a:solidFill>
                <a:latin typeface="Book Antiqua" pitchFamily="18" charset="0"/>
              </a:rPr>
              <a:t>-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algn="just">
              <a:buFont typeface="Wingdings" pitchFamily="2" charset="2"/>
              <a:buChar char="Ø"/>
            </a:pPr>
            <a:r>
              <a:rPr lang="ru-RU" sz="1400" b="1" dirty="0" smtClean="0">
                <a:solidFill>
                  <a:srgbClr val="000099"/>
                </a:solidFill>
                <a:latin typeface="Book Antiqua"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работников бюджетной сферы;</a:t>
            </a:r>
          </a:p>
          <a:p>
            <a:pPr algn="just">
              <a:buFont typeface="Wingdings" pitchFamily="2" charset="2"/>
              <a:buChar char="Ø"/>
            </a:pPr>
            <a:r>
              <a:rPr lang="ru-RU" sz="1400" b="1" dirty="0" smtClean="0">
                <a:solidFill>
                  <a:srgbClr val="000099"/>
                </a:solidFill>
                <a:latin typeface="Book Antiqua" pitchFamily="18" charset="0"/>
              </a:rPr>
              <a:t>- сохранение социальных выплат;</a:t>
            </a:r>
          </a:p>
          <a:p>
            <a:pPr algn="just">
              <a:buFont typeface="Wingdings" pitchFamily="2" charset="2"/>
              <a:buChar char="Ø"/>
            </a:pPr>
            <a:r>
              <a:rPr lang="ru-RU" sz="1400" b="1" dirty="0" smtClean="0">
                <a:solidFill>
                  <a:srgbClr val="000099"/>
                </a:solidFill>
                <a:latin typeface="Book Antiqua" pitchFamily="18" charset="0"/>
              </a:rPr>
              <a:t>- повышение эффективности и результативности бюджетных расходов за счет сокращения  неэффективных расходов, вовлечения организаций, не являющихся муниципальными учреждениями, в процесс оказания муниципальных услуг;</a:t>
            </a:r>
          </a:p>
          <a:p>
            <a:pPr algn="just">
              <a:buFont typeface="Wingdings" pitchFamily="2" charset="2"/>
              <a:buChar char="Ø"/>
            </a:pPr>
            <a:r>
              <a:rPr lang="ru-RU" sz="1400" b="1" dirty="0" smtClean="0">
                <a:solidFill>
                  <a:srgbClr val="000099"/>
                </a:solidFill>
                <a:latin typeface="Book Antiqua"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бюджетных учреждениях;</a:t>
            </a:r>
          </a:p>
          <a:p>
            <a:pPr algn="just">
              <a:buFont typeface="Wingdings" pitchFamily="2" charset="2"/>
              <a:buChar char="Ø"/>
            </a:pPr>
            <a:r>
              <a:rPr lang="ru-RU" sz="1400" b="1" dirty="0" smtClean="0">
                <a:solidFill>
                  <a:srgbClr val="000099"/>
                </a:solidFill>
                <a:latin typeface="Book Antiqua" pitchFamily="18" charset="0"/>
              </a:rPr>
              <a:t>- оптимизация бюджетных расходов за счет сокращения сети муниципальных учреждений; установления моратория на увеличение численности муниципальных органов власти и отдельных категорий работников бюджетной сферы; введения критериев </a:t>
            </a:r>
            <a:r>
              <a:rPr lang="ru-RU" sz="1400" b="1" dirty="0" err="1" smtClean="0">
                <a:solidFill>
                  <a:srgbClr val="000099"/>
                </a:solidFill>
                <a:latin typeface="Book Antiqua" pitchFamily="18" charset="0"/>
              </a:rPr>
              <a:t>адресности</a:t>
            </a:r>
            <a:r>
              <a:rPr lang="ru-RU" sz="1400" b="1" dirty="0" smtClean="0">
                <a:solidFill>
                  <a:srgbClr val="000099"/>
                </a:solidFill>
                <a:latin typeface="Book Antiqua" pitchFamily="18" charset="0"/>
              </a:rPr>
              <a:t>, нуждаемости и обязательного условия занятости при предоставлении мер социальной поддержки;</a:t>
            </a:r>
          </a:p>
          <a:p>
            <a:pPr algn="just">
              <a:buFont typeface="Wingdings" pitchFamily="2" charset="2"/>
              <a:buChar char="Ø"/>
            </a:pPr>
            <a:r>
              <a:rPr lang="ru-RU" sz="1400" b="1" dirty="0" smtClean="0">
                <a:solidFill>
                  <a:srgbClr val="000099"/>
                </a:solidFill>
                <a:latin typeface="Book Antiqua" pitchFamily="18" charset="0"/>
              </a:rPr>
              <a:t>- недопущение просроченной задолженности по бюджетным и долговым обязательствам;</a:t>
            </a:r>
          </a:p>
          <a:p>
            <a:pPr algn="just">
              <a:buFont typeface="Wingdings" pitchFamily="2" charset="2"/>
              <a:buChar char="Ø"/>
            </a:pPr>
            <a:r>
              <a:rPr lang="ru-RU" sz="1400" b="1" dirty="0" smtClean="0">
                <a:solidFill>
                  <a:srgbClr val="000099"/>
                </a:solidFill>
                <a:latin typeface="Book Antiqua" pitchFamily="18" charset="0"/>
              </a:rPr>
              <a:t>- совершенствование и повышение эффективности процедур государственных закупок товаров, работ, услуг;</a:t>
            </a:r>
          </a:p>
          <a:p>
            <a:pPr algn="just">
              <a:buFont typeface="Wingdings" pitchFamily="2" charset="2"/>
              <a:buChar char="Ø"/>
            </a:pPr>
            <a:r>
              <a:rPr lang="ru-RU" sz="1400" b="1" dirty="0" smtClean="0">
                <a:solidFill>
                  <a:srgbClr val="000099"/>
                </a:solidFill>
                <a:latin typeface="Book Antiqua" pitchFamily="18" charset="0"/>
              </a:rPr>
              <a:t>- соблюдение предельного уровня дефицита и муниципального долга.</a:t>
            </a:r>
          </a:p>
          <a:p>
            <a:pPr algn="just"/>
            <a:endParaRPr lang="ru-RU" sz="1400" b="1" dirty="0" smtClean="0">
              <a:solidFill>
                <a:srgbClr val="000099"/>
              </a:solidFill>
              <a:latin typeface="Book Antiqua" pitchFamily="18" charset="0"/>
            </a:endParaRPr>
          </a:p>
          <a:p>
            <a:pPr algn="just"/>
            <a:endParaRPr lang="ru-RU" sz="1400" b="1" dirty="0" smtClean="0">
              <a:latin typeface="Book Antiqua" pitchFamily="18" charset="0"/>
            </a:endParaRPr>
          </a:p>
          <a:p>
            <a:pPr algn="just"/>
            <a:endParaRPr lang="ru-RU" sz="1400" b="1" dirty="0" smtClean="0">
              <a:latin typeface="Book Antiqua" pitchFamily="18" charset="0"/>
            </a:endParaRPr>
          </a:p>
        </p:txBody>
      </p:sp>
      <p:sp>
        <p:nvSpPr>
          <p:cNvPr id="4" name="Заголовок 3"/>
          <p:cNvSpPr>
            <a:spLocks noGrp="1"/>
          </p:cNvSpPr>
          <p:nvPr>
            <p:ph type="title"/>
          </p:nvPr>
        </p:nvSpPr>
        <p:spPr>
          <a:xfrm>
            <a:off x="467544" y="116632"/>
            <a:ext cx="8291264"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БЮДЖЕТНОЙ ПОЛИТИКИ</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a:t>
            </a:r>
            <a:endParaRPr lang="ru-RU" sz="2400" dirty="0" smtClean="0">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80728"/>
            <a:ext cx="8784976" cy="5688632"/>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 </a:t>
            </a:r>
          </a:p>
          <a:p>
            <a:pPr algn="just">
              <a:buFont typeface="Wingdings" pitchFamily="2" charset="2"/>
              <a:buChar char="Ø"/>
            </a:pPr>
            <a:r>
              <a:rPr lang="ru-RU" sz="1400" b="1" dirty="0" smtClean="0">
                <a:solidFill>
                  <a:srgbClr val="000099"/>
                </a:solidFill>
                <a:latin typeface="Book Antiqua" pitchFamily="18" charset="0"/>
              </a:rPr>
              <a:t>- расширение практики нормирования в сфере закупок товаров, работ, услуг;</a:t>
            </a:r>
          </a:p>
          <a:p>
            <a:pPr algn="just">
              <a:buFont typeface="Wingdings" pitchFamily="2" charset="2"/>
              <a:buChar char="Ø"/>
            </a:pPr>
            <a:r>
              <a:rPr lang="ru-RU" sz="1400" b="1" dirty="0" smtClean="0">
                <a:solidFill>
                  <a:srgbClr val="000099"/>
                </a:solidFill>
                <a:latin typeface="Book Antiqua"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algn="just">
              <a:buFont typeface="Wingdings" pitchFamily="2" charset="2"/>
              <a:buChar char="Ø"/>
            </a:pPr>
            <a:r>
              <a:rPr lang="ru-RU" sz="1400" b="1" dirty="0" smtClean="0">
                <a:solidFill>
                  <a:srgbClr val="000099"/>
                </a:solidFill>
                <a:latin typeface="Book Antiqua"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p>
          <a:p>
            <a:pPr algn="just">
              <a:buFont typeface="Wingdings" pitchFamily="2" charset="2"/>
              <a:buChar char="Ø"/>
            </a:pPr>
            <a:r>
              <a:rPr lang="ru-RU" sz="1400" b="1" dirty="0" smtClean="0">
                <a:solidFill>
                  <a:srgbClr val="000099"/>
                </a:solidFill>
                <a:latin typeface="Book Antiqua" pitchFamily="18" charset="0"/>
              </a:rPr>
              <a:t>- участие в </a:t>
            </a:r>
            <a:r>
              <a:rPr lang="ru-RU" sz="1400" b="1" dirty="0" err="1" smtClean="0">
                <a:solidFill>
                  <a:srgbClr val="000099"/>
                </a:solidFill>
                <a:latin typeface="Book Antiqua" pitchFamily="18" charset="0"/>
              </a:rPr>
              <a:t>пилотном</a:t>
            </a:r>
            <a:r>
              <a:rPr lang="ru-RU" sz="1400" b="1" dirty="0" smtClean="0">
                <a:solidFill>
                  <a:srgbClr val="000099"/>
                </a:solidFill>
                <a:latin typeface="Book Antiqua" pitchFamily="18" charset="0"/>
              </a:rPr>
              <a:t> проекте по внедрению подсистемы учета и отчетности системы «Электронный бюджет» в части составления, представления, свода и консолидации отчетности об исполнении местного бюджета;</a:t>
            </a:r>
          </a:p>
          <a:p>
            <a:pPr algn="just">
              <a:buFont typeface="Wingdings" pitchFamily="2" charset="2"/>
              <a:buChar char="Ø"/>
            </a:pPr>
            <a:r>
              <a:rPr lang="ru-RU" sz="1400" b="1" dirty="0" smtClean="0">
                <a:solidFill>
                  <a:srgbClr val="000099"/>
                </a:solidFill>
                <a:latin typeface="Book Antiqua" pitchFamily="18" charset="0"/>
              </a:rPr>
              <a:t>- выполнение условий соглашений о предоставлении бюджетных кредитов из областного бюджета, подписанных Администрацией муниципального образования «Холм-Жирковский район»  Смоленской области с Администрацией Смоленской области, и Плана мероприятий по росту доходов, оптимизации расходов и сокращению государственного долга в целях оздоровления государственных финансов Смоленской области на период до 2019 года;</a:t>
            </a:r>
          </a:p>
          <a:p>
            <a:pPr algn="just">
              <a:buFont typeface="Wingdings" pitchFamily="2" charset="2"/>
              <a:buChar char="Ø"/>
            </a:pPr>
            <a:r>
              <a:rPr lang="ru-RU" sz="1400" b="1" dirty="0" smtClean="0">
                <a:solidFill>
                  <a:srgbClr val="000099"/>
                </a:solidFill>
                <a:latin typeface="Book Antiqua" pitchFamily="18" charset="0"/>
              </a:rPr>
              <a:t>- обеспечение сбалансированности местных бюджетов, сохранение высокой роли выравнивающих межбюджетных трансфертов;</a:t>
            </a:r>
          </a:p>
          <a:p>
            <a:pPr algn="just">
              <a:buFont typeface="Wingdings" pitchFamily="2" charset="2"/>
              <a:buChar char="Ø"/>
            </a:pPr>
            <a:r>
              <a:rPr lang="ru-RU" sz="1400" b="1" dirty="0" smtClean="0">
                <a:solidFill>
                  <a:srgbClr val="000099"/>
                </a:solidFill>
                <a:latin typeface="Book Antiqua" pitchFamily="18" charset="0"/>
              </a:rPr>
              <a:t>- совершенствование межбюджетных отношений с муниципальными образованиями Холм-Жирковского района;</a:t>
            </a:r>
          </a:p>
          <a:p>
            <a:pPr algn="just">
              <a:buFont typeface="Wingdings" pitchFamily="2" charset="2"/>
              <a:buChar char="Ø"/>
            </a:pPr>
            <a:r>
              <a:rPr lang="ru-RU" sz="1400" b="1" dirty="0" smtClean="0">
                <a:solidFill>
                  <a:srgbClr val="000099"/>
                </a:solidFill>
                <a:latin typeface="Book Antiqua" pitchFamily="18" charset="0"/>
              </a:rPr>
              <a:t>-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algn="just"/>
            <a:r>
              <a:rPr lang="ru-RU" sz="1200" b="1" dirty="0" smtClean="0">
                <a:solidFill>
                  <a:schemeClr val="bg1"/>
                </a:solidFill>
                <a:latin typeface="Book Antiqua" pitchFamily="18" charset="0"/>
              </a:rPr>
              <a:t> </a:t>
            </a:r>
          </a:p>
          <a:p>
            <a:pPr algn="just"/>
            <a:endParaRPr lang="ru-RU" sz="1200" b="1" dirty="0" smtClean="0">
              <a:latin typeface="Book Antiqua" pitchFamily="18" charset="0"/>
            </a:endParaRPr>
          </a:p>
          <a:p>
            <a:pPr algn="just"/>
            <a:endParaRPr lang="ru-RU" sz="1200" dirty="0">
              <a:latin typeface="Book Antiqua" pitchFamily="18" charset="0"/>
            </a:endParaRPr>
          </a:p>
        </p:txBody>
      </p:sp>
      <p:sp>
        <p:nvSpPr>
          <p:cNvPr id="4" name="Заголовок 3"/>
          <p:cNvSpPr>
            <a:spLocks noGrp="1"/>
          </p:cNvSpPr>
          <p:nvPr>
            <p:ph type="title"/>
          </p:nvPr>
        </p:nvSpPr>
        <p:spPr>
          <a:xfrm>
            <a:off x="457200" y="116632"/>
            <a:ext cx="8291264" cy="864096"/>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БЮДЖЕТНОЙ ПОЛИТИКИ</a:t>
            </a: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dirty="0" smtClean="0">
                <a:effectLst>
                  <a:outerShdw blurRad="38100" dist="38100" dir="2700000" algn="tl">
                    <a:srgbClr val="000000">
                      <a:alpha val="43137"/>
                    </a:srgbClr>
                  </a:outerShdw>
                </a:effectLst>
                <a:latin typeface="Book Antiqua" pitchFamily="18" charset="0"/>
              </a:rPr>
              <a:t> </a:t>
            </a: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7">
      <a:dk1>
        <a:sysClr val="windowText" lastClr="000000"/>
      </a:dk1>
      <a:lt1>
        <a:sysClr val="window" lastClr="FFFFFF"/>
      </a:lt1>
      <a:dk2>
        <a:srgbClr val="0072E5"/>
      </a:dk2>
      <a:lt2>
        <a:srgbClr val="DBF5F9"/>
      </a:lt2>
      <a:accent1>
        <a:srgbClr val="009999"/>
      </a:accent1>
      <a:accent2>
        <a:srgbClr val="04617B"/>
      </a:accent2>
      <a:accent3>
        <a:srgbClr val="0BD0D9"/>
      </a:accent3>
      <a:accent4>
        <a:srgbClr val="008080"/>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7161</TotalTime>
  <Words>4230</Words>
  <Application>Microsoft Office PowerPoint</Application>
  <PresentationFormat>Экран (4:3)</PresentationFormat>
  <Paragraphs>883</Paragraphs>
  <Slides>42</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Основы для формирования проекта бюджета на 2017 год и на плановый период 2018 и 2019 годов</vt:lpstr>
      <vt:lpstr>ОСНОВНЫЕ ПОКАЗАТЕЛИ ПРОГНОЗА СОЦИАЛЬНО-ЭКОНОМИЧЕСКОГО РАЗВИТИЯ</vt:lpstr>
      <vt:lpstr> ОСНОВНЫЕ НАПРАВЛЕНИЯ  БЮДЖЕТНОЙ ПОЛИТИКИ  </vt:lpstr>
      <vt:lpstr> ОСНОВНЫЕ НАПРАВЛЕНИЯ  БЮДЖЕТНОЙ ПОЛИТИКИ  </vt:lpstr>
      <vt:lpstr>Презентация PowerPoint</vt:lpstr>
      <vt:lpstr>ИСТОЧНИКИ  ФИНАНСИРОВАНИЯ   ДЕФИЦИТА  БЮДЖЕТА В 2017-2019 гг.</vt:lpstr>
      <vt:lpstr>ДИНАМИКА    ОБЪЕМА  МУНИЦИПАЛЬНОГО   ДОЛГА</vt:lpstr>
      <vt:lpstr>ДОХОДЫ  БЮДЖЕТА </vt:lpstr>
      <vt:lpstr>Презентация PowerPoint</vt:lpstr>
      <vt:lpstr>СТРУКТУРА   НАЛОГОВЫХ   И   НЕНАЛОГОВЫХ ДОХОДОВ БЮДЖЕТА  НА  2017-2019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ФОРМИРОВАНИЕ  РАСХОДОВ  БЮДЖЕТА  В  2017-2019 ГГ.</vt:lpstr>
      <vt:lpstr>СТРУКТУРА  РАСХОДОВ  БЮДЖЕТА   ПО   ПРОГРАММНЫМ   И   НЕПРОГРАММНЫМ НАПРАВЛЕНИЯМ  ДЕЯТЕЛЬНОСТИ В  2017-2019  гг.</vt:lpstr>
      <vt:lpstr>район» Смоленской области на образование  в разрезе муниципальных программ  в 2014 году</vt:lpstr>
      <vt:lpstr>район» Смоленской области на образование  в разрезе муниципальных программ  в 2014 году</vt:lpstr>
      <vt:lpstr>район» Смоленской области на образование  в разрезе муниципальных программ  в 2014 году</vt:lpstr>
      <vt:lpstr>Муниципальная программа  «Создание условий для эффективного управления муниципальным образованием "Холм - Жирковский район" Смоленской области на  2016-2020 годы</vt:lpstr>
      <vt:lpstr>Муниципальная программа  «Создание условий для эффективного управления  муниципальными финансами в муниципальном образовании "Холм - Жирковский район" Смоленской области на  2014-2020 гг.»</vt:lpstr>
      <vt:lpstr>Муниципальная программа  «Развитие системы образования и молодежной политики в муниципальном образовании "Холм - Жирковский район" Смоленской области на  2014-2020 гг.»</vt:lpstr>
      <vt:lpstr>Муниципальная программа  «Развитие культуры, спорта и туризма на территории  муниципального образования "Холм - Жирковский район" Смоленской области на  2014-2020 гг.»</vt:lpstr>
      <vt:lpstr>Муниципальная программа  «Газификация населенных пунктов  Холм-Жирковского района Смоленской области на  2014-2020 годы»</vt:lpstr>
      <vt:lpstr>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vt:lpstr>
      <vt:lpstr>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vt:lpstr>
      <vt:lpstr>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vt:lpstr>
      <vt:lpstr>Муниципальная программа  « Развитие сельского хозяйства в муниципальном образовании «Холм-Жирковский район    Смоленской области на  2016-2020 гг.»</vt:lpstr>
      <vt:lpstr>Муниципальная программа  « Демографическое развитие муниципального образования «Холм-Жирковский район  Смоленской области на  2015-2020 гг.»</vt:lpstr>
      <vt:lpstr>Муниципальная программа  «  Обеспечение жильем молодых семей на территории муниципального образования «Холм-Жирковский район Смоленской области на  2015-2019 гг.»</vt:lpstr>
      <vt:lpstr>Муниципальная программа  «  Доступная среда на территории муниципального образования «Холм-Жирковский район  Смоленской области на  2016-2020 гг.»</vt:lpstr>
      <vt:lpstr>Муниципальная программа  «  Безопасный город на территории муниципального образования «Холм-Жирковский район   Смоленской области на  2016-2019 гг.»</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wizard</dc:creator>
  <cp:lastModifiedBy>Ольга</cp:lastModifiedBy>
  <cp:revision>1193</cp:revision>
  <dcterms:modified xsi:type="dcterms:W3CDTF">2016-12-15T12:52:35Z</dcterms:modified>
</cp:coreProperties>
</file>