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notesSlides/notesSlide12.xml" ContentType="application/vnd.openxmlformats-officedocument.presentationml.notesSlide+xml"/>
  <Override PartName="/ppt/charts/chart4.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60" r:id="rId2"/>
    <p:sldId id="261" r:id="rId3"/>
    <p:sldId id="262" r:id="rId4"/>
    <p:sldId id="291" r:id="rId5"/>
    <p:sldId id="264" r:id="rId6"/>
    <p:sldId id="292" r:id="rId7"/>
    <p:sldId id="266" r:id="rId8"/>
    <p:sldId id="293" r:id="rId9"/>
    <p:sldId id="307" r:id="rId10"/>
    <p:sldId id="294" r:id="rId11"/>
    <p:sldId id="295" r:id="rId12"/>
    <p:sldId id="296" r:id="rId13"/>
    <p:sldId id="297" r:id="rId14"/>
    <p:sldId id="298" r:id="rId15"/>
    <p:sldId id="273" r:id="rId16"/>
    <p:sldId id="299" r:id="rId17"/>
    <p:sldId id="275" r:id="rId18"/>
    <p:sldId id="276" r:id="rId19"/>
    <p:sldId id="309" r:id="rId20"/>
    <p:sldId id="310" r:id="rId21"/>
    <p:sldId id="278" r:id="rId22"/>
    <p:sldId id="279" r:id="rId23"/>
    <p:sldId id="301" r:id="rId24"/>
    <p:sldId id="281" r:id="rId25"/>
    <p:sldId id="282" r:id="rId26"/>
    <p:sldId id="302" r:id="rId27"/>
    <p:sldId id="284" r:id="rId28"/>
    <p:sldId id="285" r:id="rId29"/>
    <p:sldId id="303" r:id="rId30"/>
    <p:sldId id="304" r:id="rId31"/>
    <p:sldId id="305" r:id="rId32"/>
    <p:sldId id="306" r:id="rId33"/>
  </p:sldIdLst>
  <p:sldSz cx="7559675" cy="7559675"/>
  <p:notesSz cx="6761163" cy="99425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381" userDrawn="1">
          <p15:clr>
            <a:srgbClr val="A4A3A4"/>
          </p15:clr>
        </p15:guide>
        <p15:guide id="2" pos="238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8FDEE3"/>
    <a:srgbClr val="66FF99"/>
    <a:srgbClr val="C0D03C"/>
    <a:srgbClr val="6C8EBE"/>
    <a:srgbClr val="A8D756"/>
    <a:srgbClr val="A8C456"/>
    <a:srgbClr val="A8CC56"/>
    <a:srgbClr val="A8CA56"/>
    <a:srgbClr val="A8B8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Светлый стиль 2 — акцент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11" autoAdjust="0"/>
    <p:restoredTop sz="93449" autoAdjust="0"/>
  </p:normalViewPr>
  <p:slideViewPr>
    <p:cSldViewPr snapToGrid="0">
      <p:cViewPr>
        <p:scale>
          <a:sx n="96" d="100"/>
          <a:sy n="96" d="100"/>
        </p:scale>
        <p:origin x="-2670" y="-174"/>
      </p:cViewPr>
      <p:guideLst>
        <p:guide orient="horz" pos="2381"/>
        <p:guide pos="238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Excel4.xlsx"/></Relationships>
</file>

<file path=ppt/charts/_rels/chart5.xml.rels><?xml version="1.0" encoding="UTF-8" standalone="yes"?>
<Relationships xmlns="http://schemas.openxmlformats.org/package/2006/relationships"><Relationship Id="rId1" Type="http://schemas.openxmlformats.org/officeDocument/2006/relationships/package" Target="../embeddings/_____Microsoft_Excel5.xlsx"/></Relationships>
</file>

<file path=ppt/charts/_rels/chart6.xml.rels><?xml version="1.0" encoding="UTF-8" standalone="yes"?>
<Relationships xmlns="http://schemas.openxmlformats.org/package/2006/relationships"><Relationship Id="rId1" Type="http://schemas.openxmlformats.org/officeDocument/2006/relationships/package" Target="../embeddings/_____Microsoft_Excel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343099417441246"/>
          <c:y val="0.24533320935160571"/>
          <c:w val="0.48353665819310027"/>
          <c:h val="0.40163809766409586"/>
        </c:manualLayout>
      </c:layout>
      <c:pieChart>
        <c:varyColors val="1"/>
        <c:ser>
          <c:idx val="0"/>
          <c:order val="0"/>
          <c:tx>
            <c:strRef>
              <c:f>Лист1!$B$1</c:f>
              <c:strCache>
                <c:ptCount val="1"/>
                <c:pt idx="0">
                  <c:v>Столбец1</c:v>
                </c:pt>
              </c:strCache>
            </c:strRef>
          </c:tx>
          <c:spPr>
            <a:ln w="3175"/>
            <a:effectLst>
              <a:outerShdw blurRad="50800" dist="38100" dir="2700000" algn="tl" rotWithShape="0">
                <a:prstClr val="black">
                  <a:alpha val="40000"/>
                </a:prstClr>
              </a:outerShdw>
            </a:effectLst>
          </c:spPr>
          <c:dPt>
            <c:idx val="0"/>
            <c:bubble3D val="0"/>
            <c:explosion val="15"/>
            <c:spPr>
              <a:solidFill>
                <a:srgbClr val="C0D03C"/>
              </a:solidFill>
              <a:ln w="3175">
                <a:noFill/>
              </a:ln>
              <a:effectLst>
                <a:outerShdw blurRad="50800" dist="38100" dir="2700000" algn="tl" rotWithShape="0">
                  <a:prstClr val="black">
                    <a:alpha val="40000"/>
                  </a:prstClr>
                </a:outerShdw>
              </a:effectLst>
              <a:scene3d>
                <a:camera prst="orthographicFront"/>
                <a:lightRig rig="threePt" dir="t"/>
              </a:scene3d>
              <a:sp3d contourW="19050" prstMaterial="flat">
                <a:contourClr>
                  <a:schemeClr val="accent6">
                    <a:lumMod val="75000"/>
                  </a:schemeClr>
                </a:contourClr>
              </a:sp3d>
            </c:spPr>
            <c:extLst xmlns:c16r2="http://schemas.microsoft.com/office/drawing/2015/06/chart">
              <c:ext xmlns:c16="http://schemas.microsoft.com/office/drawing/2014/chart" uri="{C3380CC4-5D6E-409C-BE32-E72D297353CC}">
                <c16:uniqueId val="{00000001-1959-4126-A4D1-A99845705119}"/>
              </c:ext>
            </c:extLst>
          </c:dPt>
          <c:dPt>
            <c:idx val="1"/>
            <c:bubble3D val="0"/>
            <c:spPr>
              <a:solidFill>
                <a:srgbClr val="6C8EBE"/>
              </a:solidFill>
              <a:ln w="3175">
                <a:noFill/>
              </a:ln>
              <a:effectLst>
                <a:outerShdw blurRad="50800" dist="38100" dir="2700000" algn="tl" rotWithShape="0">
                  <a:prstClr val="black">
                    <a:alpha val="40000"/>
                  </a:prstClr>
                </a:outerShdw>
              </a:effectLst>
              <a:scene3d>
                <a:camera prst="orthographicFront"/>
                <a:lightRig rig="threePt" dir="t"/>
              </a:scene3d>
              <a:sp3d contourW="19050" prstMaterial="flat">
                <a:contourClr>
                  <a:schemeClr val="accent5">
                    <a:lumMod val="75000"/>
                  </a:schemeClr>
                </a:contourClr>
              </a:sp3d>
            </c:spPr>
            <c:extLst xmlns:c16r2="http://schemas.microsoft.com/office/drawing/2015/06/chart">
              <c:ext xmlns:c16="http://schemas.microsoft.com/office/drawing/2014/chart" uri="{C3380CC4-5D6E-409C-BE32-E72D297353CC}">
                <c16:uniqueId val="{00000003-1959-4126-A4D1-A99845705119}"/>
              </c:ext>
            </c:extLst>
          </c:dPt>
          <c:dPt>
            <c:idx val="2"/>
            <c:bubble3D val="0"/>
            <c:spPr>
              <a:solidFill>
                <a:srgbClr val="8FDEE3"/>
              </a:solidFill>
              <a:ln w="3175">
                <a:noFill/>
              </a:ln>
              <a:effectLst>
                <a:outerShdw blurRad="50800" dist="38100" dir="2700000" algn="tl" rotWithShape="0">
                  <a:prstClr val="black">
                    <a:alpha val="40000"/>
                  </a:prstClr>
                </a:outerShdw>
              </a:effectLst>
            </c:spPr>
          </c:dPt>
          <c:dLbls>
            <c:dLbl>
              <c:idx val="0"/>
              <c:layout/>
              <c:tx>
                <c:rich>
                  <a:bodyPr/>
                  <a:lstStyle/>
                  <a:p>
                    <a:r>
                      <a:rPr lang="ru-RU" dirty="0" smtClean="0"/>
                      <a:t>65,,6</a:t>
                    </a:r>
                    <a:r>
                      <a:rPr lang="en-US" dirty="0" smtClean="0"/>
                      <a:t>%</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spPr>
              <a:solidFill>
                <a:prstClr val="white">
                  <a:alpha val="90000"/>
                </a:prstClr>
              </a:solidFill>
              <a:ln w="12700" cap="flat" cmpd="sng" algn="ctr">
                <a:solidFill>
                  <a:srgbClr val="70AD47"/>
                </a:solidFill>
                <a:round/>
              </a:ln>
              <a:effectLst>
                <a:outerShdw blurRad="50800" dist="38100" dir="2700000" algn="tl" rotWithShape="0">
                  <a:srgbClr val="70AD47">
                    <a:lumMod val="75000"/>
                    <a:alpha val="40000"/>
                  </a:srgbClr>
                </a:outerShdw>
              </a:effectLst>
            </c:spPr>
            <c:txPr>
              <a:bodyPr rot="0" vert="horz"/>
              <a:lstStyle/>
              <a:p>
                <a:pPr>
                  <a:defRPr/>
                </a:pPr>
                <a:endParaRPr lang="ru-RU"/>
              </a:p>
            </c:txPr>
            <c:dLblPos val="outEnd"/>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xmlns:c16r2="http://schemas.microsoft.com/office/drawing/2015/06/chart">
              <c:ext xmlns:c15="http://schemas.microsoft.com/office/drawing/2012/chart" uri="{CE6537A1-D6FC-4f65-9D91-7224C49458BB}"/>
            </c:extLst>
          </c:dLbls>
          <c:cat>
            <c:strRef>
              <c:f>Лист1!$A$2:$A$7</c:f>
              <c:strCache>
                <c:ptCount val="6"/>
                <c:pt idx="0">
                  <c:v>Обрабатывающие производства</c:v>
                </c:pt>
                <c:pt idx="1">
                  <c:v>водоснабжение,водоотведение</c:v>
                </c:pt>
                <c:pt idx="2">
                  <c:v>здравоохранение</c:v>
                </c:pt>
                <c:pt idx="3">
                  <c:v>культура</c:v>
                </c:pt>
                <c:pt idx="4">
                  <c:v>транспортировка и хранение</c:v>
                </c:pt>
                <c:pt idx="5">
                  <c:v>прочие</c:v>
                </c:pt>
              </c:strCache>
            </c:strRef>
          </c:cat>
          <c:val>
            <c:numRef>
              <c:f>Лист1!$B$2:$B$7</c:f>
              <c:numCache>
                <c:formatCode>0.0%</c:formatCode>
                <c:ptCount val="6"/>
                <c:pt idx="0">
                  <c:v>0.65600000000000003</c:v>
                </c:pt>
                <c:pt idx="1">
                  <c:v>0.11</c:v>
                </c:pt>
                <c:pt idx="2">
                  <c:v>0.05</c:v>
                </c:pt>
                <c:pt idx="3">
                  <c:v>5.6000000000000001E-2</c:v>
                </c:pt>
                <c:pt idx="4">
                  <c:v>0.03</c:v>
                </c:pt>
                <c:pt idx="5">
                  <c:v>9.8000000000000004E-2</c:v>
                </c:pt>
              </c:numCache>
            </c:numRef>
          </c:val>
          <c:extLst xmlns:c16r2="http://schemas.microsoft.com/office/drawing/2015/06/chart">
            <c:ext xmlns:c16="http://schemas.microsoft.com/office/drawing/2014/chart" uri="{C3380CC4-5D6E-409C-BE32-E72D297353CC}">
              <c16:uniqueId val="{00000016-1959-4126-A4D1-A99845705119}"/>
            </c:ext>
          </c:extLst>
        </c:ser>
        <c:dLbls>
          <c:showLegendKey val="0"/>
          <c:showVal val="1"/>
          <c:showCatName val="0"/>
          <c:showSerName val="0"/>
          <c:showPercent val="0"/>
          <c:showBubbleSize val="0"/>
          <c:showLeaderLines val="1"/>
        </c:dLbls>
        <c:firstSliceAng val="0"/>
      </c:pieChart>
      <c:spPr>
        <a:noFill/>
        <a:ln>
          <a:noFill/>
        </a:ln>
        <a:effectLst/>
        <a:sp3d/>
      </c:spPr>
    </c:plotArea>
    <c:legend>
      <c:legendPos val="b"/>
      <c:layout>
        <c:manualLayout>
          <c:xMode val="edge"/>
          <c:yMode val="edge"/>
          <c:x val="0.21025586648949743"/>
          <c:y val="0.74247887385737765"/>
          <c:w val="0.64588107023153885"/>
          <c:h val="0.22755858423125949"/>
        </c:manualLayout>
      </c:layout>
      <c:overlay val="0"/>
      <c:spPr>
        <a:noFill/>
        <a:ln>
          <a:noFill/>
        </a:ln>
        <a:effectLst/>
      </c:spPr>
      <c:txPr>
        <a:bodyPr rot="0" vert="horz"/>
        <a:lstStyle/>
        <a:p>
          <a:pPr>
            <a:defRPr sz="1100"/>
          </a:pPr>
          <a:endParaRPr lang="ru-RU"/>
        </a:p>
      </c:txPr>
    </c:legend>
    <c:plotVisOnly val="1"/>
    <c:dispBlanksAs val="zero"/>
    <c:showDLblsOverMax val="0"/>
  </c:chart>
  <c:spPr>
    <a:noFill/>
    <a:ln>
      <a:noFill/>
    </a:ln>
    <a:effectLst/>
  </c:spPr>
  <c:txPr>
    <a:bodyPr/>
    <a:lstStyle/>
    <a:p>
      <a:pPr>
        <a:defRPr sz="1000">
          <a:latin typeface="Open Sans" panose="020B0606030504020204" pitchFamily="34" charset="0"/>
          <a:ea typeface="Open Sans" panose="020B0606030504020204" pitchFamily="34" charset="0"/>
          <a:cs typeface="Open Sans" panose="020B0606030504020204" pitchFamily="34" charset="0"/>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532188981208641"/>
          <c:y val="0.12684976143978755"/>
          <c:w val="0.61694861122693989"/>
          <c:h val="0.76354928887763052"/>
        </c:manualLayout>
      </c:layout>
      <c:pieChart>
        <c:varyColors val="1"/>
        <c:ser>
          <c:idx val="0"/>
          <c:order val="0"/>
          <c:tx>
            <c:strRef>
              <c:f>Лист1!$B$1</c:f>
              <c:strCache>
                <c:ptCount val="1"/>
                <c:pt idx="0">
                  <c:v>Отраслевая структура малых предприятий, %</c:v>
                </c:pt>
              </c:strCache>
            </c:strRef>
          </c:tx>
          <c:spPr>
            <a:ln w="3175">
              <a:solidFill>
                <a:srgbClr val="0070C0"/>
              </a:solidFill>
            </a:ln>
          </c:spPr>
          <c:explosion val="6"/>
          <c:dPt>
            <c:idx val="0"/>
            <c:bubble3D val="0"/>
            <c:spPr>
              <a:solidFill>
                <a:srgbClr val="0070C0"/>
              </a:solidFill>
              <a:ln w="3175">
                <a:solidFill>
                  <a:srgbClr val="0070C0"/>
                </a:solidFill>
              </a:ln>
              <a:effectLst/>
            </c:spPr>
            <c:extLst xmlns:c16r2="http://schemas.microsoft.com/office/drawing/2015/06/chart">
              <c:ext xmlns:c16="http://schemas.microsoft.com/office/drawing/2014/chart" uri="{C3380CC4-5D6E-409C-BE32-E72D297353CC}">
                <c16:uniqueId val="{00000001-AB19-4056-BA0C-AD5E9B5B2677}"/>
              </c:ext>
            </c:extLst>
          </c:dPt>
          <c:dPt>
            <c:idx val="1"/>
            <c:bubble3D val="0"/>
            <c:spPr>
              <a:solidFill>
                <a:srgbClr val="C0D03C"/>
              </a:solidFill>
              <a:ln w="3175">
                <a:solidFill>
                  <a:srgbClr val="0070C0"/>
                </a:solidFill>
              </a:ln>
              <a:effectLst/>
            </c:spPr>
            <c:extLst xmlns:c16r2="http://schemas.microsoft.com/office/drawing/2015/06/chart">
              <c:ext xmlns:c16="http://schemas.microsoft.com/office/drawing/2014/chart" uri="{C3380CC4-5D6E-409C-BE32-E72D297353CC}">
                <c16:uniqueId val="{00000003-AB19-4056-BA0C-AD5E9B5B2677}"/>
              </c:ext>
            </c:extLst>
          </c:dPt>
          <c:dPt>
            <c:idx val="2"/>
            <c:bubble3D val="0"/>
            <c:spPr>
              <a:solidFill>
                <a:srgbClr val="EBE352"/>
              </a:solidFill>
              <a:ln w="3175">
                <a:solidFill>
                  <a:srgbClr val="0070C0"/>
                </a:solidFill>
              </a:ln>
              <a:effectLst/>
            </c:spPr>
            <c:extLst xmlns:c16r2="http://schemas.microsoft.com/office/drawing/2015/06/chart">
              <c:ext xmlns:c16="http://schemas.microsoft.com/office/drawing/2014/chart" uri="{C3380CC4-5D6E-409C-BE32-E72D297353CC}">
                <c16:uniqueId val="{00000005-AB19-4056-BA0C-AD5E9B5B2677}"/>
              </c:ext>
            </c:extLst>
          </c:dPt>
          <c:dPt>
            <c:idx val="3"/>
            <c:bubble3D val="0"/>
            <c:spPr>
              <a:solidFill>
                <a:srgbClr val="77CA82"/>
              </a:solidFill>
              <a:ln w="3175">
                <a:solidFill>
                  <a:srgbClr val="0070C0"/>
                </a:solidFill>
              </a:ln>
              <a:effectLst/>
            </c:spPr>
            <c:extLst xmlns:c16r2="http://schemas.microsoft.com/office/drawing/2015/06/chart">
              <c:ext xmlns:c16="http://schemas.microsoft.com/office/drawing/2014/chart" uri="{C3380CC4-5D6E-409C-BE32-E72D297353CC}">
                <c16:uniqueId val="{00000007-AB19-4056-BA0C-AD5E9B5B2677}"/>
              </c:ext>
            </c:extLst>
          </c:dPt>
          <c:dPt>
            <c:idx val="4"/>
            <c:bubble3D val="0"/>
            <c:spPr>
              <a:solidFill>
                <a:srgbClr val="00AEFF"/>
              </a:solidFill>
              <a:ln w="3175">
                <a:solidFill>
                  <a:srgbClr val="0070C0"/>
                </a:solidFill>
              </a:ln>
              <a:effectLst/>
            </c:spPr>
            <c:extLst xmlns:c16r2="http://schemas.microsoft.com/office/drawing/2015/06/chart">
              <c:ext xmlns:c16="http://schemas.microsoft.com/office/drawing/2014/chart" uri="{C3380CC4-5D6E-409C-BE32-E72D297353CC}">
                <c16:uniqueId val="{00000009-AB19-4056-BA0C-AD5E9B5B2677}"/>
              </c:ext>
            </c:extLst>
          </c:dPt>
          <c:dPt>
            <c:idx val="5"/>
            <c:bubble3D val="0"/>
            <c:spPr>
              <a:solidFill>
                <a:srgbClr val="8BDCDE"/>
              </a:solidFill>
              <a:ln w="3175">
                <a:solidFill>
                  <a:srgbClr val="0070C0"/>
                </a:solidFill>
              </a:ln>
              <a:effectLst/>
            </c:spPr>
            <c:extLst xmlns:c16r2="http://schemas.microsoft.com/office/drawing/2015/06/chart">
              <c:ext xmlns:c16="http://schemas.microsoft.com/office/drawing/2014/chart" uri="{C3380CC4-5D6E-409C-BE32-E72D297353CC}">
                <c16:uniqueId val="{0000000B-DEA9-4078-A26C-BA95FD8E8760}"/>
              </c:ext>
            </c:extLst>
          </c:dPt>
          <c:dLbls>
            <c:dLbl>
              <c:idx val="0"/>
              <c:layout>
                <c:manualLayout>
                  <c:x val="-1.2987084735426887E-2"/>
                  <c:y val="-4.1350002702401764E-3"/>
                </c:manualLayout>
              </c:layout>
              <c:tx>
                <c:rich>
                  <a:bodyPr/>
                  <a:lstStyle/>
                  <a:p>
                    <a:r>
                      <a:rPr lang="ru-RU" dirty="0" smtClean="0"/>
                      <a:t>5,4</a:t>
                    </a:r>
                    <a:r>
                      <a:rPr lang="en-US" dirty="0" smtClean="0"/>
                      <a:t>%</a:t>
                    </a:r>
                    <a:endParaRPr lang="en-US" dirty="0"/>
                  </a:p>
                </c:rich>
              </c:tx>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AB19-4056-BA0C-AD5E9B5B2677}"/>
                </c:ext>
                <c:ext xmlns:c15="http://schemas.microsoft.com/office/drawing/2012/chart" uri="{CE6537A1-D6FC-4f65-9D91-7224C49458BB}">
                  <c15:layout/>
                </c:ext>
              </c:extLst>
            </c:dLbl>
            <c:dLbl>
              <c:idx val="1"/>
              <c:layout>
                <c:manualLayout>
                  <c:x val="-1.2530382164817541E-2"/>
                  <c:y val="-1.4711484426026166E-2"/>
                </c:manualLayout>
              </c:layout>
              <c:tx>
                <c:rich>
                  <a:bodyPr/>
                  <a:lstStyle/>
                  <a:p>
                    <a:r>
                      <a:rPr lang="ru-RU" dirty="0" smtClean="0"/>
                      <a:t>7,</a:t>
                    </a:r>
                    <a:r>
                      <a:rPr lang="en-US" dirty="0" smtClean="0"/>
                      <a:t>5%</a:t>
                    </a:r>
                    <a:endParaRPr lang="en-US" dirty="0"/>
                  </a:p>
                </c:rich>
              </c:tx>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AB19-4056-BA0C-AD5E9B5B2677}"/>
                </c:ext>
                <c:ext xmlns:c15="http://schemas.microsoft.com/office/drawing/2012/chart" uri="{CE6537A1-D6FC-4f65-9D91-7224C49458BB}">
                  <c15:layout/>
                </c:ext>
              </c:extLst>
            </c:dLbl>
            <c:dLbl>
              <c:idx val="2"/>
              <c:layout>
                <c:manualLayout>
                  <c:x val="-3.8838923160581726E-2"/>
                  <c:y val="2.7625383301501431E-2"/>
                </c:manualLayout>
              </c:layout>
              <c:tx>
                <c:rich>
                  <a:bodyPr/>
                  <a:lstStyle/>
                  <a:p>
                    <a:r>
                      <a:rPr lang="en-US" dirty="0" smtClean="0"/>
                      <a:t>3</a:t>
                    </a:r>
                    <a:r>
                      <a:rPr lang="ru-RU" dirty="0" smtClean="0"/>
                      <a:t>7,8</a:t>
                    </a:r>
                    <a:r>
                      <a:rPr lang="en-US" dirty="0" smtClean="0"/>
                      <a:t>%</a:t>
                    </a:r>
                    <a:endParaRPr lang="en-US" dirty="0"/>
                  </a:p>
                </c:rich>
              </c:tx>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AB19-4056-BA0C-AD5E9B5B2677}"/>
                </c:ext>
                <c:ext xmlns:c15="http://schemas.microsoft.com/office/drawing/2012/chart" uri="{CE6537A1-D6FC-4f65-9D91-7224C49458BB}">
                  <c15:layout/>
                </c:ext>
              </c:extLst>
            </c:dLbl>
            <c:dLbl>
              <c:idx val="3"/>
              <c:layout>
                <c:manualLayout>
                  <c:x val="2.8761081153889537E-2"/>
                  <c:y val="2.2711244791364708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ru-RU" dirty="0" smtClean="0"/>
                      <a:t>2,0</a:t>
                    </a:r>
                    <a:r>
                      <a:rPr lang="en-US" dirty="0" smtClean="0"/>
                      <a:t>%</a:t>
                    </a:r>
                    <a:endParaRPr lang="en-US" dirty="0"/>
                  </a:p>
                </c:rich>
              </c:tx>
              <c:spPr>
                <a:solidFill>
                  <a:prstClr val="white">
                    <a:alpha val="90000"/>
                  </a:prstClr>
                </a:solidFill>
                <a:ln>
                  <a:solidFill>
                    <a:srgbClr val="B2D499"/>
                  </a:solidFill>
                </a:ln>
                <a:effectLst>
                  <a:outerShdw blurRad="50800" dist="38100" dir="2700000" algn="ctr" rotWithShape="0">
                    <a:srgbClr val="000000">
                      <a:alpha val="40000"/>
                    </a:srgbClr>
                  </a:outerShdw>
                </a:effectLst>
              </c:spPr>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AB19-4056-BA0C-AD5E9B5B2677}"/>
                </c:ext>
                <c:ext xmlns:c15="http://schemas.microsoft.com/office/drawing/2012/chart" uri="{CE6537A1-D6FC-4f65-9D91-7224C49458BB}">
                  <c15:layout>
                    <c:manualLayout>
                      <c:w val="9.3230726086056329E-2"/>
                      <c:h val="5.6956210021547583E-2"/>
                    </c:manualLayout>
                  </c15:layout>
                </c:ext>
              </c:extLst>
            </c:dLbl>
            <c:dLbl>
              <c:idx val="4"/>
              <c:layout>
                <c:manualLayout>
                  <c:x val="-3.0394134844590873E-2"/>
                  <c:y val="-3.0852637055723608E-2"/>
                </c:manualLayout>
              </c:layout>
              <c:tx>
                <c:rich>
                  <a:bodyPr/>
                  <a:lstStyle/>
                  <a:p>
                    <a:r>
                      <a:rPr lang="ru-RU" dirty="0" smtClean="0"/>
                      <a:t>9,5</a:t>
                    </a:r>
                    <a:r>
                      <a:rPr lang="en-US" dirty="0" smtClean="0"/>
                      <a:t>%</a:t>
                    </a:r>
                    <a:endParaRPr lang="en-US" dirty="0"/>
                  </a:p>
                </c:rich>
              </c:tx>
              <c:dLblPos val="bestFit"/>
              <c:showLegendKey val="0"/>
              <c:showVal val="1"/>
              <c:showCatName val="0"/>
              <c:showSerName val="0"/>
              <c:showPercent val="0"/>
              <c:showBubbleSize val="0"/>
            </c:dLbl>
            <c:dLbl>
              <c:idx val="5"/>
              <c:layout>
                <c:manualLayout>
                  <c:x val="-1.3304356221691228E-2"/>
                  <c:y val="1.6815776295834192E-2"/>
                </c:manualLayout>
              </c:layout>
              <c:tx>
                <c:rich>
                  <a:bodyPr/>
                  <a:lstStyle/>
                  <a:p>
                    <a:r>
                      <a:rPr lang="en-US" dirty="0" smtClean="0"/>
                      <a:t>3</a:t>
                    </a:r>
                    <a:r>
                      <a:rPr lang="ru-RU" dirty="0" smtClean="0"/>
                      <a:t>7,8</a:t>
                    </a:r>
                    <a:r>
                      <a:rPr lang="en-US" dirty="0" smtClean="0"/>
                      <a:t>%</a:t>
                    </a:r>
                    <a:endParaRPr lang="en-US" dirty="0"/>
                  </a:p>
                </c:rich>
              </c:tx>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DEA9-4078-A26C-BA95FD8E8760}"/>
                </c:ext>
                <c:ext xmlns:c15="http://schemas.microsoft.com/office/drawing/2012/chart" uri="{CE6537A1-D6FC-4f65-9D91-7224C49458BB}">
                  <c15:layout/>
                </c:ext>
              </c:extLst>
            </c:dLbl>
            <c:spPr>
              <a:solidFill>
                <a:prstClr val="white">
                  <a:alpha val="90000"/>
                </a:prstClr>
              </a:solidFill>
              <a:ln>
                <a:solidFill>
                  <a:srgbClr val="B2D499"/>
                </a:solidFill>
              </a:ln>
              <a:effectLst>
                <a:outerShdw blurRad="50800" dist="38100" dir="2700000" algn="ctr" rotWithShape="0">
                  <a:srgbClr val="000000">
                    <a:alpha val="40000"/>
                  </a:srgbClr>
                </a:outerShdw>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Лист1!$A$2:$A$7</c:f>
              <c:strCache>
                <c:ptCount val="6"/>
                <c:pt idx="0">
                  <c:v>Промышленность</c:v>
                </c:pt>
                <c:pt idx="1">
                  <c:v>Строительство</c:v>
                </c:pt>
                <c:pt idx="2">
                  <c:v>Оптовая и розничная торговля</c:v>
                </c:pt>
                <c:pt idx="3">
                  <c:v>Сельское хозяйство</c:v>
                </c:pt>
                <c:pt idx="4">
                  <c:v>Заготовка и переработка дреесины</c:v>
                </c:pt>
                <c:pt idx="5">
                  <c:v>Прочие виды</c:v>
                </c:pt>
              </c:strCache>
            </c:strRef>
          </c:cat>
          <c:val>
            <c:numRef>
              <c:f>Лист1!$B$2:$B$7</c:f>
              <c:numCache>
                <c:formatCode>0.0%</c:formatCode>
                <c:ptCount val="6"/>
                <c:pt idx="0">
                  <c:v>5.3999999999999999E-2</c:v>
                </c:pt>
                <c:pt idx="1">
                  <c:v>7.4999999999999997E-2</c:v>
                </c:pt>
                <c:pt idx="2">
                  <c:v>0.378</c:v>
                </c:pt>
                <c:pt idx="3">
                  <c:v>0.02</c:v>
                </c:pt>
                <c:pt idx="4">
                  <c:v>9.5000000000000001E-2</c:v>
                </c:pt>
                <c:pt idx="5">
                  <c:v>0.378</c:v>
                </c:pt>
              </c:numCache>
            </c:numRef>
          </c:val>
          <c:extLst xmlns:c16r2="http://schemas.microsoft.com/office/drawing/2015/06/chart">
            <c:ext xmlns:c16="http://schemas.microsoft.com/office/drawing/2014/chart" uri="{C3380CC4-5D6E-409C-BE32-E72D297353CC}">
              <c16:uniqueId val="{0000000A-AB19-4056-BA0C-AD5E9B5B2677}"/>
            </c:ext>
          </c:extLst>
        </c:ser>
        <c:dLbls>
          <c:showLegendKey val="0"/>
          <c:showVal val="1"/>
          <c:showCatName val="0"/>
          <c:showSerName val="0"/>
          <c:showPercent val="0"/>
          <c:showBubbleSize val="0"/>
          <c:showLeaderLines val="1"/>
        </c:dLbls>
        <c:firstSliceAng val="0"/>
      </c:pieChart>
      <c:spPr>
        <a:noFill/>
        <a:ln>
          <a:noFill/>
        </a:ln>
        <a:effectLst/>
      </c:spPr>
    </c:plotArea>
    <c:plotVisOnly val="1"/>
    <c:dispBlanksAs val="zero"/>
    <c:showDLblsOverMax val="0"/>
  </c:chart>
  <c:spPr>
    <a:noFill/>
    <a:ln>
      <a:noFill/>
    </a:ln>
    <a:effectLst/>
  </c:spPr>
  <c:txPr>
    <a:bodyPr/>
    <a:lstStyle/>
    <a:p>
      <a:pPr>
        <a:defRPr/>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20778487430349"/>
          <c:y val="0.11687319089923558"/>
          <c:w val="0.81478311117592039"/>
          <c:h val="1"/>
        </c:manualLayout>
      </c:layout>
      <c:pieChart>
        <c:varyColors val="1"/>
        <c:ser>
          <c:idx val="0"/>
          <c:order val="0"/>
          <c:tx>
            <c:strRef>
              <c:f>Лист1!$B$1</c:f>
              <c:strCache>
                <c:ptCount val="1"/>
                <c:pt idx="0">
                  <c:v>Столбец1</c:v>
                </c:pt>
              </c:strCache>
            </c:strRef>
          </c:tx>
          <c:spPr>
            <a:ln w="3175">
              <a:solidFill>
                <a:schemeClr val="accent5">
                  <a:lumMod val="50000"/>
                </a:schemeClr>
              </a:solidFill>
            </a:ln>
          </c:spPr>
          <c:explosion val="14"/>
          <c:dPt>
            <c:idx val="0"/>
            <c:bubble3D val="0"/>
            <c:spPr>
              <a:solidFill>
                <a:srgbClr val="EBE352"/>
              </a:solidFill>
              <a:ln w="3175">
                <a:solidFill>
                  <a:schemeClr val="accent5">
                    <a:lumMod val="50000"/>
                  </a:schemeClr>
                </a:solidFill>
              </a:ln>
              <a:effectLst/>
            </c:spPr>
            <c:extLst xmlns:c16r2="http://schemas.microsoft.com/office/drawing/2015/06/chart">
              <c:ext xmlns:c16="http://schemas.microsoft.com/office/drawing/2014/chart" uri="{C3380CC4-5D6E-409C-BE32-E72D297353CC}">
                <c16:uniqueId val="{00000001-2FA3-4C9E-8347-B41F29429662}"/>
              </c:ext>
            </c:extLst>
          </c:dPt>
          <c:dPt>
            <c:idx val="1"/>
            <c:bubble3D val="0"/>
            <c:spPr>
              <a:solidFill>
                <a:srgbClr val="77CA82"/>
              </a:solidFill>
              <a:ln w="3175">
                <a:solidFill>
                  <a:schemeClr val="accent5">
                    <a:lumMod val="50000"/>
                  </a:schemeClr>
                </a:solidFill>
              </a:ln>
              <a:effectLst/>
            </c:spPr>
            <c:extLst xmlns:c16r2="http://schemas.microsoft.com/office/drawing/2015/06/chart">
              <c:ext xmlns:c16="http://schemas.microsoft.com/office/drawing/2014/chart" uri="{C3380CC4-5D6E-409C-BE32-E72D297353CC}">
                <c16:uniqueId val="{00000003-2FA3-4C9E-8347-B41F29429662}"/>
              </c:ext>
            </c:extLst>
          </c:dPt>
          <c:dLbls>
            <c:dLbl>
              <c:idx val="0"/>
              <c:layout>
                <c:manualLayout>
                  <c:x val="-0.22270740837832428"/>
                  <c:y val="-0.26816422990292832"/>
                </c:manualLayout>
              </c:layout>
              <c:tx>
                <c:rich>
                  <a:bodyPr/>
                  <a:lstStyle/>
                  <a:p>
                    <a:r>
                      <a:rPr lang="en-US" dirty="0" smtClean="0"/>
                      <a:t>99,</a:t>
                    </a:r>
                    <a:r>
                      <a:rPr lang="ru-RU" dirty="0" smtClean="0"/>
                      <a:t>5</a:t>
                    </a:r>
                    <a:r>
                      <a:rPr lang="en-US" dirty="0" smtClean="0"/>
                      <a:t>%</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12713490321980817"/>
                  <c:y val="3.0234370328291033E-2"/>
                </c:manualLayout>
              </c:layout>
              <c:tx>
                <c:rich>
                  <a:bodyPr/>
                  <a:lstStyle/>
                  <a:p>
                    <a:r>
                      <a:rPr lang="ru-RU" dirty="0" smtClean="0"/>
                      <a:t>0,5</a:t>
                    </a:r>
                    <a:r>
                      <a:rPr lang="en-US" dirty="0" smtClean="0"/>
                      <a:t>%</a:t>
                    </a:r>
                    <a:endParaRPr lang="en-US" dirty="0"/>
                  </a:p>
                </c:rich>
              </c:tx>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2FA3-4C9E-8347-B41F29429662}"/>
                </c:ext>
                <c:ext xmlns:c15="http://schemas.microsoft.com/office/drawing/2012/chart" uri="{CE6537A1-D6FC-4f65-9D91-7224C49458BB}">
                  <c15:layout/>
                </c:ext>
              </c:extLst>
            </c:dLbl>
            <c:dLbl>
              <c:idx val="2"/>
              <c:layout>
                <c:manualLayout>
                  <c:x val="-0.11516966164530508"/>
                  <c:y val="1.4560121775808165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6.1556880379237518E-2"/>
                  <c:y val="-8.2143012811270955E-2"/>
                </c:manualLayout>
              </c:layout>
              <c:spPr>
                <a:solidFill>
                  <a:prstClr val="white">
                    <a:alpha val="90000"/>
                  </a:prstClr>
                </a:solidFill>
                <a:ln>
                  <a:solidFill>
                    <a:srgbClr val="A4C987">
                      <a:alpha val="85000"/>
                    </a:srgbClr>
                  </a:solidFill>
                </a:ln>
                <a:effectLst>
                  <a:outerShdw blurRad="50800" dist="38100" dir="2700000" algn="ctr" rotWithShape="0">
                    <a:srgbClr val="000000">
                      <a:alpha val="40000"/>
                    </a:srgbClr>
                  </a:outerShdw>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bestFit"/>
              <c:showLegendKey val="0"/>
              <c:showVal val="1"/>
              <c:showCatName val="0"/>
              <c:showSerName val="0"/>
              <c:showPercent val="0"/>
              <c:showBubbleSize val="0"/>
              <c:extLst>
                <c:ext xmlns:c15="http://schemas.microsoft.com/office/drawing/2012/chart" uri="{CE6537A1-D6FC-4f65-9D91-7224C49458BB}">
                  <c15:layout>
                    <c:manualLayout>
                      <c:w val="0.15914632817475402"/>
                      <c:h val="6.0699808551799982E-2"/>
                    </c:manualLayout>
                  </c15:layout>
                </c:ext>
              </c:extLst>
            </c:dLbl>
            <c:dLbl>
              <c:idx val="4"/>
              <c:layout>
                <c:manualLayout>
                  <c:x val="0"/>
                  <c:y val="-4.4253033498405814E-2"/>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2FA3-4C9E-8347-B41F29429662}"/>
                </c:ext>
                <c:ext xmlns:c15="http://schemas.microsoft.com/office/drawing/2012/chart" uri="{CE6537A1-D6FC-4f65-9D91-7224C49458BB}"/>
              </c:extLst>
            </c:dLbl>
            <c:dLbl>
              <c:idx val="5"/>
              <c:layout>
                <c:manualLayout>
                  <c:x val="-6.5289807870970176E-2"/>
                  <c:y val="4.4305002799636534E-2"/>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2FA3-4C9E-8347-B41F29429662}"/>
                </c:ext>
                <c:ext xmlns:c15="http://schemas.microsoft.com/office/drawing/2012/chart" uri="{CE6537A1-D6FC-4f65-9D91-7224C49458BB}"/>
              </c:extLst>
            </c:dLbl>
            <c:spPr>
              <a:solidFill>
                <a:prstClr val="white">
                  <a:alpha val="90000"/>
                </a:prstClr>
              </a:solidFill>
              <a:ln>
                <a:solidFill>
                  <a:srgbClr val="A4C987">
                    <a:alpha val="85000"/>
                  </a:srgbClr>
                </a:solidFill>
              </a:ln>
              <a:effectLst>
                <a:outerShdw blurRad="50800" dist="38100" dir="2700000" algn="ctr" rotWithShape="0">
                  <a:srgbClr val="000000">
                    <a:alpha val="40000"/>
                  </a:srgbClr>
                </a:outerShdw>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Лист1!$A$2:$A$3</c:f>
              <c:strCache>
                <c:ptCount val="2"/>
                <c:pt idx="0">
                  <c:v>Сфера промышленности</c:v>
                </c:pt>
                <c:pt idx="1">
                  <c:v>Сфера электр.энергии,горяч.пара</c:v>
                </c:pt>
              </c:strCache>
            </c:strRef>
          </c:cat>
          <c:val>
            <c:numRef>
              <c:f>Лист1!$B$2:$B$3</c:f>
              <c:numCache>
                <c:formatCode>0.0%</c:formatCode>
                <c:ptCount val="2"/>
                <c:pt idx="0">
                  <c:v>0.995</c:v>
                </c:pt>
                <c:pt idx="1">
                  <c:v>5.0000000000000001E-3</c:v>
                </c:pt>
              </c:numCache>
            </c:numRef>
          </c:val>
          <c:extLst xmlns:c16r2="http://schemas.microsoft.com/office/drawing/2015/06/chart">
            <c:ext xmlns:c16="http://schemas.microsoft.com/office/drawing/2014/chart" uri="{C3380CC4-5D6E-409C-BE32-E72D297353CC}">
              <c16:uniqueId val="{0000000C-2FA3-4C9E-8347-B41F29429662}"/>
            </c:ext>
          </c:extLst>
        </c:ser>
        <c:dLbls>
          <c:showLegendKey val="0"/>
          <c:showVal val="1"/>
          <c:showCatName val="0"/>
          <c:showSerName val="0"/>
          <c:showPercent val="0"/>
          <c:showBubbleSize val="0"/>
          <c:showLeaderLines val="1"/>
        </c:dLbls>
        <c:firstSliceAng val="0"/>
      </c:pieChart>
      <c:spPr>
        <a:noFill/>
        <a:ln>
          <a:noFill/>
        </a:ln>
        <a:effectLst/>
      </c:spPr>
    </c:plotArea>
    <c:plotVisOnly val="1"/>
    <c:dispBlanksAs val="zero"/>
    <c:showDLblsOverMax val="0"/>
  </c:chart>
  <c:spPr>
    <a:noFill/>
    <a:ln>
      <a:noFill/>
    </a:ln>
    <a:effectLst/>
  </c:spPr>
  <c:txPr>
    <a:bodyPr/>
    <a:lstStyle/>
    <a:p>
      <a:pPr>
        <a:defRPr/>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243336345474341"/>
          <c:y val="1.1707339141224829E-2"/>
          <c:w val="0.72451321635512522"/>
          <c:h val="0.73978987757961256"/>
        </c:manualLayout>
      </c:layout>
      <c:pieChart>
        <c:varyColors val="1"/>
        <c:ser>
          <c:idx val="0"/>
          <c:order val="0"/>
          <c:tx>
            <c:strRef>
              <c:f>Лист1!$B$1</c:f>
              <c:strCache>
                <c:ptCount val="1"/>
                <c:pt idx="0">
                  <c:v>Столбец1</c:v>
                </c:pt>
              </c:strCache>
            </c:strRef>
          </c:tx>
          <c:spPr>
            <a:ln w="3175">
              <a:solidFill>
                <a:schemeClr val="accent5">
                  <a:lumMod val="50000"/>
                </a:schemeClr>
              </a:solidFill>
            </a:ln>
          </c:spPr>
          <c:explosion val="8"/>
          <c:dPt>
            <c:idx val="0"/>
            <c:bubble3D val="0"/>
            <c:explosion val="5"/>
            <c:spPr>
              <a:solidFill>
                <a:srgbClr val="0070C0"/>
              </a:solidFill>
              <a:ln w="3175">
                <a:solidFill>
                  <a:schemeClr val="accent5">
                    <a:lumMod val="50000"/>
                  </a:schemeClr>
                </a:solidFill>
              </a:ln>
              <a:effectLst/>
            </c:spPr>
            <c:extLst xmlns:c16r2="http://schemas.microsoft.com/office/drawing/2015/06/chart">
              <c:ext xmlns:c16="http://schemas.microsoft.com/office/drawing/2014/chart" uri="{C3380CC4-5D6E-409C-BE32-E72D297353CC}">
                <c16:uniqueId val="{00000001-09DD-4903-8301-36BE8AE14F30}"/>
              </c:ext>
            </c:extLst>
          </c:dPt>
          <c:dPt>
            <c:idx val="1"/>
            <c:bubble3D val="0"/>
            <c:spPr>
              <a:solidFill>
                <a:srgbClr val="E3DE4C"/>
              </a:solidFill>
              <a:ln w="3175">
                <a:solidFill>
                  <a:schemeClr val="accent5">
                    <a:lumMod val="50000"/>
                  </a:schemeClr>
                </a:solidFill>
              </a:ln>
              <a:effectLst/>
            </c:spPr>
            <c:extLst xmlns:c16r2="http://schemas.microsoft.com/office/drawing/2015/06/chart">
              <c:ext xmlns:c16="http://schemas.microsoft.com/office/drawing/2014/chart" uri="{C3380CC4-5D6E-409C-BE32-E72D297353CC}">
                <c16:uniqueId val="{00000003-09DD-4903-8301-36BE8AE14F30}"/>
              </c:ext>
            </c:extLst>
          </c:dPt>
          <c:dLbls>
            <c:dLbl>
              <c:idx val="0"/>
              <c:layout>
                <c:manualLayout>
                  <c:x val="-0.25054567543960632"/>
                  <c:y val="3.1544218390507459E-2"/>
                </c:manualLayout>
              </c:layout>
              <c:tx>
                <c:rich>
                  <a:bodyPr/>
                  <a:lstStyle/>
                  <a:p>
                    <a:r>
                      <a:rPr lang="en-US" dirty="0" smtClean="0"/>
                      <a:t>4</a:t>
                    </a:r>
                    <a:r>
                      <a:rPr lang="ru-RU" dirty="0" smtClean="0"/>
                      <a:t>4,0</a:t>
                    </a:r>
                    <a:r>
                      <a:rPr lang="en-US" dirty="0" smtClean="0"/>
                      <a:t>%</a:t>
                    </a:r>
                    <a:endParaRPr lang="en-US" dirty="0"/>
                  </a:p>
                </c:rich>
              </c:tx>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09DD-4903-8301-36BE8AE14F30}"/>
                </c:ext>
                <c:ext xmlns:c15="http://schemas.microsoft.com/office/drawing/2012/chart" uri="{CE6537A1-D6FC-4f65-9D91-7224C49458BB}">
                  <c15:layout/>
                </c:ext>
              </c:extLst>
            </c:dLbl>
            <c:dLbl>
              <c:idx val="1"/>
              <c:layout>
                <c:manualLayout>
                  <c:x val="0.26828209235010508"/>
                  <c:y val="-7.0784647002559292E-2"/>
                </c:manualLayout>
              </c:layout>
              <c:tx>
                <c:rich>
                  <a:bodyPr/>
                  <a:lstStyle/>
                  <a:p>
                    <a:r>
                      <a:rPr lang="en-US" dirty="0" smtClean="0"/>
                      <a:t>5</a:t>
                    </a:r>
                    <a:r>
                      <a:rPr lang="ru-RU" dirty="0" smtClean="0"/>
                      <a:t>6,0</a:t>
                    </a:r>
                    <a:r>
                      <a:rPr lang="en-US" dirty="0" smtClean="0"/>
                      <a:t>%</a:t>
                    </a:r>
                    <a:endParaRPr lang="en-US" dirty="0"/>
                  </a:p>
                </c:rich>
              </c:tx>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09DD-4903-8301-36BE8AE14F30}"/>
                </c:ext>
                <c:ext xmlns:c15="http://schemas.microsoft.com/office/drawing/2012/chart" uri="{CE6537A1-D6FC-4f65-9D91-7224C49458BB}">
                  <c15:layout/>
                </c:ext>
              </c:extLst>
            </c:dLbl>
            <c:spPr>
              <a:solidFill>
                <a:prstClr val="white">
                  <a:alpha val="90000"/>
                </a:prstClr>
              </a:solidFill>
              <a:ln>
                <a:solidFill>
                  <a:srgbClr val="70AD47"/>
                </a:solidFill>
              </a:ln>
              <a:effectLst>
                <a:outerShdw blurRad="50800" dist="38100" dir="2700000" algn="ctr" rotWithShape="0">
                  <a:schemeClr val="accent6">
                    <a:lumMod val="75000"/>
                    <a:alpha val="40000"/>
                  </a:schemeClr>
                </a:outerShdw>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cat>
            <c:strRef>
              <c:f>Лист1!$A$2:$A$3</c:f>
              <c:strCache>
                <c:ptCount val="2"/>
                <c:pt idx="0">
                  <c:v>Растениеводство</c:v>
                </c:pt>
                <c:pt idx="1">
                  <c:v>Животноводство</c:v>
                </c:pt>
              </c:strCache>
            </c:strRef>
          </c:cat>
          <c:val>
            <c:numRef>
              <c:f>Лист1!$B$2:$B$3</c:f>
              <c:numCache>
                <c:formatCode>0.0%</c:formatCode>
                <c:ptCount val="2"/>
                <c:pt idx="0">
                  <c:v>0.44</c:v>
                </c:pt>
                <c:pt idx="1">
                  <c:v>0.56000000000000005</c:v>
                </c:pt>
              </c:numCache>
            </c:numRef>
          </c:val>
          <c:extLst xmlns:c16r2="http://schemas.microsoft.com/office/drawing/2015/06/chart">
            <c:ext xmlns:c16="http://schemas.microsoft.com/office/drawing/2014/chart" uri="{C3380CC4-5D6E-409C-BE32-E72D297353CC}">
              <c16:uniqueId val="{00000004-09DD-4903-8301-36BE8AE14F30}"/>
            </c:ext>
          </c:extLst>
        </c:ser>
        <c:dLbls>
          <c:showLegendKey val="0"/>
          <c:showVal val="1"/>
          <c:showCatName val="0"/>
          <c:showSerName val="0"/>
          <c:showPercent val="0"/>
          <c:showBubbleSize val="0"/>
          <c:showLeaderLines val="0"/>
        </c:dLbls>
        <c:firstSliceAng val="0"/>
      </c:pieChart>
      <c:spPr>
        <a:noFill/>
        <a:ln>
          <a:noFill/>
        </a:ln>
        <a:effectLst/>
      </c:spPr>
    </c:plotArea>
    <c:legend>
      <c:legendPos val="b"/>
      <c:layout>
        <c:manualLayout>
          <c:xMode val="edge"/>
          <c:yMode val="edge"/>
          <c:x val="0.13999510478141594"/>
          <c:y val="0.84464055881082634"/>
          <c:w val="0.64384712676990463"/>
          <c:h val="0.1504743814309389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zero"/>
    <c:showDLblsOverMax val="0"/>
  </c:chart>
  <c:spPr>
    <a:noFill/>
    <a:ln>
      <a:noFill/>
    </a:ln>
    <a:effectLst/>
  </c:spPr>
  <c:txPr>
    <a:bodyPr/>
    <a:lstStyle/>
    <a:p>
      <a:pPr>
        <a:defRPr/>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897279211299048"/>
          <c:y val="7.5981628407344862E-2"/>
          <c:w val="0.43104628206449985"/>
          <c:h val="0.52907778898026236"/>
        </c:manualLayout>
      </c:layout>
      <c:pieChart>
        <c:varyColors val="1"/>
        <c:ser>
          <c:idx val="0"/>
          <c:order val="0"/>
          <c:tx>
            <c:strRef>
              <c:f>Лист1!$B$1</c:f>
              <c:strCache>
                <c:ptCount val="1"/>
                <c:pt idx="0">
                  <c:v>18</c:v>
                </c:pt>
              </c:strCache>
            </c:strRef>
          </c:tx>
          <c:spPr>
            <a:solidFill>
              <a:srgbClr val="05BAFF"/>
            </a:solidFill>
            <a:ln>
              <a:solidFill>
                <a:schemeClr val="accent5">
                  <a:lumMod val="50000"/>
                </a:schemeClr>
              </a:solidFill>
            </a:ln>
          </c:spPr>
          <c:explosion val="6"/>
          <c:dPt>
            <c:idx val="0"/>
            <c:bubble3D val="0"/>
            <c:spPr>
              <a:solidFill>
                <a:srgbClr val="81D78C"/>
              </a:solidFill>
              <a:ln>
                <a:solidFill>
                  <a:schemeClr val="accent5">
                    <a:lumMod val="50000"/>
                  </a:schemeClr>
                </a:solidFill>
              </a:ln>
              <a:effectLst/>
            </c:spPr>
          </c:dPt>
          <c:dPt>
            <c:idx val="1"/>
            <c:bubble3D val="0"/>
            <c:spPr>
              <a:solidFill>
                <a:srgbClr val="05BAFF"/>
              </a:solidFill>
              <a:ln>
                <a:solidFill>
                  <a:schemeClr val="accent5">
                    <a:lumMod val="50000"/>
                  </a:schemeClr>
                </a:solidFill>
              </a:ln>
              <a:effectLst/>
            </c:spPr>
          </c:dPt>
          <c:dLbls>
            <c:dLbl>
              <c:idx val="0"/>
              <c:layout>
                <c:manualLayout>
                  <c:x val="-3.1646824160775841E-2"/>
                  <c:y val="3.5312874851727634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10010635779487104"/>
                  <c:y val="-0.12006377449587567"/>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5.4408524934050954E-2"/>
                  <c:y val="1.2613647675384034E-2"/>
                </c:manualLayout>
              </c:layout>
              <c:spPr>
                <a:solidFill>
                  <a:prstClr val="white">
                    <a:alpha val="90000"/>
                  </a:prstClr>
                </a:solidFill>
                <a:ln>
                  <a:solidFill>
                    <a:srgbClr val="70AD47">
                      <a:alpha val="90000"/>
                    </a:srgbClr>
                  </a:solidFill>
                </a:ln>
                <a:effectLst>
                  <a:outerShdw blurRad="50800" dist="38100" dir="2700000" algn="ctr" rotWithShape="0">
                    <a:schemeClr val="accent6">
                      <a:lumMod val="60000"/>
                      <a:lumOff val="40000"/>
                      <a:alpha val="40000"/>
                    </a:schemeClr>
                  </a:outerShdw>
                </a:effectLst>
              </c:spPr>
              <c:txPr>
                <a:bodyPr rot="0" spcFirstLastPara="1" vertOverflow="ellipsis" vert="horz" wrap="square" lIns="38100" tIns="19050" rIns="38100" bIns="19050" anchor="ctr" anchorCtr="0">
                  <a:spAutoFit/>
                </a:bodyPr>
                <a:lstStyle/>
                <a:p>
                  <a:pPr algn="ctr">
                    <a:defRPr lang="ru-RU" sz="10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bestFit"/>
              <c:showLegendKey val="0"/>
              <c:showVal val="1"/>
              <c:showCatName val="0"/>
              <c:showSerName val="0"/>
              <c:showPercent val="0"/>
              <c:showBubbleSize val="0"/>
              <c:extLst>
                <c:ext xmlns:c15="http://schemas.microsoft.com/office/drawing/2012/chart" uri="{CE6537A1-D6FC-4f65-9D91-7224C49458BB}">
                  <c15:layout/>
                </c:ext>
              </c:extLst>
            </c:dLbl>
            <c:spPr>
              <a:solidFill>
                <a:prstClr val="white">
                  <a:alpha val="90000"/>
                </a:prstClr>
              </a:solidFill>
              <a:ln>
                <a:solidFill>
                  <a:srgbClr val="70AD47">
                    <a:alpha val="90000"/>
                  </a:srgbClr>
                </a:solidFill>
              </a:ln>
              <a:effectLst>
                <a:outerShdw blurRad="50800" dist="50800" dir="2700000" algn="ctr" rotWithShape="0">
                  <a:schemeClr val="accent6">
                    <a:lumMod val="60000"/>
                    <a:lumOff val="40000"/>
                    <a:alpha val="40000"/>
                  </a:schemeClr>
                </a:outerShdw>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Налоговые поступления</c:v>
                </c:pt>
                <c:pt idx="1">
                  <c:v>Безвозмездные поступления</c:v>
                </c:pt>
              </c:strCache>
            </c:strRef>
          </c:cat>
          <c:val>
            <c:numRef>
              <c:f>Лист1!$B$2:$B$3</c:f>
              <c:numCache>
                <c:formatCode>General</c:formatCode>
                <c:ptCount val="2"/>
                <c:pt idx="0">
                  <c:v>95.7</c:v>
                </c:pt>
                <c:pt idx="1">
                  <c:v>586.20000000000005</c:v>
                </c:pt>
              </c:numCache>
            </c:numRef>
          </c:val>
        </c:ser>
        <c:dLbls>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6.3773900771235598E-2"/>
          <c:y val="0.59804466772809262"/>
          <c:w val="0.5845289130604695"/>
          <c:h val="0.20418515958360839"/>
        </c:manualLayout>
      </c:layout>
      <c:overlay val="0"/>
      <c:spPr>
        <a:noFill/>
        <a:ln>
          <a:noFill/>
        </a:ln>
        <a:effectLst/>
      </c:spPr>
      <c:txPr>
        <a:bodyPr rot="0" spcFirstLastPara="1" vertOverflow="ellipsis" vert="horz" wrap="square" anchor="ctr" anchorCtr="0"/>
        <a:lstStyle/>
        <a:p>
          <a:pPr rtl="0">
            <a:defRPr sz="1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zero"/>
    <c:showDLblsOverMax val="0"/>
  </c:chart>
  <c:spPr>
    <a:noFill/>
    <a:ln>
      <a:noFill/>
    </a:ln>
    <a:effectLst/>
  </c:spPr>
  <c:txPr>
    <a:bodyPr/>
    <a:lstStyle/>
    <a:p>
      <a:pPr>
        <a:defRPr/>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5968562126703414"/>
          <c:y val="0.44064972559857379"/>
          <c:w val="0.28290736408472056"/>
          <c:h val="0.50275753093043307"/>
        </c:manualLayout>
      </c:layout>
      <c:pieChart>
        <c:varyColors val="1"/>
        <c:ser>
          <c:idx val="0"/>
          <c:order val="0"/>
          <c:tx>
            <c:strRef>
              <c:f>Лист1!$B$1</c:f>
              <c:strCache>
                <c:ptCount val="1"/>
                <c:pt idx="0">
                  <c:v>Столбец1</c:v>
                </c:pt>
              </c:strCache>
            </c:strRef>
          </c:tx>
          <c:spPr>
            <a:ln w="12700">
              <a:solidFill>
                <a:schemeClr val="accent5">
                  <a:lumMod val="50000"/>
                </a:schemeClr>
              </a:solidFill>
            </a:ln>
            <a:effectLst/>
            <a:scene3d>
              <a:camera prst="orthographicFront"/>
              <a:lightRig rig="threePt" dir="t"/>
            </a:scene3d>
            <a:sp3d>
              <a:contourClr>
                <a:srgbClr val="000000"/>
              </a:contourClr>
            </a:sp3d>
          </c:spPr>
          <c:explosion val="7"/>
          <c:dPt>
            <c:idx val="0"/>
            <c:bubble3D val="0"/>
            <c:spPr>
              <a:solidFill>
                <a:srgbClr val="B7C73E"/>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1-CD74-4828-AC9A-D7FF2275CF7B}"/>
              </c:ext>
            </c:extLst>
          </c:dPt>
          <c:dPt>
            <c:idx val="1"/>
            <c:bubble3D val="0"/>
            <c:spPr>
              <a:solidFill>
                <a:srgbClr val="8BDCDE"/>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3-CD74-4828-AC9A-D7FF2275CF7B}"/>
              </c:ext>
            </c:extLst>
          </c:dPt>
          <c:dPt>
            <c:idx val="2"/>
            <c:bubble3D val="0"/>
            <c:spPr>
              <a:solidFill>
                <a:srgbClr val="EBE352"/>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5-CD74-4828-AC9A-D7FF2275CF7B}"/>
              </c:ext>
            </c:extLst>
          </c:dPt>
          <c:dPt>
            <c:idx val="3"/>
            <c:bubble3D val="0"/>
            <c:spPr>
              <a:solidFill>
                <a:schemeClr val="accent5">
                  <a:lumMod val="50000"/>
                </a:schemeClr>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7-CD74-4828-AC9A-D7FF2275CF7B}"/>
              </c:ext>
            </c:extLst>
          </c:dPt>
          <c:dPt>
            <c:idx val="4"/>
            <c:bubble3D val="0"/>
            <c:spPr>
              <a:solidFill>
                <a:srgbClr val="00AEFF"/>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9-CD74-4828-AC9A-D7FF2275CF7B}"/>
              </c:ext>
            </c:extLst>
          </c:dPt>
          <c:dPt>
            <c:idx val="5"/>
            <c:bubble3D val="0"/>
            <c:spPr>
              <a:solidFill>
                <a:srgbClr val="6DC781"/>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B-CD74-4828-AC9A-D7FF2275CF7B}"/>
              </c:ext>
            </c:extLst>
          </c:dPt>
          <c:dLbls>
            <c:dLbl>
              <c:idx val="0"/>
              <c:layout>
                <c:manualLayout>
                  <c:x val="-5.3535890445742884E-3"/>
                  <c:y val="-7.5456818003998534E-3"/>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8.0047469185490195E-4"/>
                  <c:y val="-1.1912748425488401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1679135117677868E-2"/>
                  <c:y val="-3.7379314969895897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4424769716249541E-2"/>
                  <c:y val="-3.4889133034343212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4641665991391778E-2"/>
                  <c:y val="9.7294040369620509E-4"/>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4.2084496049422633E-3"/>
                  <c:y val="-2.7824847852968015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3.6056139693409492E-3"/>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solidFill>
                <a:prstClr val="white">
                  <a:alpha val="90000"/>
                </a:prstClr>
              </a:solidFill>
              <a:ln>
                <a:solidFill>
                  <a:srgbClr val="70AD47">
                    <a:alpha val="90000"/>
                  </a:srgbClr>
                </a:solidFill>
              </a:ln>
              <a:effectLst>
                <a:outerShdw blurRad="50800" dist="38100" dir="2700000" algn="ctr" rotWithShape="0">
                  <a:schemeClr val="accent6">
                    <a:lumMod val="60000"/>
                    <a:lumOff val="40000"/>
                    <a:alpha val="40000"/>
                  </a:schemeClr>
                </a:outerShdw>
              </a:effectLst>
            </c:spPr>
            <c:txPr>
              <a:bodyPr rot="0" vert="horz"/>
              <a:lstStyle/>
              <a:p>
                <a:pPr>
                  <a:defRPr/>
                </a:pPr>
                <a:endParaRPr lang="ru-RU"/>
              </a:p>
            </c:txPr>
            <c:dLblPos val="outEnd"/>
            <c:showLegendKey val="0"/>
            <c:showVal val="1"/>
            <c:showCatName val="0"/>
            <c:showSerName val="0"/>
            <c:showPercent val="0"/>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Лист1!$A$2:$A$7</c:f>
              <c:strCache>
                <c:ptCount val="6"/>
                <c:pt idx="0">
                  <c:v>Национальная экономика</c:v>
                </c:pt>
                <c:pt idx="1">
                  <c:v>Жилищно-коммунальное хозяйство</c:v>
                </c:pt>
                <c:pt idx="2">
                  <c:v>Общегосударственные расходы</c:v>
                </c:pt>
                <c:pt idx="3">
                  <c:v>Социальная политика</c:v>
                </c:pt>
                <c:pt idx="4">
                  <c:v>Образование</c:v>
                </c:pt>
                <c:pt idx="5">
                  <c:v>другое</c:v>
                </c:pt>
              </c:strCache>
            </c:strRef>
          </c:cat>
          <c:val>
            <c:numRef>
              <c:f>Лист1!$B$2:$B$7</c:f>
              <c:numCache>
                <c:formatCode>General</c:formatCode>
                <c:ptCount val="6"/>
                <c:pt idx="0">
                  <c:v>100.1</c:v>
                </c:pt>
                <c:pt idx="1">
                  <c:v>179.9</c:v>
                </c:pt>
                <c:pt idx="2">
                  <c:v>102.9</c:v>
                </c:pt>
                <c:pt idx="3">
                  <c:v>22.3</c:v>
                </c:pt>
                <c:pt idx="4">
                  <c:v>244.3</c:v>
                </c:pt>
                <c:pt idx="5">
                  <c:v>78.5</c:v>
                </c:pt>
              </c:numCache>
            </c:numRef>
          </c:val>
          <c:extLst xmlns:c16r2="http://schemas.microsoft.com/office/drawing/2015/06/chart">
            <c:ext xmlns:c16="http://schemas.microsoft.com/office/drawing/2014/chart" uri="{C3380CC4-5D6E-409C-BE32-E72D297353CC}">
              <c16:uniqueId val="{0000000C-CD74-4828-AC9A-D7FF2275CF7B}"/>
            </c:ext>
          </c:extLst>
        </c:ser>
        <c:dLbls>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6.3300072754164938E-2"/>
          <c:y val="0.55169593935797923"/>
          <c:w val="0.46009522227758404"/>
          <c:h val="0.40479935411105411"/>
        </c:manualLayout>
      </c:layout>
      <c:overlay val="0"/>
      <c:spPr>
        <a:noFill/>
        <a:ln>
          <a:noFill/>
        </a:ln>
        <a:effectLst/>
      </c:spPr>
      <c:txPr>
        <a:bodyPr rot="0" vert="horz"/>
        <a:lstStyle/>
        <a:p>
          <a:pPr>
            <a:defRPr/>
          </a:pPr>
          <a:endParaRPr lang="ru-RU"/>
        </a:p>
      </c:txPr>
    </c:legend>
    <c:plotVisOnly val="1"/>
    <c:dispBlanksAs val="zero"/>
    <c:showDLblsOverMax val="0"/>
  </c:chart>
  <c:spPr>
    <a:noFill/>
    <a:ln w="6350" cap="flat" cmpd="sng" algn="ctr">
      <a:noFill/>
      <a:prstDash val="solid"/>
      <a:miter lim="800000"/>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ru-RU"/>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30525" cy="498475"/>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29050" y="0"/>
            <a:ext cx="2930525" cy="498475"/>
          </a:xfrm>
          <a:prstGeom prst="rect">
            <a:avLst/>
          </a:prstGeom>
        </p:spPr>
        <p:txBody>
          <a:bodyPr vert="horz" lIns="91440" tIns="45720" rIns="91440" bIns="45720" rtlCol="0"/>
          <a:lstStyle>
            <a:lvl1pPr algn="r">
              <a:defRPr sz="1200"/>
            </a:lvl1pPr>
          </a:lstStyle>
          <a:p>
            <a:fld id="{A371B3DC-399D-44FA-8619-304EA245A766}" type="datetimeFigureOut">
              <a:rPr lang="ru-RU" smtClean="0"/>
              <a:pPr/>
              <a:t>16.07.2025</a:t>
            </a:fld>
            <a:endParaRPr lang="ru-RU" dirty="0"/>
          </a:p>
        </p:txBody>
      </p:sp>
      <p:sp>
        <p:nvSpPr>
          <p:cNvPr id="4" name="Образ слайда 3"/>
          <p:cNvSpPr>
            <a:spLocks noGrp="1" noRot="1" noChangeAspect="1"/>
          </p:cNvSpPr>
          <p:nvPr>
            <p:ph type="sldImg" idx="2"/>
          </p:nvPr>
        </p:nvSpPr>
        <p:spPr>
          <a:xfrm>
            <a:off x="1701800" y="1243013"/>
            <a:ext cx="3357563" cy="3355975"/>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76275" y="4784725"/>
            <a:ext cx="5408613" cy="3914775"/>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44038"/>
            <a:ext cx="2930525" cy="498475"/>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29050" y="9444038"/>
            <a:ext cx="2930525" cy="498475"/>
          </a:xfrm>
          <a:prstGeom prst="rect">
            <a:avLst/>
          </a:prstGeom>
        </p:spPr>
        <p:txBody>
          <a:bodyPr vert="horz" lIns="91440" tIns="45720" rIns="91440" bIns="45720" rtlCol="0" anchor="b"/>
          <a:lstStyle>
            <a:lvl1pPr algn="r">
              <a:defRPr sz="1200"/>
            </a:lvl1pPr>
          </a:lstStyle>
          <a:p>
            <a:fld id="{2C823618-DF07-46CB-B655-B5123BD5FC91}" type="slidenum">
              <a:rPr lang="ru-RU" smtClean="0"/>
              <a:pPr/>
              <a:t>‹#›</a:t>
            </a:fld>
            <a:endParaRPr lang="ru-RU" dirty="0"/>
          </a:p>
        </p:txBody>
      </p:sp>
    </p:spTree>
    <p:extLst>
      <p:ext uri="{BB962C8B-B14F-4D97-AF65-F5344CB8AC3E}">
        <p14:creationId xmlns:p14="http://schemas.microsoft.com/office/powerpoint/2010/main" val="1040731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a:t>
            </a:fld>
            <a:endParaRPr lang="ru-RU" dirty="0"/>
          </a:p>
        </p:txBody>
      </p:sp>
    </p:spTree>
    <p:extLst>
      <p:ext uri="{BB962C8B-B14F-4D97-AF65-F5344CB8AC3E}">
        <p14:creationId xmlns:p14="http://schemas.microsoft.com/office/powerpoint/2010/main" val="3536819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16</a:t>
            </a:fld>
            <a:endParaRPr lang="ru-RU" dirty="0"/>
          </a:p>
        </p:txBody>
      </p:sp>
    </p:spTree>
    <p:extLst>
      <p:ext uri="{BB962C8B-B14F-4D97-AF65-F5344CB8AC3E}">
        <p14:creationId xmlns:p14="http://schemas.microsoft.com/office/powerpoint/2010/main" val="2209844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17</a:t>
            </a:fld>
            <a:endParaRPr lang="ru-RU" dirty="0"/>
          </a:p>
        </p:txBody>
      </p:sp>
    </p:spTree>
    <p:extLst>
      <p:ext uri="{BB962C8B-B14F-4D97-AF65-F5344CB8AC3E}">
        <p14:creationId xmlns:p14="http://schemas.microsoft.com/office/powerpoint/2010/main" val="1779139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18</a:t>
            </a:fld>
            <a:endParaRPr lang="ru-RU" dirty="0"/>
          </a:p>
        </p:txBody>
      </p:sp>
    </p:spTree>
    <p:extLst>
      <p:ext uri="{BB962C8B-B14F-4D97-AF65-F5344CB8AC3E}">
        <p14:creationId xmlns:p14="http://schemas.microsoft.com/office/powerpoint/2010/main" val="433541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19</a:t>
            </a:fld>
            <a:endParaRPr lang="ru-RU" dirty="0"/>
          </a:p>
        </p:txBody>
      </p:sp>
    </p:spTree>
    <p:extLst>
      <p:ext uri="{BB962C8B-B14F-4D97-AF65-F5344CB8AC3E}">
        <p14:creationId xmlns:p14="http://schemas.microsoft.com/office/powerpoint/2010/main" val="2781917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20</a:t>
            </a:fld>
            <a:endParaRPr lang="ru-RU" dirty="0"/>
          </a:p>
        </p:txBody>
      </p:sp>
    </p:spTree>
    <p:extLst>
      <p:ext uri="{BB962C8B-B14F-4D97-AF65-F5344CB8AC3E}">
        <p14:creationId xmlns:p14="http://schemas.microsoft.com/office/powerpoint/2010/main" val="802070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21</a:t>
            </a:fld>
            <a:endParaRPr lang="ru-RU" dirty="0"/>
          </a:p>
        </p:txBody>
      </p:sp>
    </p:spTree>
    <p:extLst>
      <p:ext uri="{BB962C8B-B14F-4D97-AF65-F5344CB8AC3E}">
        <p14:creationId xmlns:p14="http://schemas.microsoft.com/office/powerpoint/2010/main" val="1821426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25</a:t>
            </a:fld>
            <a:endParaRPr lang="ru-RU" dirty="0"/>
          </a:p>
        </p:txBody>
      </p:sp>
    </p:spTree>
    <p:extLst>
      <p:ext uri="{BB962C8B-B14F-4D97-AF65-F5344CB8AC3E}">
        <p14:creationId xmlns:p14="http://schemas.microsoft.com/office/powerpoint/2010/main" val="2633468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26</a:t>
            </a:fld>
            <a:endParaRPr lang="ru-RU" dirty="0"/>
          </a:p>
        </p:txBody>
      </p:sp>
    </p:spTree>
    <p:extLst>
      <p:ext uri="{BB962C8B-B14F-4D97-AF65-F5344CB8AC3E}">
        <p14:creationId xmlns:p14="http://schemas.microsoft.com/office/powerpoint/2010/main" val="2335255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10</a:t>
            </a:r>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27</a:t>
            </a:fld>
            <a:endParaRPr lang="ru-RU" dirty="0"/>
          </a:p>
        </p:txBody>
      </p:sp>
    </p:spTree>
    <p:extLst>
      <p:ext uri="{BB962C8B-B14F-4D97-AF65-F5344CB8AC3E}">
        <p14:creationId xmlns:p14="http://schemas.microsoft.com/office/powerpoint/2010/main" val="28922856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29</a:t>
            </a:fld>
            <a:endParaRPr lang="ru-RU" dirty="0"/>
          </a:p>
        </p:txBody>
      </p:sp>
    </p:spTree>
    <p:extLst>
      <p:ext uri="{BB962C8B-B14F-4D97-AF65-F5344CB8AC3E}">
        <p14:creationId xmlns:p14="http://schemas.microsoft.com/office/powerpoint/2010/main" val="2011656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5</a:t>
            </a:fld>
            <a:endParaRPr lang="ru-RU" dirty="0"/>
          </a:p>
        </p:txBody>
      </p:sp>
    </p:spTree>
    <p:extLst>
      <p:ext uri="{BB962C8B-B14F-4D97-AF65-F5344CB8AC3E}">
        <p14:creationId xmlns:p14="http://schemas.microsoft.com/office/powerpoint/2010/main" val="52894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30</a:t>
            </a:fld>
            <a:endParaRPr lang="ru-RU" dirty="0"/>
          </a:p>
        </p:txBody>
      </p:sp>
    </p:spTree>
    <p:extLst>
      <p:ext uri="{BB962C8B-B14F-4D97-AF65-F5344CB8AC3E}">
        <p14:creationId xmlns:p14="http://schemas.microsoft.com/office/powerpoint/2010/main" val="3217894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7</a:t>
            </a:fld>
            <a:endParaRPr lang="ru-RU" dirty="0"/>
          </a:p>
        </p:txBody>
      </p:sp>
    </p:spTree>
    <p:extLst>
      <p:ext uri="{BB962C8B-B14F-4D97-AF65-F5344CB8AC3E}">
        <p14:creationId xmlns:p14="http://schemas.microsoft.com/office/powerpoint/2010/main" val="1178778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10</a:t>
            </a:fld>
            <a:endParaRPr lang="ru-RU" dirty="0"/>
          </a:p>
        </p:txBody>
      </p:sp>
    </p:spTree>
    <p:extLst>
      <p:ext uri="{BB962C8B-B14F-4D97-AF65-F5344CB8AC3E}">
        <p14:creationId xmlns:p14="http://schemas.microsoft.com/office/powerpoint/2010/main" val="638829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11</a:t>
            </a:fld>
            <a:endParaRPr lang="ru-RU" dirty="0"/>
          </a:p>
        </p:txBody>
      </p:sp>
    </p:spTree>
    <p:extLst>
      <p:ext uri="{BB962C8B-B14F-4D97-AF65-F5344CB8AC3E}">
        <p14:creationId xmlns:p14="http://schemas.microsoft.com/office/powerpoint/2010/main" val="1304545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12</a:t>
            </a:fld>
            <a:endParaRPr lang="ru-RU" dirty="0"/>
          </a:p>
        </p:txBody>
      </p:sp>
    </p:spTree>
    <p:extLst>
      <p:ext uri="{BB962C8B-B14F-4D97-AF65-F5344CB8AC3E}">
        <p14:creationId xmlns:p14="http://schemas.microsoft.com/office/powerpoint/2010/main" val="2992119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13</a:t>
            </a:fld>
            <a:endParaRPr lang="ru-RU" dirty="0"/>
          </a:p>
        </p:txBody>
      </p:sp>
    </p:spTree>
    <p:extLst>
      <p:ext uri="{BB962C8B-B14F-4D97-AF65-F5344CB8AC3E}">
        <p14:creationId xmlns:p14="http://schemas.microsoft.com/office/powerpoint/2010/main" val="207664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14</a:t>
            </a:fld>
            <a:endParaRPr lang="ru-RU" dirty="0"/>
          </a:p>
        </p:txBody>
      </p:sp>
    </p:spTree>
    <p:extLst>
      <p:ext uri="{BB962C8B-B14F-4D97-AF65-F5344CB8AC3E}">
        <p14:creationId xmlns:p14="http://schemas.microsoft.com/office/powerpoint/2010/main" val="1149140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15</a:t>
            </a:fld>
            <a:endParaRPr lang="ru-RU" dirty="0"/>
          </a:p>
        </p:txBody>
      </p:sp>
    </p:spTree>
    <p:extLst>
      <p:ext uri="{BB962C8B-B14F-4D97-AF65-F5344CB8AC3E}">
        <p14:creationId xmlns:p14="http://schemas.microsoft.com/office/powerpoint/2010/main" val="794688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237197"/>
            <a:ext cx="6425724" cy="2631887"/>
          </a:xfrm>
        </p:spPr>
        <p:txBody>
          <a:bodyPr anchor="b"/>
          <a:lstStyle>
            <a:lvl1pPr algn="ctr">
              <a:defRPr sz="4960"/>
            </a:lvl1pPr>
          </a:lstStyle>
          <a:p>
            <a:r>
              <a:rPr lang="ru-RU" smtClean="0"/>
              <a:t>Образец заголовка</a:t>
            </a:r>
            <a:endParaRPr lang="en-US" dirty="0"/>
          </a:p>
        </p:txBody>
      </p:sp>
      <p:sp>
        <p:nvSpPr>
          <p:cNvPr id="3" name="Subtitle 2"/>
          <p:cNvSpPr>
            <a:spLocks noGrp="1"/>
          </p:cNvSpPr>
          <p:nvPr>
            <p:ph type="subTitle" idx="1"/>
          </p:nvPr>
        </p:nvSpPr>
        <p:spPr>
          <a:xfrm>
            <a:off x="944960" y="3970580"/>
            <a:ext cx="5669756" cy="1825171"/>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CB54F4B1-7501-4FBD-9D17-2142E827AE0D}" type="datetimeFigureOut">
              <a:rPr lang="ru-RU" smtClean="0"/>
              <a:pPr/>
              <a:t>16.07.2025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2174214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B54F4B1-7501-4FBD-9D17-2142E827AE0D}" type="datetimeFigureOut">
              <a:rPr lang="ru-RU" smtClean="0"/>
              <a:pPr/>
              <a:t>16.07.2025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1275527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402483"/>
            <a:ext cx="1630055" cy="640647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519728" y="402483"/>
            <a:ext cx="4795669" cy="64064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B54F4B1-7501-4FBD-9D17-2142E827AE0D}" type="datetimeFigureOut">
              <a:rPr lang="ru-RU" smtClean="0"/>
              <a:pPr/>
              <a:t>16.07.2025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3991032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B54F4B1-7501-4FBD-9D17-2142E827AE0D}" type="datetimeFigureOut">
              <a:rPr lang="ru-RU" smtClean="0"/>
              <a:pPr/>
              <a:t>16.07.2025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2245908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15791" y="1884671"/>
            <a:ext cx="6520220" cy="3144614"/>
          </a:xfrm>
        </p:spPr>
        <p:txBody>
          <a:bodyPr anchor="b"/>
          <a:lstStyle>
            <a:lvl1pPr>
              <a:defRPr sz="4960"/>
            </a:lvl1pPr>
          </a:lstStyle>
          <a:p>
            <a:r>
              <a:rPr lang="ru-RU" smtClean="0"/>
              <a:t>Образец заголовка</a:t>
            </a:r>
            <a:endParaRPr lang="en-US" dirty="0"/>
          </a:p>
        </p:txBody>
      </p:sp>
      <p:sp>
        <p:nvSpPr>
          <p:cNvPr id="3" name="Text Placeholder 2"/>
          <p:cNvSpPr>
            <a:spLocks noGrp="1"/>
          </p:cNvSpPr>
          <p:nvPr>
            <p:ph type="body" idx="1"/>
          </p:nvPr>
        </p:nvSpPr>
        <p:spPr>
          <a:xfrm>
            <a:off x="515791" y="5059035"/>
            <a:ext cx="6520220" cy="1653678"/>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B54F4B1-7501-4FBD-9D17-2142E827AE0D}" type="datetimeFigureOut">
              <a:rPr lang="ru-RU" smtClean="0"/>
              <a:pPr/>
              <a:t>16.07.2025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1264561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519728" y="2012414"/>
            <a:ext cx="3212862" cy="479654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3827085" y="2012414"/>
            <a:ext cx="3212862" cy="479654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CB54F4B1-7501-4FBD-9D17-2142E827AE0D}" type="datetimeFigureOut">
              <a:rPr lang="ru-RU" smtClean="0"/>
              <a:pPr/>
              <a:t>16.07.2025</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3939480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520712" y="402484"/>
            <a:ext cx="6520220" cy="1461188"/>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520713" y="1853171"/>
            <a:ext cx="3198096" cy="908210"/>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ru-RU" smtClean="0"/>
              <a:t>Образец текста</a:t>
            </a:r>
          </a:p>
        </p:txBody>
      </p:sp>
      <p:sp>
        <p:nvSpPr>
          <p:cNvPr id="4" name="Content Placeholder 3"/>
          <p:cNvSpPr>
            <a:spLocks noGrp="1"/>
          </p:cNvSpPr>
          <p:nvPr>
            <p:ph sz="half" idx="2"/>
          </p:nvPr>
        </p:nvSpPr>
        <p:spPr>
          <a:xfrm>
            <a:off x="520713" y="2761381"/>
            <a:ext cx="3198096" cy="406157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3827086" y="1853171"/>
            <a:ext cx="3213847" cy="908210"/>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ru-RU" smtClean="0"/>
              <a:t>Образец текста</a:t>
            </a:r>
          </a:p>
        </p:txBody>
      </p:sp>
      <p:sp>
        <p:nvSpPr>
          <p:cNvPr id="6" name="Content Placeholder 5"/>
          <p:cNvSpPr>
            <a:spLocks noGrp="1"/>
          </p:cNvSpPr>
          <p:nvPr>
            <p:ph sz="quarter" idx="4"/>
          </p:nvPr>
        </p:nvSpPr>
        <p:spPr>
          <a:xfrm>
            <a:off x="3827086" y="2761381"/>
            <a:ext cx="3213847" cy="406157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CB54F4B1-7501-4FBD-9D17-2142E827AE0D}" type="datetimeFigureOut">
              <a:rPr lang="ru-RU" smtClean="0"/>
              <a:pPr/>
              <a:t>16.07.2025</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731561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CB54F4B1-7501-4FBD-9D17-2142E827AE0D}" type="datetimeFigureOut">
              <a:rPr lang="ru-RU" smtClean="0"/>
              <a:pPr/>
              <a:t>16.07.2025</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3116225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4F4B1-7501-4FBD-9D17-2142E827AE0D}" type="datetimeFigureOut">
              <a:rPr lang="ru-RU" smtClean="0"/>
              <a:pPr/>
              <a:t>16.07.2025</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466862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20712" y="503978"/>
            <a:ext cx="2438192" cy="1763924"/>
          </a:xfrm>
        </p:spPr>
        <p:txBody>
          <a:bodyPr anchor="b"/>
          <a:lstStyle>
            <a:lvl1pPr>
              <a:defRPr sz="2645"/>
            </a:lvl1pPr>
          </a:lstStyle>
          <a:p>
            <a:r>
              <a:rPr lang="ru-RU" smtClean="0"/>
              <a:t>Образец заголовка</a:t>
            </a:r>
            <a:endParaRPr lang="en-US" dirty="0"/>
          </a:p>
        </p:txBody>
      </p:sp>
      <p:sp>
        <p:nvSpPr>
          <p:cNvPr id="3" name="Content Placeholder 2"/>
          <p:cNvSpPr>
            <a:spLocks noGrp="1"/>
          </p:cNvSpPr>
          <p:nvPr>
            <p:ph idx="1"/>
          </p:nvPr>
        </p:nvSpPr>
        <p:spPr>
          <a:xfrm>
            <a:off x="3213847" y="1088455"/>
            <a:ext cx="3827085" cy="5372269"/>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20712" y="2267902"/>
            <a:ext cx="2438192" cy="4201570"/>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ru-RU" smtClean="0"/>
              <a:t>Образец текста</a:t>
            </a:r>
          </a:p>
        </p:txBody>
      </p:sp>
      <p:sp>
        <p:nvSpPr>
          <p:cNvPr id="5" name="Date Placeholder 4"/>
          <p:cNvSpPr>
            <a:spLocks noGrp="1"/>
          </p:cNvSpPr>
          <p:nvPr>
            <p:ph type="dt" sz="half" idx="10"/>
          </p:nvPr>
        </p:nvSpPr>
        <p:spPr/>
        <p:txBody>
          <a:bodyPr/>
          <a:lstStyle/>
          <a:p>
            <a:fld id="{CB54F4B1-7501-4FBD-9D17-2142E827AE0D}" type="datetimeFigureOut">
              <a:rPr lang="ru-RU" smtClean="0"/>
              <a:pPr/>
              <a:t>16.07.2025</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182286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20712" y="503978"/>
            <a:ext cx="2438192" cy="1763924"/>
          </a:xfrm>
        </p:spPr>
        <p:txBody>
          <a:bodyPr anchor="b"/>
          <a:lstStyle>
            <a:lvl1pPr>
              <a:defRPr sz="2645"/>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213847" y="1088455"/>
            <a:ext cx="3827085" cy="5372269"/>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ru-RU" dirty="0" smtClean="0"/>
              <a:t>Вставка рисунка</a:t>
            </a:r>
            <a:endParaRPr lang="en-US" dirty="0"/>
          </a:p>
        </p:txBody>
      </p:sp>
      <p:sp>
        <p:nvSpPr>
          <p:cNvPr id="4" name="Text Placeholder 3"/>
          <p:cNvSpPr>
            <a:spLocks noGrp="1"/>
          </p:cNvSpPr>
          <p:nvPr>
            <p:ph type="body" sz="half" idx="2"/>
          </p:nvPr>
        </p:nvSpPr>
        <p:spPr>
          <a:xfrm>
            <a:off x="520712" y="2267902"/>
            <a:ext cx="2438192" cy="4201570"/>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ru-RU" smtClean="0"/>
              <a:t>Образец текста</a:t>
            </a:r>
          </a:p>
        </p:txBody>
      </p:sp>
      <p:sp>
        <p:nvSpPr>
          <p:cNvPr id="5" name="Date Placeholder 4"/>
          <p:cNvSpPr>
            <a:spLocks noGrp="1"/>
          </p:cNvSpPr>
          <p:nvPr>
            <p:ph type="dt" sz="half" idx="10"/>
          </p:nvPr>
        </p:nvSpPr>
        <p:spPr/>
        <p:txBody>
          <a:bodyPr/>
          <a:lstStyle/>
          <a:p>
            <a:fld id="{CB54F4B1-7501-4FBD-9D17-2142E827AE0D}" type="datetimeFigureOut">
              <a:rPr lang="ru-RU" smtClean="0"/>
              <a:pPr/>
              <a:t>16.07.2025</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3427437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402484"/>
            <a:ext cx="6520220" cy="146118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519728" y="2012414"/>
            <a:ext cx="6520220" cy="4796544"/>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19728" y="7006700"/>
            <a:ext cx="1700927" cy="402483"/>
          </a:xfrm>
          <a:prstGeom prst="rect">
            <a:avLst/>
          </a:prstGeom>
        </p:spPr>
        <p:txBody>
          <a:bodyPr vert="horz" lIns="91440" tIns="45720" rIns="91440" bIns="45720" rtlCol="0" anchor="ctr"/>
          <a:lstStyle>
            <a:lvl1pPr algn="l">
              <a:defRPr sz="992">
                <a:solidFill>
                  <a:schemeClr val="tx1">
                    <a:tint val="75000"/>
                  </a:schemeClr>
                </a:solidFill>
              </a:defRPr>
            </a:lvl1pPr>
          </a:lstStyle>
          <a:p>
            <a:fld id="{CB54F4B1-7501-4FBD-9D17-2142E827AE0D}" type="datetimeFigureOut">
              <a:rPr lang="ru-RU" smtClean="0"/>
              <a:pPr/>
              <a:t>16.07.2025</a:t>
            </a:fld>
            <a:endParaRPr lang="ru-RU" dirty="0"/>
          </a:p>
        </p:txBody>
      </p:sp>
      <p:sp>
        <p:nvSpPr>
          <p:cNvPr id="5" name="Footer Placeholder 4"/>
          <p:cNvSpPr>
            <a:spLocks noGrp="1"/>
          </p:cNvSpPr>
          <p:nvPr>
            <p:ph type="ftr" sz="quarter" idx="3"/>
          </p:nvPr>
        </p:nvSpPr>
        <p:spPr>
          <a:xfrm>
            <a:off x="2504143" y="7006700"/>
            <a:ext cx="2551390" cy="402483"/>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ru-RU" dirty="0"/>
          </a:p>
        </p:txBody>
      </p:sp>
      <p:sp>
        <p:nvSpPr>
          <p:cNvPr id="6" name="Slide Number Placeholder 5"/>
          <p:cNvSpPr>
            <a:spLocks noGrp="1"/>
          </p:cNvSpPr>
          <p:nvPr>
            <p:ph type="sldNum" sz="quarter" idx="4"/>
          </p:nvPr>
        </p:nvSpPr>
        <p:spPr>
          <a:xfrm>
            <a:off x="5339020" y="7006700"/>
            <a:ext cx="1700927" cy="402483"/>
          </a:xfrm>
          <a:prstGeom prst="rect">
            <a:avLst/>
          </a:prstGeom>
        </p:spPr>
        <p:txBody>
          <a:bodyPr vert="horz" lIns="91440" tIns="45720" rIns="91440" bIns="45720" rtlCol="0" anchor="ctr"/>
          <a:lstStyle>
            <a:lvl1pPr algn="r">
              <a:defRPr sz="992">
                <a:solidFill>
                  <a:schemeClr val="tx1">
                    <a:tint val="75000"/>
                  </a:schemeClr>
                </a:solidFill>
              </a:defRPr>
            </a:lvl1p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20256938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2.jpe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9.png"/><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7.jpeg"/><Relationship Id="rId5" Type="http://schemas.openxmlformats.org/officeDocument/2006/relationships/image" Target="../media/image15.png"/><Relationship Id="rId4" Type="http://schemas.openxmlformats.org/officeDocument/2006/relationships/image" Target="../media/image66.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78.png"/><Relationship Id="rId13" Type="http://schemas.microsoft.com/office/2007/relationships/hdphoto" Target="../media/hdphoto12.wdp"/><Relationship Id="rId18" Type="http://schemas.openxmlformats.org/officeDocument/2006/relationships/image" Target="../media/image15.png"/><Relationship Id="rId3" Type="http://schemas.openxmlformats.org/officeDocument/2006/relationships/image" Target="../media/image74.png"/><Relationship Id="rId21" Type="http://schemas.openxmlformats.org/officeDocument/2006/relationships/image" Target="../media/image85.png"/><Relationship Id="rId7" Type="http://schemas.openxmlformats.org/officeDocument/2006/relationships/image" Target="../media/image77.png"/><Relationship Id="rId12" Type="http://schemas.openxmlformats.org/officeDocument/2006/relationships/image" Target="../media/image81.png"/><Relationship Id="rId17" Type="http://schemas.openxmlformats.org/officeDocument/2006/relationships/image" Target="../media/image82.png"/><Relationship Id="rId2" Type="http://schemas.openxmlformats.org/officeDocument/2006/relationships/notesSlide" Target="../notesSlides/notesSlide9.xml"/><Relationship Id="rId16" Type="http://schemas.microsoft.com/office/2007/relationships/hdphoto" Target="../media/hdphoto2.wdp"/><Relationship Id="rId20" Type="http://schemas.openxmlformats.org/officeDocument/2006/relationships/image" Target="../media/image84.png"/><Relationship Id="rId1" Type="http://schemas.openxmlformats.org/officeDocument/2006/relationships/slideLayout" Target="../slideLayouts/slideLayout1.xml"/><Relationship Id="rId6" Type="http://schemas.openxmlformats.org/officeDocument/2006/relationships/image" Target="../media/image76.png"/><Relationship Id="rId11" Type="http://schemas.openxmlformats.org/officeDocument/2006/relationships/image" Target="../media/image37.png"/><Relationship Id="rId24" Type="http://schemas.openxmlformats.org/officeDocument/2006/relationships/chart" Target="../charts/chart2.xml"/><Relationship Id="rId5" Type="http://schemas.openxmlformats.org/officeDocument/2006/relationships/image" Target="../media/image75.png"/><Relationship Id="rId15" Type="http://schemas.openxmlformats.org/officeDocument/2006/relationships/image" Target="../media/image46.png"/><Relationship Id="rId23" Type="http://schemas.microsoft.com/office/2007/relationships/hdphoto" Target="../media/hdphoto13.wdp"/><Relationship Id="rId10" Type="http://schemas.openxmlformats.org/officeDocument/2006/relationships/image" Target="../media/image80.png"/><Relationship Id="rId19" Type="http://schemas.openxmlformats.org/officeDocument/2006/relationships/image" Target="../media/image83.png"/><Relationship Id="rId4" Type="http://schemas.openxmlformats.org/officeDocument/2006/relationships/image" Target="../media/image14.png"/><Relationship Id="rId9" Type="http://schemas.openxmlformats.org/officeDocument/2006/relationships/image" Target="../media/image79.png"/><Relationship Id="rId14" Type="http://schemas.openxmlformats.org/officeDocument/2006/relationships/image" Target="../media/image54.png"/><Relationship Id="rId22" Type="http://schemas.openxmlformats.org/officeDocument/2006/relationships/image" Target="../media/image86.png"/></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png"/><Relationship Id="rId7" Type="http://schemas.openxmlformats.org/officeDocument/2006/relationships/hyperlink" Target="mailto:ofp@smolinvest.com"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90.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5.png"/><Relationship Id="rId3" Type="http://schemas.openxmlformats.org/officeDocument/2006/relationships/image" Target="../media/image91.png"/><Relationship Id="rId7" Type="http://schemas.openxmlformats.org/officeDocument/2006/relationships/image" Target="../media/image94.png"/><Relationship Id="rId12" Type="http://schemas.openxmlformats.org/officeDocument/2006/relationships/image" Target="../media/image9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97.png"/><Relationship Id="rId5" Type="http://schemas.openxmlformats.org/officeDocument/2006/relationships/image" Target="../media/image93.png"/><Relationship Id="rId10" Type="http://schemas.openxmlformats.org/officeDocument/2006/relationships/image" Target="../media/image96.png"/><Relationship Id="rId4" Type="http://schemas.openxmlformats.org/officeDocument/2006/relationships/image" Target="../media/image92.png"/><Relationship Id="rId9" Type="http://schemas.openxmlformats.org/officeDocument/2006/relationships/image" Target="../media/image95.png"/><Relationship Id="rId14" Type="http://schemas.openxmlformats.org/officeDocument/2006/relationships/chart" Target="../charts/chart3.xml"/></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104.png"/><Relationship Id="rId18" Type="http://schemas.openxmlformats.org/officeDocument/2006/relationships/image" Target="../media/image109.png"/><Relationship Id="rId3" Type="http://schemas.openxmlformats.org/officeDocument/2006/relationships/image" Target="../media/image99.png"/><Relationship Id="rId7" Type="http://schemas.openxmlformats.org/officeDocument/2006/relationships/image" Target="../media/image14.png"/><Relationship Id="rId12" Type="http://schemas.openxmlformats.org/officeDocument/2006/relationships/image" Target="../media/image103.png"/><Relationship Id="rId17" Type="http://schemas.openxmlformats.org/officeDocument/2006/relationships/image" Target="../media/image108.png"/><Relationship Id="rId2" Type="http://schemas.openxmlformats.org/officeDocument/2006/relationships/notesSlide" Target="../notesSlides/notesSlide12.xml"/><Relationship Id="rId16" Type="http://schemas.openxmlformats.org/officeDocument/2006/relationships/image" Target="../media/image107.png"/><Relationship Id="rId20"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4.wdp"/><Relationship Id="rId11" Type="http://schemas.openxmlformats.org/officeDocument/2006/relationships/image" Target="../media/image102.png"/><Relationship Id="rId5" Type="http://schemas.openxmlformats.org/officeDocument/2006/relationships/image" Target="../media/image100.png"/><Relationship Id="rId15" Type="http://schemas.openxmlformats.org/officeDocument/2006/relationships/image" Target="../media/image106.png"/><Relationship Id="rId10" Type="http://schemas.microsoft.com/office/2007/relationships/hdphoto" Target="../media/hdphoto15.wdp"/><Relationship Id="rId19" Type="http://schemas.openxmlformats.org/officeDocument/2006/relationships/chart" Target="../charts/chart4.xml"/><Relationship Id="rId4" Type="http://schemas.microsoft.com/office/2007/relationships/hdphoto" Target="../media/hdphoto2.wdp"/><Relationship Id="rId9" Type="http://schemas.openxmlformats.org/officeDocument/2006/relationships/image" Target="../media/image101.png"/><Relationship Id="rId14" Type="http://schemas.openxmlformats.org/officeDocument/2006/relationships/image" Target="../media/image105.png"/></Relationships>
</file>

<file path=ppt/slides/_rels/slide19.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jpeg"/><Relationship Id="rId3" Type="http://schemas.openxmlformats.org/officeDocument/2006/relationships/image" Target="../media/image110.png"/><Relationship Id="rId7" Type="http://schemas.openxmlformats.org/officeDocument/2006/relationships/image" Target="../media/image114.png"/><Relationship Id="rId12" Type="http://schemas.openxmlformats.org/officeDocument/2006/relationships/image" Target="../media/image11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image" Target="../media/image112.png"/><Relationship Id="rId10" Type="http://schemas.openxmlformats.org/officeDocument/2006/relationships/image" Target="../media/image117.png"/><Relationship Id="rId4" Type="http://schemas.openxmlformats.org/officeDocument/2006/relationships/image" Target="../media/image111.png"/><Relationship Id="rId9" Type="http://schemas.openxmlformats.org/officeDocument/2006/relationships/image" Target="../media/image116.png"/><Relationship Id="rId1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jpeg"/></Relationships>
</file>

<file path=ppt/slides/_rels/slide20.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18.png"/><Relationship Id="rId7" Type="http://schemas.openxmlformats.org/officeDocument/2006/relationships/image" Target="../media/image11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21.png"/><Relationship Id="rId11" Type="http://schemas.openxmlformats.org/officeDocument/2006/relationships/image" Target="../media/image15.png"/><Relationship Id="rId5" Type="http://schemas.openxmlformats.org/officeDocument/2006/relationships/image" Target="../media/image115.png"/><Relationship Id="rId10" Type="http://schemas.openxmlformats.org/officeDocument/2006/relationships/image" Target="../media/image120.jpeg"/><Relationship Id="rId4" Type="http://schemas.openxmlformats.org/officeDocument/2006/relationships/image" Target="../media/image113.png"/><Relationship Id="rId9" Type="http://schemas.openxmlformats.org/officeDocument/2006/relationships/image" Target="../media/image119.png"/></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2.png"/><Relationship Id="rId7" Type="http://schemas.openxmlformats.org/officeDocument/2006/relationships/image" Target="../media/image124.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23.jpeg"/><Relationship Id="rId5" Type="http://schemas.openxmlformats.org/officeDocument/2006/relationships/image" Target="../media/image14.png"/><Relationship Id="rId10" Type="http://schemas.openxmlformats.org/officeDocument/2006/relationships/image" Target="../media/image126.png"/><Relationship Id="rId4" Type="http://schemas.microsoft.com/office/2007/relationships/hdphoto" Target="../media/hdphoto16.wdp"/><Relationship Id="rId9" Type="http://schemas.openxmlformats.org/officeDocument/2006/relationships/image" Target="../media/image125.png"/></Relationships>
</file>

<file path=ppt/slides/_rels/slide22.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7.png"/><Relationship Id="rId3" Type="http://schemas.openxmlformats.org/officeDocument/2006/relationships/image" Target="../media/image127.png"/><Relationship Id="rId7" Type="http://schemas.openxmlformats.org/officeDocument/2006/relationships/image" Target="../media/image131.png"/><Relationship Id="rId12" Type="http://schemas.openxmlformats.org/officeDocument/2006/relationships/image" Target="../media/image136.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30.png"/><Relationship Id="rId11" Type="http://schemas.openxmlformats.org/officeDocument/2006/relationships/image" Target="../media/image135.png"/><Relationship Id="rId5" Type="http://schemas.openxmlformats.org/officeDocument/2006/relationships/image" Target="../media/image129.pn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png"/><Relationship Id="rId14" Type="http://schemas.openxmlformats.org/officeDocument/2006/relationships/image" Target="../media/image15.png"/></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png"/><Relationship Id="rId7" Type="http://schemas.openxmlformats.org/officeDocument/2006/relationships/image" Target="../media/image44.png"/><Relationship Id="rId2" Type="http://schemas.openxmlformats.org/officeDocument/2006/relationships/image" Target="../media/image138.png"/><Relationship Id="rId1" Type="http://schemas.openxmlformats.org/officeDocument/2006/relationships/slideLayout" Target="../slideLayouts/slideLayout1.xml"/><Relationship Id="rId6" Type="http://schemas.openxmlformats.org/officeDocument/2006/relationships/image" Target="../media/image140.jpeg"/><Relationship Id="rId5" Type="http://schemas.microsoft.com/office/2007/relationships/hdphoto" Target="../media/hdphoto2.wdp"/><Relationship Id="rId4" Type="http://schemas.openxmlformats.org/officeDocument/2006/relationships/image" Target="../media/image139.png"/></Relationships>
</file>

<file path=ppt/slides/_rels/slide24.xml.rels><?xml version="1.0" encoding="UTF-8" standalone="yes"?>
<Relationships xmlns="http://schemas.openxmlformats.org/package/2006/relationships"><Relationship Id="rId8" Type="http://schemas.openxmlformats.org/officeDocument/2006/relationships/image" Target="../media/image145.jpeg"/><Relationship Id="rId13" Type="http://schemas.openxmlformats.org/officeDocument/2006/relationships/image" Target="../media/image15.png"/><Relationship Id="rId3" Type="http://schemas.microsoft.com/office/2007/relationships/hdphoto" Target="../media/hdphoto2.wdp"/><Relationship Id="rId7" Type="http://schemas.openxmlformats.org/officeDocument/2006/relationships/image" Target="../media/image144.jpeg"/><Relationship Id="rId12" Type="http://schemas.openxmlformats.org/officeDocument/2006/relationships/image" Target="../media/image149.jpeg"/><Relationship Id="rId2" Type="http://schemas.openxmlformats.org/officeDocument/2006/relationships/image" Target="../media/image141.png"/><Relationship Id="rId1" Type="http://schemas.openxmlformats.org/officeDocument/2006/relationships/slideLayout" Target="../slideLayouts/slideLayout1.xml"/><Relationship Id="rId6" Type="http://schemas.openxmlformats.org/officeDocument/2006/relationships/image" Target="../media/image143.png"/><Relationship Id="rId11" Type="http://schemas.openxmlformats.org/officeDocument/2006/relationships/image" Target="../media/image148.jpeg"/><Relationship Id="rId5" Type="http://schemas.openxmlformats.org/officeDocument/2006/relationships/image" Target="../media/image142.png"/><Relationship Id="rId10" Type="http://schemas.openxmlformats.org/officeDocument/2006/relationships/image" Target="../media/image147.png"/><Relationship Id="rId4" Type="http://schemas.openxmlformats.org/officeDocument/2006/relationships/image" Target="../media/image14.png"/><Relationship Id="rId9" Type="http://schemas.openxmlformats.org/officeDocument/2006/relationships/image" Target="../media/image146.png"/></Relationships>
</file>

<file path=ppt/slides/_rels/slide2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chart" Target="../charts/chart6.xml"/></Relationships>
</file>

<file path=ppt/slides/_rels/slide26.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50.png"/><Relationship Id="rId7" Type="http://schemas.openxmlformats.org/officeDocument/2006/relationships/image" Target="../media/image15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51.png"/><Relationship Id="rId10" Type="http://schemas.openxmlformats.org/officeDocument/2006/relationships/image" Target="../media/image15.png"/><Relationship Id="rId4" Type="http://schemas.microsoft.com/office/2007/relationships/hdphoto" Target="../media/hdphoto17.wdp"/><Relationship Id="rId9" Type="http://schemas.openxmlformats.org/officeDocument/2006/relationships/image" Target="../media/image154.png"/></Relationships>
</file>

<file path=ppt/slides/_rels/slide27.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4.png"/><Relationship Id="rId7" Type="http://schemas.openxmlformats.org/officeDocument/2006/relationships/image" Target="../media/image158.png"/><Relationship Id="rId12" Type="http://schemas.microsoft.com/office/2007/relationships/hdphoto" Target="../media/hdphoto17.wdp"/><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57.png"/><Relationship Id="rId11" Type="http://schemas.openxmlformats.org/officeDocument/2006/relationships/image" Target="../media/image150.png"/><Relationship Id="rId5" Type="http://schemas.openxmlformats.org/officeDocument/2006/relationships/image" Target="../media/image156.png"/><Relationship Id="rId10" Type="http://schemas.openxmlformats.org/officeDocument/2006/relationships/image" Target="../media/image160.png"/><Relationship Id="rId4" Type="http://schemas.openxmlformats.org/officeDocument/2006/relationships/image" Target="../media/image155.jpeg"/><Relationship Id="rId9"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63.png"/><Relationship Id="rId4" Type="http://schemas.openxmlformats.org/officeDocument/2006/relationships/image" Target="../media/image162.png"/></Relationships>
</file>

<file path=ppt/slides/_rels/slide29.xml.rels><?xml version="1.0" encoding="UTF-8" standalone="yes"?>
<Relationships xmlns="http://schemas.openxmlformats.org/package/2006/relationships"><Relationship Id="rId8" Type="http://schemas.openxmlformats.org/officeDocument/2006/relationships/image" Target="../media/image168.jpeg"/><Relationship Id="rId13" Type="http://schemas.openxmlformats.org/officeDocument/2006/relationships/image" Target="../media/image171.jpeg"/><Relationship Id="rId3" Type="http://schemas.openxmlformats.org/officeDocument/2006/relationships/image" Target="../media/image14.png"/><Relationship Id="rId7" Type="http://schemas.openxmlformats.org/officeDocument/2006/relationships/image" Target="../media/image167.jpeg"/><Relationship Id="rId12" Type="http://schemas.openxmlformats.org/officeDocument/2006/relationships/image" Target="../media/image17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66.png"/><Relationship Id="rId11" Type="http://schemas.microsoft.com/office/2007/relationships/hdphoto" Target="../media/hdphoto18.wdp"/><Relationship Id="rId5" Type="http://schemas.openxmlformats.org/officeDocument/2006/relationships/image" Target="../media/image165.png"/><Relationship Id="rId10" Type="http://schemas.openxmlformats.org/officeDocument/2006/relationships/image" Target="../media/image169.png"/><Relationship Id="rId4" Type="http://schemas.openxmlformats.org/officeDocument/2006/relationships/image" Target="../media/image164.png"/><Relationship Id="rId9" Type="http://schemas.openxmlformats.org/officeDocument/2006/relationships/image" Target="../media/image15.png"/><Relationship Id="rId14" Type="http://schemas.openxmlformats.org/officeDocument/2006/relationships/image" Target="../media/image172.png"/></Relationships>
</file>

<file path=ppt/slides/_rels/slide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png"/><Relationship Id="rId7" Type="http://schemas.openxmlformats.org/officeDocument/2006/relationships/image" Target="../media/image20.jpe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4.png"/><Relationship Id="rId5" Type="http://schemas.microsoft.com/office/2007/relationships/hdphoto" Target="../media/hdphoto2.wdp"/><Relationship Id="rId10" Type="http://schemas.openxmlformats.org/officeDocument/2006/relationships/image" Target="../media/image15.png"/><Relationship Id="rId4" Type="http://schemas.openxmlformats.org/officeDocument/2006/relationships/image" Target="../media/image19.png"/><Relationship Id="rId9" Type="http://schemas.openxmlformats.org/officeDocument/2006/relationships/image" Target="../media/image22.png"/></Relationships>
</file>

<file path=ppt/slides/_rels/slide30.xml.rels><?xml version="1.0" encoding="UTF-8" standalone="yes"?>
<Relationships xmlns="http://schemas.openxmlformats.org/package/2006/relationships"><Relationship Id="rId8" Type="http://schemas.microsoft.com/office/2007/relationships/hdphoto" Target="../media/hdphoto18.wdp"/><Relationship Id="rId13" Type="http://schemas.openxmlformats.org/officeDocument/2006/relationships/image" Target="../media/image179.png"/><Relationship Id="rId18" Type="http://schemas.openxmlformats.org/officeDocument/2006/relationships/image" Target="../media/image183.png"/><Relationship Id="rId3" Type="http://schemas.openxmlformats.org/officeDocument/2006/relationships/image" Target="../media/image173.jpeg"/><Relationship Id="rId7" Type="http://schemas.openxmlformats.org/officeDocument/2006/relationships/image" Target="../media/image169.png"/><Relationship Id="rId12" Type="http://schemas.openxmlformats.org/officeDocument/2006/relationships/image" Target="../media/image178.png"/><Relationship Id="rId17" Type="http://schemas.openxmlformats.org/officeDocument/2006/relationships/image" Target="../media/image15.png"/><Relationship Id="rId2" Type="http://schemas.openxmlformats.org/officeDocument/2006/relationships/notesSlide" Target="../notesSlides/notesSlide20.xml"/><Relationship Id="rId16" Type="http://schemas.openxmlformats.org/officeDocument/2006/relationships/image" Target="../media/image182.jpe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77.png"/><Relationship Id="rId5" Type="http://schemas.openxmlformats.org/officeDocument/2006/relationships/image" Target="../media/image175.png"/><Relationship Id="rId15" Type="http://schemas.openxmlformats.org/officeDocument/2006/relationships/image" Target="../media/image181.png"/><Relationship Id="rId10" Type="http://schemas.microsoft.com/office/2007/relationships/hdphoto" Target="../media/hdphoto2.wdp"/><Relationship Id="rId4" Type="http://schemas.openxmlformats.org/officeDocument/2006/relationships/image" Target="../media/image174.jpeg"/><Relationship Id="rId9" Type="http://schemas.openxmlformats.org/officeDocument/2006/relationships/image" Target="../media/image176.png"/><Relationship Id="rId14" Type="http://schemas.openxmlformats.org/officeDocument/2006/relationships/image" Target="../media/image180.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19.wdp"/><Relationship Id="rId7" Type="http://schemas.openxmlformats.org/officeDocument/2006/relationships/image" Target="../media/image15.png"/><Relationship Id="rId2" Type="http://schemas.openxmlformats.org/officeDocument/2006/relationships/image" Target="../media/image184.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hyperlink" Target="mailto:smolregion67@yandex.ru" TargetMode="External"/><Relationship Id="rId4" Type="http://schemas.openxmlformats.org/officeDocument/2006/relationships/hyperlink" Target="mailto:dep@smolinvest.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2.png"/><Relationship Id="rId18" Type="http://schemas.openxmlformats.org/officeDocument/2006/relationships/image" Target="../media/image36.pn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31.png"/><Relationship Id="rId17" Type="http://schemas.openxmlformats.org/officeDocument/2006/relationships/image" Target="../media/image35.png"/><Relationship Id="rId2" Type="http://schemas.openxmlformats.org/officeDocument/2006/relationships/notesSlide" Target="../notesSlides/notesSlide2.xml"/><Relationship Id="rId16"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4.png"/><Relationship Id="rId5" Type="http://schemas.openxmlformats.org/officeDocument/2006/relationships/image" Target="../media/image28.png"/><Relationship Id="rId15" Type="http://schemas.openxmlformats.org/officeDocument/2006/relationships/image" Target="../media/image34.png"/><Relationship Id="rId10" Type="http://schemas.microsoft.com/office/2007/relationships/hdphoto" Target="../media/hdphoto5.wdp"/><Relationship Id="rId4" Type="http://schemas.microsoft.com/office/2007/relationships/hdphoto" Target="../media/hdphoto3.wdp"/><Relationship Id="rId9" Type="http://schemas.openxmlformats.org/officeDocument/2006/relationships/image" Target="../media/image30.png"/><Relationship Id="rId14"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43.png"/><Relationship Id="rId3" Type="http://schemas.openxmlformats.org/officeDocument/2006/relationships/image" Target="../media/image14.png"/><Relationship Id="rId7" Type="http://schemas.openxmlformats.org/officeDocument/2006/relationships/image" Target="../media/image40.png"/><Relationship Id="rId12" Type="http://schemas.microsoft.com/office/2007/relationships/hdphoto" Target="../media/hdphoto8.wdp"/><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2.png"/><Relationship Id="rId5" Type="http://schemas.microsoft.com/office/2007/relationships/hdphoto" Target="../media/hdphoto2.wdp"/><Relationship Id="rId15" Type="http://schemas.openxmlformats.org/officeDocument/2006/relationships/image" Target="../media/image15.png"/><Relationship Id="rId10" Type="http://schemas.microsoft.com/office/2007/relationships/hdphoto" Target="../media/hdphoto7.wdp"/><Relationship Id="rId4" Type="http://schemas.openxmlformats.org/officeDocument/2006/relationships/image" Target="../media/image38.png"/><Relationship Id="rId9" Type="http://schemas.openxmlformats.org/officeDocument/2006/relationships/image" Target="../media/image41.png"/><Relationship Id="rId14" Type="http://schemas.openxmlformats.org/officeDocument/2006/relationships/image" Target="../media/image44.pn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jpeg"/><Relationship Id="rId7" Type="http://schemas.openxmlformats.org/officeDocument/2006/relationships/image" Target="../media/image47.png"/><Relationship Id="rId12"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5.png"/><Relationship Id="rId5" Type="http://schemas.microsoft.com/office/2007/relationships/hdphoto" Target="../media/hdphoto2.wdp"/><Relationship Id="rId10" Type="http://schemas.openxmlformats.org/officeDocument/2006/relationships/image" Target="../media/image50.png"/><Relationship Id="rId4" Type="http://schemas.openxmlformats.org/officeDocument/2006/relationships/image" Target="../media/image46.png"/><Relationship Id="rId9" Type="http://schemas.openxmlformats.org/officeDocument/2006/relationships/image" Target="../media/image49.png"/></Relationships>
</file>

<file path=ppt/slides/_rels/slide8.xml.rels><?xml version="1.0" encoding="UTF-8" standalone="yes"?>
<Relationships xmlns="http://schemas.openxmlformats.org/package/2006/relationships"><Relationship Id="rId8" Type="http://schemas.microsoft.com/office/2007/relationships/hdphoto" Target="../media/hdphoto9.wdp"/><Relationship Id="rId3" Type="http://schemas.microsoft.com/office/2007/relationships/hdphoto" Target="../media/hdphoto2.wdp"/><Relationship Id="rId7" Type="http://schemas.openxmlformats.org/officeDocument/2006/relationships/image" Target="../media/image5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4.png"/><Relationship Id="rId4" Type="http://schemas.openxmlformats.org/officeDocument/2006/relationships/image" Target="../media/image14.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3" Type="http://schemas.openxmlformats.org/officeDocument/2006/relationships/image" Target="../media/image15.png"/><Relationship Id="rId7" Type="http://schemas.microsoft.com/office/2007/relationships/hdphoto" Target="../media/hdphoto10.wdp"/><Relationship Id="rId12" Type="http://schemas.openxmlformats.org/officeDocument/2006/relationships/image" Target="../media/image61.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0.png"/><Relationship Id="rId5" Type="http://schemas.openxmlformats.org/officeDocument/2006/relationships/image" Target="../media/image56.png"/><Relationship Id="rId10" Type="http://schemas.openxmlformats.org/officeDocument/2006/relationships/image" Target="../media/image59.png"/><Relationship Id="rId4" Type="http://schemas.openxmlformats.org/officeDocument/2006/relationships/image" Target="../media/image14.png"/><Relationship Id="rId9" Type="http://schemas.microsoft.com/office/2007/relationships/hdphoto" Target="../media/hdphoto11.wdp"/><Relationship Id="rId14"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4"/>
          <a:stretch>
            <a:fillRect/>
          </a:stretch>
        </p:blipFill>
        <p:spPr>
          <a:xfrm>
            <a:off x="1371641" y="1647857"/>
            <a:ext cx="4800600" cy="4743450"/>
          </a:xfrm>
          <a:prstGeom prst="rect">
            <a:avLst/>
          </a:prstGeom>
        </p:spPr>
      </p:pic>
      <p:pic>
        <p:nvPicPr>
          <p:cNvPr id="16" name="Рисунок 15"/>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143" y="195109"/>
            <a:ext cx="7560818" cy="777717"/>
          </a:xfrm>
          <a:prstGeom prst="rect">
            <a:avLst/>
          </a:prstGeom>
        </p:spPr>
      </p:pic>
      <p:pic>
        <p:nvPicPr>
          <p:cNvPr id="20" name="Рисунок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21699" y="6226508"/>
            <a:ext cx="1043484" cy="1294279"/>
          </a:xfrm>
          <a:prstGeom prst="rect">
            <a:avLst/>
          </a:prstGeom>
        </p:spPr>
      </p:pic>
      <p:sp>
        <p:nvSpPr>
          <p:cNvPr id="21" name="TextBox 20"/>
          <p:cNvSpPr txBox="1"/>
          <p:nvPr/>
        </p:nvSpPr>
        <p:spPr>
          <a:xfrm>
            <a:off x="-41564" y="299833"/>
            <a:ext cx="7559676" cy="523220"/>
          </a:xfrm>
          <a:prstGeom prst="rect">
            <a:avLst/>
          </a:prstGeom>
          <a:noFill/>
        </p:spPr>
        <p:txBody>
          <a:bodyPr wrap="square" rtlCol="0">
            <a:spAutoFit/>
          </a:bodyPr>
          <a:lstStyle/>
          <a:p>
            <a:pPr algn="ctr"/>
            <a:r>
              <a:rPr lang="ru-RU" sz="28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Инвестиционный паспорт</a:t>
            </a:r>
            <a:endParaRPr lang="ru-RU" sz="28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nvGrpSpPr>
          <p:cNvPr id="2" name="Группа 1"/>
          <p:cNvGrpSpPr/>
          <p:nvPr/>
        </p:nvGrpSpPr>
        <p:grpSpPr>
          <a:xfrm>
            <a:off x="698130" y="1087242"/>
            <a:ext cx="6055490" cy="5786405"/>
            <a:chOff x="698130" y="1087242"/>
            <a:chExt cx="6055490" cy="5786405"/>
          </a:xfrm>
        </p:grpSpPr>
        <p:pic>
          <p:nvPicPr>
            <p:cNvPr id="22" name="Рисунок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47200" y="5213164"/>
              <a:ext cx="1660483" cy="1660483"/>
            </a:xfrm>
            <a:prstGeom prst="rect">
              <a:avLst/>
            </a:prstGeom>
          </p:spPr>
        </p:pic>
        <p:pic>
          <p:nvPicPr>
            <p:cNvPr id="23" name="Рисунок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8130" y="3196056"/>
              <a:ext cx="1667052" cy="1667052"/>
            </a:xfrm>
            <a:prstGeom prst="rect">
              <a:avLst/>
            </a:prstGeom>
          </p:spPr>
        </p:pic>
        <p:pic>
          <p:nvPicPr>
            <p:cNvPr id="24" name="Рисунок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57167" y="3244752"/>
              <a:ext cx="1696453" cy="1696453"/>
            </a:xfrm>
            <a:prstGeom prst="rect">
              <a:avLst/>
            </a:prstGeom>
          </p:spPr>
        </p:pic>
        <p:pic>
          <p:nvPicPr>
            <p:cNvPr id="25" name="Рисунок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22742" y="1709520"/>
              <a:ext cx="1684421" cy="1684421"/>
            </a:xfrm>
            <a:prstGeom prst="rect">
              <a:avLst/>
            </a:prstGeom>
          </p:spPr>
        </p:pic>
        <p:pic>
          <p:nvPicPr>
            <p:cNvPr id="26" name="Рисунок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01037" y="4726130"/>
              <a:ext cx="1684421" cy="1684421"/>
            </a:xfrm>
            <a:prstGeom prst="rect">
              <a:avLst/>
            </a:prstGeom>
          </p:spPr>
        </p:pic>
        <p:sp>
          <p:nvSpPr>
            <p:cNvPr id="27" name="TextBox 26"/>
            <p:cNvSpPr txBox="1"/>
            <p:nvPr/>
          </p:nvSpPr>
          <p:spPr>
            <a:xfrm>
              <a:off x="1693006" y="3068181"/>
              <a:ext cx="4090535" cy="1631216"/>
            </a:xfrm>
            <a:prstGeom prst="rect">
              <a:avLst/>
            </a:prstGeom>
            <a:noFill/>
          </p:spPr>
          <p:txBody>
            <a:bodyPr wrap="square" rtlCol="0">
              <a:spAutoFit/>
            </a:bodyPr>
            <a:lstStyle/>
            <a:p>
              <a:pPr algn="ctr"/>
              <a:r>
                <a:rPr lang="ru-RU" sz="2000" b="1" dirty="0" smtClean="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Муниципальное </a:t>
              </a:r>
            </a:p>
            <a:p>
              <a:pPr algn="ctr"/>
              <a:r>
                <a:rPr lang="ru-RU" sz="2000" b="1" dirty="0" smtClean="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образование</a:t>
              </a:r>
            </a:p>
            <a:p>
              <a:pPr algn="ctr"/>
              <a:r>
                <a:rPr lang="ru-RU" sz="2000" b="1" dirty="0" smtClean="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«Холм-Жирковский </a:t>
              </a:r>
            </a:p>
            <a:p>
              <a:pPr algn="ctr"/>
              <a:r>
                <a:rPr lang="ru-RU" sz="2000" b="1" dirty="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м</a:t>
              </a:r>
              <a:r>
                <a:rPr lang="ru-RU" sz="2000" b="1" dirty="0" smtClean="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униципальный округ»</a:t>
              </a:r>
            </a:p>
            <a:p>
              <a:pPr algn="ctr"/>
              <a:r>
                <a:rPr lang="ru-RU" sz="2000" b="1" dirty="0" smtClean="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Смоленской области</a:t>
              </a:r>
              <a:endParaRPr lang="ru-RU" sz="2000" b="1" dirty="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8" name="Рисунок 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54260" y="4710467"/>
              <a:ext cx="1667052" cy="1667052"/>
            </a:xfrm>
            <a:prstGeom prst="rect">
              <a:avLst/>
            </a:prstGeom>
          </p:spPr>
        </p:pic>
        <p:pic>
          <p:nvPicPr>
            <p:cNvPr id="29" name="Рисунок 2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916844" y="1087242"/>
              <a:ext cx="1684422" cy="1684422"/>
            </a:xfrm>
            <a:prstGeom prst="rect">
              <a:avLst/>
            </a:prstGeom>
          </p:spPr>
        </p:pic>
        <p:pic>
          <p:nvPicPr>
            <p:cNvPr id="30" name="Рисунок 2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40287" y="1738860"/>
              <a:ext cx="1655081" cy="1655081"/>
            </a:xfrm>
            <a:prstGeom prst="rect">
              <a:avLst/>
            </a:prstGeom>
          </p:spPr>
        </p:pic>
      </p:grpSp>
      <p:sp>
        <p:nvSpPr>
          <p:cNvPr id="4" name="Прямоугольник 3"/>
          <p:cNvSpPr/>
          <p:nvPr/>
        </p:nvSpPr>
        <p:spPr>
          <a:xfrm>
            <a:off x="3168830" y="4916647"/>
            <a:ext cx="1099468" cy="369332"/>
          </a:xfrm>
          <a:prstGeom prst="rect">
            <a:avLst/>
          </a:prstGeom>
        </p:spPr>
        <p:txBody>
          <a:bodyPr wrap="none">
            <a:spAutoFit/>
          </a:bodyPr>
          <a:lstStyle/>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2025 год</a:t>
            </a:r>
            <a:endPar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27217467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cstate="print"/>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118529"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10</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 name="Rectangle 2"/>
          <p:cNvSpPr>
            <a:spLocks noChangeArrowheads="1"/>
          </p:cNvSpPr>
          <p:nvPr/>
        </p:nvSpPr>
        <p:spPr bwMode="auto">
          <a:xfrm>
            <a:off x="0" y="0"/>
            <a:ext cx="75596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 name="Rectangle 4"/>
          <p:cNvSpPr>
            <a:spLocks noChangeArrowheads="1"/>
          </p:cNvSpPr>
          <p:nvPr/>
        </p:nvSpPr>
        <p:spPr bwMode="auto">
          <a:xfrm>
            <a:off x="152400" y="152400"/>
            <a:ext cx="75596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 name="Rectangle 6"/>
          <p:cNvSpPr>
            <a:spLocks noChangeArrowheads="1"/>
          </p:cNvSpPr>
          <p:nvPr/>
        </p:nvSpPr>
        <p:spPr bwMode="auto">
          <a:xfrm>
            <a:off x="304800" y="304800"/>
            <a:ext cx="75596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23" name="Таблица 22"/>
          <p:cNvGraphicFramePr>
            <a:graphicFrameLocks noGrp="1"/>
          </p:cNvGraphicFramePr>
          <p:nvPr>
            <p:extLst>
              <p:ext uri="{D42A27DB-BD31-4B8C-83A1-F6EECF244321}">
                <p14:modId xmlns:p14="http://schemas.microsoft.com/office/powerpoint/2010/main" val="591627428"/>
              </p:ext>
            </p:extLst>
          </p:nvPr>
        </p:nvGraphicFramePr>
        <p:xfrm>
          <a:off x="152400" y="1093603"/>
          <a:ext cx="7191204" cy="1729740"/>
        </p:xfrm>
        <a:graphic>
          <a:graphicData uri="http://schemas.openxmlformats.org/drawingml/2006/table">
            <a:tbl>
              <a:tblPr>
                <a:tableStyleId>{BDBED569-4797-4DF1-A0F4-6AAB3CD982D8}</a:tableStyleId>
              </a:tblPr>
              <a:tblGrid>
                <a:gridCol w="2790499">
                  <a:extLst>
                    <a:ext uri="{9D8B030D-6E8A-4147-A177-3AD203B41FA5}">
                      <a16:colId xmlns:a16="http://schemas.microsoft.com/office/drawing/2014/main" xmlns="" val="4165441938"/>
                    </a:ext>
                  </a:extLst>
                </a:gridCol>
                <a:gridCol w="4400705">
                  <a:extLst>
                    <a:ext uri="{9D8B030D-6E8A-4147-A177-3AD203B41FA5}">
                      <a16:colId xmlns:a16="http://schemas.microsoft.com/office/drawing/2014/main" xmlns="" val="1779954494"/>
                    </a:ext>
                  </a:extLst>
                </a:gridCol>
              </a:tblGrid>
              <a:tr h="510347">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a:t>
                      </a:r>
                    </a:p>
                  </a:txBody>
                  <a:tcPr>
                    <a:solidFill>
                      <a:srgbClr val="D1FFFF"/>
                    </a:solidFill>
                  </a:tcPr>
                </a:tc>
                <a:tc rowSpan="2">
                  <a:txBody>
                    <a:bodyPr/>
                    <a:lstStyle/>
                    <a:p>
                      <a:pPr algn="ctr"/>
                      <a:endPar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xmlns="" val="2951530806"/>
                  </a:ext>
                </a:extLst>
              </a:tr>
              <a:tr h="1191532">
                <a:tc>
                  <a:txBody>
                    <a:bodyPr/>
                    <a:lstStyle/>
                    <a:p>
                      <a:pPr marL="0" indent="180975" algn="just"/>
                      <a:r>
                        <a:rPr lang="ru-RU" sz="1050" b="0" kern="1200" dirty="0" smtClean="0">
                          <a:solidFill>
                            <a:schemeClr val="tx1"/>
                          </a:solidFill>
                          <a:effectLst/>
                          <a:latin typeface="+mn-lt"/>
                          <a:ea typeface="+mn-ea"/>
                          <a:cs typeface="+mn-cs"/>
                        </a:rPr>
                        <a:t>Смоленская область, Холм-Жирковский муниципальный</a:t>
                      </a:r>
                      <a:r>
                        <a:rPr lang="ru-RU" sz="1050" b="0" kern="1200" baseline="0" dirty="0" smtClean="0">
                          <a:solidFill>
                            <a:schemeClr val="tx1"/>
                          </a:solidFill>
                          <a:effectLst/>
                          <a:latin typeface="+mn-lt"/>
                          <a:ea typeface="+mn-ea"/>
                          <a:cs typeface="+mn-cs"/>
                        </a:rPr>
                        <a:t> округ</a:t>
                      </a:r>
                      <a:r>
                        <a:rPr lang="ru-RU" sz="1050" b="0" kern="1200" dirty="0" smtClean="0">
                          <a:solidFill>
                            <a:schemeClr val="tx1"/>
                          </a:solidFill>
                          <a:effectLst/>
                          <a:latin typeface="+mn-lt"/>
                          <a:ea typeface="+mn-ea"/>
                          <a:cs typeface="+mn-cs"/>
                        </a:rPr>
                        <a:t> примыкает к юго-восточной стороне пгт. Холм-Жирковский</a:t>
                      </a:r>
                      <a:r>
                        <a:rPr lang="ru-RU" sz="1050" dirty="0" smtClean="0">
                          <a:latin typeface="Open Sans" panose="020B0606030504020204" pitchFamily="34" charset="0"/>
                          <a:ea typeface="Open Sans" panose="020B0606030504020204" pitchFamily="34" charset="0"/>
                          <a:cs typeface="Open Sans" panose="020B0606030504020204" pitchFamily="34" charset="0"/>
                        </a:rPr>
                        <a:t>- расстояние до г. Москвы: 300 км;</a:t>
                      </a:r>
                    </a:p>
                    <a:p>
                      <a:pPr marL="0" indent="180975" algn="just"/>
                      <a:r>
                        <a:rPr lang="ru-RU" sz="1050" dirty="0" smtClean="0">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050" baseline="0" dirty="0" smtClean="0">
                          <a:latin typeface="Open Sans" panose="020B0606030504020204" pitchFamily="34" charset="0"/>
                          <a:ea typeface="Open Sans" panose="020B0606030504020204" pitchFamily="34" charset="0"/>
                          <a:cs typeface="Open Sans" panose="020B0606030504020204" pitchFamily="34" charset="0"/>
                        </a:rPr>
                        <a:t> 165 </a:t>
                      </a:r>
                      <a:r>
                        <a:rPr lang="ru-RU" sz="1050" dirty="0" smtClean="0">
                          <a:latin typeface="Open Sans" panose="020B0606030504020204" pitchFamily="34" charset="0"/>
                          <a:ea typeface="Open Sans" panose="020B0606030504020204" pitchFamily="34" charset="0"/>
                          <a:cs typeface="Open Sans" panose="020B0606030504020204" pitchFamily="34" charset="0"/>
                        </a:rPr>
                        <a:t>км;</a:t>
                      </a:r>
                    </a:p>
                    <a:p>
                      <a:pPr marL="0" marR="0" indent="180975" algn="just" defTabSz="755934" rtl="0" eaLnBrk="1" fontAlgn="auto" latinLnBrk="0" hangingPunct="1">
                        <a:lnSpc>
                          <a:spcPct val="100000"/>
                        </a:lnSpc>
                        <a:spcBef>
                          <a:spcPts val="0"/>
                        </a:spcBef>
                        <a:spcAft>
                          <a:spcPts val="0"/>
                        </a:spcAft>
                        <a:buClrTx/>
                        <a:buSzTx/>
                        <a:buFontTx/>
                        <a:buNone/>
                        <a:tabLst/>
                        <a:defRPr/>
                      </a:pPr>
                      <a:r>
                        <a:rPr lang="ru-RU" sz="1050" dirty="0" smtClean="0">
                          <a:latin typeface="Open Sans" panose="020B0606030504020204" pitchFamily="34" charset="0"/>
                          <a:ea typeface="Open Sans" panose="020B0606030504020204" pitchFamily="34" charset="0"/>
                          <a:cs typeface="Open Sans" panose="020B0606030504020204" pitchFamily="34" charset="0"/>
                        </a:rPr>
                        <a:t>- расстояние до пгт. Холм-Жирковский: </a:t>
                      </a:r>
                      <a:r>
                        <a:rPr lang="ru-RU" sz="1050" baseline="0" dirty="0" smtClean="0">
                          <a:latin typeface="Open Sans" panose="020B0606030504020204" pitchFamily="34" charset="0"/>
                          <a:ea typeface="Open Sans" panose="020B0606030504020204" pitchFamily="34" charset="0"/>
                          <a:cs typeface="Open Sans" panose="020B0606030504020204" pitchFamily="34" charset="0"/>
                        </a:rPr>
                        <a:t>0,5 </a:t>
                      </a:r>
                      <a:r>
                        <a:rPr lang="ru-RU" sz="1050" dirty="0" smtClean="0">
                          <a:latin typeface="Open Sans" panose="020B0606030504020204" pitchFamily="34" charset="0"/>
                          <a:ea typeface="Open Sans" panose="020B0606030504020204" pitchFamily="34" charset="0"/>
                          <a:cs typeface="Open Sans" panose="020B0606030504020204" pitchFamily="34" charset="0"/>
                        </a:rPr>
                        <a:t>км</a:t>
                      </a:r>
                      <a:endParaRPr lang="ru-RU" sz="105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xmlns="" val="415780204"/>
                  </a:ext>
                </a:extLst>
              </a:tr>
            </a:tbl>
          </a:graphicData>
        </a:graphic>
      </p:graphicFrame>
      <p:graphicFrame>
        <p:nvGraphicFramePr>
          <p:cNvPr id="24" name="Таблица 23"/>
          <p:cNvGraphicFramePr>
            <a:graphicFrameLocks noGrp="1"/>
          </p:cNvGraphicFramePr>
          <p:nvPr>
            <p:extLst>
              <p:ext uri="{D42A27DB-BD31-4B8C-83A1-F6EECF244321}">
                <p14:modId xmlns:p14="http://schemas.microsoft.com/office/powerpoint/2010/main" val="3705826804"/>
              </p:ext>
            </p:extLst>
          </p:nvPr>
        </p:nvGraphicFramePr>
        <p:xfrm>
          <a:off x="194023" y="2811517"/>
          <a:ext cx="7171627" cy="1442430"/>
        </p:xfrm>
        <a:graphic>
          <a:graphicData uri="http://schemas.openxmlformats.org/drawingml/2006/table">
            <a:tbl>
              <a:tblPr>
                <a:tableStyleId>{BDBED569-4797-4DF1-A0F4-6AAB3CD982D8}</a:tableStyleId>
              </a:tblPr>
              <a:tblGrid>
                <a:gridCol w="1316725">
                  <a:extLst>
                    <a:ext uri="{9D8B030D-6E8A-4147-A177-3AD203B41FA5}">
                      <a16:colId xmlns:a16="http://schemas.microsoft.com/office/drawing/2014/main" xmlns="" val="4165441938"/>
                    </a:ext>
                  </a:extLst>
                </a:gridCol>
                <a:gridCol w="2336035">
                  <a:extLst>
                    <a:ext uri="{9D8B030D-6E8A-4147-A177-3AD203B41FA5}">
                      <a16:colId xmlns:a16="http://schemas.microsoft.com/office/drawing/2014/main" xmlns="" val="3330051727"/>
                    </a:ext>
                  </a:extLst>
                </a:gridCol>
                <a:gridCol w="3518867">
                  <a:extLst>
                    <a:ext uri="{9D8B030D-6E8A-4147-A177-3AD203B41FA5}">
                      <a16:colId xmlns:a16="http://schemas.microsoft.com/office/drawing/2014/main" xmlns="" val="2995895153"/>
                    </a:ext>
                  </a:extLst>
                </a:gridCol>
              </a:tblGrid>
              <a:tr h="240533">
                <a:tc rowSpan="5">
                  <a:txBody>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en-US"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146,1</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га</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2951530806"/>
                  </a:ext>
                </a:extLst>
              </a:tr>
              <a:tr h="335978">
                <a:tc vMerge="1">
                  <a:txBody>
                    <a:bodyPr/>
                    <a:lstStyle/>
                    <a:p>
                      <a:endParaRPr lang="ru-RU"/>
                    </a:p>
                  </a:txBody>
                  <a:tcPr/>
                </a:tc>
                <a:tc>
                  <a:txBody>
                    <a:bodyPr/>
                    <a:lstStyle/>
                    <a:p>
                      <a:pPr algn="l"/>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Кадастровый номер</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kern="1200" dirty="0" smtClean="0">
                          <a:solidFill>
                            <a:schemeClr val="tx1"/>
                          </a:solidFill>
                          <a:effectLst/>
                          <a:latin typeface="+mn-lt"/>
                          <a:ea typeface="+mn-ea"/>
                          <a:cs typeface="+mn-cs"/>
                        </a:rPr>
                        <a:t>67:23:0030103:383</a:t>
                      </a:r>
                      <a:endParaRPr lang="ru-RU" sz="9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r>
              <a:tr h="240533">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kern="1200" dirty="0" smtClean="0">
                          <a:solidFill>
                            <a:schemeClr val="tx1"/>
                          </a:solidFill>
                          <a:effectLst/>
                          <a:latin typeface="+mn-lt"/>
                          <a:ea typeface="+mn-ea"/>
                          <a:cs typeface="+mn-cs"/>
                        </a:rPr>
                        <a:t>Земли сельскохозяйственного назначения</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3113957651"/>
                  </a:ext>
                </a:extLst>
              </a:tr>
              <a:tr h="240533">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частная</a:t>
                      </a:r>
                    </a:p>
                  </a:txBody>
                  <a:tcPr anchor="ctr"/>
                </a:tc>
                <a:extLst>
                  <a:ext uri="{0D108BD9-81ED-4DB2-BD59-A6C34878D82A}">
                    <a16:rowId xmlns:a16="http://schemas.microsoft.com/office/drawing/2014/main" xmlns="" val="42063930"/>
                  </a:ext>
                </a:extLst>
              </a:tr>
              <a:tr h="384853">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kern="1200" dirty="0" smtClean="0">
                          <a:solidFill>
                            <a:schemeClr val="tx1"/>
                          </a:solidFill>
                          <a:effectLst/>
                          <a:latin typeface="+mn-lt"/>
                          <a:ea typeface="+mn-ea"/>
                          <a:cs typeface="+mn-cs"/>
                        </a:rPr>
                        <a:t>для ведения сельского хозяйства</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r>
            </a:tbl>
          </a:graphicData>
        </a:graphic>
      </p:graphicFrame>
      <p:graphicFrame>
        <p:nvGraphicFramePr>
          <p:cNvPr id="25" name="Таблица 24"/>
          <p:cNvGraphicFramePr>
            <a:graphicFrameLocks noGrp="1"/>
          </p:cNvGraphicFramePr>
          <p:nvPr>
            <p:extLst>
              <p:ext uri="{D42A27DB-BD31-4B8C-83A1-F6EECF244321}">
                <p14:modId xmlns:p14="http://schemas.microsoft.com/office/powerpoint/2010/main" val="1391601243"/>
              </p:ext>
            </p:extLst>
          </p:nvPr>
        </p:nvGraphicFramePr>
        <p:xfrm>
          <a:off x="176644" y="4283765"/>
          <a:ext cx="6786130" cy="1610138"/>
        </p:xfrm>
        <a:graphic>
          <a:graphicData uri="http://schemas.openxmlformats.org/drawingml/2006/table">
            <a:tbl>
              <a:tblPr>
                <a:tableStyleId>{BDBED569-4797-4DF1-A0F4-6AAB3CD982D8}</a:tableStyleId>
              </a:tblPr>
              <a:tblGrid>
                <a:gridCol w="1351296">
                  <a:extLst>
                    <a:ext uri="{9D8B030D-6E8A-4147-A177-3AD203B41FA5}">
                      <a16:colId xmlns:a16="http://schemas.microsoft.com/office/drawing/2014/main" xmlns="" val="4165441938"/>
                    </a:ext>
                  </a:extLst>
                </a:gridCol>
                <a:gridCol w="1367838">
                  <a:extLst>
                    <a:ext uri="{9D8B030D-6E8A-4147-A177-3AD203B41FA5}">
                      <a16:colId xmlns:a16="http://schemas.microsoft.com/office/drawing/2014/main" xmlns="" val="2407449417"/>
                    </a:ext>
                  </a:extLst>
                </a:gridCol>
                <a:gridCol w="4066996">
                  <a:extLst>
                    <a:ext uri="{9D8B030D-6E8A-4147-A177-3AD203B41FA5}">
                      <a16:colId xmlns:a16="http://schemas.microsoft.com/office/drawing/2014/main" xmlns="" val="2693098453"/>
                    </a:ext>
                  </a:extLst>
                </a:gridCol>
              </a:tblGrid>
              <a:tr h="466092">
                <a:tc rowSpan="4">
                  <a:txBody>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Инженерная</a:t>
                      </a:r>
                      <a:r>
                        <a:rPr lang="ru-RU" sz="100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инфраструктура</a:t>
                      </a:r>
                      <a:endPar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just"/>
                      <a:r>
                        <a:rPr lang="ru-RU" sz="900" kern="1200" dirty="0" smtClean="0">
                          <a:solidFill>
                            <a:schemeClr val="tx1"/>
                          </a:solidFill>
                          <a:effectLst/>
                          <a:latin typeface="+mn-lt"/>
                          <a:ea typeface="+mn-ea"/>
                          <a:cs typeface="+mn-cs"/>
                        </a:rPr>
                        <a:t>По территории площадки проходят ЛЭП (35 и 220 кВт), резерв мощности для технологического присоединения составляет 0,5 МВт</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r>
              <a:tr h="338977">
                <a:tc vMerge="1">
                  <a:txBody>
                    <a:bodyPr/>
                    <a:lstStyle/>
                    <a:p>
                      <a:pPr algn="ctr"/>
                      <a:endPar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kern="1200" dirty="0" smtClean="0">
                          <a:solidFill>
                            <a:schemeClr val="tx1"/>
                          </a:solidFill>
                          <a:effectLst/>
                          <a:latin typeface="+mn-lt"/>
                          <a:ea typeface="+mn-ea"/>
                          <a:cs typeface="+mn-cs"/>
                        </a:rPr>
                        <a:t>газопровод низкого давления расположен в 50м от площадки</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2951530806"/>
                  </a:ext>
                </a:extLst>
              </a:tr>
              <a:tr h="466092">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kern="1200" dirty="0" smtClean="0">
                          <a:solidFill>
                            <a:schemeClr val="tx1"/>
                          </a:solidFill>
                          <a:effectLst/>
                          <a:latin typeface="+mn-lt"/>
                          <a:ea typeface="+mn-ea"/>
                          <a:cs typeface="+mn-cs"/>
                        </a:rPr>
                        <a:t>водопроводные сети  проходят в 50м от площадки</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42063930"/>
                  </a:ext>
                </a:extLst>
              </a:tr>
              <a:tr h="338977">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kern="1200" dirty="0" smtClean="0">
                          <a:solidFill>
                            <a:schemeClr val="tx1"/>
                          </a:solidFill>
                          <a:effectLst/>
                          <a:latin typeface="+mn-lt"/>
                          <a:ea typeface="+mn-ea"/>
                          <a:cs typeface="+mn-cs"/>
                        </a:rPr>
                        <a:t>сети водоотведения проходят в 50м от площадки</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2032109891"/>
                  </a:ext>
                </a:extLst>
              </a:tr>
            </a:tbl>
          </a:graphicData>
        </a:graphic>
      </p:graphicFrame>
      <p:graphicFrame>
        <p:nvGraphicFramePr>
          <p:cNvPr id="26" name="Таблица 25"/>
          <p:cNvGraphicFramePr>
            <a:graphicFrameLocks noGrp="1"/>
          </p:cNvGraphicFramePr>
          <p:nvPr>
            <p:extLst>
              <p:ext uri="{D42A27DB-BD31-4B8C-83A1-F6EECF244321}">
                <p14:modId xmlns:p14="http://schemas.microsoft.com/office/powerpoint/2010/main" val="1849894774"/>
              </p:ext>
            </p:extLst>
          </p:nvPr>
        </p:nvGraphicFramePr>
        <p:xfrm>
          <a:off x="176988" y="6283760"/>
          <a:ext cx="5932410" cy="243840"/>
        </p:xfrm>
        <a:graphic>
          <a:graphicData uri="http://schemas.openxmlformats.org/drawingml/2006/table">
            <a:tbl>
              <a:tblPr>
                <a:tableStyleId>{BDBED569-4797-4DF1-A0F4-6AAB3CD982D8}</a:tableStyleId>
              </a:tblPr>
              <a:tblGrid>
                <a:gridCol w="2257868">
                  <a:extLst>
                    <a:ext uri="{9D8B030D-6E8A-4147-A177-3AD203B41FA5}">
                      <a16:colId xmlns:a16="http://schemas.microsoft.com/office/drawing/2014/main" xmlns="" val="4165441938"/>
                    </a:ext>
                  </a:extLst>
                </a:gridCol>
                <a:gridCol w="3674542">
                  <a:extLst>
                    <a:ext uri="{9D8B030D-6E8A-4147-A177-3AD203B41FA5}">
                      <a16:colId xmlns:a16="http://schemas.microsoft.com/office/drawing/2014/main" xmlns="" val="1575495227"/>
                    </a:ext>
                  </a:extLst>
                </a:gridCol>
              </a:tblGrid>
              <a:tr h="191884">
                <a:tc>
                  <a:txBody>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Выкуп/аренда</a:t>
                      </a:r>
                    </a:p>
                  </a:txBody>
                  <a:tcPr anchor="ctr">
                    <a:solidFill>
                      <a:schemeClr val="bg1"/>
                    </a:solidFill>
                  </a:tcPr>
                </a:tc>
                <a:extLst>
                  <a:ext uri="{0D108BD9-81ED-4DB2-BD59-A6C34878D82A}">
                    <a16:rowId xmlns:a16="http://schemas.microsoft.com/office/drawing/2014/main" xmlns="" val="2951530806"/>
                  </a:ext>
                </a:extLst>
              </a:tr>
            </a:tbl>
          </a:graphicData>
        </a:graphic>
      </p:graphicFrame>
      <p:graphicFrame>
        <p:nvGraphicFramePr>
          <p:cNvPr id="27" name="Таблица 26"/>
          <p:cNvGraphicFramePr>
            <a:graphicFrameLocks noGrp="1"/>
          </p:cNvGraphicFramePr>
          <p:nvPr>
            <p:extLst>
              <p:ext uri="{D42A27DB-BD31-4B8C-83A1-F6EECF244321}">
                <p14:modId xmlns:p14="http://schemas.microsoft.com/office/powerpoint/2010/main" val="3874427432"/>
              </p:ext>
            </p:extLst>
          </p:nvPr>
        </p:nvGraphicFramePr>
        <p:xfrm>
          <a:off x="176988" y="5916062"/>
          <a:ext cx="5933210" cy="365760"/>
        </p:xfrm>
        <a:graphic>
          <a:graphicData uri="http://schemas.openxmlformats.org/drawingml/2006/table">
            <a:tbl>
              <a:tblPr>
                <a:tableStyleId>{BDBED569-4797-4DF1-A0F4-6AAB3CD982D8}</a:tableStyleId>
              </a:tblPr>
              <a:tblGrid>
                <a:gridCol w="2236603">
                  <a:extLst>
                    <a:ext uri="{9D8B030D-6E8A-4147-A177-3AD203B41FA5}">
                      <a16:colId xmlns:a16="http://schemas.microsoft.com/office/drawing/2014/main" xmlns="" val="4165441938"/>
                    </a:ext>
                  </a:extLst>
                </a:gridCol>
                <a:gridCol w="3696607">
                  <a:extLst>
                    <a:ext uri="{9D8B030D-6E8A-4147-A177-3AD203B41FA5}">
                      <a16:colId xmlns:a16="http://schemas.microsoft.com/office/drawing/2014/main" xmlns="" val="1772052304"/>
                    </a:ext>
                  </a:extLst>
                </a:gridCol>
              </a:tblGrid>
              <a:tr h="301335">
                <a:tc>
                  <a:txBody>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00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автомобильная дорога примыкает к участку, железная дорога находится на расстоянии</a:t>
                      </a:r>
                      <a:r>
                        <a:rPr lang="en-US"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60</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км</a:t>
                      </a:r>
                    </a:p>
                  </a:txBody>
                  <a:tcPr anchor="ctr">
                    <a:solidFill>
                      <a:schemeClr val="bg1"/>
                    </a:solidFill>
                  </a:tcPr>
                </a:tc>
                <a:extLst>
                  <a:ext uri="{0D108BD9-81ED-4DB2-BD59-A6C34878D82A}">
                    <a16:rowId xmlns:a16="http://schemas.microsoft.com/office/drawing/2014/main" xmlns="" val="2951530806"/>
                  </a:ext>
                </a:extLst>
              </a:tr>
            </a:tbl>
          </a:graphicData>
        </a:graphic>
      </p:graphicFrame>
      <p:sp>
        <p:nvSpPr>
          <p:cNvPr id="28" name="TextBox 27"/>
          <p:cNvSpPr txBox="1"/>
          <p:nvPr/>
        </p:nvSpPr>
        <p:spPr>
          <a:xfrm>
            <a:off x="5230984" y="1731394"/>
            <a:ext cx="1464839" cy="276999"/>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Место для карты</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a:t>
            </a:r>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униципальный округ 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19" name="TextBox 18"/>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20" name="Picture 6" descr="C:\Users\i_sli\Pictures\культура_фото района\ФОТО Холм-Жирковского района\Герб.png"/>
          <p:cNvPicPr>
            <a:picLocks noChangeAspect="1" noChangeArrowheads="1"/>
          </p:cNvPicPr>
          <p:nvPr/>
        </p:nvPicPr>
        <p:blipFill>
          <a:blip r:embed="rId4" cstate="print"/>
          <a:srcRect/>
          <a:stretch>
            <a:fillRect/>
          </a:stretch>
        </p:blipFill>
        <p:spPr bwMode="auto">
          <a:xfrm>
            <a:off x="118882" y="192540"/>
            <a:ext cx="555101" cy="688069"/>
          </a:xfrm>
          <a:prstGeom prst="rect">
            <a:avLst/>
          </a:prstGeom>
          <a:noFill/>
        </p:spPr>
      </p:pic>
      <p:sp>
        <p:nvSpPr>
          <p:cNvPr id="22" name="Прямоугольник 21"/>
          <p:cNvSpPr/>
          <p:nvPr/>
        </p:nvSpPr>
        <p:spPr>
          <a:xfrm>
            <a:off x="853020" y="6645275"/>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
        <p:nvSpPr>
          <p:cNvPr id="29" name="Прямоугольник 28"/>
          <p:cNvSpPr/>
          <p:nvPr/>
        </p:nvSpPr>
        <p:spPr>
          <a:xfrm>
            <a:off x="853020" y="67385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pic>
        <p:nvPicPr>
          <p:cNvPr id="30" name="Рисунок 29"/>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14351" y="1221304"/>
            <a:ext cx="2140572" cy="1574178"/>
          </a:xfrm>
          <a:prstGeom prst="rect">
            <a:avLst/>
          </a:prstGeom>
          <a:noFill/>
          <a:ln>
            <a:noFill/>
          </a:ln>
        </p:spPr>
      </p:pic>
      <p:pic>
        <p:nvPicPr>
          <p:cNvPr id="32" name="Рисунок 31"/>
          <p:cNvPicPr/>
          <p:nvPr/>
        </p:nvPicPr>
        <p:blipFill>
          <a:blip r:embed="rId6" cstate="print">
            <a:extLst>
              <a:ext uri="{28A0092B-C50C-407E-A947-70E740481C1C}">
                <a14:useLocalDpi xmlns:a14="http://schemas.microsoft.com/office/drawing/2010/main" val="0"/>
              </a:ext>
            </a:extLst>
          </a:blip>
          <a:stretch>
            <a:fillRect/>
          </a:stretch>
        </p:blipFill>
        <p:spPr>
          <a:xfrm>
            <a:off x="5230984" y="1084468"/>
            <a:ext cx="2108118" cy="1711014"/>
          </a:xfrm>
          <a:prstGeom prst="rect">
            <a:avLst/>
          </a:prstGeom>
        </p:spPr>
      </p:pic>
    </p:spTree>
    <p:extLst>
      <p:ext uri="{BB962C8B-B14F-4D97-AF65-F5344CB8AC3E}">
        <p14:creationId xmlns:p14="http://schemas.microsoft.com/office/powerpoint/2010/main" val="3412915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cstate="print"/>
          <a:stretch>
            <a:fillRect/>
          </a:stretch>
        </p:blipFill>
        <p:spPr>
          <a:xfrm>
            <a:off x="2061031" y="112518"/>
            <a:ext cx="5481525" cy="768091"/>
          </a:xfrm>
          <a:prstGeom prst="rect">
            <a:avLst/>
          </a:prstGeom>
        </p:spPr>
      </p:pic>
      <p:sp>
        <p:nvSpPr>
          <p:cNvPr id="3" name="TextBox 2"/>
          <p:cNvSpPr txBox="1"/>
          <p:nvPr/>
        </p:nvSpPr>
        <p:spPr>
          <a:xfrm>
            <a:off x="2339163" y="317130"/>
            <a:ext cx="4991379"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118529" y="7190343"/>
            <a:ext cx="424027"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11</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25" name="Таблица 24"/>
          <p:cNvGraphicFramePr>
            <a:graphicFrameLocks noGrp="1"/>
          </p:cNvGraphicFramePr>
          <p:nvPr>
            <p:extLst>
              <p:ext uri="{D42A27DB-BD31-4B8C-83A1-F6EECF244321}">
                <p14:modId xmlns:p14="http://schemas.microsoft.com/office/powerpoint/2010/main" val="155969977"/>
              </p:ext>
            </p:extLst>
          </p:nvPr>
        </p:nvGraphicFramePr>
        <p:xfrm>
          <a:off x="236368" y="921296"/>
          <a:ext cx="7156649" cy="1956988"/>
        </p:xfrm>
        <a:graphic>
          <a:graphicData uri="http://schemas.openxmlformats.org/drawingml/2006/table">
            <a:tbl>
              <a:tblPr>
                <a:tableStyleId>{BDBED569-4797-4DF1-A0F4-6AAB3CD982D8}</a:tableStyleId>
              </a:tblPr>
              <a:tblGrid>
                <a:gridCol w="2540111">
                  <a:extLst>
                    <a:ext uri="{9D8B030D-6E8A-4147-A177-3AD203B41FA5}">
                      <a16:colId xmlns:a16="http://schemas.microsoft.com/office/drawing/2014/main" xmlns="" val="4165441938"/>
                    </a:ext>
                  </a:extLst>
                </a:gridCol>
                <a:gridCol w="4616538">
                  <a:extLst>
                    <a:ext uri="{9D8B030D-6E8A-4147-A177-3AD203B41FA5}">
                      <a16:colId xmlns:a16="http://schemas.microsoft.com/office/drawing/2014/main" xmlns="" val="1779954494"/>
                    </a:ext>
                  </a:extLst>
                </a:gridCol>
              </a:tblGrid>
              <a:tr h="468136">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67-23-02</a:t>
                      </a:r>
                    </a:p>
                  </a:txBody>
                  <a:tcPr>
                    <a:solidFill>
                      <a:srgbClr val="D1FFFF"/>
                    </a:solidFill>
                  </a:tcPr>
                </a:tc>
                <a:tc rowSpan="2">
                  <a:txBody>
                    <a:bodyPr/>
                    <a:lstStyle/>
                    <a:p>
                      <a:pPr algn="ctr"/>
                      <a:endPar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xmlns="" val="2951530806"/>
                  </a:ext>
                </a:extLst>
              </a:tr>
              <a:tr h="1438828">
                <a:tc>
                  <a:txBody>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a:t>
                      </a:r>
                    </a:p>
                    <a:p>
                      <a:pPr algn="ctr"/>
                      <a:r>
                        <a:rPr lang="ru-RU" sz="1050" dirty="0" smtClean="0">
                          <a:latin typeface="Open Sans" panose="020B0606030504020204" pitchFamily="34" charset="0"/>
                          <a:ea typeface="Open Sans" panose="020B0606030504020204" pitchFamily="34" charset="0"/>
                          <a:cs typeface="Open Sans" panose="020B0606030504020204" pitchFamily="34" charset="0"/>
                        </a:rPr>
                        <a:t>Холм-Жирковский</a:t>
                      </a:r>
                      <a:r>
                        <a:rPr lang="ru-RU" sz="1050" baseline="0" dirty="0" smtClean="0">
                          <a:latin typeface="Open Sans" panose="020B0606030504020204" pitchFamily="34" charset="0"/>
                          <a:ea typeface="Open Sans" panose="020B0606030504020204" pitchFamily="34" charset="0"/>
                          <a:cs typeface="Open Sans" panose="020B0606030504020204" pitchFamily="34" charset="0"/>
                        </a:rPr>
                        <a:t> муниципальный</a:t>
                      </a:r>
                    </a:p>
                    <a:p>
                      <a:pPr algn="ctr"/>
                      <a:r>
                        <a:rPr lang="ru-RU" sz="1050" baseline="0" dirty="0" smtClean="0">
                          <a:latin typeface="Open Sans" panose="020B0606030504020204" pitchFamily="34" charset="0"/>
                          <a:ea typeface="Open Sans" panose="020B0606030504020204" pitchFamily="34" charset="0"/>
                          <a:cs typeface="Open Sans" panose="020B0606030504020204" pitchFamily="34" charset="0"/>
                        </a:rPr>
                        <a:t>округ, вблизи д. Печатники;</a:t>
                      </a:r>
                    </a:p>
                    <a:p>
                      <a:pPr marL="171450" indent="-171450" algn="ctr">
                        <a:buFontTx/>
                        <a:buChar char="-"/>
                      </a:pPr>
                      <a:r>
                        <a:rPr lang="ru-RU" sz="1050" dirty="0" smtClean="0">
                          <a:latin typeface="Open Sans" panose="020B0606030504020204" pitchFamily="34" charset="0"/>
                          <a:ea typeface="Open Sans" panose="020B0606030504020204" pitchFamily="34" charset="0"/>
                          <a:cs typeface="Open Sans" panose="020B0606030504020204" pitchFamily="34" charset="0"/>
                        </a:rPr>
                        <a:t>расстояние до г. Москвы: 317 км;</a:t>
                      </a:r>
                    </a:p>
                    <a:p>
                      <a:pPr marL="0" indent="0" algn="ctr">
                        <a:buFontTx/>
                        <a:buNone/>
                      </a:pPr>
                      <a:r>
                        <a:rPr lang="ru-RU" sz="1050" dirty="0" smtClean="0">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050" baseline="0" dirty="0" smtClean="0">
                          <a:latin typeface="Open Sans" panose="020B0606030504020204" pitchFamily="34" charset="0"/>
                          <a:ea typeface="Open Sans" panose="020B0606030504020204" pitchFamily="34" charset="0"/>
                          <a:cs typeface="Open Sans" panose="020B0606030504020204" pitchFamily="34" charset="0"/>
                        </a:rPr>
                        <a:t> 182 </a:t>
                      </a:r>
                      <a:r>
                        <a:rPr lang="ru-RU" sz="1050" dirty="0" smtClean="0">
                          <a:latin typeface="Open Sans" panose="020B0606030504020204" pitchFamily="34" charset="0"/>
                          <a:ea typeface="Open Sans" panose="020B0606030504020204" pitchFamily="34" charset="0"/>
                          <a:cs typeface="Open Sans" panose="020B0606030504020204" pitchFamily="34" charset="0"/>
                        </a:rPr>
                        <a:t>км;-расстояние до пгт. Холм-Жирковский: </a:t>
                      </a:r>
                      <a:r>
                        <a:rPr lang="ru-RU" sz="1050" baseline="0" dirty="0" smtClean="0">
                          <a:latin typeface="Open Sans" panose="020B0606030504020204" pitchFamily="34" charset="0"/>
                          <a:ea typeface="Open Sans" panose="020B0606030504020204" pitchFamily="34" charset="0"/>
                          <a:cs typeface="Open Sans" panose="020B0606030504020204" pitchFamily="34" charset="0"/>
                        </a:rPr>
                        <a:t>17 </a:t>
                      </a:r>
                      <a:r>
                        <a:rPr lang="ru-RU" sz="1050" dirty="0" smtClean="0">
                          <a:latin typeface="Open Sans" panose="020B0606030504020204" pitchFamily="34" charset="0"/>
                          <a:ea typeface="Open Sans" panose="020B0606030504020204" pitchFamily="34" charset="0"/>
                          <a:cs typeface="Open Sans" panose="020B0606030504020204" pitchFamily="34" charset="0"/>
                        </a:rPr>
                        <a:t>км.</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xmlns="" val="415780204"/>
                  </a:ext>
                </a:extLst>
              </a:tr>
            </a:tbl>
          </a:graphicData>
        </a:graphic>
      </p:graphicFrame>
      <p:graphicFrame>
        <p:nvGraphicFramePr>
          <p:cNvPr id="26" name="Таблица 25"/>
          <p:cNvGraphicFramePr>
            <a:graphicFrameLocks noGrp="1"/>
          </p:cNvGraphicFramePr>
          <p:nvPr>
            <p:extLst>
              <p:ext uri="{D42A27DB-BD31-4B8C-83A1-F6EECF244321}">
                <p14:modId xmlns:p14="http://schemas.microsoft.com/office/powerpoint/2010/main" val="3239772151"/>
              </p:ext>
            </p:extLst>
          </p:nvPr>
        </p:nvGraphicFramePr>
        <p:xfrm>
          <a:off x="236368" y="2862471"/>
          <a:ext cx="7185158" cy="1411356"/>
        </p:xfrm>
        <a:graphic>
          <a:graphicData uri="http://schemas.openxmlformats.org/drawingml/2006/table">
            <a:tbl>
              <a:tblPr>
                <a:tableStyleId>{BDBED569-4797-4DF1-A0F4-6AAB3CD982D8}</a:tableStyleId>
              </a:tblPr>
              <a:tblGrid>
                <a:gridCol w="1305353">
                  <a:extLst>
                    <a:ext uri="{9D8B030D-6E8A-4147-A177-3AD203B41FA5}">
                      <a16:colId xmlns:a16="http://schemas.microsoft.com/office/drawing/2014/main" xmlns="" val="4165441938"/>
                    </a:ext>
                  </a:extLst>
                </a:gridCol>
                <a:gridCol w="2307265">
                  <a:extLst>
                    <a:ext uri="{9D8B030D-6E8A-4147-A177-3AD203B41FA5}">
                      <a16:colId xmlns:a16="http://schemas.microsoft.com/office/drawing/2014/main" xmlns="" val="3330051727"/>
                    </a:ext>
                  </a:extLst>
                </a:gridCol>
                <a:gridCol w="3572540">
                  <a:extLst>
                    <a:ext uri="{9D8B030D-6E8A-4147-A177-3AD203B41FA5}">
                      <a16:colId xmlns:a16="http://schemas.microsoft.com/office/drawing/2014/main" xmlns="" val="2995895153"/>
                    </a:ext>
                  </a:extLst>
                </a:gridCol>
              </a:tblGrid>
              <a:tr h="252028">
                <a:tc rowSpan="5">
                  <a:txBody>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2500 га</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2951530806"/>
                  </a:ext>
                </a:extLst>
              </a:tr>
              <a:tr h="252028">
                <a:tc vMerge="1">
                  <a:txBody>
                    <a:bodyPr/>
                    <a:lstStyle/>
                    <a:p>
                      <a:endParaRPr lang="ru-RU"/>
                    </a:p>
                  </a:txBody>
                  <a:tcPr/>
                </a:tc>
                <a:tc>
                  <a:txBody>
                    <a:bodyPr/>
                    <a:lstStyle/>
                    <a:p>
                      <a:pPr algn="l"/>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Кадастровый номер</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en-US"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r>
              <a:tr h="252028">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земли сельскохозяйственного</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назначения</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3113957651"/>
                  </a:ext>
                </a:extLst>
              </a:tr>
              <a:tr h="252028">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муниципальная</a:t>
                      </a:r>
                    </a:p>
                  </a:txBody>
                  <a:tcPr anchor="ctr"/>
                </a:tc>
                <a:extLst>
                  <a:ext uri="{0D108BD9-81ED-4DB2-BD59-A6C34878D82A}">
                    <a16:rowId xmlns:a16="http://schemas.microsoft.com/office/drawing/2014/main" xmlns="" val="42063930"/>
                  </a:ext>
                </a:extLst>
              </a:tr>
              <a:tr h="403244">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сельскохозяйственное</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производство</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r>
            </a:tbl>
          </a:graphicData>
        </a:graphic>
      </p:graphicFrame>
      <p:graphicFrame>
        <p:nvGraphicFramePr>
          <p:cNvPr id="27" name="Таблица 26"/>
          <p:cNvGraphicFramePr>
            <a:graphicFrameLocks noGrp="1"/>
          </p:cNvGraphicFramePr>
          <p:nvPr>
            <p:extLst>
              <p:ext uri="{D42A27DB-BD31-4B8C-83A1-F6EECF244321}">
                <p14:modId xmlns:p14="http://schemas.microsoft.com/office/powerpoint/2010/main" val="481840931"/>
              </p:ext>
            </p:extLst>
          </p:nvPr>
        </p:nvGraphicFramePr>
        <p:xfrm>
          <a:off x="236368" y="4293704"/>
          <a:ext cx="6624175" cy="1848678"/>
        </p:xfrm>
        <a:graphic>
          <a:graphicData uri="http://schemas.openxmlformats.org/drawingml/2006/table">
            <a:tbl>
              <a:tblPr>
                <a:tableStyleId>{BDBED569-4797-4DF1-A0F4-6AAB3CD982D8}</a:tableStyleId>
              </a:tblPr>
              <a:tblGrid>
                <a:gridCol w="1295355">
                  <a:extLst>
                    <a:ext uri="{9D8B030D-6E8A-4147-A177-3AD203B41FA5}">
                      <a16:colId xmlns:a16="http://schemas.microsoft.com/office/drawing/2014/main" xmlns="" val="4165441938"/>
                    </a:ext>
                  </a:extLst>
                </a:gridCol>
                <a:gridCol w="1261173">
                  <a:extLst>
                    <a:ext uri="{9D8B030D-6E8A-4147-A177-3AD203B41FA5}">
                      <a16:colId xmlns:a16="http://schemas.microsoft.com/office/drawing/2014/main" xmlns="" val="2407449417"/>
                    </a:ext>
                  </a:extLst>
                </a:gridCol>
                <a:gridCol w="4067647">
                  <a:extLst>
                    <a:ext uri="{9D8B030D-6E8A-4147-A177-3AD203B41FA5}">
                      <a16:colId xmlns:a16="http://schemas.microsoft.com/office/drawing/2014/main" xmlns="" val="2693098453"/>
                    </a:ext>
                  </a:extLst>
                </a:gridCol>
              </a:tblGrid>
              <a:tr h="535144">
                <a:tc rowSpan="4">
                  <a:txBody>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Инженерная</a:t>
                      </a:r>
                      <a:r>
                        <a:rPr lang="ru-RU" sz="100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инфраструктура</a:t>
                      </a:r>
                      <a:endPar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just"/>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ближайший центр питания</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ПС Печатники  35/10 </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на расстоянии </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0,5-1 км по прямой до границы земельного участка. Резерв мощности  для тех. присоединения 1,73 МВА</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r>
              <a:tr h="535144">
                <a:tc vMerge="1">
                  <a:txBody>
                    <a:bodyPr/>
                    <a:lstStyle/>
                    <a:p>
                      <a:pPr algn="ctr"/>
                      <a:endPar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marL="0" marR="0" indent="0" algn="just" defTabSz="755934" rtl="0" eaLnBrk="1" fontAlgn="auto" latinLnBrk="0" hangingPunct="1">
                        <a:lnSpc>
                          <a:spcPct val="100000"/>
                        </a:lnSpc>
                        <a:spcBef>
                          <a:spcPts val="0"/>
                        </a:spcBef>
                        <a:spcAft>
                          <a:spcPts val="0"/>
                        </a:spcAft>
                        <a:buClrTx/>
                        <a:buSzTx/>
                        <a:buFontTx/>
                        <a:buNone/>
                        <a:tabLst/>
                        <a:defRPr/>
                      </a:pP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Построен  газопровод низкого давления в д.Печатники, ул.Молодежная.  Давление в точке подключения 0,0024</a:t>
                      </a:r>
                      <a:r>
                        <a:rPr lang="ru-RU" sz="900" baseline="0"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Необходимость в газопроводе отсутствует</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2951530806"/>
                  </a:ext>
                </a:extLst>
              </a:tr>
              <a:tr h="389195">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just"/>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необходимо строительство водопроводных</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сетей. Стоимость строительства 1,62 млн.руб.. Срок строительство 1-3 месяц.</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42063930"/>
                  </a:ext>
                </a:extLst>
              </a:tr>
              <a:tr h="389195">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just" defTabSz="755934" rtl="0" eaLnBrk="1" fontAlgn="auto" latinLnBrk="0" hangingPunct="1">
                        <a:lnSpc>
                          <a:spcPct val="100000"/>
                        </a:lnSpc>
                        <a:spcBef>
                          <a:spcPts val="0"/>
                        </a:spcBef>
                        <a:spcAft>
                          <a:spcPts val="0"/>
                        </a:spcAft>
                        <a:buClrTx/>
                        <a:buSzTx/>
                        <a:buFontTx/>
                        <a:buNone/>
                        <a:tabLst/>
                        <a:defRPr/>
                      </a:pP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Необходимость в газопроводе отсутствует</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2032109891"/>
                  </a:ext>
                </a:extLst>
              </a:tr>
            </a:tbl>
          </a:graphicData>
        </a:graphic>
      </p:graphicFrame>
      <p:graphicFrame>
        <p:nvGraphicFramePr>
          <p:cNvPr id="28" name="Таблица 27"/>
          <p:cNvGraphicFramePr>
            <a:graphicFrameLocks noGrp="1"/>
          </p:cNvGraphicFramePr>
          <p:nvPr>
            <p:extLst>
              <p:ext uri="{D42A27DB-BD31-4B8C-83A1-F6EECF244321}">
                <p14:modId xmlns:p14="http://schemas.microsoft.com/office/powerpoint/2010/main" val="1510811644"/>
              </p:ext>
            </p:extLst>
          </p:nvPr>
        </p:nvGraphicFramePr>
        <p:xfrm>
          <a:off x="236367" y="6361044"/>
          <a:ext cx="5811141" cy="365760"/>
        </p:xfrm>
        <a:graphic>
          <a:graphicData uri="http://schemas.openxmlformats.org/drawingml/2006/table">
            <a:tbl>
              <a:tblPr>
                <a:tableStyleId>{BDBED569-4797-4DF1-A0F4-6AAB3CD982D8}</a:tableStyleId>
              </a:tblPr>
              <a:tblGrid>
                <a:gridCol w="2560016">
                  <a:extLst>
                    <a:ext uri="{9D8B030D-6E8A-4147-A177-3AD203B41FA5}">
                      <a16:colId xmlns:a16="http://schemas.microsoft.com/office/drawing/2014/main" xmlns="" val="4165441938"/>
                    </a:ext>
                  </a:extLst>
                </a:gridCol>
                <a:gridCol w="3251125">
                  <a:extLst>
                    <a:ext uri="{9D8B030D-6E8A-4147-A177-3AD203B41FA5}">
                      <a16:colId xmlns:a16="http://schemas.microsoft.com/office/drawing/2014/main" xmlns="" val="1575495227"/>
                    </a:ext>
                  </a:extLst>
                </a:gridCol>
              </a:tblGrid>
              <a:tr h="347870">
                <a:tc>
                  <a:txBody>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Аренда,выкуп</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по</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итогам торгов</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marR="0" indent="0" algn="l" defTabSz="755934" rtl="0" eaLnBrk="1" fontAlgn="auto" latinLnBrk="0" hangingPunct="1">
                        <a:lnSpc>
                          <a:spcPct val="100000"/>
                        </a:lnSpc>
                        <a:spcBef>
                          <a:spcPts val="0"/>
                        </a:spcBef>
                        <a:spcAft>
                          <a:spcPts val="0"/>
                        </a:spcAft>
                        <a:buClrTx/>
                        <a:buSzTx/>
                        <a:buFontTx/>
                        <a:buNone/>
                        <a:tabLst/>
                        <a:defRPr/>
                      </a:pP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bg1"/>
                    </a:solidFill>
                  </a:tcPr>
                </a:tc>
                <a:extLst>
                  <a:ext uri="{0D108BD9-81ED-4DB2-BD59-A6C34878D82A}">
                    <a16:rowId xmlns:a16="http://schemas.microsoft.com/office/drawing/2014/main" xmlns="" val="2951530806"/>
                  </a:ext>
                </a:extLst>
              </a:tr>
            </a:tbl>
          </a:graphicData>
        </a:graphic>
      </p:graphicFrame>
      <p:graphicFrame>
        <p:nvGraphicFramePr>
          <p:cNvPr id="29" name="Таблица 28"/>
          <p:cNvGraphicFramePr>
            <a:graphicFrameLocks noGrp="1"/>
          </p:cNvGraphicFramePr>
          <p:nvPr>
            <p:extLst>
              <p:ext uri="{D42A27DB-BD31-4B8C-83A1-F6EECF244321}">
                <p14:modId xmlns:p14="http://schemas.microsoft.com/office/powerpoint/2010/main" val="1418986621"/>
              </p:ext>
            </p:extLst>
          </p:nvPr>
        </p:nvGraphicFramePr>
        <p:xfrm>
          <a:off x="236368" y="6146327"/>
          <a:ext cx="5811142" cy="243840"/>
        </p:xfrm>
        <a:graphic>
          <a:graphicData uri="http://schemas.openxmlformats.org/drawingml/2006/table">
            <a:tbl>
              <a:tblPr>
                <a:tableStyleId>{BDBED569-4797-4DF1-A0F4-6AAB3CD982D8}</a:tableStyleId>
              </a:tblPr>
              <a:tblGrid>
                <a:gridCol w="2557560">
                  <a:extLst>
                    <a:ext uri="{9D8B030D-6E8A-4147-A177-3AD203B41FA5}">
                      <a16:colId xmlns:a16="http://schemas.microsoft.com/office/drawing/2014/main" xmlns="" val="4165441938"/>
                    </a:ext>
                  </a:extLst>
                </a:gridCol>
                <a:gridCol w="3253582">
                  <a:extLst>
                    <a:ext uri="{9D8B030D-6E8A-4147-A177-3AD203B41FA5}">
                      <a16:colId xmlns:a16="http://schemas.microsoft.com/office/drawing/2014/main" xmlns="" val="1772052304"/>
                    </a:ext>
                  </a:extLst>
                </a:gridCol>
              </a:tblGrid>
              <a:tr h="202018">
                <a:tc>
                  <a:txBody>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00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автомобильная дорога</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примыкает к участку</a:t>
                      </a:r>
                      <a:endParaRPr lang="ru-RU" sz="900" dirty="0" smtClean="0">
                        <a:solidFill>
                          <a:srgbClr val="FF0000"/>
                        </a:solidFill>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bg1"/>
                    </a:solidFill>
                  </a:tcPr>
                </a:tc>
                <a:extLst>
                  <a:ext uri="{0D108BD9-81ED-4DB2-BD59-A6C34878D82A}">
                    <a16:rowId xmlns:a16="http://schemas.microsoft.com/office/drawing/2014/main" xmlns="" val="2951530806"/>
                  </a:ext>
                </a:extLst>
              </a:tr>
            </a:tbl>
          </a:graphicData>
        </a:graphic>
      </p:graphicFrame>
      <p:sp>
        <p:nvSpPr>
          <p:cNvPr id="30" name="TextBox 29"/>
          <p:cNvSpPr txBox="1"/>
          <p:nvPr/>
        </p:nvSpPr>
        <p:spPr>
          <a:xfrm>
            <a:off x="5230984" y="1731394"/>
            <a:ext cx="1464839" cy="276999"/>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Место для карты</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C:\Users\i_sli\Pictures\печ1.png"/>
          <p:cNvPicPr>
            <a:picLocks noChangeAspect="1" noChangeArrowheads="1"/>
          </p:cNvPicPr>
          <p:nvPr/>
        </p:nvPicPr>
        <p:blipFill>
          <a:blip r:embed="rId4"/>
          <a:srcRect/>
          <a:stretch>
            <a:fillRect/>
          </a:stretch>
        </p:blipFill>
        <p:spPr bwMode="auto">
          <a:xfrm>
            <a:off x="2813887" y="1064844"/>
            <a:ext cx="2252156" cy="1610097"/>
          </a:xfrm>
          <a:prstGeom prst="rect">
            <a:avLst/>
          </a:prstGeom>
          <a:noFill/>
        </p:spPr>
      </p:pic>
      <p:sp>
        <p:nvSpPr>
          <p:cNvPr id="17" name="TextBox 16"/>
          <p:cNvSpPr txBox="1"/>
          <p:nvPr/>
        </p:nvSpPr>
        <p:spPr>
          <a:xfrm>
            <a:off x="670176" y="151855"/>
            <a:ext cx="1390855"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a:t>
            </a:r>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униципальный округ</a:t>
            </a:r>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18" name="TextBox 17"/>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19" name="Picture 6" descr="C:\Users\i_sli\Pictures\культура_фото района\ФОТО Холм-Жирковского района\Герб.png"/>
          <p:cNvPicPr>
            <a:picLocks noChangeAspect="1" noChangeArrowheads="1"/>
          </p:cNvPicPr>
          <p:nvPr/>
        </p:nvPicPr>
        <p:blipFill>
          <a:blip r:embed="rId5" cstate="print"/>
          <a:srcRect/>
          <a:stretch>
            <a:fillRect/>
          </a:stretch>
        </p:blipFill>
        <p:spPr bwMode="auto">
          <a:xfrm>
            <a:off x="164963" y="192540"/>
            <a:ext cx="555101" cy="688069"/>
          </a:xfrm>
          <a:prstGeom prst="rect">
            <a:avLst/>
          </a:prstGeom>
          <a:noFill/>
        </p:spPr>
      </p:pic>
      <p:sp>
        <p:nvSpPr>
          <p:cNvPr id="16" name="Прямоугольник 15"/>
          <p:cNvSpPr/>
          <p:nvPr/>
        </p:nvSpPr>
        <p:spPr>
          <a:xfrm>
            <a:off x="853020" y="6900530"/>
            <a:ext cx="2056560" cy="574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rgbClr val="6C8EBE"/>
                </a:solidFill>
              </a:rPr>
              <a:t>Министерство инвестиционного развития Смоленской области</a:t>
            </a:r>
            <a:endParaRPr lang="ru-RU" sz="1200" dirty="0">
              <a:solidFill>
                <a:srgbClr val="6C8EBE"/>
              </a:solidFill>
            </a:endParaRPr>
          </a:p>
        </p:txBody>
      </p:sp>
      <p:pic>
        <p:nvPicPr>
          <p:cNvPr id="20" name="Рисунок 19" descr="Z:\Симонова\ФОТО\DSCN2371.JPG"/>
          <p:cNvPicPr/>
          <p:nvPr/>
        </p:nvPicPr>
        <p:blipFill>
          <a:blip r:embed="rId6" cstate="print"/>
          <a:srcRect/>
          <a:stretch>
            <a:fillRect/>
          </a:stretch>
        </p:blipFill>
        <p:spPr bwMode="auto">
          <a:xfrm>
            <a:off x="5152706" y="1064844"/>
            <a:ext cx="2091455" cy="1645810"/>
          </a:xfrm>
          <a:prstGeom prst="rect">
            <a:avLst/>
          </a:prstGeom>
          <a:noFill/>
          <a:ln w="9525">
            <a:solidFill>
              <a:schemeClr val="accent3"/>
            </a:solidFill>
            <a:miter lim="800000"/>
            <a:headEnd/>
            <a:tailEnd/>
          </a:ln>
        </p:spPr>
      </p:pic>
    </p:spTree>
    <p:extLst>
      <p:ext uri="{BB962C8B-B14F-4D97-AF65-F5344CB8AC3E}">
        <p14:creationId xmlns:p14="http://schemas.microsoft.com/office/powerpoint/2010/main" val="42711919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cstate="print"/>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118140"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12</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26" name="Таблица 25"/>
          <p:cNvGraphicFramePr>
            <a:graphicFrameLocks noGrp="1"/>
          </p:cNvGraphicFramePr>
          <p:nvPr>
            <p:extLst>
              <p:ext uri="{D42A27DB-BD31-4B8C-83A1-F6EECF244321}">
                <p14:modId xmlns:p14="http://schemas.microsoft.com/office/powerpoint/2010/main" val="2419984388"/>
              </p:ext>
            </p:extLst>
          </p:nvPr>
        </p:nvGraphicFramePr>
        <p:xfrm>
          <a:off x="168296" y="2945220"/>
          <a:ext cx="7224723" cy="1339700"/>
        </p:xfrm>
        <a:graphic>
          <a:graphicData uri="http://schemas.openxmlformats.org/drawingml/2006/table">
            <a:tbl>
              <a:tblPr>
                <a:tableStyleId>{BDBED569-4797-4DF1-A0F4-6AAB3CD982D8}</a:tableStyleId>
              </a:tblPr>
              <a:tblGrid>
                <a:gridCol w="1362792">
                  <a:extLst>
                    <a:ext uri="{9D8B030D-6E8A-4147-A177-3AD203B41FA5}">
                      <a16:colId xmlns:a16="http://schemas.microsoft.com/office/drawing/2014/main" xmlns="" val="4165441938"/>
                    </a:ext>
                  </a:extLst>
                </a:gridCol>
                <a:gridCol w="2317012">
                  <a:extLst>
                    <a:ext uri="{9D8B030D-6E8A-4147-A177-3AD203B41FA5}">
                      <a16:colId xmlns:a16="http://schemas.microsoft.com/office/drawing/2014/main" xmlns="" val="3330051727"/>
                    </a:ext>
                  </a:extLst>
                </a:gridCol>
                <a:gridCol w="3544919">
                  <a:extLst>
                    <a:ext uri="{9D8B030D-6E8A-4147-A177-3AD203B41FA5}">
                      <a16:colId xmlns:a16="http://schemas.microsoft.com/office/drawing/2014/main" xmlns="" val="2995895153"/>
                    </a:ext>
                  </a:extLst>
                </a:gridCol>
              </a:tblGrid>
              <a:tr h="239232">
                <a:tc rowSpan="5">
                  <a:txBody>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1,613 га</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2951530806"/>
                  </a:ext>
                </a:extLst>
              </a:tr>
              <a:tr h="239232">
                <a:tc vMerge="1">
                  <a:txBody>
                    <a:bodyPr/>
                    <a:lstStyle/>
                    <a:p>
                      <a:endParaRPr lang="ru-RU"/>
                    </a:p>
                  </a:txBody>
                  <a:tcPr/>
                </a:tc>
                <a:tc>
                  <a:txBody>
                    <a:bodyPr/>
                    <a:lstStyle/>
                    <a:p>
                      <a:pPr algn="l"/>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Кадастровый номер</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kern="1200" dirty="0" smtClean="0">
                          <a:solidFill>
                            <a:schemeClr val="tx1"/>
                          </a:solidFill>
                          <a:effectLst/>
                          <a:latin typeface="+mn-lt"/>
                          <a:ea typeface="+mn-ea"/>
                          <a:cs typeface="+mn-cs"/>
                        </a:rPr>
                        <a:t>67:23:0810101:24</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r>
              <a:tr h="239232">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земли населенных пунктов</a:t>
                      </a:r>
                    </a:p>
                  </a:txBody>
                  <a:tcPr anchor="ctr"/>
                </a:tc>
                <a:extLst>
                  <a:ext uri="{0D108BD9-81ED-4DB2-BD59-A6C34878D82A}">
                    <a16:rowId xmlns:a16="http://schemas.microsoft.com/office/drawing/2014/main" xmlns="" val="3113957651"/>
                  </a:ext>
                </a:extLst>
              </a:tr>
              <a:tr h="239232">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муниципальная</a:t>
                      </a:r>
                    </a:p>
                  </a:txBody>
                  <a:tcPr anchor="ctr"/>
                </a:tc>
                <a:extLst>
                  <a:ext uri="{0D108BD9-81ED-4DB2-BD59-A6C34878D82A}">
                    <a16:rowId xmlns:a16="http://schemas.microsoft.com/office/drawing/2014/main" xmlns="" val="42063930"/>
                  </a:ext>
                </a:extLst>
              </a:tr>
              <a:tr h="382772">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Коммерческое</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назначение</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r>
            </a:tbl>
          </a:graphicData>
        </a:graphic>
      </p:graphicFrame>
      <p:graphicFrame>
        <p:nvGraphicFramePr>
          <p:cNvPr id="27" name="Таблица 26"/>
          <p:cNvGraphicFramePr>
            <a:graphicFrameLocks noGrp="1"/>
          </p:cNvGraphicFramePr>
          <p:nvPr>
            <p:extLst/>
          </p:nvPr>
        </p:nvGraphicFramePr>
        <p:xfrm>
          <a:off x="168295" y="4317676"/>
          <a:ext cx="6842105" cy="1600200"/>
        </p:xfrm>
        <a:graphic>
          <a:graphicData uri="http://schemas.openxmlformats.org/drawingml/2006/table">
            <a:tbl>
              <a:tblPr>
                <a:tableStyleId>{BDBED569-4797-4DF1-A0F4-6AAB3CD982D8}</a:tableStyleId>
              </a:tblPr>
              <a:tblGrid>
                <a:gridCol w="1362442">
                  <a:extLst>
                    <a:ext uri="{9D8B030D-6E8A-4147-A177-3AD203B41FA5}">
                      <a16:colId xmlns:a16="http://schemas.microsoft.com/office/drawing/2014/main" xmlns="" val="4165441938"/>
                    </a:ext>
                  </a:extLst>
                </a:gridCol>
                <a:gridCol w="1379120">
                  <a:extLst>
                    <a:ext uri="{9D8B030D-6E8A-4147-A177-3AD203B41FA5}">
                      <a16:colId xmlns:a16="http://schemas.microsoft.com/office/drawing/2014/main" xmlns="" val="2407449417"/>
                    </a:ext>
                  </a:extLst>
                </a:gridCol>
                <a:gridCol w="4100543">
                  <a:extLst>
                    <a:ext uri="{9D8B030D-6E8A-4147-A177-3AD203B41FA5}">
                      <a16:colId xmlns:a16="http://schemas.microsoft.com/office/drawing/2014/main" xmlns="" val="2693098453"/>
                    </a:ext>
                  </a:extLst>
                </a:gridCol>
              </a:tblGrid>
              <a:tr h="195803">
                <a:tc rowSpan="4">
                  <a:txBody>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Инженерная</a:t>
                      </a:r>
                      <a:r>
                        <a:rPr lang="ru-RU" sz="100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инфраструктура</a:t>
                      </a:r>
                      <a:endPar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just"/>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ближайший центр питания</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ПС </a:t>
                      </a:r>
                      <a:r>
                        <a:rPr lang="ru-RU" sz="900" baseline="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Канютино</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110/35/10 </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на расстоянии </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8,7 км по прямой до границы земельного участка</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Резерв мощности для тех. 2,27 МВА</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r>
              <a:tr h="142402">
                <a:tc vMerge="1">
                  <a:txBody>
                    <a:bodyPr/>
                    <a:lstStyle/>
                    <a:p>
                      <a:pPr algn="ctr"/>
                      <a:endPar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marL="0" marR="0" indent="0" algn="just"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 расстоянии 200 м.</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Стоимость подключения  180-220 тыс.руб. Срок строительства 2 месяца</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2951530806"/>
                  </a:ext>
                </a:extLst>
              </a:tr>
              <a:tr h="185697">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just"/>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необходимо строительство локальных сооружений.  Стоимость </a:t>
                      </a:r>
                    </a:p>
                    <a:p>
                      <a:pPr algn="just"/>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1,77 млн.руб. Срок строительства 1-2 месяца</a:t>
                      </a:r>
                    </a:p>
                  </a:txBody>
                  <a:tcPr anchor="ctr"/>
                </a:tc>
                <a:extLst>
                  <a:ext uri="{0D108BD9-81ED-4DB2-BD59-A6C34878D82A}">
                    <a16:rowId xmlns:a16="http://schemas.microsoft.com/office/drawing/2014/main" xmlns="" val="42063930"/>
                  </a:ext>
                </a:extLst>
              </a:tr>
              <a:tr h="142402">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just"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необходимо строительство локальных сооружений. Стоимость 141,0</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тыс</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.руб. Срок строительства 1-2 месяца</a:t>
                      </a:r>
                    </a:p>
                  </a:txBody>
                  <a:tcPr anchor="ctr"/>
                </a:tc>
                <a:extLst>
                  <a:ext uri="{0D108BD9-81ED-4DB2-BD59-A6C34878D82A}">
                    <a16:rowId xmlns:a16="http://schemas.microsoft.com/office/drawing/2014/main" xmlns="" val="2032109891"/>
                  </a:ext>
                </a:extLst>
              </a:tr>
            </a:tbl>
          </a:graphicData>
        </a:graphic>
      </p:graphicFrame>
      <p:graphicFrame>
        <p:nvGraphicFramePr>
          <p:cNvPr id="28" name="Таблица 27"/>
          <p:cNvGraphicFramePr>
            <a:graphicFrameLocks noGrp="1"/>
          </p:cNvGraphicFramePr>
          <p:nvPr>
            <p:extLst/>
          </p:nvPr>
        </p:nvGraphicFramePr>
        <p:xfrm>
          <a:off x="168296" y="6181220"/>
          <a:ext cx="5931421" cy="243840"/>
        </p:xfrm>
        <a:graphic>
          <a:graphicData uri="http://schemas.openxmlformats.org/drawingml/2006/table">
            <a:tbl>
              <a:tblPr>
                <a:tableStyleId>{BDBED569-4797-4DF1-A0F4-6AAB3CD982D8}</a:tableStyleId>
              </a:tblPr>
              <a:tblGrid>
                <a:gridCol w="2613004">
                  <a:extLst>
                    <a:ext uri="{9D8B030D-6E8A-4147-A177-3AD203B41FA5}">
                      <a16:colId xmlns:a16="http://schemas.microsoft.com/office/drawing/2014/main" xmlns="" val="4165441938"/>
                    </a:ext>
                  </a:extLst>
                </a:gridCol>
                <a:gridCol w="3318417">
                  <a:extLst>
                    <a:ext uri="{9D8B030D-6E8A-4147-A177-3AD203B41FA5}">
                      <a16:colId xmlns:a16="http://schemas.microsoft.com/office/drawing/2014/main" xmlns="" val="1575495227"/>
                    </a:ext>
                  </a:extLst>
                </a:gridCol>
              </a:tblGrid>
              <a:tr h="191885">
                <a:tc>
                  <a:txBody>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выкуп: по</a:t>
                      </a:r>
                      <a:r>
                        <a:rPr lang="ru-RU" sz="9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итогам торгов</a:t>
                      </a:r>
                      <a:endParaRPr lang="ru-RU" sz="9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bg1"/>
                    </a:solidFill>
                  </a:tcPr>
                </a:tc>
                <a:extLst>
                  <a:ext uri="{0D108BD9-81ED-4DB2-BD59-A6C34878D82A}">
                    <a16:rowId xmlns:a16="http://schemas.microsoft.com/office/drawing/2014/main" xmlns="" val="2951530806"/>
                  </a:ext>
                </a:extLst>
              </a:tr>
            </a:tbl>
          </a:graphicData>
        </a:graphic>
      </p:graphicFrame>
      <p:graphicFrame>
        <p:nvGraphicFramePr>
          <p:cNvPr id="29" name="Таблица 28"/>
          <p:cNvGraphicFramePr>
            <a:graphicFrameLocks noGrp="1"/>
          </p:cNvGraphicFramePr>
          <p:nvPr>
            <p:extLst/>
          </p:nvPr>
        </p:nvGraphicFramePr>
        <p:xfrm>
          <a:off x="171145" y="5916401"/>
          <a:ext cx="5931421" cy="270163"/>
        </p:xfrm>
        <a:graphic>
          <a:graphicData uri="http://schemas.openxmlformats.org/drawingml/2006/table">
            <a:tbl>
              <a:tblPr>
                <a:tableStyleId>{BDBED569-4797-4DF1-A0F4-6AAB3CD982D8}</a:tableStyleId>
              </a:tblPr>
              <a:tblGrid>
                <a:gridCol w="2610497">
                  <a:extLst>
                    <a:ext uri="{9D8B030D-6E8A-4147-A177-3AD203B41FA5}">
                      <a16:colId xmlns:a16="http://schemas.microsoft.com/office/drawing/2014/main" xmlns="" val="4165441938"/>
                    </a:ext>
                  </a:extLst>
                </a:gridCol>
                <a:gridCol w="3320924">
                  <a:extLst>
                    <a:ext uri="{9D8B030D-6E8A-4147-A177-3AD203B41FA5}">
                      <a16:colId xmlns:a16="http://schemas.microsoft.com/office/drawing/2014/main" xmlns="" val="1772052304"/>
                    </a:ext>
                  </a:extLst>
                </a:gridCol>
              </a:tblGrid>
              <a:tr h="270163">
                <a:tc>
                  <a:txBody>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00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just"/>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автомобильная дорога</a:t>
                      </a:r>
                      <a:r>
                        <a:rPr lang="ru-RU" sz="900" baseline="0" dirty="0" smtClean="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примыкает к участку</a:t>
                      </a:r>
                      <a:endParaRPr lang="ru-RU" sz="900" dirty="0" smtClean="0">
                        <a:solidFill>
                          <a:srgbClr val="FF0000"/>
                        </a:solidFill>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bg1"/>
                    </a:solidFill>
                  </a:tcPr>
                </a:tc>
                <a:extLst>
                  <a:ext uri="{0D108BD9-81ED-4DB2-BD59-A6C34878D82A}">
                    <a16:rowId xmlns:a16="http://schemas.microsoft.com/office/drawing/2014/main" xmlns="" val="2951530806"/>
                  </a:ext>
                </a:extLst>
              </a:tr>
            </a:tbl>
          </a:graphicData>
        </a:graphic>
      </p:graphicFrame>
      <p:graphicFrame>
        <p:nvGraphicFramePr>
          <p:cNvPr id="21" name="Таблица 20"/>
          <p:cNvGraphicFramePr>
            <a:graphicFrameLocks noGrp="1"/>
          </p:cNvGraphicFramePr>
          <p:nvPr>
            <p:extLst>
              <p:ext uri="{D42A27DB-BD31-4B8C-83A1-F6EECF244321}">
                <p14:modId xmlns:p14="http://schemas.microsoft.com/office/powerpoint/2010/main" val="1116344354"/>
              </p:ext>
            </p:extLst>
          </p:nvPr>
        </p:nvGraphicFramePr>
        <p:xfrm>
          <a:off x="168295" y="1063487"/>
          <a:ext cx="7224722" cy="1920240"/>
        </p:xfrm>
        <a:graphic>
          <a:graphicData uri="http://schemas.openxmlformats.org/drawingml/2006/table">
            <a:tbl>
              <a:tblPr>
                <a:tableStyleId>{BDBED569-4797-4DF1-A0F4-6AAB3CD982D8}</a:tableStyleId>
              </a:tblPr>
              <a:tblGrid>
                <a:gridCol w="2755658">
                  <a:extLst>
                    <a:ext uri="{9D8B030D-6E8A-4147-A177-3AD203B41FA5}">
                      <a16:colId xmlns:a16="http://schemas.microsoft.com/office/drawing/2014/main" xmlns="" val="4165441938"/>
                    </a:ext>
                  </a:extLst>
                </a:gridCol>
                <a:gridCol w="4469064">
                  <a:extLst>
                    <a:ext uri="{9D8B030D-6E8A-4147-A177-3AD203B41FA5}">
                      <a16:colId xmlns:a16="http://schemas.microsoft.com/office/drawing/2014/main" xmlns="" val="1779954494"/>
                    </a:ext>
                  </a:extLst>
                </a:gridCol>
              </a:tblGrid>
              <a:tr h="517624">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67-23-05</a:t>
                      </a:r>
                    </a:p>
                  </a:txBody>
                  <a:tcPr>
                    <a:solidFill>
                      <a:srgbClr val="D1FFFF"/>
                    </a:solidFill>
                  </a:tcPr>
                </a:tc>
                <a:tc rowSpan="2">
                  <a:txBody>
                    <a:bodyPr/>
                    <a:lstStyle/>
                    <a:p>
                      <a:pPr algn="ctr"/>
                      <a:endPar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xmlns="" val="2951530806"/>
                  </a:ext>
                </a:extLst>
              </a:tr>
              <a:tr h="1400628">
                <a:tc>
                  <a:txBody>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182563" marR="0" indent="-1588" algn="just" defTabSz="755934" rtl="0" eaLnBrk="1" fontAlgn="auto" latinLnBrk="0" hangingPunct="1">
                        <a:lnSpc>
                          <a:spcPct val="100000"/>
                        </a:lnSpc>
                        <a:spcBef>
                          <a:spcPts val="0"/>
                        </a:spcBef>
                        <a:spcAft>
                          <a:spcPts val="0"/>
                        </a:spcAft>
                        <a:buClrTx/>
                        <a:buSzTx/>
                        <a:buFontTx/>
                        <a:buNone/>
                        <a:tabLst/>
                        <a:defRPr/>
                      </a:pPr>
                      <a:r>
                        <a:rPr lang="ru-RU" sz="1050" baseline="0" dirty="0" smtClean="0">
                          <a:latin typeface="Open Sans" panose="020B0606030504020204" pitchFamily="34" charset="0"/>
                          <a:ea typeface="Open Sans" panose="020B0606030504020204" pitchFamily="34" charset="0"/>
                          <a:cs typeface="Open Sans" panose="020B0606030504020204" pitchFamily="34" charset="0"/>
                        </a:rPr>
                        <a:t>Смоленская область, Холм-Жирковский муниципальный округ, д. </a:t>
                      </a:r>
                      <a:r>
                        <a:rPr lang="ru-RU" sz="1050" baseline="0" dirty="0" err="1" smtClean="0">
                          <a:latin typeface="Open Sans" panose="020B0606030504020204" pitchFamily="34" charset="0"/>
                          <a:ea typeface="Open Sans" panose="020B0606030504020204" pitchFamily="34" charset="0"/>
                          <a:cs typeface="Open Sans" panose="020B0606030504020204" pitchFamily="34" charset="0"/>
                        </a:rPr>
                        <a:t>Пузиково</a:t>
                      </a:r>
                      <a:r>
                        <a:rPr lang="ru-RU" sz="1050" baseline="0" dirty="0" smtClean="0">
                          <a:latin typeface="Open Sans" panose="020B0606030504020204" pitchFamily="34" charset="0"/>
                          <a:ea typeface="Open Sans" panose="020B0606030504020204" pitchFamily="34" charset="0"/>
                          <a:cs typeface="Open Sans" panose="020B0606030504020204" pitchFamily="34" charset="0"/>
                        </a:rPr>
                        <a:t>, ул. Школьная, д. 1;</a:t>
                      </a:r>
                      <a:endParaRPr lang="ru-RU" sz="1050" dirty="0" smtClean="0">
                        <a:latin typeface="Open Sans" panose="020B0606030504020204" pitchFamily="34" charset="0"/>
                        <a:ea typeface="Open Sans" panose="020B0606030504020204" pitchFamily="34" charset="0"/>
                        <a:cs typeface="Open Sans" panose="020B0606030504020204" pitchFamily="34" charset="0"/>
                      </a:endParaRPr>
                    </a:p>
                    <a:p>
                      <a:pPr marL="0" indent="180975" algn="just"/>
                      <a:r>
                        <a:rPr lang="ru-RU" sz="1050" dirty="0" smtClean="0">
                          <a:latin typeface="Open Sans" panose="020B0606030504020204" pitchFamily="34" charset="0"/>
                          <a:ea typeface="Open Sans" panose="020B0606030504020204" pitchFamily="34" charset="0"/>
                          <a:cs typeface="Open Sans" panose="020B0606030504020204" pitchFamily="34" charset="0"/>
                        </a:rPr>
                        <a:t>- расстояние до г. Москвы: 315 км;</a:t>
                      </a:r>
                    </a:p>
                    <a:p>
                      <a:pPr marL="0" indent="180975" algn="just"/>
                      <a:r>
                        <a:rPr lang="ru-RU" sz="1050" dirty="0" smtClean="0">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050" baseline="0" dirty="0" smtClean="0">
                          <a:latin typeface="Open Sans" panose="020B0606030504020204" pitchFamily="34" charset="0"/>
                          <a:ea typeface="Open Sans" panose="020B0606030504020204" pitchFamily="34" charset="0"/>
                          <a:cs typeface="Open Sans" panose="020B0606030504020204" pitchFamily="34" charset="0"/>
                        </a:rPr>
                        <a:t> 180 </a:t>
                      </a:r>
                      <a:r>
                        <a:rPr lang="ru-RU" sz="1050" dirty="0" smtClean="0">
                          <a:latin typeface="Open Sans" panose="020B0606030504020204" pitchFamily="34" charset="0"/>
                          <a:ea typeface="Open Sans" panose="020B0606030504020204" pitchFamily="34" charset="0"/>
                          <a:cs typeface="Open Sans" panose="020B0606030504020204" pitchFamily="34" charset="0"/>
                        </a:rPr>
                        <a:t>км;</a:t>
                      </a:r>
                    </a:p>
                    <a:p>
                      <a:pPr marL="0" marR="0" indent="180975" algn="just" defTabSz="755934" rtl="0" eaLnBrk="1" fontAlgn="auto" latinLnBrk="0" hangingPunct="1">
                        <a:lnSpc>
                          <a:spcPct val="100000"/>
                        </a:lnSpc>
                        <a:spcBef>
                          <a:spcPts val="0"/>
                        </a:spcBef>
                        <a:spcAft>
                          <a:spcPts val="0"/>
                        </a:spcAft>
                        <a:buClrTx/>
                        <a:buSzTx/>
                        <a:buFontTx/>
                        <a:buNone/>
                        <a:tabLst/>
                        <a:defRPr/>
                      </a:pPr>
                      <a:r>
                        <a:rPr lang="ru-RU" sz="1050" dirty="0" smtClean="0">
                          <a:latin typeface="Open Sans" panose="020B0606030504020204" pitchFamily="34" charset="0"/>
                          <a:ea typeface="Open Sans" panose="020B0606030504020204" pitchFamily="34" charset="0"/>
                          <a:cs typeface="Open Sans" panose="020B0606030504020204" pitchFamily="34" charset="0"/>
                        </a:rPr>
                        <a:t>-расстояние до пгт. Холм-Жирковский:</a:t>
                      </a:r>
                      <a:r>
                        <a:rPr lang="ru-RU" sz="1050" baseline="0" dirty="0" smtClean="0">
                          <a:latin typeface="Open Sans" panose="020B0606030504020204" pitchFamily="34" charset="0"/>
                          <a:ea typeface="Open Sans" panose="020B0606030504020204" pitchFamily="34" charset="0"/>
                          <a:cs typeface="Open Sans" panose="020B0606030504020204" pitchFamily="34" charset="0"/>
                        </a:rPr>
                        <a:t> 15 </a:t>
                      </a:r>
                      <a:r>
                        <a:rPr lang="ru-RU" sz="1050" dirty="0" smtClean="0">
                          <a:latin typeface="Open Sans" panose="020B0606030504020204" pitchFamily="34" charset="0"/>
                          <a:ea typeface="Open Sans" panose="020B0606030504020204" pitchFamily="34" charset="0"/>
                          <a:cs typeface="Open Sans" panose="020B0606030504020204" pitchFamily="34" charset="0"/>
                        </a:rPr>
                        <a:t>км</a:t>
                      </a:r>
                      <a:r>
                        <a:rPr lang="ru-RU" sz="1100" dirty="0" smtClean="0">
                          <a:latin typeface="Open Sans" panose="020B0606030504020204" pitchFamily="34" charset="0"/>
                          <a:ea typeface="Open Sans" panose="020B0606030504020204" pitchFamily="34" charset="0"/>
                          <a:cs typeface="Open Sans" panose="020B0606030504020204" pitchFamily="34" charset="0"/>
                        </a:rPr>
                        <a:t>.</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xmlns="" val="415780204"/>
                  </a:ext>
                </a:extLst>
              </a:tr>
            </a:tbl>
          </a:graphicData>
        </a:graphic>
      </p:graphicFrame>
      <p:sp>
        <p:nvSpPr>
          <p:cNvPr id="22" name="TextBox 21"/>
          <p:cNvSpPr txBox="1"/>
          <p:nvPr/>
        </p:nvSpPr>
        <p:spPr>
          <a:xfrm>
            <a:off x="5230984" y="1862019"/>
            <a:ext cx="1464839" cy="276999"/>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Место для карты</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p:cNvSpPr txBox="1"/>
          <p:nvPr/>
        </p:nvSpPr>
        <p:spPr>
          <a:xfrm>
            <a:off x="670176" y="151855"/>
            <a:ext cx="1390855"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a:t>
            </a:r>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униципальный  округ</a:t>
            </a:r>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18" name="TextBox 17"/>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19" name="Picture 6" descr="C:\Users\i_sli\Pictures\культура_фото района\ФОТО Холм-Жирковского района\Герб.png"/>
          <p:cNvPicPr>
            <a:picLocks noChangeAspect="1" noChangeArrowheads="1"/>
          </p:cNvPicPr>
          <p:nvPr/>
        </p:nvPicPr>
        <p:blipFill>
          <a:blip r:embed="rId4" cstate="print"/>
          <a:srcRect/>
          <a:stretch>
            <a:fillRect/>
          </a:stretch>
        </p:blipFill>
        <p:spPr bwMode="auto">
          <a:xfrm>
            <a:off x="177384" y="233227"/>
            <a:ext cx="555101" cy="688069"/>
          </a:xfrm>
          <a:prstGeom prst="rect">
            <a:avLst/>
          </a:prstGeom>
          <a:noFill/>
        </p:spPr>
      </p:pic>
      <p:pic>
        <p:nvPicPr>
          <p:cNvPr id="4" name="Рисунок 3"/>
          <p:cNvPicPr>
            <a:picLocks noChangeAspect="1"/>
          </p:cNvPicPr>
          <p:nvPr/>
        </p:nvPicPr>
        <p:blipFill>
          <a:blip r:embed="rId5" cstate="print"/>
          <a:stretch>
            <a:fillRect/>
          </a:stretch>
        </p:blipFill>
        <p:spPr>
          <a:xfrm>
            <a:off x="3062176" y="1238708"/>
            <a:ext cx="2168808" cy="1610818"/>
          </a:xfrm>
          <a:prstGeom prst="rect">
            <a:avLst/>
          </a:prstGeom>
          <a:ln>
            <a:noFill/>
          </a:ln>
        </p:spPr>
      </p:pic>
      <p:sp>
        <p:nvSpPr>
          <p:cNvPr id="16" name="Прямоугольник 15"/>
          <p:cNvSpPr/>
          <p:nvPr/>
        </p:nvSpPr>
        <p:spPr>
          <a:xfrm>
            <a:off x="853020" y="6645275"/>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
        <p:nvSpPr>
          <p:cNvPr id="20" name="Прямоугольник 19"/>
          <p:cNvSpPr/>
          <p:nvPr/>
        </p:nvSpPr>
        <p:spPr>
          <a:xfrm>
            <a:off x="853020" y="65298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pic>
        <p:nvPicPr>
          <p:cNvPr id="24" name="Рисунок 23" descr="C:\Documents and Settings\User\Рабочий стол\SDC12628.JPG"/>
          <p:cNvPicPr/>
          <p:nvPr/>
        </p:nvPicPr>
        <p:blipFill>
          <a:blip r:embed="rId6" cstate="print"/>
          <a:srcRect r="2402" b="14869"/>
          <a:stretch>
            <a:fillRect/>
          </a:stretch>
        </p:blipFill>
        <p:spPr bwMode="auto">
          <a:xfrm>
            <a:off x="5337313" y="1165535"/>
            <a:ext cx="2001400" cy="1683991"/>
          </a:xfrm>
          <a:prstGeom prst="rect">
            <a:avLst/>
          </a:prstGeom>
          <a:noFill/>
          <a:ln w="9525">
            <a:solidFill>
              <a:schemeClr val="tx2">
                <a:lumMod val="40000"/>
                <a:lumOff val="60000"/>
              </a:schemeClr>
            </a:solidFill>
            <a:miter lim="800000"/>
            <a:headEnd/>
            <a:tailEnd/>
          </a:ln>
        </p:spPr>
      </p:pic>
    </p:spTree>
    <p:extLst>
      <p:ext uri="{BB962C8B-B14F-4D97-AF65-F5344CB8AC3E}">
        <p14:creationId xmlns:p14="http://schemas.microsoft.com/office/powerpoint/2010/main" val="22025687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cstate="print"/>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118529"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13</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26" name="Таблица 25"/>
          <p:cNvGraphicFramePr>
            <a:graphicFrameLocks noGrp="1"/>
          </p:cNvGraphicFramePr>
          <p:nvPr>
            <p:extLst>
              <p:ext uri="{D42A27DB-BD31-4B8C-83A1-F6EECF244321}">
                <p14:modId xmlns:p14="http://schemas.microsoft.com/office/powerpoint/2010/main" val="2398641690"/>
              </p:ext>
            </p:extLst>
          </p:nvPr>
        </p:nvGraphicFramePr>
        <p:xfrm>
          <a:off x="168296" y="3094073"/>
          <a:ext cx="7224723" cy="1280160"/>
        </p:xfrm>
        <a:graphic>
          <a:graphicData uri="http://schemas.openxmlformats.org/drawingml/2006/table">
            <a:tbl>
              <a:tblPr>
                <a:tableStyleId>{BDBED569-4797-4DF1-A0F4-6AAB3CD982D8}</a:tableStyleId>
              </a:tblPr>
              <a:tblGrid>
                <a:gridCol w="1373425">
                  <a:extLst>
                    <a:ext uri="{9D8B030D-6E8A-4147-A177-3AD203B41FA5}">
                      <a16:colId xmlns:a16="http://schemas.microsoft.com/office/drawing/2014/main" xmlns="" val="4165441938"/>
                    </a:ext>
                  </a:extLst>
                </a:gridCol>
                <a:gridCol w="2306379">
                  <a:extLst>
                    <a:ext uri="{9D8B030D-6E8A-4147-A177-3AD203B41FA5}">
                      <a16:colId xmlns:a16="http://schemas.microsoft.com/office/drawing/2014/main" xmlns="" val="3330051727"/>
                    </a:ext>
                  </a:extLst>
                </a:gridCol>
                <a:gridCol w="3544919">
                  <a:extLst>
                    <a:ext uri="{9D8B030D-6E8A-4147-A177-3AD203B41FA5}">
                      <a16:colId xmlns:a16="http://schemas.microsoft.com/office/drawing/2014/main" xmlns="" val="2995895153"/>
                    </a:ext>
                  </a:extLst>
                </a:gridCol>
              </a:tblGrid>
              <a:tr h="227841">
                <a:tc rowSpan="5">
                  <a:txBody>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42,0га</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2951530806"/>
                  </a:ext>
                </a:extLst>
              </a:tr>
              <a:tr h="227841">
                <a:tc vMerge="1">
                  <a:txBody>
                    <a:bodyPr/>
                    <a:lstStyle/>
                    <a:p>
                      <a:endParaRPr lang="ru-RU"/>
                    </a:p>
                  </a:txBody>
                  <a:tcPr/>
                </a:tc>
                <a:tc>
                  <a:txBody>
                    <a:bodyPr/>
                    <a:lstStyle/>
                    <a:p>
                      <a:pPr algn="l"/>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Кадастровый номер</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kern="1200" dirty="0" smtClean="0">
                          <a:solidFill>
                            <a:schemeClr val="tx1"/>
                          </a:solidFill>
                          <a:effectLst/>
                          <a:latin typeface="+mn-lt"/>
                          <a:ea typeface="+mn-ea"/>
                          <a:cs typeface="+mn-cs"/>
                        </a:rPr>
                        <a:t>67:23:0030103:376</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r>
              <a:tr h="227841">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земли с\х</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назначения</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3113957651"/>
                  </a:ext>
                </a:extLst>
              </a:tr>
              <a:tr h="227841">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муниципальная</a:t>
                      </a:r>
                    </a:p>
                  </a:txBody>
                  <a:tcPr anchor="ctr"/>
                </a:tc>
                <a:extLst>
                  <a:ext uri="{0D108BD9-81ED-4DB2-BD59-A6C34878D82A}">
                    <a16:rowId xmlns:a16="http://schemas.microsoft.com/office/drawing/2014/main" xmlns="" val="42063930"/>
                  </a:ext>
                </a:extLst>
              </a:tr>
              <a:tr h="364545">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с\х</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производство</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r>
            </a:tbl>
          </a:graphicData>
        </a:graphic>
      </p:graphicFrame>
      <p:graphicFrame>
        <p:nvGraphicFramePr>
          <p:cNvPr id="27" name="Таблица 26"/>
          <p:cNvGraphicFramePr>
            <a:graphicFrameLocks noGrp="1"/>
          </p:cNvGraphicFramePr>
          <p:nvPr>
            <p:extLst>
              <p:ext uri="{D42A27DB-BD31-4B8C-83A1-F6EECF244321}">
                <p14:modId xmlns:p14="http://schemas.microsoft.com/office/powerpoint/2010/main" val="1741121379"/>
              </p:ext>
            </p:extLst>
          </p:nvPr>
        </p:nvGraphicFramePr>
        <p:xfrm>
          <a:off x="168296" y="4377969"/>
          <a:ext cx="6755018" cy="1289184"/>
        </p:xfrm>
        <a:graphic>
          <a:graphicData uri="http://schemas.openxmlformats.org/drawingml/2006/table">
            <a:tbl>
              <a:tblPr>
                <a:tableStyleId>{BDBED569-4797-4DF1-A0F4-6AAB3CD982D8}</a:tableStyleId>
              </a:tblPr>
              <a:tblGrid>
                <a:gridCol w="1345101">
                  <a:extLst>
                    <a:ext uri="{9D8B030D-6E8A-4147-A177-3AD203B41FA5}">
                      <a16:colId xmlns:a16="http://schemas.microsoft.com/office/drawing/2014/main" xmlns="" val="4165441938"/>
                    </a:ext>
                  </a:extLst>
                </a:gridCol>
                <a:gridCol w="1361567">
                  <a:extLst>
                    <a:ext uri="{9D8B030D-6E8A-4147-A177-3AD203B41FA5}">
                      <a16:colId xmlns:a16="http://schemas.microsoft.com/office/drawing/2014/main" xmlns="" val="2407449417"/>
                    </a:ext>
                  </a:extLst>
                </a:gridCol>
                <a:gridCol w="4048350">
                  <a:extLst>
                    <a:ext uri="{9D8B030D-6E8A-4147-A177-3AD203B41FA5}">
                      <a16:colId xmlns:a16="http://schemas.microsoft.com/office/drawing/2014/main" xmlns="" val="2693098453"/>
                    </a:ext>
                  </a:extLst>
                </a:gridCol>
              </a:tblGrid>
              <a:tr h="396672">
                <a:tc rowSpan="4">
                  <a:txBody>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Инженерная</a:t>
                      </a:r>
                      <a:r>
                        <a:rPr lang="ru-RU" sz="100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инфраструктура</a:t>
                      </a:r>
                      <a:endPar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just"/>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По территории площадки проходят ЛЭП (35 и 10 КВт).Необходимость подключения отсутствует</a:t>
                      </a:r>
                      <a:endParaRPr lang="ru-RU" sz="900" dirty="0" smtClean="0">
                        <a:solidFill>
                          <a:srgbClr val="FF0000"/>
                        </a:solidFill>
                        <a:latin typeface="Open Sans" panose="020B0606030504020204" pitchFamily="34" charset="0"/>
                        <a:ea typeface="Open Sans" panose="020B0606030504020204" pitchFamily="34" charset="0"/>
                        <a:cs typeface="Open Sans" panose="020B0606030504020204" pitchFamily="34" charset="0"/>
                      </a:endParaRPr>
                    </a:p>
                  </a:txBody>
                  <a:tcPr anchor="ctr"/>
                </a:tc>
              </a:tr>
              <a:tr h="247920">
                <a:tc vMerge="1">
                  <a:txBody>
                    <a:bodyPr/>
                    <a:lstStyle/>
                    <a:p>
                      <a:pPr algn="ctr"/>
                      <a:endPar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marL="0" marR="0" indent="0" algn="just"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Отсутствует. Необходимость строительства отсутствует</a:t>
                      </a:r>
                    </a:p>
                  </a:txBody>
                  <a:tcPr anchor="ctr"/>
                </a:tc>
                <a:extLst>
                  <a:ext uri="{0D108BD9-81ED-4DB2-BD59-A6C34878D82A}">
                    <a16:rowId xmlns:a16="http://schemas.microsoft.com/office/drawing/2014/main" xmlns="" val="2951530806"/>
                  </a:ext>
                </a:extLst>
              </a:tr>
              <a:tr h="396672">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just"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Отсутствует. Необходимость строительства отсутствует</a:t>
                      </a:r>
                    </a:p>
                    <a:p>
                      <a:pPr algn="just"/>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42063930"/>
                  </a:ext>
                </a:extLst>
              </a:tr>
              <a:tr h="247920">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just"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Отсутствует. Необходимость строительства отсутствует</a:t>
                      </a:r>
                    </a:p>
                  </a:txBody>
                  <a:tcPr anchor="ctr"/>
                </a:tc>
                <a:extLst>
                  <a:ext uri="{0D108BD9-81ED-4DB2-BD59-A6C34878D82A}">
                    <a16:rowId xmlns:a16="http://schemas.microsoft.com/office/drawing/2014/main" xmlns="" val="2032109891"/>
                  </a:ext>
                </a:extLst>
              </a:tr>
            </a:tbl>
          </a:graphicData>
        </a:graphic>
      </p:graphicFrame>
      <p:graphicFrame>
        <p:nvGraphicFramePr>
          <p:cNvPr id="28" name="Таблица 27"/>
          <p:cNvGraphicFramePr>
            <a:graphicFrameLocks noGrp="1"/>
          </p:cNvGraphicFramePr>
          <p:nvPr>
            <p:extLst>
              <p:ext uri="{D42A27DB-BD31-4B8C-83A1-F6EECF244321}">
                <p14:modId xmlns:p14="http://schemas.microsoft.com/office/powerpoint/2010/main" val="46106834"/>
              </p:ext>
            </p:extLst>
          </p:nvPr>
        </p:nvGraphicFramePr>
        <p:xfrm>
          <a:off x="168639" y="5929889"/>
          <a:ext cx="5940759" cy="365760"/>
        </p:xfrm>
        <a:graphic>
          <a:graphicData uri="http://schemas.openxmlformats.org/drawingml/2006/table">
            <a:tbl>
              <a:tblPr>
                <a:tableStyleId>{BDBED569-4797-4DF1-A0F4-6AAB3CD982D8}</a:tableStyleId>
              </a:tblPr>
              <a:tblGrid>
                <a:gridCol w="2191789">
                  <a:extLst>
                    <a:ext uri="{9D8B030D-6E8A-4147-A177-3AD203B41FA5}">
                      <a16:colId xmlns:a16="http://schemas.microsoft.com/office/drawing/2014/main" xmlns="" val="4165441938"/>
                    </a:ext>
                  </a:extLst>
                </a:gridCol>
                <a:gridCol w="3748970">
                  <a:extLst>
                    <a:ext uri="{9D8B030D-6E8A-4147-A177-3AD203B41FA5}">
                      <a16:colId xmlns:a16="http://schemas.microsoft.com/office/drawing/2014/main" xmlns="" val="1575495227"/>
                    </a:ext>
                  </a:extLst>
                </a:gridCol>
              </a:tblGrid>
              <a:tr h="283152">
                <a:tc>
                  <a:txBody>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just" defTabSz="755934" rtl="0" eaLnBrk="1" fontAlgn="auto" latinLnBrk="0" hangingPunct="1">
                        <a:lnSpc>
                          <a:spcPct val="100000"/>
                        </a:lnSpc>
                        <a:spcBef>
                          <a:spcPts val="0"/>
                        </a:spcBef>
                        <a:spcAft>
                          <a:spcPts val="0"/>
                        </a:spcAft>
                        <a:buClrTx/>
                        <a:buSzTx/>
                        <a:buFontTx/>
                        <a:buNone/>
                        <a:tabLst/>
                        <a:defRPr/>
                      </a:pPr>
                      <a:r>
                        <a:rPr lang="ru-RU" sz="9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выкуп: по итогам аукциона</a:t>
                      </a:r>
                    </a:p>
                    <a:p>
                      <a:pPr marL="0" marR="0" indent="0" algn="just" defTabSz="755934" rtl="0" eaLnBrk="1" fontAlgn="auto" latinLnBrk="0" hangingPunct="1">
                        <a:lnSpc>
                          <a:spcPct val="100000"/>
                        </a:lnSpc>
                        <a:spcBef>
                          <a:spcPts val="0"/>
                        </a:spcBef>
                        <a:spcAft>
                          <a:spcPts val="0"/>
                        </a:spcAft>
                        <a:buClrTx/>
                        <a:buSzTx/>
                        <a:buFontTx/>
                        <a:buNone/>
                        <a:tabLst/>
                        <a:defRPr/>
                      </a:pPr>
                      <a:r>
                        <a:rPr lang="ru-RU" sz="9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аренда: по итогам аукциона</a:t>
                      </a:r>
                    </a:p>
                  </a:txBody>
                  <a:tcPr anchor="ctr">
                    <a:solidFill>
                      <a:schemeClr val="bg1"/>
                    </a:solidFill>
                  </a:tcPr>
                </a:tc>
                <a:extLst>
                  <a:ext uri="{0D108BD9-81ED-4DB2-BD59-A6C34878D82A}">
                    <a16:rowId xmlns:a16="http://schemas.microsoft.com/office/drawing/2014/main" xmlns="" val="2951530806"/>
                  </a:ext>
                </a:extLst>
              </a:tr>
            </a:tbl>
          </a:graphicData>
        </a:graphic>
      </p:graphicFrame>
      <p:graphicFrame>
        <p:nvGraphicFramePr>
          <p:cNvPr id="29" name="Таблица 28"/>
          <p:cNvGraphicFramePr>
            <a:graphicFrameLocks noGrp="1"/>
          </p:cNvGraphicFramePr>
          <p:nvPr>
            <p:extLst>
              <p:ext uri="{D42A27DB-BD31-4B8C-83A1-F6EECF244321}">
                <p14:modId xmlns:p14="http://schemas.microsoft.com/office/powerpoint/2010/main" val="3279454805"/>
              </p:ext>
            </p:extLst>
          </p:nvPr>
        </p:nvGraphicFramePr>
        <p:xfrm>
          <a:off x="170803" y="5698387"/>
          <a:ext cx="5944247" cy="243840"/>
        </p:xfrm>
        <a:graphic>
          <a:graphicData uri="http://schemas.openxmlformats.org/drawingml/2006/table">
            <a:tbl>
              <a:tblPr>
                <a:tableStyleId>{BDBED569-4797-4DF1-A0F4-6AAB3CD982D8}</a:tableStyleId>
              </a:tblPr>
              <a:tblGrid>
                <a:gridCol w="2200257">
                  <a:extLst>
                    <a:ext uri="{9D8B030D-6E8A-4147-A177-3AD203B41FA5}">
                      <a16:colId xmlns:a16="http://schemas.microsoft.com/office/drawing/2014/main" xmlns="" val="4165441938"/>
                    </a:ext>
                  </a:extLst>
                </a:gridCol>
                <a:gridCol w="3743990">
                  <a:extLst>
                    <a:ext uri="{9D8B030D-6E8A-4147-A177-3AD203B41FA5}">
                      <a16:colId xmlns:a16="http://schemas.microsoft.com/office/drawing/2014/main" xmlns="" val="1772052304"/>
                    </a:ext>
                  </a:extLst>
                </a:gridCol>
              </a:tblGrid>
              <a:tr h="0">
                <a:tc>
                  <a:txBody>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00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algn="just" defTabSz="755934" rtl="0" eaLnBrk="1" latinLnBrk="0" hangingPunct="1"/>
                      <a:r>
                        <a:rPr lang="ru-RU" sz="9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автомобильная дорога примыкает к участку</a:t>
                      </a:r>
                    </a:p>
                  </a:txBody>
                  <a:tcPr anchor="ctr">
                    <a:solidFill>
                      <a:schemeClr val="bg1"/>
                    </a:solidFill>
                  </a:tcPr>
                </a:tc>
                <a:extLst>
                  <a:ext uri="{0D108BD9-81ED-4DB2-BD59-A6C34878D82A}">
                    <a16:rowId xmlns:a16="http://schemas.microsoft.com/office/drawing/2014/main" xmlns="" val="2951530806"/>
                  </a:ext>
                </a:extLst>
              </a:tr>
            </a:tbl>
          </a:graphicData>
        </a:graphic>
      </p:graphicFrame>
      <p:graphicFrame>
        <p:nvGraphicFramePr>
          <p:cNvPr id="19" name="Таблица 18"/>
          <p:cNvGraphicFramePr>
            <a:graphicFrameLocks noGrp="1"/>
          </p:cNvGraphicFramePr>
          <p:nvPr>
            <p:extLst>
              <p:ext uri="{D42A27DB-BD31-4B8C-83A1-F6EECF244321}">
                <p14:modId xmlns:p14="http://schemas.microsoft.com/office/powerpoint/2010/main" val="3709561228"/>
              </p:ext>
            </p:extLst>
          </p:nvPr>
        </p:nvGraphicFramePr>
        <p:xfrm>
          <a:off x="168295" y="1152939"/>
          <a:ext cx="7224722" cy="1961445"/>
        </p:xfrm>
        <a:graphic>
          <a:graphicData uri="http://schemas.openxmlformats.org/drawingml/2006/table">
            <a:tbl>
              <a:tblPr>
                <a:tableStyleId>{BDBED569-4797-4DF1-A0F4-6AAB3CD982D8}</a:tableStyleId>
              </a:tblPr>
              <a:tblGrid>
                <a:gridCol w="3668209">
                  <a:extLst>
                    <a:ext uri="{9D8B030D-6E8A-4147-A177-3AD203B41FA5}">
                      <a16:colId xmlns:a16="http://schemas.microsoft.com/office/drawing/2014/main" xmlns="" val="4165441938"/>
                    </a:ext>
                  </a:extLst>
                </a:gridCol>
                <a:gridCol w="3556513">
                  <a:extLst>
                    <a:ext uri="{9D8B030D-6E8A-4147-A177-3AD203B41FA5}">
                      <a16:colId xmlns:a16="http://schemas.microsoft.com/office/drawing/2014/main" xmlns="" val="1779954494"/>
                    </a:ext>
                  </a:extLst>
                </a:gridCol>
              </a:tblGrid>
              <a:tr h="586751">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67-23-06</a:t>
                      </a:r>
                    </a:p>
                  </a:txBody>
                  <a:tcPr>
                    <a:solidFill>
                      <a:srgbClr val="D1FFFF"/>
                    </a:solidFill>
                  </a:tcPr>
                </a:tc>
                <a:tc rowSpan="2">
                  <a:txBody>
                    <a:bodyPr/>
                    <a:lstStyle/>
                    <a:p>
                      <a:pPr algn="ctr"/>
                      <a:endPar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xmlns="" val="2951530806"/>
                  </a:ext>
                </a:extLst>
              </a:tr>
              <a:tr h="1374694">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182563" marR="0" indent="-1588" algn="l" defTabSz="755934" rtl="0" eaLnBrk="1" fontAlgn="auto" latinLnBrk="0" hangingPunct="1">
                        <a:lnSpc>
                          <a:spcPct val="100000"/>
                        </a:lnSpc>
                        <a:spcBef>
                          <a:spcPts val="0"/>
                        </a:spcBef>
                        <a:spcAft>
                          <a:spcPts val="0"/>
                        </a:spcAft>
                        <a:buClrTx/>
                        <a:buSzTx/>
                        <a:buFontTx/>
                        <a:buNone/>
                        <a:tabLst/>
                        <a:defRPr/>
                      </a:pPr>
                      <a:r>
                        <a:rPr lang="ru-RU" sz="1050" dirty="0" smtClean="0">
                          <a:latin typeface="Open Sans" panose="020B0606030504020204" pitchFamily="34" charset="0"/>
                          <a:ea typeface="Open Sans" panose="020B0606030504020204" pitchFamily="34" charset="0"/>
                          <a:cs typeface="Open Sans" panose="020B0606030504020204" pitchFamily="34" charset="0"/>
                        </a:rPr>
                        <a:t>Смоленская  область, Холм-Жирковский</a:t>
                      </a:r>
                      <a:r>
                        <a:rPr lang="ru-RU" sz="1050" baseline="0" dirty="0" smtClean="0">
                          <a:latin typeface="Open Sans" panose="020B0606030504020204" pitchFamily="34" charset="0"/>
                          <a:ea typeface="Open Sans" panose="020B0606030504020204" pitchFamily="34" charset="0"/>
                          <a:cs typeface="Open Sans" panose="020B0606030504020204" pitchFamily="34" charset="0"/>
                        </a:rPr>
                        <a:t> муниципальный округ,  северо восточнее д, </a:t>
                      </a:r>
                      <a:r>
                        <a:rPr lang="ru-RU" sz="1050" baseline="0" dirty="0" err="1" smtClean="0">
                          <a:latin typeface="Open Sans" panose="020B0606030504020204" pitchFamily="34" charset="0"/>
                          <a:ea typeface="Open Sans" panose="020B0606030504020204" pitchFamily="34" charset="0"/>
                          <a:cs typeface="Open Sans" panose="020B0606030504020204" pitchFamily="34" charset="0"/>
                        </a:rPr>
                        <a:t>Некрасово</a:t>
                      </a:r>
                      <a:endParaRPr lang="ru-RU" sz="1050" dirty="0" smtClean="0">
                        <a:latin typeface="Open Sans" panose="020B0606030504020204" pitchFamily="34" charset="0"/>
                        <a:ea typeface="Open Sans" panose="020B0606030504020204" pitchFamily="34" charset="0"/>
                        <a:cs typeface="Open Sans" panose="020B0606030504020204" pitchFamily="34" charset="0"/>
                      </a:endParaRPr>
                    </a:p>
                    <a:p>
                      <a:pPr marL="0" indent="180975" algn="just"/>
                      <a:r>
                        <a:rPr lang="ru-RU" sz="1050" dirty="0" smtClean="0">
                          <a:latin typeface="Open Sans" panose="020B0606030504020204" pitchFamily="34" charset="0"/>
                          <a:ea typeface="Open Sans" panose="020B0606030504020204" pitchFamily="34" charset="0"/>
                          <a:cs typeface="Open Sans" panose="020B0606030504020204" pitchFamily="34" charset="0"/>
                        </a:rPr>
                        <a:t>- расстояние до г. Москвы: 300 км;</a:t>
                      </a:r>
                    </a:p>
                    <a:p>
                      <a:pPr marL="0" indent="180975" algn="just"/>
                      <a:r>
                        <a:rPr lang="ru-RU" sz="1050" dirty="0" smtClean="0">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050" baseline="0" dirty="0" smtClean="0">
                          <a:latin typeface="Open Sans" panose="020B0606030504020204" pitchFamily="34" charset="0"/>
                          <a:ea typeface="Open Sans" panose="020B0606030504020204" pitchFamily="34" charset="0"/>
                          <a:cs typeface="Open Sans" panose="020B0606030504020204" pitchFamily="34" charset="0"/>
                        </a:rPr>
                        <a:t> 165 </a:t>
                      </a:r>
                      <a:r>
                        <a:rPr lang="ru-RU" sz="1050" dirty="0" smtClean="0">
                          <a:latin typeface="Open Sans" panose="020B0606030504020204" pitchFamily="34" charset="0"/>
                          <a:ea typeface="Open Sans" panose="020B0606030504020204" pitchFamily="34" charset="0"/>
                          <a:cs typeface="Open Sans" panose="020B0606030504020204" pitchFamily="34" charset="0"/>
                        </a:rPr>
                        <a:t>км</a:t>
                      </a:r>
                      <a:r>
                        <a:rPr lang="ru-RU" sz="1100" dirty="0" smtClean="0">
                          <a:latin typeface="Open Sans" panose="020B0606030504020204" pitchFamily="34" charset="0"/>
                          <a:ea typeface="Open Sans" panose="020B0606030504020204" pitchFamily="34" charset="0"/>
                          <a:cs typeface="Open Sans" panose="020B0606030504020204" pitchFamily="34" charset="0"/>
                        </a:rPr>
                        <a:t>.</a:t>
                      </a: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xmlns="" val="415780204"/>
                  </a:ext>
                </a:extLst>
              </a:tr>
            </a:tbl>
          </a:graphicData>
        </a:graphic>
      </p:graphicFrame>
      <p:sp>
        <p:nvSpPr>
          <p:cNvPr id="18" name="TextBox 17"/>
          <p:cNvSpPr txBox="1"/>
          <p:nvPr/>
        </p:nvSpPr>
        <p:spPr>
          <a:xfrm>
            <a:off x="670177" y="151855"/>
            <a:ext cx="1390854"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a:t>
            </a:r>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униципальный округ 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0" name="TextBox 19"/>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21" name="Picture 6" descr="C:\Users\i_sli\Pictures\культура_фото района\ФОТО Холм-Жирковского района\Герб.png"/>
          <p:cNvPicPr>
            <a:picLocks noChangeAspect="1" noChangeArrowheads="1"/>
          </p:cNvPicPr>
          <p:nvPr/>
        </p:nvPicPr>
        <p:blipFill>
          <a:blip r:embed="rId4" cstate="print"/>
          <a:srcRect/>
          <a:stretch>
            <a:fillRect/>
          </a:stretch>
        </p:blipFill>
        <p:spPr bwMode="auto">
          <a:xfrm>
            <a:off x="118882" y="192540"/>
            <a:ext cx="555101" cy="688069"/>
          </a:xfrm>
          <a:prstGeom prst="rect">
            <a:avLst/>
          </a:prstGeom>
          <a:noFill/>
        </p:spPr>
      </p:pic>
      <p:pic>
        <p:nvPicPr>
          <p:cNvPr id="22" name="Рисунок 21"/>
          <p:cNvPicPr/>
          <p:nvPr/>
        </p:nvPicPr>
        <p:blipFill rotWithShape="1">
          <a:blip r:embed="rId5"/>
          <a:srcRect l="13484" t="24648" r="58780" b="29432"/>
          <a:stretch/>
        </p:blipFill>
        <p:spPr bwMode="auto">
          <a:xfrm>
            <a:off x="3852001" y="1413927"/>
            <a:ext cx="1626782" cy="1646989"/>
          </a:xfrm>
          <a:prstGeom prst="rect">
            <a:avLst/>
          </a:prstGeom>
          <a:ln>
            <a:noFill/>
          </a:ln>
          <a:extLst>
            <a:ext uri="{53640926-AAD7-44D8-BBD7-CCE9431645EC}">
              <a14:shadowObscured xmlns:a14="http://schemas.microsoft.com/office/drawing/2010/main"/>
            </a:ext>
          </a:extLst>
        </p:spPr>
      </p:pic>
      <p:cxnSp>
        <p:nvCxnSpPr>
          <p:cNvPr id="5" name="Прямая со стрелкой 4"/>
          <p:cNvCxnSpPr/>
          <p:nvPr/>
        </p:nvCxnSpPr>
        <p:spPr>
          <a:xfrm>
            <a:off x="4955834" y="2015290"/>
            <a:ext cx="276225" cy="4442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146194" y="2459555"/>
            <a:ext cx="1328317" cy="215444"/>
          </a:xfrm>
          <a:prstGeom prst="rect">
            <a:avLst/>
          </a:prstGeom>
          <a:noFill/>
          <a:ln>
            <a:noFill/>
          </a:ln>
        </p:spPr>
        <p:txBody>
          <a:bodyPr wrap="square" rtlCol="0">
            <a:spAutoFit/>
          </a:bodyPr>
          <a:lstStyle/>
          <a:p>
            <a:r>
              <a:rPr lang="ru-RU" sz="800" dirty="0" smtClean="0"/>
              <a:t>Г. </a:t>
            </a:r>
            <a:r>
              <a:rPr lang="ru-RU" sz="800" b="1" dirty="0" smtClean="0"/>
              <a:t>Смоленск</a:t>
            </a:r>
            <a:r>
              <a:rPr lang="ru-RU" sz="800" dirty="0" smtClean="0"/>
              <a:t>, Москва</a:t>
            </a:r>
            <a:endParaRPr lang="ru-RU" sz="800" dirty="0"/>
          </a:p>
        </p:txBody>
      </p:sp>
      <p:sp>
        <p:nvSpPr>
          <p:cNvPr id="7" name="TextBox 6"/>
          <p:cNvSpPr txBox="1"/>
          <p:nvPr/>
        </p:nvSpPr>
        <p:spPr>
          <a:xfrm>
            <a:off x="4869321" y="2709345"/>
            <a:ext cx="609462" cy="215444"/>
          </a:xfrm>
          <a:prstGeom prst="rect">
            <a:avLst/>
          </a:prstGeom>
          <a:noFill/>
          <a:ln>
            <a:noFill/>
          </a:ln>
        </p:spPr>
        <p:txBody>
          <a:bodyPr wrap="none" rtlCol="0">
            <a:spAutoFit/>
          </a:bodyPr>
          <a:lstStyle/>
          <a:p>
            <a:r>
              <a:rPr lang="en-US" sz="800" b="1" dirty="0" err="1"/>
              <a:t>y</a:t>
            </a:r>
            <a:r>
              <a:rPr lang="en-US" sz="800" b="1" dirty="0" err="1" smtClean="0"/>
              <a:t>andex,ru</a:t>
            </a:r>
            <a:endParaRPr lang="ru-RU" sz="800" b="1" dirty="0"/>
          </a:p>
        </p:txBody>
      </p:sp>
      <p:sp>
        <p:nvSpPr>
          <p:cNvPr id="23" name="Прямоугольник 22"/>
          <p:cNvSpPr/>
          <p:nvPr/>
        </p:nvSpPr>
        <p:spPr>
          <a:xfrm>
            <a:off x="853020" y="6645275"/>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
        <p:nvSpPr>
          <p:cNvPr id="24" name="Прямоугольник 23"/>
          <p:cNvSpPr/>
          <p:nvPr/>
        </p:nvSpPr>
        <p:spPr>
          <a:xfrm>
            <a:off x="949377" y="6545064"/>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pic>
        <p:nvPicPr>
          <p:cNvPr id="30" name="Рисунок 29" descr="C:\Users\i_sli\Documents\6761535 (1).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95730" y="1413927"/>
            <a:ext cx="1797007" cy="1646989"/>
          </a:xfrm>
          <a:prstGeom prst="rect">
            <a:avLst/>
          </a:prstGeom>
          <a:noFill/>
          <a:ln>
            <a:noFill/>
          </a:ln>
        </p:spPr>
      </p:pic>
    </p:spTree>
    <p:extLst>
      <p:ext uri="{BB962C8B-B14F-4D97-AF65-F5344CB8AC3E}">
        <p14:creationId xmlns:p14="http://schemas.microsoft.com/office/powerpoint/2010/main" val="31134208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cstate="print"/>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118529"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14</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25" name="Таблица 24"/>
          <p:cNvGraphicFramePr>
            <a:graphicFrameLocks noGrp="1"/>
          </p:cNvGraphicFramePr>
          <p:nvPr>
            <p:extLst>
              <p:ext uri="{D42A27DB-BD31-4B8C-83A1-F6EECF244321}">
                <p14:modId xmlns:p14="http://schemas.microsoft.com/office/powerpoint/2010/main" val="2405113303"/>
              </p:ext>
            </p:extLst>
          </p:nvPr>
        </p:nvGraphicFramePr>
        <p:xfrm>
          <a:off x="168295" y="1090574"/>
          <a:ext cx="7224722" cy="2040252"/>
        </p:xfrm>
        <a:graphic>
          <a:graphicData uri="http://schemas.openxmlformats.org/drawingml/2006/table">
            <a:tbl>
              <a:tblPr>
                <a:tableStyleId>{BDBED569-4797-4DF1-A0F4-6AAB3CD982D8}</a:tableStyleId>
              </a:tblPr>
              <a:tblGrid>
                <a:gridCol w="3668209">
                  <a:extLst>
                    <a:ext uri="{9D8B030D-6E8A-4147-A177-3AD203B41FA5}">
                      <a16:colId xmlns:a16="http://schemas.microsoft.com/office/drawing/2014/main" xmlns="" val="4165441938"/>
                    </a:ext>
                  </a:extLst>
                </a:gridCol>
                <a:gridCol w="3556513">
                  <a:extLst>
                    <a:ext uri="{9D8B030D-6E8A-4147-A177-3AD203B41FA5}">
                      <a16:colId xmlns:a16="http://schemas.microsoft.com/office/drawing/2014/main" xmlns="" val="1779954494"/>
                    </a:ext>
                  </a:extLst>
                </a:gridCol>
              </a:tblGrid>
              <a:tr h="531560">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67-23-07</a:t>
                      </a:r>
                    </a:p>
                  </a:txBody>
                  <a:tcPr>
                    <a:solidFill>
                      <a:srgbClr val="D1FFFF"/>
                    </a:solidFill>
                  </a:tcPr>
                </a:tc>
                <a:tc rowSpan="2">
                  <a:txBody>
                    <a:bodyPr/>
                    <a:lstStyle/>
                    <a:p>
                      <a:pPr algn="ctr"/>
                      <a:endPar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xmlns="" val="2951530806"/>
                  </a:ext>
                </a:extLst>
              </a:tr>
              <a:tr h="1508692">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182563" marR="0" indent="-1588" algn="l" defTabSz="755934" rtl="0" eaLnBrk="1" fontAlgn="auto" latinLnBrk="0" hangingPunct="1">
                        <a:lnSpc>
                          <a:spcPct val="100000"/>
                        </a:lnSpc>
                        <a:spcBef>
                          <a:spcPts val="0"/>
                        </a:spcBef>
                        <a:spcAft>
                          <a:spcPts val="0"/>
                        </a:spcAft>
                        <a:buClrTx/>
                        <a:buSzTx/>
                        <a:buFontTx/>
                        <a:buNone/>
                        <a:tabLst/>
                        <a:defRPr/>
                      </a:pPr>
                      <a:r>
                        <a:rPr lang="ru-RU" sz="1050" dirty="0" smtClean="0">
                          <a:latin typeface="Open Sans" panose="020B0606030504020204" pitchFamily="34" charset="0"/>
                          <a:ea typeface="Open Sans" panose="020B0606030504020204" pitchFamily="34" charset="0"/>
                          <a:cs typeface="Open Sans" panose="020B0606030504020204" pitchFamily="34" charset="0"/>
                        </a:rPr>
                        <a:t>Смоленская область, Холм-Жирковский</a:t>
                      </a:r>
                      <a:r>
                        <a:rPr lang="ru-RU" sz="1050" baseline="0" dirty="0" smtClean="0">
                          <a:latin typeface="Open Sans" panose="020B0606030504020204" pitchFamily="34" charset="0"/>
                          <a:ea typeface="Open Sans" panose="020B0606030504020204" pitchFamily="34" charset="0"/>
                          <a:cs typeface="Open Sans" panose="020B0606030504020204" pitchFamily="34" charset="0"/>
                        </a:rPr>
                        <a:t> муниципальный округ;</a:t>
                      </a:r>
                      <a:endParaRPr lang="ru-RU" sz="1050" dirty="0" smtClean="0">
                        <a:latin typeface="Open Sans" panose="020B0606030504020204" pitchFamily="34" charset="0"/>
                        <a:ea typeface="Open Sans" panose="020B0606030504020204" pitchFamily="34" charset="0"/>
                        <a:cs typeface="Open Sans" panose="020B0606030504020204" pitchFamily="34" charset="0"/>
                      </a:endParaRPr>
                    </a:p>
                    <a:p>
                      <a:pPr marL="0" indent="180975" algn="just"/>
                      <a:r>
                        <a:rPr lang="ru-RU" sz="1050" dirty="0" smtClean="0">
                          <a:latin typeface="Open Sans" panose="020B0606030504020204" pitchFamily="34" charset="0"/>
                          <a:ea typeface="Open Sans" panose="020B0606030504020204" pitchFamily="34" charset="0"/>
                          <a:cs typeface="Open Sans" panose="020B0606030504020204" pitchFamily="34" charset="0"/>
                        </a:rPr>
                        <a:t>- расстояние до г. Москвы: 313 км;</a:t>
                      </a:r>
                    </a:p>
                    <a:p>
                      <a:pPr marL="0" indent="180975" algn="just"/>
                      <a:r>
                        <a:rPr lang="ru-RU" sz="1050" dirty="0" smtClean="0">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050" baseline="0" dirty="0" smtClean="0">
                          <a:latin typeface="Open Sans" panose="020B0606030504020204" pitchFamily="34" charset="0"/>
                          <a:ea typeface="Open Sans" panose="020B0606030504020204" pitchFamily="34" charset="0"/>
                          <a:cs typeface="Open Sans" panose="020B0606030504020204" pitchFamily="34" charset="0"/>
                        </a:rPr>
                        <a:t> 178 </a:t>
                      </a:r>
                      <a:r>
                        <a:rPr lang="ru-RU" sz="1050" dirty="0" smtClean="0">
                          <a:latin typeface="Open Sans" panose="020B0606030504020204" pitchFamily="34" charset="0"/>
                          <a:ea typeface="Open Sans" panose="020B0606030504020204" pitchFamily="34" charset="0"/>
                          <a:cs typeface="Open Sans" panose="020B0606030504020204" pitchFamily="34" charset="0"/>
                        </a:rPr>
                        <a:t>км;</a:t>
                      </a:r>
                    </a:p>
                    <a:p>
                      <a:pPr marL="0" marR="0" indent="180975" algn="just" defTabSz="755934" rtl="0" eaLnBrk="1" fontAlgn="auto" latinLnBrk="0" hangingPunct="1">
                        <a:lnSpc>
                          <a:spcPct val="100000"/>
                        </a:lnSpc>
                        <a:spcBef>
                          <a:spcPts val="0"/>
                        </a:spcBef>
                        <a:spcAft>
                          <a:spcPts val="0"/>
                        </a:spcAft>
                        <a:buClrTx/>
                        <a:buSzTx/>
                        <a:buFontTx/>
                        <a:buNone/>
                        <a:tabLst/>
                        <a:defRPr/>
                      </a:pPr>
                      <a:r>
                        <a:rPr lang="ru-RU" sz="1050" dirty="0" smtClean="0">
                          <a:latin typeface="Open Sans" panose="020B0606030504020204" pitchFamily="34" charset="0"/>
                          <a:ea typeface="Open Sans" panose="020B0606030504020204" pitchFamily="34" charset="0"/>
                          <a:cs typeface="Open Sans" panose="020B0606030504020204" pitchFamily="34" charset="0"/>
                        </a:rPr>
                        <a:t>- расстояние до Холм-Жирковский: </a:t>
                      </a:r>
                      <a:r>
                        <a:rPr lang="ru-RU" sz="1050" baseline="0" dirty="0" smtClean="0">
                          <a:latin typeface="Open Sans" panose="020B0606030504020204" pitchFamily="34" charset="0"/>
                          <a:ea typeface="Open Sans" panose="020B0606030504020204" pitchFamily="34" charset="0"/>
                          <a:cs typeface="Open Sans" panose="020B0606030504020204" pitchFamily="34" charset="0"/>
                        </a:rPr>
                        <a:t>13 к</a:t>
                      </a:r>
                      <a:r>
                        <a:rPr lang="ru-RU" sz="1050" dirty="0" smtClean="0">
                          <a:latin typeface="Open Sans" panose="020B0606030504020204" pitchFamily="34" charset="0"/>
                          <a:ea typeface="Open Sans" panose="020B0606030504020204" pitchFamily="34" charset="0"/>
                          <a:cs typeface="Open Sans" panose="020B0606030504020204" pitchFamily="34" charset="0"/>
                        </a:rPr>
                        <a:t>м.</a:t>
                      </a:r>
                    </a:p>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xmlns="" val="415780204"/>
                  </a:ext>
                </a:extLst>
              </a:tr>
            </a:tbl>
          </a:graphicData>
        </a:graphic>
      </p:graphicFrame>
      <p:graphicFrame>
        <p:nvGraphicFramePr>
          <p:cNvPr id="26" name="Таблица 25"/>
          <p:cNvGraphicFramePr>
            <a:graphicFrameLocks noGrp="1"/>
          </p:cNvGraphicFramePr>
          <p:nvPr>
            <p:extLst>
              <p:ext uri="{D42A27DB-BD31-4B8C-83A1-F6EECF244321}">
                <p14:modId xmlns:p14="http://schemas.microsoft.com/office/powerpoint/2010/main" val="1731465701"/>
              </p:ext>
            </p:extLst>
          </p:nvPr>
        </p:nvGraphicFramePr>
        <p:xfrm>
          <a:off x="168296" y="2838892"/>
          <a:ext cx="7224723" cy="1572577"/>
        </p:xfrm>
        <a:graphic>
          <a:graphicData uri="http://schemas.openxmlformats.org/drawingml/2006/table">
            <a:tbl>
              <a:tblPr>
                <a:tableStyleId>{BDBED569-4797-4DF1-A0F4-6AAB3CD982D8}</a:tableStyleId>
              </a:tblPr>
              <a:tblGrid>
                <a:gridCol w="1298997">
                  <a:extLst>
                    <a:ext uri="{9D8B030D-6E8A-4147-A177-3AD203B41FA5}">
                      <a16:colId xmlns:a16="http://schemas.microsoft.com/office/drawing/2014/main" xmlns="" val="4165441938"/>
                    </a:ext>
                  </a:extLst>
                </a:gridCol>
                <a:gridCol w="2380807">
                  <a:extLst>
                    <a:ext uri="{9D8B030D-6E8A-4147-A177-3AD203B41FA5}">
                      <a16:colId xmlns:a16="http://schemas.microsoft.com/office/drawing/2014/main" xmlns="" val="3330051727"/>
                    </a:ext>
                  </a:extLst>
                </a:gridCol>
                <a:gridCol w="3544919">
                  <a:extLst>
                    <a:ext uri="{9D8B030D-6E8A-4147-A177-3AD203B41FA5}">
                      <a16:colId xmlns:a16="http://schemas.microsoft.com/office/drawing/2014/main" xmlns="" val="2995895153"/>
                    </a:ext>
                  </a:extLst>
                </a:gridCol>
              </a:tblGrid>
              <a:tr h="292169">
                <a:tc rowSpan="5">
                  <a:txBody>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1010 га</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2951530806"/>
                  </a:ext>
                </a:extLst>
              </a:tr>
              <a:tr h="196930">
                <a:tc vMerge="1">
                  <a:txBody>
                    <a:bodyPr/>
                    <a:lstStyle/>
                    <a:p>
                      <a:endParaRPr lang="ru-RU"/>
                    </a:p>
                  </a:txBody>
                  <a:tcPr/>
                </a:tc>
                <a:tc>
                  <a:txBody>
                    <a:bodyPr/>
                    <a:lstStyle/>
                    <a:p>
                      <a:pPr algn="l"/>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Кадастровый номер</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kern="1200" dirty="0" smtClean="0">
                          <a:solidFill>
                            <a:schemeClr val="tx1"/>
                          </a:solidFill>
                          <a:effectLst/>
                          <a:latin typeface="+mn-lt"/>
                          <a:ea typeface="+mn-ea"/>
                          <a:cs typeface="+mn-cs"/>
                        </a:rPr>
                        <a:t>67:23:0030101:413(граница з\у состоит из 68 контуров)</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r>
              <a:tr h="292169">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земли сельскохозяйственного</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назначения</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3113957651"/>
                  </a:ext>
                </a:extLst>
              </a:tr>
              <a:tr h="292169">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муниципальная</a:t>
                      </a:r>
                    </a:p>
                  </a:txBody>
                  <a:tcPr anchor="ctr"/>
                </a:tc>
                <a:extLst>
                  <a:ext uri="{0D108BD9-81ED-4DB2-BD59-A6C34878D82A}">
                    <a16:rowId xmlns:a16="http://schemas.microsoft.com/office/drawing/2014/main" xmlns="" val="42063930"/>
                  </a:ext>
                </a:extLst>
              </a:tr>
              <a:tr h="467470">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сельскохозяйственное</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производство</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r>
            </a:tbl>
          </a:graphicData>
        </a:graphic>
      </p:graphicFrame>
      <p:graphicFrame>
        <p:nvGraphicFramePr>
          <p:cNvPr id="27" name="Таблица 26"/>
          <p:cNvGraphicFramePr>
            <a:graphicFrameLocks noGrp="1"/>
          </p:cNvGraphicFramePr>
          <p:nvPr>
            <p:extLst>
              <p:ext uri="{D42A27DB-BD31-4B8C-83A1-F6EECF244321}">
                <p14:modId xmlns:p14="http://schemas.microsoft.com/office/powerpoint/2010/main" val="1250991198"/>
              </p:ext>
            </p:extLst>
          </p:nvPr>
        </p:nvGraphicFramePr>
        <p:xfrm>
          <a:off x="168296" y="4391246"/>
          <a:ext cx="6452842" cy="1737360"/>
        </p:xfrm>
        <a:graphic>
          <a:graphicData uri="http://schemas.openxmlformats.org/drawingml/2006/table">
            <a:tbl>
              <a:tblPr>
                <a:tableStyleId>{BDBED569-4797-4DF1-A0F4-6AAB3CD982D8}</a:tableStyleId>
              </a:tblPr>
              <a:tblGrid>
                <a:gridCol w="1284930">
                  <a:extLst>
                    <a:ext uri="{9D8B030D-6E8A-4147-A177-3AD203B41FA5}">
                      <a16:colId xmlns:a16="http://schemas.microsoft.com/office/drawing/2014/main" xmlns="" val="4165441938"/>
                    </a:ext>
                  </a:extLst>
                </a:gridCol>
                <a:gridCol w="1300659">
                  <a:extLst>
                    <a:ext uri="{9D8B030D-6E8A-4147-A177-3AD203B41FA5}">
                      <a16:colId xmlns:a16="http://schemas.microsoft.com/office/drawing/2014/main" xmlns="" val="2407449417"/>
                    </a:ext>
                  </a:extLst>
                </a:gridCol>
                <a:gridCol w="3867253">
                  <a:extLst>
                    <a:ext uri="{9D8B030D-6E8A-4147-A177-3AD203B41FA5}">
                      <a16:colId xmlns:a16="http://schemas.microsoft.com/office/drawing/2014/main" xmlns="" val="2693098453"/>
                    </a:ext>
                  </a:extLst>
                </a:gridCol>
              </a:tblGrid>
              <a:tr h="467833">
                <a:tc rowSpan="4">
                  <a:txBody>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Инженерная</a:t>
                      </a:r>
                      <a:r>
                        <a:rPr lang="ru-RU" sz="100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инфраструктура</a:t>
                      </a:r>
                      <a:endPar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just"/>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ближайший центр питания</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ПС  </a:t>
                      </a:r>
                      <a:r>
                        <a:rPr lang="ru-RU" sz="900" baseline="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Найдековичи</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35/10 </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на расстоянии </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10,5 км по прямой до границы земельного участка.</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Резерв мощности для тех. присоединения  2,39 МВ</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r>
              <a:tr h="340242">
                <a:tc vMerge="1">
                  <a:txBody>
                    <a:bodyPr/>
                    <a:lstStyle/>
                    <a:p>
                      <a:pPr algn="ctr"/>
                      <a:endPar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algn="just"/>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в 2024-2025</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гг.</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планируется строительство газопровода высокого давления. Необходимость в </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газопроводе </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отсутствует.</a:t>
                      </a:r>
                    </a:p>
                  </a:txBody>
                  <a:tcPr anchor="ctr"/>
                </a:tc>
                <a:extLst>
                  <a:ext uri="{0D108BD9-81ED-4DB2-BD59-A6C34878D82A}">
                    <a16:rowId xmlns:a16="http://schemas.microsoft.com/office/drawing/2014/main" xmlns="" val="2951530806"/>
                  </a:ext>
                </a:extLst>
              </a:tr>
              <a:tr h="467833">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just"/>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на расстоянии 200 м находятся водопроводные сети. </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Труба диаметром</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53 мм, мощностью</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59 430 </a:t>
                      </a:r>
                      <a:r>
                        <a:rPr lang="ru-RU" sz="900" baseline="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куб.м</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.\год</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Стоимость подключения 136,0тыс.руб. Срок строительства 1-2 месяца</a:t>
                      </a:r>
                    </a:p>
                  </a:txBody>
                  <a:tcPr anchor="ctr"/>
                </a:tc>
                <a:extLst>
                  <a:ext uri="{0D108BD9-81ED-4DB2-BD59-A6C34878D82A}">
                    <a16:rowId xmlns:a16="http://schemas.microsoft.com/office/drawing/2014/main" xmlns="" val="42063930"/>
                  </a:ext>
                </a:extLst>
              </a:tr>
              <a:tr h="340242">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необходимо строительство локальных сооружений. Стоимость подключения  73,0</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тыс</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.руб. Срок строительства 1-2 месяца</a:t>
                      </a:r>
                    </a:p>
                  </a:txBody>
                  <a:tcPr anchor="ctr"/>
                </a:tc>
                <a:extLst>
                  <a:ext uri="{0D108BD9-81ED-4DB2-BD59-A6C34878D82A}">
                    <a16:rowId xmlns:a16="http://schemas.microsoft.com/office/drawing/2014/main" xmlns="" val="2032109891"/>
                  </a:ext>
                </a:extLst>
              </a:tr>
            </a:tbl>
          </a:graphicData>
        </a:graphic>
      </p:graphicFrame>
      <p:graphicFrame>
        <p:nvGraphicFramePr>
          <p:cNvPr id="28" name="Таблица 27"/>
          <p:cNvGraphicFramePr>
            <a:graphicFrameLocks noGrp="1"/>
          </p:cNvGraphicFramePr>
          <p:nvPr>
            <p:extLst>
              <p:ext uri="{D42A27DB-BD31-4B8C-83A1-F6EECF244321}">
                <p14:modId xmlns:p14="http://schemas.microsoft.com/office/powerpoint/2010/main" val="108387268"/>
              </p:ext>
            </p:extLst>
          </p:nvPr>
        </p:nvGraphicFramePr>
        <p:xfrm>
          <a:off x="166255" y="6390168"/>
          <a:ext cx="5902950" cy="255107"/>
        </p:xfrm>
        <a:graphic>
          <a:graphicData uri="http://schemas.openxmlformats.org/drawingml/2006/table">
            <a:tbl>
              <a:tblPr>
                <a:tableStyleId>{BDBED569-4797-4DF1-A0F4-6AAB3CD982D8}</a:tableStyleId>
              </a:tblPr>
              <a:tblGrid>
                <a:gridCol w="2098480">
                  <a:extLst>
                    <a:ext uri="{9D8B030D-6E8A-4147-A177-3AD203B41FA5}">
                      <a16:colId xmlns:a16="http://schemas.microsoft.com/office/drawing/2014/main" xmlns="" val="4165441938"/>
                    </a:ext>
                  </a:extLst>
                </a:gridCol>
                <a:gridCol w="3804470">
                  <a:extLst>
                    <a:ext uri="{9D8B030D-6E8A-4147-A177-3AD203B41FA5}">
                      <a16:colId xmlns:a16="http://schemas.microsoft.com/office/drawing/2014/main" xmlns="" val="1575495227"/>
                    </a:ext>
                  </a:extLst>
                </a:gridCol>
              </a:tblGrid>
              <a:tr h="255107">
                <a:tc>
                  <a:txBody>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выкуп, аренда (по итогам торгов)</a:t>
                      </a:r>
                    </a:p>
                  </a:txBody>
                  <a:tcPr anchor="ctr">
                    <a:solidFill>
                      <a:schemeClr val="bg1"/>
                    </a:solidFill>
                  </a:tcPr>
                </a:tc>
                <a:extLst>
                  <a:ext uri="{0D108BD9-81ED-4DB2-BD59-A6C34878D82A}">
                    <a16:rowId xmlns:a16="http://schemas.microsoft.com/office/drawing/2014/main" xmlns="" val="2951530806"/>
                  </a:ext>
                </a:extLst>
              </a:tr>
            </a:tbl>
          </a:graphicData>
        </a:graphic>
      </p:graphicFrame>
      <p:graphicFrame>
        <p:nvGraphicFramePr>
          <p:cNvPr id="29" name="Таблица 28"/>
          <p:cNvGraphicFramePr>
            <a:graphicFrameLocks noGrp="1"/>
          </p:cNvGraphicFramePr>
          <p:nvPr>
            <p:extLst>
              <p:ext uri="{D42A27DB-BD31-4B8C-83A1-F6EECF244321}">
                <p14:modId xmlns:p14="http://schemas.microsoft.com/office/powerpoint/2010/main" val="3192855301"/>
              </p:ext>
            </p:extLst>
          </p:nvPr>
        </p:nvGraphicFramePr>
        <p:xfrm>
          <a:off x="170519" y="6103088"/>
          <a:ext cx="5898115" cy="265814"/>
        </p:xfrm>
        <a:graphic>
          <a:graphicData uri="http://schemas.openxmlformats.org/drawingml/2006/table">
            <a:tbl>
              <a:tblPr>
                <a:tableStyleId>{BDBED569-4797-4DF1-A0F4-6AAB3CD982D8}</a:tableStyleId>
              </a:tblPr>
              <a:tblGrid>
                <a:gridCol w="2090360">
                  <a:extLst>
                    <a:ext uri="{9D8B030D-6E8A-4147-A177-3AD203B41FA5}">
                      <a16:colId xmlns:a16="http://schemas.microsoft.com/office/drawing/2014/main" xmlns="" val="4165441938"/>
                    </a:ext>
                  </a:extLst>
                </a:gridCol>
                <a:gridCol w="3807755">
                  <a:extLst>
                    <a:ext uri="{9D8B030D-6E8A-4147-A177-3AD203B41FA5}">
                      <a16:colId xmlns:a16="http://schemas.microsoft.com/office/drawing/2014/main" xmlns="" val="1772052304"/>
                    </a:ext>
                  </a:extLst>
                </a:gridCol>
              </a:tblGrid>
              <a:tr h="265814">
                <a:tc>
                  <a:txBody>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00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just"/>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автомобильная и грунтовая дороги</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примыкают к участку</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bg1"/>
                    </a:solidFill>
                  </a:tcPr>
                </a:tc>
                <a:extLst>
                  <a:ext uri="{0D108BD9-81ED-4DB2-BD59-A6C34878D82A}">
                    <a16:rowId xmlns:a16="http://schemas.microsoft.com/office/drawing/2014/main" xmlns="" val="2951530806"/>
                  </a:ext>
                </a:extLst>
              </a:tr>
            </a:tbl>
          </a:graphicData>
        </a:graphic>
      </p:graphicFrame>
      <p:sp>
        <p:nvSpPr>
          <p:cNvPr id="17" name="TextBox 16"/>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a:t>
            </a:r>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униципальный округ 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18" name="TextBox 17"/>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19" name="Picture 6" descr="C:\Users\i_sli\Pictures\культура_фото района\ФОТО Холм-Жирковского района\Герб.png"/>
          <p:cNvPicPr>
            <a:picLocks noChangeAspect="1" noChangeArrowheads="1"/>
          </p:cNvPicPr>
          <p:nvPr/>
        </p:nvPicPr>
        <p:blipFill>
          <a:blip r:embed="rId4" cstate="print"/>
          <a:srcRect/>
          <a:stretch>
            <a:fillRect/>
          </a:stretch>
        </p:blipFill>
        <p:spPr bwMode="auto">
          <a:xfrm>
            <a:off x="118882" y="192540"/>
            <a:ext cx="555101" cy="688069"/>
          </a:xfrm>
          <a:prstGeom prst="rect">
            <a:avLst/>
          </a:prstGeom>
          <a:noFill/>
        </p:spPr>
      </p:pic>
      <p:pic>
        <p:nvPicPr>
          <p:cNvPr id="4" name="Рисунок 3"/>
          <p:cNvPicPr>
            <a:picLocks noChangeAspect="1"/>
          </p:cNvPicPr>
          <p:nvPr/>
        </p:nvPicPr>
        <p:blipFill rotWithShape="1">
          <a:blip r:embed="rId5" cstate="print"/>
          <a:srcRect t="5946" b="2281"/>
          <a:stretch/>
        </p:blipFill>
        <p:spPr>
          <a:xfrm>
            <a:off x="3861634" y="1090574"/>
            <a:ext cx="1817654" cy="1662565"/>
          </a:xfrm>
          <a:prstGeom prst="rect">
            <a:avLst/>
          </a:prstGeom>
        </p:spPr>
      </p:pic>
      <p:sp>
        <p:nvSpPr>
          <p:cNvPr id="14" name="Прямоугольник 13"/>
          <p:cNvSpPr/>
          <p:nvPr/>
        </p:nvSpPr>
        <p:spPr>
          <a:xfrm>
            <a:off x="853020" y="6645275"/>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
        <p:nvSpPr>
          <p:cNvPr id="16" name="Прямоугольник 15"/>
          <p:cNvSpPr/>
          <p:nvPr/>
        </p:nvSpPr>
        <p:spPr>
          <a:xfrm>
            <a:off x="853020" y="67385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pic>
        <p:nvPicPr>
          <p:cNvPr id="21" name="Рисунок 20" descr="Z:\Симонова\почта\Новая папка\ФОТО-полей\DSCN2377.JPG"/>
          <p:cNvPicPr/>
          <p:nvPr/>
        </p:nvPicPr>
        <p:blipFill>
          <a:blip r:embed="rId6" cstate="print"/>
          <a:srcRect/>
          <a:stretch>
            <a:fillRect/>
          </a:stretch>
        </p:blipFill>
        <p:spPr bwMode="auto">
          <a:xfrm>
            <a:off x="5805703" y="1176053"/>
            <a:ext cx="1533399" cy="1577085"/>
          </a:xfrm>
          <a:prstGeom prst="rect">
            <a:avLst/>
          </a:prstGeom>
          <a:noFill/>
          <a:ln w="9525">
            <a:noFill/>
            <a:miter lim="800000"/>
            <a:headEnd/>
            <a:tailEnd/>
          </a:ln>
        </p:spPr>
      </p:pic>
    </p:spTree>
    <p:extLst>
      <p:ext uri="{BB962C8B-B14F-4D97-AF65-F5344CB8AC3E}">
        <p14:creationId xmlns:p14="http://schemas.microsoft.com/office/powerpoint/2010/main" val="24249090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5647" y="5314350"/>
            <a:ext cx="981623" cy="981623"/>
          </a:xfrm>
          <a:prstGeom prst="rect">
            <a:avLst/>
          </a:prstGeom>
        </p:spPr>
      </p:pic>
      <p:pic>
        <p:nvPicPr>
          <p:cNvPr id="26" name="Рисунок 25"/>
          <p:cNvPicPr>
            <a:picLocks noChangeAspect="1"/>
          </p:cNvPicPr>
          <p:nvPr/>
        </p:nvPicPr>
        <p:blipFill>
          <a:blip r:embed="rId4" cstate="print"/>
          <a:stretch>
            <a:fillRect/>
          </a:stretch>
        </p:blipFill>
        <p:spPr>
          <a:xfrm>
            <a:off x="2061031" y="156237"/>
            <a:ext cx="5498644" cy="768091"/>
          </a:xfrm>
          <a:prstGeom prst="rect">
            <a:avLst/>
          </a:prstGeom>
        </p:spPr>
      </p:pic>
      <p:sp>
        <p:nvSpPr>
          <p:cNvPr id="3" name="TextBox 2"/>
          <p:cNvSpPr txBox="1"/>
          <p:nvPr/>
        </p:nvSpPr>
        <p:spPr>
          <a:xfrm>
            <a:off x="2061031" y="318012"/>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Малое предпринимательство</a:t>
            </a:r>
          </a:p>
        </p:txBody>
      </p:sp>
      <p:sp>
        <p:nvSpPr>
          <p:cNvPr id="27" name="TextBox 26"/>
          <p:cNvSpPr txBox="1"/>
          <p:nvPr/>
        </p:nvSpPr>
        <p:spPr>
          <a:xfrm>
            <a:off x="7155119"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15</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6" name="TextBox 5"/>
          <p:cNvSpPr txBox="1"/>
          <p:nvPr/>
        </p:nvSpPr>
        <p:spPr>
          <a:xfrm>
            <a:off x="599267" y="4847563"/>
            <a:ext cx="1587064" cy="276999"/>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Промышленность</a:t>
            </a:r>
          </a:p>
        </p:txBody>
      </p:sp>
      <p:sp>
        <p:nvSpPr>
          <p:cNvPr id="35" name="TextBox 34"/>
          <p:cNvSpPr txBox="1"/>
          <p:nvPr/>
        </p:nvSpPr>
        <p:spPr>
          <a:xfrm>
            <a:off x="1897880" y="6406331"/>
            <a:ext cx="1102383" cy="646331"/>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Оптовая и розничная</a:t>
            </a: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торговля</a:t>
            </a:r>
          </a:p>
        </p:txBody>
      </p:sp>
      <p:sp>
        <p:nvSpPr>
          <p:cNvPr id="36" name="TextBox 35"/>
          <p:cNvSpPr txBox="1"/>
          <p:nvPr/>
        </p:nvSpPr>
        <p:spPr>
          <a:xfrm>
            <a:off x="10294" y="6431660"/>
            <a:ext cx="1882539" cy="276999"/>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Сельское хозяйство</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7" name="TextBox 36"/>
          <p:cNvSpPr txBox="1"/>
          <p:nvPr/>
        </p:nvSpPr>
        <p:spPr>
          <a:xfrm>
            <a:off x="2985393" y="6398778"/>
            <a:ext cx="2292915" cy="461665"/>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З</a:t>
            </a: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аготовка и </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переработка древесины</a:t>
            </a:r>
          </a:p>
        </p:txBody>
      </p:sp>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61933" y="5366269"/>
            <a:ext cx="963722" cy="963722"/>
          </a:xfrm>
          <a:prstGeom prst="rect">
            <a:avLst/>
          </a:prstGeom>
        </p:spPr>
      </p:pic>
      <p:pic>
        <p:nvPicPr>
          <p:cNvPr id="13" name="Рисунок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3026" y="5343308"/>
            <a:ext cx="991395" cy="991395"/>
          </a:xfrm>
          <a:prstGeom prst="rect">
            <a:avLst/>
          </a:prstGeom>
        </p:spPr>
      </p:pic>
      <p:pic>
        <p:nvPicPr>
          <p:cNvPr id="5" name="Рисунок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21379" y="5327865"/>
            <a:ext cx="1044248" cy="1044248"/>
          </a:xfrm>
          <a:prstGeom prst="rect">
            <a:avLst/>
          </a:prstGeom>
        </p:spPr>
      </p:pic>
      <p:pic>
        <p:nvPicPr>
          <p:cNvPr id="9" name="Рисунок 8"/>
          <p:cNvPicPr>
            <a:picLocks noChangeAspect="1"/>
          </p:cNvPicPr>
          <p:nvPr/>
        </p:nvPicPr>
        <p:blipFill>
          <a:blip r:embed="rId8" cstate="print">
            <a:duotone>
              <a:prstClr val="black"/>
              <a:srgbClr val="31AFE7">
                <a:tint val="45000"/>
                <a:satMod val="400000"/>
              </a:srgbClr>
            </a:duotone>
            <a:extLst>
              <a:ext uri="{28A0092B-C50C-407E-A947-70E740481C1C}">
                <a14:useLocalDpi xmlns:a14="http://schemas.microsoft.com/office/drawing/2010/main" val="0"/>
              </a:ext>
            </a:extLst>
          </a:blip>
          <a:stretch>
            <a:fillRect/>
          </a:stretch>
        </p:blipFill>
        <p:spPr>
          <a:xfrm>
            <a:off x="3587822" y="5269115"/>
            <a:ext cx="1060876" cy="1060876"/>
          </a:xfrm>
          <a:prstGeom prst="rect">
            <a:avLst/>
          </a:prstGeom>
        </p:spPr>
      </p:pic>
      <p:pic>
        <p:nvPicPr>
          <p:cNvPr id="16" name="Рисунок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1596" y="3762991"/>
            <a:ext cx="1062406" cy="1062406"/>
          </a:xfrm>
          <a:prstGeom prst="rect">
            <a:avLst/>
          </a:prstGeom>
        </p:spPr>
      </p:pic>
      <p:pic>
        <p:nvPicPr>
          <p:cNvPr id="23" name="Рисунок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3191" y="5301987"/>
            <a:ext cx="1070126" cy="1070126"/>
          </a:xfrm>
          <a:prstGeom prst="rect">
            <a:avLst/>
          </a:prstGeom>
        </p:spPr>
      </p:pic>
      <p:pic>
        <p:nvPicPr>
          <p:cNvPr id="43" name="Рисунок 4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89540" y="2105939"/>
            <a:ext cx="846403" cy="858689"/>
          </a:xfrm>
          <a:prstGeom prst="rect">
            <a:avLst/>
          </a:prstGeom>
        </p:spPr>
      </p:pic>
      <p:pic>
        <p:nvPicPr>
          <p:cNvPr id="45" name="Рисунок 44"/>
          <p:cNvPicPr>
            <a:picLocks noChangeAspect="1"/>
          </p:cNvPicPr>
          <p:nvPr/>
        </p:nvPicPr>
        <p:blipFill>
          <a:blip r:embed="rId12" cstate="print">
            <a:lum bright="70000" contrast="-70000"/>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6911" y="1144905"/>
            <a:ext cx="2596268" cy="883198"/>
          </a:xfrm>
          <a:prstGeom prst="rect">
            <a:avLst/>
          </a:prstGeom>
        </p:spPr>
      </p:pic>
      <p:sp>
        <p:nvSpPr>
          <p:cNvPr id="46" name="TextBox 45"/>
          <p:cNvSpPr txBox="1"/>
          <p:nvPr/>
        </p:nvSpPr>
        <p:spPr>
          <a:xfrm>
            <a:off x="146712" y="1153915"/>
            <a:ext cx="2616467" cy="830997"/>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Число субъектов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малого и среднего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предпринимательства</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9" name="TextBox 48"/>
          <p:cNvSpPr txBox="1"/>
          <p:nvPr/>
        </p:nvSpPr>
        <p:spPr>
          <a:xfrm>
            <a:off x="1598936" y="2298273"/>
            <a:ext cx="771206" cy="461665"/>
          </a:xfrm>
          <a:prstGeom prst="rect">
            <a:avLst/>
          </a:prstGeom>
          <a:noFill/>
        </p:spPr>
        <p:txBody>
          <a:bodyPr wrap="square" rtlCol="0">
            <a:spAutoFit/>
          </a:bodyPr>
          <a:lstStyle/>
          <a:p>
            <a:pPr algn="ctr"/>
            <a:r>
              <a:rPr lang="ru-RU" sz="2400" dirty="0" smtClean="0">
                <a:solidFill>
                  <a:srgbClr val="0085B8"/>
                </a:solidFill>
                <a:latin typeface="Open Sans Semibold" panose="020B0706030804020204" pitchFamily="34" charset="0"/>
                <a:ea typeface="Open Sans Semibold" panose="020B0706030804020204" pitchFamily="34" charset="0"/>
                <a:cs typeface="Open Sans Semibold" panose="020B0706030804020204" pitchFamily="34" charset="0"/>
              </a:rPr>
              <a:t>201</a:t>
            </a:r>
          </a:p>
        </p:txBody>
      </p:sp>
      <p:pic>
        <p:nvPicPr>
          <p:cNvPr id="51" name="Рисунок 5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6307" y="2185418"/>
            <a:ext cx="822402" cy="786194"/>
          </a:xfrm>
          <a:prstGeom prst="rect">
            <a:avLst/>
          </a:prstGeom>
        </p:spPr>
      </p:pic>
      <p:pic>
        <p:nvPicPr>
          <p:cNvPr id="53" name="Рисунок 52"/>
          <p:cNvPicPr>
            <a:picLocks noChangeAspect="1"/>
          </p:cNvPicPr>
          <p:nvPr/>
        </p:nvPicPr>
        <p:blipFill>
          <a:blip r:embed="rId15" cstate="print">
            <a:lum bright="70000" contrast="-70000"/>
            <a:extLst>
              <a:ext uri="{BEBA8EAE-BF5A-486C-A8C5-ECC9F3942E4B}">
                <a14:imgProps xmlns:a14="http://schemas.microsoft.com/office/drawing/2010/main">
                  <a14:imgLayer r:embed="rId16">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885099" y="1131072"/>
            <a:ext cx="4552052" cy="869320"/>
          </a:xfrm>
          <a:prstGeom prst="rect">
            <a:avLst/>
          </a:prstGeom>
        </p:spPr>
      </p:pic>
      <p:sp>
        <p:nvSpPr>
          <p:cNvPr id="54" name="TextBox 53"/>
          <p:cNvSpPr txBox="1"/>
          <p:nvPr/>
        </p:nvSpPr>
        <p:spPr>
          <a:xfrm>
            <a:off x="2885099" y="1169395"/>
            <a:ext cx="4552052" cy="830997"/>
          </a:xfrm>
          <a:prstGeom prst="rect">
            <a:avLst/>
          </a:prstGeom>
          <a:noFill/>
        </p:spPr>
        <p:txBody>
          <a:bodyPr wrap="square" rtlCol="0">
            <a:spAutoFit/>
          </a:bodyPr>
          <a:lstStyle/>
          <a:p>
            <a:pPr algn="ctr"/>
            <a:r>
              <a:rPr lang="ru-RU" sz="1600" b="1"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Структура деятельности субъектов малого и среднего предпринимательства по сферам деятельности, %.</a:t>
            </a:r>
            <a:endParaRPr lang="ru-RU" sz="1600" b="1"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4" name="TextBox 43"/>
          <p:cNvSpPr txBox="1"/>
          <p:nvPr/>
        </p:nvSpPr>
        <p:spPr>
          <a:xfrm>
            <a:off x="5356276" y="6193815"/>
            <a:ext cx="777905" cy="461665"/>
          </a:xfrm>
          <a:prstGeom prst="rect">
            <a:avLst/>
          </a:prstGeom>
          <a:noFill/>
        </p:spPr>
        <p:txBody>
          <a:bodyPr wrap="non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Прочие</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виды</a:t>
            </a:r>
          </a:p>
        </p:txBody>
      </p:sp>
      <p:pic>
        <p:nvPicPr>
          <p:cNvPr id="58" name="Рисунок 5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188768" y="5104713"/>
            <a:ext cx="991395" cy="991395"/>
          </a:xfrm>
          <a:prstGeom prst="rect">
            <a:avLst/>
          </a:prstGeom>
        </p:spPr>
      </p:pic>
      <p:pic>
        <p:nvPicPr>
          <p:cNvPr id="60" name="Рисунок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61125" y="5077380"/>
            <a:ext cx="1060876" cy="1060876"/>
          </a:xfrm>
          <a:prstGeom prst="rect">
            <a:avLst/>
          </a:prstGeom>
        </p:spPr>
      </p:pic>
      <p:sp>
        <p:nvSpPr>
          <p:cNvPr id="15" name="TextBox 14"/>
          <p:cNvSpPr txBox="1"/>
          <p:nvPr/>
        </p:nvSpPr>
        <p:spPr>
          <a:xfrm>
            <a:off x="1116224" y="3979252"/>
            <a:ext cx="706141" cy="646331"/>
          </a:xfrm>
          <a:prstGeom prst="rect">
            <a:avLst/>
          </a:prstGeom>
          <a:noFill/>
        </p:spPr>
        <p:txBody>
          <a:bodyPr wrap="square" rtlCol="0">
            <a:spAutoFit/>
          </a:bodyPr>
          <a:lstStyle/>
          <a:p>
            <a:r>
              <a:rPr lang="ru-RU" sz="3600" dirty="0" smtClean="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a:t>
            </a:r>
            <a:endPar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0" name="TextBox 39"/>
          <p:cNvSpPr txBox="1"/>
          <p:nvPr/>
        </p:nvSpPr>
        <p:spPr>
          <a:xfrm>
            <a:off x="491498" y="5516304"/>
            <a:ext cx="829762" cy="646331"/>
          </a:xfrm>
          <a:prstGeom prst="rect">
            <a:avLst/>
          </a:prstGeom>
          <a:noFill/>
        </p:spPr>
        <p:txBody>
          <a:bodyPr wrap="square" rtlCol="0">
            <a:spAutoFit/>
          </a:bodyPr>
          <a:lstStyle/>
          <a:p>
            <a:r>
              <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4</a:t>
            </a:r>
          </a:p>
        </p:txBody>
      </p:sp>
      <p:sp>
        <p:nvSpPr>
          <p:cNvPr id="41" name="TextBox 40"/>
          <p:cNvSpPr txBox="1"/>
          <p:nvPr/>
        </p:nvSpPr>
        <p:spPr>
          <a:xfrm>
            <a:off x="3748181" y="5458261"/>
            <a:ext cx="697627" cy="646331"/>
          </a:xfrm>
          <a:prstGeom prst="rect">
            <a:avLst/>
          </a:prstGeom>
          <a:noFill/>
        </p:spPr>
        <p:txBody>
          <a:bodyPr wrap="none" rtlCol="0">
            <a:spAutoFit/>
          </a:bodyPr>
          <a:lstStyle/>
          <a:p>
            <a:r>
              <a:rPr lang="ru-RU" sz="3600" dirty="0" smtClean="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19</a:t>
            </a:r>
            <a:endPar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9" name="TextBox 58"/>
          <p:cNvSpPr txBox="1"/>
          <p:nvPr/>
        </p:nvSpPr>
        <p:spPr>
          <a:xfrm>
            <a:off x="5333213" y="5514669"/>
            <a:ext cx="184731" cy="646331"/>
          </a:xfrm>
          <a:prstGeom prst="rect">
            <a:avLst/>
          </a:prstGeom>
          <a:noFill/>
        </p:spPr>
        <p:txBody>
          <a:bodyPr wrap="none" rtlCol="0">
            <a:spAutoFit/>
          </a:bodyPr>
          <a:lstStyle/>
          <a:p>
            <a:endParaRPr lang="ru-RU" sz="3600" dirty="0">
              <a:solidFill>
                <a:schemeClr val="accent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 name="TextBox 3"/>
          <p:cNvSpPr txBox="1"/>
          <p:nvPr/>
        </p:nvSpPr>
        <p:spPr>
          <a:xfrm>
            <a:off x="2077533" y="5520793"/>
            <a:ext cx="808772" cy="646331"/>
          </a:xfrm>
          <a:prstGeom prst="rect">
            <a:avLst/>
          </a:prstGeom>
          <a:noFill/>
        </p:spPr>
        <p:txBody>
          <a:bodyPr wrap="square" rtlCol="0">
            <a:spAutoFit/>
          </a:bodyPr>
          <a:lstStyle/>
          <a:p>
            <a:r>
              <a:rPr lang="ru-RU" sz="3600" dirty="0" smtClean="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76</a:t>
            </a:r>
            <a:endPar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9" name="TextBox 38"/>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a:t>
            </a:r>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униципальный округ </a:t>
            </a:r>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 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2" name="TextBox 41"/>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47" name="Picture 6" descr="C:\Users\i_sli\Pictures\культура_фото района\ФОТО Холм-Жирковского района\Герб.png"/>
          <p:cNvPicPr>
            <a:picLocks noChangeAspect="1" noChangeArrowheads="1"/>
          </p:cNvPicPr>
          <p:nvPr/>
        </p:nvPicPr>
        <p:blipFill>
          <a:blip r:embed="rId18" cstate="print"/>
          <a:srcRect/>
          <a:stretch>
            <a:fillRect/>
          </a:stretch>
        </p:blipFill>
        <p:spPr bwMode="auto">
          <a:xfrm>
            <a:off x="118882" y="192540"/>
            <a:ext cx="555101" cy="688069"/>
          </a:xfrm>
          <a:prstGeom prst="rect">
            <a:avLst/>
          </a:prstGeom>
          <a:noFill/>
        </p:spPr>
      </p:pic>
      <p:sp>
        <p:nvSpPr>
          <p:cNvPr id="48" name="TextBox 47"/>
          <p:cNvSpPr txBox="1"/>
          <p:nvPr/>
        </p:nvSpPr>
        <p:spPr>
          <a:xfrm>
            <a:off x="5310648" y="5333678"/>
            <a:ext cx="697627" cy="1200329"/>
          </a:xfrm>
          <a:prstGeom prst="rect">
            <a:avLst/>
          </a:prstGeom>
          <a:noFill/>
        </p:spPr>
        <p:txBody>
          <a:bodyPr wrap="none" rtlCol="0">
            <a:spAutoFit/>
          </a:bodyPr>
          <a:lstStyle/>
          <a:p>
            <a:r>
              <a:rPr lang="ru-RU" sz="3600" dirty="0" smtClean="0">
                <a:solidFill>
                  <a:srgbClr val="007FAC"/>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76</a:t>
            </a:r>
          </a:p>
          <a:p>
            <a:endParaRPr lang="ru-RU" sz="3600" dirty="0">
              <a:solidFill>
                <a:srgbClr val="007FAC"/>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2" name="TextBox 51"/>
          <p:cNvSpPr txBox="1"/>
          <p:nvPr/>
        </p:nvSpPr>
        <p:spPr>
          <a:xfrm>
            <a:off x="781651" y="3022391"/>
            <a:ext cx="2255974" cy="461665"/>
          </a:xfrm>
          <a:prstGeom prst="rect">
            <a:avLst/>
          </a:prstGeom>
          <a:noFill/>
        </p:spPr>
        <p:txBody>
          <a:bodyPr wrap="square" rtlCol="0">
            <a:spAutoFit/>
          </a:bodyPr>
          <a:lstStyle/>
          <a:p>
            <a:pPr algn="ctr"/>
            <a:endParaRPr lang="ru-RU" sz="1200" dirty="0" smtClean="0">
              <a:solidFill>
                <a:srgbClr val="00B050"/>
              </a:solidFill>
              <a:latin typeface="Open Sans" panose="020B0606030504020204" pitchFamily="34" charset="0"/>
              <a:ea typeface="Open Sans" panose="020B0606030504020204" pitchFamily="34" charset="0"/>
              <a:cs typeface="Open Sans" panose="020B0606030504020204" pitchFamily="34" charset="0"/>
            </a:endParaRPr>
          </a:p>
          <a:p>
            <a:pPr algn="ctr"/>
            <a:endParaRPr lang="ru-RU" sz="1200" dirty="0">
              <a:solidFill>
                <a:srgbClr val="00B05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6" name="Рисунок 5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15292" y="3823485"/>
            <a:ext cx="937000" cy="935398"/>
          </a:xfrm>
          <a:prstGeom prst="rect">
            <a:avLst/>
          </a:prstGeom>
        </p:spPr>
      </p:pic>
      <p:sp>
        <p:nvSpPr>
          <p:cNvPr id="57" name="TextBox 56"/>
          <p:cNvSpPr txBox="1"/>
          <p:nvPr/>
        </p:nvSpPr>
        <p:spPr>
          <a:xfrm>
            <a:off x="1060455" y="3958436"/>
            <a:ext cx="779299" cy="646331"/>
          </a:xfrm>
          <a:prstGeom prst="rect">
            <a:avLst/>
          </a:prstGeom>
          <a:noFill/>
        </p:spPr>
        <p:txBody>
          <a:bodyPr wrap="square" rtlCol="0">
            <a:spAutoFit/>
          </a:bodyPr>
          <a:lstStyle/>
          <a:p>
            <a:r>
              <a:rPr lang="ru-RU" sz="3600" dirty="0" smtClean="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11</a:t>
            </a:r>
            <a:endPar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61" name="Рисунок 6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652780" y="3759917"/>
            <a:ext cx="1060196" cy="1060196"/>
          </a:xfrm>
          <a:prstGeom prst="rect">
            <a:avLst/>
          </a:prstGeom>
        </p:spPr>
      </p:pic>
      <p:sp>
        <p:nvSpPr>
          <p:cNvPr id="62" name="TextBox 61"/>
          <p:cNvSpPr txBox="1"/>
          <p:nvPr/>
        </p:nvSpPr>
        <p:spPr>
          <a:xfrm>
            <a:off x="2389346" y="4847464"/>
            <a:ext cx="1587064" cy="276999"/>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Строительство</a:t>
            </a:r>
          </a:p>
        </p:txBody>
      </p:sp>
      <p:pic>
        <p:nvPicPr>
          <p:cNvPr id="63" name="Рисунок 6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709776" y="3814708"/>
            <a:ext cx="947191" cy="959405"/>
          </a:xfrm>
          <a:prstGeom prst="rect">
            <a:avLst/>
          </a:prstGeom>
        </p:spPr>
      </p:pic>
      <p:sp>
        <p:nvSpPr>
          <p:cNvPr id="64" name="TextBox 63"/>
          <p:cNvSpPr txBox="1"/>
          <p:nvPr/>
        </p:nvSpPr>
        <p:spPr>
          <a:xfrm>
            <a:off x="2741159" y="3954904"/>
            <a:ext cx="915808" cy="646331"/>
          </a:xfrm>
          <a:prstGeom prst="rect">
            <a:avLst/>
          </a:prstGeom>
          <a:noFill/>
        </p:spPr>
        <p:txBody>
          <a:bodyPr wrap="square" rtlCol="0">
            <a:spAutoFit/>
          </a:bodyPr>
          <a:lstStyle/>
          <a:p>
            <a:r>
              <a:rPr lang="ru-RU" sz="3600" dirty="0" smtClean="0">
                <a:solidFill>
                  <a:schemeClr val="bg1"/>
                </a:solidFill>
                <a:effectLst>
                  <a:outerShdw blurRad="38100" dist="38100" dir="2700000" algn="tl">
                    <a:srgbClr val="000000">
                      <a:alpha val="43137"/>
                    </a:srgbClr>
                  </a:outerShdw>
                </a:effectLst>
              </a:rPr>
              <a:t>  15</a:t>
            </a:r>
            <a:endPar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0" name="Рисунок 49"/>
          <p:cNvPicPr>
            <a:picLocks noChangeAspect="1"/>
          </p:cNvPicPr>
          <p:nvPr/>
        </p:nvPicPr>
        <p:blipFill>
          <a:blip r:embed="rId22" cstate="print">
            <a:lum bright="70000" contrast="-70000"/>
            <a:extLst>
              <a:ext uri="{BEBA8EAE-BF5A-486C-A8C5-ECC9F3942E4B}">
                <a14:imgProps xmlns:a14="http://schemas.microsoft.com/office/drawing/2010/main">
                  <a14:imgLayer r:embed="rId23">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23825" y="3353546"/>
            <a:ext cx="2724495" cy="290110"/>
          </a:xfrm>
          <a:prstGeom prst="rect">
            <a:avLst/>
          </a:prstGeom>
        </p:spPr>
      </p:pic>
      <p:sp>
        <p:nvSpPr>
          <p:cNvPr id="65" name="TextBox 41"/>
          <p:cNvSpPr txBox="1"/>
          <p:nvPr/>
        </p:nvSpPr>
        <p:spPr>
          <a:xfrm>
            <a:off x="142874" y="3331103"/>
            <a:ext cx="2705445"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ru-RU" sz="1600"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По видам деятельности:</a:t>
            </a:r>
            <a:endParaRPr lang="ru-RU" sz="16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6" name="Прямоугольник 65"/>
          <p:cNvSpPr/>
          <p:nvPr/>
        </p:nvSpPr>
        <p:spPr>
          <a:xfrm>
            <a:off x="853020" y="6645275"/>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
        <p:nvSpPr>
          <p:cNvPr id="67" name="Прямоугольник 66"/>
          <p:cNvSpPr/>
          <p:nvPr/>
        </p:nvSpPr>
        <p:spPr>
          <a:xfrm>
            <a:off x="853020" y="67385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graphicFrame>
        <p:nvGraphicFramePr>
          <p:cNvPr id="55" name="Диаграмма 54"/>
          <p:cNvGraphicFramePr/>
          <p:nvPr>
            <p:extLst>
              <p:ext uri="{D42A27DB-BD31-4B8C-83A1-F6EECF244321}">
                <p14:modId xmlns:p14="http://schemas.microsoft.com/office/powerpoint/2010/main" val="886325176"/>
              </p:ext>
            </p:extLst>
          </p:nvPr>
        </p:nvGraphicFramePr>
        <p:xfrm>
          <a:off x="3544861" y="2165655"/>
          <a:ext cx="3801161" cy="3071342"/>
        </p:xfrm>
        <a:graphic>
          <a:graphicData uri="http://schemas.openxmlformats.org/drawingml/2006/chart">
            <c:chart xmlns:c="http://schemas.openxmlformats.org/drawingml/2006/chart" xmlns:r="http://schemas.openxmlformats.org/officeDocument/2006/relationships" r:id="rId24"/>
          </a:graphicData>
        </a:graphic>
      </p:graphicFrame>
    </p:spTree>
    <p:extLst>
      <p:ext uri="{BB962C8B-B14F-4D97-AF65-F5344CB8AC3E}">
        <p14:creationId xmlns:p14="http://schemas.microsoft.com/office/powerpoint/2010/main" val="9191853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Рисунок 29"/>
          <p:cNvPicPr>
            <a:picLocks noChangeAspect="1"/>
          </p:cNvPicPr>
          <p:nvPr/>
        </p:nvPicPr>
        <p:blipFill>
          <a:blip r:embed="rId3" cstate="print"/>
          <a:stretch>
            <a:fillRect/>
          </a:stretch>
        </p:blipFill>
        <p:spPr>
          <a:xfrm>
            <a:off x="2061031" y="156237"/>
            <a:ext cx="5498644" cy="768091"/>
          </a:xfrm>
          <a:prstGeom prst="rect">
            <a:avLst/>
          </a:prstGeom>
        </p:spPr>
      </p:pic>
      <p:sp>
        <p:nvSpPr>
          <p:cNvPr id="3" name="TextBox 2"/>
          <p:cNvSpPr txBox="1"/>
          <p:nvPr/>
        </p:nvSpPr>
        <p:spPr>
          <a:xfrm>
            <a:off x="2061032" y="132464"/>
            <a:ext cx="5498644" cy="830997"/>
          </a:xfrm>
          <a:prstGeom prst="rect">
            <a:avLst/>
          </a:prstGeom>
          <a:noFill/>
        </p:spPr>
        <p:txBody>
          <a:bodyPr wrap="square" rtlCol="0">
            <a:spAutoFit/>
          </a:bodyPr>
          <a:lstStyle/>
          <a:p>
            <a:pPr algn="ctr"/>
            <a:r>
              <a:rPr lang="ru-RU"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субъектов малого и </a:t>
            </a:r>
            <a:endParaRPr lang="ru-RU" sz="16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sz="16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среднего предпринимательства</a:t>
            </a:r>
          </a:p>
          <a:p>
            <a:pPr algn="ctr"/>
            <a:r>
              <a:rPr lang="ru-RU" sz="16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 Смоленской </a:t>
            </a:r>
            <a:r>
              <a:rPr lang="ru-RU"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области</a:t>
            </a:r>
            <a:endParaRPr lang="ru-RU" sz="16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 name="Объект 9"/>
          <p:cNvSpPr>
            <a:spLocks noGrp="1"/>
          </p:cNvSpPr>
          <p:nvPr>
            <p:ph idx="1"/>
          </p:nvPr>
        </p:nvSpPr>
        <p:spPr>
          <a:xfrm>
            <a:off x="209548" y="1258561"/>
            <a:ext cx="7076753" cy="1465589"/>
          </a:xfrm>
        </p:spPr>
        <p:txBody>
          <a:bodyPr>
            <a:noAutofit/>
          </a:bodyPr>
          <a:lstStyle/>
          <a:p>
            <a:pPr marL="0" lvl="0" indent="325481" algn="ctr" defTabSz="755650" eaLnBrk="0" fontAlgn="base" hangingPunct="0">
              <a:spcBef>
                <a:spcPts val="825"/>
              </a:spcBef>
              <a:spcAft>
                <a:spcPct val="0"/>
              </a:spcAft>
              <a:buNone/>
              <a:defRPr/>
            </a:pPr>
            <a:r>
              <a:rPr lang="ru-RU" sz="1600" dirty="0">
                <a:latin typeface="Open Sans" panose="020B0606030504020204" pitchFamily="34" charset="0"/>
                <a:ea typeface="Open Sans" panose="020B0606030504020204" pitchFamily="34" charset="0"/>
                <a:cs typeface="Open Sans" panose="020B0606030504020204" pitchFamily="34" charset="0"/>
              </a:rPr>
              <a:t>Реализация государственной политики в сфере развития малого и среднего предпринимательства осуществляется в рамках областной государственной программы </a:t>
            </a:r>
          </a:p>
          <a:p>
            <a:pPr marL="0" lvl="0" indent="325481" algn="ctr" defTabSz="755650" eaLnBrk="0" fontAlgn="base" hangingPunct="0">
              <a:spcBef>
                <a:spcPts val="825"/>
              </a:spcBef>
              <a:spcAft>
                <a:spcPct val="0"/>
              </a:spcAft>
              <a:buNone/>
              <a:defRPr/>
            </a:pPr>
            <a:r>
              <a:rPr lang="ru-RU" sz="16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«Экономическое развитие Смоленской области, включая создание благоприятного предпринимательского и инвестиционного климата</a:t>
            </a:r>
            <a:r>
              <a:rPr lang="ru-RU" sz="1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t>
            </a:r>
            <a:r>
              <a:rPr lang="ru-RU" sz="1400" dirty="0">
                <a:latin typeface="Open Sans" panose="020B0606030504020204" pitchFamily="34" charset="0"/>
                <a:ea typeface="Open Sans" panose="020B0606030504020204" pitchFamily="34" charset="0"/>
                <a:cs typeface="Open Sans" panose="020B0606030504020204" pitchFamily="34" charset="0"/>
              </a:rPr>
              <a:t>.</a:t>
            </a:r>
          </a:p>
          <a:p>
            <a:pPr marL="0" indent="358775" algn="just">
              <a:buNone/>
            </a:pPr>
            <a:endParaRPr lang="ru-RU" sz="15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514" y="2791857"/>
            <a:ext cx="2438104" cy="1485317"/>
          </a:xfrm>
          <a:prstGeom prst="rect">
            <a:avLst/>
          </a:prstGeom>
        </p:spPr>
      </p:pic>
      <p:pic>
        <p:nvPicPr>
          <p:cNvPr id="21" name="Рисунок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8725" y="2791857"/>
            <a:ext cx="2390451" cy="1563291"/>
          </a:xfrm>
          <a:prstGeom prst="rect">
            <a:avLst/>
          </a:prstGeom>
        </p:spPr>
      </p:pic>
      <p:sp>
        <p:nvSpPr>
          <p:cNvPr id="22" name="Объект 9"/>
          <p:cNvSpPr txBox="1">
            <a:spLocks/>
          </p:cNvSpPr>
          <p:nvPr/>
        </p:nvSpPr>
        <p:spPr>
          <a:xfrm>
            <a:off x="4989317" y="3887459"/>
            <a:ext cx="2421133" cy="1427491"/>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buFont typeface="Arial" panose="020B0604020202020204" pitchFamily="34" charset="0"/>
              <a:buNone/>
            </a:pPr>
            <a:endParaRPr lang="ru-RU" sz="130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25" name="Прямая со стрелкой 24"/>
          <p:cNvCxnSpPr/>
          <p:nvPr/>
        </p:nvCxnSpPr>
        <p:spPr>
          <a:xfrm flipV="1">
            <a:off x="3189359" y="3667126"/>
            <a:ext cx="511103" cy="688022"/>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7112117"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16</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6" name="Рисунок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1386" y="5821592"/>
            <a:ext cx="359828" cy="312796"/>
          </a:xfrm>
          <a:prstGeom prst="rect">
            <a:avLst/>
          </a:prstGeom>
        </p:spPr>
      </p:pic>
      <p:sp>
        <p:nvSpPr>
          <p:cNvPr id="32" name="TextBox 31"/>
          <p:cNvSpPr txBox="1"/>
          <p:nvPr/>
        </p:nvSpPr>
        <p:spPr>
          <a:xfrm>
            <a:off x="1880377" y="5738223"/>
            <a:ext cx="3401348" cy="1015663"/>
          </a:xfrm>
          <a:prstGeom prst="rect">
            <a:avLst/>
          </a:prstGeom>
          <a:noFill/>
        </p:spPr>
        <p:txBody>
          <a:bodyPr wrap="square" rtlCol="0">
            <a:spAutoFit/>
          </a:bodyPr>
          <a:lstStyle/>
          <a:p>
            <a:pPr algn="ctr"/>
            <a:r>
              <a:rPr lang="ru-RU" sz="1200" b="1" dirty="0" smtClean="0">
                <a:latin typeface="Open Sans" panose="020B0606030504020204" pitchFamily="34" charset="0"/>
                <a:ea typeface="Open Sans" panose="020B0606030504020204" pitchFamily="34" charset="0"/>
                <a:cs typeface="Open Sans" panose="020B0606030504020204" pitchFamily="34" charset="0"/>
              </a:rPr>
              <a:t>Министерство  инвестиционного развития Смоленской области</a:t>
            </a:r>
          </a:p>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214014, </a:t>
            </a:r>
            <a:r>
              <a:rPr lang="ru-RU" sz="1200" dirty="0">
                <a:latin typeface="Open Sans" panose="020B0606030504020204" pitchFamily="34" charset="0"/>
                <a:ea typeface="Open Sans" panose="020B0606030504020204" pitchFamily="34" charset="0"/>
                <a:cs typeface="Open Sans" panose="020B0606030504020204" pitchFamily="34" charset="0"/>
              </a:rPr>
              <a:t>г. Смоленск, ул. </a:t>
            </a:r>
            <a:r>
              <a:rPr lang="ru-RU" sz="1200" dirty="0" smtClean="0">
                <a:latin typeface="Open Sans" panose="020B0606030504020204" pitchFamily="34" charset="0"/>
                <a:ea typeface="Open Sans" panose="020B0606030504020204" pitchFamily="34" charset="0"/>
                <a:cs typeface="Open Sans" panose="020B0606030504020204" pitchFamily="34" charset="0"/>
              </a:rPr>
              <a:t>Энгельса, </a:t>
            </a:r>
            <a:r>
              <a:rPr lang="ru-RU" sz="1200" dirty="0">
                <a:latin typeface="Open Sans" panose="020B0606030504020204" pitchFamily="34" charset="0"/>
                <a:ea typeface="Open Sans" panose="020B0606030504020204" pitchFamily="34" charset="0"/>
                <a:cs typeface="Open Sans" panose="020B0606030504020204" pitchFamily="34" charset="0"/>
              </a:rPr>
              <a:t>д. </a:t>
            </a:r>
            <a:r>
              <a:rPr lang="ru-RU" sz="1200" dirty="0" smtClean="0">
                <a:latin typeface="Open Sans" panose="020B0606030504020204" pitchFamily="34" charset="0"/>
                <a:ea typeface="Open Sans" panose="020B0606030504020204" pitchFamily="34" charset="0"/>
                <a:cs typeface="Open Sans" panose="020B0606030504020204" pitchFamily="34" charset="0"/>
              </a:rPr>
              <a:t>23</a:t>
            </a:r>
            <a:endParaRPr lang="ru-RU" sz="1200" dirty="0">
              <a:latin typeface="Open Sans" panose="020B0606030504020204" pitchFamily="34" charset="0"/>
              <a:ea typeface="Open Sans" panose="020B0606030504020204" pitchFamily="34" charset="0"/>
              <a:cs typeface="Open Sans" panose="020B0606030504020204" pitchFamily="34" charset="0"/>
            </a:endParaRPr>
          </a:p>
          <a:p>
            <a:pPr algn="ctr"/>
            <a:r>
              <a:rPr lang="ru-RU" sz="1200" dirty="0">
                <a:latin typeface="Open Sans" panose="020B0606030504020204" pitchFamily="34" charset="0"/>
                <a:ea typeface="Open Sans" panose="020B0606030504020204" pitchFamily="34" charset="0"/>
                <a:cs typeface="Open Sans" panose="020B0606030504020204" pitchFamily="34" charset="0"/>
              </a:rPr>
              <a:t>Сайт: </a:t>
            </a:r>
            <a:r>
              <a:rPr lang="en-US" sz="1200" dirty="0" err="1" smtClean="0">
                <a:latin typeface="Open Sans" panose="020B0606030504020204" pitchFamily="34" charset="0"/>
                <a:ea typeface="Open Sans" panose="020B0606030504020204" pitchFamily="34" charset="0"/>
                <a:cs typeface="Open Sans" panose="020B0606030504020204" pitchFamily="34" charset="0"/>
              </a:rPr>
              <a:t>dep</a:t>
            </a:r>
            <a:r>
              <a:rPr lang="ru-RU" sz="1200" dirty="0" smtClean="0">
                <a:latin typeface="Open Sans" panose="020B0606030504020204" pitchFamily="34" charset="0"/>
                <a:ea typeface="Open Sans" panose="020B0606030504020204" pitchFamily="34" charset="0"/>
                <a:cs typeface="Open Sans" panose="020B0606030504020204" pitchFamily="34" charset="0"/>
              </a:rPr>
              <a:t>-</a:t>
            </a:r>
            <a:r>
              <a:rPr lang="en-US" sz="1200" dirty="0" smtClean="0">
                <a:latin typeface="Open Sans" panose="020B0606030504020204" pitchFamily="34" charset="0"/>
                <a:ea typeface="Open Sans" panose="020B0606030504020204" pitchFamily="34" charset="0"/>
                <a:cs typeface="Open Sans" panose="020B0606030504020204" pitchFamily="34" charset="0"/>
              </a:rPr>
              <a:t>invest.admin-smolinvest.ru</a:t>
            </a:r>
            <a:endParaRPr lang="ru-RU" sz="1200" dirty="0">
              <a:latin typeface="Open Sans" panose="020B0606030504020204" pitchFamily="34" charset="0"/>
              <a:ea typeface="Open Sans" panose="020B0606030504020204" pitchFamily="34" charset="0"/>
              <a:cs typeface="Open Sans" panose="020B0606030504020204" pitchFamily="34" charset="0"/>
            </a:endParaRPr>
          </a:p>
          <a:p>
            <a:pPr algn="ctr"/>
            <a:r>
              <a:rPr lang="en-US" sz="1200" dirty="0">
                <a:latin typeface="Open Sans" panose="020B0606030504020204" pitchFamily="34" charset="0"/>
                <a:ea typeface="Open Sans" panose="020B0606030504020204" pitchFamily="34" charset="0"/>
                <a:cs typeface="Open Sans" panose="020B0606030504020204" pitchFamily="34" charset="0"/>
              </a:rPr>
              <a:t>E-mail: </a:t>
            </a:r>
            <a:r>
              <a:rPr lang="en-US" sz="1200" u="sng" dirty="0" smtClean="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dep</a:t>
            </a:r>
            <a:r>
              <a:rPr lang="en-US" sz="1200" u="sng" dirty="0" smtClean="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hlinkClick r:id="rId7"/>
              </a:rPr>
              <a:t>@smolinvest.com</a:t>
            </a:r>
            <a:r>
              <a:rPr lang="ru-RU" sz="1200" dirty="0" smtClean="0">
                <a:latin typeface="Open Sans" panose="020B0606030504020204" pitchFamily="34" charset="0"/>
                <a:ea typeface="Open Sans" panose="020B0606030504020204" pitchFamily="34" charset="0"/>
                <a:cs typeface="Open Sans" panose="020B0606030504020204" pitchFamily="34" charset="0"/>
              </a:rPr>
              <a:t> </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p:cNvSpPr txBox="1"/>
          <p:nvPr/>
        </p:nvSpPr>
        <p:spPr>
          <a:xfrm>
            <a:off x="276223" y="4135110"/>
            <a:ext cx="2438104" cy="492443"/>
          </a:xfrm>
          <a:prstGeom prst="rect">
            <a:avLst/>
          </a:prstGeom>
          <a:noFill/>
        </p:spPr>
        <p:txBody>
          <a:bodyPr wrap="square" rtlCol="0">
            <a:spAutoFit/>
          </a:bodyPr>
          <a:lstStyle/>
          <a:p>
            <a:pPr algn="ctr"/>
            <a:endParaRPr lang="ru-RU" sz="1300" dirty="0" smtClean="0">
              <a:latin typeface="Open Sans" panose="020B0606030504020204" pitchFamily="34" charset="0"/>
              <a:ea typeface="Open Sans" panose="020B0606030504020204" pitchFamily="34" charset="0"/>
              <a:cs typeface="Open Sans" panose="020B0606030504020204" pitchFamily="34" charset="0"/>
            </a:endParaRPr>
          </a:p>
          <a:p>
            <a:pPr algn="ctr"/>
            <a:endParaRPr lang="ru-RU" sz="13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a:t>
            </a:r>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униципальный округ</a:t>
            </a:r>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3" name="TextBox 22"/>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33" name="Picture 6" descr="C:\Users\i_sli\Pictures\культура_фото района\ФОТО Холм-Жирковского района\Герб.png"/>
          <p:cNvPicPr>
            <a:picLocks noChangeAspect="1" noChangeArrowheads="1"/>
          </p:cNvPicPr>
          <p:nvPr/>
        </p:nvPicPr>
        <p:blipFill>
          <a:blip r:embed="rId8" cstate="print"/>
          <a:srcRect/>
          <a:stretch>
            <a:fillRect/>
          </a:stretch>
        </p:blipFill>
        <p:spPr bwMode="auto">
          <a:xfrm>
            <a:off x="118882" y="192540"/>
            <a:ext cx="555101" cy="688069"/>
          </a:xfrm>
          <a:prstGeom prst="rect">
            <a:avLst/>
          </a:prstGeom>
          <a:noFill/>
        </p:spPr>
      </p:pic>
      <p:sp>
        <p:nvSpPr>
          <p:cNvPr id="24" name="Объект 9"/>
          <p:cNvSpPr txBox="1">
            <a:spLocks/>
          </p:cNvSpPr>
          <p:nvPr/>
        </p:nvSpPr>
        <p:spPr>
          <a:xfrm>
            <a:off x="3076574" y="2458710"/>
            <a:ext cx="2714625" cy="1208416"/>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buFont typeface="Arial" panose="020B0604020202020204" pitchFamily="34" charset="0"/>
              <a:buNone/>
            </a:pPr>
            <a:endParaRPr lang="ru-RU" sz="13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Прямоугольник 26"/>
          <p:cNvSpPr/>
          <p:nvPr/>
        </p:nvSpPr>
        <p:spPr>
          <a:xfrm>
            <a:off x="1876425" y="2724150"/>
            <a:ext cx="3648075" cy="923330"/>
          </a:xfrm>
          <a:prstGeom prst="rect">
            <a:avLst/>
          </a:prstGeom>
        </p:spPr>
        <p:txBody>
          <a:bodyPr wrap="square">
            <a:spAutoFit/>
          </a:bodyPr>
          <a:lstStyle/>
          <a:p>
            <a:pPr algn="just"/>
            <a:endParaRPr lang="ru-RU" dirty="0" smtClean="0"/>
          </a:p>
          <a:p>
            <a:pPr algn="just"/>
            <a:endParaRPr lang="ru-RU" dirty="0" smtClean="0"/>
          </a:p>
          <a:p>
            <a:pPr algn="just"/>
            <a:endParaRPr lang="ru-RU" dirty="0"/>
          </a:p>
        </p:txBody>
      </p:sp>
      <p:cxnSp>
        <p:nvCxnSpPr>
          <p:cNvPr id="37" name="Прямая со стрелкой 36"/>
          <p:cNvCxnSpPr/>
          <p:nvPr/>
        </p:nvCxnSpPr>
        <p:spPr>
          <a:xfrm flipH="1" flipV="1">
            <a:off x="4420613" y="3335662"/>
            <a:ext cx="618112" cy="498105"/>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pic>
        <p:nvPicPr>
          <p:cNvPr id="49" name="Рисунок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223" y="4469252"/>
            <a:ext cx="3857625" cy="1152071"/>
          </a:xfrm>
          <a:prstGeom prst="rect">
            <a:avLst/>
          </a:prstGeom>
        </p:spPr>
      </p:pic>
      <p:sp>
        <p:nvSpPr>
          <p:cNvPr id="29" name="Прямоугольник 28"/>
          <p:cNvSpPr/>
          <p:nvPr/>
        </p:nvSpPr>
        <p:spPr>
          <a:xfrm>
            <a:off x="848145" y="6729108"/>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
        <p:nvSpPr>
          <p:cNvPr id="34" name="Прямоугольник 33"/>
          <p:cNvSpPr/>
          <p:nvPr/>
        </p:nvSpPr>
        <p:spPr>
          <a:xfrm>
            <a:off x="853020" y="6738540"/>
            <a:ext cx="212585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a:t>
            </a:r>
          </a:p>
          <a:p>
            <a:r>
              <a:rPr lang="ru-RU" sz="1200" dirty="0" smtClean="0">
                <a:solidFill>
                  <a:schemeClr val="accent1">
                    <a:lumMod val="50000"/>
                  </a:schemeClr>
                </a:solidFill>
              </a:rPr>
              <a:t>Смоленской области</a:t>
            </a:r>
            <a:endParaRPr lang="ru-RU" sz="1200" dirty="0">
              <a:solidFill>
                <a:schemeClr val="accent1">
                  <a:lumMod val="50000"/>
                </a:schemeClr>
              </a:solidFill>
            </a:endParaRPr>
          </a:p>
        </p:txBody>
      </p:sp>
      <p:cxnSp>
        <p:nvCxnSpPr>
          <p:cNvPr id="38" name="Прямая со стрелкой 37"/>
          <p:cNvCxnSpPr/>
          <p:nvPr/>
        </p:nvCxnSpPr>
        <p:spPr>
          <a:xfrm flipV="1">
            <a:off x="2880618" y="3335662"/>
            <a:ext cx="700433" cy="463247"/>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9" name="Прямая со стрелкой 38"/>
          <p:cNvCxnSpPr/>
          <p:nvPr/>
        </p:nvCxnSpPr>
        <p:spPr>
          <a:xfrm flipH="1" flipV="1">
            <a:off x="4420613" y="3667126"/>
            <a:ext cx="427761" cy="714206"/>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pic>
        <p:nvPicPr>
          <p:cNvPr id="41" name="Рисунок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3023" y="4469252"/>
            <a:ext cx="3176153" cy="1152071"/>
          </a:xfrm>
          <a:prstGeom prst="rect">
            <a:avLst/>
          </a:prstGeom>
        </p:spPr>
      </p:pic>
      <p:sp>
        <p:nvSpPr>
          <p:cNvPr id="42" name="TextBox 41"/>
          <p:cNvSpPr txBox="1"/>
          <p:nvPr/>
        </p:nvSpPr>
        <p:spPr>
          <a:xfrm>
            <a:off x="396432" y="2874955"/>
            <a:ext cx="2438104" cy="1323439"/>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Предоставление </a:t>
            </a:r>
            <a:r>
              <a:rPr lang="ru-RU" sz="1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Смоленским областным Фондом поддержки предпринимательства </a:t>
            </a:r>
            <a:r>
              <a:rPr lang="ru-RU" sz="1200" dirty="0" err="1" smtClean="0">
                <a:latin typeface="Open Sans" panose="020B0606030504020204" pitchFamily="34" charset="0"/>
                <a:ea typeface="Open Sans" panose="020B0606030504020204" pitchFamily="34" charset="0"/>
                <a:cs typeface="Open Sans" panose="020B0606030504020204" pitchFamily="34" charset="0"/>
              </a:rPr>
              <a:t>микрозаймов</a:t>
            </a:r>
            <a:r>
              <a:rPr lang="ru-RU" sz="1200" dirty="0" smtClean="0">
                <a:latin typeface="Open Sans" panose="020B0606030504020204" pitchFamily="34" charset="0"/>
                <a:ea typeface="Open Sans" panose="020B0606030504020204" pitchFamily="34" charset="0"/>
                <a:cs typeface="Open Sans" panose="020B0606030504020204" pitchFamily="34" charset="0"/>
              </a:rPr>
              <a:t> </a:t>
            </a:r>
            <a:r>
              <a:rPr lang="ru-RU" sz="1200" dirty="0">
                <a:latin typeface="Open Sans" panose="020B0606030504020204" pitchFamily="34" charset="0"/>
                <a:ea typeface="Open Sans" panose="020B0606030504020204" pitchFamily="34" charset="0"/>
                <a:cs typeface="Open Sans" panose="020B0606030504020204" pitchFamily="34" charset="0"/>
              </a:rPr>
              <a:t>субъектам МСП </a:t>
            </a:r>
            <a:r>
              <a:rPr lang="ru-RU" sz="1200" dirty="0" smtClean="0">
                <a:latin typeface="Open Sans" panose="020B0606030504020204" pitchFamily="34" charset="0"/>
                <a:ea typeface="Open Sans" panose="020B0606030504020204" pitchFamily="34" charset="0"/>
                <a:cs typeface="Open Sans" panose="020B0606030504020204" pitchFamily="34" charset="0"/>
              </a:rPr>
              <a:t>по </a:t>
            </a:r>
            <a:r>
              <a:rPr lang="ru-RU" sz="1200" dirty="0">
                <a:latin typeface="Open Sans" panose="020B0606030504020204" pitchFamily="34" charset="0"/>
                <a:ea typeface="Open Sans" panose="020B0606030504020204" pitchFamily="34" charset="0"/>
                <a:cs typeface="Open Sans" panose="020B0606030504020204" pitchFamily="34" charset="0"/>
              </a:rPr>
              <a:t>ставке </a:t>
            </a:r>
            <a:r>
              <a:rPr lang="ru-RU" sz="1400" b="1" dirty="0">
                <a:solidFill>
                  <a:srgbClr val="960000"/>
                </a:solidFill>
                <a:latin typeface="Open Sans" panose="020B0606030504020204" pitchFamily="34" charset="0"/>
                <a:ea typeface="Open Sans" panose="020B0606030504020204" pitchFamily="34" charset="0"/>
                <a:cs typeface="Open Sans" panose="020B0606030504020204" pitchFamily="34" charset="0"/>
              </a:rPr>
              <a:t>от 3% годовых </a:t>
            </a:r>
          </a:p>
        </p:txBody>
      </p:sp>
      <p:sp>
        <p:nvSpPr>
          <p:cNvPr id="43" name="Объект 9"/>
          <p:cNvSpPr txBox="1">
            <a:spLocks/>
          </p:cNvSpPr>
          <p:nvPr/>
        </p:nvSpPr>
        <p:spPr>
          <a:xfrm>
            <a:off x="4914641" y="2915160"/>
            <a:ext cx="2461243" cy="1238709"/>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ctr">
              <a:spcBef>
                <a:spcPts val="0"/>
              </a:spcBef>
              <a:buNone/>
            </a:pPr>
            <a:r>
              <a:rPr lang="ru-RU" sz="1200" dirty="0">
                <a:latin typeface="Open Sans" panose="020B0606030504020204" pitchFamily="34" charset="0"/>
                <a:ea typeface="Open Sans" panose="020B0606030504020204" pitchFamily="34" charset="0"/>
                <a:cs typeface="Open Sans" panose="020B0606030504020204" pitchFamily="34" charset="0"/>
              </a:rPr>
              <a:t>Возмещение субъектам МСП </a:t>
            </a:r>
            <a:r>
              <a:rPr lang="ru-RU" sz="1400" b="1" dirty="0">
                <a:solidFill>
                  <a:srgbClr val="960000"/>
                </a:solidFill>
                <a:latin typeface="Open Sans" panose="020B0606030504020204" pitchFamily="34" charset="0"/>
                <a:ea typeface="Open Sans" panose="020B0606030504020204" pitchFamily="34" charset="0"/>
                <a:cs typeface="Open Sans" panose="020B0606030504020204" pitchFamily="34" charset="0"/>
              </a:rPr>
              <a:t>до 99% </a:t>
            </a:r>
            <a:r>
              <a:rPr lang="ru-RU" sz="1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затрат на уплату первого взноса (аванса) </a:t>
            </a:r>
            <a:r>
              <a:rPr lang="ru-RU" sz="1200" dirty="0">
                <a:latin typeface="Open Sans" panose="020B0606030504020204" pitchFamily="34" charset="0"/>
                <a:ea typeface="Open Sans" panose="020B0606030504020204" pitchFamily="34" charset="0"/>
                <a:cs typeface="Open Sans" panose="020B0606030504020204" pitchFamily="34" charset="0"/>
              </a:rPr>
              <a:t>по договорам лизинга оборудования с российскими лизинговыми организациями, </a:t>
            </a:r>
          </a:p>
          <a:p>
            <a:pPr marL="0" indent="0" algn="ctr">
              <a:spcBef>
                <a:spcPts val="0"/>
              </a:spcBef>
              <a:buNone/>
            </a:pPr>
            <a:r>
              <a:rPr lang="ru-RU" sz="1200" dirty="0">
                <a:latin typeface="Open Sans" panose="020B0606030504020204" pitchFamily="34" charset="0"/>
                <a:ea typeface="Open Sans" panose="020B0606030504020204" pitchFamily="34" charset="0"/>
                <a:cs typeface="Open Sans" panose="020B0606030504020204" pitchFamily="34" charset="0"/>
              </a:rPr>
              <a:t>не более </a:t>
            </a:r>
            <a:r>
              <a:rPr lang="ru-RU" sz="1200" dirty="0" smtClean="0">
                <a:latin typeface="Open Sans" panose="020B0606030504020204" pitchFamily="34" charset="0"/>
                <a:ea typeface="Open Sans" panose="020B0606030504020204" pitchFamily="34" charset="0"/>
                <a:cs typeface="Open Sans" panose="020B0606030504020204" pitchFamily="34" charset="0"/>
              </a:rPr>
              <a:t>7 </a:t>
            </a:r>
            <a:r>
              <a:rPr lang="ru-RU" sz="1200" dirty="0">
                <a:latin typeface="Open Sans" panose="020B0606030504020204" pitchFamily="34" charset="0"/>
                <a:ea typeface="Open Sans" panose="020B0606030504020204" pitchFamily="34" charset="0"/>
                <a:cs typeface="Open Sans" panose="020B0606030504020204" pitchFamily="34" charset="0"/>
              </a:rPr>
              <a:t>млн. рублей</a:t>
            </a:r>
          </a:p>
        </p:txBody>
      </p:sp>
      <p:pic>
        <p:nvPicPr>
          <p:cNvPr id="44" name="Рисунок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89359" y="2727757"/>
            <a:ext cx="1659015" cy="1106010"/>
          </a:xfrm>
          <a:prstGeom prst="rect">
            <a:avLst/>
          </a:prstGeom>
        </p:spPr>
      </p:pic>
      <p:sp>
        <p:nvSpPr>
          <p:cNvPr id="45" name="Прямоугольник 44"/>
          <p:cNvSpPr/>
          <p:nvPr/>
        </p:nvSpPr>
        <p:spPr>
          <a:xfrm>
            <a:off x="442514" y="4572069"/>
            <a:ext cx="3619954" cy="861774"/>
          </a:xfrm>
          <a:prstGeom prst="rect">
            <a:avLst/>
          </a:prstGeom>
        </p:spPr>
        <p:txBody>
          <a:bodyPr wrap="square">
            <a:spAutoFit/>
          </a:bodyPr>
          <a:lstStyle/>
          <a:p>
            <a:pPr algn="ctr"/>
            <a:r>
              <a:rPr lang="ru-RU" sz="1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Региональный центр «Мой бизнес</a:t>
            </a:r>
            <a:r>
              <a:rPr lang="ru-RU" sz="14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t>
            </a:r>
          </a:p>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Консультационно-информационная и образовательная помощь субъектам предпринимательства Смоленской области</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47" name="Прямоугольник 46"/>
          <p:cNvSpPr/>
          <p:nvPr/>
        </p:nvSpPr>
        <p:spPr>
          <a:xfrm>
            <a:off x="3960751" y="4541291"/>
            <a:ext cx="3530718" cy="923330"/>
          </a:xfrm>
          <a:prstGeom prst="rect">
            <a:avLst/>
          </a:prstGeom>
        </p:spPr>
        <p:txBody>
          <a:bodyPr wrap="square">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Предоставление субсидий в рамках реализации </a:t>
            </a:r>
            <a:r>
              <a:rPr lang="ru-RU" sz="1400" b="1"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грантовой</a:t>
            </a:r>
            <a:r>
              <a:rPr lang="ru-RU" sz="1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программы «Первый старт» </a:t>
            </a:r>
            <a:endParaRPr lang="ru-RU" sz="14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gn="ctr"/>
            <a:r>
              <a:rPr lang="ru-RU" sz="1400" b="1" dirty="0" smtClean="0">
                <a:solidFill>
                  <a:srgbClr val="960000"/>
                </a:solidFill>
                <a:latin typeface="Open Sans" panose="020B0606030504020204" pitchFamily="34" charset="0"/>
                <a:ea typeface="Open Sans" panose="020B0606030504020204" pitchFamily="34" charset="0"/>
                <a:cs typeface="Open Sans" panose="020B0606030504020204" pitchFamily="34" charset="0"/>
              </a:rPr>
              <a:t>до </a:t>
            </a:r>
            <a:r>
              <a:rPr lang="ru-RU" sz="1400" b="1" dirty="0">
                <a:solidFill>
                  <a:srgbClr val="960000"/>
                </a:solidFill>
                <a:latin typeface="Open Sans" panose="020B0606030504020204" pitchFamily="34" charset="0"/>
                <a:ea typeface="Open Sans" panose="020B0606030504020204" pitchFamily="34" charset="0"/>
                <a:cs typeface="Open Sans" panose="020B0606030504020204" pitchFamily="34" charset="0"/>
              </a:rPr>
              <a:t>500 тысяч рублей</a:t>
            </a:r>
          </a:p>
        </p:txBody>
      </p:sp>
    </p:spTree>
    <p:extLst>
      <p:ext uri="{BB962C8B-B14F-4D97-AF65-F5344CB8AC3E}">
        <p14:creationId xmlns:p14="http://schemas.microsoft.com/office/powerpoint/2010/main" val="4996291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Рисунок 44" descr="https://docviewer.yandex.ru/view/0/htmlimage?id=1ieg6-hwd1lmoibqf98p0jca1hu7vgn273oxrg0i9en6pislpqq137cqqrkbgrqtfiqjownoj1697tsodz27os72latuh65bw1idb157d&amp;name=image-laetbtepL2BwOM2nya.png"/>
          <p:cNvPicPr/>
          <p:nvPr/>
        </p:nvPicPr>
        <p:blipFill>
          <a:blip r:embed="rId3" cstate="print"/>
          <a:srcRect/>
          <a:stretch>
            <a:fillRect/>
          </a:stretch>
        </p:blipFill>
        <p:spPr bwMode="auto">
          <a:xfrm>
            <a:off x="293151" y="4620772"/>
            <a:ext cx="965294" cy="978944"/>
          </a:xfrm>
          <a:prstGeom prst="rect">
            <a:avLst/>
          </a:prstGeom>
          <a:noFill/>
          <a:ln w="9525">
            <a:noFill/>
            <a:miter lim="800000"/>
            <a:headEnd/>
            <a:tailEnd/>
          </a:ln>
        </p:spPr>
      </p:pic>
      <p:pic>
        <p:nvPicPr>
          <p:cNvPr id="49154" name="Picture 2" descr="https://docviewer.yandex.ru/view/0/htmlimage?id=r5pt-javkceuw0jsfkxjowgxuw55xjny0jnid52xwo8diozwpilcapzk9wbqk2ipo67u4ldx8n7pu39955iq9xd34c57n32oh4ync8av&amp;name=image-PFCEEAJoPRt2H7j0z6.png"/>
          <p:cNvPicPr>
            <a:picLocks noChangeAspect="1" noChangeArrowheads="1"/>
          </p:cNvPicPr>
          <p:nvPr/>
        </p:nvPicPr>
        <p:blipFill>
          <a:blip r:embed="rId4" cstate="print"/>
          <a:srcRect/>
          <a:stretch>
            <a:fillRect/>
          </a:stretch>
        </p:blipFill>
        <p:spPr bwMode="auto">
          <a:xfrm>
            <a:off x="3471511" y="4983219"/>
            <a:ext cx="960127" cy="960128"/>
          </a:xfrm>
          <a:prstGeom prst="rect">
            <a:avLst/>
          </a:prstGeom>
          <a:noFill/>
        </p:spPr>
      </p:pic>
      <p:pic>
        <p:nvPicPr>
          <p:cNvPr id="47" name="Рисунок 46"/>
          <p:cNvPicPr>
            <a:picLocks noChangeAspect="1"/>
          </p:cNvPicPr>
          <p:nvPr/>
        </p:nvPicPr>
        <p:blipFill>
          <a:blip r:embed="rId5" cstate="print">
            <a:duotone>
              <a:prstClr val="black"/>
              <a:srgbClr val="77CA82">
                <a:tint val="45000"/>
                <a:satMod val="400000"/>
              </a:srgbClr>
            </a:duotone>
            <a:extLst>
              <a:ext uri="{28A0092B-C50C-407E-A947-70E740481C1C}">
                <a14:useLocalDpi xmlns:a14="http://schemas.microsoft.com/office/drawing/2010/main" val="0"/>
              </a:ext>
            </a:extLst>
          </a:blip>
          <a:stretch>
            <a:fillRect/>
          </a:stretch>
        </p:blipFill>
        <p:spPr>
          <a:xfrm>
            <a:off x="236368" y="4559481"/>
            <a:ext cx="1072183" cy="1072183"/>
          </a:xfrm>
          <a:prstGeom prst="rect">
            <a:avLst/>
          </a:prstGeom>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4895" y="4923955"/>
            <a:ext cx="1072183" cy="1072183"/>
          </a:xfrm>
          <a:prstGeom prst="rect">
            <a:avLst/>
          </a:prstGeom>
        </p:spPr>
      </p:pic>
      <p:pic>
        <p:nvPicPr>
          <p:cNvPr id="36" name="Рисунок 35"/>
          <p:cNvPicPr>
            <a:picLocks noChangeAspect="1"/>
          </p:cNvPicPr>
          <p:nvPr/>
        </p:nvPicPr>
        <p:blipFill>
          <a:blip r:embed="rId6" cstate="print"/>
          <a:stretch>
            <a:fillRect/>
          </a:stretch>
        </p:blipFill>
        <p:spPr>
          <a:xfrm>
            <a:off x="2061031" y="156237"/>
            <a:ext cx="5498644" cy="768091"/>
          </a:xfrm>
          <a:prstGeom prst="rect">
            <a:avLst/>
          </a:prstGeom>
        </p:spPr>
      </p:pic>
      <p:sp>
        <p:nvSpPr>
          <p:cNvPr id="3" name="TextBox 2"/>
          <p:cNvSpPr txBox="1"/>
          <p:nvPr/>
        </p:nvSpPr>
        <p:spPr>
          <a:xfrm>
            <a:off x="2050584" y="307194"/>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Промышленный комплекс</a:t>
            </a:r>
          </a:p>
        </p:txBody>
      </p:sp>
      <p:sp>
        <p:nvSpPr>
          <p:cNvPr id="37" name="TextBox 36"/>
          <p:cNvSpPr txBox="1"/>
          <p:nvPr/>
        </p:nvSpPr>
        <p:spPr>
          <a:xfrm>
            <a:off x="7118529"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17</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2" name="TextBox 51"/>
          <p:cNvSpPr txBox="1"/>
          <p:nvPr/>
        </p:nvSpPr>
        <p:spPr>
          <a:xfrm>
            <a:off x="1423408" y="1863664"/>
            <a:ext cx="728076" cy="1200329"/>
          </a:xfrm>
          <a:prstGeom prst="rect">
            <a:avLst/>
          </a:prstGeom>
          <a:noFill/>
        </p:spPr>
        <p:txBody>
          <a:bodyPr wrap="square" rtlCol="0">
            <a:spAutoFit/>
          </a:bodyPr>
          <a:lstStyle/>
          <a:p>
            <a:pPr algn="ctr"/>
            <a:r>
              <a:rPr lang="ru-RU" sz="3600"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2</a:t>
            </a:r>
          </a:p>
          <a:p>
            <a:pPr algn="ctr"/>
            <a:r>
              <a:rPr lang="ru-RU" sz="3600"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p>
        </p:txBody>
      </p:sp>
      <p:pic>
        <p:nvPicPr>
          <p:cNvPr id="55" name="Рисунок 54"/>
          <p:cNvPicPr>
            <a:picLocks noChangeAspect="1"/>
          </p:cNvPicPr>
          <p:nvPr/>
        </p:nvPicPr>
        <p:blipFill>
          <a:blip r:embed="rId7" cstate="print">
            <a:lum bright="70000" contrast="-70000"/>
            <a:extLst>
              <a:ext uri="{BEBA8EAE-BF5A-486C-A8C5-ECC9F3942E4B}">
                <a14:imgProps xmlns:a14="http://schemas.microsoft.com/office/drawing/2010/main">
                  <a14:imgLayer r:embed="rId8">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032795" y="1113062"/>
            <a:ext cx="4227067" cy="689991"/>
          </a:xfrm>
          <a:prstGeom prst="rect">
            <a:avLst/>
          </a:prstGeom>
        </p:spPr>
      </p:pic>
      <p:sp>
        <p:nvSpPr>
          <p:cNvPr id="57" name="TextBox 56"/>
          <p:cNvSpPr txBox="1"/>
          <p:nvPr/>
        </p:nvSpPr>
        <p:spPr>
          <a:xfrm>
            <a:off x="3071221" y="1155232"/>
            <a:ext cx="4150214" cy="584775"/>
          </a:xfrm>
          <a:prstGeom prst="rect">
            <a:avLst/>
          </a:prstGeom>
          <a:noFill/>
        </p:spPr>
        <p:txBody>
          <a:bodyPr wrap="square" rtlCol="0">
            <a:spAutoFit/>
          </a:bodyPr>
          <a:lstStyle/>
          <a:p>
            <a:pPr algn="ctr"/>
            <a:r>
              <a:rPr lang="ru-RU" sz="1600"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Структура промышленного производства</a:t>
            </a:r>
            <a:endParaRPr lang="ru-RU" sz="16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9" name="Рисунок 58"/>
          <p:cNvPicPr>
            <a:picLocks noChangeAspect="1"/>
          </p:cNvPicPr>
          <p:nvPr/>
        </p:nvPicPr>
        <p:blipFill>
          <a:blip r:embed="rId9" cstate="print">
            <a:lum bright="70000" contrast="-70000"/>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8296" y="1075286"/>
            <a:ext cx="2631730" cy="602976"/>
          </a:xfrm>
          <a:prstGeom prst="rect">
            <a:avLst/>
          </a:prstGeom>
        </p:spPr>
      </p:pic>
      <p:sp>
        <p:nvSpPr>
          <p:cNvPr id="61" name="TextBox 60"/>
          <p:cNvSpPr txBox="1"/>
          <p:nvPr/>
        </p:nvSpPr>
        <p:spPr>
          <a:xfrm>
            <a:off x="460587" y="1059234"/>
            <a:ext cx="1928389" cy="584775"/>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Число предприятий</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 name="Рисунок 1"/>
          <p:cNvPicPr>
            <a:picLocks noChangeAspect="1"/>
          </p:cNvPicPr>
          <p:nvPr/>
        </p:nvPicPr>
        <p:blipFill>
          <a:blip r:embed="rId10" cstate="print">
            <a:clrChange>
              <a:clrFrom>
                <a:srgbClr val="FFFFFF"/>
              </a:clrFrom>
              <a:clrTo>
                <a:srgbClr val="FFFFFF">
                  <a:alpha val="0"/>
                </a:srgbClr>
              </a:clrTo>
            </a:clrChange>
            <a:duotone>
              <a:prstClr val="black"/>
              <a:srgbClr val="00B050">
                <a:tint val="45000"/>
                <a:satMod val="400000"/>
              </a:srgbClr>
            </a:duotone>
          </a:blip>
          <a:stretch>
            <a:fillRect/>
          </a:stretch>
        </p:blipFill>
        <p:spPr>
          <a:xfrm flipH="1">
            <a:off x="767368" y="1829935"/>
            <a:ext cx="654378" cy="622816"/>
          </a:xfrm>
          <a:prstGeom prst="rect">
            <a:avLst/>
          </a:prstGeom>
        </p:spPr>
      </p:pic>
      <p:pic>
        <p:nvPicPr>
          <p:cNvPr id="75" name="Рисунок 74"/>
          <p:cNvPicPr>
            <a:picLocks noChangeAspect="1"/>
          </p:cNvPicPr>
          <p:nvPr/>
        </p:nvPicPr>
        <p:blipFill>
          <a:blip r:embed="rId11" cstate="print">
            <a:lum bright="70000" contrast="-70000"/>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48291" y="2702390"/>
            <a:ext cx="2631730" cy="670017"/>
          </a:xfrm>
          <a:prstGeom prst="rect">
            <a:avLst/>
          </a:prstGeom>
        </p:spPr>
      </p:pic>
      <p:sp>
        <p:nvSpPr>
          <p:cNvPr id="76" name="TextBox 75"/>
          <p:cNvSpPr txBox="1"/>
          <p:nvPr/>
        </p:nvSpPr>
        <p:spPr>
          <a:xfrm>
            <a:off x="355971" y="2710758"/>
            <a:ext cx="2216369" cy="615553"/>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Численность</a:t>
            </a: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работающих</a:t>
            </a:r>
            <a:endPar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78" name="TextBox 77"/>
          <p:cNvSpPr txBox="1"/>
          <p:nvPr/>
        </p:nvSpPr>
        <p:spPr>
          <a:xfrm>
            <a:off x="572519" y="3512591"/>
            <a:ext cx="2533520" cy="523220"/>
          </a:xfrm>
          <a:prstGeom prst="rect">
            <a:avLst/>
          </a:prstGeom>
          <a:noFill/>
        </p:spPr>
        <p:txBody>
          <a:bodyPr wrap="square" rtlCol="0">
            <a:spAutoFit/>
          </a:bodyPr>
          <a:lstStyle/>
          <a:p>
            <a:pPr algn="ctr"/>
            <a:r>
              <a:rPr lang="ru-RU" sz="2800"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0,167 </a:t>
            </a:r>
            <a:r>
              <a:rPr lang="ru-RU" sz="1200"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тыс. чел.</a:t>
            </a:r>
            <a:endParaRPr lang="ru-RU" sz="800" dirty="0">
              <a:solidFill>
                <a:srgbClr val="265F9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7" name="Рисунок 7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9976" y="3440164"/>
            <a:ext cx="581235" cy="611720"/>
          </a:xfrm>
          <a:prstGeom prst="rect">
            <a:avLst/>
          </a:prstGeom>
        </p:spPr>
      </p:pic>
      <p:sp>
        <p:nvSpPr>
          <p:cNvPr id="33" name="TextBox 32"/>
          <p:cNvSpPr txBox="1"/>
          <p:nvPr/>
        </p:nvSpPr>
        <p:spPr>
          <a:xfrm>
            <a:off x="4327244" y="5078807"/>
            <a:ext cx="2048697" cy="461665"/>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Обрабатывающие производства</a:t>
            </a:r>
          </a:p>
        </p:txBody>
      </p:sp>
      <p:sp>
        <p:nvSpPr>
          <p:cNvPr id="49" name="TextBox 48"/>
          <p:cNvSpPr txBox="1"/>
          <p:nvPr/>
        </p:nvSpPr>
        <p:spPr>
          <a:xfrm>
            <a:off x="3839124" y="5943347"/>
            <a:ext cx="2614407" cy="646331"/>
          </a:xfrm>
          <a:prstGeom prst="rect">
            <a:avLst/>
          </a:prstGeom>
          <a:noFill/>
        </p:spPr>
        <p:txBody>
          <a:bodyPr wrap="square" rtlCol="0">
            <a:spAutoFit/>
          </a:bodyPr>
          <a:lstStyle/>
          <a:p>
            <a:pPr algn="ctr"/>
            <a:r>
              <a:rPr lang="ru-RU" sz="1200" dirty="0" err="1" smtClean="0">
                <a:latin typeface="Open Sans" panose="020B0606030504020204" pitchFamily="34" charset="0"/>
                <a:ea typeface="Open Sans" panose="020B0606030504020204" pitchFamily="34" charset="0"/>
                <a:cs typeface="Open Sans" panose="020B0606030504020204" pitchFamily="34" charset="0"/>
              </a:rPr>
              <a:t>Игоревский</a:t>
            </a:r>
            <a:r>
              <a:rPr lang="ru-RU" sz="1200" dirty="0" smtClean="0">
                <a:latin typeface="Open Sans" panose="020B0606030504020204" pitchFamily="34" charset="0"/>
                <a:ea typeface="Open Sans" panose="020B0606030504020204" pitchFamily="34" charset="0"/>
                <a:cs typeface="Open Sans" panose="020B0606030504020204" pitchFamily="34" charset="0"/>
              </a:rPr>
              <a:t> филиал</a:t>
            </a:r>
          </a:p>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 ООО «</a:t>
            </a:r>
            <a:r>
              <a:rPr lang="ru-RU" sz="1200" dirty="0" err="1" smtClean="0">
                <a:latin typeface="Open Sans" panose="020B0606030504020204" pitchFamily="34" charset="0"/>
                <a:ea typeface="Open Sans" panose="020B0606030504020204" pitchFamily="34" charset="0"/>
                <a:cs typeface="Open Sans" panose="020B0606030504020204" pitchFamily="34" charset="0"/>
              </a:rPr>
              <a:t>Ультрадекор</a:t>
            </a:r>
            <a:r>
              <a:rPr lang="ru-RU" sz="1200" dirty="0" smtClean="0">
                <a:latin typeface="Open Sans" panose="020B0606030504020204" pitchFamily="34" charset="0"/>
                <a:ea typeface="Open Sans" panose="020B0606030504020204" pitchFamily="34" charset="0"/>
                <a:cs typeface="Open Sans" panose="020B0606030504020204" pitchFamily="34" charset="0"/>
              </a:rPr>
              <a:t>»</a:t>
            </a:r>
          </a:p>
          <a:p>
            <a:pPr algn="ct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53" name="TextBox 52"/>
          <p:cNvSpPr txBox="1"/>
          <p:nvPr/>
        </p:nvSpPr>
        <p:spPr>
          <a:xfrm>
            <a:off x="4475347" y="5579148"/>
            <a:ext cx="1900594" cy="307777"/>
          </a:xfrm>
          <a:prstGeom prst="rect">
            <a:avLst/>
          </a:prstGeom>
          <a:noFill/>
        </p:spPr>
        <p:txBody>
          <a:bodyPr wrap="square" rtlCol="0">
            <a:spAutoFit/>
          </a:bodyPr>
          <a:lstStyle/>
          <a:p>
            <a:pPr algn="ctr"/>
            <a:r>
              <a:rPr lang="ru-RU" sz="1400" b="1" dirty="0" smtClean="0">
                <a:latin typeface="Open Sans" panose="020B0606030504020204" pitchFamily="34" charset="0"/>
                <a:ea typeface="Open Sans" panose="020B0606030504020204" pitchFamily="34" charset="0"/>
                <a:cs typeface="Open Sans" panose="020B0606030504020204" pitchFamily="34" charset="0"/>
              </a:rPr>
              <a:t>6,04млрд. руб.</a:t>
            </a:r>
            <a:endParaRPr lang="ru-RU" sz="1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79" name="TextBox 78"/>
          <p:cNvSpPr txBox="1"/>
          <p:nvPr/>
        </p:nvSpPr>
        <p:spPr>
          <a:xfrm>
            <a:off x="1222639" y="4492063"/>
            <a:ext cx="2014792" cy="461665"/>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 водоотведение</a:t>
            </a:r>
          </a:p>
        </p:txBody>
      </p:sp>
      <p:sp>
        <p:nvSpPr>
          <p:cNvPr id="80" name="TextBox 79"/>
          <p:cNvSpPr txBox="1"/>
          <p:nvPr/>
        </p:nvSpPr>
        <p:spPr>
          <a:xfrm>
            <a:off x="189272" y="5871831"/>
            <a:ext cx="3323627" cy="276999"/>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МУП «ИКХ», МКП «Холм-Жирковское ЖКХ»</a:t>
            </a:r>
          </a:p>
        </p:txBody>
      </p:sp>
      <p:sp>
        <p:nvSpPr>
          <p:cNvPr id="81" name="TextBox 80"/>
          <p:cNvSpPr txBox="1"/>
          <p:nvPr/>
        </p:nvSpPr>
        <p:spPr>
          <a:xfrm>
            <a:off x="1204534" y="5336643"/>
            <a:ext cx="2041900" cy="307777"/>
          </a:xfrm>
          <a:prstGeom prst="rect">
            <a:avLst/>
          </a:prstGeom>
          <a:noFill/>
        </p:spPr>
        <p:txBody>
          <a:bodyPr wrap="square" rtlCol="0">
            <a:spAutoFit/>
          </a:bodyPr>
          <a:lstStyle/>
          <a:p>
            <a:pPr algn="ctr"/>
            <a:r>
              <a:rPr lang="ru-RU" sz="1400" b="1" dirty="0" smtClean="0">
                <a:latin typeface="Open Sans" panose="020B0606030504020204" pitchFamily="34" charset="0"/>
                <a:ea typeface="Open Sans" panose="020B0606030504020204" pitchFamily="34" charset="0"/>
                <a:cs typeface="Open Sans" panose="020B0606030504020204" pitchFamily="34" charset="0"/>
              </a:rPr>
              <a:t>6,5 млн. руб.</a:t>
            </a:r>
            <a:endParaRPr lang="ru-RU" sz="1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34" name="TextBox 33"/>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a:t>
            </a:r>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униципальный округ</a:t>
            </a:r>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5" name="TextBox 34"/>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39" name="Picture 6" descr="C:\Users\i_sli\Pictures\культура_фото района\ФОТО Холм-Жирковского района\Герб.png"/>
          <p:cNvPicPr>
            <a:picLocks noChangeAspect="1" noChangeArrowheads="1"/>
          </p:cNvPicPr>
          <p:nvPr/>
        </p:nvPicPr>
        <p:blipFill>
          <a:blip r:embed="rId13" cstate="print"/>
          <a:srcRect/>
          <a:stretch>
            <a:fillRect/>
          </a:stretch>
        </p:blipFill>
        <p:spPr bwMode="auto">
          <a:xfrm>
            <a:off x="118882" y="192540"/>
            <a:ext cx="555101" cy="688069"/>
          </a:xfrm>
          <a:prstGeom prst="rect">
            <a:avLst/>
          </a:prstGeom>
          <a:noFill/>
        </p:spPr>
      </p:pic>
      <p:graphicFrame>
        <p:nvGraphicFramePr>
          <p:cNvPr id="32" name="Диаграмма 31"/>
          <p:cNvGraphicFramePr/>
          <p:nvPr>
            <p:extLst>
              <p:ext uri="{D42A27DB-BD31-4B8C-83A1-F6EECF244321}">
                <p14:modId xmlns:p14="http://schemas.microsoft.com/office/powerpoint/2010/main" val="90567986"/>
              </p:ext>
            </p:extLst>
          </p:nvPr>
        </p:nvGraphicFramePr>
        <p:xfrm>
          <a:off x="3578575" y="1709214"/>
          <a:ext cx="3249635" cy="3455446"/>
        </p:xfrm>
        <a:graphic>
          <a:graphicData uri="http://schemas.openxmlformats.org/drawingml/2006/chart">
            <c:chart xmlns:c="http://schemas.openxmlformats.org/drawingml/2006/chart" xmlns:r="http://schemas.openxmlformats.org/officeDocument/2006/relationships" r:id="rId14"/>
          </a:graphicData>
        </a:graphic>
      </p:graphicFrame>
      <p:sp>
        <p:nvSpPr>
          <p:cNvPr id="29" name="Прямоугольник 28"/>
          <p:cNvSpPr/>
          <p:nvPr/>
        </p:nvSpPr>
        <p:spPr>
          <a:xfrm>
            <a:off x="853020" y="6645275"/>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
        <p:nvSpPr>
          <p:cNvPr id="30" name="Прямоугольник 29"/>
          <p:cNvSpPr/>
          <p:nvPr/>
        </p:nvSpPr>
        <p:spPr>
          <a:xfrm>
            <a:off x="853020" y="67385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Tree>
    <p:extLst>
      <p:ext uri="{BB962C8B-B14F-4D97-AF65-F5344CB8AC3E}">
        <p14:creationId xmlns:p14="http://schemas.microsoft.com/office/powerpoint/2010/main" val="15898882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Рисунок 34"/>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313289" y="5297342"/>
            <a:ext cx="3329273" cy="892326"/>
          </a:xfrm>
          <a:prstGeom prst="rect">
            <a:avLst/>
          </a:prstGeom>
        </p:spPr>
      </p:pic>
      <p:pic>
        <p:nvPicPr>
          <p:cNvPr id="42" name="Рисунок 41"/>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8296" y="1119763"/>
            <a:ext cx="2457946" cy="629077"/>
          </a:xfrm>
          <a:prstGeom prst="rect">
            <a:avLst/>
          </a:prstGeom>
        </p:spPr>
      </p:pic>
      <p:pic>
        <p:nvPicPr>
          <p:cNvPr id="22" name="Рисунок 21"/>
          <p:cNvPicPr>
            <a:picLocks noChangeAspect="1"/>
          </p:cNvPicPr>
          <p:nvPr/>
        </p:nvPicPr>
        <p:blipFill>
          <a:blip r:embed="rId7" cstate="print"/>
          <a:stretch>
            <a:fillRect/>
          </a:stretch>
        </p:blipFill>
        <p:spPr>
          <a:xfrm>
            <a:off x="2061031" y="156237"/>
            <a:ext cx="5498644" cy="768091"/>
          </a:xfrm>
          <a:prstGeom prst="rect">
            <a:avLst/>
          </a:prstGeom>
        </p:spPr>
      </p:pic>
      <p:sp>
        <p:nvSpPr>
          <p:cNvPr id="3" name="TextBox 2"/>
          <p:cNvSpPr txBox="1"/>
          <p:nvPr/>
        </p:nvSpPr>
        <p:spPr>
          <a:xfrm>
            <a:off x="2060734" y="315440"/>
            <a:ext cx="5498941"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Сельское хозяйство</a:t>
            </a:r>
          </a:p>
        </p:txBody>
      </p:sp>
      <p:pic>
        <p:nvPicPr>
          <p:cNvPr id="40" name="Рисунок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7070" y="1819957"/>
            <a:ext cx="703970" cy="703970"/>
          </a:xfrm>
          <a:prstGeom prst="rect">
            <a:avLst/>
          </a:prstGeom>
        </p:spPr>
      </p:pic>
      <p:sp>
        <p:nvSpPr>
          <p:cNvPr id="76" name="TextBox 75"/>
          <p:cNvSpPr txBox="1"/>
          <p:nvPr/>
        </p:nvSpPr>
        <p:spPr>
          <a:xfrm>
            <a:off x="1388256" y="1890898"/>
            <a:ext cx="661829" cy="584775"/>
          </a:xfrm>
          <a:prstGeom prst="rect">
            <a:avLst/>
          </a:prstGeom>
          <a:noFill/>
        </p:spPr>
        <p:txBody>
          <a:bodyPr wrap="square" rtlCol="0">
            <a:spAutoFit/>
          </a:bodyPr>
          <a:lstStyle/>
          <a:p>
            <a:pPr algn="ctr"/>
            <a:r>
              <a:rPr lang="ru-RU" sz="3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2</a:t>
            </a:r>
            <a:r>
              <a:rPr lang="ru-RU" sz="3200"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 </a:t>
            </a:r>
          </a:p>
        </p:txBody>
      </p:sp>
      <p:pic>
        <p:nvPicPr>
          <p:cNvPr id="78" name="Рисунок 77"/>
          <p:cNvPicPr>
            <a:picLocks noChangeAspect="1"/>
          </p:cNvPicPr>
          <p:nvPr/>
        </p:nvPicPr>
        <p:blipFill>
          <a:blip r:embed="rId9" cstate="print">
            <a:lum bright="70000" contrast="-70000"/>
            <a:extLst>
              <a:ext uri="{BEBA8EAE-BF5A-486C-A8C5-ECC9F3942E4B}">
                <a14:imgProps xmlns:a14="http://schemas.microsoft.com/office/drawing/2010/main">
                  <a14:imgLayer r:embed="rId10">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8296" y="2804575"/>
            <a:ext cx="2449953" cy="504138"/>
          </a:xfrm>
          <a:prstGeom prst="rect">
            <a:avLst/>
          </a:prstGeom>
        </p:spPr>
      </p:pic>
      <p:sp>
        <p:nvSpPr>
          <p:cNvPr id="8" name="TextBox 7"/>
          <p:cNvSpPr txBox="1"/>
          <p:nvPr/>
        </p:nvSpPr>
        <p:spPr>
          <a:xfrm>
            <a:off x="168296" y="2815607"/>
            <a:ext cx="2437272" cy="523220"/>
          </a:xfrm>
          <a:prstGeom prst="rect">
            <a:avLst/>
          </a:prstGeom>
          <a:noFill/>
        </p:spPr>
        <p:txBody>
          <a:bodyPr wrap="square" rtlCol="0">
            <a:spAutoFit/>
          </a:bodyPr>
          <a:lstStyle/>
          <a:p>
            <a:pPr algn="ctr"/>
            <a:r>
              <a:rPr lang="ru-RU" sz="1400"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Структура сельского хозяйства</a:t>
            </a:r>
            <a:endParaRPr lang="ru-RU" sz="14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6" name="TextBox 95"/>
          <p:cNvSpPr txBox="1"/>
          <p:nvPr/>
        </p:nvSpPr>
        <p:spPr>
          <a:xfrm>
            <a:off x="2936979" y="1037747"/>
            <a:ext cx="4595395" cy="523220"/>
          </a:xfrm>
          <a:prstGeom prst="rect">
            <a:avLst/>
          </a:prstGeom>
          <a:noFill/>
        </p:spPr>
        <p:txBody>
          <a:bodyPr wrap="square" rtlCol="0">
            <a:spAutoFit/>
          </a:bodyPr>
          <a:lstStyle/>
          <a:p>
            <a:pPr algn="ctr"/>
            <a:r>
              <a:rPr lang="ru-RU" sz="1400"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Производство основных видов продукции во всех категориях хозяйств</a:t>
            </a:r>
            <a:endParaRPr lang="ru-RU" sz="14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7" name="Рисунок 16"/>
          <p:cNvPicPr>
            <a:picLocks noChangeAspect="1"/>
          </p:cNvPicPr>
          <p:nvPr/>
        </p:nvPicPr>
        <p:blipFill>
          <a:blip r:embed="rId11" cstate="print">
            <a:lum bright="70000" contrast="-7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632266" y="5297342"/>
            <a:ext cx="3442992" cy="1418406"/>
          </a:xfrm>
          <a:prstGeom prst="rect">
            <a:avLst/>
          </a:prstGeom>
        </p:spPr>
      </p:pic>
      <p:sp>
        <p:nvSpPr>
          <p:cNvPr id="19" name="TextBox 18"/>
          <p:cNvSpPr txBox="1"/>
          <p:nvPr/>
        </p:nvSpPr>
        <p:spPr>
          <a:xfrm>
            <a:off x="2528202" y="4939846"/>
            <a:ext cx="4540994" cy="338554"/>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Основные задачи на период до 2024 года</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 name="Рисунок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72059" y="5382714"/>
            <a:ext cx="253843" cy="267857"/>
          </a:xfrm>
          <a:prstGeom prst="rect">
            <a:avLst/>
          </a:prstGeom>
        </p:spPr>
      </p:pic>
      <p:sp>
        <p:nvSpPr>
          <p:cNvPr id="27" name="TextBox 26"/>
          <p:cNvSpPr txBox="1"/>
          <p:nvPr/>
        </p:nvSpPr>
        <p:spPr>
          <a:xfrm>
            <a:off x="7118529"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18</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0" name="TextBox 29"/>
          <p:cNvSpPr txBox="1"/>
          <p:nvPr/>
        </p:nvSpPr>
        <p:spPr>
          <a:xfrm>
            <a:off x="549580" y="1131035"/>
            <a:ext cx="1801050" cy="584775"/>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Число предприятий</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2" name="Рисунок 3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72059" y="6073297"/>
            <a:ext cx="253843" cy="267857"/>
          </a:xfrm>
          <a:prstGeom prst="rect">
            <a:avLst/>
          </a:prstGeom>
        </p:spPr>
      </p:pic>
      <p:sp>
        <p:nvSpPr>
          <p:cNvPr id="9" name="TextBox 8"/>
          <p:cNvSpPr txBox="1"/>
          <p:nvPr/>
        </p:nvSpPr>
        <p:spPr>
          <a:xfrm>
            <a:off x="3105041" y="5328006"/>
            <a:ext cx="3451258" cy="830997"/>
          </a:xfrm>
          <a:prstGeom prst="rect">
            <a:avLst/>
          </a:prstGeom>
          <a:noFill/>
        </p:spPr>
        <p:txBody>
          <a:bodyPr wrap="square" rtlCol="0">
            <a:spAutoFit/>
          </a:bodyPr>
          <a:lstStyle/>
          <a:p>
            <a:r>
              <a:rPr lang="ru-RU" sz="1200" dirty="0">
                <a:latin typeface="Open Sans" panose="020B0606030504020204" pitchFamily="34" charset="0"/>
                <a:ea typeface="Open Sans" panose="020B0606030504020204" pitchFamily="34" charset="0"/>
                <a:cs typeface="Open Sans" panose="020B0606030504020204" pitchFamily="34" charset="0"/>
              </a:rPr>
              <a:t>Стимулирование инновационной деятельности и инновационного развития агропромышленного комплекса</a:t>
            </a:r>
          </a:p>
          <a:p>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34" name="TextBox 33"/>
          <p:cNvSpPr txBox="1"/>
          <p:nvPr/>
        </p:nvSpPr>
        <p:spPr>
          <a:xfrm>
            <a:off x="3100846" y="6008804"/>
            <a:ext cx="2974412" cy="646331"/>
          </a:xfrm>
          <a:prstGeom prst="rect">
            <a:avLst/>
          </a:prstGeom>
          <a:noFill/>
        </p:spPr>
        <p:txBody>
          <a:bodyPr wrap="square" rtlCol="0">
            <a:spAutoFit/>
          </a:bodyPr>
          <a:lstStyle/>
          <a:p>
            <a:r>
              <a:rPr lang="ru-RU" sz="1200" dirty="0">
                <a:latin typeface="Open Sans" panose="020B0606030504020204" pitchFamily="34" charset="0"/>
                <a:ea typeface="Open Sans" panose="020B0606030504020204" pitchFamily="34" charset="0"/>
                <a:cs typeface="Open Sans" panose="020B0606030504020204" pitchFamily="34" charset="0"/>
              </a:rPr>
              <a:t>Вовлечение в оборот неиспользуемых земель сельскохозяйственного </a:t>
            </a:r>
            <a:r>
              <a:rPr lang="ru-RU" sz="1200" dirty="0" smtClean="0">
                <a:latin typeface="Open Sans" panose="020B0606030504020204" pitchFamily="34" charset="0"/>
                <a:ea typeface="Open Sans" panose="020B0606030504020204" pitchFamily="34" charset="0"/>
                <a:cs typeface="Open Sans" panose="020B0606030504020204" pitchFamily="34" charset="0"/>
              </a:rPr>
              <a:t>назначения</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60" name="TextBox 59"/>
          <p:cNvSpPr txBox="1"/>
          <p:nvPr/>
        </p:nvSpPr>
        <p:spPr>
          <a:xfrm>
            <a:off x="2893203" y="4507875"/>
            <a:ext cx="1478389" cy="261610"/>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молоко</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1" name="TextBox 30"/>
          <p:cNvSpPr txBox="1"/>
          <p:nvPr/>
        </p:nvSpPr>
        <p:spPr>
          <a:xfrm>
            <a:off x="4451360" y="4507875"/>
            <a:ext cx="1478389" cy="261610"/>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мясо скота и птицы</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3" name="TextBox 32"/>
          <p:cNvSpPr txBox="1"/>
          <p:nvPr/>
        </p:nvSpPr>
        <p:spPr>
          <a:xfrm>
            <a:off x="5966030" y="4504246"/>
            <a:ext cx="1478389" cy="261610"/>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яйцо</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8" name="Рисунок 3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44937" y="1672241"/>
            <a:ext cx="1196713" cy="1196713"/>
          </a:xfrm>
          <a:prstGeom prst="rect">
            <a:avLst/>
          </a:prstGeom>
        </p:spPr>
      </p:pic>
      <p:pic>
        <p:nvPicPr>
          <p:cNvPr id="39" name="Рисунок 3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63976" y="1673959"/>
            <a:ext cx="1167767" cy="1167767"/>
          </a:xfrm>
          <a:prstGeom prst="rect">
            <a:avLst/>
          </a:prstGeom>
        </p:spPr>
      </p:pic>
      <p:pic>
        <p:nvPicPr>
          <p:cNvPr id="41" name="Рисунок 4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19152" y="1672241"/>
            <a:ext cx="1172146" cy="1172146"/>
          </a:xfrm>
          <a:prstGeom prst="rect">
            <a:avLst/>
          </a:prstGeom>
        </p:spPr>
      </p:pic>
      <p:pic>
        <p:nvPicPr>
          <p:cNvPr id="43" name="Рисунок 4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065027" y="3281710"/>
            <a:ext cx="1156534" cy="1139891"/>
          </a:xfrm>
          <a:prstGeom prst="rect">
            <a:avLst/>
          </a:prstGeom>
        </p:spPr>
      </p:pic>
      <p:pic>
        <p:nvPicPr>
          <p:cNvPr id="44" name="Рисунок 4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619107" y="3265953"/>
            <a:ext cx="1142896" cy="1142896"/>
          </a:xfrm>
          <a:prstGeom prst="rect">
            <a:avLst/>
          </a:prstGeom>
        </p:spPr>
      </p:pic>
      <p:pic>
        <p:nvPicPr>
          <p:cNvPr id="45" name="Рисунок 4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129956" y="3244086"/>
            <a:ext cx="1172146" cy="1172146"/>
          </a:xfrm>
          <a:prstGeom prst="rect">
            <a:avLst/>
          </a:prstGeom>
        </p:spPr>
      </p:pic>
      <p:sp>
        <p:nvSpPr>
          <p:cNvPr id="46" name="TextBox 45"/>
          <p:cNvSpPr txBox="1"/>
          <p:nvPr/>
        </p:nvSpPr>
        <p:spPr>
          <a:xfrm>
            <a:off x="3090562" y="1871848"/>
            <a:ext cx="981359" cy="800219"/>
          </a:xfrm>
          <a:prstGeom prst="rect">
            <a:avLst/>
          </a:prstGeom>
          <a:noFill/>
        </p:spPr>
        <p:txBody>
          <a:bodyPr wrap="none" rtlCol="0">
            <a:spAutoFit/>
          </a:bodyPr>
          <a:lstStyle/>
          <a:p>
            <a:pPr algn="ctr"/>
            <a:r>
              <a:rPr lang="ru-RU" sz="3200" b="1"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3,31</a:t>
            </a:r>
          </a:p>
          <a:p>
            <a:pPr algn="ctr"/>
            <a:r>
              <a:rPr lang="ru-RU" sz="1400" b="1" dirty="0" err="1"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тыс.т</a:t>
            </a:r>
            <a:r>
              <a:rPr lang="ru-RU" sz="1400" b="1"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a:t>
            </a:r>
            <a:endParaRPr lang="ru-RU" sz="1400" b="1"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1" name="TextBox 50"/>
          <p:cNvSpPr txBox="1"/>
          <p:nvPr/>
        </p:nvSpPr>
        <p:spPr>
          <a:xfrm>
            <a:off x="4545913" y="1860842"/>
            <a:ext cx="1208985" cy="800219"/>
          </a:xfrm>
          <a:prstGeom prst="rect">
            <a:avLst/>
          </a:prstGeom>
          <a:noFill/>
        </p:spPr>
        <p:txBody>
          <a:bodyPr wrap="none" rtlCol="0">
            <a:spAutoFit/>
          </a:bodyPr>
          <a:lstStyle/>
          <a:p>
            <a:pPr algn="ctr"/>
            <a:r>
              <a:rPr lang="ru-RU" sz="3200" dirty="0" smtClean="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0,999</a:t>
            </a:r>
          </a:p>
          <a:p>
            <a:pPr algn="ctr"/>
            <a:r>
              <a:rPr lang="ru-RU" sz="1400" dirty="0" err="1"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тыс.т</a:t>
            </a:r>
            <a:r>
              <a:rPr lang="ru-RU" sz="1400"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a:t>
            </a:r>
            <a:endParaRPr lang="ru-RU" sz="14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2" name="TextBox 51"/>
          <p:cNvSpPr txBox="1"/>
          <p:nvPr/>
        </p:nvSpPr>
        <p:spPr>
          <a:xfrm>
            <a:off x="6075258" y="1901643"/>
            <a:ext cx="1208985" cy="800219"/>
          </a:xfrm>
          <a:prstGeom prst="rect">
            <a:avLst/>
          </a:prstGeom>
          <a:noFill/>
        </p:spPr>
        <p:txBody>
          <a:bodyPr wrap="none" rtlCol="0">
            <a:spAutoFit/>
          </a:bodyPr>
          <a:lstStyle/>
          <a:p>
            <a:pPr algn="ctr"/>
            <a:r>
              <a:rPr lang="ru-RU" sz="3200" dirty="0" smtClean="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0,282</a:t>
            </a:r>
          </a:p>
          <a:p>
            <a:pPr algn="ctr"/>
            <a:r>
              <a:rPr lang="ru-RU" sz="1400"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тыс.т.</a:t>
            </a:r>
            <a:endParaRPr lang="ru-RU" sz="14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3" name="TextBox 52"/>
          <p:cNvSpPr txBox="1"/>
          <p:nvPr/>
        </p:nvSpPr>
        <p:spPr>
          <a:xfrm>
            <a:off x="2982813" y="3476219"/>
            <a:ext cx="1208985" cy="800219"/>
          </a:xfrm>
          <a:prstGeom prst="rect">
            <a:avLst/>
          </a:prstGeom>
          <a:noFill/>
        </p:spPr>
        <p:txBody>
          <a:bodyPr wrap="none" rtlCol="0">
            <a:spAutoFit/>
          </a:bodyPr>
          <a:lstStyle/>
          <a:p>
            <a:pPr algn="ctr"/>
            <a:r>
              <a:rPr lang="ru-RU" sz="3200"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3,381</a:t>
            </a:r>
          </a:p>
          <a:p>
            <a:pPr algn="ctr"/>
            <a:r>
              <a:rPr lang="ru-RU" sz="1400" dirty="0" err="1"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тыс.т</a:t>
            </a:r>
            <a:r>
              <a:rPr lang="ru-RU" sz="1400"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a:t>
            </a:r>
            <a:endParaRPr lang="ru-RU" sz="14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4" name="TextBox 53"/>
          <p:cNvSpPr txBox="1"/>
          <p:nvPr/>
        </p:nvSpPr>
        <p:spPr>
          <a:xfrm>
            <a:off x="4608199" y="3490611"/>
            <a:ext cx="1208985" cy="800219"/>
          </a:xfrm>
          <a:prstGeom prst="rect">
            <a:avLst/>
          </a:prstGeom>
          <a:noFill/>
        </p:spPr>
        <p:txBody>
          <a:bodyPr wrap="none" rtlCol="0">
            <a:spAutoFit/>
          </a:bodyPr>
          <a:lstStyle/>
          <a:p>
            <a:pPr algn="ctr"/>
            <a:r>
              <a:rPr lang="ru-RU" sz="3200"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322,0</a:t>
            </a:r>
          </a:p>
          <a:p>
            <a:pPr algn="ctr"/>
            <a:r>
              <a:rPr lang="ru-RU" sz="1400"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тонн</a:t>
            </a:r>
            <a:endParaRPr lang="ru-RU" sz="14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5" name="TextBox 54"/>
          <p:cNvSpPr txBox="1"/>
          <p:nvPr/>
        </p:nvSpPr>
        <p:spPr>
          <a:xfrm>
            <a:off x="6120189" y="3454401"/>
            <a:ext cx="1208985" cy="800219"/>
          </a:xfrm>
          <a:prstGeom prst="rect">
            <a:avLst/>
          </a:prstGeom>
          <a:noFill/>
        </p:spPr>
        <p:txBody>
          <a:bodyPr wrap="none" rtlCol="0">
            <a:spAutoFit/>
          </a:bodyPr>
          <a:lstStyle/>
          <a:p>
            <a:pPr algn="ctr"/>
            <a:r>
              <a:rPr lang="ru-RU" sz="3200" dirty="0" smtClean="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0,647</a:t>
            </a:r>
          </a:p>
          <a:p>
            <a:pPr algn="ctr"/>
            <a:r>
              <a:rPr lang="ru-RU" sz="1400" dirty="0" err="1">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м</a:t>
            </a:r>
            <a:r>
              <a:rPr lang="ru-RU" sz="1400" dirty="0" err="1"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лн.шт</a:t>
            </a:r>
            <a:r>
              <a:rPr lang="ru-RU" sz="1400"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a:t>
            </a:r>
            <a:endParaRPr lang="ru-RU" sz="14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57" name="Диаграмма 56"/>
          <p:cNvGraphicFramePr/>
          <p:nvPr>
            <p:extLst>
              <p:ext uri="{D42A27DB-BD31-4B8C-83A1-F6EECF244321}">
                <p14:modId xmlns:p14="http://schemas.microsoft.com/office/powerpoint/2010/main" val="1639397928"/>
              </p:ext>
            </p:extLst>
          </p:nvPr>
        </p:nvGraphicFramePr>
        <p:xfrm>
          <a:off x="-327143" y="3436667"/>
          <a:ext cx="3180462" cy="3094640"/>
        </p:xfrm>
        <a:graphic>
          <a:graphicData uri="http://schemas.openxmlformats.org/drawingml/2006/chart">
            <c:chart xmlns:c="http://schemas.openxmlformats.org/drawingml/2006/chart" xmlns:r="http://schemas.openxmlformats.org/officeDocument/2006/relationships" r:id="rId19"/>
          </a:graphicData>
        </a:graphic>
      </p:graphicFrame>
      <p:sp>
        <p:nvSpPr>
          <p:cNvPr id="59" name="TextBox 58"/>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a:t>
            </a:r>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униципальный округ</a:t>
            </a:r>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61" name="TextBox 60"/>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62" name="Picture 6" descr="C:\Users\i_sli\Pictures\культура_фото района\ФОТО Холм-Жирковского района\Герб.png"/>
          <p:cNvPicPr>
            <a:picLocks noChangeAspect="1" noChangeArrowheads="1"/>
          </p:cNvPicPr>
          <p:nvPr/>
        </p:nvPicPr>
        <p:blipFill>
          <a:blip r:embed="rId20" cstate="print"/>
          <a:srcRect/>
          <a:stretch>
            <a:fillRect/>
          </a:stretch>
        </p:blipFill>
        <p:spPr bwMode="auto">
          <a:xfrm>
            <a:off x="118882" y="192540"/>
            <a:ext cx="555101" cy="688069"/>
          </a:xfrm>
          <a:prstGeom prst="rect">
            <a:avLst/>
          </a:prstGeom>
          <a:noFill/>
        </p:spPr>
      </p:pic>
      <p:sp>
        <p:nvSpPr>
          <p:cNvPr id="48" name="TextBox 47"/>
          <p:cNvSpPr txBox="1"/>
          <p:nvPr/>
        </p:nvSpPr>
        <p:spPr>
          <a:xfrm>
            <a:off x="2904098" y="2907116"/>
            <a:ext cx="1478389" cy="261610"/>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зерно</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9" name="TextBox 48"/>
          <p:cNvSpPr txBox="1"/>
          <p:nvPr/>
        </p:nvSpPr>
        <p:spPr>
          <a:xfrm>
            <a:off x="4408664" y="2907116"/>
            <a:ext cx="1478389" cy="261610"/>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картофель</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8" name="TextBox 57"/>
          <p:cNvSpPr txBox="1"/>
          <p:nvPr/>
        </p:nvSpPr>
        <p:spPr>
          <a:xfrm>
            <a:off x="5972533" y="2907116"/>
            <a:ext cx="1478389" cy="261610"/>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овощи</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7" name="Прямоугольник 46"/>
          <p:cNvSpPr/>
          <p:nvPr/>
        </p:nvSpPr>
        <p:spPr>
          <a:xfrm>
            <a:off x="853020" y="6645275"/>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
        <p:nvSpPr>
          <p:cNvPr id="50" name="Прямоугольник 49"/>
          <p:cNvSpPr/>
          <p:nvPr/>
        </p:nvSpPr>
        <p:spPr>
          <a:xfrm>
            <a:off x="853020" y="67385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Tree>
    <p:extLst>
      <p:ext uri="{BB962C8B-B14F-4D97-AF65-F5344CB8AC3E}">
        <p14:creationId xmlns:p14="http://schemas.microsoft.com/office/powerpoint/2010/main" val="26666660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Рисунок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0470" y="2122268"/>
            <a:ext cx="2278865" cy="411187"/>
          </a:xfrm>
          <a:prstGeom prst="rect">
            <a:avLst/>
          </a:prstGeom>
        </p:spPr>
      </p:pic>
      <p:sp>
        <p:nvSpPr>
          <p:cNvPr id="48" name="TextBox 47"/>
          <p:cNvSpPr txBox="1"/>
          <p:nvPr/>
        </p:nvSpPr>
        <p:spPr>
          <a:xfrm>
            <a:off x="5109172" y="2090003"/>
            <a:ext cx="2366767" cy="461665"/>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Развитие малых форм хозяйствования</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5" name="Рисунок 24"/>
          <p:cNvPicPr>
            <a:picLocks noChangeAspect="1"/>
          </p:cNvPicPr>
          <p:nvPr/>
        </p:nvPicPr>
        <p:blipFill>
          <a:blip r:embed="rId4" cstate="print">
            <a:duotone>
              <a:prstClr val="black"/>
              <a:srgbClr val="CCE395">
                <a:tint val="45000"/>
                <a:satMod val="400000"/>
              </a:srgbClr>
            </a:duotone>
            <a:extLst>
              <a:ext uri="{28A0092B-C50C-407E-A947-70E740481C1C}">
                <a14:useLocalDpi xmlns:a14="http://schemas.microsoft.com/office/drawing/2010/main" val="0"/>
              </a:ext>
            </a:extLst>
          </a:blip>
          <a:stretch>
            <a:fillRect/>
          </a:stretch>
        </p:blipFill>
        <p:spPr>
          <a:xfrm>
            <a:off x="5151402" y="879485"/>
            <a:ext cx="2287933" cy="267708"/>
          </a:xfrm>
          <a:prstGeom prst="rect">
            <a:avLst/>
          </a:prstGeom>
        </p:spPr>
      </p:pic>
      <p:sp>
        <p:nvSpPr>
          <p:cNvPr id="21" name="TextBox 20"/>
          <p:cNvSpPr txBox="1"/>
          <p:nvPr/>
        </p:nvSpPr>
        <p:spPr>
          <a:xfrm>
            <a:off x="5078994" y="872818"/>
            <a:ext cx="2363014" cy="276999"/>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Страхование в АПК</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6" name="Объект 31"/>
          <p:cNvSpPr txBox="1">
            <a:spLocks/>
          </p:cNvSpPr>
          <p:nvPr/>
        </p:nvSpPr>
        <p:spPr>
          <a:xfrm>
            <a:off x="5148062" y="1183100"/>
            <a:ext cx="2272654" cy="741029"/>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96000"/>
              </a:lnSpc>
              <a:spcBef>
                <a:spcPts val="0"/>
              </a:spcBef>
              <a:buNone/>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уплату страховой премии, начисленной по договору сельскохозяйственного страхования в области растениеводства, и (или) животноводства, и (или) товарной </a:t>
            </a:r>
            <a:r>
              <a:rPr lang="ru-RU" sz="900" spc="-50" dirty="0" err="1">
                <a:latin typeface="Open Sans" panose="020B0606030504020204" pitchFamily="34" charset="0"/>
                <a:ea typeface="Open Sans" panose="020B0606030504020204" pitchFamily="34" charset="0"/>
                <a:cs typeface="Open Sans" panose="020B0606030504020204" pitchFamily="34" charset="0"/>
              </a:rPr>
              <a:t>аквакультуры</a:t>
            </a:r>
            <a:r>
              <a:rPr lang="ru-RU" sz="900" spc="-50" dirty="0">
                <a:latin typeface="Open Sans" panose="020B0606030504020204" pitchFamily="34" charset="0"/>
                <a:ea typeface="Open Sans" panose="020B0606030504020204" pitchFamily="34" charset="0"/>
                <a:cs typeface="Open Sans" panose="020B0606030504020204" pitchFamily="34" charset="0"/>
              </a:rPr>
              <a:t> (товарного рыбоводства).</a:t>
            </a: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47" y="854310"/>
            <a:ext cx="2524148" cy="315507"/>
          </a:xfrm>
          <a:prstGeom prst="rect">
            <a:avLst/>
          </a:prstGeom>
        </p:spPr>
      </p:pic>
      <p:sp>
        <p:nvSpPr>
          <p:cNvPr id="6" name="TextBox 5"/>
          <p:cNvSpPr txBox="1"/>
          <p:nvPr/>
        </p:nvSpPr>
        <p:spPr>
          <a:xfrm>
            <a:off x="80149" y="862084"/>
            <a:ext cx="2519745" cy="276999"/>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Растениеводство</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2" name="Рисунок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6977" y="1229417"/>
            <a:ext cx="2452195" cy="2259099"/>
          </a:xfrm>
          <a:prstGeom prst="rect">
            <a:avLst/>
          </a:prstGeom>
        </p:spPr>
      </p:pic>
      <p:pic>
        <p:nvPicPr>
          <p:cNvPr id="54" name="Рисунок 53"/>
          <p:cNvPicPr>
            <a:picLocks noChangeAspect="1"/>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645849" y="862442"/>
            <a:ext cx="2452477" cy="299242"/>
          </a:xfrm>
          <a:prstGeom prst="rect">
            <a:avLst/>
          </a:prstGeom>
        </p:spPr>
      </p:pic>
      <p:sp>
        <p:nvSpPr>
          <p:cNvPr id="46" name="TextBox 45"/>
          <p:cNvSpPr txBox="1"/>
          <p:nvPr/>
        </p:nvSpPr>
        <p:spPr>
          <a:xfrm>
            <a:off x="2672303" y="860951"/>
            <a:ext cx="2406691" cy="276999"/>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Техническая модернизация</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8" name="Рисунок 27"/>
          <p:cNvPicPr>
            <a:picLocks noChangeAspect="1"/>
          </p:cNvPicPr>
          <p:nvPr/>
        </p:nvPicPr>
        <p:blipFill>
          <a:blip r:embed="rId6" cstate="print">
            <a:duotone>
              <a:prstClr val="black"/>
              <a:srgbClr val="AEFFDE">
                <a:tint val="45000"/>
                <a:satMod val="400000"/>
              </a:srgbClr>
            </a:duotone>
            <a:extLst>
              <a:ext uri="{28A0092B-C50C-407E-A947-70E740481C1C}">
                <a14:useLocalDpi xmlns:a14="http://schemas.microsoft.com/office/drawing/2010/main" val="0"/>
              </a:ext>
            </a:extLst>
          </a:blip>
          <a:stretch>
            <a:fillRect/>
          </a:stretch>
        </p:blipFill>
        <p:spPr>
          <a:xfrm>
            <a:off x="70448" y="1198775"/>
            <a:ext cx="2529447" cy="2096382"/>
          </a:xfrm>
          <a:prstGeom prst="rect">
            <a:avLst/>
          </a:prstGeom>
        </p:spPr>
      </p:pic>
      <p:pic>
        <p:nvPicPr>
          <p:cNvPr id="7" name="Рисунок 6"/>
          <p:cNvPicPr>
            <a:picLocks noChangeAspect="1"/>
          </p:cNvPicPr>
          <p:nvPr/>
        </p:nvPicPr>
        <p:blipFill>
          <a:blip r:embed="rId7" cstate="print">
            <a:duotone>
              <a:prstClr val="black"/>
              <a:srgbClr val="DEE59D">
                <a:tint val="45000"/>
                <a:satMod val="400000"/>
              </a:srgbClr>
            </a:duotone>
            <a:extLst>
              <a:ext uri="{28A0092B-C50C-407E-A947-70E740481C1C}">
                <a14:useLocalDpi xmlns:a14="http://schemas.microsoft.com/office/drawing/2010/main" val="0"/>
              </a:ext>
            </a:extLst>
          </a:blip>
          <a:stretch>
            <a:fillRect/>
          </a:stretch>
        </p:blipFill>
        <p:spPr>
          <a:xfrm>
            <a:off x="79762" y="3341618"/>
            <a:ext cx="2520132" cy="293796"/>
          </a:xfrm>
          <a:prstGeom prst="rect">
            <a:avLst/>
          </a:prstGeom>
        </p:spPr>
      </p:pic>
      <p:sp>
        <p:nvSpPr>
          <p:cNvPr id="12" name="TextBox 11"/>
          <p:cNvSpPr txBox="1"/>
          <p:nvPr/>
        </p:nvSpPr>
        <p:spPr>
          <a:xfrm>
            <a:off x="104291" y="3357689"/>
            <a:ext cx="2495603" cy="276999"/>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Животноводство</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3" name="Рисунок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240449" y="5339022"/>
            <a:ext cx="1260636" cy="1220743"/>
          </a:xfrm>
          <a:prstGeom prst="rect">
            <a:avLst/>
          </a:prstGeom>
        </p:spPr>
      </p:pic>
      <p:pic>
        <p:nvPicPr>
          <p:cNvPr id="24" name="Рисунок 23"/>
          <p:cNvPicPr>
            <a:picLocks noChangeAspect="1"/>
          </p:cNvPicPr>
          <p:nvPr/>
        </p:nvPicPr>
        <p:blipFill>
          <a:blip r:embed="rId9" cstate="print">
            <a:duotone>
              <a:prstClr val="black"/>
              <a:srgbClr val="AEFFDE">
                <a:tint val="45000"/>
                <a:satMod val="400000"/>
              </a:srgbClr>
            </a:duotone>
            <a:extLst>
              <a:ext uri="{28A0092B-C50C-407E-A947-70E740481C1C}">
                <a14:useLocalDpi xmlns:a14="http://schemas.microsoft.com/office/drawing/2010/main" val="0"/>
              </a:ext>
            </a:extLst>
          </a:blip>
          <a:stretch>
            <a:fillRect/>
          </a:stretch>
        </p:blipFill>
        <p:spPr>
          <a:xfrm>
            <a:off x="2630115" y="3592436"/>
            <a:ext cx="2426023" cy="357743"/>
          </a:xfrm>
          <a:prstGeom prst="rect">
            <a:avLst/>
          </a:prstGeom>
        </p:spPr>
      </p:pic>
      <p:pic>
        <p:nvPicPr>
          <p:cNvPr id="10" name="Рисунок 9"/>
          <p:cNvPicPr>
            <a:picLocks noChangeAspect="1"/>
          </p:cNvPicPr>
          <p:nvPr/>
        </p:nvPicPr>
        <p:blipFill>
          <a:blip r:embed="rId10" cstate="print"/>
          <a:stretch>
            <a:fillRect/>
          </a:stretch>
        </p:blipFill>
        <p:spPr>
          <a:xfrm>
            <a:off x="2061031" y="59380"/>
            <a:ext cx="5498644" cy="663073"/>
          </a:xfrm>
          <a:prstGeom prst="rect">
            <a:avLst/>
          </a:prstGeom>
        </p:spPr>
      </p:pic>
      <p:sp>
        <p:nvSpPr>
          <p:cNvPr id="3" name="TextBox 2"/>
          <p:cNvSpPr txBox="1"/>
          <p:nvPr/>
        </p:nvSpPr>
        <p:spPr>
          <a:xfrm>
            <a:off x="1878080" y="31690"/>
            <a:ext cx="6007049" cy="707886"/>
          </a:xfrm>
          <a:prstGeom prst="rect">
            <a:avLst/>
          </a:prstGeom>
          <a:noFill/>
        </p:spPr>
        <p:txBody>
          <a:bodyPr wrap="square" rtlCol="0">
            <a:spAutoFit/>
          </a:bodyPr>
          <a:lstStyle/>
          <a:p>
            <a:pPr algn="ctr"/>
            <a:r>
              <a:rPr lang="ru-RU" sz="19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a:t>
            </a:r>
            <a:r>
              <a:rPr lang="ru-RU" sz="195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сельхозтоваропроизводителей (субсидии)</a:t>
            </a:r>
          </a:p>
        </p:txBody>
      </p:sp>
      <p:sp>
        <p:nvSpPr>
          <p:cNvPr id="4" name="TextBox 3"/>
          <p:cNvSpPr txBox="1"/>
          <p:nvPr/>
        </p:nvSpPr>
        <p:spPr>
          <a:xfrm>
            <a:off x="7125935" y="7190343"/>
            <a:ext cx="419859"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19</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 name="TextBox 13"/>
          <p:cNvSpPr txBox="1"/>
          <p:nvPr/>
        </p:nvSpPr>
        <p:spPr>
          <a:xfrm>
            <a:off x="2726195" y="3511096"/>
            <a:ext cx="2298906" cy="461665"/>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Возмещение процентных</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a:t>
            </a: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тавок по кредитам</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3" name="Рисунок 32"/>
          <p:cNvPicPr>
            <a:picLocks noChangeAspect="1"/>
          </p:cNvPicPr>
          <p:nvPr/>
        </p:nvPicPr>
        <p:blipFill>
          <a:blip r:embed="rId6" cstate="print">
            <a:duotone>
              <a:prstClr val="black"/>
              <a:srgbClr val="E5E5A2">
                <a:tint val="45000"/>
                <a:satMod val="400000"/>
              </a:srgbClr>
            </a:duotone>
            <a:extLst>
              <a:ext uri="{28A0092B-C50C-407E-A947-70E740481C1C}">
                <a14:useLocalDpi xmlns:a14="http://schemas.microsoft.com/office/drawing/2010/main" val="0"/>
              </a:ext>
            </a:extLst>
          </a:blip>
          <a:stretch>
            <a:fillRect/>
          </a:stretch>
        </p:blipFill>
        <p:spPr>
          <a:xfrm>
            <a:off x="70448" y="3681874"/>
            <a:ext cx="2529447" cy="1455493"/>
          </a:xfrm>
          <a:prstGeom prst="rect">
            <a:avLst/>
          </a:prstGeom>
        </p:spPr>
      </p:pic>
      <p:pic>
        <p:nvPicPr>
          <p:cNvPr id="39" name="Рисунок 3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48202" y="4106641"/>
            <a:ext cx="2407936" cy="620072"/>
          </a:xfrm>
          <a:prstGeom prst="rect">
            <a:avLst/>
          </a:prstGeom>
        </p:spPr>
      </p:pic>
      <p:sp>
        <p:nvSpPr>
          <p:cNvPr id="30" name="Объект 31"/>
          <p:cNvSpPr txBox="1">
            <a:spLocks/>
          </p:cNvSpPr>
          <p:nvPr/>
        </p:nvSpPr>
        <p:spPr>
          <a:xfrm>
            <a:off x="2535972" y="4560456"/>
            <a:ext cx="2303910" cy="1153823"/>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228600" indent="-228600" algn="just">
              <a:lnSpc>
                <a:spcPct val="100000"/>
              </a:lnSpc>
              <a:spcBef>
                <a:spcPts val="0"/>
              </a:spcBef>
              <a:buFont typeface="Arial" panose="020B0604020202020204" pitchFamily="34" charset="0"/>
              <a:buAutoNum type="arabicPeriod"/>
            </a:pPr>
            <a:endParaRPr lang="ru-RU" sz="800" spc="-50" dirty="0" smtClean="0">
              <a:latin typeface="Open Sans" panose="020B0606030504020204" pitchFamily="34" charset="0"/>
              <a:ea typeface="Open Sans" panose="020B0606030504020204" pitchFamily="34" charset="0"/>
              <a:cs typeface="Open Sans" panose="020B0606030504020204" pitchFamily="34" charset="0"/>
            </a:endParaRPr>
          </a:p>
          <a:p>
            <a:pPr marL="228600" indent="-228600" algn="just">
              <a:lnSpc>
                <a:spcPct val="100000"/>
              </a:lnSpc>
              <a:spcBef>
                <a:spcPts val="0"/>
              </a:spcBef>
              <a:buFont typeface="Arial" panose="020B0604020202020204" pitchFamily="34" charset="0"/>
              <a:buAutoNum type="arabicPeriod"/>
            </a:pPr>
            <a:endParaRPr lang="ru-RU" sz="800" spc="-50" dirty="0" smtClean="0">
              <a:latin typeface="Open Sans" panose="020B0606030504020204" pitchFamily="34" charset="0"/>
              <a:ea typeface="Open Sans" panose="020B0606030504020204" pitchFamily="34" charset="0"/>
              <a:cs typeface="Open Sans" panose="020B0606030504020204" pitchFamily="34" charset="0"/>
            </a:endParaRPr>
          </a:p>
        </p:txBody>
      </p:sp>
      <p:sp>
        <p:nvSpPr>
          <p:cNvPr id="35" name="Объект 31"/>
          <p:cNvSpPr txBox="1">
            <a:spLocks/>
          </p:cNvSpPr>
          <p:nvPr/>
        </p:nvSpPr>
        <p:spPr>
          <a:xfrm>
            <a:off x="2699992" y="4097865"/>
            <a:ext cx="2351312" cy="592684"/>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96000"/>
              </a:lnSpc>
              <a:spcBef>
                <a:spcPts val="0"/>
              </a:spcBef>
              <a:buNone/>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уплату процентов по инвестиционным кредитам (займам) в агропромышленном комплексе.</a:t>
            </a:r>
          </a:p>
        </p:txBody>
      </p:sp>
      <p:pic>
        <p:nvPicPr>
          <p:cNvPr id="40" name="Рисунок 39"/>
          <p:cNvPicPr>
            <a:picLocks noChangeAspect="1"/>
          </p:cNvPicPr>
          <p:nvPr/>
        </p:nvPicPr>
        <p:blipFill>
          <a:blip r:embed="rId12" cstate="print">
            <a:duotone>
              <a:prstClr val="black"/>
              <a:srgbClr val="DEE59D">
                <a:tint val="45000"/>
                <a:satMod val="400000"/>
              </a:srgbClr>
            </a:duotone>
            <a:extLst>
              <a:ext uri="{28A0092B-C50C-407E-A947-70E740481C1C}">
                <a14:useLocalDpi xmlns:a14="http://schemas.microsoft.com/office/drawing/2010/main" val="0"/>
              </a:ext>
            </a:extLst>
          </a:blip>
          <a:stretch>
            <a:fillRect/>
          </a:stretch>
        </p:blipFill>
        <p:spPr>
          <a:xfrm>
            <a:off x="5150900" y="1190852"/>
            <a:ext cx="2283313" cy="873186"/>
          </a:xfrm>
          <a:prstGeom prst="rect">
            <a:avLst/>
          </a:prstGeom>
        </p:spPr>
      </p:pic>
      <p:pic>
        <p:nvPicPr>
          <p:cNvPr id="51" name="Рисунок 50"/>
          <p:cNvPicPr>
            <a:picLocks noChangeAspect="1"/>
          </p:cNvPicPr>
          <p:nvPr/>
        </p:nvPicPr>
        <p:blipFill>
          <a:blip r:embed="rId12" cstate="print">
            <a:duotone>
              <a:prstClr val="black"/>
              <a:srgbClr val="DEE59D">
                <a:tint val="45000"/>
                <a:satMod val="400000"/>
              </a:srgbClr>
            </a:duotone>
            <a:extLst>
              <a:ext uri="{28A0092B-C50C-407E-A947-70E740481C1C}">
                <a14:useLocalDpi xmlns:a14="http://schemas.microsoft.com/office/drawing/2010/main" val="0"/>
              </a:ext>
            </a:extLst>
          </a:blip>
          <a:stretch>
            <a:fillRect/>
          </a:stretch>
        </p:blipFill>
        <p:spPr>
          <a:xfrm>
            <a:off x="5160470" y="2607371"/>
            <a:ext cx="2315469" cy="2458815"/>
          </a:xfrm>
          <a:prstGeom prst="rect">
            <a:avLst/>
          </a:prstGeom>
        </p:spPr>
      </p:pic>
      <p:sp>
        <p:nvSpPr>
          <p:cNvPr id="2" name="Прямоугольник 1"/>
          <p:cNvSpPr/>
          <p:nvPr/>
        </p:nvSpPr>
        <p:spPr>
          <a:xfrm>
            <a:off x="764874" y="6977520"/>
            <a:ext cx="1296157" cy="158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smtClean="0">
                <a:solidFill>
                  <a:srgbClr val="485A61"/>
                </a:solidFill>
                <a:cs typeface="Times New Roman" panose="02020603050405020304" pitchFamily="18" charset="0"/>
              </a:rPr>
              <a:t>Министерство</a:t>
            </a:r>
            <a:endParaRPr lang="ru-RU" sz="1400" dirty="0">
              <a:solidFill>
                <a:srgbClr val="485A61"/>
              </a:solidFill>
              <a:cs typeface="Times New Roman" panose="02020603050405020304" pitchFamily="18" charset="0"/>
            </a:endParaRPr>
          </a:p>
        </p:txBody>
      </p:sp>
      <p:pic>
        <p:nvPicPr>
          <p:cNvPr id="9" name="Рисунок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586" y="6670629"/>
            <a:ext cx="845715" cy="877292"/>
          </a:xfrm>
          <a:prstGeom prst="rect">
            <a:avLst/>
          </a:prstGeom>
        </p:spPr>
      </p:pic>
      <p:sp>
        <p:nvSpPr>
          <p:cNvPr id="38" name="TextBox 48"/>
          <p:cNvSpPr txBox="1">
            <a:spLocks noChangeArrowheads="1"/>
          </p:cNvSpPr>
          <p:nvPr/>
        </p:nvSpPr>
        <p:spPr bwMode="auto">
          <a:xfrm>
            <a:off x="663442" y="111168"/>
            <a:ext cx="1402948" cy="769441"/>
          </a:xfrm>
          <a:prstGeom prst="rect">
            <a:avLst/>
          </a:prstGeom>
          <a:noFill/>
          <a:ln w="9525">
            <a:noFill/>
            <a:miter lim="800000"/>
            <a:headEnd/>
            <a:tailEnd/>
          </a:ln>
        </p:spPr>
        <p:txBody>
          <a:bodyPr wrap="none">
            <a:spAutoFit/>
          </a:bodyPr>
          <a:lstStyle/>
          <a:p>
            <a:r>
              <a:rPr lang="ru-RU" sz="1100" dirty="0" smtClean="0">
                <a:solidFill>
                  <a:srgbClr val="002060"/>
                </a:solidFill>
                <a:latin typeface="Open Sans"/>
                <a:ea typeface="Open Sans"/>
                <a:cs typeface="Open Sans"/>
              </a:rPr>
              <a:t>Холм-Жирковский</a:t>
            </a:r>
            <a:endParaRPr lang="ru-RU" sz="1100" dirty="0">
              <a:solidFill>
                <a:srgbClr val="002060"/>
              </a:solidFill>
              <a:latin typeface="Open Sans"/>
              <a:ea typeface="Open Sans"/>
              <a:cs typeface="Open Sans"/>
            </a:endParaRPr>
          </a:p>
          <a:p>
            <a:r>
              <a:rPr lang="ru-RU" sz="1100" dirty="0">
                <a:solidFill>
                  <a:srgbClr val="002060"/>
                </a:solidFill>
                <a:latin typeface="Open Sans"/>
                <a:ea typeface="Open Sans"/>
                <a:cs typeface="Open Sans"/>
              </a:rPr>
              <a:t>м</a:t>
            </a:r>
            <a:r>
              <a:rPr lang="ru-RU" sz="1100" dirty="0" smtClean="0">
                <a:solidFill>
                  <a:srgbClr val="002060"/>
                </a:solidFill>
                <a:latin typeface="Open Sans"/>
                <a:ea typeface="Open Sans"/>
                <a:cs typeface="Open Sans"/>
              </a:rPr>
              <a:t>униципальный </a:t>
            </a:r>
          </a:p>
          <a:p>
            <a:r>
              <a:rPr lang="ru-RU" sz="1100" dirty="0">
                <a:solidFill>
                  <a:srgbClr val="002060"/>
                </a:solidFill>
                <a:latin typeface="Open Sans"/>
                <a:ea typeface="Open Sans"/>
                <a:cs typeface="Open Sans"/>
              </a:rPr>
              <a:t>о</a:t>
            </a:r>
            <a:r>
              <a:rPr lang="ru-RU" sz="1100" dirty="0" smtClean="0">
                <a:solidFill>
                  <a:srgbClr val="002060"/>
                </a:solidFill>
                <a:latin typeface="Open Sans"/>
                <a:ea typeface="Open Sans"/>
                <a:cs typeface="Open Sans"/>
              </a:rPr>
              <a:t>круг Смоленской</a:t>
            </a:r>
            <a:endParaRPr lang="ru-RU" sz="1100" dirty="0">
              <a:solidFill>
                <a:srgbClr val="002060"/>
              </a:solidFill>
              <a:latin typeface="Open Sans"/>
              <a:ea typeface="Open Sans"/>
              <a:cs typeface="Open Sans"/>
            </a:endParaRPr>
          </a:p>
          <a:p>
            <a:r>
              <a:rPr lang="ru-RU" sz="1100" dirty="0">
                <a:solidFill>
                  <a:srgbClr val="002060"/>
                </a:solidFill>
                <a:latin typeface="Open Sans"/>
                <a:ea typeface="Open Sans"/>
                <a:cs typeface="Open Sans"/>
              </a:rPr>
              <a:t>области</a:t>
            </a:r>
          </a:p>
        </p:txBody>
      </p:sp>
      <p:pic>
        <p:nvPicPr>
          <p:cNvPr id="41" name="Picture 6" descr="C:\Users\i_sli\Pictures\культура_фото района\ФОТО Холм-Жирковского района\Герб.png"/>
          <p:cNvPicPr>
            <a:picLocks noChangeAspect="1" noChangeArrowheads="1"/>
          </p:cNvPicPr>
          <p:nvPr/>
        </p:nvPicPr>
        <p:blipFill>
          <a:blip r:embed="rId14" cstate="print"/>
          <a:srcRect/>
          <a:stretch>
            <a:fillRect/>
          </a:stretch>
        </p:blipFill>
        <p:spPr bwMode="auto">
          <a:xfrm>
            <a:off x="118882" y="192540"/>
            <a:ext cx="555101" cy="688069"/>
          </a:xfrm>
          <a:prstGeom prst="rect">
            <a:avLst/>
          </a:prstGeom>
          <a:noFill/>
        </p:spPr>
      </p:pic>
      <p:sp>
        <p:nvSpPr>
          <p:cNvPr id="37" name="Объект 31"/>
          <p:cNvSpPr>
            <a:spLocks noGrp="1"/>
          </p:cNvSpPr>
          <p:nvPr/>
        </p:nvSpPr>
        <p:spPr>
          <a:xfrm>
            <a:off x="48430" y="1220332"/>
            <a:ext cx="2551814" cy="2029222"/>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75" algn="just">
              <a:lnSpc>
                <a:spcPct val="96000"/>
              </a:lnSpc>
              <a:spcBef>
                <a:spcPts val="0"/>
              </a:spcBef>
              <a:buFont typeface="+mj-lt"/>
              <a:buAutoNum type="arabicPeriod"/>
            </a:pPr>
            <a:r>
              <a:rPr lang="ru-RU" sz="800" spc="-50" dirty="0" smtClean="0">
                <a:latin typeface="Open Sans" panose="020B0606030504020204" pitchFamily="34" charset="0"/>
                <a:ea typeface="Open Sans" panose="020B0606030504020204" pitchFamily="34" charset="0"/>
                <a:cs typeface="Open Sans" panose="020B0606030504020204" pitchFamily="34" charset="0"/>
              </a:rPr>
              <a:t>Субсидии на </a:t>
            </a:r>
            <a:r>
              <a:rPr lang="ru-RU" sz="800" spc="-50" dirty="0">
                <a:latin typeface="Open Sans" panose="020B0606030504020204" pitchFamily="34" charset="0"/>
                <a:ea typeface="Open Sans" panose="020B0606030504020204" pitchFamily="34" charset="0"/>
                <a:cs typeface="Open Sans" panose="020B0606030504020204" pitchFamily="34" charset="0"/>
              </a:rPr>
              <a:t>поддержку элитного семеноводства;</a:t>
            </a:r>
          </a:p>
          <a:p>
            <a:pPr marL="0" indent="180975" algn="just">
              <a:lnSpc>
                <a:spcPct val="96000"/>
              </a:lnSpc>
              <a:spcBef>
                <a:spcPts val="0"/>
              </a:spcBef>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8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800" spc="-50" dirty="0">
                <a:latin typeface="Open Sans" panose="020B0606030504020204" pitchFamily="34" charset="0"/>
                <a:ea typeface="Open Sans" panose="020B0606030504020204" pitchFamily="34" charset="0"/>
                <a:cs typeface="Open Sans" panose="020B0606030504020204" pitchFamily="34" charset="0"/>
              </a:rPr>
              <a:t>проведение комплекса агротехнологических работ на посевных площадях, занятых зерновыми, зернобобовыми и кормовыми культурами;</a:t>
            </a:r>
          </a:p>
          <a:p>
            <a:pPr marL="0" indent="180975" algn="just">
              <a:lnSpc>
                <a:spcPct val="96000"/>
              </a:lnSpc>
              <a:spcBef>
                <a:spcPts val="0"/>
              </a:spcBef>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8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800" spc="-50" dirty="0">
                <a:latin typeface="Open Sans" panose="020B0606030504020204" pitchFamily="34" charset="0"/>
                <a:ea typeface="Open Sans" panose="020B0606030504020204" pitchFamily="34" charset="0"/>
                <a:cs typeface="Open Sans" panose="020B0606030504020204" pitchFamily="34" charset="0"/>
              </a:rPr>
              <a:t>производство и реализацию зерновых культур;</a:t>
            </a:r>
          </a:p>
          <a:p>
            <a:pPr marL="0" indent="180975" algn="just">
              <a:lnSpc>
                <a:spcPct val="96000"/>
              </a:lnSpc>
              <a:spcBef>
                <a:spcPts val="0"/>
              </a:spcBef>
              <a:buFont typeface="+mj-lt"/>
              <a:buAutoNum type="arabicPeriod"/>
            </a:pPr>
            <a:r>
              <a:rPr lang="ru-RU" sz="800" spc="-50" dirty="0" smtClean="0">
                <a:latin typeface="Open Sans" panose="020B0606030504020204" pitchFamily="34" charset="0"/>
                <a:ea typeface="Open Sans" panose="020B0606030504020204" pitchFamily="34" charset="0"/>
                <a:cs typeface="Open Sans" panose="020B0606030504020204" pitchFamily="34" charset="0"/>
              </a:rPr>
              <a:t>Субсидии на </a:t>
            </a:r>
            <a:r>
              <a:rPr lang="ru-RU" sz="800" spc="-50" dirty="0">
                <a:latin typeface="Open Sans" panose="020B0606030504020204" pitchFamily="34" charset="0"/>
                <a:ea typeface="Open Sans" panose="020B0606030504020204" pitchFamily="34" charset="0"/>
                <a:cs typeface="Open Sans" panose="020B0606030504020204" pitchFamily="34" charset="0"/>
              </a:rPr>
              <a:t>поддержку производства льна-долгунца и (или) технической конопли;</a:t>
            </a:r>
          </a:p>
          <a:p>
            <a:pPr marL="0" indent="180975" algn="just">
              <a:lnSpc>
                <a:spcPct val="96000"/>
              </a:lnSpc>
              <a:spcBef>
                <a:spcPts val="0"/>
              </a:spcBef>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8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800" spc="-50" dirty="0">
                <a:latin typeface="Open Sans" panose="020B0606030504020204" pitchFamily="34" charset="0"/>
                <a:ea typeface="Open Sans" panose="020B0606030504020204" pitchFamily="34" charset="0"/>
                <a:cs typeface="Open Sans" panose="020B0606030504020204" pitchFamily="34" charset="0"/>
              </a:rPr>
              <a:t>стимулирование увеличения производства картофеля и овощей</a:t>
            </a:r>
            <a:r>
              <a:rPr lang="ru-RU" sz="800" spc="-50" dirty="0" smtClean="0">
                <a:latin typeface="Open Sans" panose="020B0606030504020204" pitchFamily="34" charset="0"/>
                <a:ea typeface="Open Sans" panose="020B0606030504020204" pitchFamily="34" charset="0"/>
                <a:cs typeface="Open Sans" panose="020B0606030504020204" pitchFamily="34" charset="0"/>
              </a:rPr>
              <a:t>.</a:t>
            </a:r>
          </a:p>
          <a:p>
            <a:pPr marL="0" indent="180975" algn="just">
              <a:lnSpc>
                <a:spcPct val="96000"/>
              </a:lnSpc>
              <a:spcBef>
                <a:spcPts val="0"/>
              </a:spcBef>
              <a:buFont typeface="+mj-lt"/>
              <a:buAutoNum type="arabicPeriod"/>
            </a:pPr>
            <a:r>
              <a:rPr lang="ru-RU" sz="800" b="1" dirty="0" smtClean="0"/>
              <a:t> </a:t>
            </a:r>
            <a:r>
              <a:rPr lang="ru-RU" sz="800" b="1" dirty="0"/>
              <a:t>Субсидии на проведение  комплекса агротехнологических работ на посевных площадях, занятых льном-долгунцом </a:t>
            </a:r>
            <a:endParaRPr lang="ru-RU" sz="800" b="1" dirty="0" smtClean="0"/>
          </a:p>
          <a:p>
            <a:pPr marL="0" indent="180975" algn="just">
              <a:lnSpc>
                <a:spcPct val="96000"/>
              </a:lnSpc>
              <a:spcBef>
                <a:spcPts val="0"/>
              </a:spcBef>
              <a:buFont typeface="+mj-lt"/>
              <a:buAutoNum type="arabicPeriod"/>
            </a:pPr>
            <a:r>
              <a:rPr lang="ru-RU" sz="800" b="1" dirty="0" smtClean="0"/>
              <a:t>Субсидии </a:t>
            </a:r>
            <a:r>
              <a:rPr lang="ru-RU" sz="800" b="1" dirty="0"/>
              <a:t>на проведение  комплекса агротехнологических работ на посевных площадях, занятых рапсом </a:t>
            </a:r>
            <a:endParaRPr lang="ru-RU" sz="800" b="1" spc="-50" dirty="0" smtClean="0">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96000"/>
              </a:lnSpc>
              <a:spcBef>
                <a:spcPts val="0"/>
              </a:spcBef>
              <a:buNone/>
            </a:pPr>
            <a:endParaRPr lang="ru-RU" sz="900" spc="-50" dirty="0">
              <a:solidFill>
                <a:srgbClr val="00B0F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7" name="Объект 31"/>
          <p:cNvSpPr txBox="1">
            <a:spLocks/>
          </p:cNvSpPr>
          <p:nvPr/>
        </p:nvSpPr>
        <p:spPr>
          <a:xfrm>
            <a:off x="2639159" y="1297886"/>
            <a:ext cx="2517983" cy="2059803"/>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приобретение сельскохозяйственной, промышленной техники для производства сельскохозяйственной продукции;</a:t>
            </a:r>
          </a:p>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уплату лизинговых платежей при приобретении сельскохозяйственной техники и оборудования;</a:t>
            </a:r>
          </a:p>
          <a:p>
            <a:pPr marL="0" indent="180975" algn="just">
              <a:lnSpc>
                <a:spcPct val="96000"/>
              </a:lnSpc>
              <a:spcBef>
                <a:spcPts val="0"/>
              </a:spcBef>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a:latin typeface="Open Sans" panose="020B0606030504020204" pitchFamily="34" charset="0"/>
                <a:ea typeface="Open Sans" panose="020B0606030504020204" pitchFamily="34" charset="0"/>
                <a:cs typeface="Open Sans" panose="020B0606030504020204" pitchFamily="34" charset="0"/>
              </a:rPr>
              <a:t>на создание и (или) модернизацию объектов агропромышленного комплекса, а также на приобретение и ввод в промышленную эксплуатацию маркировочного оборудования для внедрения обязательной маркировки отдельных видов молочной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продукции</a:t>
            </a:r>
            <a:endParaRPr lang="ru-RU" sz="900" spc="-50" dirty="0">
              <a:latin typeface="Open Sans" panose="020B0606030504020204" pitchFamily="34" charset="0"/>
              <a:ea typeface="Open Sans" panose="020B0606030504020204" pitchFamily="34" charset="0"/>
              <a:cs typeface="Open Sans" panose="020B0606030504020204" pitchFamily="34" charset="0"/>
            </a:endParaRPr>
          </a:p>
        </p:txBody>
      </p:sp>
      <p:sp>
        <p:nvSpPr>
          <p:cNvPr id="55" name="Объект 31"/>
          <p:cNvSpPr txBox="1">
            <a:spLocks/>
          </p:cNvSpPr>
          <p:nvPr/>
        </p:nvSpPr>
        <p:spPr>
          <a:xfrm>
            <a:off x="5134564" y="2607372"/>
            <a:ext cx="2318752" cy="2507610"/>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75" algn="just">
              <a:lnSpc>
                <a:spcPct val="96000"/>
              </a:lnSpc>
              <a:spcBef>
                <a:spcPts val="0"/>
              </a:spcBef>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Предоставление </a:t>
            </a:r>
            <a:r>
              <a:rPr lang="ru-RU" sz="900" spc="-50" dirty="0">
                <a:latin typeface="Open Sans" panose="020B0606030504020204" pitchFamily="34" charset="0"/>
                <a:ea typeface="Open Sans" panose="020B0606030504020204" pitchFamily="34" charset="0"/>
                <a:cs typeface="Open Sans" panose="020B0606030504020204" pitchFamily="34" charset="0"/>
              </a:rPr>
              <a:t>грантов «</a:t>
            </a:r>
            <a:r>
              <a:rPr lang="ru-RU" sz="900" spc="-50" dirty="0" err="1">
                <a:latin typeface="Open Sans" panose="020B0606030504020204" pitchFamily="34" charset="0"/>
                <a:ea typeface="Open Sans" panose="020B0606030504020204" pitchFamily="34" charset="0"/>
                <a:cs typeface="Open Sans" panose="020B0606030504020204" pitchFamily="34" charset="0"/>
              </a:rPr>
              <a:t>Агростартап</a:t>
            </a:r>
            <a:r>
              <a:rPr lang="ru-RU" sz="900" spc="-50" dirty="0">
                <a:latin typeface="Open Sans" panose="020B0606030504020204" pitchFamily="34" charset="0"/>
                <a:ea typeface="Open Sans" panose="020B0606030504020204" pitchFamily="34" charset="0"/>
                <a:cs typeface="Open Sans" panose="020B0606030504020204" pitchFamily="34" charset="0"/>
              </a:rPr>
              <a:t>» крестьянским (фермерским) хозяйствам или индивидуальным предпринимателям на их создание и (или) развитие;</a:t>
            </a:r>
          </a:p>
          <a:p>
            <a:pPr marL="0" indent="180975" algn="just">
              <a:lnSpc>
                <a:spcPct val="96000"/>
              </a:lnSpc>
              <a:spcBef>
                <a:spcPts val="0"/>
              </a:spcBef>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Предоставление субсидий </a:t>
            </a:r>
            <a:r>
              <a:rPr lang="ru-RU" sz="900" spc="-50" dirty="0">
                <a:latin typeface="Open Sans" panose="020B0606030504020204" pitchFamily="34" charset="0"/>
                <a:ea typeface="Open Sans" panose="020B0606030504020204" pitchFamily="34" charset="0"/>
                <a:cs typeface="Open Sans" panose="020B0606030504020204" pitchFamily="34" charset="0"/>
              </a:rPr>
              <a:t>на развитие семейных ферм на базе крестьянских (фермерских) хозяйств, включая индивидуальных предпринимателей;</a:t>
            </a:r>
          </a:p>
          <a:p>
            <a:pPr marL="0" indent="180975" algn="just">
              <a:lnSpc>
                <a:spcPct val="96000"/>
              </a:lnSpc>
              <a:spcBef>
                <a:spcPts val="0"/>
              </a:spcBef>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Предоставление </a:t>
            </a:r>
            <a:r>
              <a:rPr lang="ru-RU" sz="900" spc="-50" dirty="0">
                <a:latin typeface="Open Sans" panose="020B0606030504020204" pitchFamily="34" charset="0"/>
                <a:ea typeface="Open Sans" panose="020B0606030504020204" pitchFamily="34" charset="0"/>
                <a:cs typeface="Open Sans" panose="020B0606030504020204" pitchFamily="34" charset="0"/>
              </a:rPr>
              <a:t>субсидий сельскохозяйственным потребительским кооперативам (за исключением сельскохозяйственных потребительских кредитных кооперативов) на возмещение части затрат, связанных с их развитием</a:t>
            </a:r>
            <a:r>
              <a:rPr lang="ru-RU" sz="900" spc="-50" dirty="0" smtClean="0">
                <a:latin typeface="Open Sans" panose="020B0606030504020204" pitchFamily="34" charset="0"/>
                <a:ea typeface="Open Sans" panose="020B0606030504020204" pitchFamily="34" charset="0"/>
                <a:cs typeface="Open Sans" panose="020B0606030504020204" pitchFamily="34" charset="0"/>
              </a:rPr>
              <a:t>.</a:t>
            </a:r>
          </a:p>
          <a:p>
            <a:pPr marL="0" indent="180975" algn="just">
              <a:lnSpc>
                <a:spcPct val="96000"/>
              </a:lnSpc>
              <a:spcBef>
                <a:spcPts val="0"/>
              </a:spcBef>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Предоставление грантов сельскохозяйственным потребительским кооперативам на развитие материально-технической базы</a:t>
            </a:r>
            <a:endParaRPr lang="ru-RU" sz="900" spc="-50" dirty="0">
              <a:latin typeface="Open Sans" panose="020B0606030504020204" pitchFamily="34" charset="0"/>
              <a:ea typeface="Open Sans" panose="020B0606030504020204" pitchFamily="34" charset="0"/>
              <a:cs typeface="Open Sans" panose="020B0606030504020204" pitchFamily="34" charset="0"/>
            </a:endParaRPr>
          </a:p>
        </p:txBody>
      </p:sp>
      <p:sp>
        <p:nvSpPr>
          <p:cNvPr id="56" name="Объект 31"/>
          <p:cNvSpPr txBox="1">
            <a:spLocks/>
          </p:cNvSpPr>
          <p:nvPr/>
        </p:nvSpPr>
        <p:spPr>
          <a:xfrm>
            <a:off x="136449" y="3704378"/>
            <a:ext cx="2388518" cy="1432989"/>
          </a:xfrm>
          <a:prstGeom prst="rect">
            <a:avLst/>
          </a:prstGeom>
        </p:spPr>
        <p:txBody>
          <a:bodyPr vert="horz" lIns="91440" tIns="45720" rIns="91440" bIns="4572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поддержку племенного животноводства;</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приобретение племенного молодняка;</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повышение продуктивности в молочном скотоводстве;  </a:t>
            </a:r>
          </a:p>
          <a:p>
            <a:pPr indent="180975" algn="just" defTabSz="755934">
              <a:lnSpc>
                <a:spcPct val="96000"/>
              </a:lnSpc>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Субсидии на </a:t>
            </a:r>
            <a:r>
              <a:rPr lang="ru-RU" sz="900" spc="-50" dirty="0">
                <a:latin typeface="Open Sans" panose="020B0606030504020204" pitchFamily="34" charset="0"/>
                <a:ea typeface="Open Sans" panose="020B0606030504020204" pitchFamily="34" charset="0"/>
                <a:cs typeface="Open Sans" panose="020B0606030504020204" pitchFamily="34" charset="0"/>
              </a:rPr>
              <a:t>реализованную товарную рыбу, произведенную в Смоленской области</a:t>
            </a:r>
            <a:r>
              <a:rPr lang="ru-RU" sz="900" spc="-50" dirty="0" smtClean="0">
                <a:latin typeface="Open Sans" panose="020B0606030504020204" pitchFamily="34" charset="0"/>
                <a:ea typeface="Open Sans" panose="020B0606030504020204" pitchFamily="34" charset="0"/>
                <a:cs typeface="Open Sans" panose="020B0606030504020204" pitchFamily="34" charset="0"/>
              </a:rPr>
              <a:t>;</a:t>
            </a:r>
          </a:p>
          <a:p>
            <a:pPr indent="180975" algn="just" defTabSz="755934">
              <a:lnSpc>
                <a:spcPct val="96000"/>
              </a:lnSpc>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Субсидии на  литр реализованного молока</a:t>
            </a:r>
            <a:endParaRPr lang="ru-RU" sz="900" spc="-5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851438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p:cNvPicPr>
            <a:picLocks noChangeAspect="1"/>
          </p:cNvPicPr>
          <p:nvPr/>
        </p:nvPicPr>
        <p:blipFill>
          <a:blip r:embed="rId2" cstate="print"/>
          <a:stretch>
            <a:fillRect/>
          </a:stretch>
        </p:blipFill>
        <p:spPr>
          <a:xfrm>
            <a:off x="2061031" y="156237"/>
            <a:ext cx="5498644" cy="974310"/>
          </a:xfrm>
          <a:prstGeom prst="rect">
            <a:avLst/>
          </a:prstGeom>
        </p:spPr>
      </p:pic>
      <p:sp>
        <p:nvSpPr>
          <p:cNvPr id="18" name="TextBox 17"/>
          <p:cNvSpPr txBox="1"/>
          <p:nvPr/>
        </p:nvSpPr>
        <p:spPr>
          <a:xfrm>
            <a:off x="1751897" y="232505"/>
            <a:ext cx="6116912" cy="854080"/>
          </a:xfrm>
          <a:prstGeom prst="rect">
            <a:avLst/>
          </a:prstGeom>
          <a:noFill/>
        </p:spPr>
        <p:txBody>
          <a:bodyPr wrap="square" rtlCol="0">
            <a:spAutoFit/>
          </a:bodyPr>
          <a:lstStyle/>
          <a:p>
            <a:pPr algn="ctr"/>
            <a:r>
              <a:rPr lang="ru-RU" sz="16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Обращение </a:t>
            </a:r>
            <a:r>
              <a:rPr lang="ru-RU" sz="165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Главы муниципального образования</a:t>
            </a:r>
            <a:endParaRPr lang="ru-RU" sz="16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sz="165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«Холм-Жирковский муниципальный округ» Смоленской </a:t>
            </a:r>
            <a:r>
              <a:rPr lang="ru-RU" sz="16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области</a:t>
            </a:r>
            <a:endParaRPr lang="ru-RU" sz="165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9" name="TextBox 18"/>
          <p:cNvSpPr txBox="1"/>
          <p:nvPr/>
        </p:nvSpPr>
        <p:spPr>
          <a:xfrm>
            <a:off x="7257989" y="7190343"/>
            <a:ext cx="311304"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1" name="TextBox 20"/>
          <p:cNvSpPr txBox="1"/>
          <p:nvPr/>
        </p:nvSpPr>
        <p:spPr>
          <a:xfrm>
            <a:off x="2854777" y="1472213"/>
            <a:ext cx="4403212" cy="3231654"/>
          </a:xfrm>
          <a:prstGeom prst="rect">
            <a:avLst/>
          </a:prstGeom>
          <a:noFill/>
        </p:spPr>
        <p:txBody>
          <a:bodyPr wrap="square" rtlCol="0">
            <a:spAutoFit/>
          </a:bodyPr>
          <a:lstStyle/>
          <a:p>
            <a:pPr indent="355600" algn="just"/>
            <a:r>
              <a:rPr lang="ru-RU" sz="1200" dirty="0" smtClean="0">
                <a:latin typeface="Open Sans" panose="020B0606030504020204" pitchFamily="34" charset="0"/>
                <a:ea typeface="Open Sans" panose="020B0606030504020204" pitchFamily="34" charset="0"/>
                <a:cs typeface="Open Sans" panose="020B0606030504020204" pitchFamily="34" charset="0"/>
              </a:rPr>
              <a:t>Администрация муниципального образования «Холм-Жирковский муниципальный округ» Смоленской области стремится создавать благоприятную среду для привлечения инвестиций. Экономика муниципального образования в настоящее время представлена такими видами деятельности как обработка древесины и сельское хозяйство. Холм-Жирковский муниципальный округ представляет собой удобную площадку для развития производства в агропромышленном комплексе. Мы готовы представить инвесторам земельные участки для развития растениеводства, овощеводства  и животноводства. Инвестиционный потенциал района представлен наличием месторождений полезных ископаемых, наличием свободных неиспользуемых земель, площадок для размещения производств, а также богатыми лесными ресурсами.</a:t>
            </a:r>
            <a:endParaRPr lang="ru-RU" sz="1200" dirty="0">
              <a:latin typeface="Open Sans" panose="020B0606030504020204" pitchFamily="34" charset="0"/>
              <a:ea typeface="Open Sans" panose="020B0606030504020204" pitchFamily="34" charset="0"/>
              <a:cs typeface="Open Sans" panose="020B0606030504020204" pitchFamily="34" charset="0"/>
            </a:endParaRPr>
          </a:p>
          <a:p>
            <a:pPr algn="just"/>
            <a:endParaRPr lang="ru-RU" sz="1200" dirty="0"/>
          </a:p>
        </p:txBody>
      </p:sp>
      <p:sp>
        <p:nvSpPr>
          <p:cNvPr id="22" name="TextBox 21"/>
          <p:cNvSpPr txBox="1"/>
          <p:nvPr/>
        </p:nvSpPr>
        <p:spPr>
          <a:xfrm>
            <a:off x="280103" y="3813868"/>
            <a:ext cx="2422465" cy="523220"/>
          </a:xfrm>
          <a:prstGeom prst="rect">
            <a:avLst/>
          </a:prstGeom>
          <a:noFill/>
        </p:spPr>
        <p:txBody>
          <a:bodyPr wrap="square" rtlCol="0">
            <a:spAutoFit/>
          </a:bodyPr>
          <a:lstStyle/>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Егикян </a:t>
            </a:r>
          </a:p>
          <a:p>
            <a:pPr algn="ctr"/>
            <a:r>
              <a:rPr lang="ru-RU" sz="1400" dirty="0" err="1"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Ашот</a:t>
            </a: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400" dirty="0" err="1"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Мушегович</a:t>
            </a:r>
            <a:endPar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3" name="TextBox 22"/>
          <p:cNvSpPr txBox="1"/>
          <p:nvPr/>
        </p:nvSpPr>
        <p:spPr>
          <a:xfrm>
            <a:off x="4031576" y="1130547"/>
            <a:ext cx="2049613" cy="307777"/>
          </a:xfrm>
          <a:prstGeom prst="rect">
            <a:avLst/>
          </a:prstGeom>
          <a:noFill/>
        </p:spPr>
        <p:txBody>
          <a:bodyPr wrap="square" rtlCol="0">
            <a:spAutoFit/>
          </a:bodyPr>
          <a:lstStyle/>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Дорогие друзья</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4" name="TextBox 23"/>
          <p:cNvSpPr txBox="1"/>
          <p:nvPr/>
        </p:nvSpPr>
        <p:spPr>
          <a:xfrm>
            <a:off x="1083609" y="6214184"/>
            <a:ext cx="4931027" cy="523220"/>
          </a:xfrm>
          <a:prstGeom prst="rect">
            <a:avLst/>
          </a:prstGeom>
          <a:noFill/>
        </p:spPr>
        <p:txBody>
          <a:bodyPr wrap="square" rtlCol="0">
            <a:spAutoFit/>
          </a:bodyPr>
          <a:lstStyle/>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Добро пожаловать в Холм-Жирковский муниципальный округ!</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5" name="TextBox 24"/>
          <p:cNvSpPr txBox="1"/>
          <p:nvPr/>
        </p:nvSpPr>
        <p:spPr>
          <a:xfrm>
            <a:off x="190105" y="4595599"/>
            <a:ext cx="7067884" cy="830997"/>
          </a:xfrm>
          <a:prstGeom prst="rect">
            <a:avLst/>
          </a:prstGeom>
          <a:noFill/>
        </p:spPr>
        <p:txBody>
          <a:bodyPr wrap="square" rtlCol="0">
            <a:spAutoFit/>
          </a:bodyPr>
          <a:lstStyle/>
          <a:p>
            <a:pPr indent="355600" algn="just"/>
            <a:r>
              <a:rPr lang="ru-RU" sz="1200" dirty="0" smtClean="0">
                <a:latin typeface="Open Sans" panose="020B0606030504020204" pitchFamily="34" charset="0"/>
                <a:ea typeface="Open Sans" panose="020B0606030504020204" pitchFamily="34" charset="0"/>
                <a:cs typeface="Open Sans" panose="020B0606030504020204" pitchFamily="34" charset="0"/>
              </a:rPr>
              <a:t>Уважаемые инвесторы, выгодное географическое расположение, производственный и промышленный потенциал, налаженная транспортная система, наличие современных средств связи и телекоммуникаций создают благоприятные условия для эффективного сотрудничества.</a:t>
            </a:r>
            <a:endParaRPr lang="ru-RU" sz="1200" dirty="0">
              <a:latin typeface="Open Sans" panose="020B0606030504020204" pitchFamily="34" charset="0"/>
              <a:ea typeface="Open Sans" panose="020B0606030504020204" pitchFamily="34" charset="0"/>
              <a:cs typeface="Open Sans" panose="020B0606030504020204" pitchFamily="34" charset="0"/>
            </a:endParaRPr>
          </a:p>
          <a:p>
            <a:pPr indent="355600" algn="just"/>
            <a:endParaRPr lang="ru-RU" sz="1200" dirty="0"/>
          </a:p>
        </p:txBody>
      </p:sp>
      <p:sp>
        <p:nvSpPr>
          <p:cNvPr id="27" name="TextBox 26"/>
          <p:cNvSpPr txBox="1"/>
          <p:nvPr/>
        </p:nvSpPr>
        <p:spPr>
          <a:xfrm>
            <a:off x="670176" y="151855"/>
            <a:ext cx="1466968"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 муниципальный округ  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8" name="Прямоугольник 27"/>
          <p:cNvSpPr/>
          <p:nvPr/>
        </p:nvSpPr>
        <p:spPr>
          <a:xfrm>
            <a:off x="236367" y="5481836"/>
            <a:ext cx="6625512" cy="830997"/>
          </a:xfrm>
          <a:prstGeom prst="rect">
            <a:avLst/>
          </a:prstGeom>
        </p:spPr>
        <p:txBody>
          <a:bodyPr wrap="square">
            <a:spAutoFit/>
          </a:bodyPr>
          <a:lstStyle/>
          <a:p>
            <a:pPr indent="355600" algn="just"/>
            <a:r>
              <a:rPr lang="ru-RU" sz="1200" dirty="0" smtClean="0">
                <a:latin typeface="Open Sans" panose="020B0606030504020204" pitchFamily="34" charset="0"/>
                <a:ea typeface="Open Sans" panose="020B0606030504020204" pitchFamily="34" charset="0"/>
                <a:cs typeface="Open Sans" panose="020B0606030504020204" pitchFamily="34" charset="0"/>
              </a:rPr>
              <a:t>Мы готовы рассматривать любые взаимовыгодные предложения! Охотно примем экономически выгодные предложения от деловых партнеров стран ближнего и дальнего зарубежья.</a:t>
            </a:r>
            <a:endParaRPr lang="ru-RU" sz="1200" dirty="0">
              <a:latin typeface="Open Sans" panose="020B0606030504020204" pitchFamily="34" charset="0"/>
              <a:ea typeface="Open Sans" panose="020B0606030504020204" pitchFamily="34" charset="0"/>
              <a:cs typeface="Open Sans" panose="020B0606030504020204" pitchFamily="34" charset="0"/>
            </a:endParaRPr>
          </a:p>
          <a:p>
            <a:pPr indent="355600" algn="just"/>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sp>
        <p:nvSpPr>
          <p:cNvPr id="16" name="TextBox 15"/>
          <p:cNvSpPr txBox="1"/>
          <p:nvPr/>
        </p:nvSpPr>
        <p:spPr>
          <a:xfrm>
            <a:off x="965404" y="2179897"/>
            <a:ext cx="1051867" cy="461665"/>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Место для фото</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6" name="Picture 6" descr="C:\Users\i_sli\Pictures\культура_фото района\ФОТО Холм-Жирковского района\Герб.png"/>
          <p:cNvPicPr>
            <a:picLocks noChangeAspect="1" noChangeArrowheads="1"/>
          </p:cNvPicPr>
          <p:nvPr/>
        </p:nvPicPr>
        <p:blipFill>
          <a:blip r:embed="rId3" cstate="print"/>
          <a:srcRect/>
          <a:stretch>
            <a:fillRect/>
          </a:stretch>
        </p:blipFill>
        <p:spPr bwMode="auto">
          <a:xfrm>
            <a:off x="118882" y="192540"/>
            <a:ext cx="555101" cy="688069"/>
          </a:xfrm>
          <a:prstGeom prst="rect">
            <a:avLst/>
          </a:prstGeom>
          <a:noFill/>
        </p:spPr>
      </p:pic>
      <p:pic>
        <p:nvPicPr>
          <p:cNvPr id="20" name="Рисунок 19" descr="http://holmvpered.ru/wp-content/uploads/2020/05/DSC00111-1024x768.jpg"/>
          <p:cNvPicPr/>
          <p:nvPr/>
        </p:nvPicPr>
        <p:blipFill>
          <a:blip r:embed="rId4" cstate="print"/>
          <a:srcRect/>
          <a:stretch>
            <a:fillRect/>
          </a:stretch>
        </p:blipFill>
        <p:spPr bwMode="auto">
          <a:xfrm>
            <a:off x="415636" y="1517073"/>
            <a:ext cx="2057400" cy="1883352"/>
          </a:xfrm>
          <a:prstGeom prst="ellipse">
            <a:avLst/>
          </a:prstGeom>
          <a:noFill/>
          <a:ln w="38100">
            <a:noFill/>
            <a:miter lim="800000"/>
            <a:headEnd/>
            <a:tailEnd/>
          </a:ln>
        </p:spPr>
      </p:pic>
      <p:pic>
        <p:nvPicPr>
          <p:cNvPr id="29" name="Рисунок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432" y="1476610"/>
            <a:ext cx="2101560" cy="1964278"/>
          </a:xfrm>
          <a:prstGeom prst="rect">
            <a:avLst/>
          </a:prstGeom>
        </p:spPr>
      </p:pic>
      <p:sp>
        <p:nvSpPr>
          <p:cNvPr id="5" name="Прямоугольник 4"/>
          <p:cNvSpPr/>
          <p:nvPr/>
        </p:nvSpPr>
        <p:spPr>
          <a:xfrm>
            <a:off x="861060" y="6640155"/>
            <a:ext cx="1993717" cy="827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
        <p:nvSpPr>
          <p:cNvPr id="30" name="Прямоугольник 29"/>
          <p:cNvSpPr/>
          <p:nvPr/>
        </p:nvSpPr>
        <p:spPr>
          <a:xfrm>
            <a:off x="853020" y="67385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Tree>
    <p:extLst>
      <p:ext uri="{BB962C8B-B14F-4D97-AF65-F5344CB8AC3E}">
        <p14:creationId xmlns:p14="http://schemas.microsoft.com/office/powerpoint/2010/main" val="36387412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Рисунок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453" y="1794658"/>
            <a:ext cx="2382598" cy="2985299"/>
          </a:xfrm>
          <a:prstGeom prst="rect">
            <a:avLst/>
          </a:prstGeom>
        </p:spPr>
      </p:pic>
      <p:pic>
        <p:nvPicPr>
          <p:cNvPr id="62" name="Рисунок 61"/>
          <p:cNvPicPr>
            <a:picLocks noChangeAspect="1"/>
          </p:cNvPicPr>
          <p:nvPr/>
        </p:nvPicPr>
        <p:blipFill>
          <a:blip r:embed="rId4" cstate="print">
            <a:duotone>
              <a:prstClr val="black"/>
              <a:srgbClr val="AEFFDE">
                <a:tint val="45000"/>
                <a:satMod val="400000"/>
              </a:srgbClr>
            </a:duotone>
            <a:extLst>
              <a:ext uri="{28A0092B-C50C-407E-A947-70E740481C1C}">
                <a14:useLocalDpi xmlns:a14="http://schemas.microsoft.com/office/drawing/2010/main" val="0"/>
              </a:ext>
            </a:extLst>
          </a:blip>
          <a:stretch>
            <a:fillRect/>
          </a:stretch>
        </p:blipFill>
        <p:spPr>
          <a:xfrm>
            <a:off x="5133405" y="1413262"/>
            <a:ext cx="2309147" cy="2643160"/>
          </a:xfrm>
          <a:prstGeom prst="rect">
            <a:avLst/>
          </a:prstGeom>
        </p:spPr>
      </p:pic>
      <p:pic>
        <p:nvPicPr>
          <p:cNvPr id="43" name="Рисунок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402468" y="4889303"/>
            <a:ext cx="1260636" cy="1220743"/>
          </a:xfrm>
          <a:prstGeom prst="rect">
            <a:avLst/>
          </a:prstGeom>
        </p:spPr>
      </p:pic>
      <p:pic>
        <p:nvPicPr>
          <p:cNvPr id="26" name="Рисунок 25"/>
          <p:cNvPicPr>
            <a:picLocks noChangeAspect="1"/>
          </p:cNvPicPr>
          <p:nvPr/>
        </p:nvPicPr>
        <p:blipFill>
          <a:blip r:embed="rId6"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657369" y="886177"/>
            <a:ext cx="2347401" cy="414044"/>
          </a:xfrm>
          <a:prstGeom prst="rect">
            <a:avLst/>
          </a:prstGeom>
        </p:spPr>
      </p:pic>
      <p:pic>
        <p:nvPicPr>
          <p:cNvPr id="10" name="Рисунок 9"/>
          <p:cNvPicPr>
            <a:picLocks noChangeAspect="1"/>
          </p:cNvPicPr>
          <p:nvPr/>
        </p:nvPicPr>
        <p:blipFill>
          <a:blip r:embed="rId7" cstate="print"/>
          <a:stretch>
            <a:fillRect/>
          </a:stretch>
        </p:blipFill>
        <p:spPr>
          <a:xfrm>
            <a:off x="2061031" y="59380"/>
            <a:ext cx="5498644" cy="663073"/>
          </a:xfrm>
          <a:prstGeom prst="rect">
            <a:avLst/>
          </a:prstGeom>
        </p:spPr>
      </p:pic>
      <p:sp>
        <p:nvSpPr>
          <p:cNvPr id="3" name="TextBox 2"/>
          <p:cNvSpPr txBox="1"/>
          <p:nvPr/>
        </p:nvSpPr>
        <p:spPr>
          <a:xfrm>
            <a:off x="1878080" y="31690"/>
            <a:ext cx="6007049" cy="707886"/>
          </a:xfrm>
          <a:prstGeom prst="rect">
            <a:avLst/>
          </a:prstGeom>
          <a:noFill/>
        </p:spPr>
        <p:txBody>
          <a:bodyPr wrap="square" rtlCol="0">
            <a:spAutoFit/>
          </a:bodyPr>
          <a:lstStyle/>
          <a:p>
            <a:pPr algn="ctr"/>
            <a:r>
              <a:rPr lang="ru-RU" sz="19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a:t>
            </a:r>
            <a:r>
              <a:rPr lang="ru-RU" sz="195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сельхозтоваропроизводителей (субсидии)</a:t>
            </a:r>
          </a:p>
        </p:txBody>
      </p:sp>
      <p:sp>
        <p:nvSpPr>
          <p:cNvPr id="4" name="TextBox 3"/>
          <p:cNvSpPr txBox="1"/>
          <p:nvPr/>
        </p:nvSpPr>
        <p:spPr>
          <a:xfrm>
            <a:off x="7125935" y="7190343"/>
            <a:ext cx="42191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20</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 name="Рисунок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561" y="895047"/>
            <a:ext cx="2454490" cy="827734"/>
          </a:xfrm>
          <a:prstGeom prst="rect">
            <a:avLst/>
          </a:prstGeom>
        </p:spPr>
      </p:pic>
      <p:sp>
        <p:nvSpPr>
          <p:cNvPr id="6" name="TextBox 5"/>
          <p:cNvSpPr txBox="1"/>
          <p:nvPr/>
        </p:nvSpPr>
        <p:spPr>
          <a:xfrm>
            <a:off x="28618" y="902066"/>
            <a:ext cx="2672457" cy="830997"/>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Вовлечение в оборот и комплексная мелиорация земель сельскохозяйственного назначения</a:t>
            </a:r>
          </a:p>
        </p:txBody>
      </p:sp>
      <p:sp>
        <p:nvSpPr>
          <p:cNvPr id="17" name="TextBox 16"/>
          <p:cNvSpPr txBox="1"/>
          <p:nvPr/>
        </p:nvSpPr>
        <p:spPr>
          <a:xfrm>
            <a:off x="2765393" y="873243"/>
            <a:ext cx="1967403" cy="461665"/>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Развитие сельских территорий</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0" name="Объект 31"/>
          <p:cNvSpPr txBox="1">
            <a:spLocks/>
          </p:cNvSpPr>
          <p:nvPr/>
        </p:nvSpPr>
        <p:spPr>
          <a:xfrm>
            <a:off x="2535972" y="4560456"/>
            <a:ext cx="2303910" cy="1153823"/>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228600" indent="-228600" algn="just">
              <a:lnSpc>
                <a:spcPct val="100000"/>
              </a:lnSpc>
              <a:spcBef>
                <a:spcPts val="0"/>
              </a:spcBef>
              <a:buFont typeface="Arial" panose="020B0604020202020204" pitchFamily="34" charset="0"/>
              <a:buAutoNum type="arabicPeriod"/>
            </a:pPr>
            <a:endParaRPr lang="ru-RU" sz="800" spc="-50" dirty="0" smtClean="0">
              <a:latin typeface="Open Sans" panose="020B0606030504020204" pitchFamily="34" charset="0"/>
              <a:ea typeface="Open Sans" panose="020B0606030504020204" pitchFamily="34" charset="0"/>
              <a:cs typeface="Open Sans" panose="020B0606030504020204" pitchFamily="34" charset="0"/>
            </a:endParaRPr>
          </a:p>
          <a:p>
            <a:pPr marL="228600" indent="-228600" algn="just">
              <a:lnSpc>
                <a:spcPct val="100000"/>
              </a:lnSpc>
              <a:spcBef>
                <a:spcPts val="0"/>
              </a:spcBef>
              <a:buFont typeface="Arial" panose="020B0604020202020204" pitchFamily="34" charset="0"/>
              <a:buAutoNum type="arabicPeriod"/>
            </a:pPr>
            <a:endParaRPr lang="ru-RU" sz="800" spc="-50" dirty="0" smtClean="0">
              <a:latin typeface="Open Sans" panose="020B0606030504020204" pitchFamily="34" charset="0"/>
              <a:ea typeface="Open Sans" panose="020B0606030504020204" pitchFamily="34" charset="0"/>
              <a:cs typeface="Open Sans" panose="020B0606030504020204" pitchFamily="34" charset="0"/>
            </a:endParaRPr>
          </a:p>
        </p:txBody>
      </p:sp>
      <p:pic>
        <p:nvPicPr>
          <p:cNvPr id="37" name="Рисунок 36"/>
          <p:cNvPicPr>
            <a:picLocks noChangeAspect="1"/>
          </p:cNvPicPr>
          <p:nvPr/>
        </p:nvPicPr>
        <p:blipFill>
          <a:blip r:embed="rId9" cstate="print">
            <a:duotone>
              <a:prstClr val="black"/>
              <a:srgbClr val="AEE696">
                <a:tint val="45000"/>
                <a:satMod val="400000"/>
              </a:srgbClr>
            </a:duotone>
            <a:extLst>
              <a:ext uri="{28A0092B-C50C-407E-A947-70E740481C1C}">
                <a14:useLocalDpi xmlns:a14="http://schemas.microsoft.com/office/drawing/2010/main" val="0"/>
              </a:ext>
            </a:extLst>
          </a:blip>
          <a:stretch>
            <a:fillRect/>
          </a:stretch>
        </p:blipFill>
        <p:spPr>
          <a:xfrm>
            <a:off x="2657369" y="1413261"/>
            <a:ext cx="2347401" cy="3476042"/>
          </a:xfrm>
          <a:prstGeom prst="rect">
            <a:avLst/>
          </a:prstGeom>
        </p:spPr>
      </p:pic>
      <p:sp>
        <p:nvSpPr>
          <p:cNvPr id="2" name="Прямоугольник 1"/>
          <p:cNvSpPr/>
          <p:nvPr/>
        </p:nvSpPr>
        <p:spPr>
          <a:xfrm>
            <a:off x="764874" y="6977520"/>
            <a:ext cx="1296157" cy="158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smtClean="0">
                <a:solidFill>
                  <a:srgbClr val="485A61"/>
                </a:solidFill>
                <a:cs typeface="Times New Roman" panose="02020603050405020304" pitchFamily="18" charset="0"/>
              </a:rPr>
              <a:t>Министерство</a:t>
            </a:r>
            <a:endParaRPr lang="ru-RU" sz="1400" dirty="0">
              <a:solidFill>
                <a:srgbClr val="485A61"/>
              </a:solidFill>
              <a:cs typeface="Times New Roman" panose="02020603050405020304" pitchFamily="18" charset="0"/>
            </a:endParaRPr>
          </a:p>
        </p:txBody>
      </p:sp>
      <p:pic>
        <p:nvPicPr>
          <p:cNvPr id="9" name="Рисунок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86" y="6670629"/>
            <a:ext cx="845715" cy="877292"/>
          </a:xfrm>
          <a:prstGeom prst="rect">
            <a:avLst/>
          </a:prstGeom>
        </p:spPr>
      </p:pic>
      <p:pic>
        <p:nvPicPr>
          <p:cNvPr id="60" name="Рисунок 59"/>
          <p:cNvPicPr>
            <a:picLocks noChangeAspect="1"/>
          </p:cNvPicPr>
          <p:nvPr/>
        </p:nvPicPr>
        <p:blipFill>
          <a:blip r:embed="rId8"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133406" y="892482"/>
            <a:ext cx="2325725" cy="414044"/>
          </a:xfrm>
          <a:prstGeom prst="rect">
            <a:avLst/>
          </a:prstGeom>
        </p:spPr>
      </p:pic>
      <p:sp>
        <p:nvSpPr>
          <p:cNvPr id="61" name="Прямоугольник 60"/>
          <p:cNvSpPr/>
          <p:nvPr/>
        </p:nvSpPr>
        <p:spPr>
          <a:xfrm>
            <a:off x="5133404" y="1471098"/>
            <a:ext cx="2309148" cy="2585323"/>
          </a:xfrm>
          <a:prstGeom prst="rect">
            <a:avLst/>
          </a:prstGeom>
        </p:spPr>
        <p:txBody>
          <a:bodyPr wrap="square">
            <a:spAutoFit/>
          </a:bodyPr>
          <a:lstStyle/>
          <a:p>
            <a:pPr algn="jus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 Выплата </a:t>
            </a:r>
            <a:r>
              <a:rPr lang="ru-RU" sz="900" spc="-50" dirty="0">
                <a:latin typeface="Open Sans" panose="020B0606030504020204" pitchFamily="34" charset="0"/>
                <a:ea typeface="Open Sans" panose="020B0606030504020204" pitchFamily="34" charset="0"/>
                <a:cs typeface="Open Sans" panose="020B0606030504020204" pitchFamily="34" charset="0"/>
              </a:rPr>
              <a:t>единовременного областного государственного пособия молодым специалистам, являющимся гражданами Российской Федерации, работающим в сельскохозяйственных организациях, крестьянских (фермерских) хозяйствах, областных государственных организациях ветеринарии, у индивидуальных предпринимателей, в соответствии с областным нормативным правовым актом;</a:t>
            </a:r>
          </a:p>
          <a:p>
            <a:pPr algn="jus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 Предоставление </a:t>
            </a:r>
            <a:r>
              <a:rPr lang="ru-RU" sz="900" spc="-50" dirty="0">
                <a:latin typeface="Open Sans" panose="020B0606030504020204" pitchFamily="34" charset="0"/>
                <a:ea typeface="Open Sans" panose="020B0606030504020204" pitchFamily="34" charset="0"/>
                <a:cs typeface="Open Sans" panose="020B0606030504020204" pitchFamily="34" charset="0"/>
              </a:rPr>
              <a:t>ежемесячных выплат молодым специалистам, работающим в сельскохозяйственных организациях, крестьянских (фермерских) хозяйствах и у индивидуальных предпринимателей, в соответствии с областным нормативным правовым актом.</a:t>
            </a:r>
          </a:p>
        </p:txBody>
      </p:sp>
      <p:sp>
        <p:nvSpPr>
          <p:cNvPr id="59" name="TextBox 58"/>
          <p:cNvSpPr txBox="1"/>
          <p:nvPr/>
        </p:nvSpPr>
        <p:spPr>
          <a:xfrm>
            <a:off x="5184333" y="964474"/>
            <a:ext cx="2258220" cy="276999"/>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Социальные выплаты</a:t>
            </a:r>
          </a:p>
        </p:txBody>
      </p:sp>
      <p:sp>
        <p:nvSpPr>
          <p:cNvPr id="24" name="TextBox 48"/>
          <p:cNvSpPr txBox="1">
            <a:spLocks noChangeArrowheads="1"/>
          </p:cNvSpPr>
          <p:nvPr/>
        </p:nvSpPr>
        <p:spPr bwMode="auto">
          <a:xfrm>
            <a:off x="707470" y="151853"/>
            <a:ext cx="1410964" cy="769441"/>
          </a:xfrm>
          <a:prstGeom prst="rect">
            <a:avLst/>
          </a:prstGeom>
          <a:noFill/>
          <a:ln w="9525">
            <a:noFill/>
            <a:miter lim="800000"/>
            <a:headEnd/>
            <a:tailEnd/>
          </a:ln>
        </p:spPr>
        <p:txBody>
          <a:bodyPr wrap="none">
            <a:spAutoFit/>
          </a:bodyPr>
          <a:lstStyle/>
          <a:p>
            <a:r>
              <a:rPr lang="ru-RU" sz="1100" dirty="0" smtClean="0">
                <a:solidFill>
                  <a:srgbClr val="002060"/>
                </a:solidFill>
                <a:latin typeface="Open Sans"/>
                <a:ea typeface="Open Sans"/>
                <a:cs typeface="Open Sans"/>
              </a:rPr>
              <a:t>Холм-Жирковский</a:t>
            </a:r>
            <a:endParaRPr lang="ru-RU" sz="1100" dirty="0">
              <a:solidFill>
                <a:srgbClr val="002060"/>
              </a:solidFill>
              <a:latin typeface="Open Sans"/>
              <a:ea typeface="Open Sans"/>
              <a:cs typeface="Open Sans"/>
            </a:endParaRPr>
          </a:p>
          <a:p>
            <a:r>
              <a:rPr lang="ru-RU" sz="1100" dirty="0" smtClean="0">
                <a:solidFill>
                  <a:srgbClr val="002060"/>
                </a:solidFill>
                <a:latin typeface="Open Sans"/>
                <a:ea typeface="Open Sans"/>
                <a:cs typeface="Open Sans"/>
              </a:rPr>
              <a:t>муниципальный</a:t>
            </a:r>
          </a:p>
          <a:p>
            <a:r>
              <a:rPr lang="ru-RU" sz="1100" dirty="0" smtClean="0">
                <a:solidFill>
                  <a:srgbClr val="002060"/>
                </a:solidFill>
                <a:latin typeface="Open Sans"/>
                <a:ea typeface="Open Sans"/>
                <a:cs typeface="Open Sans"/>
              </a:rPr>
              <a:t>округ Смоленской</a:t>
            </a:r>
            <a:endParaRPr lang="ru-RU" sz="1100" dirty="0">
              <a:solidFill>
                <a:srgbClr val="002060"/>
              </a:solidFill>
              <a:latin typeface="Open Sans"/>
              <a:ea typeface="Open Sans"/>
              <a:cs typeface="Open Sans"/>
            </a:endParaRPr>
          </a:p>
          <a:p>
            <a:r>
              <a:rPr lang="ru-RU" sz="1100" dirty="0">
                <a:solidFill>
                  <a:srgbClr val="002060"/>
                </a:solidFill>
                <a:latin typeface="Open Sans"/>
                <a:ea typeface="Open Sans"/>
                <a:cs typeface="Open Sans"/>
              </a:rPr>
              <a:t>области</a:t>
            </a:r>
          </a:p>
        </p:txBody>
      </p:sp>
      <p:pic>
        <p:nvPicPr>
          <p:cNvPr id="25" name="Picture 6" descr="C:\Users\i_sli\Pictures\культура_фото района\ФОТО Холм-Жирковского района\Герб.png"/>
          <p:cNvPicPr>
            <a:picLocks noChangeAspect="1" noChangeArrowheads="1"/>
          </p:cNvPicPr>
          <p:nvPr/>
        </p:nvPicPr>
        <p:blipFill>
          <a:blip r:embed="rId11" cstate="print"/>
          <a:srcRect/>
          <a:stretch>
            <a:fillRect/>
          </a:stretch>
        </p:blipFill>
        <p:spPr bwMode="auto">
          <a:xfrm>
            <a:off x="118882" y="192540"/>
            <a:ext cx="555101" cy="688069"/>
          </a:xfrm>
          <a:prstGeom prst="rect">
            <a:avLst/>
          </a:prstGeom>
          <a:noFill/>
        </p:spPr>
      </p:pic>
      <p:sp>
        <p:nvSpPr>
          <p:cNvPr id="23" name="TextBox 22"/>
          <p:cNvSpPr txBox="1"/>
          <p:nvPr/>
        </p:nvSpPr>
        <p:spPr>
          <a:xfrm>
            <a:off x="228056" y="1896720"/>
            <a:ext cx="2275500" cy="2885021"/>
          </a:xfrm>
          <a:prstGeom prst="rect">
            <a:avLst/>
          </a:prstGeom>
          <a:noFill/>
        </p:spPr>
        <p:txBody>
          <a:bodyPr wrap="square" rtlCol="0">
            <a:spAutoFit/>
          </a:bodyPr>
          <a:lstStyle/>
          <a:p>
            <a:pPr indent="180975" algn="just" defTabSz="755934">
              <a:lnSpc>
                <a:spcPct val="96000"/>
              </a:lnSpc>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Субсидия на </a:t>
            </a:r>
            <a:r>
              <a:rPr lang="ru-RU" sz="900" spc="-50" dirty="0">
                <a:latin typeface="Open Sans" panose="020B0606030504020204" pitchFamily="34" charset="0"/>
                <a:ea typeface="Open Sans" panose="020B0606030504020204" pitchFamily="34" charset="0"/>
                <a:cs typeface="Open Sans" panose="020B0606030504020204" pitchFamily="34" charset="0"/>
              </a:rPr>
              <a:t>проведение мероприятий в области известкования кислых почв на пашне ; </a:t>
            </a:r>
          </a:p>
          <a:p>
            <a:pPr indent="180975" algn="just" defTabSz="755934">
              <a:lnSpc>
                <a:spcPct val="96000"/>
              </a:lnSpc>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 </a:t>
            </a:r>
            <a:r>
              <a:rPr lang="ru-RU" sz="900" dirty="0" smtClean="0"/>
              <a:t>Субсидия </a:t>
            </a:r>
            <a:r>
              <a:rPr lang="ru-RU" sz="900" dirty="0"/>
              <a:t>на возмещение части затрат на проведение </a:t>
            </a:r>
            <a:r>
              <a:rPr lang="ru-RU" sz="900" dirty="0" err="1"/>
              <a:t>культуртехнических</a:t>
            </a:r>
            <a:r>
              <a:rPr lang="ru-RU" sz="900" dirty="0"/>
              <a:t> мероприятий на выбывших сельскохозяйственных угодьях, вовлекаемых в сельскохозяйственный </a:t>
            </a:r>
            <a:r>
              <a:rPr lang="ru-RU" sz="900" dirty="0" smtClean="0"/>
              <a:t>оборот</a:t>
            </a:r>
            <a:r>
              <a:rPr lang="ru-RU" sz="900" b="1" dirty="0" smtClean="0"/>
              <a:t>;</a:t>
            </a:r>
            <a:r>
              <a:rPr lang="ru-RU" sz="900" b="1" dirty="0"/>
              <a:t> </a:t>
            </a:r>
            <a:endParaRPr lang="ru-RU" sz="900" b="1" spc="-50" dirty="0">
              <a:latin typeface="Open Sans" panose="020B0606030504020204" pitchFamily="34" charset="0"/>
              <a:ea typeface="Open Sans" panose="020B0606030504020204" pitchFamily="34" charset="0"/>
              <a:cs typeface="Open Sans" panose="020B0606030504020204" pitchFamily="34" charset="0"/>
            </a:endParaRPr>
          </a:p>
          <a:p>
            <a:pPr indent="180975" algn="just" defTabSz="755934">
              <a:lnSpc>
                <a:spcPct val="96000"/>
              </a:lnSpc>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Субсидия сельскохозяйственным </a:t>
            </a:r>
            <a:r>
              <a:rPr lang="ru-RU" sz="900" spc="-50" dirty="0">
                <a:latin typeface="Open Sans" panose="020B0606030504020204" pitchFamily="34" charset="0"/>
                <a:ea typeface="Open Sans" panose="020B0606030504020204" pitchFamily="34" charset="0"/>
                <a:cs typeface="Open Sans" panose="020B0606030504020204" pitchFamily="34" charset="0"/>
              </a:rPr>
              <a:t>товаропроизводителям, относящимся к категории </a:t>
            </a:r>
            <a:r>
              <a:rPr lang="ru-RU" sz="900" spc="-50" dirty="0" err="1">
                <a:latin typeface="Open Sans" panose="020B0606030504020204" pitchFamily="34" charset="0"/>
                <a:ea typeface="Open Sans" panose="020B0606030504020204" pitchFamily="34" charset="0"/>
                <a:cs typeface="Open Sans" panose="020B0606030504020204" pitchFamily="34" charset="0"/>
              </a:rPr>
              <a:t>микропредприятий</a:t>
            </a:r>
            <a:r>
              <a:rPr lang="ru-RU" sz="900" spc="-50" dirty="0">
                <a:latin typeface="Open Sans" panose="020B0606030504020204" pitchFamily="34" charset="0"/>
                <a:ea typeface="Open Sans" panose="020B0606030504020204" pitchFamily="34" charset="0"/>
                <a:cs typeface="Open Sans" panose="020B0606030504020204" pitchFamily="34" charset="0"/>
              </a:rPr>
              <a:t>, на возмещение части затрат на проведение </a:t>
            </a:r>
            <a:r>
              <a:rPr lang="ru-RU" sz="900" spc="-50" dirty="0" err="1">
                <a:latin typeface="Open Sans" panose="020B0606030504020204" pitchFamily="34" charset="0"/>
                <a:ea typeface="Open Sans" panose="020B0606030504020204" pitchFamily="34" charset="0"/>
                <a:cs typeface="Open Sans" panose="020B0606030504020204" pitchFamily="34" charset="0"/>
              </a:rPr>
              <a:t>культуртехнических</a:t>
            </a:r>
            <a:r>
              <a:rPr lang="ru-RU" sz="900" spc="-50" dirty="0">
                <a:latin typeface="Open Sans" panose="020B0606030504020204" pitchFamily="34" charset="0"/>
                <a:ea typeface="Open Sans" panose="020B0606030504020204" pitchFamily="34" charset="0"/>
                <a:cs typeface="Open Sans" panose="020B0606030504020204" pitchFamily="34" charset="0"/>
              </a:rPr>
              <a:t> мероприятий на выбывших сельскохозяйственных угодьях, вовлекаемых в сельскохозяйственный оборот</a:t>
            </a:r>
            <a:r>
              <a:rPr lang="ru-RU" sz="900" spc="-50" dirty="0" smtClean="0">
                <a:latin typeface="Open Sans" panose="020B0606030504020204" pitchFamily="34" charset="0"/>
                <a:ea typeface="Open Sans" panose="020B0606030504020204" pitchFamily="34" charset="0"/>
                <a:cs typeface="Open Sans" panose="020B0606030504020204" pitchFamily="34" charset="0"/>
              </a:rPr>
              <a:t>; </a:t>
            </a:r>
            <a:endParaRPr lang="ru-RU" sz="900" spc="-5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Субсидия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бюджетам </a:t>
            </a:r>
            <a:r>
              <a:rPr lang="ru-RU" sz="900" spc="-50" dirty="0">
                <a:latin typeface="Open Sans" panose="020B0606030504020204" pitchFamily="34" charset="0"/>
                <a:ea typeface="Open Sans" panose="020B0606030504020204" pitchFamily="34" charset="0"/>
                <a:cs typeface="Open Sans" panose="020B0606030504020204" pitchFamily="34" charset="0"/>
              </a:rPr>
              <a:t>муниципальных образований на подготовку проектов межевания земельных участков и на проведение кадастровых </a:t>
            </a:r>
            <a:r>
              <a:rPr lang="ru-RU" sz="900" spc="-50" dirty="0" smtClean="0">
                <a:latin typeface="Open Sans" panose="020B0606030504020204" pitchFamily="34" charset="0"/>
                <a:ea typeface="Open Sans" panose="020B0606030504020204" pitchFamily="34" charset="0"/>
                <a:cs typeface="Open Sans" panose="020B0606030504020204" pitchFamily="34" charset="0"/>
              </a:rPr>
              <a:t>работ</a:t>
            </a:r>
            <a:endParaRPr lang="ru-RU" sz="900" spc="-5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p:cNvSpPr txBox="1"/>
          <p:nvPr/>
        </p:nvSpPr>
        <p:spPr>
          <a:xfrm>
            <a:off x="2667523" y="1496219"/>
            <a:ext cx="2293756" cy="3018006"/>
          </a:xfrm>
          <a:prstGeom prst="rect">
            <a:avLst/>
          </a:prstGeom>
          <a:noFill/>
        </p:spPr>
        <p:txBody>
          <a:bodyPr wrap="square" rtlCol="0">
            <a:spAutoFit/>
          </a:bodyPr>
          <a:lstStyle/>
          <a:p>
            <a:pPr indent="180975" algn="just" defTabSz="755934">
              <a:lnSpc>
                <a:spcPct val="96000"/>
              </a:lnSpc>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Социальные </a:t>
            </a:r>
            <a:r>
              <a:rPr lang="ru-RU" sz="900" spc="-50" dirty="0">
                <a:latin typeface="Open Sans" panose="020B0606030504020204" pitchFamily="34" charset="0"/>
                <a:ea typeface="Open Sans" panose="020B0606030504020204" pitchFamily="34" charset="0"/>
                <a:cs typeface="Open Sans" panose="020B0606030504020204" pitchFamily="34" charset="0"/>
              </a:rPr>
              <a:t>выплаты на строительство (приобретение) жилья гражданам, проживающим на сельских территориях;</a:t>
            </a:r>
          </a:p>
          <a:p>
            <a:pPr indent="180975" algn="just" defTabSz="755934">
              <a:lnSpc>
                <a:spcPct val="96000"/>
              </a:lnSpc>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a:latin typeface="Open Sans" panose="020B0606030504020204" pitchFamily="34" charset="0"/>
                <a:ea typeface="Open Sans" panose="020B0606030504020204" pitchFamily="34" charset="0"/>
                <a:cs typeface="Open Sans" panose="020B0606030504020204" pitchFamily="34" charset="0"/>
              </a:rPr>
              <a:t>для </a:t>
            </a:r>
            <a:r>
              <a:rPr lang="ru-RU" sz="900" spc="-50" dirty="0" err="1">
                <a:latin typeface="Open Sans" panose="020B0606030504020204" pitchFamily="34" charset="0"/>
                <a:ea typeface="Open Sans" panose="020B0606030504020204" pitchFamily="34" charset="0"/>
                <a:cs typeface="Open Sans" panose="020B0606030504020204" pitchFamily="34" charset="0"/>
              </a:rPr>
              <a:t>софинансирования</a:t>
            </a:r>
            <a:r>
              <a:rPr lang="ru-RU" sz="900" spc="-50" dirty="0">
                <a:latin typeface="Open Sans" panose="020B0606030504020204" pitchFamily="34" charset="0"/>
                <a:ea typeface="Open Sans" panose="020B0606030504020204" pitchFamily="34" charset="0"/>
                <a:cs typeface="Open Sans" panose="020B0606030504020204" pitchFamily="34" charset="0"/>
              </a:rPr>
              <a:t> расходов бюджетов муниципальных образований Смоленской области на строительство (приобретение) жилого помещения (жилого дома) на сельских территориях, территориях опорных населенных пунктов, предоставляемого гражданам Российской Федерации, проживающим на сельских территориях, территориях опорных населенных пунктов, по договору найма жилого помещения;</a:t>
            </a:r>
          </a:p>
          <a:p>
            <a:pPr indent="180975" algn="just" defTabSz="755934">
              <a:lnSpc>
                <a:spcPct val="96000"/>
              </a:lnSpc>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a:latin typeface="Open Sans" panose="020B0606030504020204" pitchFamily="34" charset="0"/>
                <a:ea typeface="Open Sans" panose="020B0606030504020204" pitchFamily="34" charset="0"/>
                <a:cs typeface="Open Sans" panose="020B0606030504020204" pitchFamily="34" charset="0"/>
              </a:rPr>
              <a:t>для </a:t>
            </a:r>
            <a:r>
              <a:rPr lang="ru-RU" sz="900" spc="-50" dirty="0" err="1">
                <a:latin typeface="Open Sans" panose="020B0606030504020204" pitchFamily="34" charset="0"/>
                <a:ea typeface="Open Sans" panose="020B0606030504020204" pitchFamily="34" charset="0"/>
                <a:cs typeface="Open Sans" panose="020B0606030504020204" pitchFamily="34" charset="0"/>
              </a:rPr>
              <a:t>софинансирования</a:t>
            </a:r>
            <a:r>
              <a:rPr lang="ru-RU" sz="900" spc="-50" dirty="0">
                <a:latin typeface="Open Sans" panose="020B0606030504020204" pitchFamily="34" charset="0"/>
                <a:ea typeface="Open Sans" panose="020B0606030504020204" pitchFamily="34" charset="0"/>
                <a:cs typeface="Open Sans" panose="020B0606030504020204" pitchFamily="34" charset="0"/>
              </a:rPr>
              <a:t> расходов бюджетов муниципальных образований Смоленской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области на </a:t>
            </a:r>
            <a:r>
              <a:rPr lang="ru-RU" sz="900" spc="-50" dirty="0">
                <a:latin typeface="Open Sans" panose="020B0606030504020204" pitchFamily="34" charset="0"/>
                <a:ea typeface="Open Sans" panose="020B0606030504020204" pitchFamily="34" charset="0"/>
                <a:cs typeface="Open Sans" panose="020B0606030504020204" pitchFamily="34" charset="0"/>
              </a:rPr>
              <a:t>реализацию мероприятий по благоустройству сельских территорий;</a:t>
            </a:r>
          </a:p>
          <a:p>
            <a:pPr indent="180975" algn="just" defTabSz="755934">
              <a:lnSpc>
                <a:spcPct val="96000"/>
              </a:lnSpc>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a:latin typeface="Open Sans" panose="020B0606030504020204" pitchFamily="34" charset="0"/>
                <a:ea typeface="Open Sans" panose="020B0606030504020204" pitchFamily="34" charset="0"/>
                <a:cs typeface="Open Sans" panose="020B0606030504020204" pitchFamily="34" charset="0"/>
              </a:rPr>
              <a:t>для </a:t>
            </a:r>
            <a:r>
              <a:rPr lang="ru-RU" sz="900" spc="-50" dirty="0" err="1">
                <a:latin typeface="Open Sans" panose="020B0606030504020204" pitchFamily="34" charset="0"/>
                <a:ea typeface="Open Sans" panose="020B0606030504020204" pitchFamily="34" charset="0"/>
                <a:cs typeface="Open Sans" panose="020B0606030504020204" pitchFamily="34" charset="0"/>
              </a:rPr>
              <a:t>софинансирования</a:t>
            </a:r>
            <a:r>
              <a:rPr lang="ru-RU" sz="900" spc="-50" dirty="0">
                <a:latin typeface="Open Sans" panose="020B0606030504020204" pitchFamily="34" charset="0"/>
                <a:ea typeface="Open Sans" panose="020B0606030504020204" pitchFamily="34" charset="0"/>
                <a:cs typeface="Open Sans" panose="020B0606030504020204" pitchFamily="34" charset="0"/>
              </a:rPr>
              <a:t> расходов бюджетов муниципальных образований Смоленской области на реализацию мероприятий по благоустройству общественных пространств в опорных населенных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пунктах</a:t>
            </a:r>
          </a:p>
          <a:p>
            <a:pPr indent="180975" algn="just" defTabSz="755934">
              <a:lnSpc>
                <a:spcPct val="96000"/>
              </a:lnSpc>
              <a:buFont typeface="+mj-lt"/>
              <a:buAutoNum type="arabicPeriod"/>
            </a:pPr>
            <a:endParaRPr lang="ru-RU" sz="900" spc="-50" dirty="0">
              <a:latin typeface="Open Sans" panose="020B0606030504020204" pitchFamily="34" charset="0"/>
              <a:ea typeface="Open Sans" panose="020B0606030504020204" pitchFamily="34" charset="0"/>
              <a:cs typeface="Open Sans" panose="020B0606030504020204" pitchFamily="34" charset="0"/>
            </a:endParaRPr>
          </a:p>
        </p:txBody>
      </p:sp>
      <p:pic>
        <p:nvPicPr>
          <p:cNvPr id="28" name="Рисунок 27"/>
          <p:cNvPicPr>
            <a:picLocks noChangeAspect="1"/>
          </p:cNvPicPr>
          <p:nvPr/>
        </p:nvPicPr>
        <p:blipFill>
          <a:blip r:embed="rId9" cstate="print">
            <a:duotone>
              <a:prstClr val="black"/>
              <a:srgbClr val="DEE59D">
                <a:tint val="45000"/>
                <a:satMod val="400000"/>
              </a:srgbClr>
            </a:duotone>
            <a:extLst>
              <a:ext uri="{28A0092B-C50C-407E-A947-70E740481C1C}">
                <a14:useLocalDpi xmlns:a14="http://schemas.microsoft.com/office/drawing/2010/main" val="0"/>
              </a:ext>
            </a:extLst>
          </a:blip>
          <a:stretch>
            <a:fillRect/>
          </a:stretch>
        </p:blipFill>
        <p:spPr>
          <a:xfrm>
            <a:off x="292451" y="4978768"/>
            <a:ext cx="2300600" cy="1285793"/>
          </a:xfrm>
          <a:prstGeom prst="rect">
            <a:avLst/>
          </a:prstGeom>
        </p:spPr>
      </p:pic>
      <p:sp>
        <p:nvSpPr>
          <p:cNvPr id="29" name="TextBox 28"/>
          <p:cNvSpPr txBox="1"/>
          <p:nvPr/>
        </p:nvSpPr>
        <p:spPr>
          <a:xfrm>
            <a:off x="347375" y="5047178"/>
            <a:ext cx="2245676" cy="1170962"/>
          </a:xfrm>
          <a:prstGeom prst="rect">
            <a:avLst/>
          </a:prstGeom>
          <a:noFill/>
        </p:spPr>
        <p:txBody>
          <a:bodyPr wrap="square" rtlCol="0">
            <a:spAutoFit/>
          </a:bodyPr>
          <a:lstStyle/>
          <a:p>
            <a:pPr algn="just" defTabSz="755934">
              <a:lnSpc>
                <a:spcPct val="96000"/>
              </a:lnSpc>
            </a:pPr>
            <a:r>
              <a:rPr lang="ru-RU" sz="1000" b="1" u="sng" dirty="0"/>
              <a:t>РП </a:t>
            </a:r>
            <a:r>
              <a:rPr lang="ru-RU" sz="1000" b="1" u="sng" dirty="0" smtClean="0"/>
              <a:t>«Кадры </a:t>
            </a:r>
            <a:r>
              <a:rPr lang="ru-RU" sz="1000" b="1" u="sng" dirty="0"/>
              <a:t>в </a:t>
            </a:r>
            <a:r>
              <a:rPr lang="ru-RU" sz="1000" b="1" u="sng" dirty="0" smtClean="0"/>
              <a:t>АПК»</a:t>
            </a:r>
            <a:endParaRPr lang="en-US" sz="1000" b="1" u="sng" dirty="0" smtClean="0">
              <a:latin typeface="Open Sans" panose="020B0606030504020204"/>
            </a:endParaRPr>
          </a:p>
          <a:p>
            <a:pPr algn="just" defTabSz="755934">
              <a:lnSpc>
                <a:spcPct val="96000"/>
              </a:lnSpc>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a:latin typeface="Open Sans" panose="020B0606030504020204" pitchFamily="34" charset="0"/>
                <a:ea typeface="Open Sans" panose="020B0606030504020204" pitchFamily="34" charset="0"/>
                <a:cs typeface="Open Sans" panose="020B0606030504020204" pitchFamily="34" charset="0"/>
              </a:rPr>
              <a:t>сельскохозяйственным товаропроизводителям (кроме граждан, ведущих личное подсобное хозяйство) на возмещение части затрат, связанных с обеспечением квалифицированными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специалистами</a:t>
            </a:r>
            <a:endParaRPr lang="ru-RU" sz="900" spc="-50" dirty="0">
              <a:latin typeface="Open Sans" panose="020B0606030504020204" pitchFamily="34" charset="0"/>
              <a:ea typeface="Open Sans" panose="020B0606030504020204" pitchFamily="34" charset="0"/>
              <a:cs typeface="Open Sans" panose="020B0606030504020204" pitchFamily="34" charset="0"/>
            </a:endParaRPr>
          </a:p>
          <a:p>
            <a:pPr indent="180975" algn="just" defTabSz="755934">
              <a:lnSpc>
                <a:spcPct val="96000"/>
              </a:lnSpc>
              <a:buFont typeface="+mj-lt"/>
              <a:buAutoNum type="arabicPeriod"/>
            </a:pPr>
            <a:endParaRPr lang="ru-RU" sz="900" spc="-5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386276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Рисунок 26"/>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870967" y="5389489"/>
            <a:ext cx="2582427" cy="942219"/>
          </a:xfrm>
          <a:prstGeom prst="rect">
            <a:avLst/>
          </a:prstGeom>
        </p:spPr>
      </p:pic>
      <p:pic>
        <p:nvPicPr>
          <p:cNvPr id="10" name="Рисунок 9"/>
          <p:cNvPicPr>
            <a:picLocks noChangeAspect="1"/>
          </p:cNvPicPr>
          <p:nvPr/>
        </p:nvPicPr>
        <p:blipFill>
          <a:blip r:embed="rId5" cstate="print"/>
          <a:stretch>
            <a:fillRect/>
          </a:stretch>
        </p:blipFill>
        <p:spPr>
          <a:xfrm>
            <a:off x="2061031" y="156237"/>
            <a:ext cx="5498644" cy="768091"/>
          </a:xfrm>
          <a:prstGeom prst="rect">
            <a:avLst/>
          </a:prstGeom>
        </p:spPr>
      </p:pic>
      <p:sp>
        <p:nvSpPr>
          <p:cNvPr id="3" name="TextBox 2"/>
          <p:cNvSpPr txBox="1"/>
          <p:nvPr/>
        </p:nvSpPr>
        <p:spPr>
          <a:xfrm>
            <a:off x="2061031" y="308774"/>
            <a:ext cx="5467799"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Транспорт</a:t>
            </a:r>
          </a:p>
        </p:txBody>
      </p:sp>
      <p:sp>
        <p:nvSpPr>
          <p:cNvPr id="4" name="TextBox 3"/>
          <p:cNvSpPr txBox="1"/>
          <p:nvPr/>
        </p:nvSpPr>
        <p:spPr>
          <a:xfrm>
            <a:off x="7155119" y="7190343"/>
            <a:ext cx="414024"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21</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5" name="TextBox 14"/>
          <p:cNvSpPr txBox="1"/>
          <p:nvPr/>
        </p:nvSpPr>
        <p:spPr>
          <a:xfrm>
            <a:off x="3765791" y="5880836"/>
            <a:ext cx="2811554" cy="369332"/>
          </a:xfrm>
          <a:prstGeom prst="rect">
            <a:avLst/>
          </a:prstGeom>
          <a:noFill/>
        </p:spPr>
        <p:txBody>
          <a:bodyPr wrap="square" rtlCol="0">
            <a:spAutoFit/>
          </a:bodyPr>
          <a:lstStyle/>
          <a:p>
            <a:pPr algn="ctr"/>
            <a:r>
              <a:rPr lang="ru-RU" dirty="0" smtClean="0">
                <a:solidFill>
                  <a:srgbClr val="0236AA"/>
                </a:solidFill>
                <a:latin typeface="Open Sans Semibold" panose="020B0706030804020204" pitchFamily="34" charset="0"/>
                <a:ea typeface="Open Sans Semibold" panose="020B0706030804020204" pitchFamily="34" charset="0"/>
                <a:cs typeface="Open Sans Semibold" panose="020B0706030804020204" pitchFamily="34" charset="0"/>
              </a:rPr>
              <a:t>169,1км </a:t>
            </a:r>
            <a:r>
              <a:rPr lang="ru-RU" sz="1200" dirty="0" smtClean="0">
                <a:latin typeface="Open Sans Semibold" panose="020B0706030804020204" pitchFamily="34" charset="0"/>
                <a:ea typeface="Open Sans Semibold" panose="020B0706030804020204" pitchFamily="34" charset="0"/>
                <a:cs typeface="Open Sans Semibold" panose="020B0706030804020204" pitchFamily="34" charset="0"/>
              </a:rPr>
              <a:t>асфальтобетонные</a:t>
            </a:r>
            <a:endParaRPr lang="ru-RU" sz="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6" name="TextBox 15"/>
          <p:cNvSpPr txBox="1"/>
          <p:nvPr/>
        </p:nvSpPr>
        <p:spPr>
          <a:xfrm>
            <a:off x="3745009" y="5478911"/>
            <a:ext cx="2832335" cy="365988"/>
          </a:xfrm>
          <a:prstGeom prst="rect">
            <a:avLst/>
          </a:prstGeom>
          <a:noFill/>
        </p:spPr>
        <p:txBody>
          <a:bodyPr wrap="square" rtlCol="0">
            <a:spAutoFit/>
          </a:bodyPr>
          <a:lstStyle/>
          <a:p>
            <a:pPr algn="ctr"/>
            <a:r>
              <a:rPr lang="ru-RU" dirty="0" smtClean="0">
                <a:solidFill>
                  <a:srgbClr val="0236AA"/>
                </a:solidFill>
                <a:latin typeface="Open Sans Semibold" panose="020B0706030804020204" pitchFamily="34" charset="0"/>
                <a:ea typeface="Open Sans Semibold" panose="020B0706030804020204" pitchFamily="34" charset="0"/>
                <a:cs typeface="Open Sans Semibold" panose="020B0706030804020204" pitchFamily="34" charset="0"/>
              </a:rPr>
              <a:t>131,2 км  </a:t>
            </a:r>
            <a:r>
              <a:rPr lang="ru-RU" sz="1200" dirty="0" smtClean="0">
                <a:latin typeface="Open Sans Semibold" panose="020B0706030804020204" pitchFamily="34" charset="0"/>
                <a:ea typeface="Open Sans Semibold" panose="020B0706030804020204" pitchFamily="34" charset="0"/>
                <a:cs typeface="Open Sans Semibold" panose="020B0706030804020204" pitchFamily="34" charset="0"/>
              </a:rPr>
              <a:t>грунтовые</a:t>
            </a:r>
            <a:endParaRPr lang="ru-RU" sz="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8" name="TextBox 17"/>
          <p:cNvSpPr txBox="1"/>
          <p:nvPr/>
        </p:nvSpPr>
        <p:spPr>
          <a:xfrm>
            <a:off x="3590392" y="4751163"/>
            <a:ext cx="3224196" cy="523220"/>
          </a:xfrm>
          <a:prstGeom prst="rect">
            <a:avLst/>
          </a:prstGeom>
          <a:noFill/>
        </p:spPr>
        <p:txBody>
          <a:bodyPr wrap="square" rtlCol="0">
            <a:spAutoFit/>
          </a:bodyPr>
          <a:lstStyle/>
          <a:p>
            <a:pPr algn="ctr"/>
            <a:r>
              <a:rPr lang="ru-RU" sz="14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Автодороги в муниципальной собственности:</a:t>
            </a:r>
            <a:endPar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1" name="Рисунок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319" y="5914573"/>
            <a:ext cx="546264" cy="625106"/>
          </a:xfrm>
          <a:prstGeom prst="rect">
            <a:avLst/>
          </a:prstGeom>
        </p:spPr>
      </p:pic>
      <p:sp>
        <p:nvSpPr>
          <p:cNvPr id="32" name="Прямоугольник 31"/>
          <p:cNvSpPr/>
          <p:nvPr/>
        </p:nvSpPr>
        <p:spPr>
          <a:xfrm>
            <a:off x="1002217" y="5974900"/>
            <a:ext cx="2924788" cy="523220"/>
          </a:xfrm>
          <a:prstGeom prst="rect">
            <a:avLst/>
          </a:prstGeom>
        </p:spPr>
        <p:txBody>
          <a:bodyPr wrap="square">
            <a:spAutoFit/>
          </a:bodyPr>
          <a:lstStyle/>
          <a:p>
            <a:r>
              <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с</a:t>
            </a:r>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т. Владимирский Тупик-</a:t>
            </a:r>
            <a:b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br>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ст. Дурово</a:t>
            </a:r>
            <a:endPar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29"/>
          <p:cNvSpPr txBox="1"/>
          <p:nvPr/>
        </p:nvSpPr>
        <p:spPr>
          <a:xfrm>
            <a:off x="1199898" y="4478686"/>
            <a:ext cx="2083580" cy="83099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ru-RU" sz="16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Общая протяженность дорог</a:t>
            </a:r>
            <a:endPar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p:cNvSpPr txBox="1"/>
          <p:nvPr/>
        </p:nvSpPr>
        <p:spPr>
          <a:xfrm>
            <a:off x="410064" y="4354509"/>
            <a:ext cx="153510" cy="476498"/>
          </a:xfrm>
          <a:prstGeom prst="rect">
            <a:avLst/>
          </a:prstGeom>
          <a:noFill/>
        </p:spPr>
        <p:txBody>
          <a:bodyPr wrap="square" rtlCol="0">
            <a:spAutoFit/>
          </a:bodyPr>
          <a:lstStyle/>
          <a:p>
            <a:endParaRPr lang="ru-RU" sz="2400" dirty="0" smtClean="0">
              <a:latin typeface="Open Sans" pitchFamily="34" charset="0"/>
              <a:ea typeface="Open Sans" pitchFamily="34" charset="0"/>
              <a:cs typeface="Open Sans" pitchFamily="34" charset="0"/>
            </a:endParaRPr>
          </a:p>
        </p:txBody>
      </p:sp>
      <p:pic>
        <p:nvPicPr>
          <p:cNvPr id="22" name="Picture 6" descr="http://tomnosti.info/dorogi-kak-i-pochemu-4/foto/1743.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500" r="12500"/>
          <a:stretch/>
        </p:blipFill>
        <p:spPr bwMode="auto">
          <a:xfrm>
            <a:off x="251054" y="4271584"/>
            <a:ext cx="1044872" cy="1046593"/>
          </a:xfrm>
          <a:prstGeom prst="ellipse">
            <a:avLst/>
          </a:prstGeom>
          <a:noFill/>
          <a:extLst>
            <a:ext uri="{909E8E84-426E-40DD-AFC4-6F175D3DCCD1}">
              <a14:hiddenFill xmlns:a14="http://schemas.microsoft.com/office/drawing/2010/main">
                <a:solidFill>
                  <a:srgbClr val="FFFFFF"/>
                </a:solidFill>
              </a14:hiddenFill>
            </a:ext>
          </a:extLst>
        </p:spPr>
      </p:pic>
      <p:sp>
        <p:nvSpPr>
          <p:cNvPr id="41" name="Прямоугольник 40"/>
          <p:cNvSpPr/>
          <p:nvPr/>
        </p:nvSpPr>
        <p:spPr>
          <a:xfrm>
            <a:off x="279399" y="4384583"/>
            <a:ext cx="1005009" cy="830997"/>
          </a:xfrm>
          <a:prstGeom prst="rect">
            <a:avLst/>
          </a:prstGeom>
        </p:spPr>
        <p:txBody>
          <a:bodyPr wrap="square">
            <a:spAutoFit/>
          </a:bodyPr>
          <a:lstStyle/>
          <a:p>
            <a:pPr algn="ctr"/>
            <a:r>
              <a:rPr lang="ru-RU"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526 км</a:t>
            </a:r>
            <a:endParaRPr lang="ru-RU" sz="2400" dirty="0">
              <a:solidFill>
                <a:schemeClr val="bg1"/>
              </a:solidFill>
            </a:endParaRPr>
          </a:p>
        </p:txBody>
      </p:sp>
      <p:sp>
        <p:nvSpPr>
          <p:cNvPr id="55" name="TextBox 54"/>
          <p:cNvSpPr txBox="1"/>
          <p:nvPr/>
        </p:nvSpPr>
        <p:spPr>
          <a:xfrm>
            <a:off x="0" y="5421464"/>
            <a:ext cx="3581758" cy="369332"/>
          </a:xfrm>
          <a:prstGeom prst="rect">
            <a:avLst/>
          </a:prstGeom>
          <a:noFill/>
        </p:spPr>
        <p:txBody>
          <a:bodyPr wrap="square" rtlCol="0">
            <a:spAutoFit/>
          </a:bodyPr>
          <a:lstStyle/>
          <a:p>
            <a:pPr algn="ctr"/>
            <a:r>
              <a:rPr lang="ru-RU"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1 </a:t>
            </a:r>
            <a:r>
              <a:rPr lang="ru-RU"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 </a:t>
            </a:r>
            <a:r>
              <a:rPr lang="ru-RU" sz="15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железнодорожная магистраль:</a:t>
            </a:r>
          </a:p>
        </p:txBody>
      </p:sp>
      <p:sp>
        <p:nvSpPr>
          <p:cNvPr id="24" name="TextBox 23"/>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a:t>
            </a:r>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круг 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5" name="TextBox 24"/>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26" name="Picture 6" descr="C:\Users\i_sli\Pictures\культура_фото района\ФОТО Холм-Жирковского района\Герб.png"/>
          <p:cNvPicPr>
            <a:picLocks noChangeAspect="1" noChangeArrowheads="1"/>
          </p:cNvPicPr>
          <p:nvPr/>
        </p:nvPicPr>
        <p:blipFill>
          <a:blip r:embed="rId8" cstate="print"/>
          <a:srcRect/>
          <a:stretch>
            <a:fillRect/>
          </a:stretch>
        </p:blipFill>
        <p:spPr bwMode="auto">
          <a:xfrm>
            <a:off x="118882" y="192540"/>
            <a:ext cx="555101" cy="688069"/>
          </a:xfrm>
          <a:prstGeom prst="rect">
            <a:avLst/>
          </a:prstGeom>
          <a:noFill/>
        </p:spPr>
      </p:pic>
      <p:pic>
        <p:nvPicPr>
          <p:cNvPr id="34" name="Рисунок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6368" y="4251054"/>
            <a:ext cx="1072718" cy="1091478"/>
          </a:xfrm>
          <a:prstGeom prst="rect">
            <a:avLst/>
          </a:prstGeom>
        </p:spPr>
      </p:pic>
      <p:pic>
        <p:nvPicPr>
          <p:cNvPr id="5" name="Рисунок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7865" y="1034295"/>
            <a:ext cx="6494288" cy="3613713"/>
          </a:xfrm>
          <a:prstGeom prst="rect">
            <a:avLst/>
          </a:prstGeom>
        </p:spPr>
      </p:pic>
      <p:sp>
        <p:nvSpPr>
          <p:cNvPr id="21" name="Прямоугольник 20"/>
          <p:cNvSpPr/>
          <p:nvPr/>
        </p:nvSpPr>
        <p:spPr>
          <a:xfrm>
            <a:off x="853020" y="6722745"/>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
        <p:nvSpPr>
          <p:cNvPr id="23" name="Прямоугольник 22"/>
          <p:cNvSpPr/>
          <p:nvPr/>
        </p:nvSpPr>
        <p:spPr>
          <a:xfrm>
            <a:off x="853020" y="67385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Tree>
    <p:extLst>
      <p:ext uri="{BB962C8B-B14F-4D97-AF65-F5344CB8AC3E}">
        <p14:creationId xmlns:p14="http://schemas.microsoft.com/office/powerpoint/2010/main" val="29693476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cstate="print"/>
          <a:stretch>
            <a:fillRect/>
          </a:stretch>
        </p:blipFill>
        <p:spPr>
          <a:xfrm>
            <a:off x="2061031" y="156237"/>
            <a:ext cx="5498644" cy="768091"/>
          </a:xfrm>
          <a:prstGeom prst="rect">
            <a:avLst/>
          </a:prstGeom>
        </p:spPr>
      </p:pic>
      <p:sp>
        <p:nvSpPr>
          <p:cNvPr id="3" name="TextBox 2"/>
          <p:cNvSpPr txBox="1"/>
          <p:nvPr/>
        </p:nvSpPr>
        <p:spPr>
          <a:xfrm>
            <a:off x="2101991" y="320065"/>
            <a:ext cx="5416722"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Связь</a:t>
            </a:r>
            <a:endParaRPr lang="ru-RU" sz="22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 name="TextBox 3"/>
          <p:cNvSpPr txBox="1"/>
          <p:nvPr/>
        </p:nvSpPr>
        <p:spPr>
          <a:xfrm>
            <a:off x="7118529" y="7190343"/>
            <a:ext cx="42191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22</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1" name="TextBox 10"/>
          <p:cNvSpPr txBox="1"/>
          <p:nvPr/>
        </p:nvSpPr>
        <p:spPr>
          <a:xfrm>
            <a:off x="1224501" y="1693961"/>
            <a:ext cx="1978323" cy="738664"/>
          </a:xfrm>
          <a:prstGeom prst="rect">
            <a:avLst/>
          </a:prstGeom>
          <a:noFill/>
        </p:spPr>
        <p:txBody>
          <a:bodyPr wrap="square" rtlCol="0">
            <a:spAutoFit/>
          </a:bodyPr>
          <a:lstStyle/>
          <a:p>
            <a:pPr algn="ctr"/>
            <a:r>
              <a:rPr lang="ru-RU" sz="14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организации, оказывающие услуги связи</a:t>
            </a:r>
          </a:p>
        </p:txBody>
      </p:sp>
      <p:sp>
        <p:nvSpPr>
          <p:cNvPr id="12" name="TextBox 11"/>
          <p:cNvSpPr txBox="1"/>
          <p:nvPr/>
        </p:nvSpPr>
        <p:spPr>
          <a:xfrm>
            <a:off x="2007516" y="1223388"/>
            <a:ext cx="412292" cy="584775"/>
          </a:xfrm>
          <a:prstGeom prst="rect">
            <a:avLst/>
          </a:prstGeom>
          <a:noFill/>
        </p:spPr>
        <p:txBody>
          <a:bodyPr wrap="none" rtlCol="0">
            <a:spAutoFit/>
          </a:bodyPr>
          <a:lstStyle/>
          <a:p>
            <a:r>
              <a:rPr lang="ru-RU" sz="3200" b="1" dirty="0" smtClean="0">
                <a:solidFill>
                  <a:srgbClr val="497CBE"/>
                </a:solidFill>
                <a:latin typeface="Open Sans" panose="020B0606030504020204" pitchFamily="34" charset="0"/>
                <a:ea typeface="Open Sans" panose="020B0606030504020204" pitchFamily="34" charset="0"/>
                <a:cs typeface="Open Sans" panose="020B0606030504020204" pitchFamily="34" charset="0"/>
              </a:rPr>
              <a:t>2</a:t>
            </a:r>
            <a:endParaRPr lang="ru-RU" sz="3200" b="1" dirty="0">
              <a:solidFill>
                <a:srgbClr val="497CB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p:cNvSpPr txBox="1"/>
          <p:nvPr/>
        </p:nvSpPr>
        <p:spPr>
          <a:xfrm flipH="1">
            <a:off x="6456968" y="2964131"/>
            <a:ext cx="806564" cy="584775"/>
          </a:xfrm>
          <a:prstGeom prst="rect">
            <a:avLst/>
          </a:prstGeom>
          <a:noFill/>
        </p:spPr>
        <p:txBody>
          <a:bodyPr wrap="square" rtlCol="0">
            <a:spAutoFit/>
          </a:bodyPr>
          <a:lstStyle/>
          <a:p>
            <a:r>
              <a:rPr lang="ru-RU" sz="3200" b="1" dirty="0" smtClean="0">
                <a:solidFill>
                  <a:srgbClr val="497CBE"/>
                </a:solidFill>
                <a:latin typeface="Open Sans" panose="020B0606030504020204" pitchFamily="34" charset="0"/>
                <a:ea typeface="Open Sans" panose="020B0606030504020204" pitchFamily="34" charset="0"/>
                <a:cs typeface="Open Sans" panose="020B0606030504020204" pitchFamily="34" charset="0"/>
              </a:rPr>
              <a:t>14</a:t>
            </a:r>
            <a:endParaRPr lang="ru-RU" sz="3200" b="1" dirty="0">
              <a:solidFill>
                <a:srgbClr val="497CB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p:cNvSpPr txBox="1"/>
          <p:nvPr/>
        </p:nvSpPr>
        <p:spPr>
          <a:xfrm>
            <a:off x="6160825" y="3436470"/>
            <a:ext cx="1398850" cy="738664"/>
          </a:xfrm>
          <a:prstGeom prst="rect">
            <a:avLst/>
          </a:prstGeom>
          <a:noFill/>
        </p:spPr>
        <p:txBody>
          <a:bodyPr wrap="square" rtlCol="0">
            <a:spAutoFit/>
          </a:bodyPr>
          <a:lstStyle/>
          <a:p>
            <a:pPr algn="ctr"/>
            <a:r>
              <a:rPr lang="ru-RU" sz="14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почтовых отделений связи</a:t>
            </a:r>
            <a:endPar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p:cNvSpPr txBox="1"/>
          <p:nvPr/>
        </p:nvSpPr>
        <p:spPr>
          <a:xfrm flipH="1">
            <a:off x="727536" y="3123912"/>
            <a:ext cx="495617" cy="584775"/>
          </a:xfrm>
          <a:prstGeom prst="rect">
            <a:avLst/>
          </a:prstGeom>
          <a:noFill/>
        </p:spPr>
        <p:txBody>
          <a:bodyPr wrap="square" rtlCol="0">
            <a:spAutoFit/>
          </a:bodyPr>
          <a:lstStyle/>
          <a:p>
            <a:r>
              <a:rPr lang="ru-RU" sz="3200" b="1" dirty="0">
                <a:solidFill>
                  <a:srgbClr val="497CBE"/>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8" name="TextBox 17"/>
          <p:cNvSpPr txBox="1"/>
          <p:nvPr/>
        </p:nvSpPr>
        <p:spPr>
          <a:xfrm>
            <a:off x="210451" y="3548906"/>
            <a:ext cx="1529785" cy="523220"/>
          </a:xfrm>
          <a:prstGeom prst="rect">
            <a:avLst/>
          </a:prstGeom>
          <a:noFill/>
        </p:spPr>
        <p:txBody>
          <a:bodyPr wrap="square" rtlCol="0">
            <a:spAutoFit/>
          </a:bodyPr>
          <a:lstStyle/>
          <a:p>
            <a:pPr algn="ctr"/>
            <a:r>
              <a:rPr lang="ru-RU" sz="14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оператора сотой связи</a:t>
            </a:r>
          </a:p>
        </p:txBody>
      </p:sp>
      <p:sp>
        <p:nvSpPr>
          <p:cNvPr id="20" name="TextBox 19"/>
          <p:cNvSpPr txBox="1"/>
          <p:nvPr/>
        </p:nvSpPr>
        <p:spPr>
          <a:xfrm>
            <a:off x="4508073" y="5102314"/>
            <a:ext cx="2359451" cy="1138773"/>
          </a:xfrm>
          <a:prstGeom prst="rect">
            <a:avLst/>
          </a:prstGeom>
          <a:noFill/>
        </p:spPr>
        <p:txBody>
          <a:bodyPr wrap="square" rtlCol="0">
            <a:spAutoFit/>
          </a:bodyPr>
          <a:lstStyle/>
          <a:p>
            <a:pPr algn="ctr"/>
            <a:r>
              <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Активно работает сеть Интернет, спутниковое и кабельное телерадиовещание</a:t>
            </a:r>
            <a:endParaRPr lang="ru-RU" sz="12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a:p>
            <a:pPr algn="ctr"/>
            <a:endParaRPr lang="ru-RU" sz="12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341" y="1286280"/>
            <a:ext cx="1237827" cy="1237827"/>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5554" y="1452358"/>
            <a:ext cx="959403" cy="959403"/>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6463" y="5069190"/>
            <a:ext cx="1251611" cy="1251611"/>
          </a:xfrm>
          <a:prstGeom prst="rect">
            <a:avLst/>
          </a:prstGeom>
        </p:spPr>
      </p:pic>
      <p:pic>
        <p:nvPicPr>
          <p:cNvPr id="27" name="Рисунок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1524" y="3141641"/>
            <a:ext cx="1186215" cy="1186215"/>
          </a:xfrm>
          <a:prstGeom prst="rect">
            <a:avLst/>
          </a:prstGeom>
        </p:spPr>
      </p:pic>
      <p:pic>
        <p:nvPicPr>
          <p:cNvPr id="28" name="Рисунок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88491" y="3105126"/>
            <a:ext cx="1223035" cy="1223035"/>
          </a:xfrm>
          <a:prstGeom prst="rect">
            <a:avLst/>
          </a:prstGeom>
        </p:spPr>
      </p:pic>
      <p:pic>
        <p:nvPicPr>
          <p:cNvPr id="29" name="Рисунок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7416" y="3105126"/>
            <a:ext cx="1237827" cy="1237827"/>
          </a:xfrm>
          <a:prstGeom prst="rect">
            <a:avLst/>
          </a:prstGeom>
        </p:spPr>
      </p:pic>
      <p:pic>
        <p:nvPicPr>
          <p:cNvPr id="30" name="Рисунок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5717" y="3105126"/>
            <a:ext cx="1237827" cy="1237827"/>
          </a:xfrm>
          <a:prstGeom prst="rect">
            <a:avLst/>
          </a:prstGeom>
        </p:spPr>
      </p:pic>
      <p:pic>
        <p:nvPicPr>
          <p:cNvPr id="31" name="Рисунок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341" y="5079503"/>
            <a:ext cx="1237827" cy="1237827"/>
          </a:xfrm>
          <a:prstGeom prst="rect">
            <a:avLst/>
          </a:prstGeom>
        </p:spPr>
      </p:pic>
      <p:sp>
        <p:nvSpPr>
          <p:cNvPr id="32" name="TextBox 31"/>
          <p:cNvSpPr txBox="1"/>
          <p:nvPr/>
        </p:nvSpPr>
        <p:spPr>
          <a:xfrm>
            <a:off x="4597939" y="1370230"/>
            <a:ext cx="2886824" cy="1015663"/>
          </a:xfrm>
          <a:prstGeom prst="rect">
            <a:avLst/>
          </a:prstGeom>
          <a:noFill/>
        </p:spPr>
        <p:txBody>
          <a:bodyPr wrap="square" rtlCol="0">
            <a:spAutoFit/>
          </a:bodyPr>
          <a:lstStyle/>
          <a:p>
            <a:pPr marL="228600" indent="-228600">
              <a:buFont typeface="+mj-lt"/>
              <a:buAutoNum type="arabicPeriod"/>
              <a:tabLst>
                <a:tab pos="176213" algn="l"/>
              </a:tabLst>
            </a:pPr>
            <a:r>
              <a:rPr lang="ru-RU" sz="1200" dirty="0" smtClean="0">
                <a:latin typeface="Open Sans" panose="020B0606030504020204" pitchFamily="34" charset="0"/>
                <a:ea typeface="Open Sans" panose="020B0606030504020204" pitchFamily="34" charset="0"/>
                <a:cs typeface="Open Sans" panose="020B0606030504020204" pitchFamily="34" charset="0"/>
              </a:rPr>
              <a:t>Отделение почтовой связи Холм-Жирки ФГУП</a:t>
            </a:r>
            <a:br>
              <a:rPr lang="ru-RU" sz="1200" dirty="0" smtClean="0">
                <a:latin typeface="Open Sans" panose="020B0606030504020204" pitchFamily="34" charset="0"/>
                <a:ea typeface="Open Sans" panose="020B0606030504020204" pitchFamily="34" charset="0"/>
                <a:cs typeface="Open Sans" panose="020B0606030504020204" pitchFamily="34" charset="0"/>
              </a:rPr>
            </a:br>
            <a:r>
              <a:rPr lang="ru-RU" sz="1200" dirty="0" smtClean="0">
                <a:latin typeface="Open Sans" panose="020B0606030504020204" pitchFamily="34" charset="0"/>
                <a:ea typeface="Open Sans" panose="020B0606030504020204" pitchFamily="34" charset="0"/>
                <a:cs typeface="Open Sans" panose="020B0606030504020204" pitchFamily="34" charset="0"/>
              </a:rPr>
              <a:t>«Почта России»</a:t>
            </a:r>
          </a:p>
          <a:p>
            <a:pPr marL="228600" indent="-228600">
              <a:buFont typeface="+mj-lt"/>
              <a:buAutoNum type="arabicPeriod"/>
              <a:tabLst>
                <a:tab pos="176213" algn="l"/>
              </a:tabLst>
            </a:pPr>
            <a:r>
              <a:rPr lang="ru-RU" sz="1200" dirty="0" smtClean="0">
                <a:latin typeface="Open Sans" panose="020B0606030504020204" pitchFamily="34" charset="0"/>
                <a:ea typeface="Open Sans" panose="020B0606030504020204" pitchFamily="34" charset="0"/>
                <a:cs typeface="Open Sans" panose="020B0606030504020204" pitchFamily="34" charset="0"/>
              </a:rPr>
              <a:t>Смоленский филиал </a:t>
            </a:r>
            <a:br>
              <a:rPr lang="ru-RU" sz="1200" dirty="0" smtClean="0">
                <a:latin typeface="Open Sans" panose="020B0606030504020204" pitchFamily="34" charset="0"/>
                <a:ea typeface="Open Sans" panose="020B0606030504020204" pitchFamily="34" charset="0"/>
                <a:cs typeface="Open Sans" panose="020B0606030504020204" pitchFamily="34" charset="0"/>
              </a:rPr>
            </a:br>
            <a:r>
              <a:rPr lang="ru-RU" sz="1200" dirty="0" smtClean="0">
                <a:latin typeface="Open Sans" panose="020B0606030504020204" pitchFamily="34" charset="0"/>
                <a:ea typeface="Open Sans" panose="020B0606030504020204" pitchFamily="34" charset="0"/>
                <a:cs typeface="Open Sans" panose="020B0606030504020204" pitchFamily="34" charset="0"/>
              </a:rPr>
              <a:t>ПАО «Ростелеком»</a:t>
            </a:r>
          </a:p>
        </p:txBody>
      </p:sp>
      <p:sp>
        <p:nvSpPr>
          <p:cNvPr id="33" name="TextBox 32"/>
          <p:cNvSpPr txBox="1"/>
          <p:nvPr/>
        </p:nvSpPr>
        <p:spPr>
          <a:xfrm>
            <a:off x="477715" y="4255727"/>
            <a:ext cx="1841732" cy="2031325"/>
          </a:xfrm>
          <a:prstGeom prst="rect">
            <a:avLst/>
          </a:prstGeom>
          <a:noFill/>
        </p:spPr>
        <p:txBody>
          <a:bodyPr wrap="square" rtlCol="0">
            <a:spAutoFit/>
          </a:bodyPr>
          <a:lstStyle/>
          <a:p>
            <a:pPr algn="ctr"/>
            <a:endParaRPr lang="ru-RU" sz="1400" dirty="0" smtClean="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   МТС</a:t>
            </a:r>
          </a:p>
          <a:p>
            <a:pPr algn="ctr"/>
            <a:endParaRPr lang="ru-RU" sz="1400" dirty="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 Билайн</a:t>
            </a:r>
          </a:p>
          <a:p>
            <a:pPr algn="ctr"/>
            <a:endParaRPr lang="ru-RU" sz="1400" dirty="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  Теле2</a:t>
            </a:r>
          </a:p>
          <a:p>
            <a:pPr algn="ctr"/>
            <a:endParaRPr lang="ru-RU" sz="1400" dirty="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Мегафон</a:t>
            </a:r>
          </a:p>
          <a:p>
            <a:pPr algn="ctr"/>
            <a:endParaRPr lang="ru-RU"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Рисунок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1249" y="3642039"/>
            <a:ext cx="1720322" cy="124033"/>
          </a:xfrm>
          <a:prstGeom prst="rect">
            <a:avLst/>
          </a:prstGeom>
        </p:spPr>
      </p:pic>
      <p:pic>
        <p:nvPicPr>
          <p:cNvPr id="36" name="Рисунок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3075319">
            <a:off x="2539557" y="4741204"/>
            <a:ext cx="969094" cy="124033"/>
          </a:xfrm>
          <a:prstGeom prst="rect">
            <a:avLst/>
          </a:prstGeom>
        </p:spPr>
      </p:pic>
      <p:pic>
        <p:nvPicPr>
          <p:cNvPr id="37" name="Рисунок 3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3075319">
            <a:off x="4325805" y="2716097"/>
            <a:ext cx="969094" cy="124033"/>
          </a:xfrm>
          <a:prstGeom prst="rect">
            <a:avLst/>
          </a:prstGeom>
        </p:spPr>
      </p:pic>
      <p:pic>
        <p:nvPicPr>
          <p:cNvPr id="40" name="Рисунок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4704" y="4336314"/>
            <a:ext cx="427934" cy="440771"/>
          </a:xfrm>
          <a:prstGeom prst="rect">
            <a:avLst/>
          </a:prstGeom>
        </p:spPr>
      </p:pic>
      <p:pic>
        <p:nvPicPr>
          <p:cNvPr id="41" name="Рисунок 4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7017" y="4839741"/>
            <a:ext cx="406466" cy="405614"/>
          </a:xfrm>
          <a:prstGeom prst="rect">
            <a:avLst/>
          </a:prstGeom>
        </p:spPr>
      </p:pic>
      <p:pic>
        <p:nvPicPr>
          <p:cNvPr id="42" name="Рисунок 4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0176" y="5321425"/>
            <a:ext cx="374559" cy="274177"/>
          </a:xfrm>
          <a:prstGeom prst="rect">
            <a:avLst/>
          </a:prstGeom>
        </p:spPr>
      </p:pic>
      <p:pic>
        <p:nvPicPr>
          <p:cNvPr id="43" name="Рисунок 4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7933" y="5698417"/>
            <a:ext cx="424633" cy="425772"/>
          </a:xfrm>
          <a:prstGeom prst="rect">
            <a:avLst/>
          </a:prstGeom>
        </p:spPr>
      </p:pic>
      <p:sp>
        <p:nvSpPr>
          <p:cNvPr id="38" name="TextBox 37"/>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a:t>
            </a:r>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круг 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4" name="TextBox 43"/>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45" name="Picture 6" descr="C:\Users\i_sli\Pictures\культура_фото района\ФОТО Холм-Жирковского района\Герб.png"/>
          <p:cNvPicPr>
            <a:picLocks noChangeAspect="1" noChangeArrowheads="1"/>
          </p:cNvPicPr>
          <p:nvPr/>
        </p:nvPicPr>
        <p:blipFill>
          <a:blip r:embed="rId14" cstate="print"/>
          <a:srcRect/>
          <a:stretch>
            <a:fillRect/>
          </a:stretch>
        </p:blipFill>
        <p:spPr bwMode="auto">
          <a:xfrm>
            <a:off x="118882" y="192540"/>
            <a:ext cx="555101" cy="688069"/>
          </a:xfrm>
          <a:prstGeom prst="rect">
            <a:avLst/>
          </a:prstGeom>
          <a:noFill/>
        </p:spPr>
      </p:pic>
      <p:sp>
        <p:nvSpPr>
          <p:cNvPr id="34" name="Прямоугольник 33"/>
          <p:cNvSpPr/>
          <p:nvPr/>
        </p:nvSpPr>
        <p:spPr>
          <a:xfrm>
            <a:off x="853020" y="666242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
        <p:nvSpPr>
          <p:cNvPr id="35" name="Прямоугольник 34"/>
          <p:cNvSpPr/>
          <p:nvPr/>
        </p:nvSpPr>
        <p:spPr>
          <a:xfrm>
            <a:off x="853020" y="67385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Tree>
    <p:extLst>
      <p:ext uri="{BB962C8B-B14F-4D97-AF65-F5344CB8AC3E}">
        <p14:creationId xmlns:p14="http://schemas.microsoft.com/office/powerpoint/2010/main" val="19202283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0564" y="2534231"/>
            <a:ext cx="986568" cy="985010"/>
          </a:xfrm>
          <a:prstGeom prst="rect">
            <a:avLst/>
          </a:prstGeom>
        </p:spPr>
      </p:pic>
      <p:pic>
        <p:nvPicPr>
          <p:cNvPr id="10" name="Рисунок 9"/>
          <p:cNvPicPr>
            <a:picLocks noChangeAspect="1"/>
          </p:cNvPicPr>
          <p:nvPr/>
        </p:nvPicPr>
        <p:blipFill>
          <a:blip r:embed="rId3" cstate="print"/>
          <a:stretch>
            <a:fillRect/>
          </a:stretch>
        </p:blipFill>
        <p:spPr>
          <a:xfrm>
            <a:off x="2061031" y="156237"/>
            <a:ext cx="5498644" cy="768091"/>
          </a:xfrm>
          <a:prstGeom prst="rect">
            <a:avLst/>
          </a:prstGeom>
        </p:spPr>
      </p:pic>
      <p:sp>
        <p:nvSpPr>
          <p:cNvPr id="3" name="TextBox 2"/>
          <p:cNvSpPr txBox="1"/>
          <p:nvPr/>
        </p:nvSpPr>
        <p:spPr>
          <a:xfrm>
            <a:off x="2049665" y="313297"/>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Строительство</a:t>
            </a:r>
          </a:p>
        </p:txBody>
      </p:sp>
      <p:sp>
        <p:nvSpPr>
          <p:cNvPr id="4" name="TextBox 3"/>
          <p:cNvSpPr txBox="1"/>
          <p:nvPr/>
        </p:nvSpPr>
        <p:spPr>
          <a:xfrm>
            <a:off x="7118529" y="7190343"/>
            <a:ext cx="42191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23</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4" name="Рисунок 23"/>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23140" y="1494732"/>
            <a:ext cx="2795137" cy="936966"/>
          </a:xfrm>
          <a:prstGeom prst="rect">
            <a:avLst/>
          </a:prstGeom>
        </p:spPr>
      </p:pic>
      <p:pic>
        <p:nvPicPr>
          <p:cNvPr id="25" name="Рисунок 24"/>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094500" y="1504310"/>
            <a:ext cx="2795137" cy="936966"/>
          </a:xfrm>
          <a:prstGeom prst="rect">
            <a:avLst/>
          </a:prstGeom>
        </p:spPr>
      </p:pic>
      <p:sp>
        <p:nvSpPr>
          <p:cNvPr id="28" name="TextBox 27"/>
          <p:cNvSpPr txBox="1"/>
          <p:nvPr/>
        </p:nvSpPr>
        <p:spPr>
          <a:xfrm>
            <a:off x="3940088" y="2671952"/>
            <a:ext cx="3016683" cy="646331"/>
          </a:xfrm>
          <a:prstGeom prst="rect">
            <a:avLst/>
          </a:prstGeom>
          <a:noFill/>
        </p:spPr>
        <p:txBody>
          <a:bodyPr wrap="square" rtlCol="0">
            <a:spAutoFit/>
          </a:bodyPr>
          <a:lstStyle/>
          <a:p>
            <a:pPr algn="ctr"/>
            <a:r>
              <a:rPr lang="ru-RU" sz="36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2,228</a:t>
            </a:r>
            <a:r>
              <a:rPr lang="ru-RU"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тыс. кв. м</a:t>
            </a:r>
            <a:endParaRPr lang="ru-RU" sz="1600" dirty="0">
              <a:solidFill>
                <a:srgbClr val="418FC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p:cNvSpPr txBox="1"/>
          <p:nvPr/>
        </p:nvSpPr>
        <p:spPr>
          <a:xfrm>
            <a:off x="544804" y="2530837"/>
            <a:ext cx="1566454" cy="923330"/>
          </a:xfrm>
          <a:prstGeom prst="rect">
            <a:avLst/>
          </a:prstGeom>
          <a:noFill/>
        </p:spPr>
        <p:txBody>
          <a:bodyPr wrap="none" rtlCol="0">
            <a:spAutoFit/>
          </a:bodyPr>
          <a:lstStyle/>
          <a:p>
            <a:pPr algn="ctr"/>
            <a:r>
              <a:rPr lang="ru-RU" sz="3600"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317,1 </a:t>
            </a:r>
            <a:r>
              <a:rPr lang="ru-RU" sz="2800"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p>
          <a:p>
            <a:pPr algn="ctr"/>
            <a:r>
              <a:rPr lang="ru-RU"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т</a:t>
            </a:r>
            <a:r>
              <a:rPr lang="ru-RU"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ыс. кв. м</a:t>
            </a:r>
            <a:endParaRPr lang="ru-RU" sz="1600" dirty="0">
              <a:solidFill>
                <a:srgbClr val="418FC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p:cNvSpPr txBox="1"/>
          <p:nvPr/>
        </p:nvSpPr>
        <p:spPr>
          <a:xfrm>
            <a:off x="2390382" y="2680721"/>
            <a:ext cx="966931" cy="369332"/>
          </a:xfrm>
          <a:prstGeom prst="rect">
            <a:avLst/>
          </a:prstGeom>
          <a:noFill/>
        </p:spPr>
        <p:txBody>
          <a:bodyPr wrap="none" rtlCol="0">
            <a:spAutoFit/>
          </a:bodyPr>
          <a:lstStyle/>
          <a:p>
            <a:r>
              <a:rPr lang="ru-RU" dirty="0" smtClean="0">
                <a:latin typeface="Open Sans" panose="020B0606030504020204" pitchFamily="34" charset="0"/>
                <a:ea typeface="Open Sans" panose="020B0606030504020204" pitchFamily="34" charset="0"/>
                <a:cs typeface="Open Sans" panose="020B0606030504020204" pitchFamily="34" charset="0"/>
              </a:rPr>
              <a:t>100,3%</a:t>
            </a:r>
            <a:endParaRPr lang="ru-RU"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p:cNvSpPr txBox="1"/>
          <p:nvPr/>
        </p:nvSpPr>
        <p:spPr>
          <a:xfrm>
            <a:off x="2330836" y="2984565"/>
            <a:ext cx="1029797" cy="415498"/>
          </a:xfrm>
          <a:prstGeom prst="rect">
            <a:avLst/>
          </a:prstGeom>
          <a:noFill/>
        </p:spPr>
        <p:txBody>
          <a:bodyPr wrap="square" rtlCol="0">
            <a:spAutoFit/>
          </a:bodyPr>
          <a:lstStyle/>
          <a:p>
            <a:pPr algn="ctr"/>
            <a:r>
              <a:rPr lang="ru-RU" sz="1050" dirty="0" smtClean="0">
                <a:latin typeface="Open Sans" panose="020B0606030504020204" pitchFamily="34" charset="0"/>
                <a:ea typeface="Open Sans" panose="020B0606030504020204" pitchFamily="34" charset="0"/>
                <a:cs typeface="Open Sans" panose="020B0606030504020204" pitchFamily="34" charset="0"/>
              </a:rPr>
              <a:t>к уровню 2023 года</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p:cNvSpPr txBox="1"/>
          <p:nvPr/>
        </p:nvSpPr>
        <p:spPr>
          <a:xfrm>
            <a:off x="833043" y="1640049"/>
            <a:ext cx="2375330" cy="646331"/>
          </a:xfrm>
          <a:prstGeom prst="rect">
            <a:avLst/>
          </a:prstGeom>
          <a:noFill/>
        </p:spPr>
        <p:txBody>
          <a:bodyPr wrap="none" rtlCol="0">
            <a:spAutoFit/>
          </a:bodyPr>
          <a:lstStyle/>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Общая площадь </a:t>
            </a:r>
          </a:p>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жилищного фонда</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7" name="TextBox 36"/>
          <p:cNvSpPr txBox="1"/>
          <p:nvPr/>
        </p:nvSpPr>
        <p:spPr>
          <a:xfrm>
            <a:off x="4119424" y="1688593"/>
            <a:ext cx="2678554" cy="584775"/>
          </a:xfrm>
          <a:prstGeom prst="rect">
            <a:avLst/>
          </a:prstGeom>
          <a:noFill/>
        </p:spPr>
        <p:txBody>
          <a:bodyPr wrap="non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Количество введенного</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a:t>
            </a: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эксплуатацию жилья</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0105" y="3828730"/>
            <a:ext cx="4153796" cy="2647147"/>
          </a:xfrm>
          <a:prstGeom prst="rect">
            <a:avLst/>
          </a:prstGeom>
          <a:effectLst>
            <a:softEdge rad="63500"/>
          </a:effectLst>
        </p:spPr>
      </p:pic>
      <p:pic>
        <p:nvPicPr>
          <p:cNvPr id="47" name="Рисунок 46"/>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rot="5400000">
            <a:off x="2045640" y="2925845"/>
            <a:ext cx="393612" cy="191262"/>
          </a:xfrm>
          <a:prstGeom prst="rect">
            <a:avLst/>
          </a:prstGeom>
        </p:spPr>
      </p:pic>
      <p:sp>
        <p:nvSpPr>
          <p:cNvPr id="32" name="TextBox 31"/>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округ 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8" name="TextBox 37"/>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39" name="Picture 6" descr="C:\Users\i_sli\Pictures\культура_фото района\ФОТО Холм-Жирковского района\Герб.png"/>
          <p:cNvPicPr>
            <a:picLocks noChangeAspect="1" noChangeArrowheads="1"/>
          </p:cNvPicPr>
          <p:nvPr/>
        </p:nvPicPr>
        <p:blipFill>
          <a:blip r:embed="rId8" cstate="print"/>
          <a:srcRect/>
          <a:stretch>
            <a:fillRect/>
          </a:stretch>
        </p:blipFill>
        <p:spPr bwMode="auto">
          <a:xfrm>
            <a:off x="118882" y="192540"/>
            <a:ext cx="555101" cy="688069"/>
          </a:xfrm>
          <a:prstGeom prst="rect">
            <a:avLst/>
          </a:prstGeom>
          <a:noFill/>
        </p:spPr>
      </p:pic>
      <p:sp>
        <p:nvSpPr>
          <p:cNvPr id="19" name="Прямоугольник 18"/>
          <p:cNvSpPr/>
          <p:nvPr/>
        </p:nvSpPr>
        <p:spPr>
          <a:xfrm>
            <a:off x="853020" y="67385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Tree>
    <p:extLst>
      <p:ext uri="{BB962C8B-B14F-4D97-AF65-F5344CB8AC3E}">
        <p14:creationId xmlns:p14="http://schemas.microsoft.com/office/powerpoint/2010/main" val="12311433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Рисунок 28"/>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23060" y="1171771"/>
            <a:ext cx="2422382" cy="848350"/>
          </a:xfrm>
          <a:prstGeom prst="rect">
            <a:avLst/>
          </a:prstGeom>
        </p:spPr>
      </p:pic>
      <p:pic>
        <p:nvPicPr>
          <p:cNvPr id="10" name="Рисунок 9"/>
          <p:cNvPicPr>
            <a:picLocks noChangeAspect="1"/>
          </p:cNvPicPr>
          <p:nvPr/>
        </p:nvPicPr>
        <p:blipFill>
          <a:blip r:embed="rId4" cstate="print"/>
          <a:stretch>
            <a:fillRect/>
          </a:stretch>
        </p:blipFill>
        <p:spPr>
          <a:xfrm>
            <a:off x="2061031" y="156237"/>
            <a:ext cx="5498644" cy="768091"/>
          </a:xfrm>
          <a:prstGeom prst="rect">
            <a:avLst/>
          </a:prstGeom>
        </p:spPr>
      </p:pic>
      <p:sp>
        <p:nvSpPr>
          <p:cNvPr id="4" name="TextBox 3"/>
          <p:cNvSpPr txBox="1"/>
          <p:nvPr/>
        </p:nvSpPr>
        <p:spPr>
          <a:xfrm>
            <a:off x="7110239" y="7190343"/>
            <a:ext cx="419859"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24</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2" name="TextBox 41"/>
          <p:cNvSpPr txBox="1"/>
          <p:nvPr/>
        </p:nvSpPr>
        <p:spPr>
          <a:xfrm>
            <a:off x="336332" y="1172069"/>
            <a:ext cx="2452542" cy="830997"/>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Количество предприятий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розничной торговли</a:t>
            </a:r>
            <a:endParaRPr lang="ru-RU" sz="14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3" name="TextBox 42"/>
          <p:cNvSpPr txBox="1"/>
          <p:nvPr/>
        </p:nvSpPr>
        <p:spPr>
          <a:xfrm>
            <a:off x="1486341" y="2100236"/>
            <a:ext cx="639919" cy="584775"/>
          </a:xfrm>
          <a:prstGeom prst="rect">
            <a:avLst/>
          </a:prstGeom>
          <a:noFill/>
        </p:spPr>
        <p:txBody>
          <a:bodyPr wrap="none" rtlCol="0">
            <a:spAutoFit/>
          </a:bodyPr>
          <a:lstStyle/>
          <a:p>
            <a:pPr algn="ctr"/>
            <a:r>
              <a:rPr lang="ru-RU" sz="3200" b="1" dirty="0">
                <a:solidFill>
                  <a:srgbClr val="418FCA"/>
                </a:solidFill>
                <a:latin typeface="Open Sans Semibold" panose="020B0706030804020204" pitchFamily="34" charset="0"/>
                <a:ea typeface="Open Sans Semibold" panose="020B0706030804020204" pitchFamily="34" charset="0"/>
                <a:cs typeface="Open Sans Semibold" panose="020B0706030804020204" pitchFamily="34" charset="0"/>
              </a:rPr>
              <a:t>8</a:t>
            </a:r>
            <a:r>
              <a:rPr lang="ru-RU" sz="3200" b="1" dirty="0" smtClean="0">
                <a:solidFill>
                  <a:srgbClr val="418FCA"/>
                </a:solidFill>
                <a:latin typeface="Open Sans Semibold" panose="020B0706030804020204" pitchFamily="34" charset="0"/>
                <a:ea typeface="Open Sans Semibold" panose="020B0706030804020204" pitchFamily="34" charset="0"/>
                <a:cs typeface="Open Sans Semibold" panose="020B0706030804020204" pitchFamily="34" charset="0"/>
              </a:rPr>
              <a:t>0</a:t>
            </a:r>
            <a:endParaRPr lang="ru-RU" sz="2800" dirty="0" smtClean="0">
              <a:solidFill>
                <a:srgbClr val="418FCA"/>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5" name="TextBox 44"/>
          <p:cNvSpPr txBox="1"/>
          <p:nvPr/>
        </p:nvSpPr>
        <p:spPr>
          <a:xfrm>
            <a:off x="3164486" y="4534344"/>
            <a:ext cx="2177310" cy="1477328"/>
          </a:xfrm>
          <a:prstGeom prst="rect">
            <a:avLst/>
          </a:prstGeom>
          <a:noFill/>
        </p:spPr>
        <p:txBody>
          <a:bodyPr wrap="square" rtlCol="0">
            <a:spAutoFit/>
          </a:bodyPr>
          <a:lstStyle/>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Обеспеченность населения торговыми площадями</a:t>
            </a:r>
            <a:endParaRPr lang="ru-RU" b="1" dirty="0" smtClean="0">
              <a:solidFill>
                <a:srgbClr val="518A42"/>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sz="1600" b="1" dirty="0" smtClean="0">
                <a:latin typeface="Open Sans Semibold" panose="020B0706030804020204" pitchFamily="34" charset="0"/>
                <a:ea typeface="Open Sans Semibold" panose="020B0706030804020204" pitchFamily="34" charset="0"/>
                <a:cs typeface="Open Sans Semibold" panose="020B0706030804020204" pitchFamily="34" charset="0"/>
              </a:rPr>
              <a:t>на 1 </a:t>
            </a:r>
            <a:r>
              <a:rPr lang="ru-RU" sz="1600" b="1" dirty="0" err="1" smtClean="0">
                <a:latin typeface="Open Sans Semibold" panose="020B0706030804020204" pitchFamily="34" charset="0"/>
                <a:ea typeface="Open Sans Semibold" panose="020B0706030804020204" pitchFamily="34" charset="0"/>
                <a:cs typeface="Open Sans Semibold" panose="020B0706030804020204" pitchFamily="34" charset="0"/>
              </a:rPr>
              <a:t>тыс.чел</a:t>
            </a:r>
            <a:r>
              <a:rPr lang="ru-RU" sz="1200" b="1" dirty="0" smtClean="0">
                <a:solidFill>
                  <a:schemeClr val="accent1">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t>
            </a:r>
            <a:endParaRPr lang="ru-RU" sz="1200" b="1" dirty="0">
              <a:solidFill>
                <a:schemeClr val="accent1">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0024" y="4323207"/>
            <a:ext cx="1584039" cy="1584039"/>
          </a:xfrm>
          <a:prstGeom prst="rect">
            <a:avLst/>
          </a:prstGeom>
        </p:spPr>
      </p:pic>
      <p:sp>
        <p:nvSpPr>
          <p:cNvPr id="20" name="TextBox 19"/>
          <p:cNvSpPr txBox="1"/>
          <p:nvPr/>
        </p:nvSpPr>
        <p:spPr>
          <a:xfrm>
            <a:off x="5404348" y="4453506"/>
            <a:ext cx="1641340" cy="1323439"/>
          </a:xfrm>
          <a:prstGeom prst="rect">
            <a:avLst/>
          </a:prstGeom>
          <a:noFill/>
        </p:spPr>
        <p:txBody>
          <a:bodyPr wrap="square" rtlCol="0">
            <a:spAutoFit/>
          </a:bodyPr>
          <a:lstStyle>
            <a:defPPr>
              <a:defRPr lang="en-US"/>
            </a:defPPr>
            <a:lvl1pPr>
              <a:defRPr sz="4800" b="1">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1pPr>
          </a:lstStyle>
          <a:p>
            <a:pPr algn="ctr"/>
            <a:r>
              <a:rPr lang="ru-RU" dirty="0" smtClean="0"/>
              <a:t>650 </a:t>
            </a:r>
            <a:r>
              <a:rPr lang="ru-RU" sz="3200" dirty="0" smtClean="0"/>
              <a:t>кв.м</a:t>
            </a:r>
            <a:endParaRPr lang="ru-RU" sz="3200" dirty="0"/>
          </a:p>
        </p:txBody>
      </p:sp>
      <p:pic>
        <p:nvPicPr>
          <p:cNvPr id="39" name="Рисунок 38"/>
          <p:cNvPicPr>
            <a:picLocks noChangeAspect="1"/>
          </p:cNvPicPr>
          <p:nvPr/>
        </p:nvPicPr>
        <p:blipFill>
          <a:blip r:embed="rId6" cstate="print">
            <a:lum bright="70000" contrast="-70000"/>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10752" y="2760090"/>
            <a:ext cx="2422382" cy="689006"/>
          </a:xfrm>
          <a:prstGeom prst="rect">
            <a:avLst/>
          </a:prstGeom>
        </p:spPr>
      </p:pic>
      <p:sp>
        <p:nvSpPr>
          <p:cNvPr id="41" name="TextBox 40"/>
          <p:cNvSpPr txBox="1"/>
          <p:nvPr/>
        </p:nvSpPr>
        <p:spPr>
          <a:xfrm>
            <a:off x="310752" y="2804631"/>
            <a:ext cx="2422382" cy="584775"/>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Оборот розничной торговли </a:t>
            </a:r>
            <a:endParaRPr lang="ru-RU" sz="14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4" name="TextBox 43"/>
          <p:cNvSpPr txBox="1"/>
          <p:nvPr/>
        </p:nvSpPr>
        <p:spPr>
          <a:xfrm>
            <a:off x="1359955" y="3573730"/>
            <a:ext cx="1085555" cy="769441"/>
          </a:xfrm>
          <a:prstGeom prst="rect">
            <a:avLst/>
          </a:prstGeom>
          <a:noFill/>
        </p:spPr>
        <p:txBody>
          <a:bodyPr wrap="none" rtlCol="0">
            <a:spAutoFit/>
          </a:bodyPr>
          <a:lstStyle/>
          <a:p>
            <a:pPr algn="ctr"/>
            <a:r>
              <a:rPr lang="ru-RU" sz="28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743,7</a:t>
            </a:r>
            <a:endParaRPr lang="ru-RU" sz="2800"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sz="16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млн</a:t>
            </a: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руб.</a:t>
            </a:r>
            <a:endParaRPr lang="ru-RU" sz="14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p:cNvSpPr txBox="1"/>
          <p:nvPr/>
        </p:nvSpPr>
        <p:spPr>
          <a:xfrm>
            <a:off x="2044339" y="347908"/>
            <a:ext cx="5532028" cy="400110"/>
          </a:xfrm>
          <a:prstGeom prst="rect">
            <a:avLst/>
          </a:prstGeom>
          <a:noFill/>
        </p:spPr>
        <p:txBody>
          <a:bodyPr wrap="square" rtlCol="0">
            <a:spAutoFit/>
          </a:bodyPr>
          <a:lstStyle/>
          <a:p>
            <a:pPr algn="ctr"/>
            <a:r>
              <a:rPr lang="ru-RU" sz="20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Потребительский рынок товаров и услуг</a:t>
            </a:r>
          </a:p>
        </p:txBody>
      </p:sp>
      <p:sp>
        <p:nvSpPr>
          <p:cNvPr id="26" name="TextBox 39"/>
          <p:cNvSpPr txBox="1"/>
          <p:nvPr/>
        </p:nvSpPr>
        <p:spPr>
          <a:xfrm>
            <a:off x="3108503" y="1658850"/>
            <a:ext cx="2130616"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Общественное питание</a:t>
            </a:r>
            <a:endPar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7" name="TextBox 25"/>
          <p:cNvSpPr txBox="1"/>
          <p:nvPr/>
        </p:nvSpPr>
        <p:spPr>
          <a:xfrm>
            <a:off x="5200196" y="3125930"/>
            <a:ext cx="2130616"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Бытовое обслуживание</a:t>
            </a:r>
            <a:endPar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1" name="TextBox 50"/>
          <p:cNvSpPr txBox="1"/>
          <p:nvPr/>
        </p:nvSpPr>
        <p:spPr>
          <a:xfrm>
            <a:off x="5390024" y="1580308"/>
            <a:ext cx="1031328" cy="461665"/>
          </a:xfrm>
          <a:prstGeom prst="rect">
            <a:avLst/>
          </a:prstGeom>
          <a:noFill/>
        </p:spPr>
        <p:txBody>
          <a:bodyPr wrap="square" rtlCol="0">
            <a:spAutoFit/>
          </a:bodyPr>
          <a:lstStyle/>
          <a:p>
            <a:pPr algn="ctr"/>
            <a:endPar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8" descr="http://www.infovoronezh.ru/images/News/604755735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9863" y="4655500"/>
            <a:ext cx="2524159" cy="165547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www.dekor3d.ru/upload/iblock/378/378124e25a3161f32210a5ae5fe9182d.jpg"/>
          <p:cNvPicPr>
            <a:picLocks noChangeAspect="1" noChangeArrowheads="1"/>
          </p:cNvPicPr>
          <p:nvPr/>
        </p:nvPicPr>
        <p:blipFill>
          <a:blip r:embed="rId8"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619342" y="3650582"/>
            <a:ext cx="612512" cy="615736"/>
          </a:xfrm>
          <a:prstGeom prst="rect">
            <a:avLst/>
          </a:prstGeom>
          <a:noFill/>
          <a:extLst>
            <a:ext uri="{909E8E84-426E-40DD-AFC4-6F175D3DCCD1}">
              <a14:hiddenFill xmlns:a14="http://schemas.microsoft.com/office/drawing/2010/main">
                <a:solidFill>
                  <a:srgbClr val="FFFFFF"/>
                </a:solidFill>
              </a14:hiddenFill>
            </a:ext>
          </a:extLst>
        </p:spPr>
      </p:pic>
      <p:pic>
        <p:nvPicPr>
          <p:cNvPr id="50" name="Рисунок 4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5781" y="2081424"/>
            <a:ext cx="651064" cy="622400"/>
          </a:xfrm>
          <a:prstGeom prst="rect">
            <a:avLst/>
          </a:prstGeom>
        </p:spPr>
      </p:pic>
      <p:pic>
        <p:nvPicPr>
          <p:cNvPr id="40" name="Рисунок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23166" y="1183738"/>
            <a:ext cx="1470345" cy="1470345"/>
          </a:xfrm>
          <a:prstGeom prst="rect">
            <a:avLst/>
          </a:prstGeom>
        </p:spPr>
      </p:pic>
      <p:pic>
        <p:nvPicPr>
          <p:cNvPr id="48" name="Picture 4" descr="http://images.aif.ru/008/168/416a502890c5bbef90211e8644c3977d.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010" t="288" r="18606" b="-288"/>
          <a:stretch/>
        </p:blipFill>
        <p:spPr bwMode="auto">
          <a:xfrm>
            <a:off x="5464473" y="1217807"/>
            <a:ext cx="1399540" cy="1399540"/>
          </a:xfrm>
          <a:prstGeom prst="ellipse">
            <a:avLst/>
          </a:prstGeom>
          <a:noFill/>
          <a:extLst>
            <a:ext uri="{909E8E84-426E-40DD-AFC4-6F175D3DCCD1}">
              <a14:hiddenFill xmlns:a14="http://schemas.microsoft.com/office/drawing/2010/main">
                <a:solidFill>
                  <a:srgbClr val="FFFFFF"/>
                </a:solidFill>
              </a14:hiddenFill>
            </a:ext>
          </a:extLst>
        </p:spPr>
      </p:pic>
      <p:sp>
        <p:nvSpPr>
          <p:cNvPr id="54" name="TextBox 53"/>
          <p:cNvSpPr txBox="1"/>
          <p:nvPr/>
        </p:nvSpPr>
        <p:spPr>
          <a:xfrm>
            <a:off x="5900377" y="1498083"/>
            <a:ext cx="527709" cy="830997"/>
          </a:xfrm>
          <a:prstGeom prst="rect">
            <a:avLst/>
          </a:prstGeom>
          <a:noFill/>
        </p:spPr>
        <p:txBody>
          <a:bodyPr wrap="none" rtlCol="0">
            <a:spAutoFit/>
          </a:bodyPr>
          <a:lstStyle/>
          <a:p>
            <a:r>
              <a:rPr lang="ru-RU" sz="48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4</a:t>
            </a:r>
            <a:endParaRPr lang="ru-RU" sz="40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55" name="Рисунок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59733" y="2718706"/>
            <a:ext cx="1470345" cy="1470345"/>
          </a:xfrm>
          <a:prstGeom prst="rect">
            <a:avLst/>
          </a:prstGeom>
        </p:spPr>
      </p:pic>
      <p:pic>
        <p:nvPicPr>
          <p:cNvPr id="56" name="Picture 2" descr="http://fbm.ru/wp-content/uploads/2015/10/52321671830b1.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9750" r="5916"/>
          <a:stretch/>
        </p:blipFill>
        <p:spPr bwMode="auto">
          <a:xfrm>
            <a:off x="3490575" y="2753591"/>
            <a:ext cx="1402773" cy="1402773"/>
          </a:xfrm>
          <a:prstGeom prst="ellipse">
            <a:avLst/>
          </a:prstGeom>
          <a:noFill/>
          <a:extLst>
            <a:ext uri="{909E8E84-426E-40DD-AFC4-6F175D3DCCD1}">
              <a14:hiddenFill xmlns:a14="http://schemas.microsoft.com/office/drawing/2010/main">
                <a:solidFill>
                  <a:srgbClr val="FFFFFF"/>
                </a:solidFill>
              </a14:hiddenFill>
            </a:ext>
          </a:extLst>
        </p:spPr>
      </p:pic>
      <p:sp>
        <p:nvSpPr>
          <p:cNvPr id="57" name="TextBox 56"/>
          <p:cNvSpPr txBox="1"/>
          <p:nvPr/>
        </p:nvSpPr>
        <p:spPr>
          <a:xfrm>
            <a:off x="3707074" y="3045934"/>
            <a:ext cx="870751" cy="830997"/>
          </a:xfrm>
          <a:prstGeom prst="rect">
            <a:avLst/>
          </a:prstGeom>
          <a:noFill/>
        </p:spPr>
        <p:txBody>
          <a:bodyPr wrap="none" rtlCol="0">
            <a:spAutoFit/>
          </a:bodyPr>
          <a:lstStyle/>
          <a:p>
            <a:r>
              <a:rPr lang="ru-RU" sz="4800" b="1" dirty="0" smtClean="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16</a:t>
            </a:r>
            <a:endParaRPr lang="ru-RU" sz="40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a:t>
            </a:r>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круг 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2" name="TextBox 31"/>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36" name="Picture 6" descr="C:\Users\i_sli\Pictures\культура_фото района\ФОТО Холм-Жирковского района\Герб.png"/>
          <p:cNvPicPr>
            <a:picLocks noChangeAspect="1" noChangeArrowheads="1"/>
          </p:cNvPicPr>
          <p:nvPr/>
        </p:nvPicPr>
        <p:blipFill>
          <a:blip r:embed="rId13" cstate="print"/>
          <a:srcRect/>
          <a:stretch>
            <a:fillRect/>
          </a:stretch>
        </p:blipFill>
        <p:spPr bwMode="auto">
          <a:xfrm>
            <a:off x="118882" y="192540"/>
            <a:ext cx="555101" cy="688069"/>
          </a:xfrm>
          <a:prstGeom prst="rect">
            <a:avLst/>
          </a:prstGeom>
          <a:noFill/>
        </p:spPr>
      </p:pic>
      <p:sp>
        <p:nvSpPr>
          <p:cNvPr id="37" name="Прямоугольник 36"/>
          <p:cNvSpPr/>
          <p:nvPr/>
        </p:nvSpPr>
        <p:spPr>
          <a:xfrm>
            <a:off x="853020" y="67385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Tree>
    <p:extLst>
      <p:ext uri="{BB962C8B-B14F-4D97-AF65-F5344CB8AC3E}">
        <p14:creationId xmlns:p14="http://schemas.microsoft.com/office/powerpoint/2010/main" val="28285661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Диаграмма 20"/>
          <p:cNvGraphicFramePr/>
          <p:nvPr>
            <p:extLst>
              <p:ext uri="{D42A27DB-BD31-4B8C-83A1-F6EECF244321}">
                <p14:modId xmlns:p14="http://schemas.microsoft.com/office/powerpoint/2010/main" val="682169553"/>
              </p:ext>
            </p:extLst>
          </p:nvPr>
        </p:nvGraphicFramePr>
        <p:xfrm>
          <a:off x="3321268" y="1269643"/>
          <a:ext cx="4414345" cy="35964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Диаграмма 26"/>
          <p:cNvGraphicFramePr/>
          <p:nvPr>
            <p:extLst>
              <p:ext uri="{D42A27DB-BD31-4B8C-83A1-F6EECF244321}">
                <p14:modId xmlns:p14="http://schemas.microsoft.com/office/powerpoint/2010/main" val="1724749152"/>
              </p:ext>
            </p:extLst>
          </p:nvPr>
        </p:nvGraphicFramePr>
        <p:xfrm>
          <a:off x="178737" y="2959771"/>
          <a:ext cx="6836722" cy="3847101"/>
        </p:xfrm>
        <a:graphic>
          <a:graphicData uri="http://schemas.openxmlformats.org/drawingml/2006/chart">
            <c:chart xmlns:c="http://schemas.openxmlformats.org/drawingml/2006/chart" xmlns:r="http://schemas.openxmlformats.org/officeDocument/2006/relationships" r:id="rId4"/>
          </a:graphicData>
        </a:graphic>
      </p:graphicFrame>
      <p:pic>
        <p:nvPicPr>
          <p:cNvPr id="10" name="Рисунок 9"/>
          <p:cNvPicPr>
            <a:picLocks noChangeAspect="1"/>
          </p:cNvPicPr>
          <p:nvPr/>
        </p:nvPicPr>
        <p:blipFill>
          <a:blip r:embed="rId5" cstate="print"/>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Финансовая деятельность</a:t>
            </a:r>
          </a:p>
        </p:txBody>
      </p:sp>
      <p:sp>
        <p:nvSpPr>
          <p:cNvPr id="4" name="TextBox 3"/>
          <p:cNvSpPr txBox="1"/>
          <p:nvPr/>
        </p:nvSpPr>
        <p:spPr>
          <a:xfrm>
            <a:off x="7118529" y="7190343"/>
            <a:ext cx="42191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25</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7" name="TextBox 16"/>
          <p:cNvSpPr txBox="1"/>
          <p:nvPr/>
        </p:nvSpPr>
        <p:spPr>
          <a:xfrm>
            <a:off x="3236118" y="1006898"/>
            <a:ext cx="3779341" cy="338554"/>
          </a:xfrm>
          <a:prstGeom prst="rect">
            <a:avLst/>
          </a:prstGeom>
          <a:noFill/>
        </p:spPr>
        <p:txBody>
          <a:bodyPr wrap="square" rtlCol="0">
            <a:spAutoFit/>
          </a:bodyPr>
          <a:lstStyle/>
          <a:p>
            <a:pPr algn="ctr"/>
            <a:r>
              <a:rPr lang="ru-RU" sz="16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Структура доходов, млн. руб</a:t>
            </a:r>
            <a:r>
              <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23" name="TextBox 22"/>
          <p:cNvSpPr txBox="1"/>
          <p:nvPr/>
        </p:nvSpPr>
        <p:spPr>
          <a:xfrm>
            <a:off x="0" y="4462574"/>
            <a:ext cx="3802564" cy="338554"/>
          </a:xfrm>
          <a:prstGeom prst="rect">
            <a:avLst/>
          </a:prstGeom>
          <a:noFill/>
        </p:spPr>
        <p:txBody>
          <a:bodyPr wrap="square" rtlCol="0">
            <a:spAutoFit/>
          </a:bodyPr>
          <a:lstStyle/>
          <a:p>
            <a:pPr algn="ctr"/>
            <a:r>
              <a:rPr lang="ru-RU" sz="16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Структура расходов, млн. руб.</a:t>
            </a:r>
            <a:endPar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a:t>
            </a:r>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круг 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18" name="TextBox 17"/>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19" name="Picture 6" descr="C:\Users\i_sli\Pictures\культура_фото района\ФОТО Холм-Жирковского района\Герб.png"/>
          <p:cNvPicPr>
            <a:picLocks noChangeAspect="1" noChangeArrowheads="1"/>
          </p:cNvPicPr>
          <p:nvPr/>
        </p:nvPicPr>
        <p:blipFill>
          <a:blip r:embed="rId6" cstate="print"/>
          <a:srcRect/>
          <a:stretch>
            <a:fillRect/>
          </a:stretch>
        </p:blipFill>
        <p:spPr bwMode="auto">
          <a:xfrm>
            <a:off x="118882" y="192540"/>
            <a:ext cx="555101" cy="688069"/>
          </a:xfrm>
          <a:prstGeom prst="rect">
            <a:avLst/>
          </a:prstGeom>
          <a:noFill/>
        </p:spPr>
      </p:pic>
      <p:sp>
        <p:nvSpPr>
          <p:cNvPr id="14" name="TextBox 13"/>
          <p:cNvSpPr txBox="1"/>
          <p:nvPr/>
        </p:nvSpPr>
        <p:spPr>
          <a:xfrm>
            <a:off x="0" y="1342707"/>
            <a:ext cx="3756380" cy="523220"/>
          </a:xfrm>
          <a:prstGeom prst="rect">
            <a:avLst/>
          </a:prstGeom>
          <a:noFill/>
        </p:spPr>
        <p:txBody>
          <a:bodyPr wrap="square" rtlCol="0">
            <a:spAutoFit/>
          </a:bodyPr>
          <a:lstStyle/>
          <a:p>
            <a:pPr algn="ctr"/>
            <a:r>
              <a:rPr lang="ru-RU" sz="14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Финансовые организации, </a:t>
            </a:r>
            <a:r>
              <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осуществляющие деятельность</a:t>
            </a:r>
          </a:p>
        </p:txBody>
      </p:sp>
      <p:graphicFrame>
        <p:nvGraphicFramePr>
          <p:cNvPr id="20" name="Таблица 19"/>
          <p:cNvGraphicFramePr>
            <a:graphicFrameLocks noGrp="1"/>
          </p:cNvGraphicFramePr>
          <p:nvPr>
            <p:extLst>
              <p:ext uri="{D42A27DB-BD31-4B8C-83A1-F6EECF244321}">
                <p14:modId xmlns:p14="http://schemas.microsoft.com/office/powerpoint/2010/main" val="61094976"/>
              </p:ext>
            </p:extLst>
          </p:nvPr>
        </p:nvGraphicFramePr>
        <p:xfrm>
          <a:off x="236368" y="2013642"/>
          <a:ext cx="3220552" cy="1859587"/>
        </p:xfrm>
        <a:graphic>
          <a:graphicData uri="http://schemas.openxmlformats.org/drawingml/2006/table">
            <a:tbl>
              <a:tblPr firstRow="1" bandRow="1">
                <a:tableStyleId>{5C22544A-7EE6-4342-B048-85BDC9FD1C3A}</a:tableStyleId>
              </a:tblPr>
              <a:tblGrid>
                <a:gridCol w="1606994">
                  <a:extLst>
                    <a:ext uri="{9D8B030D-6E8A-4147-A177-3AD203B41FA5}">
                      <a16:colId xmlns:a16="http://schemas.microsoft.com/office/drawing/2014/main" xmlns="" val="271249730"/>
                    </a:ext>
                  </a:extLst>
                </a:gridCol>
                <a:gridCol w="1613558">
                  <a:extLst>
                    <a:ext uri="{9D8B030D-6E8A-4147-A177-3AD203B41FA5}">
                      <a16:colId xmlns:a16="http://schemas.microsoft.com/office/drawing/2014/main" xmlns="" val="3658549356"/>
                    </a:ext>
                  </a:extLst>
                </a:gridCol>
              </a:tblGrid>
              <a:tr h="262639">
                <a:tc>
                  <a:txBody>
                    <a:bodyPr/>
                    <a:lstStyle/>
                    <a:p>
                      <a:pPr algn="ctr"/>
                      <a:r>
                        <a:rPr lang="ru-RU" sz="105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Банки</a:t>
                      </a:r>
                      <a:endParaRPr lang="ru-RU" sz="1050"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FFFF"/>
                    </a:solidFill>
                  </a:tcPr>
                </a:tc>
                <a:tc>
                  <a:txBody>
                    <a:bodyPr/>
                    <a:lstStyle/>
                    <a:p>
                      <a:pPr algn="ctr"/>
                      <a:r>
                        <a:rPr lang="ru-RU" sz="105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Страховые компании</a:t>
                      </a:r>
                      <a:endParaRPr lang="ru-RU" sz="1050"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FFFF"/>
                    </a:solidFill>
                  </a:tcPr>
                </a:tc>
                <a:extLst>
                  <a:ext uri="{0D108BD9-81ED-4DB2-BD59-A6C34878D82A}">
                    <a16:rowId xmlns:a16="http://schemas.microsoft.com/office/drawing/2014/main" xmlns="" val="446570374"/>
                  </a:ext>
                </a:extLst>
              </a:tr>
              <a:tr h="1596948">
                <a:tc>
                  <a:txBody>
                    <a:bodyPr/>
                    <a:lstStyle/>
                    <a:p>
                      <a:pPr algn="ctr"/>
                      <a:r>
                        <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ПАО</a:t>
                      </a:r>
                      <a:r>
                        <a:rPr lang="ru-RU" sz="1000" baseline="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 «Сбербанк» Смоленское отделение №8609/100</a:t>
                      </a:r>
                      <a:endParaRPr lang="ru-RU" sz="10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FFFF"/>
                    </a:solidFill>
                  </a:tcPr>
                </a:tc>
                <a:tc>
                  <a:txBody>
                    <a:bodyPr/>
                    <a:lstStyle/>
                    <a:p>
                      <a:pPr algn="ctr"/>
                      <a:r>
                        <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Страховое агентство «</a:t>
                      </a:r>
                      <a:r>
                        <a:rPr lang="ru-RU" sz="1000" dirty="0" err="1" smtClean="0">
                          <a:solidFill>
                            <a:srgbClr val="002060"/>
                          </a:solidFill>
                          <a:latin typeface="Open Sans" panose="020B0606030504020204" pitchFamily="34" charset="0"/>
                          <a:ea typeface="Open Sans" panose="020B0606030504020204" pitchFamily="34" charset="0"/>
                          <a:cs typeface="Open Sans" panose="020B0606030504020204" pitchFamily="34" charset="0"/>
                        </a:rPr>
                        <a:t>Югория</a:t>
                      </a:r>
                      <a:r>
                        <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a:t>
                      </a:r>
                      <a:endParaRPr lang="ru-RU" sz="1000" baseline="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ctr"/>
                      <a:endParaRPr lang="ru-RU" sz="1000" baseline="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ctr"/>
                      <a:r>
                        <a:rPr lang="ru-RU" sz="1000" baseline="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Филиал АО «МАКС-М» в г. Смоленске</a:t>
                      </a:r>
                      <a:endPar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FFFF"/>
                    </a:solidFill>
                  </a:tcPr>
                </a:tc>
                <a:extLst>
                  <a:ext uri="{0D108BD9-81ED-4DB2-BD59-A6C34878D82A}">
                    <a16:rowId xmlns:a16="http://schemas.microsoft.com/office/drawing/2014/main" xmlns="" val="3661350664"/>
                  </a:ext>
                </a:extLst>
              </a:tr>
            </a:tbl>
          </a:graphicData>
        </a:graphic>
      </p:graphicFrame>
      <p:sp>
        <p:nvSpPr>
          <p:cNvPr id="16" name="Прямоугольник 15"/>
          <p:cNvSpPr/>
          <p:nvPr/>
        </p:nvSpPr>
        <p:spPr>
          <a:xfrm>
            <a:off x="853020" y="67385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Tree>
    <p:extLst>
      <p:ext uri="{BB962C8B-B14F-4D97-AF65-F5344CB8AC3E}">
        <p14:creationId xmlns:p14="http://schemas.microsoft.com/office/powerpoint/2010/main" val="42604430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Рисунок 38"/>
          <p:cNvPicPr>
            <a:picLocks noChangeAspect="1"/>
          </p:cNvPicPr>
          <p:nvPr/>
        </p:nvPicPr>
        <p:blipFill>
          <a:blip r:embed="rId3">
            <a:duotone>
              <a:prstClr val="black"/>
              <a:srgbClr val="FFFFB0">
                <a:tint val="45000"/>
                <a:satMod val="400000"/>
              </a:srgbClr>
            </a:duotone>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60" y="5559324"/>
            <a:ext cx="6303076" cy="928141"/>
          </a:xfrm>
          <a:prstGeom prst="rect">
            <a:avLst/>
          </a:prstGeom>
          <a:effectLst>
            <a:glow rad="127000">
              <a:schemeClr val="accent1">
                <a:alpha val="0"/>
              </a:schemeClr>
            </a:glow>
            <a:outerShdw blurRad="50800" dist="50800" dir="5400000" sx="99000" sy="99000" algn="ctr" rotWithShape="0">
              <a:srgbClr val="000000">
                <a:alpha val="0"/>
              </a:srgbClr>
            </a:outerShdw>
            <a:reflection stA="97000" endPos="0" dist="50800" dir="5400000" sy="-100000" algn="bl" rotWithShape="0"/>
          </a:effectLst>
        </p:spPr>
      </p:pic>
      <p:pic>
        <p:nvPicPr>
          <p:cNvPr id="6" name="Рисунок 5"/>
          <p:cNvPicPr>
            <a:picLocks noChangeAspect="1"/>
          </p:cNvPicPr>
          <p:nvPr/>
        </p:nvPicPr>
        <p:blipFill>
          <a:blip r:embed="rId5">
            <a:extLst>
              <a:ext uri="{BEBA8EAE-BF5A-486C-A8C5-ECC9F3942E4B}">
                <a14:imgProps xmlns:a14="http://schemas.microsoft.com/office/drawing/2010/main">
                  <a14:imgLayer r:embed="rId4">
                    <a14:imgEffect>
                      <a14:artisticCrisscrossEtching/>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3354219"/>
            <a:ext cx="7559675" cy="1069785"/>
          </a:xfrm>
          <a:prstGeom prst="rect">
            <a:avLst/>
          </a:prstGeom>
          <a:ln>
            <a:noFill/>
            <a:prstDash val="lgDash"/>
          </a:ln>
        </p:spPr>
      </p:pic>
      <p:pic>
        <p:nvPicPr>
          <p:cNvPr id="10" name="Рисунок 9"/>
          <p:cNvPicPr>
            <a:picLocks noChangeAspect="1"/>
          </p:cNvPicPr>
          <p:nvPr/>
        </p:nvPicPr>
        <p:blipFill>
          <a:blip r:embed="rId6" cstate="print"/>
          <a:stretch>
            <a:fillRect/>
          </a:stretch>
        </p:blipFill>
        <p:spPr>
          <a:xfrm>
            <a:off x="2061031" y="156237"/>
            <a:ext cx="5498644" cy="768091"/>
          </a:xfrm>
          <a:prstGeom prst="rect">
            <a:avLst/>
          </a:prstGeom>
        </p:spPr>
      </p:pic>
      <p:sp>
        <p:nvSpPr>
          <p:cNvPr id="3" name="TextBox 2"/>
          <p:cNvSpPr txBox="1"/>
          <p:nvPr/>
        </p:nvSpPr>
        <p:spPr>
          <a:xfrm>
            <a:off x="2061031" y="311192"/>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a:t>
            </a:r>
          </a:p>
        </p:txBody>
      </p:sp>
      <p:sp>
        <p:nvSpPr>
          <p:cNvPr id="4" name="TextBox 3"/>
          <p:cNvSpPr txBox="1"/>
          <p:nvPr/>
        </p:nvSpPr>
        <p:spPr>
          <a:xfrm>
            <a:off x="7105957" y="7190343"/>
            <a:ext cx="42191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26</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 name="TextBox 1"/>
          <p:cNvSpPr txBox="1"/>
          <p:nvPr/>
        </p:nvSpPr>
        <p:spPr>
          <a:xfrm>
            <a:off x="656969" y="2564427"/>
            <a:ext cx="1470922" cy="600164"/>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униципальных </a:t>
            </a:r>
          </a:p>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образовательных </a:t>
            </a:r>
          </a:p>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учреждений</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 name="TextBox 4"/>
          <p:cNvSpPr txBox="1"/>
          <p:nvPr/>
        </p:nvSpPr>
        <p:spPr>
          <a:xfrm>
            <a:off x="2933425" y="2573751"/>
            <a:ext cx="1458296" cy="600164"/>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Учреждений дошкольного образования</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6" name="TextBox 25"/>
          <p:cNvSpPr txBox="1"/>
          <p:nvPr/>
        </p:nvSpPr>
        <p:spPr>
          <a:xfrm>
            <a:off x="4891387" y="2584565"/>
            <a:ext cx="2053575" cy="600164"/>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Учреждений дополнительного образования</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9" name="TextBox 28"/>
          <p:cNvSpPr txBox="1"/>
          <p:nvPr/>
        </p:nvSpPr>
        <p:spPr>
          <a:xfrm>
            <a:off x="313301" y="3326141"/>
            <a:ext cx="1718740" cy="646331"/>
          </a:xfrm>
          <a:prstGeom prst="rect">
            <a:avLst/>
          </a:prstGeom>
          <a:noFill/>
        </p:spPr>
        <p:txBody>
          <a:bodyPr wrap="none" rtlCol="0">
            <a:spAutoFit/>
          </a:bodyPr>
          <a:lstStyle/>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Общее </a:t>
            </a:r>
          </a:p>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0" name="TextBox 29"/>
          <p:cNvSpPr txBox="1"/>
          <p:nvPr/>
        </p:nvSpPr>
        <p:spPr>
          <a:xfrm>
            <a:off x="2345342" y="3507775"/>
            <a:ext cx="5115938" cy="830997"/>
          </a:xfrm>
          <a:prstGeom prst="rect">
            <a:avLst/>
          </a:prstGeom>
          <a:noFill/>
        </p:spPr>
        <p:txBody>
          <a:bodyPr wrap="square" rtlCol="0">
            <a:spAutoFit/>
          </a:bodyPr>
          <a:lstStyle/>
          <a:p>
            <a:r>
              <a:rPr lang="ru-RU" sz="16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4</a:t>
            </a:r>
            <a:r>
              <a:rPr lang="ru-RU" sz="14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 </a:t>
            </a:r>
            <a:r>
              <a:rPr lang="ru-RU" sz="12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средних  общеобразовательных учреждений</a:t>
            </a:r>
          </a:p>
          <a:p>
            <a:r>
              <a:rPr lang="ru-RU" sz="16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2</a:t>
            </a:r>
            <a:r>
              <a:rPr lang="ru-RU" sz="14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 </a:t>
            </a:r>
            <a:r>
              <a:rPr lang="ru-RU" sz="12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основных школы</a:t>
            </a:r>
          </a:p>
          <a:p>
            <a:r>
              <a:rPr lang="ru-RU" sz="16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2</a:t>
            </a:r>
            <a:r>
              <a:rPr lang="ru-RU" sz="14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 </a:t>
            </a:r>
            <a:r>
              <a:rPr lang="ru-RU" sz="12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филиала</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6" name="Рисунок 35"/>
          <p:cNvPicPr>
            <a:picLocks noChangeAspect="1"/>
          </p:cNvPicPr>
          <p:nvPr/>
        </p:nvPicPr>
        <p:blipFill>
          <a:blip r:embed="rId7">
            <a:duotone>
              <a:prstClr val="black"/>
              <a:srgbClr val="D1FFFF">
                <a:tint val="45000"/>
                <a:satMod val="400000"/>
              </a:srgb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4455316"/>
            <a:ext cx="7429500" cy="1031084"/>
          </a:xfrm>
          <a:prstGeom prst="rect">
            <a:avLst/>
          </a:prstGeom>
        </p:spPr>
      </p:pic>
      <p:sp>
        <p:nvSpPr>
          <p:cNvPr id="37" name="TextBox 36"/>
          <p:cNvSpPr txBox="1"/>
          <p:nvPr/>
        </p:nvSpPr>
        <p:spPr>
          <a:xfrm>
            <a:off x="0" y="4501966"/>
            <a:ext cx="2237472" cy="646331"/>
          </a:xfrm>
          <a:prstGeom prst="rect">
            <a:avLst/>
          </a:prstGeom>
          <a:noFill/>
        </p:spPr>
        <p:txBody>
          <a:bodyPr wrap="none" rtlCol="0">
            <a:spAutoFit/>
          </a:bodyPr>
          <a:lstStyle/>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Дополнительное </a:t>
            </a:r>
          </a:p>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a:t>
            </a:r>
          </a:p>
        </p:txBody>
      </p:sp>
      <p:sp>
        <p:nvSpPr>
          <p:cNvPr id="45" name="TextBox 44"/>
          <p:cNvSpPr txBox="1"/>
          <p:nvPr/>
        </p:nvSpPr>
        <p:spPr>
          <a:xfrm>
            <a:off x="307688" y="5698989"/>
            <a:ext cx="1738168" cy="646331"/>
          </a:xfrm>
          <a:prstGeom prst="rect">
            <a:avLst/>
          </a:prstGeom>
          <a:noFill/>
        </p:spPr>
        <p:txBody>
          <a:bodyPr wrap="none" rtlCol="0">
            <a:spAutoFit/>
          </a:bodyPr>
          <a:lstStyle/>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Дошкольное</a:t>
            </a:r>
          </a:p>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4" name="Рисунок 5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2517" y="1072119"/>
            <a:ext cx="1503758" cy="1501632"/>
          </a:xfrm>
          <a:prstGeom prst="rect">
            <a:avLst/>
          </a:prstGeom>
        </p:spPr>
      </p:pic>
      <p:pic>
        <p:nvPicPr>
          <p:cNvPr id="57" name="Рисунок 5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10694" y="1072119"/>
            <a:ext cx="1503758" cy="1501632"/>
          </a:xfrm>
          <a:prstGeom prst="rect">
            <a:avLst/>
          </a:prstGeom>
        </p:spPr>
      </p:pic>
      <p:pic>
        <p:nvPicPr>
          <p:cNvPr id="58" name="Рисунок 5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58871" y="1079283"/>
            <a:ext cx="1491130" cy="1489021"/>
          </a:xfrm>
          <a:prstGeom prst="rect">
            <a:avLst/>
          </a:prstGeom>
        </p:spPr>
      </p:pic>
      <p:sp>
        <p:nvSpPr>
          <p:cNvPr id="59" name="TextBox 58"/>
          <p:cNvSpPr txBox="1"/>
          <p:nvPr/>
        </p:nvSpPr>
        <p:spPr>
          <a:xfrm>
            <a:off x="91983" y="3914347"/>
            <a:ext cx="2002536" cy="523220"/>
          </a:xfrm>
          <a:prstGeom prst="rect">
            <a:avLst/>
          </a:prstGeom>
          <a:noFill/>
        </p:spPr>
        <p:txBody>
          <a:bodyPr wrap="none" rtlCol="0">
            <a:spAutoFit/>
          </a:bodyPr>
          <a:lstStyle/>
          <a:p>
            <a:r>
              <a:rPr lang="ru-RU" sz="1200" dirty="0" smtClean="0">
                <a:latin typeface="Open Sans" panose="020B0606030504020204" pitchFamily="34" charset="0"/>
                <a:ea typeface="Open Sans" panose="020B0606030504020204" pitchFamily="34" charset="0"/>
                <a:cs typeface="Open Sans" panose="020B0606030504020204" pitchFamily="34" charset="0"/>
              </a:rPr>
              <a:t>Численность школьников</a:t>
            </a:r>
          </a:p>
          <a:p>
            <a:pPr algn="ctr"/>
            <a:r>
              <a:rPr lang="ru-RU" sz="16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725</a:t>
            </a:r>
            <a:r>
              <a:rPr lang="ru-RU" sz="1200" dirty="0" smtClean="0">
                <a:latin typeface="Open Sans" panose="020B0606030504020204" pitchFamily="34" charset="0"/>
                <a:ea typeface="Open Sans" panose="020B0606030504020204" pitchFamily="34" charset="0"/>
                <a:cs typeface="Open Sans" panose="020B0606030504020204" pitchFamily="34" charset="0"/>
              </a:rPr>
              <a:t>чел.</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p:cNvSpPr txBox="1"/>
          <p:nvPr/>
        </p:nvSpPr>
        <p:spPr>
          <a:xfrm>
            <a:off x="3427568" y="1378462"/>
            <a:ext cx="569387" cy="923330"/>
          </a:xfrm>
          <a:prstGeom prst="rect">
            <a:avLst/>
          </a:prstGeom>
          <a:noFill/>
        </p:spPr>
        <p:txBody>
          <a:bodyPr wrap="none" rtlCol="0">
            <a:spAutoFit/>
          </a:bodyPr>
          <a:lstStyle>
            <a:defPPr>
              <a:defRPr lang="en-US"/>
            </a:defPPr>
            <a:lvl1pPr>
              <a:defRPr sz="5400" b="1">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ru-RU" dirty="0"/>
              <a:t>4</a:t>
            </a:r>
          </a:p>
        </p:txBody>
      </p:sp>
      <p:sp>
        <p:nvSpPr>
          <p:cNvPr id="42" name="TextBox 41"/>
          <p:cNvSpPr txBox="1"/>
          <p:nvPr/>
        </p:nvSpPr>
        <p:spPr>
          <a:xfrm>
            <a:off x="5627871" y="1382272"/>
            <a:ext cx="580608" cy="923330"/>
          </a:xfrm>
          <a:prstGeom prst="rect">
            <a:avLst/>
          </a:prstGeom>
          <a:noFill/>
        </p:spPr>
        <p:txBody>
          <a:bodyPr wrap="none" rtlCol="0">
            <a:spAutoFit/>
          </a:bodyPr>
          <a:lstStyle/>
          <a:p>
            <a:r>
              <a:rPr lang="ru-RU" sz="54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2</a:t>
            </a:r>
          </a:p>
        </p:txBody>
      </p:sp>
      <p:sp>
        <p:nvSpPr>
          <p:cNvPr id="43" name="TextBox 42"/>
          <p:cNvSpPr txBox="1"/>
          <p:nvPr/>
        </p:nvSpPr>
        <p:spPr>
          <a:xfrm>
            <a:off x="1093251" y="1356608"/>
            <a:ext cx="569387" cy="923330"/>
          </a:xfrm>
          <a:prstGeom prst="rect">
            <a:avLst/>
          </a:prstGeom>
          <a:noFill/>
        </p:spPr>
        <p:txBody>
          <a:bodyPr wrap="none" rtlCol="0">
            <a:spAutoFit/>
          </a:bodyPr>
          <a:lstStyle/>
          <a:p>
            <a:r>
              <a:rPr lang="ru-RU" sz="54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8</a:t>
            </a:r>
          </a:p>
        </p:txBody>
      </p:sp>
      <p:sp>
        <p:nvSpPr>
          <p:cNvPr id="11" name="Прямоугольник 10"/>
          <p:cNvSpPr/>
          <p:nvPr/>
        </p:nvSpPr>
        <p:spPr>
          <a:xfrm>
            <a:off x="2359327" y="4690160"/>
            <a:ext cx="5187776" cy="572464"/>
          </a:xfrm>
          <a:prstGeom prst="rect">
            <a:avLst/>
          </a:prstGeom>
        </p:spPr>
        <p:txBody>
          <a:bodyPr wrap="square">
            <a:spAutoFit/>
          </a:bodyPr>
          <a:lstStyle/>
          <a:p>
            <a:pPr>
              <a:lnSpc>
                <a:spcPct val="130000"/>
              </a:lnSpc>
            </a:pPr>
            <a:r>
              <a:rPr lang="ru-RU" sz="1200" dirty="0" smtClean="0">
                <a:latin typeface="Open Sans" panose="020B0606030504020204" pitchFamily="34" charset="0"/>
                <a:ea typeface="Open Sans" panose="020B0606030504020204" pitchFamily="34" charset="0"/>
                <a:cs typeface="Open Sans" panose="020B0606030504020204" pitchFamily="34" charset="0"/>
              </a:rPr>
              <a:t>МБОУ ДОД «</a:t>
            </a:r>
            <a:r>
              <a:rPr lang="ru-RU" sz="1200" dirty="0" err="1" smtClean="0">
                <a:latin typeface="Open Sans" panose="020B0606030504020204" pitchFamily="34" charset="0"/>
                <a:ea typeface="Open Sans" panose="020B0606030504020204" pitchFamily="34" charset="0"/>
                <a:cs typeface="Open Sans" panose="020B0606030504020204" pitchFamily="34" charset="0"/>
              </a:rPr>
              <a:t>Холмовская</a:t>
            </a:r>
            <a:r>
              <a:rPr lang="ru-RU" sz="1200" dirty="0" smtClean="0">
                <a:latin typeface="Open Sans" panose="020B0606030504020204" pitchFamily="34" charset="0"/>
                <a:ea typeface="Open Sans" panose="020B0606030504020204" pitchFamily="34" charset="0"/>
                <a:cs typeface="Open Sans" panose="020B0606030504020204" pitchFamily="34" charset="0"/>
              </a:rPr>
              <a:t> ДЮСШ»</a:t>
            </a:r>
          </a:p>
          <a:p>
            <a:pPr>
              <a:lnSpc>
                <a:spcPct val="130000"/>
              </a:lnSpc>
            </a:pPr>
            <a:r>
              <a:rPr lang="ru-RU" sz="1200" dirty="0" smtClean="0">
                <a:latin typeface="Open Sans" panose="020B0606030504020204" pitchFamily="34" charset="0"/>
                <a:ea typeface="Open Sans" panose="020B0606030504020204" pitchFamily="34" charset="0"/>
                <a:cs typeface="Open Sans" panose="020B0606030504020204" pitchFamily="34" charset="0"/>
              </a:rPr>
              <a:t>МБОУ ДО «Холм-Жирковский районный  ДТДЮ»</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50" name="TextBox 49"/>
          <p:cNvSpPr txBox="1"/>
          <p:nvPr/>
        </p:nvSpPr>
        <p:spPr>
          <a:xfrm>
            <a:off x="2354470" y="5608994"/>
            <a:ext cx="4083762" cy="769441"/>
          </a:xfrm>
          <a:prstGeom prst="rect">
            <a:avLst/>
          </a:prstGeom>
          <a:noFill/>
        </p:spPr>
        <p:txBody>
          <a:bodyPr wrap="square" rtlCol="0">
            <a:spAutoFit/>
          </a:bodyPr>
          <a:lstStyle/>
          <a:p>
            <a:r>
              <a:rPr lang="ru-RU" sz="1600" b="1" dirty="0" smtClean="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4</a:t>
            </a:r>
            <a:r>
              <a:rPr lang="ru-RU" sz="1600" dirty="0" smtClean="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ru-RU" sz="1200" dirty="0" smtClean="0">
                <a:latin typeface="Open Sans" panose="020B0606030504020204" pitchFamily="34" charset="0"/>
                <a:ea typeface="Open Sans" panose="020B0606030504020204" pitchFamily="34" charset="0"/>
                <a:cs typeface="Open Sans" panose="020B0606030504020204" pitchFamily="34" charset="0"/>
              </a:rPr>
              <a:t>детских сада</a:t>
            </a:r>
            <a:r>
              <a:rPr lang="ru-RU" sz="1600" dirty="0">
                <a:latin typeface="Open Sans" panose="020B0606030504020204" pitchFamily="34" charset="0"/>
                <a:ea typeface="Open Sans" panose="020B0606030504020204" pitchFamily="34" charset="0"/>
                <a:cs typeface="Open Sans" panose="020B0606030504020204" pitchFamily="34" charset="0"/>
              </a:rPr>
              <a:t> </a:t>
            </a:r>
          </a:p>
          <a:p>
            <a:r>
              <a:rPr lang="ru-RU" sz="1600" b="1" dirty="0" smtClean="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3</a:t>
            </a:r>
            <a:r>
              <a:rPr lang="ru-RU" sz="16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 </a:t>
            </a:r>
            <a:r>
              <a:rPr lang="ru-RU" sz="1200" dirty="0" smtClean="0">
                <a:latin typeface="Open Sans" panose="020B0606030504020204" pitchFamily="34" charset="0"/>
                <a:ea typeface="Open Sans" panose="020B0606030504020204" pitchFamily="34" charset="0"/>
                <a:cs typeface="Open Sans" panose="020B0606030504020204" pitchFamily="34" charset="0"/>
              </a:rPr>
              <a:t>дошкольные группы при общеобразовательных учреждениях</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a:t>
            </a:r>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круг 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2" name="TextBox 31"/>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33" name="Picture 6" descr="C:\Users\i_sli\Pictures\культура_фото района\ФОТО Холм-Жирковского района\Герб.png"/>
          <p:cNvPicPr>
            <a:picLocks noChangeAspect="1" noChangeArrowheads="1"/>
          </p:cNvPicPr>
          <p:nvPr/>
        </p:nvPicPr>
        <p:blipFill>
          <a:blip r:embed="rId10" cstate="print"/>
          <a:srcRect/>
          <a:stretch>
            <a:fillRect/>
          </a:stretch>
        </p:blipFill>
        <p:spPr bwMode="auto">
          <a:xfrm>
            <a:off x="118882" y="192540"/>
            <a:ext cx="555101" cy="688069"/>
          </a:xfrm>
          <a:prstGeom prst="rect">
            <a:avLst/>
          </a:prstGeom>
          <a:noFill/>
        </p:spPr>
      </p:pic>
      <p:sp>
        <p:nvSpPr>
          <p:cNvPr id="27" name="TextBox 26"/>
          <p:cNvSpPr txBox="1"/>
          <p:nvPr/>
        </p:nvSpPr>
        <p:spPr>
          <a:xfrm>
            <a:off x="0" y="5046224"/>
            <a:ext cx="2354470" cy="338554"/>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Обучаются</a:t>
            </a:r>
            <a:r>
              <a:rPr lang="ru-RU" sz="1600" dirty="0" smtClean="0">
                <a:latin typeface="Open Sans" panose="020B0606030504020204" pitchFamily="34" charset="0"/>
                <a:ea typeface="Open Sans" panose="020B0606030504020204" pitchFamily="34" charset="0"/>
                <a:cs typeface="Open Sans" panose="020B0606030504020204" pitchFamily="34" charset="0"/>
              </a:rPr>
              <a:t> </a:t>
            </a:r>
            <a:r>
              <a:rPr lang="ru-RU" sz="1600" b="1" dirty="0" smtClean="0">
                <a:solidFill>
                  <a:schemeClr val="accent5">
                    <a:lumMod val="75000"/>
                  </a:schemeClr>
                </a:solidFill>
                <a:latin typeface="Open Sans" panose="020B0606030504020204" pitchFamily="34" charset="0"/>
                <a:ea typeface="Open Sans" panose="020B0606030504020204" pitchFamily="34" charset="0"/>
                <a:cs typeface="Open Sans" panose="020B0606030504020204" pitchFamily="34" charset="0"/>
              </a:rPr>
              <a:t>716</a:t>
            </a:r>
            <a:r>
              <a:rPr lang="ru-RU" sz="1600" b="1" dirty="0" smtClean="0">
                <a:latin typeface="Open Sans" panose="020B0606030504020204" pitchFamily="34" charset="0"/>
                <a:ea typeface="Open Sans" panose="020B0606030504020204" pitchFamily="34" charset="0"/>
                <a:cs typeface="Open Sans" panose="020B0606030504020204" pitchFamily="34" charset="0"/>
              </a:rPr>
              <a:t> </a:t>
            </a:r>
            <a:r>
              <a:rPr lang="ru-RU" sz="1200" dirty="0" smtClean="0">
                <a:latin typeface="Open Sans" panose="020B0606030504020204" pitchFamily="34" charset="0"/>
                <a:ea typeface="Open Sans" panose="020B0606030504020204" pitchFamily="34" charset="0"/>
                <a:cs typeface="Open Sans" panose="020B0606030504020204" pitchFamily="34" charset="0"/>
              </a:rPr>
              <a:t>чел</a:t>
            </a:r>
            <a:r>
              <a:rPr lang="ru-RU" sz="1600" dirty="0" smtClean="0">
                <a:latin typeface="Open Sans" panose="020B0606030504020204" pitchFamily="34" charset="0"/>
                <a:ea typeface="Open Sans" panose="020B0606030504020204" pitchFamily="34" charset="0"/>
                <a:cs typeface="Open Sans" panose="020B0606030504020204" pitchFamily="34" charset="0"/>
              </a:rPr>
              <a:t>.</a:t>
            </a:r>
            <a:endParaRPr lang="ru-RU"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Прямоугольник 27"/>
          <p:cNvSpPr/>
          <p:nvPr/>
        </p:nvSpPr>
        <p:spPr>
          <a:xfrm>
            <a:off x="853020" y="67385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Tree>
    <p:extLst>
      <p:ext uri="{BB962C8B-B14F-4D97-AF65-F5344CB8AC3E}">
        <p14:creationId xmlns:p14="http://schemas.microsoft.com/office/powerpoint/2010/main" val="7791166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cstate="print"/>
          <a:stretch>
            <a:fillRect/>
          </a:stretch>
        </p:blipFill>
        <p:spPr>
          <a:xfrm>
            <a:off x="2061031" y="156237"/>
            <a:ext cx="5498644" cy="768091"/>
          </a:xfrm>
          <a:prstGeom prst="rect">
            <a:avLst/>
          </a:prstGeom>
        </p:spPr>
      </p:pic>
      <p:sp>
        <p:nvSpPr>
          <p:cNvPr id="3" name="TextBox 2"/>
          <p:cNvSpPr txBox="1"/>
          <p:nvPr/>
        </p:nvSpPr>
        <p:spPr>
          <a:xfrm>
            <a:off x="2061031" y="311950"/>
            <a:ext cx="5388908"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Здравоохранение</a:t>
            </a:r>
          </a:p>
        </p:txBody>
      </p:sp>
      <p:sp>
        <p:nvSpPr>
          <p:cNvPr id="4" name="TextBox 3"/>
          <p:cNvSpPr txBox="1"/>
          <p:nvPr/>
        </p:nvSpPr>
        <p:spPr>
          <a:xfrm>
            <a:off x="7155119" y="7190343"/>
            <a:ext cx="417294"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27</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1637747778"/>
              </p:ext>
            </p:extLst>
          </p:nvPr>
        </p:nvGraphicFramePr>
        <p:xfrm>
          <a:off x="236368" y="1156593"/>
          <a:ext cx="3680544" cy="1882818"/>
        </p:xfrm>
        <a:graphic>
          <a:graphicData uri="http://schemas.openxmlformats.org/drawingml/2006/table">
            <a:tbl>
              <a:tblPr firstRow="1" bandRow="1">
                <a:tableStyleId>{5C22544A-7EE6-4342-B048-85BDC9FD1C3A}</a:tableStyleId>
              </a:tblPr>
              <a:tblGrid>
                <a:gridCol w="2970380">
                  <a:extLst>
                    <a:ext uri="{9D8B030D-6E8A-4147-A177-3AD203B41FA5}">
                      <a16:colId xmlns:a16="http://schemas.microsoft.com/office/drawing/2014/main" xmlns="" val="2891352032"/>
                    </a:ext>
                  </a:extLst>
                </a:gridCol>
                <a:gridCol w="710164">
                  <a:extLst>
                    <a:ext uri="{9D8B030D-6E8A-4147-A177-3AD203B41FA5}">
                      <a16:colId xmlns:a16="http://schemas.microsoft.com/office/drawing/2014/main" xmlns="" val="264918717"/>
                    </a:ext>
                  </a:extLst>
                </a:gridCol>
              </a:tblGrid>
              <a:tr h="419778">
                <a:tc gridSpan="2">
                  <a:txBody>
                    <a:bodyPr/>
                    <a:lstStyle/>
                    <a:p>
                      <a:pPr algn="ctr"/>
                      <a:r>
                        <a:rPr lang="ru-RU" cap="all" baseline="0" dirty="0" smtClean="0">
                          <a:latin typeface="Open Sans" panose="020B0606030504020204" pitchFamily="34" charset="0"/>
                          <a:ea typeface="Open Sans" panose="020B0606030504020204" pitchFamily="34" charset="0"/>
                          <a:cs typeface="Open Sans" panose="020B0606030504020204" pitchFamily="34" charset="0"/>
                        </a:rPr>
                        <a:t>Сеть медицинских учреждений</a:t>
                      </a:r>
                      <a:endParaRPr lang="ru-RU" cap="all" baseline="0" dirty="0">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59C0D5"/>
                    </a:solidFill>
                  </a:tcPr>
                </a:tc>
                <a:tc hMerge="1">
                  <a:txBody>
                    <a:bodyPr/>
                    <a:lstStyle/>
                    <a:p>
                      <a:endParaRPr lang="ru-RU" dirty="0"/>
                    </a:p>
                  </a:txBody>
                  <a:tcPr/>
                </a:tc>
                <a:extLst>
                  <a:ext uri="{0D108BD9-81ED-4DB2-BD59-A6C34878D82A}">
                    <a16:rowId xmlns:a16="http://schemas.microsoft.com/office/drawing/2014/main" xmlns="" val="235983299"/>
                  </a:ext>
                </a:extLst>
              </a:tr>
              <a:tr h="276125">
                <a:tc>
                  <a:txBody>
                    <a:bodyPr/>
                    <a:lstStyle/>
                    <a:p>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Врачебные</a:t>
                      </a:r>
                      <a:r>
                        <a:rPr lang="ru-RU" sz="1400" baseline="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 амбулатории</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ctr"/>
                      <a:r>
                        <a:rPr lang="ru-RU" sz="1800" dirty="0" smtClean="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rPr>
                        <a:t>2</a:t>
                      </a:r>
                      <a:endParaRPr lang="ru-RU" sz="1800" dirty="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extLst>
                  <a:ext uri="{0D108BD9-81ED-4DB2-BD59-A6C34878D82A}">
                    <a16:rowId xmlns:a16="http://schemas.microsoft.com/office/drawing/2014/main" xmlns="" val="1922429711"/>
                  </a:ext>
                </a:extLst>
              </a:tr>
              <a:tr h="338490">
                <a:tc>
                  <a:txBody>
                    <a:bodyPr/>
                    <a:lstStyle/>
                    <a:p>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ЦРБ</a:t>
                      </a:r>
                      <a:r>
                        <a:rPr lang="ru-RU" sz="1400" baseline="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ctr"/>
                      <a:r>
                        <a:rPr lang="ru-RU" sz="1800" dirty="0" smtClean="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rPr>
                        <a:t>1</a:t>
                      </a:r>
                      <a:endParaRPr lang="ru-RU" sz="1800" dirty="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extLst>
                  <a:ext uri="{0D108BD9-81ED-4DB2-BD59-A6C34878D82A}">
                    <a16:rowId xmlns:a16="http://schemas.microsoft.com/office/drawing/2014/main" xmlns="" val="3815169501"/>
                  </a:ext>
                </a:extLst>
              </a:tr>
              <a:tr h="306217">
                <a:tc>
                  <a:txBody>
                    <a:bodyPr/>
                    <a:lstStyle/>
                    <a:p>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Стационары</a:t>
                      </a:r>
                      <a:r>
                        <a:rPr lang="ru-RU" sz="1400" baseline="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ctr"/>
                      <a:r>
                        <a:rPr lang="ru-RU" sz="1800" dirty="0" smtClean="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rPr>
                        <a:t>1</a:t>
                      </a:r>
                      <a:endParaRPr lang="ru-RU" sz="1800" dirty="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extLst>
                  <a:ext uri="{0D108BD9-81ED-4DB2-BD59-A6C34878D82A}">
                    <a16:rowId xmlns:a16="http://schemas.microsoft.com/office/drawing/2014/main" xmlns="" val="2691556949"/>
                  </a:ext>
                </a:extLst>
              </a:tr>
              <a:tr h="306217">
                <a:tc>
                  <a:txBody>
                    <a:bodyPr/>
                    <a:lstStyle/>
                    <a:p>
                      <a:r>
                        <a:rPr lang="ru-RU" sz="1400" dirty="0" err="1"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ФАПы</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ctr"/>
                      <a:r>
                        <a:rPr lang="ru-RU" sz="1800" dirty="0" smtClean="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rPr>
                        <a:t>13</a:t>
                      </a:r>
                      <a:endParaRPr lang="ru-RU" sz="1800" dirty="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r>
            </a:tbl>
          </a:graphicData>
        </a:graphic>
      </p:graphicFrame>
      <p:pic>
        <p:nvPicPr>
          <p:cNvPr id="11" name="Picture 2" descr="http://misanec.ru/wp-content/uploads/2016/01/What-we-do-health-18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7368" y="1187283"/>
            <a:ext cx="2982928" cy="1909437"/>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22561" y="3570173"/>
            <a:ext cx="1200867" cy="1180731"/>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44188" y="3418979"/>
            <a:ext cx="1209751" cy="1209751"/>
          </a:xfrm>
          <a:prstGeom prst="rect">
            <a:avLst/>
          </a:prstGeom>
        </p:spPr>
      </p:pic>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6201" y="3603144"/>
            <a:ext cx="1172136" cy="1168623"/>
          </a:xfrm>
          <a:prstGeom prst="rect">
            <a:avLst/>
          </a:prstGeom>
        </p:spPr>
      </p:pic>
      <p:sp>
        <p:nvSpPr>
          <p:cNvPr id="16" name="TextBox 15"/>
          <p:cNvSpPr txBox="1"/>
          <p:nvPr/>
        </p:nvSpPr>
        <p:spPr>
          <a:xfrm>
            <a:off x="1580997" y="3829344"/>
            <a:ext cx="941564" cy="430887"/>
          </a:xfrm>
          <a:prstGeom prst="rect">
            <a:avLst/>
          </a:prstGeom>
          <a:noFill/>
        </p:spPr>
        <p:txBody>
          <a:bodyPr wrap="square" rtlCol="0">
            <a:spAutoFit/>
          </a:bodyPr>
          <a:lstStyle/>
          <a:p>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Количество</a:t>
            </a:r>
          </a:p>
          <a:p>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коек</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7" name="TextBox 16"/>
          <p:cNvSpPr txBox="1"/>
          <p:nvPr/>
        </p:nvSpPr>
        <p:spPr>
          <a:xfrm>
            <a:off x="6372582" y="3662419"/>
            <a:ext cx="1276139" cy="600164"/>
          </a:xfrm>
          <a:prstGeom prst="rect">
            <a:avLst/>
          </a:prstGeom>
          <a:noFill/>
        </p:spPr>
        <p:txBody>
          <a:bodyPr wrap="square" rtlCol="0">
            <a:spAutoFit/>
          </a:bodyPr>
          <a:lstStyle/>
          <a:p>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Численность</a:t>
            </a:r>
          </a:p>
          <a:p>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врачей в</a:t>
            </a:r>
          </a:p>
          <a:p>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районе</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8" name="TextBox 17"/>
          <p:cNvSpPr txBox="1"/>
          <p:nvPr/>
        </p:nvSpPr>
        <p:spPr>
          <a:xfrm>
            <a:off x="3871970" y="3670200"/>
            <a:ext cx="1335091" cy="815608"/>
          </a:xfrm>
          <a:prstGeom prst="rect">
            <a:avLst/>
          </a:prstGeom>
          <a:noFill/>
        </p:spPr>
        <p:txBody>
          <a:bodyPr wrap="square" rtlCol="0">
            <a:spAutoFit/>
          </a:bodyPr>
          <a:lstStyle/>
          <a:p>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Обеспеченность</a:t>
            </a:r>
          </a:p>
          <a:p>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медицинскими</a:t>
            </a:r>
          </a:p>
          <a:p>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работниками</a:t>
            </a:r>
          </a:p>
          <a:p>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(на 10 тыс. чел</a:t>
            </a: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0795" y="3568818"/>
            <a:ext cx="1202949" cy="1202949"/>
          </a:xfrm>
          <a:prstGeom prst="rect">
            <a:avLst/>
          </a:prstGeom>
        </p:spPr>
      </p:pic>
      <p:sp>
        <p:nvSpPr>
          <p:cNvPr id="21" name="TextBox 20"/>
          <p:cNvSpPr txBox="1"/>
          <p:nvPr/>
        </p:nvSpPr>
        <p:spPr>
          <a:xfrm>
            <a:off x="215185" y="3692907"/>
            <a:ext cx="1275670" cy="1015663"/>
          </a:xfrm>
          <a:prstGeom prst="rect">
            <a:avLst/>
          </a:prstGeom>
          <a:noFill/>
        </p:spPr>
        <p:txBody>
          <a:bodyPr wrap="square" rtlCol="0">
            <a:spAutoFit/>
          </a:bodyPr>
          <a:lstStyle/>
          <a:p>
            <a:pPr algn="ctr"/>
            <a:r>
              <a:rPr lang="ru-RU" sz="3200" b="1" dirty="0" smtClean="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0,021</a:t>
            </a:r>
          </a:p>
          <a:p>
            <a:pPr algn="ctr"/>
            <a:r>
              <a:rPr lang="ru-RU" sz="2800" b="1" dirty="0" smtClean="0">
                <a:solidFill>
                  <a:srgbClr val="A3E9E3"/>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тыс</a:t>
            </a:r>
            <a:r>
              <a:rPr lang="ru-RU" sz="2000" dirty="0" smtClean="0">
                <a:solidFill>
                  <a:srgbClr val="A3E9E3"/>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t>
            </a:r>
            <a:endParaRPr lang="ru-RU" sz="2000" dirty="0">
              <a:solidFill>
                <a:srgbClr val="A3E9E3"/>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7" name="Рисунок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33749" y="3418979"/>
            <a:ext cx="1257318" cy="1235988"/>
          </a:xfrm>
          <a:prstGeom prst="rect">
            <a:avLst/>
          </a:prstGeom>
        </p:spPr>
      </p:pic>
      <p:sp>
        <p:nvSpPr>
          <p:cNvPr id="22" name="TextBox 21"/>
          <p:cNvSpPr txBox="1"/>
          <p:nvPr/>
        </p:nvSpPr>
        <p:spPr>
          <a:xfrm>
            <a:off x="5207061" y="3570173"/>
            <a:ext cx="1129718" cy="1015663"/>
          </a:xfrm>
          <a:prstGeom prst="rect">
            <a:avLst/>
          </a:prstGeom>
          <a:noFill/>
        </p:spPr>
        <p:txBody>
          <a:bodyPr wrap="square" rtlCol="0">
            <a:spAutoFit/>
          </a:bodyPr>
          <a:lstStyle/>
          <a:p>
            <a:pPr algn="ctr"/>
            <a:r>
              <a:rPr lang="ru-RU" sz="3600" b="1" dirty="0" smtClean="0">
                <a:solidFill>
                  <a:srgbClr val="007FAC"/>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10</a:t>
            </a:r>
          </a:p>
          <a:p>
            <a:pPr algn="ctr"/>
            <a:r>
              <a:rPr lang="ru-RU" sz="2400" dirty="0" smtClean="0">
                <a:solidFill>
                  <a:srgbClr val="00BFD2"/>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чел.</a:t>
            </a:r>
            <a:endParaRPr lang="ru-RU" sz="2400" dirty="0">
              <a:solidFill>
                <a:srgbClr val="00BFD2"/>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p:cNvSpPr txBox="1"/>
          <p:nvPr/>
        </p:nvSpPr>
        <p:spPr>
          <a:xfrm>
            <a:off x="2577843" y="3626811"/>
            <a:ext cx="1145586" cy="1015663"/>
          </a:xfrm>
          <a:prstGeom prst="rect">
            <a:avLst/>
          </a:prstGeom>
          <a:noFill/>
        </p:spPr>
        <p:txBody>
          <a:bodyPr wrap="square" rtlCol="0">
            <a:spAutoFit/>
          </a:bodyPr>
          <a:lstStyle/>
          <a:p>
            <a:pPr algn="ctr"/>
            <a:r>
              <a:rPr lang="ru-RU" sz="3600" b="1" dirty="0" smtClean="0">
                <a:solidFill>
                  <a:srgbClr val="00206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40</a:t>
            </a:r>
          </a:p>
          <a:p>
            <a:pPr algn="ctr"/>
            <a:r>
              <a:rPr lang="ru-RU" sz="2400" dirty="0" smtClean="0">
                <a:solidFill>
                  <a:srgbClr val="00206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чел.</a:t>
            </a:r>
            <a:endParaRPr lang="ru-RU" sz="2400" dirty="0">
              <a:solidFill>
                <a:srgbClr val="00206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31"/>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a:t>
            </a:r>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круг 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4" name="TextBox 33"/>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35" name="Picture 6" descr="C:\Users\i_sli\Pictures\культура_фото района\ФОТО Холм-Жирковского района\Герб.png"/>
          <p:cNvPicPr>
            <a:picLocks noChangeAspect="1" noChangeArrowheads="1"/>
          </p:cNvPicPr>
          <p:nvPr/>
        </p:nvPicPr>
        <p:blipFill>
          <a:blip r:embed="rId9" cstate="print"/>
          <a:srcRect/>
          <a:stretch>
            <a:fillRect/>
          </a:stretch>
        </p:blipFill>
        <p:spPr bwMode="auto">
          <a:xfrm>
            <a:off x="118882" y="192540"/>
            <a:ext cx="555101" cy="688069"/>
          </a:xfrm>
          <a:prstGeom prst="rect">
            <a:avLst/>
          </a:prstGeom>
          <a:noFill/>
        </p:spPr>
      </p:pic>
      <p:sp>
        <p:nvSpPr>
          <p:cNvPr id="24" name="Прямоугольник 23"/>
          <p:cNvSpPr/>
          <p:nvPr/>
        </p:nvSpPr>
        <p:spPr>
          <a:xfrm>
            <a:off x="853020" y="67385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pic>
        <p:nvPicPr>
          <p:cNvPr id="25" name="Рисунок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22562" y="3570173"/>
            <a:ext cx="1200867" cy="1219181"/>
          </a:xfrm>
          <a:prstGeom prst="rect">
            <a:avLst/>
          </a:prstGeom>
        </p:spPr>
      </p:pic>
      <p:pic>
        <p:nvPicPr>
          <p:cNvPr id="26" name="Рисунок 25"/>
          <p:cNvPicPr>
            <a:picLocks noChangeAspect="1"/>
          </p:cNvPicPr>
          <p:nvPr/>
        </p:nvPicPr>
        <p:blipFill>
          <a:blip r:embed="rId11" cstate="print">
            <a:duotone>
              <a:prstClr val="black"/>
              <a:srgbClr val="E8E8A8">
                <a:tint val="45000"/>
                <a:satMod val="400000"/>
              </a:srgbClr>
            </a:duotone>
            <a:extLst>
              <a:ext uri="{BEBA8EAE-BF5A-486C-A8C5-ECC9F3942E4B}">
                <a14:imgProps xmlns:a14="http://schemas.microsoft.com/office/drawing/2010/main">
                  <a14:imgLayer r:embed="rId12">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91051" y="5433492"/>
            <a:ext cx="5419988" cy="881042"/>
          </a:xfrm>
          <a:prstGeom prst="rect">
            <a:avLst/>
          </a:prstGeom>
          <a:effectLst>
            <a:glow rad="127000">
              <a:schemeClr val="accent1">
                <a:alpha val="0"/>
              </a:schemeClr>
            </a:glow>
            <a:outerShdw blurRad="50800" dist="50800" dir="5400000" sx="99000" sy="99000" algn="ctr" rotWithShape="0">
              <a:srgbClr val="000000">
                <a:alpha val="0"/>
              </a:srgbClr>
            </a:outerShdw>
            <a:reflection stA="97000" endPos="0" dist="50800" dir="5400000" sy="-100000" algn="bl" rotWithShape="0"/>
          </a:effectLst>
        </p:spPr>
      </p:pic>
      <p:sp>
        <p:nvSpPr>
          <p:cNvPr id="30" name="Прямоугольник 29"/>
          <p:cNvSpPr/>
          <p:nvPr/>
        </p:nvSpPr>
        <p:spPr>
          <a:xfrm>
            <a:off x="648660" y="5612403"/>
            <a:ext cx="5294043" cy="523220"/>
          </a:xfrm>
          <a:prstGeom prst="rect">
            <a:avLst/>
          </a:prstGeom>
        </p:spPr>
        <p:txBody>
          <a:bodyPr wrap="square">
            <a:spAutoFit/>
          </a:bodyPr>
          <a:lstStyle/>
          <a:p>
            <a:pPr algn="just"/>
            <a:r>
              <a:rPr lang="ru-RU" sz="1200" dirty="0" smtClean="0">
                <a:latin typeface="Open Sans" panose="020B0606030504020204" pitchFamily="34" charset="0"/>
                <a:ea typeface="Open Sans" panose="020B0606030504020204" pitchFamily="34" charset="0"/>
                <a:cs typeface="Open Sans" panose="020B0606030504020204" pitchFamily="34" charset="0"/>
              </a:rPr>
              <a:t>     </a:t>
            </a:r>
            <a:r>
              <a:rPr lang="ru-RU" sz="1400" dirty="0" smtClean="0">
                <a:latin typeface="Open Sans" panose="020B0606030504020204" pitchFamily="34" charset="0"/>
                <a:ea typeface="Open Sans" panose="020B0606030504020204" pitchFamily="34" charset="0"/>
                <a:cs typeface="Open Sans" panose="020B0606030504020204" pitchFamily="34" charset="0"/>
              </a:rPr>
              <a:t>На территории муниципального округа работает разветвленная аптечная сеть.</a:t>
            </a:r>
            <a:endParaRPr lang="ru-RU" sz="1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981098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878" y="1176948"/>
            <a:ext cx="1658624" cy="1656277"/>
          </a:xfrm>
          <a:prstGeom prst="rect">
            <a:avLst/>
          </a:prstGeom>
        </p:spPr>
      </p:pic>
      <p:pic>
        <p:nvPicPr>
          <p:cNvPr id="10" name="Рисунок 9"/>
          <p:cNvPicPr>
            <a:picLocks noChangeAspect="1"/>
          </p:cNvPicPr>
          <p:nvPr/>
        </p:nvPicPr>
        <p:blipFill>
          <a:blip r:embed="rId3" cstate="print"/>
          <a:stretch>
            <a:fillRect/>
          </a:stretch>
        </p:blipFill>
        <p:spPr>
          <a:xfrm>
            <a:off x="2061031" y="156237"/>
            <a:ext cx="5498644" cy="768091"/>
          </a:xfrm>
          <a:prstGeom prst="rect">
            <a:avLst/>
          </a:prstGeom>
        </p:spPr>
      </p:pic>
      <p:sp>
        <p:nvSpPr>
          <p:cNvPr id="3" name="TextBox 2"/>
          <p:cNvSpPr txBox="1"/>
          <p:nvPr/>
        </p:nvSpPr>
        <p:spPr>
          <a:xfrm>
            <a:off x="2061031" y="308774"/>
            <a:ext cx="5422335"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Спорт</a:t>
            </a:r>
            <a:endParaRPr lang="ru-RU" sz="28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 name="TextBox 3"/>
          <p:cNvSpPr txBox="1"/>
          <p:nvPr/>
        </p:nvSpPr>
        <p:spPr>
          <a:xfrm>
            <a:off x="7155119" y="7190343"/>
            <a:ext cx="42191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28</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152" y="4711895"/>
            <a:ext cx="1624075" cy="1621777"/>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109" y="2963949"/>
            <a:ext cx="1619513" cy="1617221"/>
          </a:xfrm>
          <a:prstGeom prst="rect">
            <a:avLst/>
          </a:prstGeom>
        </p:spPr>
      </p:pic>
      <p:sp>
        <p:nvSpPr>
          <p:cNvPr id="14" name="TextBox 13"/>
          <p:cNvSpPr txBox="1"/>
          <p:nvPr/>
        </p:nvSpPr>
        <p:spPr>
          <a:xfrm>
            <a:off x="3564358" y="2852839"/>
            <a:ext cx="3315908" cy="584775"/>
          </a:xfrm>
          <a:prstGeom prst="rect">
            <a:avLst/>
          </a:prstGeom>
          <a:noFill/>
        </p:spPr>
        <p:txBody>
          <a:bodyPr wrap="none" rtlCol="0">
            <a:spAutoFit/>
          </a:bodyPr>
          <a:lstStyle/>
          <a:p>
            <a:r>
              <a:rPr lang="ru-RU" sz="3200" b="1" dirty="0" smtClean="0">
                <a:solidFill>
                  <a:srgbClr val="32C45C"/>
                </a:solidFill>
                <a:latin typeface="Open Sans Semibold" panose="020B0706030804020204" pitchFamily="34" charset="0"/>
                <a:ea typeface="Open Sans Semibold" panose="020B0706030804020204" pitchFamily="34" charset="0"/>
                <a:cs typeface="Open Sans Semibold" panose="020B0706030804020204" pitchFamily="34" charset="0"/>
              </a:rPr>
              <a:t>36 </a:t>
            </a:r>
            <a:r>
              <a:rPr lang="ru-RU" b="1" dirty="0" smtClean="0">
                <a:latin typeface="Open Sans Semibold" panose="020B0706030804020204" pitchFamily="34" charset="0"/>
                <a:ea typeface="Open Sans Semibold" panose="020B0706030804020204" pitchFamily="34" charset="0"/>
                <a:cs typeface="Open Sans Semibold" panose="020B0706030804020204" pitchFamily="34" charset="0"/>
              </a:rPr>
              <a:t>спортивных объектов</a:t>
            </a:r>
            <a:endParaRPr lang="ru-RU" b="1"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5" name="Прямоугольник 14"/>
          <p:cNvSpPr/>
          <p:nvPr/>
        </p:nvSpPr>
        <p:spPr>
          <a:xfrm>
            <a:off x="4312963" y="3364411"/>
            <a:ext cx="1769003" cy="830997"/>
          </a:xfrm>
          <a:prstGeom prst="rect">
            <a:avLst/>
          </a:prstGeom>
        </p:spPr>
        <p:txBody>
          <a:bodyPr wrap="square">
            <a:spAutoFit/>
          </a:bodyPr>
          <a:lstStyle/>
          <a:p>
            <a:pPr algn="ctr"/>
            <a:r>
              <a:rPr lang="ru-RU" sz="1600" dirty="0" smtClean="0">
                <a:latin typeface="Open Sans" panose="020B0606030504020204" pitchFamily="34" charset="0"/>
                <a:ea typeface="Open Sans" panose="020B0606030504020204" pitchFamily="34" charset="0"/>
                <a:cs typeface="Open Sans" panose="020B0606030504020204" pitchFamily="34" charset="0"/>
              </a:rPr>
              <a:t>СК «Лидер»</a:t>
            </a:r>
          </a:p>
          <a:p>
            <a:pPr algn="ctr"/>
            <a:r>
              <a:rPr lang="ru-RU" sz="1600" dirty="0" smtClean="0">
                <a:latin typeface="Open Sans" panose="020B0606030504020204" pitchFamily="34" charset="0"/>
                <a:ea typeface="Open Sans" panose="020B0606030504020204" pitchFamily="34" charset="0"/>
                <a:cs typeface="Open Sans" panose="020B0606030504020204" pitchFamily="34" charset="0"/>
              </a:rPr>
              <a:t>Стадион</a:t>
            </a:r>
          </a:p>
          <a:p>
            <a:pPr algn="ctr"/>
            <a:endParaRPr lang="ru-RU"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p:cNvSpPr txBox="1"/>
          <p:nvPr/>
        </p:nvSpPr>
        <p:spPr>
          <a:xfrm>
            <a:off x="3068926" y="4102394"/>
            <a:ext cx="2787494" cy="584775"/>
          </a:xfrm>
          <a:prstGeom prst="rect">
            <a:avLst/>
          </a:prstGeom>
          <a:noFill/>
        </p:spPr>
        <p:txBody>
          <a:bodyPr wrap="none" rtlCol="0">
            <a:spAutoFit/>
          </a:bodyPr>
          <a:lstStyle/>
          <a:p>
            <a:r>
              <a:rPr lang="ru-RU" sz="3200" b="1" dirty="0">
                <a:solidFill>
                  <a:srgbClr val="32C45C"/>
                </a:solidFill>
                <a:latin typeface="Open Sans Semibold" panose="020B0706030804020204" pitchFamily="34" charset="0"/>
                <a:ea typeface="Open Sans Semibold" panose="020B0706030804020204" pitchFamily="34" charset="0"/>
                <a:cs typeface="Open Sans Semibold" panose="020B0706030804020204" pitchFamily="34" charset="0"/>
              </a:rPr>
              <a:t>1</a:t>
            </a:r>
            <a:r>
              <a:rPr lang="ru-RU" b="1" dirty="0" smtClean="0">
                <a:latin typeface="Open Sans Semibold" panose="020B0706030804020204" pitchFamily="34" charset="0"/>
                <a:ea typeface="Open Sans Semibold" panose="020B0706030804020204" pitchFamily="34" charset="0"/>
                <a:cs typeface="Open Sans Semibold" panose="020B0706030804020204" pitchFamily="34" charset="0"/>
              </a:rPr>
              <a:t>  спортивная школа</a:t>
            </a:r>
            <a:endParaRPr lang="ru-RU" b="1"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7" name="Прямоугольник 16"/>
          <p:cNvSpPr/>
          <p:nvPr/>
        </p:nvSpPr>
        <p:spPr>
          <a:xfrm>
            <a:off x="3657049" y="4661264"/>
            <a:ext cx="3498070" cy="584775"/>
          </a:xfrm>
          <a:prstGeom prst="rect">
            <a:avLst/>
          </a:prstGeom>
        </p:spPr>
        <p:txBody>
          <a:bodyPr wrap="square">
            <a:spAutoFit/>
          </a:bodyPr>
          <a:lstStyle/>
          <a:p>
            <a:pPr algn="ctr"/>
            <a:r>
              <a:rPr lang="ru-RU" sz="1600" dirty="0">
                <a:latin typeface="Open Sans" panose="020B0606030504020204" pitchFamily="34" charset="0"/>
                <a:ea typeface="Open Sans" panose="020B0606030504020204" pitchFamily="34" charset="0"/>
                <a:cs typeface="Open Sans" panose="020B0606030504020204" pitchFamily="34" charset="0"/>
              </a:rPr>
              <a:t>МБОУ ДОД </a:t>
            </a:r>
            <a:r>
              <a:rPr lang="ru-RU" sz="1600" dirty="0" smtClean="0">
                <a:latin typeface="Open Sans" panose="020B0606030504020204" pitchFamily="34" charset="0"/>
                <a:ea typeface="Open Sans" panose="020B0606030504020204" pitchFamily="34" charset="0"/>
                <a:cs typeface="Open Sans" panose="020B0606030504020204" pitchFamily="34" charset="0"/>
              </a:rPr>
              <a:t>«</a:t>
            </a:r>
            <a:r>
              <a:rPr lang="ru-RU" sz="1600" dirty="0" err="1" smtClean="0">
                <a:latin typeface="Open Sans" panose="020B0606030504020204" pitchFamily="34" charset="0"/>
                <a:ea typeface="Open Sans" panose="020B0606030504020204" pitchFamily="34" charset="0"/>
                <a:cs typeface="Open Sans" panose="020B0606030504020204" pitchFamily="34" charset="0"/>
              </a:rPr>
              <a:t>Холмовская</a:t>
            </a:r>
            <a:r>
              <a:rPr lang="ru-RU" sz="1600" dirty="0" smtClean="0">
                <a:latin typeface="Open Sans" panose="020B0606030504020204" pitchFamily="34" charset="0"/>
                <a:ea typeface="Open Sans" panose="020B0606030504020204" pitchFamily="34" charset="0"/>
                <a:cs typeface="Open Sans" panose="020B0606030504020204" pitchFamily="34" charset="0"/>
              </a:rPr>
              <a:t> ДЮСШ»</a:t>
            </a:r>
            <a:endParaRPr lang="ru-RU" sz="1600" dirty="0">
              <a:latin typeface="Open Sans" panose="020B0606030504020204" pitchFamily="34" charset="0"/>
              <a:ea typeface="Open Sans" panose="020B0606030504020204" pitchFamily="34" charset="0"/>
              <a:cs typeface="Open Sans" panose="020B0606030504020204" pitchFamily="34" charset="0"/>
            </a:endParaRPr>
          </a:p>
          <a:p>
            <a:pPr algn="ctr"/>
            <a:endParaRPr lang="ru-RU"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Прямоугольник 18"/>
          <p:cNvSpPr/>
          <p:nvPr/>
        </p:nvSpPr>
        <p:spPr>
          <a:xfrm>
            <a:off x="3993790" y="2122961"/>
            <a:ext cx="1534716" cy="584775"/>
          </a:xfrm>
          <a:prstGeom prst="rect">
            <a:avLst/>
          </a:prstGeom>
        </p:spPr>
        <p:txBody>
          <a:bodyPr wrap="none">
            <a:spAutoFit/>
          </a:bodyPr>
          <a:lstStyle/>
          <a:p>
            <a:r>
              <a:rPr lang="ru-RU" sz="3200" b="1" dirty="0" smtClean="0">
                <a:solidFill>
                  <a:srgbClr val="32C45C"/>
                </a:solidFill>
                <a:latin typeface="Open Sans" panose="020B0606030504020204" pitchFamily="34" charset="0"/>
                <a:ea typeface="Open Sans" panose="020B0606030504020204" pitchFamily="34" charset="0"/>
                <a:cs typeface="Open Sans" panose="020B0606030504020204" pitchFamily="34" charset="0"/>
              </a:rPr>
              <a:t>2858</a:t>
            </a:r>
            <a:r>
              <a:rPr lang="ru-RU" dirty="0" smtClean="0">
                <a:latin typeface="Open Sans" panose="020B0606030504020204" pitchFamily="34" charset="0"/>
                <a:ea typeface="Open Sans" panose="020B0606030504020204" pitchFamily="34" charset="0"/>
                <a:cs typeface="Open Sans" panose="020B0606030504020204" pitchFamily="34" charset="0"/>
              </a:rPr>
              <a:t>чел.</a:t>
            </a:r>
            <a:endParaRPr lang="ru-RU" sz="2800" dirty="0">
              <a:solidFill>
                <a:srgbClr val="59C05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p:cNvSpPr txBox="1"/>
          <p:nvPr/>
        </p:nvSpPr>
        <p:spPr>
          <a:xfrm>
            <a:off x="2901290" y="1225536"/>
            <a:ext cx="3929283" cy="923330"/>
          </a:xfrm>
          <a:prstGeom prst="rect">
            <a:avLst/>
          </a:prstGeom>
          <a:noFill/>
        </p:spPr>
        <p:txBody>
          <a:bodyPr wrap="square" rtlCol="0">
            <a:spAutoFit/>
          </a:bodyPr>
          <a:lstStyle/>
          <a:p>
            <a:pPr algn="ctr"/>
            <a:r>
              <a:rPr lang="ru-RU" dirty="0" smtClean="0">
                <a:latin typeface="Open Sans Semibold" panose="020B0706030804020204" pitchFamily="34" charset="0"/>
                <a:ea typeface="Open Sans Semibold" panose="020B0706030804020204" pitchFamily="34" charset="0"/>
                <a:cs typeface="Open Sans Semibold" panose="020B0706030804020204" pitchFamily="34" charset="0"/>
              </a:rPr>
              <a:t>Численность населения, занимающаяся физкультурой и спортом</a:t>
            </a:r>
            <a:endParaRPr lang="ru-RU"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3" name="TextBox 22"/>
          <p:cNvSpPr txBox="1"/>
          <p:nvPr/>
        </p:nvSpPr>
        <p:spPr>
          <a:xfrm>
            <a:off x="3184571" y="5233029"/>
            <a:ext cx="3095778" cy="1138773"/>
          </a:xfrm>
          <a:prstGeom prst="rect">
            <a:avLst/>
          </a:prstGeom>
          <a:noFill/>
        </p:spPr>
        <p:txBody>
          <a:bodyPr wrap="square" rtlCol="0">
            <a:spAutoFit/>
          </a:bodyPr>
          <a:lstStyle/>
          <a:p>
            <a:pPr algn="ctr"/>
            <a:r>
              <a:rPr lang="ru-RU" dirty="0" smtClean="0">
                <a:latin typeface="Open Sans" panose="020B0606030504020204" pitchFamily="34" charset="0"/>
                <a:ea typeface="Open Sans" panose="020B0606030504020204" pitchFamily="34" charset="0"/>
                <a:cs typeface="Open Sans" panose="020B0606030504020204" pitchFamily="34" charset="0"/>
              </a:rPr>
              <a:t>В 2024 г. проведено</a:t>
            </a:r>
          </a:p>
          <a:p>
            <a:pPr algn="ctr"/>
            <a:r>
              <a:rPr lang="ru-RU" sz="3200" b="1" dirty="0">
                <a:solidFill>
                  <a:srgbClr val="32C45C"/>
                </a:solidFill>
                <a:latin typeface="Open Sans Semibold" panose="020B0706030804020204" pitchFamily="34" charset="0"/>
                <a:ea typeface="Open Sans Semibold" panose="020B0706030804020204" pitchFamily="34" charset="0"/>
                <a:cs typeface="Open Sans Semibold" panose="020B0706030804020204" pitchFamily="34" charset="0"/>
              </a:rPr>
              <a:t>5</a:t>
            </a:r>
            <a:r>
              <a:rPr lang="ru-RU" sz="3200" b="1" dirty="0" smtClean="0">
                <a:solidFill>
                  <a:srgbClr val="32C45C"/>
                </a:solidFill>
                <a:latin typeface="Open Sans Semibold" panose="020B0706030804020204" pitchFamily="34" charset="0"/>
                <a:ea typeface="Open Sans Semibold" panose="020B0706030804020204" pitchFamily="34" charset="0"/>
                <a:cs typeface="Open Sans Semibold" panose="020B0706030804020204" pitchFamily="34" charset="0"/>
              </a:rPr>
              <a:t>4</a:t>
            </a:r>
            <a:r>
              <a:rPr lang="ru-RU" dirty="0" smtClean="0">
                <a:latin typeface="Open Sans Semibold" panose="020B0706030804020204" pitchFamily="34" charset="0"/>
                <a:ea typeface="Open Sans Semibold" panose="020B0706030804020204" pitchFamily="34" charset="0"/>
                <a:cs typeface="Open Sans Semibold" panose="020B0706030804020204" pitchFamily="34" charset="0"/>
              </a:rPr>
              <a:t> спортивно-массовых мероприятий</a:t>
            </a:r>
            <a:endParaRPr lang="ru-RU"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2" name="TextBox 21"/>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a:t>
            </a:r>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круг 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5" name="TextBox 24"/>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26" name="Picture 6" descr="C:\Users\i_sli\Pictures\культура_фото района\ФОТО Холм-Жирковского района\Герб.png"/>
          <p:cNvPicPr>
            <a:picLocks noChangeAspect="1" noChangeArrowheads="1"/>
          </p:cNvPicPr>
          <p:nvPr/>
        </p:nvPicPr>
        <p:blipFill>
          <a:blip r:embed="rId6" cstate="print"/>
          <a:srcRect/>
          <a:stretch>
            <a:fillRect/>
          </a:stretch>
        </p:blipFill>
        <p:spPr bwMode="auto">
          <a:xfrm>
            <a:off x="118882" y="192540"/>
            <a:ext cx="555101" cy="688069"/>
          </a:xfrm>
          <a:prstGeom prst="rect">
            <a:avLst/>
          </a:prstGeom>
          <a:noFill/>
        </p:spPr>
      </p:pic>
      <p:sp>
        <p:nvSpPr>
          <p:cNvPr id="18" name="Прямоугольник 17"/>
          <p:cNvSpPr/>
          <p:nvPr/>
        </p:nvSpPr>
        <p:spPr>
          <a:xfrm>
            <a:off x="853020" y="67385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Tree>
    <p:extLst>
      <p:ext uri="{BB962C8B-B14F-4D97-AF65-F5344CB8AC3E}">
        <p14:creationId xmlns:p14="http://schemas.microsoft.com/office/powerpoint/2010/main" val="9841844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cstate="print"/>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Культура</a:t>
            </a:r>
          </a:p>
        </p:txBody>
      </p:sp>
      <p:sp>
        <p:nvSpPr>
          <p:cNvPr id="50" name="TextBox 49"/>
          <p:cNvSpPr txBox="1"/>
          <p:nvPr/>
        </p:nvSpPr>
        <p:spPr>
          <a:xfrm>
            <a:off x="7095062" y="7190343"/>
            <a:ext cx="42191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29</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4" name="TextBox 43"/>
          <p:cNvSpPr txBox="1"/>
          <p:nvPr/>
        </p:nvSpPr>
        <p:spPr>
          <a:xfrm>
            <a:off x="4927465" y="1921482"/>
            <a:ext cx="731611" cy="369332"/>
          </a:xfrm>
          <a:prstGeom prst="rect">
            <a:avLst/>
          </a:prstGeom>
          <a:noFill/>
        </p:spPr>
        <p:txBody>
          <a:bodyPr wrap="none" rtlCol="0">
            <a:spAutoFit/>
          </a:bodyPr>
          <a:lstStyle/>
          <a:p>
            <a:r>
              <a:rPr lang="ru-RU" dirty="0" smtClean="0">
                <a:latin typeface="Open Sans" panose="020B0606030504020204" pitchFamily="34" charset="0"/>
                <a:ea typeface="Open Sans" panose="020B0606030504020204" pitchFamily="34" charset="0"/>
                <a:cs typeface="Open Sans" panose="020B0606030504020204" pitchFamily="34" charset="0"/>
              </a:rPr>
              <a:t>фото</a:t>
            </a:r>
            <a:endParaRPr lang="ru-RU" dirty="0">
              <a:latin typeface="Open Sans" panose="020B0606030504020204" pitchFamily="34" charset="0"/>
              <a:ea typeface="Open Sans" panose="020B0606030504020204" pitchFamily="34" charset="0"/>
              <a:cs typeface="Open Sans" panose="020B0606030504020204" pitchFamily="34" charset="0"/>
            </a:endParaRPr>
          </a:p>
        </p:txBody>
      </p:sp>
      <p:pic>
        <p:nvPicPr>
          <p:cNvPr id="25" name="Рисунок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783" y="1039741"/>
            <a:ext cx="1058336" cy="1058336"/>
          </a:xfrm>
          <a:prstGeom prst="rect">
            <a:avLst/>
          </a:prstGeom>
        </p:spPr>
      </p:pic>
      <p:pic>
        <p:nvPicPr>
          <p:cNvPr id="27" name="Рисунок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550" y="2445749"/>
            <a:ext cx="1062958" cy="1062958"/>
          </a:xfrm>
          <a:prstGeom prst="rect">
            <a:avLst/>
          </a:prstGeom>
        </p:spPr>
      </p:pic>
      <p:pic>
        <p:nvPicPr>
          <p:cNvPr id="28" name="Рисунок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2783" y="5360848"/>
            <a:ext cx="1075634" cy="1075634"/>
          </a:xfrm>
          <a:prstGeom prst="rect">
            <a:avLst/>
          </a:prstGeom>
        </p:spPr>
      </p:pic>
      <p:sp>
        <p:nvSpPr>
          <p:cNvPr id="32" name="TextBox 31"/>
          <p:cNvSpPr txBox="1"/>
          <p:nvPr/>
        </p:nvSpPr>
        <p:spPr>
          <a:xfrm>
            <a:off x="110909" y="6436482"/>
            <a:ext cx="1118532" cy="276999"/>
          </a:xfrm>
          <a:prstGeom prst="rect">
            <a:avLst/>
          </a:prstGeom>
        </p:spPr>
        <p:txBody>
          <a:bodyPr wrap="square">
            <a:spAutoFit/>
          </a:bodyPr>
          <a:lstStyle>
            <a:defPPr>
              <a:defRPr lang="en-US"/>
            </a:defPPr>
            <a:lvl1pPr algn="ctr">
              <a:defRPr sz="1200" b="1">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ru-RU" dirty="0"/>
              <a:t>Библиотеки                                     </a:t>
            </a:r>
          </a:p>
        </p:txBody>
      </p:sp>
      <p:sp>
        <p:nvSpPr>
          <p:cNvPr id="34" name="TextBox 33"/>
          <p:cNvSpPr txBox="1"/>
          <p:nvPr/>
        </p:nvSpPr>
        <p:spPr>
          <a:xfrm>
            <a:off x="410403" y="1162102"/>
            <a:ext cx="506870" cy="769441"/>
          </a:xfrm>
          <a:prstGeom prst="rect">
            <a:avLst/>
          </a:prstGeom>
          <a:noFill/>
        </p:spPr>
        <p:txBody>
          <a:bodyPr wrap="none" rtlCol="0">
            <a:spAutoFit/>
          </a:bodyPr>
          <a:lstStyle/>
          <a:p>
            <a:r>
              <a:rPr lang="ru-RU" sz="4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2</a:t>
            </a:r>
            <a:endParaRPr lang="ru-RU"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p:cNvSpPr txBox="1"/>
          <p:nvPr/>
        </p:nvSpPr>
        <p:spPr>
          <a:xfrm>
            <a:off x="405829" y="2622645"/>
            <a:ext cx="506870" cy="769441"/>
          </a:xfrm>
          <a:prstGeom prst="rect">
            <a:avLst/>
          </a:prstGeom>
          <a:noFill/>
        </p:spPr>
        <p:txBody>
          <a:bodyPr wrap="none" rtlCol="0">
            <a:spAutoFit/>
          </a:bodyPr>
          <a:lstStyle/>
          <a:p>
            <a:r>
              <a:rPr lang="ru-RU"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endParaRPr lang="ru-RU"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p:cNvSpPr txBox="1"/>
          <p:nvPr/>
        </p:nvSpPr>
        <p:spPr>
          <a:xfrm>
            <a:off x="284492" y="5594597"/>
            <a:ext cx="771365" cy="707886"/>
          </a:xfrm>
          <a:prstGeom prst="rect">
            <a:avLst/>
          </a:prstGeom>
          <a:noFill/>
        </p:spPr>
        <p:txBody>
          <a:bodyPr wrap="none" rtlCol="0">
            <a:spAutoFit/>
          </a:bodyPr>
          <a:lstStyle/>
          <a:p>
            <a:r>
              <a:rPr lang="ru-RU" sz="4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17</a:t>
            </a:r>
            <a:endParaRPr lang="ru-RU"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2" name="Рисунок 41" descr="E:\DSCN6095.JPG"/>
          <p:cNvPicPr/>
          <p:nvPr/>
        </p:nvPicPr>
        <p:blipFill>
          <a:blip r:embed="rId7" cstate="print"/>
          <a:srcRect/>
          <a:stretch>
            <a:fillRect/>
          </a:stretch>
        </p:blipFill>
        <p:spPr bwMode="auto">
          <a:xfrm>
            <a:off x="2009964" y="1586756"/>
            <a:ext cx="2579960" cy="1537539"/>
          </a:xfrm>
          <a:prstGeom prst="roundRect">
            <a:avLst>
              <a:gd name="adj" fmla="val 16667"/>
            </a:avLst>
          </a:prstGeom>
          <a:ln w="38100">
            <a:solidFill>
              <a:srgbClr val="7CD9E0"/>
            </a:solidFill>
          </a:ln>
          <a:effectLst/>
        </p:spPr>
      </p:pic>
      <p:pic>
        <p:nvPicPr>
          <p:cNvPr id="56" name="Рисунок 55" descr="C:\Users\Home\Desktop\IMG_20170806_204324_1CS.jpg"/>
          <p:cNvPicPr/>
          <p:nvPr/>
        </p:nvPicPr>
        <p:blipFill rotWithShape="1">
          <a:blip r:embed="rId8" cstate="print">
            <a:extLst>
              <a:ext uri="{28A0092B-C50C-407E-A947-70E740481C1C}">
                <a14:useLocalDpi xmlns:a14="http://schemas.microsoft.com/office/drawing/2010/main" val="0"/>
              </a:ext>
            </a:extLst>
          </a:blip>
          <a:srcRect t="4057" r="-84" b="15991"/>
          <a:stretch/>
        </p:blipFill>
        <p:spPr bwMode="auto">
          <a:xfrm>
            <a:off x="4331319" y="1466776"/>
            <a:ext cx="2731326" cy="1548759"/>
          </a:xfrm>
          <a:prstGeom prst="roundRect">
            <a:avLst>
              <a:gd name="adj" fmla="val 16667"/>
            </a:avLst>
          </a:prstGeom>
          <a:ln w="38100">
            <a:solidFill>
              <a:srgbClr val="7CD9E0"/>
            </a:solidFill>
          </a:ln>
          <a:effectLst/>
          <a:extLst>
            <a:ext uri="{53640926-AAD7-44D8-BBD7-CCE9431645EC}">
              <a14:shadowObscured xmlns:a14="http://schemas.microsoft.com/office/drawing/2010/main"/>
            </a:ext>
          </a:extLst>
        </p:spPr>
      </p:pic>
      <p:sp>
        <p:nvSpPr>
          <p:cNvPr id="57" name="TextBox 56"/>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a:t>
            </a:r>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круг 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58" name="TextBox 57"/>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59" name="Picture 6" descr="C:\Users\i_sli\Pictures\культура_фото района\ФОТО Холм-Жирковского района\Герб.png"/>
          <p:cNvPicPr>
            <a:picLocks noChangeAspect="1" noChangeArrowheads="1"/>
          </p:cNvPicPr>
          <p:nvPr/>
        </p:nvPicPr>
        <p:blipFill>
          <a:blip r:embed="rId9" cstate="print"/>
          <a:srcRect/>
          <a:stretch>
            <a:fillRect/>
          </a:stretch>
        </p:blipFill>
        <p:spPr bwMode="auto">
          <a:xfrm>
            <a:off x="118882" y="192540"/>
            <a:ext cx="555101" cy="688069"/>
          </a:xfrm>
          <a:prstGeom prst="rect">
            <a:avLst/>
          </a:prstGeom>
          <a:noFill/>
        </p:spPr>
      </p:pic>
      <p:pic>
        <p:nvPicPr>
          <p:cNvPr id="46" name="Рисунок 45"/>
          <p:cNvPicPr>
            <a:picLocks noChangeAspect="1"/>
          </p:cNvPicPr>
          <p:nvPr/>
        </p:nvPicPr>
        <p:blipFill>
          <a:blip r:embed="rId10" cstate="print">
            <a:duotone>
              <a:prstClr val="black"/>
              <a:srgbClr val="76C981">
                <a:tint val="45000"/>
                <a:satMod val="400000"/>
              </a:srgbClr>
            </a:duotone>
            <a:extLst>
              <a:ext uri="{BEBA8EAE-BF5A-486C-A8C5-ECC9F3942E4B}">
                <a14:imgProps xmlns:a14="http://schemas.microsoft.com/office/drawing/2010/main">
                  <a14:imgLayer r:embed="rId11">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426541" y="2919577"/>
            <a:ext cx="2977318" cy="501640"/>
          </a:xfrm>
          <a:prstGeom prst="rect">
            <a:avLst/>
          </a:prstGeom>
        </p:spPr>
      </p:pic>
      <p:sp>
        <p:nvSpPr>
          <p:cNvPr id="47" name="TextBox 46"/>
          <p:cNvSpPr txBox="1"/>
          <p:nvPr/>
        </p:nvSpPr>
        <p:spPr>
          <a:xfrm>
            <a:off x="1403412" y="2952040"/>
            <a:ext cx="3000447" cy="461665"/>
          </a:xfrm>
          <a:prstGeom prst="rect">
            <a:avLst/>
          </a:prstGeom>
          <a:noFill/>
        </p:spPr>
        <p:txBody>
          <a:bodyPr wrap="square" rtlCol="0">
            <a:spAutoFit/>
          </a:bodyPr>
          <a:lstStyle/>
          <a:p>
            <a:pPr algn="ctr"/>
            <a:r>
              <a:rPr lang="ru-RU" sz="12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МБО ДО «Холм-</a:t>
            </a:r>
            <a:r>
              <a:rPr lang="ru-RU" sz="1200" b="1" dirty="0" err="1">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Жирковская</a:t>
            </a:r>
            <a:r>
              <a:rPr lang="ru-RU" sz="12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детская школа искусств»</a:t>
            </a:r>
          </a:p>
        </p:txBody>
      </p:sp>
      <p:pic>
        <p:nvPicPr>
          <p:cNvPr id="61" name="Рисунок 60"/>
          <p:cNvPicPr>
            <a:picLocks noChangeAspect="1"/>
          </p:cNvPicPr>
          <p:nvPr/>
        </p:nvPicPr>
        <p:blipFill>
          <a:blip r:embed="rId10" cstate="print">
            <a:duotone>
              <a:prstClr val="black"/>
              <a:srgbClr val="76C981">
                <a:tint val="45000"/>
                <a:satMod val="400000"/>
              </a:srgbClr>
            </a:duotone>
            <a:extLst>
              <a:ext uri="{BEBA8EAE-BF5A-486C-A8C5-ECC9F3942E4B}">
                <a14:imgProps xmlns:a14="http://schemas.microsoft.com/office/drawing/2010/main">
                  <a14:imgLayer r:embed="rId11">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537928" y="1124989"/>
            <a:ext cx="2897816" cy="523220"/>
          </a:xfrm>
          <a:prstGeom prst="rect">
            <a:avLst/>
          </a:prstGeom>
        </p:spPr>
      </p:pic>
      <p:sp>
        <p:nvSpPr>
          <p:cNvPr id="62" name="TextBox 61"/>
          <p:cNvSpPr txBox="1"/>
          <p:nvPr/>
        </p:nvSpPr>
        <p:spPr>
          <a:xfrm>
            <a:off x="4444751" y="1166913"/>
            <a:ext cx="3084171" cy="461665"/>
          </a:xfrm>
          <a:prstGeom prst="rect">
            <a:avLst/>
          </a:prstGeom>
          <a:noFill/>
        </p:spPr>
        <p:txBody>
          <a:bodyPr wrap="square" rtlCol="0">
            <a:spAutoFit/>
          </a:bodyPr>
          <a:lstStyle>
            <a:defPPr>
              <a:defRPr lang="en-US"/>
            </a:defPPr>
            <a:lvl1pPr algn="ctr">
              <a:defRPr sz="1400" b="1">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ru-RU" sz="1200" dirty="0"/>
              <a:t>МБУК «Холм-Жирковский  историко-краеведческий музей»</a:t>
            </a:r>
          </a:p>
        </p:txBody>
      </p:sp>
      <p:sp>
        <p:nvSpPr>
          <p:cNvPr id="4" name="Прямоугольник 3"/>
          <p:cNvSpPr/>
          <p:nvPr/>
        </p:nvSpPr>
        <p:spPr>
          <a:xfrm>
            <a:off x="320208" y="2090577"/>
            <a:ext cx="699935" cy="307777"/>
          </a:xfrm>
          <a:prstGeom prst="rect">
            <a:avLst/>
          </a:prstGeom>
        </p:spPr>
        <p:txBody>
          <a:bodyPr wrap="none">
            <a:spAutoFit/>
          </a:bodyPr>
          <a:lstStyle/>
          <a:p>
            <a:pPr algn="ctr"/>
            <a:r>
              <a:rPr lang="ru-RU" sz="1200" b="1" dirty="0" smtClean="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Музеи</a:t>
            </a:r>
            <a:r>
              <a:rPr lang="ru-RU" sz="1400" dirty="0" smtClean="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 </a:t>
            </a:r>
            <a:endParaRPr lang="ru-RU" sz="1400" dirty="0">
              <a:solidFill>
                <a:schemeClr val="accent5">
                  <a:lumMod val="50000"/>
                </a:schemeClr>
              </a:solidFill>
            </a:endParaRPr>
          </a:p>
        </p:txBody>
      </p:sp>
      <p:sp>
        <p:nvSpPr>
          <p:cNvPr id="5" name="Прямоугольник 4"/>
          <p:cNvSpPr/>
          <p:nvPr/>
        </p:nvSpPr>
        <p:spPr>
          <a:xfrm>
            <a:off x="37438" y="3503326"/>
            <a:ext cx="1265475" cy="276999"/>
          </a:xfrm>
          <a:prstGeom prst="rect">
            <a:avLst/>
          </a:prstGeom>
        </p:spPr>
        <p:txBody>
          <a:bodyPr wrap="none">
            <a:spAutoFit/>
          </a:bodyPr>
          <a:lstStyle/>
          <a:p>
            <a:pPr algn="ctr"/>
            <a:r>
              <a:rPr lang="ru-RU" sz="1200" b="1" dirty="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Парки отдыха </a:t>
            </a:r>
          </a:p>
        </p:txBody>
      </p:sp>
      <p:pic>
        <p:nvPicPr>
          <p:cNvPr id="39" name="Рисунок 3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7569" y="3908462"/>
            <a:ext cx="890327" cy="890327"/>
          </a:xfrm>
          <a:prstGeom prst="rect">
            <a:avLst/>
          </a:prstGeom>
        </p:spPr>
      </p:pic>
      <p:sp>
        <p:nvSpPr>
          <p:cNvPr id="43" name="TextBox 42"/>
          <p:cNvSpPr txBox="1"/>
          <p:nvPr/>
        </p:nvSpPr>
        <p:spPr>
          <a:xfrm>
            <a:off x="99518" y="4845526"/>
            <a:ext cx="1144865" cy="461665"/>
          </a:xfrm>
          <a:prstGeom prst="rect">
            <a:avLst/>
          </a:prstGeom>
        </p:spPr>
        <p:txBody>
          <a:bodyPr wrap="none">
            <a:spAutoFit/>
          </a:bodyPr>
          <a:lstStyle>
            <a:defPPr>
              <a:defRPr lang="en-US"/>
            </a:defPPr>
            <a:lvl1pPr algn="ctr">
              <a:defRPr sz="1200" b="1">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ru-RU" dirty="0"/>
              <a:t>Клубные </a:t>
            </a:r>
            <a:endParaRPr lang="ru-RU" dirty="0" smtClean="0"/>
          </a:p>
          <a:p>
            <a:r>
              <a:rPr lang="ru-RU" dirty="0" smtClean="0"/>
              <a:t>учреждения</a:t>
            </a:r>
            <a:endParaRPr lang="ru-RU" dirty="0"/>
          </a:p>
        </p:txBody>
      </p:sp>
      <p:pic>
        <p:nvPicPr>
          <p:cNvPr id="49" name="Picture 3" descr="C:\FAO\инвестпаспорт\ИНВЕСТИЦИОННЫЙ ПАСПОРТ\ДК Центральный.JPG"/>
          <p:cNvPicPr>
            <a:picLocks noChangeAspect="1" noChangeArrowheads="1"/>
          </p:cNvPicPr>
          <p:nvPr/>
        </p:nvPicPr>
        <p:blipFill rotWithShape="1">
          <a:blip r:embed="rId13" cstate="print"/>
          <a:srcRect l="18371" r="16295"/>
          <a:stretch/>
        </p:blipFill>
        <p:spPr bwMode="auto">
          <a:xfrm>
            <a:off x="131924" y="3782591"/>
            <a:ext cx="1036658" cy="1036658"/>
          </a:xfrm>
          <a:prstGeom prst="ellipse">
            <a:avLst/>
          </a:prstGeom>
        </p:spPr>
      </p:pic>
      <p:sp>
        <p:nvSpPr>
          <p:cNvPr id="40" name="TextBox 39"/>
          <p:cNvSpPr txBox="1"/>
          <p:nvPr/>
        </p:nvSpPr>
        <p:spPr>
          <a:xfrm>
            <a:off x="1668035" y="3488054"/>
            <a:ext cx="5647600" cy="738664"/>
          </a:xfrm>
          <a:prstGeom prst="rect">
            <a:avLst/>
          </a:prstGeom>
          <a:noFill/>
        </p:spPr>
        <p:txBody>
          <a:bodyPr wrap="square" rtlCol="0">
            <a:spAutoFit/>
          </a:bodyPr>
          <a:lstStyle/>
          <a:p>
            <a:pPr algn="ctr"/>
            <a:r>
              <a:rPr lang="ru-RU" dirty="0" smtClean="0">
                <a:latin typeface="Open Sans" panose="020B0606030504020204" pitchFamily="34" charset="0"/>
                <a:ea typeface="Open Sans" panose="020B0606030504020204" pitchFamily="34" charset="0"/>
                <a:cs typeface="Open Sans" panose="020B0606030504020204" pitchFamily="34" charset="0"/>
              </a:rPr>
              <a:t>В 2024 г. проведено</a:t>
            </a:r>
          </a:p>
          <a:p>
            <a:pPr algn="ctr"/>
            <a:r>
              <a:rPr lang="ru-RU" sz="24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3410 </a:t>
            </a:r>
            <a:r>
              <a:rPr lang="ru-RU" dirty="0" smtClean="0">
                <a:latin typeface="Open Sans" panose="020B0606030504020204" pitchFamily="34" charset="0"/>
                <a:ea typeface="Open Sans" panose="020B0606030504020204" pitchFamily="34" charset="0"/>
                <a:cs typeface="Open Sans" panose="020B0606030504020204" pitchFamily="34" charset="0"/>
              </a:rPr>
              <a:t>мероприятий </a:t>
            </a:r>
            <a:r>
              <a:rPr lang="ru-RU" dirty="0">
                <a:latin typeface="Open Sans" panose="020B0606030504020204" pitchFamily="34" charset="0"/>
                <a:ea typeface="Open Sans" panose="020B0606030504020204" pitchFamily="34" charset="0"/>
                <a:cs typeface="Open Sans" panose="020B0606030504020204" pitchFamily="34" charset="0"/>
              </a:rPr>
              <a:t>в </a:t>
            </a:r>
            <a:r>
              <a:rPr lang="ru-RU" dirty="0" smtClean="0">
                <a:latin typeface="Open Sans" panose="020B0606030504020204" pitchFamily="34" charset="0"/>
                <a:ea typeface="Open Sans" panose="020B0606030504020204" pitchFamily="34" charset="0"/>
                <a:cs typeface="Open Sans" panose="020B0606030504020204" pitchFamily="34" charset="0"/>
              </a:rPr>
              <a:t>сфере </a:t>
            </a:r>
            <a:r>
              <a:rPr lang="ru-RU" dirty="0">
                <a:latin typeface="Open Sans" panose="020B0606030504020204" pitchFamily="34" charset="0"/>
                <a:ea typeface="Open Sans" panose="020B0606030504020204" pitchFamily="34" charset="0"/>
                <a:cs typeface="Open Sans" panose="020B0606030504020204" pitchFamily="34" charset="0"/>
              </a:rPr>
              <a:t>культуры</a:t>
            </a:r>
          </a:p>
        </p:txBody>
      </p:sp>
      <p:sp>
        <p:nvSpPr>
          <p:cNvPr id="45" name="TextBox 44"/>
          <p:cNvSpPr txBox="1"/>
          <p:nvPr/>
        </p:nvSpPr>
        <p:spPr>
          <a:xfrm>
            <a:off x="1507519" y="4383290"/>
            <a:ext cx="5647600" cy="830997"/>
          </a:xfrm>
          <a:prstGeom prst="rect">
            <a:avLst/>
          </a:prstGeom>
          <a:noFill/>
        </p:spPr>
        <p:txBody>
          <a:bodyPr wrap="square" rtlCol="0">
            <a:spAutoFit/>
          </a:bodyPr>
          <a:lstStyle/>
          <a:p>
            <a:pPr algn="ctr"/>
            <a:r>
              <a:rPr lang="ru-RU" dirty="0">
                <a:latin typeface="Open Sans" panose="020B0606030504020204" pitchFamily="34" charset="0"/>
                <a:ea typeface="Open Sans" panose="020B0606030504020204" pitchFamily="34" charset="0"/>
                <a:cs typeface="Open Sans" panose="020B0606030504020204" pitchFamily="34" charset="0"/>
              </a:rPr>
              <a:t>В </a:t>
            </a:r>
            <a:r>
              <a:rPr lang="ru-RU" sz="2400" b="1" dirty="0" smtClean="0">
                <a:solidFill>
                  <a:srgbClr val="40B640"/>
                </a:solidFill>
                <a:latin typeface="Open Sans" panose="020B0606030504020204" pitchFamily="34" charset="0"/>
                <a:ea typeface="Open Sans" panose="020B0606030504020204" pitchFamily="34" charset="0"/>
                <a:cs typeface="Open Sans" panose="020B0606030504020204" pitchFamily="34" charset="0"/>
              </a:rPr>
              <a:t>153 </a:t>
            </a:r>
            <a:r>
              <a:rPr lang="ru-RU" sz="1400" dirty="0" smtClean="0">
                <a:latin typeface="Open Sans Semibold" panose="020B0706030804020204" pitchFamily="34" charset="0"/>
                <a:ea typeface="Open Sans Semibold" panose="020B0706030804020204" pitchFamily="34" charset="0"/>
                <a:cs typeface="Open Sans Semibold" panose="020B0706030804020204" pitchFamily="34" charset="0"/>
              </a:rPr>
              <a:t> </a:t>
            </a:r>
            <a:r>
              <a:rPr lang="ru-RU" dirty="0" smtClean="0">
                <a:latin typeface="Open Sans" panose="020B0606030504020204" pitchFamily="34" charset="0"/>
                <a:ea typeface="Open Sans" panose="020B0606030504020204" pitchFamily="34" charset="0"/>
                <a:cs typeface="Open Sans" panose="020B0606030504020204" pitchFamily="34" charset="0"/>
              </a:rPr>
              <a:t>клубном формировании </a:t>
            </a:r>
            <a:r>
              <a:rPr lang="ru-RU" dirty="0">
                <a:latin typeface="Open Sans" panose="020B0606030504020204" pitchFamily="34" charset="0"/>
                <a:ea typeface="Open Sans" panose="020B0606030504020204" pitchFamily="34" charset="0"/>
                <a:cs typeface="Open Sans" panose="020B0606030504020204" pitchFamily="34" charset="0"/>
              </a:rPr>
              <a:t>занимаются </a:t>
            </a:r>
            <a:endParaRPr lang="ru-RU" dirty="0" smtClean="0">
              <a:latin typeface="Open Sans" panose="020B0606030504020204" pitchFamily="34" charset="0"/>
              <a:ea typeface="Open Sans" panose="020B0606030504020204" pitchFamily="34" charset="0"/>
              <a:cs typeface="Open Sans" panose="020B0606030504020204" pitchFamily="34" charset="0"/>
            </a:endParaRPr>
          </a:p>
          <a:p>
            <a:pPr algn="ctr"/>
            <a:r>
              <a:rPr lang="ru-RU" sz="2400" b="1" dirty="0" smtClean="0">
                <a:solidFill>
                  <a:srgbClr val="40B640"/>
                </a:solidFill>
                <a:latin typeface="Open Sans" panose="020B0606030504020204" pitchFamily="34" charset="0"/>
                <a:ea typeface="Open Sans" panose="020B0606030504020204" pitchFamily="34" charset="0"/>
                <a:cs typeface="Open Sans" panose="020B0606030504020204" pitchFamily="34" charset="0"/>
              </a:rPr>
              <a:t> </a:t>
            </a:r>
            <a:r>
              <a:rPr lang="ru-RU" sz="24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1 387 </a:t>
            </a:r>
            <a:r>
              <a:rPr lang="ru-RU" dirty="0" smtClean="0">
                <a:latin typeface="Open Sans" panose="020B0606030504020204" pitchFamily="34" charset="0"/>
                <a:ea typeface="Open Sans" panose="020B0606030504020204" pitchFamily="34" charset="0"/>
                <a:cs typeface="Open Sans" panose="020B0606030504020204" pitchFamily="34" charset="0"/>
              </a:rPr>
              <a:t>человек </a:t>
            </a:r>
            <a:endParaRPr lang="ru-RU"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Прямоугольник 1"/>
          <p:cNvSpPr/>
          <p:nvPr/>
        </p:nvSpPr>
        <p:spPr>
          <a:xfrm>
            <a:off x="1792104" y="5313889"/>
            <a:ext cx="4889348" cy="1169551"/>
          </a:xfrm>
          <a:prstGeom prst="rect">
            <a:avLst/>
          </a:prstGeom>
        </p:spPr>
        <p:txBody>
          <a:bodyPr wrap="square">
            <a:spAutoFit/>
          </a:bodyPr>
          <a:lstStyle/>
          <a:p>
            <a:pPr algn="ctr"/>
            <a:r>
              <a:rPr lang="ru-RU" dirty="0">
                <a:latin typeface="Open Sans" panose="020B0606030504020204" pitchFamily="34" charset="0"/>
                <a:ea typeface="Open Sans" panose="020B0606030504020204" pitchFamily="34" charset="0"/>
                <a:cs typeface="Open Sans" panose="020B0606030504020204" pitchFamily="34" charset="0"/>
              </a:rPr>
              <a:t>В библиотеках зарегистрировано </a:t>
            </a:r>
            <a:endParaRPr lang="ru-RU" dirty="0" smtClean="0">
              <a:latin typeface="Open Sans" panose="020B0606030504020204" pitchFamily="34" charset="0"/>
              <a:ea typeface="Open Sans" panose="020B0606030504020204" pitchFamily="34" charset="0"/>
              <a:cs typeface="Open Sans" panose="020B0606030504020204" pitchFamily="34" charset="0"/>
            </a:endParaRPr>
          </a:p>
          <a:p>
            <a:pPr algn="ctr"/>
            <a:r>
              <a:rPr lang="ru-RU" sz="2400" b="1" dirty="0" smtClean="0">
                <a:solidFill>
                  <a:srgbClr val="00B050"/>
                </a:solidFill>
                <a:latin typeface="Open Sans Semibold" panose="020B0706030804020204" pitchFamily="34" charset="0"/>
                <a:ea typeface="Open Sans Semibold" panose="020B0706030804020204" pitchFamily="34" charset="0"/>
                <a:cs typeface="Open Sans Semibold" panose="020B0706030804020204" pitchFamily="34" charset="0"/>
              </a:rPr>
              <a:t>6700</a:t>
            </a:r>
            <a:r>
              <a:rPr lang="ru-RU" sz="2400" b="1" dirty="0" smtClean="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dirty="0">
                <a:latin typeface="Open Sans" panose="020B0606030504020204" pitchFamily="34" charset="0"/>
                <a:ea typeface="Open Sans" panose="020B0606030504020204" pitchFamily="34" charset="0"/>
                <a:cs typeface="Open Sans" panose="020B0606030504020204" pitchFamily="34" charset="0"/>
              </a:rPr>
              <a:t>читателей, </a:t>
            </a:r>
            <a:r>
              <a:rPr lang="ru-RU" dirty="0" smtClean="0">
                <a:latin typeface="Open Sans" panose="020B0606030504020204" pitchFamily="34" charset="0"/>
                <a:ea typeface="Open Sans" panose="020B0606030504020204" pitchFamily="34" charset="0"/>
                <a:cs typeface="Open Sans" panose="020B0606030504020204" pitchFamily="34" charset="0"/>
              </a:rPr>
              <a:t>книговыдача</a:t>
            </a:r>
          </a:p>
          <a:p>
            <a:pPr algn="ctr"/>
            <a:r>
              <a:rPr lang="ru-RU" sz="2800" dirty="0" smtClean="0">
                <a:latin typeface="Open Sans" panose="020B0606030504020204" pitchFamily="34" charset="0"/>
                <a:ea typeface="Open Sans" panose="020B0606030504020204" pitchFamily="34" charset="0"/>
                <a:cs typeface="Open Sans" panose="020B0606030504020204" pitchFamily="34" charset="0"/>
              </a:rPr>
              <a:t> </a:t>
            </a:r>
            <a:r>
              <a:rPr lang="ru-RU" sz="24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161755</a:t>
            </a:r>
            <a:r>
              <a:rPr lang="ru-RU" sz="2400" b="1" dirty="0" smtClean="0">
                <a:solidFill>
                  <a:srgbClr val="00B050"/>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dirty="0">
                <a:latin typeface="Open Sans" panose="020B0606030504020204" pitchFamily="34" charset="0"/>
                <a:ea typeface="Open Sans" panose="020B0606030504020204" pitchFamily="34" charset="0"/>
                <a:cs typeface="Open Sans" panose="020B0606030504020204" pitchFamily="34" charset="0"/>
              </a:rPr>
              <a:t>экземпляров</a:t>
            </a:r>
          </a:p>
        </p:txBody>
      </p:sp>
      <p:pic>
        <p:nvPicPr>
          <p:cNvPr id="33" name="Рисунок 3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8882" y="3768376"/>
            <a:ext cx="1065088" cy="1065088"/>
          </a:xfrm>
          <a:prstGeom prst="rect">
            <a:avLst/>
          </a:prstGeom>
        </p:spPr>
      </p:pic>
      <p:sp>
        <p:nvSpPr>
          <p:cNvPr id="53" name="TextBox 52"/>
          <p:cNvSpPr txBox="1"/>
          <p:nvPr/>
        </p:nvSpPr>
        <p:spPr>
          <a:xfrm>
            <a:off x="226701" y="3946977"/>
            <a:ext cx="847104" cy="707886"/>
          </a:xfrm>
          <a:prstGeom prst="rect">
            <a:avLst/>
          </a:prstGeom>
          <a:noFill/>
        </p:spPr>
        <p:txBody>
          <a:bodyPr wrap="square" rtlCol="0">
            <a:spAutoFit/>
          </a:bodyPr>
          <a:lstStyle/>
          <a:p>
            <a:pPr algn="ctr"/>
            <a:r>
              <a:rPr lang="ru-RU" sz="4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17</a:t>
            </a:r>
            <a:endParaRPr lang="ru-RU" sz="4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5" name="Прямоугольник 34"/>
          <p:cNvSpPr/>
          <p:nvPr/>
        </p:nvSpPr>
        <p:spPr>
          <a:xfrm>
            <a:off x="853020" y="67385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Tree>
    <p:extLst>
      <p:ext uri="{BB962C8B-B14F-4D97-AF65-F5344CB8AC3E}">
        <p14:creationId xmlns:p14="http://schemas.microsoft.com/office/powerpoint/2010/main" val="40532128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Users\Home\Desktop\htmlimage (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61552" y="3078495"/>
            <a:ext cx="1597658" cy="1597658"/>
          </a:xfrm>
          <a:prstGeom prst="rect">
            <a:avLst/>
          </a:prstGeom>
          <a:noFill/>
          <a:extLst>
            <a:ext uri="{909E8E84-426E-40DD-AFC4-6F175D3DCCD1}">
              <a14:hiddenFill xmlns:a14="http://schemas.microsoft.com/office/drawing/2010/main">
                <a:solidFill>
                  <a:srgbClr val="FFFFFF"/>
                </a:solidFill>
              </a14:hiddenFill>
            </a:ext>
          </a:extLst>
        </p:spPr>
      </p:pic>
      <p:pic>
        <p:nvPicPr>
          <p:cNvPr id="41" name="Рисунок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912" y="1162757"/>
            <a:ext cx="1690011" cy="1690011"/>
          </a:xfrm>
          <a:prstGeom prst="rect">
            <a:avLst/>
          </a:prstGeom>
        </p:spPr>
      </p:pic>
      <p:sp>
        <p:nvSpPr>
          <p:cNvPr id="40" name="Стрелка вправо 39"/>
          <p:cNvSpPr/>
          <p:nvPr/>
        </p:nvSpPr>
        <p:spPr>
          <a:xfrm>
            <a:off x="4475168" y="5314915"/>
            <a:ext cx="812936" cy="143148"/>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Стрелка вправо 35"/>
          <p:cNvSpPr/>
          <p:nvPr/>
        </p:nvSpPr>
        <p:spPr>
          <a:xfrm>
            <a:off x="2867749" y="5314915"/>
            <a:ext cx="812936" cy="143148"/>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Стрелка вправо 2"/>
          <p:cNvSpPr/>
          <p:nvPr/>
        </p:nvSpPr>
        <p:spPr>
          <a:xfrm>
            <a:off x="1238763" y="5300775"/>
            <a:ext cx="812936" cy="143148"/>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9" name="Рисунок 38"/>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85416" y="3251137"/>
            <a:ext cx="3978693" cy="1291090"/>
          </a:xfrm>
          <a:prstGeom prst="rect">
            <a:avLst/>
          </a:prstGeom>
          <a:ln w="38100">
            <a:solidFill>
              <a:srgbClr val="77DAFF"/>
            </a:solidFill>
            <a:prstDash val="sysDash"/>
          </a:ln>
        </p:spPr>
      </p:pic>
      <p:pic>
        <p:nvPicPr>
          <p:cNvPr id="30" name="Рисунок 29"/>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434949" y="1398715"/>
            <a:ext cx="3924262" cy="1385851"/>
          </a:xfrm>
          <a:prstGeom prst="rect">
            <a:avLst/>
          </a:prstGeom>
          <a:ln w="38100">
            <a:solidFill>
              <a:srgbClr val="77DAFF"/>
            </a:solidFill>
            <a:prstDash val="sysDash"/>
          </a:ln>
        </p:spPr>
      </p:pic>
      <p:sp>
        <p:nvSpPr>
          <p:cNvPr id="34" name="Овал 33"/>
          <p:cNvSpPr/>
          <p:nvPr/>
        </p:nvSpPr>
        <p:spPr>
          <a:xfrm>
            <a:off x="5288104" y="4916188"/>
            <a:ext cx="942420" cy="912323"/>
          </a:xfrm>
          <a:prstGeom prst="ellipse">
            <a:avLst/>
          </a:prstGeom>
          <a:solidFill>
            <a:srgbClr val="A2D7D7"/>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Овал 32"/>
          <p:cNvSpPr/>
          <p:nvPr/>
        </p:nvSpPr>
        <p:spPr>
          <a:xfrm>
            <a:off x="3685824" y="4917932"/>
            <a:ext cx="942420" cy="912323"/>
          </a:xfrm>
          <a:prstGeom prst="ellipse">
            <a:avLst/>
          </a:prstGeom>
          <a:solidFill>
            <a:srgbClr val="D4EA8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Овал 31"/>
          <p:cNvSpPr/>
          <p:nvPr/>
        </p:nvSpPr>
        <p:spPr>
          <a:xfrm>
            <a:off x="2055510" y="4917933"/>
            <a:ext cx="942420" cy="912323"/>
          </a:xfrm>
          <a:prstGeom prst="ellipse">
            <a:avLst/>
          </a:prstGeom>
          <a:solidFill>
            <a:srgbClr val="77DA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Овал 1"/>
          <p:cNvSpPr/>
          <p:nvPr/>
        </p:nvSpPr>
        <p:spPr>
          <a:xfrm>
            <a:off x="545661" y="4917934"/>
            <a:ext cx="942420" cy="912323"/>
          </a:xfrm>
          <a:prstGeom prst="ellipse">
            <a:avLst/>
          </a:prstGeom>
          <a:solidFill>
            <a:srgbClr val="C0C96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7" name="Рисунок 36"/>
          <p:cNvPicPr>
            <a:picLocks noChangeAspect="1"/>
          </p:cNvPicPr>
          <p:nvPr/>
        </p:nvPicPr>
        <p:blipFill>
          <a:blip r:embed="rId6" cstate="print"/>
          <a:stretch>
            <a:fillRect/>
          </a:stretch>
        </p:blipFill>
        <p:spPr>
          <a:xfrm>
            <a:off x="2061031" y="156237"/>
            <a:ext cx="5498644" cy="768091"/>
          </a:xfrm>
          <a:prstGeom prst="rect">
            <a:avLst/>
          </a:prstGeom>
        </p:spPr>
      </p:pic>
      <p:sp>
        <p:nvSpPr>
          <p:cNvPr id="42" name="TextBox 41"/>
          <p:cNvSpPr txBox="1"/>
          <p:nvPr/>
        </p:nvSpPr>
        <p:spPr>
          <a:xfrm>
            <a:off x="2061031" y="312564"/>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Историческая справка</a:t>
            </a:r>
          </a:p>
        </p:txBody>
      </p:sp>
      <p:sp>
        <p:nvSpPr>
          <p:cNvPr id="43" name="TextBox 42"/>
          <p:cNvSpPr txBox="1"/>
          <p:nvPr/>
        </p:nvSpPr>
        <p:spPr>
          <a:xfrm>
            <a:off x="7257989" y="7190343"/>
            <a:ext cx="311304"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3</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8" name="TextBox 47"/>
          <p:cNvSpPr txBox="1"/>
          <p:nvPr/>
        </p:nvSpPr>
        <p:spPr>
          <a:xfrm>
            <a:off x="3430140" y="1410465"/>
            <a:ext cx="3929070" cy="1200329"/>
          </a:xfrm>
          <a:prstGeom prst="rect">
            <a:avLst/>
          </a:prstGeom>
          <a:noFill/>
        </p:spPr>
        <p:txBody>
          <a:bodyPr wrap="square" rtlCol="0">
            <a:spAutoFit/>
          </a:bodyPr>
          <a:lstStyle/>
          <a:p>
            <a:pPr algn="just"/>
            <a:r>
              <a:rPr lang="ru-RU" sz="1200" dirty="0">
                <a:latin typeface="Open Sans" panose="020B0606030504020204" pitchFamily="34" charset="0"/>
                <a:ea typeface="Open Sans" panose="020B0606030504020204" pitchFamily="34" charset="0"/>
                <a:cs typeface="Open Sans" panose="020B0606030504020204" pitchFamily="34" charset="0"/>
              </a:rPr>
              <a:t> </a:t>
            </a:r>
            <a:r>
              <a:rPr lang="ru-RU" sz="1200" dirty="0" smtClean="0">
                <a:latin typeface="Open Sans" panose="020B0606030504020204" pitchFamily="34" charset="0"/>
                <a:ea typeface="Open Sans" panose="020B0606030504020204" pitchFamily="34" charset="0"/>
                <a:cs typeface="Open Sans" panose="020B0606030504020204" pitchFamily="34" charset="0"/>
              </a:rPr>
              <a:t>    Первое официальное упоминание о Холме относится ко времени Петра 1. Название Холм произошло от географического положения села. Холм расположен на самом возвышенном месте в районе. По преданию, село Холм некогда принадлежало помещикам по фамилии  </a:t>
            </a:r>
            <a:r>
              <a:rPr lang="ru-RU" sz="1200" dirty="0" err="1" smtClean="0">
                <a:latin typeface="Open Sans" panose="020B0606030504020204" pitchFamily="34" charset="0"/>
                <a:ea typeface="Open Sans" panose="020B0606030504020204" pitchFamily="34" charset="0"/>
                <a:cs typeface="Open Sans" panose="020B0606030504020204" pitchFamily="34" charset="0"/>
              </a:rPr>
              <a:t>Жирковы</a:t>
            </a:r>
            <a:r>
              <a:rPr lang="ru-RU" sz="1200" dirty="0" smtClean="0">
                <a:latin typeface="Open Sans" panose="020B0606030504020204" pitchFamily="34" charset="0"/>
                <a:ea typeface="Open Sans" panose="020B0606030504020204" pitchFamily="34" charset="0"/>
                <a:cs typeface="Open Sans" panose="020B0606030504020204" pitchFamily="34" charset="0"/>
              </a:rPr>
              <a:t>.</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53" name="TextBox 52"/>
          <p:cNvSpPr txBox="1"/>
          <p:nvPr/>
        </p:nvSpPr>
        <p:spPr>
          <a:xfrm>
            <a:off x="491775" y="5143266"/>
            <a:ext cx="1031328" cy="461665"/>
          </a:xfrm>
          <a:prstGeom prst="rect">
            <a:avLst/>
          </a:prstGeom>
          <a:noFill/>
        </p:spPr>
        <p:txBody>
          <a:bodyPr wrap="square" rtlCol="0">
            <a:spAutoFit/>
          </a:bodyPr>
          <a:lstStyle/>
          <a:p>
            <a:pPr algn="ctr"/>
            <a:r>
              <a:rPr lang="ru-RU" sz="24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1708</a:t>
            </a:r>
            <a:endPar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TextBox 53"/>
          <p:cNvSpPr txBox="1"/>
          <p:nvPr/>
        </p:nvSpPr>
        <p:spPr>
          <a:xfrm>
            <a:off x="303805" y="5872820"/>
            <a:ext cx="1394886" cy="646331"/>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Первое упоминание о Холме</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55" name="TextBox 54"/>
          <p:cNvSpPr txBox="1"/>
          <p:nvPr/>
        </p:nvSpPr>
        <p:spPr>
          <a:xfrm>
            <a:off x="1728236" y="5867593"/>
            <a:ext cx="1596968" cy="646331"/>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Создание </a:t>
            </a:r>
            <a:r>
              <a:rPr lang="ru-RU" sz="1200" dirty="0" err="1" smtClean="0">
                <a:latin typeface="Open Sans" panose="020B0606030504020204" pitchFamily="34" charset="0"/>
                <a:ea typeface="Open Sans" panose="020B0606030504020204" pitchFamily="34" charset="0"/>
                <a:cs typeface="Open Sans" panose="020B0606030504020204" pitchFamily="34" charset="0"/>
              </a:rPr>
              <a:t>Холмовской</a:t>
            </a:r>
            <a:r>
              <a:rPr lang="ru-RU" sz="1200" dirty="0" smtClean="0">
                <a:latin typeface="Open Sans" panose="020B0606030504020204" pitchFamily="34" charset="0"/>
                <a:ea typeface="Open Sans" panose="020B0606030504020204" pitchFamily="34" charset="0"/>
                <a:cs typeface="Open Sans" panose="020B0606030504020204" pitchFamily="34" charset="0"/>
              </a:rPr>
              <a:t> волости</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56" name="TextBox 55"/>
          <p:cNvSpPr txBox="1"/>
          <p:nvPr/>
        </p:nvSpPr>
        <p:spPr>
          <a:xfrm>
            <a:off x="3467832" y="5867593"/>
            <a:ext cx="1378403" cy="830997"/>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Образование Холм-Жирковского района</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57" name="TextBox 56"/>
          <p:cNvSpPr txBox="1"/>
          <p:nvPr/>
        </p:nvSpPr>
        <p:spPr>
          <a:xfrm>
            <a:off x="4979952" y="5867593"/>
            <a:ext cx="1646992" cy="646331"/>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Статус поселка городского типа Холм-Жирковский</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60" name="TextBox 59"/>
          <p:cNvSpPr txBox="1"/>
          <p:nvPr/>
        </p:nvSpPr>
        <p:spPr>
          <a:xfrm>
            <a:off x="303805" y="3299635"/>
            <a:ext cx="3941917" cy="1200329"/>
          </a:xfrm>
          <a:prstGeom prst="rect">
            <a:avLst/>
          </a:prstGeom>
          <a:noFill/>
        </p:spPr>
        <p:txBody>
          <a:bodyPr wrap="square" rtlCol="0">
            <a:spAutoFit/>
          </a:bodyPr>
          <a:lstStyle/>
          <a:p>
            <a:pPr indent="268288" algn="just"/>
            <a:r>
              <a:rPr lang="ru-RU" sz="1200" dirty="0" smtClean="0">
                <a:latin typeface="Open Sans" panose="020B0606030504020204" pitchFamily="34" charset="0"/>
                <a:ea typeface="Open Sans" panose="020B0606030504020204" pitchFamily="34" charset="0"/>
                <a:cs typeface="Open Sans" panose="020B0606030504020204" pitchFamily="34" charset="0"/>
              </a:rPr>
              <a:t>На этом основании за селом  в народе сохранилось название </a:t>
            </a:r>
            <a:r>
              <a:rPr lang="ru-RU" sz="1200" dirty="0" err="1" smtClean="0">
                <a:latin typeface="Open Sans" panose="020B0606030504020204" pitchFamily="34" charset="0"/>
                <a:ea typeface="Open Sans" panose="020B0606030504020204" pitchFamily="34" charset="0"/>
                <a:cs typeface="Open Sans" panose="020B0606030504020204" pitchFamily="34" charset="0"/>
              </a:rPr>
              <a:t>Жирковское</a:t>
            </a:r>
            <a:r>
              <a:rPr lang="ru-RU" sz="1200" dirty="0" smtClean="0">
                <a:latin typeface="Open Sans" panose="020B0606030504020204" pitchFamily="34" charset="0"/>
                <a:ea typeface="Open Sans" panose="020B0606030504020204" pitchFamily="34" charset="0"/>
                <a:cs typeface="Open Sans" panose="020B0606030504020204" pitchFamily="34" charset="0"/>
              </a:rPr>
              <a:t>.</a:t>
            </a:r>
            <a:br>
              <a:rPr lang="ru-RU" sz="1200" dirty="0" smtClean="0">
                <a:latin typeface="Open Sans" panose="020B0606030504020204" pitchFamily="34" charset="0"/>
                <a:ea typeface="Open Sans" panose="020B0606030504020204" pitchFamily="34" charset="0"/>
                <a:cs typeface="Open Sans" panose="020B0606030504020204" pitchFamily="34" charset="0"/>
              </a:rPr>
            </a:br>
            <a:r>
              <a:rPr lang="ru-RU" sz="1200" dirty="0" smtClean="0">
                <a:latin typeface="Open Sans" panose="020B0606030504020204" pitchFamily="34" charset="0"/>
                <a:ea typeface="Open Sans" panose="020B0606030504020204" pitchFamily="34" charset="0"/>
                <a:cs typeface="Open Sans" panose="020B0606030504020204" pitchFamily="34" charset="0"/>
              </a:rPr>
              <a:t>С организацией же областей и районов в Западной области оказалось 2 районных центра с названием Холм, поэтому  наш Холм стал называться двойным именем Холм-Жирковский.</a:t>
            </a:r>
          </a:p>
        </p:txBody>
      </p:sp>
      <p:sp>
        <p:nvSpPr>
          <p:cNvPr id="61" name="TextBox 60"/>
          <p:cNvSpPr txBox="1"/>
          <p:nvPr/>
        </p:nvSpPr>
        <p:spPr>
          <a:xfrm>
            <a:off x="2023003" y="5155657"/>
            <a:ext cx="1031328" cy="461665"/>
          </a:xfrm>
          <a:prstGeom prst="rect">
            <a:avLst/>
          </a:prstGeom>
          <a:noFill/>
        </p:spPr>
        <p:txBody>
          <a:bodyPr wrap="square" rtlCol="0">
            <a:spAutoFit/>
          </a:bodyPr>
          <a:lstStyle/>
          <a:p>
            <a:pPr algn="ctr"/>
            <a:r>
              <a:rPr lang="ru-RU" sz="24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1861</a:t>
            </a:r>
            <a:endPar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2" name="TextBox 61"/>
          <p:cNvSpPr txBox="1"/>
          <p:nvPr/>
        </p:nvSpPr>
        <p:spPr>
          <a:xfrm>
            <a:off x="3641370" y="5143265"/>
            <a:ext cx="1031328" cy="461665"/>
          </a:xfrm>
          <a:prstGeom prst="rect">
            <a:avLst/>
          </a:prstGeom>
          <a:noFill/>
        </p:spPr>
        <p:txBody>
          <a:bodyPr wrap="square" rtlCol="0">
            <a:spAutoFit/>
          </a:bodyPr>
          <a:lstStyle/>
          <a:p>
            <a:pPr algn="ctr"/>
            <a:r>
              <a:rPr lang="ru-RU" sz="24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1929</a:t>
            </a:r>
            <a:endPar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3" name="TextBox 62"/>
          <p:cNvSpPr txBox="1"/>
          <p:nvPr/>
        </p:nvSpPr>
        <p:spPr>
          <a:xfrm>
            <a:off x="5243650" y="5143265"/>
            <a:ext cx="1031328" cy="461665"/>
          </a:xfrm>
          <a:prstGeom prst="rect">
            <a:avLst/>
          </a:prstGeom>
          <a:noFill/>
        </p:spPr>
        <p:txBody>
          <a:bodyPr wrap="square" rtlCol="0">
            <a:spAutoFit/>
          </a:bodyPr>
          <a:lstStyle/>
          <a:p>
            <a:pPr algn="ctr"/>
            <a:r>
              <a:rPr lang="ru-RU" sz="24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1971</a:t>
            </a:r>
            <a:endPar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0" name="TextBox 49"/>
          <p:cNvSpPr txBox="1"/>
          <p:nvPr/>
        </p:nvSpPr>
        <p:spPr>
          <a:xfrm>
            <a:off x="1946063" y="1814266"/>
            <a:ext cx="1051867" cy="461665"/>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Место для фото</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51" name="TextBox 50"/>
          <p:cNvSpPr txBox="1"/>
          <p:nvPr/>
        </p:nvSpPr>
        <p:spPr>
          <a:xfrm>
            <a:off x="442020" y="1776929"/>
            <a:ext cx="1051867" cy="461665"/>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Место для фото</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66" name="TextBox 65"/>
          <p:cNvSpPr txBox="1"/>
          <p:nvPr/>
        </p:nvSpPr>
        <p:spPr>
          <a:xfrm>
            <a:off x="4562917" y="3540544"/>
            <a:ext cx="1051867" cy="461665"/>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Место для фото</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E:\фото ин.паспортдеп.инв.разв\фотографии\Свято-Никольская церковь пгт.Холм-Жирковский.jpg"/>
          <p:cNvPicPr>
            <a:picLocks noChangeAspect="1" noChangeArrowheads="1"/>
          </p:cNvPicPr>
          <p:nvPr/>
        </p:nvPicPr>
        <p:blipFill>
          <a:blip r:embed="rId7" cstate="print"/>
          <a:srcRect/>
          <a:stretch>
            <a:fillRect/>
          </a:stretch>
        </p:blipFill>
        <p:spPr bwMode="auto">
          <a:xfrm>
            <a:off x="290456" y="1215614"/>
            <a:ext cx="1601589" cy="1592131"/>
          </a:xfrm>
          <a:prstGeom prst="ellipse">
            <a:avLst/>
          </a:prstGeom>
          <a:noFill/>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3493" y="1200094"/>
            <a:ext cx="1690011" cy="1690011"/>
          </a:xfrm>
          <a:prstGeom prst="rect">
            <a:avLst/>
          </a:prstGeom>
        </p:spPr>
      </p:pic>
      <p:pic>
        <p:nvPicPr>
          <p:cNvPr id="45" name="Picture 3" descr="E:\фото ин.паспортдеп.инв.разв\фотографии\Парк Уварова.jpg"/>
          <p:cNvPicPr>
            <a:picLocks noChangeAspect="1" noChangeArrowheads="1"/>
          </p:cNvPicPr>
          <p:nvPr/>
        </p:nvPicPr>
        <p:blipFill>
          <a:blip r:embed="rId8" cstate="print"/>
          <a:srcRect/>
          <a:stretch>
            <a:fillRect/>
          </a:stretch>
        </p:blipFill>
        <p:spPr bwMode="auto">
          <a:xfrm>
            <a:off x="1559463" y="1227104"/>
            <a:ext cx="1635925" cy="1613647"/>
          </a:xfrm>
          <a:prstGeom prst="ellipse">
            <a:avLst/>
          </a:prstGeom>
          <a:noFill/>
        </p:spPr>
      </p:pic>
      <p:pic>
        <p:nvPicPr>
          <p:cNvPr id="2052" name="Picture 4" descr="C:\Users\Home\Desktop\htmlimage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3408" y="3067881"/>
            <a:ext cx="1596388" cy="1595587"/>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a:t>
            </a:r>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униципальный округ 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6" name="TextBox 45"/>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47" name="Picture 6" descr="C:\Users\i_sli\Pictures\культура_фото района\ФОТО Холм-Жирковского района\Герб.png"/>
          <p:cNvPicPr>
            <a:picLocks noChangeAspect="1" noChangeArrowheads="1"/>
          </p:cNvPicPr>
          <p:nvPr/>
        </p:nvPicPr>
        <p:blipFill>
          <a:blip r:embed="rId10" cstate="print"/>
          <a:srcRect/>
          <a:stretch>
            <a:fillRect/>
          </a:stretch>
        </p:blipFill>
        <p:spPr bwMode="auto">
          <a:xfrm>
            <a:off x="118882" y="192540"/>
            <a:ext cx="555101" cy="688069"/>
          </a:xfrm>
          <a:prstGeom prst="rect">
            <a:avLst/>
          </a:prstGeom>
          <a:noFill/>
        </p:spPr>
      </p:pic>
      <p:sp>
        <p:nvSpPr>
          <p:cNvPr id="7" name="Прямоугольник 6"/>
          <p:cNvSpPr/>
          <p:nvPr/>
        </p:nvSpPr>
        <p:spPr>
          <a:xfrm>
            <a:off x="826864" y="6659880"/>
            <a:ext cx="1983829" cy="853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
        <p:nvSpPr>
          <p:cNvPr id="49" name="Прямоугольник 48"/>
          <p:cNvSpPr/>
          <p:nvPr/>
        </p:nvSpPr>
        <p:spPr>
          <a:xfrm>
            <a:off x="853020" y="67385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Tree>
    <p:extLst>
      <p:ext uri="{BB962C8B-B14F-4D97-AF65-F5344CB8AC3E}">
        <p14:creationId xmlns:p14="http://schemas.microsoft.com/office/powerpoint/2010/main" val="35520080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Рисунок 67" descr="E:\культура_фото района\фотофиксация объектов культ.насл\Новая папка\Парк Победа на Поле Памяти.JPG"/>
          <p:cNvPicPr/>
          <p:nvPr/>
        </p:nvPicPr>
        <p:blipFill rotWithShape="1">
          <a:blip r:embed="rId3" cstate="print">
            <a:extLst>
              <a:ext uri="{28A0092B-C50C-407E-A947-70E740481C1C}">
                <a14:useLocalDpi xmlns:a14="http://schemas.microsoft.com/office/drawing/2010/main" val="0"/>
              </a:ext>
            </a:extLst>
          </a:blip>
          <a:srcRect t="16489" r="-154"/>
          <a:stretch/>
        </p:blipFill>
        <p:spPr bwMode="auto">
          <a:xfrm>
            <a:off x="1498402" y="3005187"/>
            <a:ext cx="2871064" cy="1652155"/>
          </a:xfrm>
          <a:prstGeom prst="roundRect">
            <a:avLst>
              <a:gd name="adj" fmla="val 16667"/>
            </a:avLst>
          </a:prstGeom>
          <a:ln w="38100">
            <a:solidFill>
              <a:srgbClr val="7CD9E0"/>
            </a:solidFill>
          </a:ln>
          <a:effectLst/>
          <a:extLst>
            <a:ext uri="{53640926-AAD7-44D8-BBD7-CCE9431645EC}">
              <a14:shadowObscured xmlns:a14="http://schemas.microsoft.com/office/drawing/2010/main"/>
            </a:ext>
          </a:extLst>
        </p:spPr>
      </p:pic>
      <p:pic>
        <p:nvPicPr>
          <p:cNvPr id="63" name="Рисунок 62" descr="C:\Documents and Settings\User\Мои документы\Мои рисунки\494f00c77860aa2b275ccadd3.jpg"/>
          <p:cNvPicPr/>
          <p:nvPr/>
        </p:nvPicPr>
        <p:blipFill>
          <a:blip r:embed="rId4" cstate="print"/>
          <a:srcRect/>
          <a:stretch>
            <a:fillRect/>
          </a:stretch>
        </p:blipFill>
        <p:spPr bwMode="auto">
          <a:xfrm>
            <a:off x="1995336" y="1475542"/>
            <a:ext cx="2829389" cy="1594004"/>
          </a:xfrm>
          <a:prstGeom prst="roundRect">
            <a:avLst>
              <a:gd name="adj" fmla="val 16667"/>
            </a:avLst>
          </a:prstGeom>
          <a:ln w="38100">
            <a:solidFill>
              <a:srgbClr val="7CD9E0"/>
            </a:solidFill>
          </a:ln>
          <a:effectLst/>
        </p:spPr>
      </p:pic>
      <p:pic>
        <p:nvPicPr>
          <p:cNvPr id="18" name="Рисунок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024" y="3144723"/>
            <a:ext cx="1024094" cy="1024094"/>
          </a:xfrm>
          <a:prstGeom prst="rect">
            <a:avLst/>
          </a:prstGeom>
        </p:spPr>
      </p:pic>
      <p:pic>
        <p:nvPicPr>
          <p:cNvPr id="4" name="Рисунок 3"/>
          <p:cNvPicPr>
            <a:picLocks noChangeAspect="1"/>
          </p:cNvPicPr>
          <p:nvPr/>
        </p:nvPicPr>
        <p:blipFill>
          <a:blip r:embed="rId6" cstate="print"/>
          <a:stretch>
            <a:fillRect/>
          </a:stretch>
        </p:blipFill>
        <p:spPr>
          <a:xfrm>
            <a:off x="2061031" y="156237"/>
            <a:ext cx="5498644" cy="768091"/>
          </a:xfrm>
          <a:prstGeom prst="rect">
            <a:avLst/>
          </a:prstGeom>
        </p:spPr>
      </p:pic>
      <p:sp>
        <p:nvSpPr>
          <p:cNvPr id="5" name="TextBox 4"/>
          <p:cNvSpPr txBox="1"/>
          <p:nvPr/>
        </p:nvSpPr>
        <p:spPr>
          <a:xfrm>
            <a:off x="2061031" y="317130"/>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Туризм</a:t>
            </a:r>
          </a:p>
        </p:txBody>
      </p:sp>
      <p:sp>
        <p:nvSpPr>
          <p:cNvPr id="13" name="TextBox 12"/>
          <p:cNvSpPr txBox="1"/>
          <p:nvPr/>
        </p:nvSpPr>
        <p:spPr>
          <a:xfrm>
            <a:off x="7121735" y="7190343"/>
            <a:ext cx="42191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30</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70" name="TextBox 69"/>
          <p:cNvSpPr txBox="1"/>
          <p:nvPr/>
        </p:nvSpPr>
        <p:spPr>
          <a:xfrm>
            <a:off x="-31531" y="2519584"/>
            <a:ext cx="1546659" cy="430887"/>
          </a:xfrm>
          <a:prstGeom prst="rect">
            <a:avLst/>
          </a:prstGeom>
          <a:noFill/>
        </p:spPr>
        <p:txBody>
          <a:bodyPr wrap="square" rtlCol="0">
            <a:spAutoFit/>
          </a:bodyPr>
          <a:lstStyle/>
          <a:p>
            <a:pPr algn="ctr"/>
            <a:r>
              <a:rPr lang="ru-RU" sz="11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Средства размещения</a:t>
            </a:r>
            <a:endParaRPr lang="ru-RU" sz="11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2" name="TextBox 71"/>
          <p:cNvSpPr txBox="1"/>
          <p:nvPr/>
        </p:nvSpPr>
        <p:spPr>
          <a:xfrm>
            <a:off x="376195" y="3361941"/>
            <a:ext cx="796610" cy="646331"/>
          </a:xfrm>
          <a:prstGeom prst="rect">
            <a:avLst/>
          </a:prstGeom>
          <a:noFill/>
        </p:spPr>
        <p:txBody>
          <a:bodyPr wrap="square" rtlCol="0">
            <a:spAutoFit/>
          </a:bodyPr>
          <a:lstStyle/>
          <a:p>
            <a:r>
              <a:rPr lang="ru-RU" sz="36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79</a:t>
            </a:r>
            <a:endParaRPr lang="ru-RU"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3" name="TextBox 72"/>
          <p:cNvSpPr txBox="1"/>
          <p:nvPr/>
        </p:nvSpPr>
        <p:spPr>
          <a:xfrm>
            <a:off x="143478" y="4186044"/>
            <a:ext cx="1170603" cy="600164"/>
          </a:xfrm>
          <a:prstGeom prst="rect">
            <a:avLst/>
          </a:prstGeom>
          <a:noFill/>
        </p:spPr>
        <p:txBody>
          <a:bodyPr wrap="square" rtlCol="0">
            <a:spAutoFit/>
          </a:bodyPr>
          <a:lstStyle/>
          <a:p>
            <a:pPr algn="ctr"/>
            <a:r>
              <a:rPr lang="ru-RU" sz="11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Объектов культурного наследия</a:t>
            </a:r>
            <a:endParaRPr lang="ru-RU" sz="11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5" name="TextBox 74"/>
          <p:cNvSpPr txBox="1"/>
          <p:nvPr/>
        </p:nvSpPr>
        <p:spPr>
          <a:xfrm>
            <a:off x="136229" y="5953821"/>
            <a:ext cx="999729" cy="584775"/>
          </a:xfrm>
          <a:prstGeom prst="rect">
            <a:avLst/>
          </a:prstGeom>
          <a:noFill/>
        </p:spPr>
        <p:txBody>
          <a:bodyPr wrap="square" rtlCol="0">
            <a:spAutoFit/>
          </a:bodyPr>
          <a:lstStyle/>
          <a:p>
            <a:r>
              <a:rPr lang="ru-RU" sz="32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p:cNvSpPr txBox="1"/>
          <p:nvPr/>
        </p:nvSpPr>
        <p:spPr>
          <a:xfrm>
            <a:off x="2189989" y="6176068"/>
            <a:ext cx="1765782" cy="523220"/>
          </a:xfrm>
          <a:prstGeom prst="rect">
            <a:avLst/>
          </a:prstGeom>
          <a:noFill/>
        </p:spPr>
        <p:txBody>
          <a:bodyPr wrap="square" rtlCol="0">
            <a:spAutoFit/>
          </a:bodyPr>
          <a:lstStyle/>
          <a:p>
            <a:r>
              <a:rPr lang="ru-RU" sz="1400"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Культурно-      познавательный</a:t>
            </a:r>
            <a:endParaRPr lang="ru-RU" sz="1400" dirty="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6" name="Рисунок 45"/>
          <p:cNvPicPr>
            <a:picLocks noChangeAspect="1"/>
          </p:cNvPicPr>
          <p:nvPr/>
        </p:nvPicPr>
        <p:blipFill>
          <a:blip r:embed="rId7" cstate="print">
            <a:duotone>
              <a:prstClr val="black"/>
              <a:srgbClr val="8ACE52">
                <a:tint val="45000"/>
                <a:satMod val="400000"/>
              </a:srgbClr>
            </a:duotone>
            <a:extLst>
              <a:ext uri="{BEBA8EAE-BF5A-486C-A8C5-ECC9F3942E4B}">
                <a14:imgProps xmlns:a14="http://schemas.microsoft.com/office/drawing/2010/main">
                  <a14:imgLayer r:embed="rId8">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292935" y="4394962"/>
            <a:ext cx="1927559" cy="457064"/>
          </a:xfrm>
          <a:prstGeom prst="rect">
            <a:avLst/>
          </a:prstGeom>
        </p:spPr>
      </p:pic>
      <p:pic>
        <p:nvPicPr>
          <p:cNvPr id="43" name="Рисунок 42"/>
          <p:cNvPicPr>
            <a:picLocks noChangeAspect="1"/>
          </p:cNvPicPr>
          <p:nvPr/>
        </p:nvPicPr>
        <p:blipFill>
          <a:blip r:embed="rId9" cstate="print">
            <a:lum bright="70000" contrast="-70000"/>
            <a:extLst>
              <a:ext uri="{BEBA8EAE-BF5A-486C-A8C5-ECC9F3942E4B}">
                <a14:imgProps xmlns:a14="http://schemas.microsoft.com/office/drawing/2010/main">
                  <a14:imgLayer r:embed="rId10">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151770" y="4259297"/>
            <a:ext cx="2809301" cy="1589480"/>
          </a:xfrm>
          <a:prstGeom prst="rect">
            <a:avLst/>
          </a:prstGeom>
          <a:ln w="12700">
            <a:solidFill>
              <a:srgbClr val="4CCBD4"/>
            </a:solidFill>
            <a:prstDash val="lgDash"/>
          </a:ln>
        </p:spPr>
      </p:pic>
      <p:sp>
        <p:nvSpPr>
          <p:cNvPr id="34" name="TextBox 33"/>
          <p:cNvSpPr txBox="1"/>
          <p:nvPr/>
        </p:nvSpPr>
        <p:spPr>
          <a:xfrm>
            <a:off x="4196066" y="4280451"/>
            <a:ext cx="2658969" cy="307777"/>
          </a:xfrm>
          <a:prstGeom prst="rect">
            <a:avLst/>
          </a:prstGeom>
          <a:noFill/>
        </p:spPr>
        <p:txBody>
          <a:bodyPr wrap="square" rtlCol="0">
            <a:spAutoFit/>
          </a:bodyPr>
          <a:lstStyle/>
          <a:p>
            <a:pPr algn="ct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Событийный туризм</a:t>
            </a:r>
            <a:endPar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Рисунок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75025" y="5362324"/>
            <a:ext cx="266700" cy="233469"/>
          </a:xfrm>
          <a:prstGeom prst="rect">
            <a:avLst/>
          </a:prstGeom>
        </p:spPr>
      </p:pic>
      <p:pic>
        <p:nvPicPr>
          <p:cNvPr id="39" name="Рисунок 3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52986" y="4667815"/>
            <a:ext cx="266700" cy="233469"/>
          </a:xfrm>
          <a:prstGeom prst="rect">
            <a:avLst/>
          </a:prstGeom>
        </p:spPr>
      </p:pic>
      <p:sp>
        <p:nvSpPr>
          <p:cNvPr id="11" name="TextBox 10"/>
          <p:cNvSpPr txBox="1"/>
          <p:nvPr/>
        </p:nvSpPr>
        <p:spPr>
          <a:xfrm>
            <a:off x="4306471" y="5114149"/>
            <a:ext cx="2698896" cy="261610"/>
          </a:xfrm>
          <a:prstGeom prst="rect">
            <a:avLst/>
          </a:prstGeom>
          <a:noFill/>
        </p:spPr>
        <p:txBody>
          <a:bodyPr wrap="square" rtlCol="0">
            <a:spAutoFit/>
          </a:bodyPr>
          <a:lstStyle/>
          <a:p>
            <a:endParaRPr lang="ru-RU"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80" name="TextBox 79"/>
          <p:cNvSpPr txBox="1"/>
          <p:nvPr/>
        </p:nvSpPr>
        <p:spPr>
          <a:xfrm>
            <a:off x="4561011" y="4627620"/>
            <a:ext cx="2429349" cy="600164"/>
          </a:xfrm>
          <a:prstGeom prst="rect">
            <a:avLst/>
          </a:prstGeom>
          <a:noFill/>
        </p:spPr>
        <p:txBody>
          <a:bodyPr wrap="square" rtlCol="0">
            <a:spAutoFit/>
          </a:bodyPr>
          <a:lstStyle/>
          <a:p>
            <a:r>
              <a:rPr lang="ru-RU" sz="1100" dirty="0" smtClean="0">
                <a:latin typeface="Open Sans" panose="020B0606030504020204" pitchFamily="34" charset="0"/>
                <a:ea typeface="Open Sans" panose="020B0606030504020204" pitchFamily="34" charset="0"/>
                <a:cs typeface="Open Sans" panose="020B0606030504020204" pitchFamily="34" charset="0"/>
              </a:rPr>
              <a:t>Март - Районный </a:t>
            </a:r>
            <a:r>
              <a:rPr lang="ru-RU" sz="1100" dirty="0">
                <a:latin typeface="Open Sans" panose="020B0606030504020204" pitchFamily="34" charset="0"/>
                <a:ea typeface="Open Sans" panose="020B0606030504020204" pitchFamily="34" charset="0"/>
                <a:cs typeface="Open Sans" panose="020B0606030504020204" pitchFamily="34" charset="0"/>
              </a:rPr>
              <a:t>фестиваль-конкурс детского и юношеского творчества </a:t>
            </a:r>
            <a:r>
              <a:rPr lang="ru-RU" sz="1100" dirty="0" smtClean="0">
                <a:latin typeface="Open Sans" panose="020B0606030504020204" pitchFamily="34" charset="0"/>
                <a:ea typeface="Open Sans" panose="020B0606030504020204" pitchFamily="34" charset="0"/>
                <a:cs typeface="Open Sans" panose="020B0606030504020204" pitchFamily="34" charset="0"/>
              </a:rPr>
              <a:t>«Радуга </a:t>
            </a:r>
            <a:r>
              <a:rPr lang="ru-RU" sz="1100" dirty="0">
                <a:latin typeface="Open Sans" panose="020B0606030504020204" pitchFamily="34" charset="0"/>
                <a:ea typeface="Open Sans" panose="020B0606030504020204" pitchFamily="34" charset="0"/>
                <a:cs typeface="Open Sans" panose="020B0606030504020204" pitchFamily="34" charset="0"/>
              </a:rPr>
              <a:t>талантов</a:t>
            </a:r>
            <a:r>
              <a:rPr lang="ru-RU" sz="1100" dirty="0" smtClean="0">
                <a:latin typeface="Open Sans" panose="020B0606030504020204" pitchFamily="34" charset="0"/>
                <a:ea typeface="Open Sans" panose="020B0606030504020204" pitchFamily="34" charset="0"/>
                <a:cs typeface="Open Sans" panose="020B0606030504020204" pitchFamily="34" charset="0"/>
              </a:rPr>
              <a:t>»</a:t>
            </a:r>
            <a:endParaRPr lang="ru-RU" sz="11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Рисунок 4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636223" y="6194266"/>
            <a:ext cx="489396" cy="489396"/>
          </a:xfrm>
          <a:prstGeom prst="rect">
            <a:avLst/>
          </a:prstGeom>
        </p:spPr>
      </p:pic>
      <p:pic>
        <p:nvPicPr>
          <p:cNvPr id="42" name="Рисунок 41"/>
          <p:cNvPicPr>
            <a:picLocks noChangeAspect="1"/>
          </p:cNvPicPr>
          <p:nvPr/>
        </p:nvPicPr>
        <p:blipFill>
          <a:blip r:embed="rId1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054900" y="6194266"/>
            <a:ext cx="486825" cy="486825"/>
          </a:xfrm>
          <a:prstGeom prst="rect">
            <a:avLst/>
          </a:prstGeom>
        </p:spPr>
      </p:pic>
      <p:sp>
        <p:nvSpPr>
          <p:cNvPr id="64" name="TextBox 63"/>
          <p:cNvSpPr txBox="1"/>
          <p:nvPr/>
        </p:nvSpPr>
        <p:spPr>
          <a:xfrm>
            <a:off x="4573171" y="5348253"/>
            <a:ext cx="2698896" cy="261610"/>
          </a:xfrm>
          <a:prstGeom prst="rect">
            <a:avLst/>
          </a:prstGeom>
          <a:noFill/>
        </p:spPr>
        <p:txBody>
          <a:bodyPr wrap="square" rtlCol="0">
            <a:spAutoFit/>
          </a:bodyPr>
          <a:lstStyle/>
          <a:p>
            <a:r>
              <a:rPr lang="ru-RU" sz="1100" dirty="0" smtClean="0">
                <a:latin typeface="Open Sans" panose="020B0606030504020204" pitchFamily="34" charset="0"/>
                <a:ea typeface="Open Sans" panose="020B0606030504020204" pitchFamily="34" charset="0"/>
                <a:cs typeface="Open Sans" panose="020B0606030504020204" pitchFamily="34" charset="0"/>
              </a:rPr>
              <a:t>21июня - Акция «Свеча Памяти»</a:t>
            </a:r>
            <a:endParaRPr lang="ru-RU"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71" name="TextBox 70"/>
          <p:cNvSpPr txBox="1"/>
          <p:nvPr/>
        </p:nvSpPr>
        <p:spPr>
          <a:xfrm>
            <a:off x="1312667" y="4449728"/>
            <a:ext cx="1941443" cy="276999"/>
          </a:xfrm>
          <a:prstGeom prst="rect">
            <a:avLst/>
          </a:prstGeom>
          <a:noFill/>
        </p:spPr>
        <p:txBody>
          <a:bodyPr wrap="square" rtlCol="0">
            <a:spAutoFit/>
          </a:bodyPr>
          <a:lstStyle/>
          <a:p>
            <a:pPr algn="ctr"/>
            <a:r>
              <a:rPr lang="ru-RU" sz="1200" b="1" dirty="0" smtClean="0">
                <a:solidFill>
                  <a:srgbClr val="FFFF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Парк  победы</a:t>
            </a:r>
            <a:endParaRPr lang="ru-RU" sz="1200" b="1" dirty="0">
              <a:solidFill>
                <a:srgbClr val="FFFF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p:cNvSpPr txBox="1"/>
          <p:nvPr/>
        </p:nvSpPr>
        <p:spPr>
          <a:xfrm>
            <a:off x="824153" y="3706297"/>
            <a:ext cx="184731" cy="369332"/>
          </a:xfrm>
          <a:prstGeom prst="rect">
            <a:avLst/>
          </a:prstGeom>
          <a:noFill/>
        </p:spPr>
        <p:txBody>
          <a:bodyPr wrap="none" rtlCol="0">
            <a:spAutoFit/>
          </a:bodyPr>
          <a:lstStyle/>
          <a:p>
            <a:endParaRPr lang="ru-RU" dirty="0"/>
          </a:p>
        </p:txBody>
      </p:sp>
      <p:pic>
        <p:nvPicPr>
          <p:cNvPr id="51" name="Рисунок 5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2079" y="1482974"/>
            <a:ext cx="1031976" cy="1005139"/>
          </a:xfrm>
          <a:prstGeom prst="rect">
            <a:avLst/>
          </a:prstGeom>
        </p:spPr>
      </p:pic>
      <p:sp>
        <p:nvSpPr>
          <p:cNvPr id="8" name="TextBox 7"/>
          <p:cNvSpPr txBox="1"/>
          <p:nvPr/>
        </p:nvSpPr>
        <p:spPr>
          <a:xfrm>
            <a:off x="509107" y="1664288"/>
            <a:ext cx="441146" cy="646331"/>
          </a:xfrm>
          <a:prstGeom prst="rect">
            <a:avLst/>
          </a:prstGeom>
          <a:noFill/>
        </p:spPr>
        <p:txBody>
          <a:bodyPr wrap="none" rtlCol="0">
            <a:spAutoFit/>
          </a:bodyPr>
          <a:lstStyle/>
          <a:p>
            <a:r>
              <a:rPr lang="ru-RU" sz="3600" b="1" dirty="0">
                <a:solidFill>
                  <a:schemeClr val="bg1"/>
                </a:solidFill>
                <a:latin typeface="Open Sans" pitchFamily="34" charset="0"/>
                <a:ea typeface="Open Sans" pitchFamily="34" charset="0"/>
                <a:cs typeface="Open Sans" pitchFamily="34" charset="0"/>
              </a:rPr>
              <a:t>2</a:t>
            </a:r>
          </a:p>
        </p:txBody>
      </p:sp>
      <p:sp>
        <p:nvSpPr>
          <p:cNvPr id="9" name="TextBox 8"/>
          <p:cNvSpPr txBox="1"/>
          <p:nvPr/>
        </p:nvSpPr>
        <p:spPr>
          <a:xfrm>
            <a:off x="472400" y="4915727"/>
            <a:ext cx="441146" cy="646331"/>
          </a:xfrm>
          <a:prstGeom prst="rect">
            <a:avLst/>
          </a:prstGeom>
          <a:noFill/>
        </p:spPr>
        <p:txBody>
          <a:bodyPr wrap="none" rtlCol="0">
            <a:spAutoFit/>
          </a:bodyPr>
          <a:lstStyle/>
          <a:p>
            <a:r>
              <a:rPr lang="ru-RU" sz="3600" b="1" dirty="0" smtClean="0">
                <a:solidFill>
                  <a:schemeClr val="bg1"/>
                </a:solidFill>
                <a:latin typeface="Open Sans" pitchFamily="34" charset="0"/>
                <a:ea typeface="Open Sans" pitchFamily="34" charset="0"/>
                <a:cs typeface="Open Sans" pitchFamily="34" charset="0"/>
              </a:rPr>
              <a:t>1</a:t>
            </a:r>
            <a:endParaRPr lang="ru-RU" sz="3600" b="1" dirty="0">
              <a:solidFill>
                <a:schemeClr val="bg1"/>
              </a:solidFill>
              <a:latin typeface="Open Sans" pitchFamily="34" charset="0"/>
              <a:ea typeface="Open Sans" pitchFamily="34" charset="0"/>
              <a:cs typeface="Open Sans" pitchFamily="34" charset="0"/>
            </a:endParaRPr>
          </a:p>
        </p:txBody>
      </p:sp>
      <p:pic>
        <p:nvPicPr>
          <p:cNvPr id="40" name="Рисунок 39"/>
          <p:cNvPicPr>
            <a:picLocks noChangeAspect="1"/>
          </p:cNvPicPr>
          <p:nvPr/>
        </p:nvPicPr>
        <p:blipFill>
          <a:blip r:embed="rId15" cstate="print">
            <a:lum bright="70000" contrast="-70000"/>
            <a:extLst>
              <a:ext uri="{BEBA8EAE-BF5A-486C-A8C5-ECC9F3942E4B}">
                <a14:imgProps xmlns:a14="http://schemas.microsoft.com/office/drawing/2010/main">
                  <a14:imgLayer r:embed="rId10">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498402" y="5373876"/>
            <a:ext cx="2502972" cy="543273"/>
          </a:xfrm>
          <a:prstGeom prst="rect">
            <a:avLst/>
          </a:prstGeom>
        </p:spPr>
      </p:pic>
      <p:sp>
        <p:nvSpPr>
          <p:cNvPr id="49" name="TextBox 48"/>
          <p:cNvSpPr txBox="1"/>
          <p:nvPr/>
        </p:nvSpPr>
        <p:spPr>
          <a:xfrm>
            <a:off x="1515128" y="5352930"/>
            <a:ext cx="2440643" cy="523220"/>
          </a:xfrm>
          <a:prstGeom prst="rect">
            <a:avLst/>
          </a:prstGeom>
          <a:noFill/>
        </p:spPr>
        <p:txBody>
          <a:bodyPr wrap="square" rtlCol="0">
            <a:spAutoFit/>
          </a:bodyPr>
          <a:lstStyle/>
          <a:p>
            <a:pPr algn="ctr"/>
            <a:r>
              <a:rPr lang="ru-RU" sz="1400" b="1" dirty="0" smtClean="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Приоритетные направления:</a:t>
            </a:r>
            <a:endParaRPr lang="ru-RU" sz="1400" b="1" dirty="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65" name="Рисунок 64" descr="E:\культура_фото района\фотофиксация объектов культ.насл\20. пгт Холм-Жирковский мемориал воинам- афганцам.JPG"/>
          <p:cNvPicPr/>
          <p:nvPr/>
        </p:nvPicPr>
        <p:blipFill rotWithShape="1">
          <a:blip r:embed="rId16" cstate="print">
            <a:extLst>
              <a:ext uri="{28A0092B-C50C-407E-A947-70E740481C1C}">
                <a14:useLocalDpi xmlns:a14="http://schemas.microsoft.com/office/drawing/2010/main" val="0"/>
              </a:ext>
            </a:extLst>
          </a:blip>
          <a:srcRect l="17692" t="16712" r="3205" b="41474"/>
          <a:stretch/>
        </p:blipFill>
        <p:spPr bwMode="auto">
          <a:xfrm>
            <a:off x="4138617" y="2419938"/>
            <a:ext cx="3034603" cy="1690689"/>
          </a:xfrm>
          <a:prstGeom prst="roundRect">
            <a:avLst>
              <a:gd name="adj" fmla="val 16667"/>
            </a:avLst>
          </a:prstGeom>
          <a:ln w="38100">
            <a:solidFill>
              <a:srgbClr val="7CD9E0"/>
            </a:solidFill>
          </a:ln>
          <a:effectLst/>
          <a:extLst>
            <a:ext uri="{53640926-AAD7-44D8-BBD7-CCE9431645EC}">
              <a14:shadowObscured xmlns:a14="http://schemas.microsoft.com/office/drawing/2010/main"/>
            </a:ext>
          </a:extLst>
        </p:spPr>
      </p:pic>
      <p:sp>
        <p:nvSpPr>
          <p:cNvPr id="52" name="TextBox 51"/>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a:t>
            </a:r>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круг 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53" name="TextBox 52"/>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54" name="Picture 6" descr="C:\Users\i_sli\Pictures\культура_фото района\ФОТО Холм-Жирковского района\Герб.png"/>
          <p:cNvPicPr>
            <a:picLocks noChangeAspect="1" noChangeArrowheads="1"/>
          </p:cNvPicPr>
          <p:nvPr/>
        </p:nvPicPr>
        <p:blipFill>
          <a:blip r:embed="rId17" cstate="print"/>
          <a:srcRect/>
          <a:stretch>
            <a:fillRect/>
          </a:stretch>
        </p:blipFill>
        <p:spPr bwMode="auto">
          <a:xfrm>
            <a:off x="118882" y="192540"/>
            <a:ext cx="555101" cy="688069"/>
          </a:xfrm>
          <a:prstGeom prst="rect">
            <a:avLst/>
          </a:prstGeom>
          <a:noFill/>
        </p:spPr>
      </p:pic>
      <p:pic>
        <p:nvPicPr>
          <p:cNvPr id="48" name="Рисунок 47"/>
          <p:cNvPicPr>
            <a:picLocks noChangeAspect="1"/>
          </p:cNvPicPr>
          <p:nvPr/>
        </p:nvPicPr>
        <p:blipFill>
          <a:blip r:embed="rId7" cstate="print">
            <a:duotone>
              <a:prstClr val="black"/>
              <a:srgbClr val="B2D499">
                <a:tint val="45000"/>
                <a:satMod val="400000"/>
              </a:srgbClr>
            </a:duotone>
            <a:extLst>
              <a:ext uri="{BEBA8EAE-BF5A-486C-A8C5-ECC9F3942E4B}">
                <a14:imgProps xmlns:a14="http://schemas.microsoft.com/office/drawing/2010/main">
                  <a14:imgLayer r:embed="rId8">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987205" y="2199904"/>
            <a:ext cx="2460660" cy="467438"/>
          </a:xfrm>
          <a:prstGeom prst="rect">
            <a:avLst/>
          </a:prstGeom>
        </p:spPr>
      </p:pic>
      <p:sp>
        <p:nvSpPr>
          <p:cNvPr id="55" name="TextBox 54"/>
          <p:cNvSpPr txBox="1"/>
          <p:nvPr/>
        </p:nvSpPr>
        <p:spPr>
          <a:xfrm>
            <a:off x="4919819" y="2275220"/>
            <a:ext cx="2595432" cy="276999"/>
          </a:xfrm>
          <a:prstGeom prst="rect">
            <a:avLst/>
          </a:prstGeom>
          <a:noFill/>
        </p:spPr>
        <p:txBody>
          <a:bodyPr wrap="square" rtlCol="0">
            <a:spAutoFit/>
          </a:bodyPr>
          <a:lstStyle/>
          <a:p>
            <a:pPr algn="ctr"/>
            <a:r>
              <a:rPr lang="ru-RU" sz="1200" b="1" dirty="0" smtClean="0">
                <a:solidFill>
                  <a:srgbClr val="FFFF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Мемориал воинам афганцам</a:t>
            </a:r>
            <a:endParaRPr lang="ru-RU" sz="1200" b="1" dirty="0">
              <a:solidFill>
                <a:srgbClr val="FFFF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50" name="Рисунок 49"/>
          <p:cNvPicPr>
            <a:picLocks noChangeAspect="1"/>
          </p:cNvPicPr>
          <p:nvPr/>
        </p:nvPicPr>
        <p:blipFill>
          <a:blip r:embed="rId7" cstate="print">
            <a:duotone>
              <a:prstClr val="black"/>
              <a:srgbClr val="A4C987">
                <a:tint val="45000"/>
                <a:satMod val="400000"/>
              </a:srgbClr>
            </a:duotone>
            <a:extLst>
              <a:ext uri="{BEBA8EAE-BF5A-486C-A8C5-ECC9F3942E4B}">
                <a14:imgProps xmlns:a14="http://schemas.microsoft.com/office/drawing/2010/main">
                  <a14:imgLayer r:embed="rId8">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499621" y="1159116"/>
            <a:ext cx="2315820" cy="550079"/>
          </a:xfrm>
          <a:prstGeom prst="rect">
            <a:avLst/>
          </a:prstGeom>
        </p:spPr>
      </p:pic>
      <p:sp>
        <p:nvSpPr>
          <p:cNvPr id="66" name="TextBox 65"/>
          <p:cNvSpPr txBox="1"/>
          <p:nvPr/>
        </p:nvSpPr>
        <p:spPr>
          <a:xfrm>
            <a:off x="1499621" y="1190368"/>
            <a:ext cx="2336700" cy="461665"/>
          </a:xfrm>
          <a:prstGeom prst="rect">
            <a:avLst/>
          </a:prstGeom>
          <a:noFill/>
        </p:spPr>
        <p:txBody>
          <a:bodyPr wrap="square" rtlCol="0">
            <a:spAutoFit/>
          </a:bodyPr>
          <a:lstStyle/>
          <a:p>
            <a:pPr algn="ctr"/>
            <a:r>
              <a:rPr lang="ru-RU" sz="1200" b="1" dirty="0" smtClean="0">
                <a:solidFill>
                  <a:srgbClr val="FFFF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Памятник  воинам 13 </a:t>
            </a:r>
            <a:r>
              <a:rPr lang="ru-RU" sz="1200" b="1" dirty="0" err="1" smtClean="0">
                <a:solidFill>
                  <a:srgbClr val="FFFF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Ростокинской</a:t>
            </a:r>
            <a:r>
              <a:rPr lang="ru-RU" sz="1200" b="1" dirty="0" smtClean="0">
                <a:solidFill>
                  <a:srgbClr val="FFFF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дивизии</a:t>
            </a:r>
            <a:endParaRPr lang="ru-RU" sz="1200" b="1" dirty="0">
              <a:solidFill>
                <a:srgbClr val="FFFF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Прямоугольник 5"/>
          <p:cNvSpPr/>
          <p:nvPr/>
        </p:nvSpPr>
        <p:spPr>
          <a:xfrm>
            <a:off x="4577090" y="6295111"/>
            <a:ext cx="1361270" cy="307777"/>
          </a:xfrm>
          <a:prstGeom prst="rect">
            <a:avLst/>
          </a:prstGeom>
          <a:noFill/>
        </p:spPr>
        <p:txBody>
          <a:bodyPr wrap="square" rtlCol="0">
            <a:spAutoFit/>
          </a:bodyPr>
          <a:lstStyle/>
          <a:p>
            <a:r>
              <a:rPr lang="ru-RU" sz="1400" dirty="0">
                <a:solidFill>
                  <a:srgbClr val="0070C0"/>
                </a:solidFill>
                <a:latin typeface="Open Sans" panose="020B0606030504020204" pitchFamily="34" charset="0"/>
                <a:ea typeface="Open Sans" panose="020B0606030504020204" pitchFamily="34" charset="0"/>
                <a:cs typeface="Open Sans" panose="020B0606030504020204" pitchFamily="34" charset="0"/>
              </a:rPr>
              <a:t>Религиозный</a:t>
            </a:r>
          </a:p>
        </p:txBody>
      </p:sp>
      <p:pic>
        <p:nvPicPr>
          <p:cNvPr id="44" name="Рисунок 4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85602" y="4911969"/>
            <a:ext cx="1081398" cy="1081398"/>
          </a:xfrm>
          <a:prstGeom prst="rect">
            <a:avLst/>
          </a:prstGeom>
        </p:spPr>
      </p:pic>
      <p:sp>
        <p:nvSpPr>
          <p:cNvPr id="47" name="TextBox 46"/>
          <p:cNvSpPr txBox="1"/>
          <p:nvPr/>
        </p:nvSpPr>
        <p:spPr>
          <a:xfrm>
            <a:off x="340382" y="6033701"/>
            <a:ext cx="812302" cy="261610"/>
          </a:xfrm>
          <a:prstGeom prst="rect">
            <a:avLst/>
          </a:prstGeom>
          <a:noFill/>
        </p:spPr>
        <p:txBody>
          <a:bodyPr wrap="square" rtlCol="0">
            <a:spAutoFit/>
          </a:bodyPr>
          <a:lstStyle>
            <a:defPPr>
              <a:defRPr lang="en-US"/>
            </a:defPPr>
            <a:lvl1pPr algn="ctr">
              <a:defRPr sz="1100" b="1">
                <a:solidFill>
                  <a:srgbClr val="245776"/>
                </a:solidFill>
                <a:latin typeface="Open Sans" panose="020B0606030504020204" pitchFamily="34" charset="0"/>
                <a:ea typeface="Open Sans" panose="020B0606030504020204" pitchFamily="34" charset="0"/>
                <a:cs typeface="Open Sans" panose="020B0606030504020204" pitchFamily="34" charset="0"/>
              </a:defRPr>
            </a:lvl1pPr>
          </a:lstStyle>
          <a:p>
            <a:r>
              <a:rPr lang="ru-RU" dirty="0"/>
              <a:t>Церкви</a:t>
            </a:r>
          </a:p>
        </p:txBody>
      </p:sp>
      <p:sp>
        <p:nvSpPr>
          <p:cNvPr id="56" name="TextBox 55"/>
          <p:cNvSpPr txBox="1"/>
          <p:nvPr/>
        </p:nvSpPr>
        <p:spPr>
          <a:xfrm>
            <a:off x="345775" y="5101603"/>
            <a:ext cx="903784" cy="646331"/>
          </a:xfrm>
          <a:prstGeom prst="rect">
            <a:avLst/>
          </a:prstGeom>
          <a:noFill/>
        </p:spPr>
        <p:txBody>
          <a:bodyPr wrap="square" rtlCol="0">
            <a:spAutoFit/>
          </a:bodyPr>
          <a:lstStyle/>
          <a:p>
            <a:r>
              <a:rPr lang="ru-RU"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10</a:t>
            </a:r>
          </a:p>
        </p:txBody>
      </p:sp>
      <p:sp>
        <p:nvSpPr>
          <p:cNvPr id="45" name="Прямоугольник 44"/>
          <p:cNvSpPr/>
          <p:nvPr/>
        </p:nvSpPr>
        <p:spPr>
          <a:xfrm>
            <a:off x="853020" y="67385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Tree>
    <p:extLst>
      <p:ext uri="{BB962C8B-B14F-4D97-AF65-F5344CB8AC3E}">
        <p14:creationId xmlns:p14="http://schemas.microsoft.com/office/powerpoint/2010/main" val="35151648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2061031" y="156237"/>
            <a:ext cx="5498644" cy="768091"/>
          </a:xfrm>
          <a:prstGeom prst="rect">
            <a:avLst/>
          </a:prstGeom>
        </p:spPr>
      </p:pic>
      <p:sp>
        <p:nvSpPr>
          <p:cNvPr id="4" name="TextBox 3"/>
          <p:cNvSpPr txBox="1"/>
          <p:nvPr/>
        </p:nvSpPr>
        <p:spPr>
          <a:xfrm>
            <a:off x="2061031" y="317130"/>
            <a:ext cx="5498644" cy="461665"/>
          </a:xfrm>
          <a:prstGeom prst="rect">
            <a:avLst/>
          </a:prstGeom>
          <a:noFill/>
        </p:spPr>
        <p:txBody>
          <a:bodyPr wrap="square" rtlCol="0">
            <a:spAutoFit/>
          </a:bodyPr>
          <a:lstStyle/>
          <a:p>
            <a:pPr algn="ctr"/>
            <a:r>
              <a:rPr lang="en-US"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SWOT</a:t>
            </a: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-анализ</a:t>
            </a:r>
          </a:p>
        </p:txBody>
      </p:sp>
      <p:graphicFrame>
        <p:nvGraphicFramePr>
          <p:cNvPr id="8" name="Таблица 7"/>
          <p:cNvGraphicFramePr>
            <a:graphicFrameLocks noGrp="1"/>
          </p:cNvGraphicFramePr>
          <p:nvPr>
            <p:extLst/>
          </p:nvPr>
        </p:nvGraphicFramePr>
        <p:xfrm>
          <a:off x="648660" y="1407445"/>
          <a:ext cx="6083417" cy="4564706"/>
        </p:xfrm>
        <a:graphic>
          <a:graphicData uri="http://schemas.openxmlformats.org/drawingml/2006/table">
            <a:tbl>
              <a:tblPr firstRow="1" bandRow="1">
                <a:tableStyleId>{5C22544A-7EE6-4342-B048-85BDC9FD1C3A}</a:tableStyleId>
              </a:tblPr>
              <a:tblGrid>
                <a:gridCol w="1920481"/>
                <a:gridCol w="4162936"/>
              </a:tblGrid>
              <a:tr h="1050809">
                <a:tc>
                  <a:txBody>
                    <a:bodyPr/>
                    <a:lstStyle/>
                    <a:p>
                      <a:pPr marL="0" marR="0" indent="0" algn="ctr" defTabSz="755934" rtl="0" eaLnBrk="1" fontAlgn="auto" latinLnBrk="0" hangingPunct="1">
                        <a:lnSpc>
                          <a:spcPct val="100000"/>
                        </a:lnSpc>
                        <a:spcBef>
                          <a:spcPts val="0"/>
                        </a:spcBef>
                        <a:spcAft>
                          <a:spcPts val="0"/>
                        </a:spcAft>
                        <a:buClrTx/>
                        <a:buSzTx/>
                        <a:buFontTx/>
                        <a:buNone/>
                        <a:tabLst/>
                        <a:defRPr/>
                      </a:pPr>
                      <a:r>
                        <a:rPr lang="ru-RU" sz="1600" baseline="0" dirty="0" smtClean="0">
                          <a:solidFill>
                            <a:schemeClr val="tx1"/>
                          </a:solidFill>
                        </a:rPr>
                        <a:t>Сильные стороны</a:t>
                      </a:r>
                      <a:endParaRPr lang="ru-RU" sz="1600" dirty="0" smtClean="0">
                        <a:solidFill>
                          <a:schemeClr val="tx1"/>
                        </a:solidFill>
                      </a:endParaRPr>
                    </a:p>
                    <a:p>
                      <a:pPr algn="ctr"/>
                      <a:r>
                        <a:rPr lang="en-US" sz="1600" dirty="0" smtClean="0">
                          <a:solidFill>
                            <a:schemeClr val="tx1"/>
                          </a:solidFill>
                          <a:latin typeface="Open Sans" panose="020B0606030504020204"/>
                        </a:rPr>
                        <a:t>S</a:t>
                      </a:r>
                      <a:endParaRPr lang="ru-RU" sz="1600" baseline="0" dirty="0" smtClean="0">
                        <a:solidFill>
                          <a:schemeClr val="tx1"/>
                        </a:solidFill>
                      </a:endParaRPr>
                    </a:p>
                  </a:txBody>
                  <a:tcPr>
                    <a:solidFill>
                      <a:srgbClr val="6FCECE"/>
                    </a:solidFill>
                  </a:tcPr>
                </a:tc>
                <a:tc>
                  <a:txBody>
                    <a:bodyPr/>
                    <a:lstStyle/>
                    <a:p>
                      <a:pPr marL="171450" lvl="0" indent="-171450">
                        <a:buFont typeface="Arial" panose="020B0604020202020204" pitchFamily="34" charset="0"/>
                        <a:buChar char="•"/>
                      </a:pPr>
                      <a:r>
                        <a:rPr lang="ru-RU" sz="1100" b="0" dirty="0" smtClean="0">
                          <a:solidFill>
                            <a:schemeClr val="tx1"/>
                          </a:solidFill>
                          <a:effectLst/>
                          <a:latin typeface="Open Sans" pitchFamily="34" charset="0"/>
                          <a:ea typeface="Open Sans" pitchFamily="34" charset="0"/>
                          <a:cs typeface="Open Sans" pitchFamily="34" charset="0"/>
                        </a:rPr>
                        <a:t>выгодное географическое положение;</a:t>
                      </a:r>
                    </a:p>
                    <a:p>
                      <a:pPr marL="171450" lvl="0" indent="-171450">
                        <a:buFont typeface="Arial" panose="020B0604020202020204" pitchFamily="34" charset="0"/>
                        <a:buChar char="•"/>
                      </a:pPr>
                      <a:r>
                        <a:rPr lang="ru-RU" sz="1100" b="0" dirty="0" smtClean="0">
                          <a:solidFill>
                            <a:schemeClr val="tx1"/>
                          </a:solidFill>
                          <a:effectLst/>
                          <a:latin typeface="Open Sans" pitchFamily="34" charset="0"/>
                          <a:ea typeface="Open Sans" pitchFamily="34" charset="0"/>
                          <a:cs typeface="Open Sans" pitchFamily="34" charset="0"/>
                        </a:rPr>
                        <a:t>близость к Москве;</a:t>
                      </a:r>
                    </a:p>
                    <a:p>
                      <a:pPr marL="171450" lvl="0" indent="-171450">
                        <a:buFont typeface="Arial" panose="020B0604020202020204" pitchFamily="34" charset="0"/>
                        <a:buChar char="•"/>
                      </a:pPr>
                      <a:r>
                        <a:rPr lang="ru-RU" sz="1100" b="0" dirty="0" smtClean="0">
                          <a:solidFill>
                            <a:schemeClr val="tx1"/>
                          </a:solidFill>
                          <a:effectLst/>
                          <a:latin typeface="Open Sans" pitchFamily="34" charset="0"/>
                          <a:ea typeface="Open Sans" pitchFamily="34" charset="0"/>
                          <a:cs typeface="Open Sans" pitchFamily="34" charset="0"/>
                        </a:rPr>
                        <a:t>наличие земельных ресурсов;</a:t>
                      </a:r>
                    </a:p>
                    <a:p>
                      <a:pPr marL="171450" lvl="0" indent="-171450">
                        <a:buFont typeface="Arial" panose="020B0604020202020204" pitchFamily="34" charset="0"/>
                        <a:buChar char="•"/>
                      </a:pPr>
                      <a:r>
                        <a:rPr lang="ru-RU" sz="1100" b="0" dirty="0" smtClean="0">
                          <a:solidFill>
                            <a:schemeClr val="tx1"/>
                          </a:solidFill>
                          <a:effectLst/>
                          <a:latin typeface="Open Sans" pitchFamily="34" charset="0"/>
                          <a:ea typeface="Open Sans" pitchFamily="34" charset="0"/>
                          <a:cs typeface="Open Sans" pitchFamily="34" charset="0"/>
                        </a:rPr>
                        <a:t>наличие магистральных газопроводов;</a:t>
                      </a:r>
                    </a:p>
                    <a:p>
                      <a:pPr marL="171450" lvl="0" indent="-171450">
                        <a:buFont typeface="Arial" panose="020B0604020202020204" pitchFamily="34" charset="0"/>
                        <a:buChar char="•"/>
                      </a:pPr>
                      <a:r>
                        <a:rPr lang="ru-RU" sz="1100" b="0" dirty="0" smtClean="0">
                          <a:solidFill>
                            <a:schemeClr val="tx1"/>
                          </a:solidFill>
                          <a:effectLst/>
                          <a:latin typeface="Open Sans" pitchFamily="34" charset="0"/>
                          <a:ea typeface="Open Sans" pitchFamily="34" charset="0"/>
                          <a:cs typeface="Open Sans" pitchFamily="34" charset="0"/>
                        </a:rPr>
                        <a:t>наличие свободных инвестиционных площадок;</a:t>
                      </a:r>
                    </a:p>
                    <a:p>
                      <a:pPr marL="171450" lvl="0" indent="-171450">
                        <a:buFont typeface="Arial" panose="020B0604020202020204" pitchFamily="34" charset="0"/>
                        <a:buChar char="•"/>
                      </a:pPr>
                      <a:r>
                        <a:rPr lang="ru-RU" sz="1100" b="0" dirty="0" smtClean="0">
                          <a:solidFill>
                            <a:schemeClr val="tx1"/>
                          </a:solidFill>
                          <a:effectLst/>
                          <a:latin typeface="Open Sans" pitchFamily="34" charset="0"/>
                          <a:ea typeface="Open Sans" pitchFamily="34" charset="0"/>
                          <a:cs typeface="Open Sans" pitchFamily="34" charset="0"/>
                        </a:rPr>
                        <a:t>60,6 % территории района занимают леса;</a:t>
                      </a:r>
                    </a:p>
                    <a:p>
                      <a:pPr marL="171450" lvl="0" indent="-171450">
                        <a:buFont typeface="Arial" panose="020B0604020202020204" pitchFamily="34" charset="0"/>
                        <a:buChar char="•"/>
                      </a:pPr>
                      <a:r>
                        <a:rPr lang="ru-RU" sz="1100" b="0" dirty="0" smtClean="0">
                          <a:solidFill>
                            <a:schemeClr val="tx1"/>
                          </a:solidFill>
                          <a:effectLst/>
                          <a:latin typeface="Open Sans" pitchFamily="34" charset="0"/>
                          <a:ea typeface="Open Sans" pitchFamily="34" charset="0"/>
                          <a:cs typeface="Open Sans" pitchFamily="34" charset="0"/>
                        </a:rPr>
                        <a:t>наличие памятников истории и культуры;</a:t>
                      </a:r>
                    </a:p>
                    <a:p>
                      <a:pPr marL="171450" lvl="0" indent="-171450">
                        <a:buFont typeface="Arial" panose="020B0604020202020204" pitchFamily="34" charset="0"/>
                        <a:buChar char="•"/>
                      </a:pPr>
                      <a:r>
                        <a:rPr lang="ru-RU" sz="1100" b="0" dirty="0" smtClean="0">
                          <a:solidFill>
                            <a:schemeClr val="tx1"/>
                          </a:solidFill>
                          <a:effectLst/>
                          <a:latin typeface="Open Sans" pitchFamily="34" charset="0"/>
                          <a:ea typeface="Open Sans" pitchFamily="34" charset="0"/>
                          <a:cs typeface="Open Sans" pitchFamily="34" charset="0"/>
                        </a:rPr>
                        <a:t>наличие сырья - </a:t>
                      </a:r>
                      <a:r>
                        <a:rPr lang="ru-RU" sz="1100" b="0" kern="1200" dirty="0" smtClean="0">
                          <a:solidFill>
                            <a:schemeClr val="tx1"/>
                          </a:solidFill>
                          <a:effectLst/>
                          <a:latin typeface="Open Sans" pitchFamily="34" charset="0"/>
                          <a:ea typeface="Open Sans" pitchFamily="34" charset="0"/>
                          <a:cs typeface="Open Sans" pitchFamily="34" charset="0"/>
                        </a:rPr>
                        <a:t>песчано-гравийный материал</a:t>
                      </a:r>
                      <a:r>
                        <a:rPr lang="ru-RU" sz="1100" b="0" dirty="0" smtClean="0">
                          <a:solidFill>
                            <a:schemeClr val="tx1"/>
                          </a:solidFill>
                          <a:effectLst/>
                          <a:latin typeface="Open Sans" pitchFamily="34" charset="0"/>
                          <a:ea typeface="Open Sans" pitchFamily="34" charset="0"/>
                          <a:cs typeface="Open Sans" pitchFamily="34" charset="0"/>
                        </a:rPr>
                        <a:t>, торф.</a:t>
                      </a:r>
                    </a:p>
                  </a:txBody>
                  <a:tcPr anchor="ctr">
                    <a:solidFill>
                      <a:srgbClr val="6FCECE"/>
                    </a:solidFill>
                  </a:tcPr>
                </a:tc>
              </a:tr>
              <a:tr h="558941">
                <a:tc>
                  <a:txBody>
                    <a:bodyPr/>
                    <a:lstStyle/>
                    <a:p>
                      <a:pPr marL="0" marR="0" indent="0" algn="ctr" defTabSz="755934" rtl="0" eaLnBrk="1" fontAlgn="auto" latinLnBrk="0" hangingPunct="1">
                        <a:lnSpc>
                          <a:spcPct val="100000"/>
                        </a:lnSpc>
                        <a:spcBef>
                          <a:spcPts val="0"/>
                        </a:spcBef>
                        <a:spcAft>
                          <a:spcPts val="0"/>
                        </a:spcAft>
                        <a:buClrTx/>
                        <a:buSzTx/>
                        <a:buFontTx/>
                        <a:buNone/>
                        <a:tabLst/>
                        <a:defRPr/>
                      </a:pPr>
                      <a:r>
                        <a:rPr lang="ru-RU" sz="1600" b="1" baseline="0" dirty="0" smtClean="0">
                          <a:solidFill>
                            <a:schemeClr val="tx1"/>
                          </a:solidFill>
                        </a:rPr>
                        <a:t>Слабые стороны</a:t>
                      </a:r>
                      <a:endParaRPr lang="ru-RU" sz="1600" b="1" dirty="0" smtClean="0">
                        <a:solidFill>
                          <a:schemeClr val="tx1"/>
                        </a:solidFill>
                      </a:endParaRPr>
                    </a:p>
                    <a:p>
                      <a:pPr algn="ctr"/>
                      <a:r>
                        <a:rPr lang="en-US" sz="1600" b="1" baseline="0" dirty="0" smtClean="0">
                          <a:solidFill>
                            <a:schemeClr val="tx1"/>
                          </a:solidFill>
                          <a:latin typeface="Open Sans" panose="020B0606030504020204"/>
                        </a:rPr>
                        <a:t>W</a:t>
                      </a:r>
                      <a:endParaRPr lang="ru-RU" sz="1600" b="1" baseline="0" dirty="0" smtClean="0">
                        <a:solidFill>
                          <a:schemeClr val="tx1"/>
                        </a:solidFill>
                      </a:endParaRPr>
                    </a:p>
                  </a:txBody>
                  <a:tcPr>
                    <a:solidFill>
                      <a:srgbClr val="8FDEE3"/>
                    </a:solidFill>
                  </a:tcPr>
                </a:tc>
                <a:tc>
                  <a:txBody>
                    <a:bodyPr/>
                    <a:lstStyle/>
                    <a:p>
                      <a:pPr marL="171450" lvl="0" indent="-171450">
                        <a:buFont typeface="Arial" panose="020B0604020202020204" pitchFamily="34" charset="0"/>
                        <a:buChar char="•"/>
                      </a:pPr>
                      <a:r>
                        <a:rPr lang="ru-RU" sz="1100" dirty="0" smtClean="0">
                          <a:effectLst/>
                          <a:latin typeface="Open Sans" pitchFamily="34" charset="0"/>
                          <a:ea typeface="Open Sans" pitchFamily="34" charset="0"/>
                          <a:cs typeface="Open Sans" pitchFamily="34" charset="0"/>
                        </a:rPr>
                        <a:t>отсутствие бизнес-инкубаторов и технопарков;</a:t>
                      </a:r>
                    </a:p>
                    <a:p>
                      <a:pPr marL="171450" lvl="0" indent="-171450">
                        <a:buFont typeface="Arial" panose="020B0604020202020204" pitchFamily="34" charset="0"/>
                        <a:buChar char="•"/>
                      </a:pPr>
                      <a:r>
                        <a:rPr lang="ru-RU" sz="1100" kern="1200" dirty="0" smtClean="0">
                          <a:solidFill>
                            <a:schemeClr val="dk1"/>
                          </a:solidFill>
                          <a:effectLst/>
                          <a:latin typeface="Open Sans" pitchFamily="34" charset="0"/>
                          <a:ea typeface="Open Sans" pitchFamily="34" charset="0"/>
                          <a:cs typeface="Open Sans" pitchFamily="34" charset="0"/>
                        </a:rPr>
                        <a:t>недостаточная обеспеченность свободных земельных участков инженерной инфраструктурой;</a:t>
                      </a:r>
                      <a:endParaRPr lang="ru-RU" sz="1100" dirty="0" smtClean="0">
                        <a:effectLst/>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ru-RU" sz="1100" kern="1200" dirty="0" smtClean="0">
                          <a:solidFill>
                            <a:schemeClr val="dk1"/>
                          </a:solidFill>
                          <a:effectLst/>
                          <a:latin typeface="Open Sans" pitchFamily="34" charset="0"/>
                          <a:ea typeface="Open Sans" pitchFamily="34" charset="0"/>
                          <a:cs typeface="Open Sans" pitchFamily="34" charset="0"/>
                        </a:rPr>
                        <a:t>удаленность от областного центра.</a:t>
                      </a:r>
                      <a:endParaRPr lang="ru-RU" sz="1100" dirty="0" smtClean="0">
                        <a:solidFill>
                          <a:schemeClr val="tx1"/>
                        </a:solidFill>
                        <a:effectLst/>
                        <a:latin typeface="Open Sans" pitchFamily="34" charset="0"/>
                        <a:ea typeface="Open Sans" pitchFamily="34" charset="0"/>
                        <a:cs typeface="Open Sans" pitchFamily="34" charset="0"/>
                      </a:endParaRPr>
                    </a:p>
                  </a:txBody>
                  <a:tcPr anchor="ctr">
                    <a:solidFill>
                      <a:srgbClr val="8FDEE3"/>
                    </a:solidFill>
                  </a:tcPr>
                </a:tc>
              </a:tr>
              <a:tr h="1296743">
                <a:tc>
                  <a:txBody>
                    <a:bodyPr/>
                    <a:lstStyle/>
                    <a:p>
                      <a:pPr algn="ctr"/>
                      <a:r>
                        <a:rPr lang="ru-RU" sz="1600" b="1" dirty="0" smtClean="0"/>
                        <a:t>Возможности</a:t>
                      </a:r>
                    </a:p>
                    <a:p>
                      <a:pPr algn="ctr"/>
                      <a:r>
                        <a:rPr lang="en-US" sz="1600" b="1" dirty="0" smtClean="0">
                          <a:latin typeface="Open Sans" panose="020B0606030504020204"/>
                        </a:rPr>
                        <a:t>O</a:t>
                      </a:r>
                      <a:endParaRPr lang="ru-RU" sz="1600" b="1" dirty="0"/>
                    </a:p>
                  </a:txBody>
                  <a:tcPr>
                    <a:solidFill>
                      <a:srgbClr val="E8E8A8"/>
                    </a:solidFill>
                  </a:tcPr>
                </a:tc>
                <a:tc>
                  <a:txBody>
                    <a:bodyPr/>
                    <a:lstStyle/>
                    <a:p>
                      <a:pPr marL="171450" lvl="0" indent="-171450">
                        <a:buFont typeface="Arial" panose="020B0604020202020204" pitchFamily="34" charset="0"/>
                        <a:buChar char="•"/>
                      </a:pPr>
                      <a:r>
                        <a:rPr lang="ru-RU" sz="1100" dirty="0" smtClean="0">
                          <a:effectLst/>
                          <a:latin typeface="Open Sans" pitchFamily="34" charset="0"/>
                          <a:ea typeface="Open Sans" pitchFamily="34" charset="0"/>
                          <a:cs typeface="Open Sans" pitchFamily="34" charset="0"/>
                        </a:rPr>
                        <a:t>организация и строительство промышленных и перерабатывающих предприятий;</a:t>
                      </a:r>
                    </a:p>
                    <a:p>
                      <a:pPr marL="171450" lvl="0" indent="-171450">
                        <a:buFont typeface="Arial" panose="020B0604020202020204" pitchFamily="34" charset="0"/>
                        <a:buChar char="•"/>
                      </a:pPr>
                      <a:r>
                        <a:rPr lang="ru-RU" sz="1100" dirty="0" smtClean="0">
                          <a:effectLst/>
                          <a:latin typeface="Open Sans" pitchFamily="34" charset="0"/>
                          <a:ea typeface="Open Sans" pitchFamily="34" charset="0"/>
                          <a:cs typeface="Open Sans" pitchFamily="34" charset="0"/>
                        </a:rPr>
                        <a:t>внедрение инновационных технологий;</a:t>
                      </a:r>
                    </a:p>
                    <a:p>
                      <a:pPr marL="171450" lvl="0" indent="-171450">
                        <a:buFont typeface="Arial" panose="020B0604020202020204" pitchFamily="34" charset="0"/>
                        <a:buChar char="•"/>
                      </a:pPr>
                      <a:r>
                        <a:rPr lang="ru-RU" sz="1100" dirty="0" smtClean="0">
                          <a:effectLst/>
                          <a:latin typeface="Open Sans" pitchFamily="34" charset="0"/>
                          <a:ea typeface="Open Sans" pitchFamily="34" charset="0"/>
                          <a:cs typeface="Open Sans" pitchFamily="34" charset="0"/>
                        </a:rPr>
                        <a:t>вовлечение в сельхозпроизводство неиспользуемых угодий;</a:t>
                      </a:r>
                    </a:p>
                    <a:p>
                      <a:pPr marL="171450" lvl="0" indent="-171450">
                        <a:buFont typeface="Arial" panose="020B0604020202020204" pitchFamily="34" charset="0"/>
                        <a:buChar char="•"/>
                      </a:pPr>
                      <a:r>
                        <a:rPr lang="ru-RU" sz="1100" dirty="0" smtClean="0">
                          <a:effectLst/>
                          <a:latin typeface="Open Sans" pitchFamily="34" charset="0"/>
                          <a:ea typeface="Open Sans" pitchFamily="34" charset="0"/>
                          <a:cs typeface="Open Sans" pitchFamily="34" charset="0"/>
                        </a:rPr>
                        <a:t>жилищное строительство;</a:t>
                      </a:r>
                    </a:p>
                    <a:p>
                      <a:pPr marL="171450" lvl="0" indent="-171450">
                        <a:buFont typeface="Arial" panose="020B0604020202020204" pitchFamily="34" charset="0"/>
                        <a:buChar char="•"/>
                      </a:pPr>
                      <a:r>
                        <a:rPr lang="ru-RU" sz="1100" dirty="0" smtClean="0">
                          <a:effectLst/>
                          <a:latin typeface="Open Sans" pitchFamily="34" charset="0"/>
                          <a:ea typeface="Open Sans" pitchFamily="34" charset="0"/>
                          <a:cs typeface="Open Sans" pitchFamily="34" charset="0"/>
                        </a:rPr>
                        <a:t>развитие внутреннего, въездного туризма, специализированных видов туризма: рыболовство, охота;</a:t>
                      </a:r>
                    </a:p>
                    <a:p>
                      <a:pPr marL="171450" lvl="0" indent="-171450">
                        <a:buFont typeface="Arial" panose="020B0604020202020204" pitchFamily="34" charset="0"/>
                        <a:buChar char="•"/>
                      </a:pPr>
                      <a:r>
                        <a:rPr lang="ru-RU" sz="1100" dirty="0" smtClean="0">
                          <a:effectLst/>
                          <a:latin typeface="Open Sans" pitchFamily="34" charset="0"/>
                          <a:ea typeface="Open Sans" pitchFamily="34" charset="0"/>
                          <a:cs typeface="Open Sans" pitchFamily="34" charset="0"/>
                        </a:rPr>
                        <a:t>развитие малого предпринимательства;</a:t>
                      </a:r>
                    </a:p>
                    <a:p>
                      <a:pPr marL="171450" indent="-171450">
                        <a:buFont typeface="Arial" panose="020B0604020202020204" pitchFamily="34" charset="0"/>
                        <a:buChar char="•"/>
                      </a:pPr>
                      <a:r>
                        <a:rPr lang="ru-RU" sz="1100" kern="1200" dirty="0" smtClean="0">
                          <a:solidFill>
                            <a:schemeClr val="dk1"/>
                          </a:solidFill>
                          <a:effectLst/>
                          <a:latin typeface="Open Sans" pitchFamily="34" charset="0"/>
                          <a:ea typeface="Open Sans" pitchFamily="34" charset="0"/>
                          <a:cs typeface="Open Sans" pitchFamily="34" charset="0"/>
                        </a:rPr>
                        <a:t>строительство газопроводов низкого давления.</a:t>
                      </a:r>
                      <a:endParaRPr lang="ru-RU" sz="1100" dirty="0" smtClean="0">
                        <a:effectLst/>
                        <a:latin typeface="Open Sans" pitchFamily="34" charset="0"/>
                        <a:ea typeface="Open Sans" pitchFamily="34" charset="0"/>
                        <a:cs typeface="Open Sans" pitchFamily="34" charset="0"/>
                      </a:endParaRPr>
                    </a:p>
                  </a:txBody>
                  <a:tcPr anchor="ctr">
                    <a:solidFill>
                      <a:srgbClr val="E8E8A8"/>
                    </a:solidFill>
                  </a:tcPr>
                </a:tc>
              </a:tr>
              <a:tr h="602306">
                <a:tc>
                  <a:txBody>
                    <a:bodyPr/>
                    <a:lstStyle/>
                    <a:p>
                      <a:pPr algn="ctr"/>
                      <a:r>
                        <a:rPr lang="ru-RU" sz="1600" b="1" dirty="0" smtClean="0"/>
                        <a:t>Угрозы</a:t>
                      </a:r>
                    </a:p>
                    <a:p>
                      <a:pPr algn="ctr"/>
                      <a:r>
                        <a:rPr lang="en-US" sz="1600" b="1" dirty="0" smtClean="0">
                          <a:latin typeface="Open Sans" panose="020B0606030504020204"/>
                        </a:rPr>
                        <a:t>T</a:t>
                      </a:r>
                      <a:endParaRPr lang="ru-RU" sz="1600" b="1" dirty="0"/>
                    </a:p>
                  </a:txBody>
                  <a:tcPr>
                    <a:solidFill>
                      <a:srgbClr val="FBFBB7"/>
                    </a:solidFill>
                  </a:tcPr>
                </a:tc>
                <a:tc>
                  <a:txBody>
                    <a:bodyPr/>
                    <a:lstStyle/>
                    <a:p>
                      <a:pPr marL="171450" lvl="0" indent="-171450">
                        <a:buFont typeface="Arial" panose="020B0604020202020204" pitchFamily="34" charset="0"/>
                        <a:buChar char="•"/>
                      </a:pPr>
                      <a:r>
                        <a:rPr lang="ru-RU" sz="1100" dirty="0" smtClean="0">
                          <a:solidFill>
                            <a:schemeClr val="tx1"/>
                          </a:solidFill>
                          <a:effectLst/>
                          <a:latin typeface="Open Sans" pitchFamily="34" charset="0"/>
                          <a:ea typeface="Open Sans" pitchFamily="34" charset="0"/>
                          <a:cs typeface="Open Sans" pitchFamily="34" charset="0"/>
                        </a:rPr>
                        <a:t>снижение численности населения и его демографическое старение;</a:t>
                      </a:r>
                    </a:p>
                    <a:p>
                      <a:pPr marL="171450" lvl="0" indent="-171450">
                        <a:buFont typeface="Arial" panose="020B0604020202020204" pitchFamily="34" charset="0"/>
                        <a:buChar char="•"/>
                      </a:pPr>
                      <a:r>
                        <a:rPr lang="ru-RU" sz="1100" dirty="0" smtClean="0">
                          <a:solidFill>
                            <a:schemeClr val="tx1"/>
                          </a:solidFill>
                          <a:effectLst/>
                          <a:latin typeface="Open Sans" pitchFamily="34" charset="0"/>
                          <a:ea typeface="Open Sans" pitchFamily="34" charset="0"/>
                          <a:cs typeface="Open Sans" pitchFamily="34" charset="0"/>
                        </a:rPr>
                        <a:t>отток из района молодежи.</a:t>
                      </a:r>
                    </a:p>
                  </a:txBody>
                  <a:tcPr anchor="ctr">
                    <a:solidFill>
                      <a:srgbClr val="FBFBB7"/>
                    </a:solidFill>
                  </a:tcPr>
                </a:tc>
              </a:tr>
            </a:tbl>
          </a:graphicData>
        </a:graphic>
      </p:graphicFrame>
      <p:sp>
        <p:nvSpPr>
          <p:cNvPr id="9" name="TextBox 8"/>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 муниципальный округ</a:t>
            </a:r>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11" name="TextBox 10"/>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12" name="Picture 6" descr="C:\Users\i_sli\Pictures\культура_фото района\ФОТО Холм-Жирковского района\Герб.png"/>
          <p:cNvPicPr>
            <a:picLocks noChangeAspect="1" noChangeArrowheads="1"/>
          </p:cNvPicPr>
          <p:nvPr/>
        </p:nvPicPr>
        <p:blipFill>
          <a:blip r:embed="rId3" cstate="print"/>
          <a:srcRect/>
          <a:stretch>
            <a:fillRect/>
          </a:stretch>
        </p:blipFill>
        <p:spPr bwMode="auto">
          <a:xfrm>
            <a:off x="118882" y="192540"/>
            <a:ext cx="555101" cy="688069"/>
          </a:xfrm>
          <a:prstGeom prst="rect">
            <a:avLst/>
          </a:prstGeom>
          <a:noFill/>
        </p:spPr>
      </p:pic>
      <p:sp>
        <p:nvSpPr>
          <p:cNvPr id="10" name="TextBox 9"/>
          <p:cNvSpPr txBox="1"/>
          <p:nvPr/>
        </p:nvSpPr>
        <p:spPr>
          <a:xfrm>
            <a:off x="7133603" y="7190343"/>
            <a:ext cx="412421"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31</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3" name="Прямоугольник 12"/>
          <p:cNvSpPr/>
          <p:nvPr/>
        </p:nvSpPr>
        <p:spPr>
          <a:xfrm>
            <a:off x="853020" y="67385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Tree>
    <p:extLst>
      <p:ext uri="{BB962C8B-B14F-4D97-AF65-F5344CB8AC3E}">
        <p14:creationId xmlns:p14="http://schemas.microsoft.com/office/powerpoint/2010/main" val="35856351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duotone>
              <a:prstClr val="black"/>
              <a:schemeClr val="accent6">
                <a:tint val="45000"/>
                <a:satMod val="400000"/>
              </a:schemeClr>
            </a:duotone>
            <a:extLst>
              <a:ext uri="{BEBA8EAE-BF5A-486C-A8C5-ECC9F3942E4B}">
                <a14:imgProps xmlns:a14="http://schemas.microsoft.com/office/drawing/2010/main">
                  <a14:imgLayer r:embed="rId3">
                    <a14:imgEffect>
                      <a14:artisticGlowDiffused/>
                    </a14:imgEffect>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9252" t="7485" r="9452" b="8220"/>
          <a:stretch/>
        </p:blipFill>
        <p:spPr>
          <a:xfrm>
            <a:off x="98383" y="1396689"/>
            <a:ext cx="7548234" cy="4419779"/>
          </a:xfrm>
          <a:prstGeom prst="rect">
            <a:avLst/>
          </a:prstGeom>
        </p:spPr>
      </p:pic>
      <p:sp>
        <p:nvSpPr>
          <p:cNvPr id="4" name="TextBox 3"/>
          <p:cNvSpPr txBox="1"/>
          <p:nvPr/>
        </p:nvSpPr>
        <p:spPr>
          <a:xfrm>
            <a:off x="7118529" y="7190343"/>
            <a:ext cx="42191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32</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6" name="TextBox 25"/>
          <p:cNvSpPr txBox="1"/>
          <p:nvPr/>
        </p:nvSpPr>
        <p:spPr>
          <a:xfrm>
            <a:off x="472651" y="1138739"/>
            <a:ext cx="3196360" cy="1169551"/>
          </a:xfrm>
          <a:prstGeom prst="rect">
            <a:avLst/>
          </a:prstGeom>
          <a:noFill/>
        </p:spPr>
        <p:txBody>
          <a:bodyPr wrap="square" rtlCol="0">
            <a:spAutoFit/>
          </a:bodyPr>
          <a:lstStyle/>
          <a:p>
            <a:pPr algn="ct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ГЛАВА МУНИЦИПАЛЬНОГО ОБРАЗОВАНИЯ </a:t>
            </a:r>
          </a:p>
          <a:p>
            <a:pPr algn="ct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«ХОЛМ-ЖИРКОВСКИЙ </a:t>
            </a: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МУНИЦИПАЛЬНЫЙ ОКРУГ» СМОЛЕНСКОЙ ОБЛАСТИ:</a:t>
            </a:r>
            <a:endPar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p:cNvSpPr txBox="1"/>
          <p:nvPr/>
        </p:nvSpPr>
        <p:spPr>
          <a:xfrm>
            <a:off x="314211" y="3749391"/>
            <a:ext cx="3698103" cy="1169551"/>
          </a:xfrm>
          <a:prstGeom prst="rect">
            <a:avLst/>
          </a:prstGeom>
          <a:noFill/>
        </p:spPr>
        <p:txBody>
          <a:bodyPr wrap="square" rtlCol="0">
            <a:spAutoFit/>
          </a:bodyPr>
          <a:lstStyle/>
          <a:p>
            <a:pPr algn="ct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ЗАМЕСТИТЕЛЬ ГЛАВЫ МУНИЦИПАЛЬНОГО ОБРАЗОВАНИЯ </a:t>
            </a: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«ХОЛМ-ЖИРКОВСКИЙ </a:t>
            </a: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МУНИЦИПАЛЬНЫЙ ОКРУГ» </a:t>
            </a: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СМОЛЕНСКОЙ </a:t>
            </a: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ОБЛАСТИ:</a:t>
            </a:r>
            <a:endPar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p:cNvSpPr txBox="1"/>
          <p:nvPr/>
        </p:nvSpPr>
        <p:spPr>
          <a:xfrm>
            <a:off x="4356776" y="1245304"/>
            <a:ext cx="2583543" cy="954107"/>
          </a:xfrm>
          <a:prstGeom prst="rect">
            <a:avLst/>
          </a:prstGeom>
          <a:noFill/>
        </p:spPr>
        <p:txBody>
          <a:bodyPr wrap="square" rtlCol="0">
            <a:spAutoFit/>
          </a:bodyPr>
          <a:lstStyle/>
          <a:p>
            <a:pPr algn="ctr"/>
            <a:r>
              <a:rPr lang="ru-RU" sz="1400" b="1" cap="all"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Министерство </a:t>
            </a:r>
            <a:r>
              <a:rPr lang="ru-RU" sz="1400" b="1" cap="all" dirty="0">
                <a:solidFill>
                  <a:srgbClr val="0070C0"/>
                </a:solidFill>
                <a:latin typeface="Open Sans" panose="020B0606030504020204" pitchFamily="34" charset="0"/>
                <a:ea typeface="Open Sans" panose="020B0606030504020204" pitchFamily="34" charset="0"/>
                <a:cs typeface="Open Sans" panose="020B0606030504020204" pitchFamily="34" charset="0"/>
              </a:rPr>
              <a:t>инвестиционного развития Смоленской области</a:t>
            </a: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0" name="TextBox 29"/>
          <p:cNvSpPr txBox="1"/>
          <p:nvPr/>
        </p:nvSpPr>
        <p:spPr>
          <a:xfrm>
            <a:off x="4339080" y="3723809"/>
            <a:ext cx="2583543" cy="738664"/>
          </a:xfrm>
          <a:prstGeom prst="rect">
            <a:avLst/>
          </a:prstGeom>
          <a:noFill/>
        </p:spPr>
        <p:txBody>
          <a:bodyPr wrap="square" rtlCol="0">
            <a:spAutoFit/>
          </a:bodyPr>
          <a:lstStyle/>
          <a:p>
            <a:pPr algn="ctr"/>
            <a:r>
              <a:rPr lang="ru-RU" sz="1400" b="1" cap="all"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ООО </a:t>
            </a:r>
            <a:r>
              <a:rPr lang="ru-RU" sz="1400" b="1" cap="all" dirty="0">
                <a:solidFill>
                  <a:srgbClr val="0070C0"/>
                </a:solidFill>
                <a:latin typeface="Open Sans" panose="020B0606030504020204" pitchFamily="34" charset="0"/>
                <a:ea typeface="Open Sans" panose="020B0606030504020204" pitchFamily="34" charset="0"/>
                <a:cs typeface="Open Sans" panose="020B0606030504020204" pitchFamily="34" charset="0"/>
              </a:rPr>
              <a:t>«Корпорация инвестиционного развития»</a:t>
            </a: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a:t>
            </a:r>
            <a:endPar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p:cNvSpPr txBox="1"/>
          <p:nvPr/>
        </p:nvSpPr>
        <p:spPr>
          <a:xfrm>
            <a:off x="472651" y="2308290"/>
            <a:ext cx="3381225" cy="1384995"/>
          </a:xfrm>
          <a:prstGeom prst="rect">
            <a:avLst/>
          </a:prstGeom>
          <a:noFill/>
        </p:spPr>
        <p:txBody>
          <a:bodyPr wrap="square" rtlCol="0">
            <a:spAutoFit/>
          </a:bodyPr>
          <a:lstStyle/>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Егикян Ашот </a:t>
            </a:r>
            <a:r>
              <a:rPr lang="ru-RU" sz="1400" dirty="0" err="1" smtClean="0">
                <a:latin typeface="Open Sans" panose="020B0606030504020204" pitchFamily="34" charset="0"/>
                <a:ea typeface="Open Sans" panose="020B0606030504020204" pitchFamily="34" charset="0"/>
                <a:cs typeface="Open Sans" panose="020B0606030504020204" pitchFamily="34" charset="0"/>
              </a:rPr>
              <a:t>Мушегович</a:t>
            </a:r>
            <a:endParaRPr lang="ru-RU" sz="1400" dirty="0" smtClean="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Телефон: (48139) 2-15-51</a:t>
            </a: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Факс: (48139) 2-10-63</a:t>
            </a:r>
            <a:endParaRPr lang="en-US" sz="1400" dirty="0" smtClean="0">
              <a:latin typeface="Open Sans" panose="020B0606030504020204" pitchFamily="34" charset="0"/>
              <a:ea typeface="Open Sans" panose="020B0606030504020204" pitchFamily="34" charset="0"/>
              <a:cs typeface="Open Sans" panose="020B0606030504020204" pitchFamily="34" charset="0"/>
            </a:endParaRPr>
          </a:p>
          <a:p>
            <a:pPr algn="ctr"/>
            <a:r>
              <a:rPr lang="en-US" sz="1400" dirty="0" smtClean="0">
                <a:latin typeface="Open Sans" panose="020B0606030504020204" pitchFamily="34" charset="0"/>
                <a:ea typeface="Open Sans" panose="020B0606030504020204" pitchFamily="34" charset="0"/>
                <a:cs typeface="Open Sans" panose="020B0606030504020204" pitchFamily="34" charset="0"/>
              </a:rPr>
              <a:t>E-mail</a:t>
            </a:r>
            <a:r>
              <a:rPr lang="ru-RU" sz="1400" dirty="0" smtClean="0">
                <a:latin typeface="Open Sans" panose="020B0606030504020204" pitchFamily="34" charset="0"/>
                <a:ea typeface="Open Sans" panose="020B0606030504020204" pitchFamily="34" charset="0"/>
                <a:cs typeface="Open Sans" panose="020B0606030504020204" pitchFamily="34" charset="0"/>
              </a:rPr>
              <a:t>: </a:t>
            </a:r>
            <a:r>
              <a:rPr lang="en-US" sz="1400" u="sng" dirty="0" err="1" smtClean="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moholm@admin</a:t>
            </a:r>
            <a:r>
              <a:rPr lang="ru-RU" sz="1400" u="sng" dirty="0" smtClean="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a:t>
            </a:r>
            <a:r>
              <a:rPr lang="en-US" sz="1400" u="sng" dirty="0" smtClean="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smolensk.ru</a:t>
            </a: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Сайт:</a:t>
            </a:r>
            <a:r>
              <a:rPr lang="en-US" sz="1400" dirty="0" smtClean="0">
                <a:latin typeface="Open Sans" panose="020B0606030504020204" pitchFamily="34" charset="0"/>
                <a:ea typeface="Open Sans" panose="020B0606030504020204" pitchFamily="34" charset="0"/>
                <a:cs typeface="Open Sans" panose="020B0606030504020204" pitchFamily="34" charset="0"/>
              </a:rPr>
              <a:t> holm@admin-smolensk.ru</a:t>
            </a:r>
            <a:endParaRPr lang="ru-RU" sz="1400" dirty="0" smtClean="0">
              <a:latin typeface="Open Sans" panose="020B0606030504020204" pitchFamily="34" charset="0"/>
              <a:ea typeface="Open Sans" panose="020B0606030504020204" pitchFamily="34" charset="0"/>
              <a:cs typeface="Open Sans" panose="020B0606030504020204" pitchFamily="34" charset="0"/>
            </a:endParaRPr>
          </a:p>
          <a:p>
            <a:pPr algn="ctr"/>
            <a:endParaRPr lang="ru-RU"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p:cNvSpPr txBox="1"/>
          <p:nvPr/>
        </p:nvSpPr>
        <p:spPr>
          <a:xfrm>
            <a:off x="673914" y="4808004"/>
            <a:ext cx="2973635" cy="954107"/>
          </a:xfrm>
          <a:prstGeom prst="rect">
            <a:avLst/>
          </a:prstGeom>
          <a:noFill/>
        </p:spPr>
        <p:txBody>
          <a:bodyPr wrap="none" rtlCol="0">
            <a:spAutoFit/>
          </a:bodyPr>
          <a:lstStyle/>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Годунова </a:t>
            </a: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Лилия Валерьевна</a:t>
            </a: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Телефон: </a:t>
            </a:r>
            <a:r>
              <a:rPr lang="ru-RU" sz="1400" dirty="0" smtClean="0">
                <a:latin typeface="Open Sans" panose="020B0606030504020204" pitchFamily="34" charset="0"/>
                <a:ea typeface="Open Sans" panose="020B0606030504020204" pitchFamily="34" charset="0"/>
                <a:cs typeface="Open Sans" panose="020B0606030504020204" pitchFamily="34" charset="0"/>
                <a:sym typeface="Wingdings" pitchFamily="2" charset="2"/>
              </a:rPr>
              <a:t>(</a:t>
            </a:r>
            <a:r>
              <a:rPr lang="ru-RU" sz="1400" dirty="0" smtClean="0">
                <a:latin typeface="Open Sans" panose="020B0606030504020204" pitchFamily="34" charset="0"/>
                <a:ea typeface="Open Sans" panose="020B0606030504020204" pitchFamily="34" charset="0"/>
                <a:cs typeface="Open Sans" panose="020B0606030504020204" pitchFamily="34" charset="0"/>
              </a:rPr>
              <a:t>48139) 2-26-93</a:t>
            </a:r>
          </a:p>
          <a:p>
            <a:pPr algn="ctr"/>
            <a:r>
              <a:rPr lang="en-US" sz="1400" dirty="0">
                <a:latin typeface="Open Sans" panose="020B0606030504020204" pitchFamily="34" charset="0"/>
                <a:ea typeface="Open Sans" panose="020B0606030504020204" pitchFamily="34" charset="0"/>
                <a:cs typeface="Open Sans" panose="020B0606030504020204" pitchFamily="34" charset="0"/>
              </a:rPr>
              <a:t>E-mail</a:t>
            </a:r>
            <a:r>
              <a:rPr lang="ru-RU" sz="1400" dirty="0">
                <a:latin typeface="Open Sans" panose="020B0606030504020204" pitchFamily="34" charset="0"/>
                <a:ea typeface="Open Sans" panose="020B0606030504020204" pitchFamily="34" charset="0"/>
                <a:cs typeface="Open Sans" panose="020B0606030504020204" pitchFamily="34" charset="0"/>
              </a:rPr>
              <a:t>: </a:t>
            </a:r>
            <a:r>
              <a:rPr lang="en-US" sz="14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godunova.lilya@rambler.ru</a:t>
            </a:r>
            <a:r>
              <a:rPr lang="ru-RU" sz="14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endPar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TextBox 33"/>
          <p:cNvSpPr txBox="1"/>
          <p:nvPr/>
        </p:nvSpPr>
        <p:spPr>
          <a:xfrm>
            <a:off x="4339080" y="2416011"/>
            <a:ext cx="2990404" cy="1169551"/>
          </a:xfrm>
          <a:prstGeom prst="rect">
            <a:avLst/>
          </a:prstGeom>
          <a:noFill/>
        </p:spPr>
        <p:txBody>
          <a:bodyPr wrap="square" rtlCol="0">
            <a:spAutoFit/>
          </a:bodyPr>
          <a:lstStyle/>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Телефон: (4812) </a:t>
            </a:r>
            <a:r>
              <a:rPr lang="ru-RU" sz="1400" dirty="0" smtClean="0">
                <a:latin typeface="Open Sans" panose="020B0606030504020204" pitchFamily="34" charset="0"/>
                <a:ea typeface="Open Sans" panose="020B0606030504020204" pitchFamily="34" charset="0"/>
                <a:cs typeface="Open Sans" panose="020B0606030504020204" pitchFamily="34" charset="0"/>
              </a:rPr>
              <a:t>20-55-20</a:t>
            </a: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Факс</a:t>
            </a:r>
            <a:r>
              <a:rPr lang="ru-RU" sz="1400" dirty="0">
                <a:latin typeface="Open Sans" panose="020B0606030504020204" pitchFamily="34" charset="0"/>
                <a:ea typeface="Open Sans" panose="020B0606030504020204" pitchFamily="34" charset="0"/>
                <a:cs typeface="Open Sans" panose="020B0606030504020204" pitchFamily="34" charset="0"/>
              </a:rPr>
              <a:t>: (4812) </a:t>
            </a:r>
            <a:r>
              <a:rPr lang="ru-RU" sz="1400" dirty="0" smtClean="0">
                <a:latin typeface="Open Sans" panose="020B0606030504020204" pitchFamily="34" charset="0"/>
                <a:ea typeface="Open Sans" panose="020B0606030504020204" pitchFamily="34" charset="0"/>
                <a:cs typeface="Open Sans" panose="020B0606030504020204" pitchFamily="34" charset="0"/>
              </a:rPr>
              <a:t>20-55-39</a:t>
            </a:r>
          </a:p>
          <a:p>
            <a:pPr algn="ctr"/>
            <a:r>
              <a:rPr lang="en-US" sz="1400" dirty="0" smtClean="0">
                <a:latin typeface="Open Sans" panose="020B0606030504020204" pitchFamily="34" charset="0"/>
                <a:ea typeface="Open Sans" panose="020B0606030504020204" pitchFamily="34" charset="0"/>
                <a:cs typeface="Open Sans" panose="020B0606030504020204" pitchFamily="34" charset="0"/>
              </a:rPr>
              <a:t>E-mail</a:t>
            </a:r>
            <a:r>
              <a:rPr lang="en-US" sz="1400" dirty="0">
                <a:latin typeface="Open Sans" panose="020B0606030504020204" pitchFamily="34" charset="0"/>
                <a:ea typeface="Open Sans" panose="020B0606030504020204" pitchFamily="34" charset="0"/>
                <a:cs typeface="Open Sans" panose="020B0606030504020204" pitchFamily="34" charset="0"/>
              </a:rPr>
              <a:t>: </a:t>
            </a:r>
            <a:r>
              <a:rPr lang="en-US" sz="1400" u="sng" dirty="0" smtClean="0">
                <a:latin typeface="Open Sans" panose="020B0606030504020204" pitchFamily="34" charset="0"/>
                <a:ea typeface="Open Sans" panose="020B0606030504020204" pitchFamily="34" charset="0"/>
                <a:cs typeface="Open Sans" panose="020B0606030504020204" pitchFamily="34" charset="0"/>
                <a:hlinkClick r:id="rId4"/>
              </a:rPr>
              <a:t>dep@smolinvest.com</a:t>
            </a:r>
            <a:endParaRPr lang="ru-RU" sz="1400" u="sng" dirty="0" smtClean="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Сайт</a:t>
            </a:r>
            <a:r>
              <a:rPr lang="ru-RU" sz="1400" dirty="0">
                <a:latin typeface="Open Sans" panose="020B0606030504020204" pitchFamily="34" charset="0"/>
                <a:ea typeface="Open Sans" panose="020B0606030504020204" pitchFamily="34" charset="0"/>
                <a:cs typeface="Open Sans" panose="020B0606030504020204" pitchFamily="34" charset="0"/>
              </a:rPr>
              <a:t>: </a:t>
            </a:r>
            <a:r>
              <a:rPr lang="en-US" sz="1400" dirty="0" err="1" smtClean="0">
                <a:latin typeface="Open Sans" panose="020B0606030504020204" pitchFamily="34" charset="0"/>
                <a:ea typeface="Open Sans" panose="020B0606030504020204" pitchFamily="34" charset="0"/>
                <a:cs typeface="Open Sans" panose="020B0606030504020204" pitchFamily="34" charset="0"/>
              </a:rPr>
              <a:t>dep</a:t>
            </a:r>
            <a:r>
              <a:rPr lang="ru-RU" sz="1400" dirty="0" smtClean="0">
                <a:latin typeface="Open Sans" panose="020B0606030504020204" pitchFamily="34" charset="0"/>
                <a:ea typeface="Open Sans" panose="020B0606030504020204" pitchFamily="34" charset="0"/>
                <a:cs typeface="Open Sans" panose="020B0606030504020204" pitchFamily="34" charset="0"/>
              </a:rPr>
              <a:t>-</a:t>
            </a:r>
            <a:r>
              <a:rPr lang="en-US" sz="1400" dirty="0" smtClean="0">
                <a:latin typeface="Open Sans" panose="020B0606030504020204" pitchFamily="34" charset="0"/>
                <a:ea typeface="Open Sans" panose="020B0606030504020204" pitchFamily="34" charset="0"/>
                <a:cs typeface="Open Sans" panose="020B0606030504020204" pitchFamily="34" charset="0"/>
              </a:rPr>
              <a:t>invest.admin-smolensk.ru</a:t>
            </a:r>
            <a:endParaRPr lang="ru-RU" sz="1400" dirty="0" smtClean="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p:cNvSpPr txBox="1"/>
          <p:nvPr/>
        </p:nvSpPr>
        <p:spPr>
          <a:xfrm>
            <a:off x="4012314" y="4911033"/>
            <a:ext cx="3016976" cy="738664"/>
          </a:xfrm>
          <a:prstGeom prst="rect">
            <a:avLst/>
          </a:prstGeom>
          <a:noFill/>
        </p:spPr>
        <p:txBody>
          <a:bodyPr wrap="square" rtlCol="0">
            <a:spAutoFit/>
          </a:bodyPr>
          <a:lstStyle/>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Телефон: (4812) </a:t>
            </a:r>
            <a:r>
              <a:rPr lang="ru-RU" sz="1400" dirty="0" smtClean="0">
                <a:latin typeface="Open Sans" panose="020B0606030504020204" pitchFamily="34" charset="0"/>
                <a:ea typeface="Open Sans" panose="020B0606030504020204" pitchFamily="34" charset="0"/>
                <a:cs typeface="Open Sans" panose="020B0606030504020204" pitchFamily="34" charset="0"/>
              </a:rPr>
              <a:t>77-00-22</a:t>
            </a:r>
          </a:p>
          <a:p>
            <a:pPr algn="ctr"/>
            <a:r>
              <a:rPr lang="en-US" sz="1400" dirty="0" smtClean="0">
                <a:latin typeface="Open Sans" panose="020B0606030504020204" pitchFamily="34" charset="0"/>
                <a:ea typeface="Open Sans" panose="020B0606030504020204" pitchFamily="34" charset="0"/>
                <a:cs typeface="Open Sans" panose="020B0606030504020204" pitchFamily="34" charset="0"/>
              </a:rPr>
              <a:t>E-mail</a:t>
            </a:r>
            <a:r>
              <a:rPr lang="en-US" sz="1400" dirty="0">
                <a:latin typeface="Open Sans" panose="020B0606030504020204" pitchFamily="34" charset="0"/>
                <a:ea typeface="Open Sans" panose="020B0606030504020204" pitchFamily="34" charset="0"/>
                <a:cs typeface="Open Sans" panose="020B0606030504020204" pitchFamily="34" charset="0"/>
              </a:rPr>
              <a:t>: </a:t>
            </a:r>
            <a:r>
              <a:rPr lang="en-US" sz="1400" dirty="0" smtClean="0">
                <a:latin typeface="Open Sans" panose="020B0606030504020204" pitchFamily="34" charset="0"/>
                <a:ea typeface="Open Sans" panose="020B0606030504020204" pitchFamily="34" charset="0"/>
                <a:cs typeface="Open Sans" panose="020B0606030504020204" pitchFamily="34" charset="0"/>
                <a:hlinkClick r:id="rId5"/>
              </a:rPr>
              <a:t>smolregion67@yandex.ru</a:t>
            </a:r>
            <a:endParaRPr lang="ru-RU" sz="1400" dirty="0" smtClean="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Сайт</a:t>
            </a:r>
            <a:r>
              <a:rPr lang="ru-RU" sz="1400" dirty="0">
                <a:latin typeface="Open Sans" panose="020B0606030504020204" pitchFamily="34" charset="0"/>
                <a:ea typeface="Open Sans" panose="020B0606030504020204" pitchFamily="34" charset="0"/>
                <a:cs typeface="Open Sans" panose="020B0606030504020204" pitchFamily="34" charset="0"/>
              </a:rPr>
              <a:t>: </a:t>
            </a:r>
            <a:r>
              <a:rPr lang="en-US" sz="1400" dirty="0" smtClean="0">
                <a:latin typeface="Open Sans" panose="020B0606030504020204" pitchFamily="34" charset="0"/>
                <a:ea typeface="Open Sans" panose="020B0606030504020204" pitchFamily="34" charset="0"/>
                <a:cs typeface="Open Sans" panose="020B0606030504020204" pitchFamily="34" charset="0"/>
              </a:rPr>
              <a:t>corp.smolinvest.com</a:t>
            </a:r>
            <a:r>
              <a:rPr lang="ru-RU" sz="1400" dirty="0" smtClean="0">
                <a:latin typeface="Open Sans" panose="020B0606030504020204" pitchFamily="34" charset="0"/>
                <a:ea typeface="Open Sans" panose="020B0606030504020204" pitchFamily="34" charset="0"/>
                <a:cs typeface="Open Sans" panose="020B0606030504020204" pitchFamily="34" charset="0"/>
              </a:rPr>
              <a:t> </a:t>
            </a:r>
          </a:p>
        </p:txBody>
      </p:sp>
      <p:pic>
        <p:nvPicPr>
          <p:cNvPr id="18" name="Рисунок 17"/>
          <p:cNvPicPr>
            <a:picLocks noChangeAspect="1"/>
          </p:cNvPicPr>
          <p:nvPr/>
        </p:nvPicPr>
        <p:blipFill>
          <a:blip r:embed="rId6" cstate="print"/>
          <a:stretch>
            <a:fillRect/>
          </a:stretch>
        </p:blipFill>
        <p:spPr>
          <a:xfrm>
            <a:off x="2061031" y="156237"/>
            <a:ext cx="5498644" cy="768091"/>
          </a:xfrm>
          <a:prstGeom prst="rect">
            <a:avLst/>
          </a:prstGeom>
        </p:spPr>
      </p:pic>
      <p:sp>
        <p:nvSpPr>
          <p:cNvPr id="19" name="TextBox 18"/>
          <p:cNvSpPr txBox="1"/>
          <p:nvPr/>
        </p:nvSpPr>
        <p:spPr>
          <a:xfrm>
            <a:off x="2061031" y="317130"/>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Контакты</a:t>
            </a:r>
            <a:endParaRPr lang="ru-RU" sz="28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0" name="TextBox 19"/>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a:t>
            </a:r>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круг 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1" name="TextBox 20"/>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24" name="Picture 6" descr="C:\Users\i_sli\Pictures\культура_фото района\ФОТО Холм-Жирковского района\Герб.png"/>
          <p:cNvPicPr>
            <a:picLocks noChangeAspect="1" noChangeArrowheads="1"/>
          </p:cNvPicPr>
          <p:nvPr/>
        </p:nvPicPr>
        <p:blipFill>
          <a:blip r:embed="rId7" cstate="print"/>
          <a:srcRect/>
          <a:stretch>
            <a:fillRect/>
          </a:stretch>
        </p:blipFill>
        <p:spPr bwMode="auto">
          <a:xfrm>
            <a:off x="118882" y="192540"/>
            <a:ext cx="555101" cy="688069"/>
          </a:xfrm>
          <a:prstGeom prst="rect">
            <a:avLst/>
          </a:prstGeom>
          <a:noFill/>
        </p:spPr>
      </p:pic>
      <p:sp>
        <p:nvSpPr>
          <p:cNvPr id="17" name="Прямоугольник 16"/>
          <p:cNvSpPr/>
          <p:nvPr/>
        </p:nvSpPr>
        <p:spPr>
          <a:xfrm>
            <a:off x="853020" y="67385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Tree>
    <p:extLst>
      <p:ext uri="{BB962C8B-B14F-4D97-AF65-F5344CB8AC3E}">
        <p14:creationId xmlns:p14="http://schemas.microsoft.com/office/powerpoint/2010/main" val="20640894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ome\Desktop\htmlimage (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414" y="4979242"/>
            <a:ext cx="2415961" cy="1642491"/>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19375" y="1333500"/>
            <a:ext cx="4738460" cy="3914775"/>
          </a:xfrm>
          <a:prstGeom prst="rect">
            <a:avLst/>
          </a:prstGeom>
        </p:spPr>
      </p:pic>
      <p:pic>
        <p:nvPicPr>
          <p:cNvPr id="2" name="Рисунок 1"/>
          <p:cNvPicPr>
            <a:picLocks noChangeAspect="1"/>
          </p:cNvPicPr>
          <p:nvPr/>
        </p:nvPicPr>
        <p:blipFill>
          <a:blip r:embed="rId4" cstate="print"/>
          <a:stretch>
            <a:fillRect/>
          </a:stretch>
        </p:blipFill>
        <p:spPr>
          <a:xfrm>
            <a:off x="2061031" y="156237"/>
            <a:ext cx="5498644" cy="934337"/>
          </a:xfrm>
          <a:prstGeom prst="rect">
            <a:avLst/>
          </a:prstGeom>
        </p:spPr>
      </p:pic>
      <p:sp>
        <p:nvSpPr>
          <p:cNvPr id="3" name="TextBox 2"/>
          <p:cNvSpPr txBox="1"/>
          <p:nvPr/>
        </p:nvSpPr>
        <p:spPr>
          <a:xfrm>
            <a:off x="2061031" y="318545"/>
            <a:ext cx="5457316" cy="830997"/>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Холм-Жирковский муниципальный округ сегодня</a:t>
            </a:r>
          </a:p>
        </p:txBody>
      </p:sp>
      <p:sp>
        <p:nvSpPr>
          <p:cNvPr id="4" name="TextBox 3"/>
          <p:cNvSpPr txBox="1"/>
          <p:nvPr/>
        </p:nvSpPr>
        <p:spPr>
          <a:xfrm>
            <a:off x="7257989" y="7190343"/>
            <a:ext cx="311304"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4</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1" name="TextBox 30"/>
          <p:cNvSpPr txBox="1"/>
          <p:nvPr/>
        </p:nvSpPr>
        <p:spPr>
          <a:xfrm>
            <a:off x="1558762" y="3750683"/>
            <a:ext cx="1176387" cy="307777"/>
          </a:xfrm>
          <a:prstGeom prst="rect">
            <a:avLst/>
          </a:prstGeom>
          <a:noFill/>
        </p:spPr>
        <p:txBody>
          <a:bodyPr wrap="square" rtlCol="0">
            <a:spAutoFit/>
          </a:bodyPr>
          <a:lstStyle/>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Население</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2" name="TextBox 31"/>
          <p:cNvSpPr txBox="1"/>
          <p:nvPr/>
        </p:nvSpPr>
        <p:spPr>
          <a:xfrm>
            <a:off x="1349379" y="1882994"/>
            <a:ext cx="1761311" cy="307777"/>
          </a:xfrm>
          <a:prstGeom prst="rect">
            <a:avLst/>
          </a:prstGeom>
          <a:noFill/>
        </p:spPr>
        <p:txBody>
          <a:bodyPr wrap="square" rtlCol="0">
            <a:spAutoFit/>
          </a:bodyPr>
          <a:lstStyle/>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Общая площадь</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5" name="TextBox 34"/>
          <p:cNvSpPr txBox="1"/>
          <p:nvPr/>
        </p:nvSpPr>
        <p:spPr>
          <a:xfrm>
            <a:off x="1450105" y="2215368"/>
            <a:ext cx="1471877" cy="338554"/>
          </a:xfrm>
          <a:prstGeom prst="rect">
            <a:avLst/>
          </a:prstGeom>
          <a:noFill/>
        </p:spPr>
        <p:txBody>
          <a:bodyPr wrap="none" rtlCol="0">
            <a:spAutoFit/>
          </a:bodyPr>
          <a:lstStyle/>
          <a:p>
            <a:pPr algn="ctr"/>
            <a:r>
              <a:rPr lang="ru-RU" sz="1600" dirty="0" smtClean="0">
                <a:latin typeface="Open Sans Semibold" panose="020B0706030804020204" pitchFamily="34" charset="0"/>
                <a:ea typeface="Open Sans Semibold" panose="020B0706030804020204" pitchFamily="34" charset="0"/>
                <a:cs typeface="Open Sans Semibold" panose="020B0706030804020204" pitchFamily="34" charset="0"/>
              </a:rPr>
              <a:t>2 033,4 кв. км</a:t>
            </a:r>
            <a:endParaRPr lang="ru-RU" sz="16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7" name="TextBox 36"/>
          <p:cNvSpPr txBox="1"/>
          <p:nvPr/>
        </p:nvSpPr>
        <p:spPr>
          <a:xfrm>
            <a:off x="1558763" y="4058460"/>
            <a:ext cx="1621760" cy="338554"/>
          </a:xfrm>
          <a:prstGeom prst="rect">
            <a:avLst/>
          </a:prstGeom>
          <a:noFill/>
        </p:spPr>
        <p:txBody>
          <a:bodyPr wrap="square" rtlCol="0">
            <a:spAutoFit/>
          </a:bodyPr>
          <a:lstStyle/>
          <a:p>
            <a:pPr algn="ctr"/>
            <a:r>
              <a:rPr lang="ru-RU" sz="1600" dirty="0" smtClean="0">
                <a:latin typeface="Open Sans Semibold" panose="020B0706030804020204" pitchFamily="34" charset="0"/>
                <a:ea typeface="Open Sans Semibold" panose="020B0706030804020204" pitchFamily="34" charset="0"/>
                <a:cs typeface="Open Sans Semibold" panose="020B0706030804020204" pitchFamily="34" charset="0"/>
              </a:rPr>
              <a:t>7,641тыс. чел.</a:t>
            </a:r>
            <a:endParaRPr lang="ru-RU" sz="16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3" name="Рисунок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368" y="1803206"/>
            <a:ext cx="1213737" cy="1162878"/>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4772" y="3548271"/>
            <a:ext cx="1237178" cy="1237178"/>
          </a:xfrm>
          <a:prstGeom prst="rect">
            <a:avLst/>
          </a:prstGeom>
        </p:spPr>
      </p:pic>
      <p:sp>
        <p:nvSpPr>
          <p:cNvPr id="30" name="TextBox 29"/>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a:t>
            </a:r>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униципальный округ  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9" name="TextBox 38"/>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41" name="Picture 6" descr="C:\Users\i_sli\Pictures\культура_фото района\ФОТО Холм-Жирковского района\Герб.png"/>
          <p:cNvPicPr>
            <a:picLocks noChangeAspect="1" noChangeArrowheads="1"/>
          </p:cNvPicPr>
          <p:nvPr/>
        </p:nvPicPr>
        <p:blipFill>
          <a:blip r:embed="rId7" cstate="print"/>
          <a:srcRect/>
          <a:stretch>
            <a:fillRect/>
          </a:stretch>
        </p:blipFill>
        <p:spPr bwMode="auto">
          <a:xfrm>
            <a:off x="118882" y="192540"/>
            <a:ext cx="555101" cy="688069"/>
          </a:xfrm>
          <a:prstGeom prst="rect">
            <a:avLst/>
          </a:prstGeom>
          <a:noFill/>
        </p:spPr>
      </p:pic>
      <p:sp>
        <p:nvSpPr>
          <p:cNvPr id="8" name="Прямоугольник 7"/>
          <p:cNvSpPr/>
          <p:nvPr/>
        </p:nvSpPr>
        <p:spPr>
          <a:xfrm>
            <a:off x="831147" y="6649573"/>
            <a:ext cx="2095912"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Tree>
    <p:extLst>
      <p:ext uri="{BB962C8B-B14F-4D97-AF65-F5344CB8AC3E}">
        <p14:creationId xmlns:p14="http://schemas.microsoft.com/office/powerpoint/2010/main" val="17502161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41951" y="5511094"/>
            <a:ext cx="2730349" cy="769442"/>
          </a:xfrm>
          <a:prstGeom prst="rect">
            <a:avLst/>
          </a:prstGeom>
          <a:ln w="38100">
            <a:solidFill>
              <a:srgbClr val="77DAFF"/>
            </a:solidFill>
            <a:prstDash val="sysDash"/>
          </a:ln>
        </p:spPr>
      </p:pic>
      <p:pic>
        <p:nvPicPr>
          <p:cNvPr id="23" name="Рисунок 22"/>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43200" y="4759578"/>
            <a:ext cx="2492717" cy="1314308"/>
          </a:xfrm>
          <a:prstGeom prst="rect">
            <a:avLst/>
          </a:prstGeom>
          <a:ln w="38100">
            <a:solidFill>
              <a:srgbClr val="77DAFF"/>
            </a:solidFill>
            <a:prstDash val="sysDash"/>
          </a:ln>
        </p:spPr>
      </p:pic>
      <p:pic>
        <p:nvPicPr>
          <p:cNvPr id="22" name="Рисунок 21"/>
          <p:cNvPicPr>
            <a:picLocks noChangeAspect="1"/>
          </p:cNvPicPr>
          <p:nvPr/>
        </p:nvPicPr>
        <p:blipFill>
          <a:blip r:embed="rId7" cstate="print">
            <a:lum bright="70000" contrast="-70000"/>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10773" y="3051056"/>
            <a:ext cx="2492717" cy="1131275"/>
          </a:xfrm>
          <a:prstGeom prst="rect">
            <a:avLst/>
          </a:prstGeom>
          <a:ln w="38100">
            <a:solidFill>
              <a:srgbClr val="77DAFF"/>
            </a:solidFill>
            <a:prstDash val="sysDash"/>
          </a:ln>
        </p:spPr>
      </p:pic>
      <p:pic>
        <p:nvPicPr>
          <p:cNvPr id="21" name="Рисунок 20"/>
          <p:cNvPicPr>
            <a:picLocks noChangeAspect="1"/>
          </p:cNvPicPr>
          <p:nvPr/>
        </p:nvPicPr>
        <p:blipFill>
          <a:blip r:embed="rId9" cstate="print">
            <a:lum bright="70000" contrast="-70000"/>
            <a:extLst>
              <a:ext uri="{BEBA8EAE-BF5A-486C-A8C5-ECC9F3942E4B}">
                <a14:imgProps xmlns:a14="http://schemas.microsoft.com/office/drawing/2010/main">
                  <a14:imgLayer r:embed="rId10">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10773" y="1652149"/>
            <a:ext cx="1919262" cy="766636"/>
          </a:xfrm>
          <a:prstGeom prst="rect">
            <a:avLst/>
          </a:prstGeom>
          <a:ln w="38100">
            <a:solidFill>
              <a:srgbClr val="77DAFF"/>
            </a:solidFill>
            <a:prstDash val="sysDash"/>
          </a:ln>
        </p:spPr>
      </p:pic>
      <p:pic>
        <p:nvPicPr>
          <p:cNvPr id="46" name="Рисунок 45"/>
          <p:cNvPicPr>
            <a:picLocks noChangeAspect="1"/>
          </p:cNvPicPr>
          <p:nvPr/>
        </p:nvPicPr>
        <p:blipFill>
          <a:blip r:embed="rId11" cstate="print"/>
          <a:stretch>
            <a:fillRect/>
          </a:stretch>
        </p:blipFill>
        <p:spPr>
          <a:xfrm>
            <a:off x="2061031" y="156237"/>
            <a:ext cx="5498644" cy="768091"/>
          </a:xfrm>
          <a:prstGeom prst="rect">
            <a:avLst/>
          </a:prstGeom>
        </p:spPr>
      </p:pic>
      <p:sp>
        <p:nvSpPr>
          <p:cNvPr id="48" name="TextBox 47"/>
          <p:cNvSpPr txBox="1"/>
          <p:nvPr/>
        </p:nvSpPr>
        <p:spPr>
          <a:xfrm>
            <a:off x="2114658" y="317130"/>
            <a:ext cx="5391390"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Природные ресурсы</a:t>
            </a:r>
          </a:p>
        </p:txBody>
      </p:sp>
      <p:sp>
        <p:nvSpPr>
          <p:cNvPr id="49" name="TextBox 48"/>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5</a:t>
            </a:r>
          </a:p>
        </p:txBody>
      </p:sp>
      <p:sp>
        <p:nvSpPr>
          <p:cNvPr id="50" name="TextBox 49"/>
          <p:cNvSpPr txBox="1"/>
          <p:nvPr/>
        </p:nvSpPr>
        <p:spPr>
          <a:xfrm>
            <a:off x="3341951" y="5511094"/>
            <a:ext cx="2730349" cy="769441"/>
          </a:xfrm>
          <a:prstGeom prst="rect">
            <a:avLst/>
          </a:prstGeom>
          <a:noFill/>
        </p:spPr>
        <p:txBody>
          <a:bodyPr wrap="square" rtlCol="0">
            <a:spAutoFit/>
          </a:bodyPr>
          <a:lstStyle/>
          <a:p>
            <a:pPr indent="449263" algn="just"/>
            <a:r>
              <a:rPr lang="ru-RU" sz="1100" dirty="0" smtClean="0">
                <a:latin typeface="Open Sans" panose="020B0606030504020204" pitchFamily="34" charset="0"/>
                <a:ea typeface="Open Sans" panose="020B0606030504020204" pitchFamily="34" charset="0"/>
                <a:cs typeface="Open Sans" panose="020B0606030504020204" pitchFamily="34" charset="0"/>
              </a:rPr>
              <a:t>Полезные ископаемые представлены месторождениями песчано-гравийного материала (торф, известняк, песок, гравий).</a:t>
            </a:r>
            <a:endParaRPr lang="ru-RU"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52" name="TextBox 51"/>
          <p:cNvSpPr txBox="1"/>
          <p:nvPr/>
        </p:nvSpPr>
        <p:spPr>
          <a:xfrm>
            <a:off x="310773" y="3074336"/>
            <a:ext cx="2492717" cy="1107996"/>
          </a:xfrm>
          <a:prstGeom prst="rect">
            <a:avLst/>
          </a:prstGeom>
          <a:noFill/>
        </p:spPr>
        <p:txBody>
          <a:bodyPr wrap="square" rtlCol="0">
            <a:spAutoFit/>
          </a:bodyPr>
          <a:lstStyle/>
          <a:p>
            <a:pPr indent="538163" algn="just"/>
            <a:r>
              <a:rPr lang="ru-RU" sz="1100" dirty="0" smtClean="0">
                <a:latin typeface="Open Sans" panose="020B0606030504020204" pitchFamily="34" charset="0"/>
                <a:ea typeface="Open Sans" panose="020B0606030504020204" pitchFamily="34" charset="0"/>
                <a:cs typeface="Open Sans" panose="020B0606030504020204" pitchFamily="34" charset="0"/>
              </a:rPr>
              <a:t>Рельеф муниципального округа располагается  в пределах Бельской возвышенности. Большая часто территории характеризуется равнинным, волнисты рельефом.</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53" name="TextBox 52"/>
          <p:cNvSpPr txBox="1"/>
          <p:nvPr/>
        </p:nvSpPr>
        <p:spPr>
          <a:xfrm>
            <a:off x="343200" y="4796613"/>
            <a:ext cx="2492717" cy="1277273"/>
          </a:xfrm>
          <a:prstGeom prst="rect">
            <a:avLst/>
          </a:prstGeom>
          <a:noFill/>
        </p:spPr>
        <p:txBody>
          <a:bodyPr wrap="square" rtlCol="0">
            <a:spAutoFit/>
          </a:bodyPr>
          <a:lstStyle/>
          <a:p>
            <a:pPr indent="538163" algn="just"/>
            <a:r>
              <a:rPr lang="ru-RU" sz="1100" dirty="0" smtClean="0">
                <a:latin typeface="Open Sans" panose="020B0606030504020204" pitchFamily="34" charset="0"/>
                <a:ea typeface="Open Sans" panose="020B0606030504020204" pitchFamily="34" charset="0"/>
                <a:cs typeface="Open Sans" panose="020B0606030504020204" pitchFamily="34" charset="0"/>
              </a:rPr>
              <a:t>    </a:t>
            </a:r>
          </a:p>
          <a:p>
            <a:pPr indent="538163" algn="just"/>
            <a:r>
              <a:rPr lang="ru-RU" sz="1100" dirty="0" smtClean="0">
                <a:latin typeface="Open Sans" panose="020B0606030504020204" pitchFamily="34" charset="0"/>
                <a:ea typeface="Open Sans" panose="020B0606030504020204" pitchFamily="34" charset="0"/>
                <a:cs typeface="Open Sans" panose="020B0606030504020204" pitchFamily="34" charset="0"/>
              </a:rPr>
              <a:t>Климат округа относится умеренно-континентальному типу. Средняя многолетняя температура января - 8,8С,  июля-17,2С. За год в среднем выпадает 600-625 мм осадков.</a:t>
            </a:r>
            <a:endParaRPr lang="ru-RU"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54" name="TextBox 53"/>
          <p:cNvSpPr txBox="1"/>
          <p:nvPr/>
        </p:nvSpPr>
        <p:spPr>
          <a:xfrm>
            <a:off x="257723" y="1649344"/>
            <a:ext cx="1993667" cy="769441"/>
          </a:xfrm>
          <a:prstGeom prst="rect">
            <a:avLst/>
          </a:prstGeom>
          <a:noFill/>
        </p:spPr>
        <p:txBody>
          <a:bodyPr wrap="square" rtlCol="0">
            <a:spAutoFit/>
          </a:bodyPr>
          <a:lstStyle/>
          <a:p>
            <a:pPr indent="538163" algn="just"/>
            <a:r>
              <a:rPr lang="ru-RU" sz="1100" dirty="0" smtClean="0">
                <a:latin typeface="Open Sans" panose="020B0606030504020204" pitchFamily="34" charset="0"/>
                <a:ea typeface="Open Sans" panose="020B0606030504020204" pitchFamily="34" charset="0"/>
                <a:cs typeface="Open Sans" panose="020B0606030504020204" pitchFamily="34" charset="0"/>
              </a:rPr>
              <a:t>Территория муниципального округа расположена в бассейне  реки  Днепр.</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7" name="Рисунок 5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6606" y="2875185"/>
            <a:ext cx="378928" cy="364785"/>
          </a:xfrm>
          <a:prstGeom prst="rect">
            <a:avLst/>
          </a:prstGeom>
        </p:spPr>
      </p:pic>
      <p:pic>
        <p:nvPicPr>
          <p:cNvPr id="58" name="Рисунок 5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2724" y="1415821"/>
            <a:ext cx="385217" cy="385217"/>
          </a:xfrm>
          <a:prstGeom prst="rect">
            <a:avLst/>
          </a:prstGeom>
        </p:spPr>
      </p:pic>
      <p:pic>
        <p:nvPicPr>
          <p:cNvPr id="59" name="Рисунок 5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77567" y="4555906"/>
            <a:ext cx="385217" cy="407341"/>
          </a:xfrm>
          <a:prstGeom prst="rect">
            <a:avLst/>
          </a:prstGeom>
        </p:spPr>
      </p:pic>
      <p:pic>
        <p:nvPicPr>
          <p:cNvPr id="60" name="Рисунок 5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15610" y="5311305"/>
            <a:ext cx="377130" cy="391145"/>
          </a:xfrm>
          <a:prstGeom prst="rect">
            <a:avLst/>
          </a:prstGeom>
        </p:spPr>
      </p:pic>
      <p:sp>
        <p:nvSpPr>
          <p:cNvPr id="28" name="TextBox 27"/>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a:t>
            </a:r>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униципальный округ 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0" name="TextBox 29"/>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31" name="Picture 6" descr="C:\Users\i_sli\Pictures\культура_фото района\ФОТО Холм-Жирковского района\Герб.png"/>
          <p:cNvPicPr>
            <a:picLocks noChangeAspect="1" noChangeArrowheads="1"/>
          </p:cNvPicPr>
          <p:nvPr/>
        </p:nvPicPr>
        <p:blipFill>
          <a:blip r:embed="rId16" cstate="print"/>
          <a:srcRect/>
          <a:stretch>
            <a:fillRect/>
          </a:stretch>
        </p:blipFill>
        <p:spPr bwMode="auto">
          <a:xfrm>
            <a:off x="118882" y="192540"/>
            <a:ext cx="555101" cy="688069"/>
          </a:xfrm>
          <a:prstGeom prst="rect">
            <a:avLst/>
          </a:prstGeom>
          <a:noFill/>
        </p:spPr>
      </p:pic>
      <p:pic>
        <p:nvPicPr>
          <p:cNvPr id="2" name="Рисунок 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500367" y="1158476"/>
            <a:ext cx="5005681" cy="2942364"/>
          </a:xfrm>
          <a:prstGeom prst="rect">
            <a:avLst/>
          </a:prstGeom>
        </p:spPr>
      </p:pic>
      <p:pic>
        <p:nvPicPr>
          <p:cNvPr id="4" name="Рисунок 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415610" y="4334988"/>
            <a:ext cx="3540099" cy="740866"/>
          </a:xfrm>
          <a:prstGeom prst="rect">
            <a:avLst/>
          </a:prstGeom>
        </p:spPr>
      </p:pic>
      <p:sp>
        <p:nvSpPr>
          <p:cNvPr id="3" name="Прямоугольник 2"/>
          <p:cNvSpPr/>
          <p:nvPr/>
        </p:nvSpPr>
        <p:spPr>
          <a:xfrm>
            <a:off x="862785" y="6645275"/>
            <a:ext cx="2022408"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
        <p:nvSpPr>
          <p:cNvPr id="25" name="Прямоугольник 24"/>
          <p:cNvSpPr/>
          <p:nvPr/>
        </p:nvSpPr>
        <p:spPr>
          <a:xfrm>
            <a:off x="900718" y="6687502"/>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Tree>
    <p:extLst>
      <p:ext uri="{BB962C8B-B14F-4D97-AF65-F5344CB8AC3E}">
        <p14:creationId xmlns:p14="http://schemas.microsoft.com/office/powerpoint/2010/main" val="1667658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Рисунок 7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4587" y="2580141"/>
            <a:ext cx="1012413" cy="1027110"/>
          </a:xfrm>
          <a:prstGeom prst="rect">
            <a:avLst/>
          </a:prstGeom>
        </p:spPr>
      </p:pic>
      <p:pic>
        <p:nvPicPr>
          <p:cNvPr id="79" name="Рисунок 78"/>
          <p:cNvPicPr>
            <a:picLocks noChangeAspect="1"/>
          </p:cNvPicPr>
          <p:nvPr/>
        </p:nvPicPr>
        <p:blipFill>
          <a:blip r:embed="rId3" cstate="print"/>
          <a:stretch>
            <a:fillRect/>
          </a:stretch>
        </p:blipFill>
        <p:spPr>
          <a:xfrm>
            <a:off x="2061031" y="156237"/>
            <a:ext cx="5498644" cy="768091"/>
          </a:xfrm>
          <a:prstGeom prst="rect">
            <a:avLst/>
          </a:prstGeom>
        </p:spPr>
      </p:pic>
      <p:pic>
        <p:nvPicPr>
          <p:cNvPr id="80" name="Рисунок 79"/>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1151926"/>
            <a:ext cx="2296633" cy="1368007"/>
          </a:xfrm>
          <a:prstGeom prst="rect">
            <a:avLst/>
          </a:prstGeom>
        </p:spPr>
      </p:pic>
      <p:pic>
        <p:nvPicPr>
          <p:cNvPr id="81" name="Рисунок 80"/>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263042" y="1151926"/>
            <a:ext cx="2296633" cy="1368007"/>
          </a:xfrm>
          <a:prstGeom prst="rect">
            <a:avLst/>
          </a:prstGeom>
        </p:spPr>
      </p:pic>
      <p:pic>
        <p:nvPicPr>
          <p:cNvPr id="82" name="Рисунок 81"/>
          <p:cNvPicPr>
            <a:picLocks noChangeAspect="1"/>
          </p:cNvPicPr>
          <p:nvPr/>
        </p:nvPicPr>
        <p:blipFill>
          <a:blip r:embed="rId6" cstate="print">
            <a:lum bright="70000" contrast="-70000"/>
            <a:extLst>
              <a:ext uri="{BEBA8EAE-BF5A-486C-A8C5-ECC9F3942E4B}">
                <a14:imgProps xmlns:a14="http://schemas.microsoft.com/office/drawing/2010/main">
                  <a14:imgLayer r:embed="rId5">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48101" y="1151927"/>
            <a:ext cx="2668401" cy="1360712"/>
          </a:xfrm>
          <a:prstGeom prst="rect">
            <a:avLst/>
          </a:prstGeom>
        </p:spPr>
      </p:pic>
      <p:sp>
        <p:nvSpPr>
          <p:cNvPr id="83" name="TextBox 82"/>
          <p:cNvSpPr txBox="1"/>
          <p:nvPr/>
        </p:nvSpPr>
        <p:spPr>
          <a:xfrm>
            <a:off x="2086043" y="184040"/>
            <a:ext cx="5453269" cy="707886"/>
          </a:xfrm>
          <a:prstGeom prst="rect">
            <a:avLst/>
          </a:prstGeom>
          <a:noFill/>
        </p:spPr>
        <p:txBody>
          <a:bodyPr wrap="square" rtlCol="0">
            <a:spAutoFit/>
          </a:bodyPr>
          <a:lstStyle/>
          <a:p>
            <a:pPr algn="ctr"/>
            <a:r>
              <a:rPr lang="ru-RU" sz="20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Социально-экономическое </a:t>
            </a:r>
          </a:p>
          <a:p>
            <a:pPr algn="ctr"/>
            <a:r>
              <a:rPr lang="ru-RU" sz="20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развитие</a:t>
            </a:r>
          </a:p>
        </p:txBody>
      </p:sp>
      <p:sp>
        <p:nvSpPr>
          <p:cNvPr id="84" name="TextBox 83"/>
          <p:cNvSpPr txBox="1"/>
          <p:nvPr/>
        </p:nvSpPr>
        <p:spPr>
          <a:xfrm>
            <a:off x="7257989" y="7190343"/>
            <a:ext cx="311304"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6</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5" name="TextBox 84"/>
          <p:cNvSpPr txBox="1"/>
          <p:nvPr/>
        </p:nvSpPr>
        <p:spPr>
          <a:xfrm>
            <a:off x="16672" y="1278285"/>
            <a:ext cx="2263287" cy="1107996"/>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Среднемесячная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заработная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плата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работников</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6" name="TextBox 85"/>
          <p:cNvSpPr txBox="1"/>
          <p:nvPr/>
        </p:nvSpPr>
        <p:spPr>
          <a:xfrm>
            <a:off x="2452647" y="1178981"/>
            <a:ext cx="2663856" cy="1292662"/>
          </a:xfrm>
          <a:prstGeom prst="rect">
            <a:avLst/>
          </a:prstGeom>
          <a:noFill/>
        </p:spPr>
        <p:txBody>
          <a:bodyPr wrap="square" rtlCol="0">
            <a:spAutoFit/>
          </a:bodyPr>
          <a:lstStyle/>
          <a:p>
            <a:pPr algn="ctr"/>
            <a:r>
              <a:rPr lang="ru-RU" sz="13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Объем отгруженных товаров собственного производства, выполненных работ и услуг по всем видам экономической деятельности</a:t>
            </a:r>
            <a:endParaRPr lang="ru-RU" sz="13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7" name="TextBox 86"/>
          <p:cNvSpPr txBox="1"/>
          <p:nvPr/>
        </p:nvSpPr>
        <p:spPr>
          <a:xfrm>
            <a:off x="5276934" y="1311460"/>
            <a:ext cx="2262377" cy="923330"/>
          </a:xfrm>
          <a:prstGeom prst="rect">
            <a:avLst/>
          </a:prstGeom>
          <a:noFill/>
        </p:spPr>
        <p:txBody>
          <a:bodyPr wrap="square" rtlCol="0">
            <a:spAutoFit/>
          </a:bodyPr>
          <a:lstStyle/>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Оборот</a:t>
            </a:r>
          </a:p>
          <a:p>
            <a:pPr algn="ct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a:t>
            </a: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озничной</a:t>
            </a:r>
          </a:p>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торговли</a:t>
            </a:r>
            <a:endPar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8" name="TextBox 87"/>
          <p:cNvSpPr txBox="1"/>
          <p:nvPr/>
        </p:nvSpPr>
        <p:spPr>
          <a:xfrm>
            <a:off x="1427327" y="2669551"/>
            <a:ext cx="949812" cy="369332"/>
          </a:xfrm>
          <a:prstGeom prst="rect">
            <a:avLst/>
          </a:prstGeom>
          <a:noFill/>
        </p:spPr>
        <p:txBody>
          <a:bodyPr wrap="none" rtlCol="0">
            <a:spAutoFit/>
          </a:bodyPr>
          <a:lstStyle/>
          <a:p>
            <a:r>
              <a:rPr lang="ru-RU" dirty="0" smtClean="0">
                <a:latin typeface="Open Sans" panose="020B0606030504020204" pitchFamily="34" charset="0"/>
                <a:ea typeface="Open Sans" panose="020B0606030504020204" pitchFamily="34" charset="0"/>
                <a:cs typeface="Open Sans" panose="020B0606030504020204" pitchFamily="34" charset="0"/>
              </a:rPr>
              <a:t>112,3%</a:t>
            </a:r>
            <a:endParaRPr lang="ru-RU" dirty="0">
              <a:latin typeface="Open Sans" panose="020B0606030504020204" pitchFamily="34" charset="0"/>
              <a:ea typeface="Open Sans" panose="020B0606030504020204" pitchFamily="34" charset="0"/>
              <a:cs typeface="Open Sans" panose="020B0606030504020204" pitchFamily="34" charset="0"/>
            </a:endParaRPr>
          </a:p>
        </p:txBody>
      </p:sp>
      <p:sp>
        <p:nvSpPr>
          <p:cNvPr id="89" name="TextBox 88"/>
          <p:cNvSpPr txBox="1"/>
          <p:nvPr/>
        </p:nvSpPr>
        <p:spPr>
          <a:xfrm>
            <a:off x="1368153" y="2980706"/>
            <a:ext cx="1029797" cy="577081"/>
          </a:xfrm>
          <a:prstGeom prst="rect">
            <a:avLst/>
          </a:prstGeom>
          <a:noFill/>
        </p:spPr>
        <p:txBody>
          <a:bodyPr wrap="square" rtlCol="0">
            <a:spAutoFit/>
          </a:bodyPr>
          <a:lstStyle/>
          <a:p>
            <a:pPr algn="ctr"/>
            <a:r>
              <a:rPr lang="ru-RU" sz="1050" dirty="0" smtClean="0">
                <a:latin typeface="Open Sans" panose="020B0606030504020204" pitchFamily="34" charset="0"/>
                <a:ea typeface="Open Sans" panose="020B0606030504020204" pitchFamily="34" charset="0"/>
                <a:cs typeface="Open Sans" panose="020B0606030504020204" pitchFamily="34" charset="0"/>
              </a:rPr>
              <a:t>к средне-</a:t>
            </a:r>
          </a:p>
          <a:p>
            <a:pPr algn="ctr"/>
            <a:r>
              <a:rPr lang="ru-RU" sz="1050" dirty="0" smtClean="0">
                <a:latin typeface="Open Sans" panose="020B0606030504020204" pitchFamily="34" charset="0"/>
                <a:ea typeface="Open Sans" panose="020B0606030504020204" pitchFamily="34" charset="0"/>
                <a:cs typeface="Open Sans" panose="020B0606030504020204" pitchFamily="34" charset="0"/>
              </a:rPr>
              <a:t>областному</a:t>
            </a:r>
          </a:p>
          <a:p>
            <a:pPr algn="ctr"/>
            <a:r>
              <a:rPr lang="ru-RU" sz="1050" dirty="0" smtClean="0">
                <a:latin typeface="Open Sans" panose="020B0606030504020204" pitchFamily="34" charset="0"/>
                <a:ea typeface="Open Sans" panose="020B0606030504020204" pitchFamily="34" charset="0"/>
                <a:cs typeface="Open Sans" panose="020B0606030504020204" pitchFamily="34" charset="0"/>
              </a:rPr>
              <a:t>уровню</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sp>
        <p:nvSpPr>
          <p:cNvPr id="94" name="TextBox 93"/>
          <p:cNvSpPr txBox="1"/>
          <p:nvPr/>
        </p:nvSpPr>
        <p:spPr>
          <a:xfrm>
            <a:off x="-9906" y="2711854"/>
            <a:ext cx="1285929" cy="800219"/>
          </a:xfrm>
          <a:prstGeom prst="rect">
            <a:avLst/>
          </a:prstGeom>
          <a:noFill/>
        </p:spPr>
        <p:txBody>
          <a:bodyPr wrap="none" rtlCol="0">
            <a:spAutoFit/>
          </a:bodyPr>
          <a:lstStyle/>
          <a:p>
            <a:pPr algn="ctr"/>
            <a:r>
              <a:rPr lang="ru-RU" sz="28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64,831</a:t>
            </a:r>
          </a:p>
          <a:p>
            <a:pPr algn="ctr"/>
            <a:r>
              <a:rPr lang="ru-RU"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a:t>
            </a:r>
            <a:r>
              <a:rPr lang="ru-RU"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руб.</a:t>
            </a:r>
            <a:r>
              <a:rPr lang="ru-RU"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105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5" name="TextBox 94"/>
          <p:cNvSpPr txBox="1"/>
          <p:nvPr/>
        </p:nvSpPr>
        <p:spPr>
          <a:xfrm>
            <a:off x="2497152" y="2681192"/>
            <a:ext cx="1285929" cy="738664"/>
          </a:xfrm>
          <a:prstGeom prst="rect">
            <a:avLst/>
          </a:prstGeom>
          <a:noFill/>
        </p:spPr>
        <p:txBody>
          <a:bodyPr wrap="none" rtlCol="0">
            <a:spAutoFit/>
          </a:bodyPr>
          <a:lstStyle/>
          <a:p>
            <a:pPr algn="ctr"/>
            <a:r>
              <a:rPr lang="ru-RU" sz="28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6590,0</a:t>
            </a:r>
          </a:p>
          <a:p>
            <a:pPr algn="ctr"/>
            <a:r>
              <a:rPr lang="ru-RU" sz="14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млн. руб.</a:t>
            </a:r>
            <a:endPar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6" name="TextBox 95"/>
          <p:cNvSpPr txBox="1"/>
          <p:nvPr/>
        </p:nvSpPr>
        <p:spPr>
          <a:xfrm>
            <a:off x="5321345" y="2685516"/>
            <a:ext cx="1085555" cy="738664"/>
          </a:xfrm>
          <a:prstGeom prst="rect">
            <a:avLst/>
          </a:prstGeom>
          <a:noFill/>
        </p:spPr>
        <p:txBody>
          <a:bodyPr wrap="none" rtlCol="0">
            <a:spAutoFit/>
          </a:bodyPr>
          <a:lstStyle/>
          <a:p>
            <a:pPr algn="ctr"/>
            <a:r>
              <a:rPr lang="ru-RU" sz="28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743,7</a:t>
            </a:r>
          </a:p>
          <a:p>
            <a:pPr algn="ctr"/>
            <a:r>
              <a:rPr lang="ru-RU" sz="14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млн. руб.</a:t>
            </a:r>
            <a:endPar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7" name="Рисунок 96"/>
          <p:cNvPicPr>
            <a:picLocks noChangeAspect="1"/>
          </p:cNvPicPr>
          <p:nvPr/>
        </p:nvPicPr>
        <p:blipFill>
          <a:blip r:embed="rId6" cstate="print">
            <a:lum bright="70000" contrast="-70000"/>
            <a:extLst>
              <a:ext uri="{BEBA8EAE-BF5A-486C-A8C5-ECC9F3942E4B}">
                <a14:imgProps xmlns:a14="http://schemas.microsoft.com/office/drawing/2010/main">
                  <a14:imgLayer r:embed="rId5">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34751" y="3795343"/>
            <a:ext cx="2481721" cy="2727167"/>
          </a:xfrm>
          <a:prstGeom prst="rect">
            <a:avLst/>
          </a:prstGeom>
        </p:spPr>
      </p:pic>
      <p:pic>
        <p:nvPicPr>
          <p:cNvPr id="98" name="Рисунок 9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00372" y="4054465"/>
            <a:ext cx="849733" cy="848073"/>
          </a:xfrm>
          <a:prstGeom prst="rect">
            <a:avLst/>
          </a:prstGeom>
        </p:spPr>
      </p:pic>
      <p:sp>
        <p:nvSpPr>
          <p:cNvPr id="100" name="TextBox 99"/>
          <p:cNvSpPr txBox="1"/>
          <p:nvPr/>
        </p:nvSpPr>
        <p:spPr>
          <a:xfrm>
            <a:off x="1471238" y="4107403"/>
            <a:ext cx="1401217" cy="523220"/>
          </a:xfrm>
          <a:prstGeom prst="rect">
            <a:avLst/>
          </a:prstGeom>
          <a:noFill/>
        </p:spPr>
        <p:txBody>
          <a:bodyPr wrap="none" rtlCol="0">
            <a:spAutoFit/>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Уровень </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безработицы</a:t>
            </a: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1" name="TextBox 100"/>
          <p:cNvSpPr txBox="1"/>
          <p:nvPr/>
        </p:nvSpPr>
        <p:spPr>
          <a:xfrm>
            <a:off x="810149" y="5110683"/>
            <a:ext cx="1730923" cy="738664"/>
          </a:xfrm>
          <a:prstGeom prst="rect">
            <a:avLst/>
          </a:prstGeom>
          <a:noFill/>
        </p:spPr>
        <p:txBody>
          <a:bodyPr wrap="none" rtlCol="0">
            <a:spAutoFit/>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Численность </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трудоспособного</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населения</a:t>
            </a: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3" name="TextBox 102"/>
          <p:cNvSpPr txBox="1"/>
          <p:nvPr/>
        </p:nvSpPr>
        <p:spPr>
          <a:xfrm>
            <a:off x="1683795" y="4593416"/>
            <a:ext cx="1143262" cy="461665"/>
          </a:xfrm>
          <a:prstGeom prst="rect">
            <a:avLst/>
          </a:prstGeom>
          <a:noFill/>
        </p:spPr>
        <p:txBody>
          <a:bodyPr wrap="none" rtlCol="0">
            <a:spAutoFit/>
          </a:bodyPr>
          <a:lstStyle/>
          <a:p>
            <a:r>
              <a:rPr lang="ru-RU" sz="24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0,69 %</a:t>
            </a:r>
            <a:endPar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4" name="TextBox 103"/>
          <p:cNvSpPr txBox="1"/>
          <p:nvPr/>
        </p:nvSpPr>
        <p:spPr>
          <a:xfrm>
            <a:off x="616923" y="6026587"/>
            <a:ext cx="2050561" cy="400110"/>
          </a:xfrm>
          <a:prstGeom prst="rect">
            <a:avLst/>
          </a:prstGeom>
          <a:noFill/>
        </p:spPr>
        <p:txBody>
          <a:bodyPr wrap="none" rtlCol="0">
            <a:spAutoFit/>
          </a:bodyPr>
          <a:lstStyle/>
          <a:p>
            <a:r>
              <a:rPr lang="ru-RU" sz="20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4,282 тыс. чел.</a:t>
            </a:r>
            <a:endParaRPr lang="ru-RU" sz="20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9" name="TextBox 108"/>
          <p:cNvSpPr txBox="1"/>
          <p:nvPr/>
        </p:nvSpPr>
        <p:spPr>
          <a:xfrm>
            <a:off x="3510983" y="4485576"/>
            <a:ext cx="1653851" cy="307777"/>
          </a:xfrm>
          <a:prstGeom prst="rect">
            <a:avLst/>
          </a:prstGeom>
          <a:noFill/>
        </p:spPr>
        <p:txBody>
          <a:bodyPr wrap="none" rtlCol="0">
            <a:spAutoFit/>
          </a:bodyPr>
          <a:lstStyle/>
          <a:p>
            <a:r>
              <a:rPr lang="ru-RU" sz="14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Объем доходов</a:t>
            </a:r>
            <a:endPar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0" name="TextBox 109"/>
          <p:cNvSpPr txBox="1"/>
          <p:nvPr/>
        </p:nvSpPr>
        <p:spPr>
          <a:xfrm>
            <a:off x="3439954" y="5190915"/>
            <a:ext cx="1851020" cy="307777"/>
          </a:xfrm>
          <a:prstGeom prst="rect">
            <a:avLst/>
          </a:prstGeom>
          <a:noFill/>
        </p:spPr>
        <p:txBody>
          <a:bodyPr wrap="none" rtlCol="0">
            <a:spAutoFit/>
          </a:bodyPr>
          <a:lstStyle/>
          <a:p>
            <a:r>
              <a:rPr lang="ru-RU" sz="14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Бюджет расходов</a:t>
            </a:r>
            <a:endPar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4" name="Рисунок 113"/>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306728" y="4165928"/>
            <a:ext cx="2062363" cy="326704"/>
          </a:xfrm>
          <a:prstGeom prst="rect">
            <a:avLst/>
          </a:prstGeom>
        </p:spPr>
      </p:pic>
      <p:pic>
        <p:nvPicPr>
          <p:cNvPr id="115" name="Рисунок 114"/>
          <p:cNvPicPr>
            <a:picLocks noChangeAspect="1"/>
          </p:cNvPicPr>
          <p:nvPr/>
        </p:nvPicPr>
        <p:blipFill>
          <a:blip r:embed="rId11" cstate="print">
            <a:duotone>
              <a:prstClr val="black"/>
              <a:schemeClr val="accent6">
                <a:tint val="45000"/>
                <a:satMod val="400000"/>
              </a:schemeClr>
            </a:duotone>
            <a:extLst>
              <a:ext uri="{BEBA8EAE-BF5A-486C-A8C5-ECC9F3942E4B}">
                <a14:imgProps xmlns:a14="http://schemas.microsoft.com/office/drawing/2010/main">
                  <a14:imgLayer r:embed="rId12">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326506" y="4836101"/>
            <a:ext cx="2057251" cy="326704"/>
          </a:xfrm>
          <a:prstGeom prst="rect">
            <a:avLst/>
          </a:prstGeom>
        </p:spPr>
      </p:pic>
      <p:pic>
        <p:nvPicPr>
          <p:cNvPr id="116" name="Рисунок 115"/>
          <p:cNvPicPr>
            <a:picLocks noChangeAspect="1"/>
          </p:cNvPicPr>
          <p:nvPr/>
        </p:nvPicPr>
        <p:blipFill>
          <a:blip r:embed="rId11" cstate="print">
            <a:duotone>
              <a:prstClr val="black"/>
              <a:schemeClr val="accent6">
                <a:tint val="45000"/>
                <a:satMod val="400000"/>
              </a:schemeClr>
            </a:duotone>
            <a:extLst>
              <a:ext uri="{BEBA8EAE-BF5A-486C-A8C5-ECC9F3942E4B}">
                <a14:imgProps xmlns:a14="http://schemas.microsoft.com/office/drawing/2010/main">
                  <a14:imgLayer r:embed="rId12">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324341" y="5503424"/>
            <a:ext cx="2057250" cy="326704"/>
          </a:xfrm>
          <a:prstGeom prst="rect">
            <a:avLst/>
          </a:prstGeom>
        </p:spPr>
      </p:pic>
      <p:sp>
        <p:nvSpPr>
          <p:cNvPr id="117" name="TextBox 116"/>
          <p:cNvSpPr txBox="1"/>
          <p:nvPr/>
        </p:nvSpPr>
        <p:spPr>
          <a:xfrm>
            <a:off x="3293467" y="4160537"/>
            <a:ext cx="2075624" cy="338554"/>
          </a:xfrm>
          <a:prstGeom prst="rect">
            <a:avLst/>
          </a:prstGeom>
          <a:noFill/>
        </p:spPr>
        <p:txBody>
          <a:bodyPr wrap="square" rtlCol="0">
            <a:spAutoFit/>
          </a:bodyPr>
          <a:lstStyle/>
          <a:p>
            <a:pPr algn="ctr"/>
            <a:r>
              <a:rPr lang="ru-RU" sz="1600" b="1" dirty="0" smtClean="0">
                <a:latin typeface="Open Sans" panose="020B0606030504020204" pitchFamily="34" charset="0"/>
                <a:ea typeface="Open Sans" panose="020B0606030504020204" pitchFamily="34" charset="0"/>
                <a:cs typeface="Open Sans" panose="020B0606030504020204" pitchFamily="34" charset="0"/>
              </a:rPr>
              <a:t>2024 год</a:t>
            </a:r>
            <a:endParaRPr lang="ru-RU" sz="1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19" name="TextBox 118"/>
          <p:cNvSpPr txBox="1"/>
          <p:nvPr/>
        </p:nvSpPr>
        <p:spPr>
          <a:xfrm>
            <a:off x="3349338" y="4841353"/>
            <a:ext cx="2032253" cy="307777"/>
          </a:xfrm>
          <a:prstGeom prst="rect">
            <a:avLst/>
          </a:prstGeom>
          <a:noFill/>
        </p:spPr>
        <p:txBody>
          <a:bodyPr wrap="square" rtlCol="0">
            <a:spAutoFit/>
          </a:bodyPr>
          <a:lstStyle/>
          <a:p>
            <a:pPr algn="ctr"/>
            <a:r>
              <a:rPr lang="ru-RU" sz="1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681,9млн. </a:t>
            </a:r>
            <a:r>
              <a:rPr lang="ru-RU"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р</a:t>
            </a:r>
            <a:r>
              <a:rPr lang="ru-RU" sz="1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уб.</a:t>
            </a:r>
            <a:endParaRPr lang="ru-RU"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0" name="TextBox 119"/>
          <p:cNvSpPr txBox="1"/>
          <p:nvPr/>
        </p:nvSpPr>
        <p:spPr>
          <a:xfrm>
            <a:off x="3336839" y="5512887"/>
            <a:ext cx="2032253" cy="307777"/>
          </a:xfrm>
          <a:prstGeom prst="rect">
            <a:avLst/>
          </a:prstGeom>
          <a:noFill/>
        </p:spPr>
        <p:txBody>
          <a:bodyPr wrap="square" rtlCol="0">
            <a:spAutoFit/>
          </a:bodyPr>
          <a:lstStyle/>
          <a:p>
            <a:pPr algn="ctr"/>
            <a:r>
              <a:rPr lang="ru-RU" sz="1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728,0млн</a:t>
            </a:r>
            <a:r>
              <a:rPr lang="ru-RU"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руб.</a:t>
            </a:r>
          </a:p>
        </p:txBody>
      </p:sp>
      <p:pic>
        <p:nvPicPr>
          <p:cNvPr id="123" name="Рисунок 1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99107" y="4223971"/>
            <a:ext cx="1462994" cy="1462994"/>
          </a:xfrm>
          <a:prstGeom prst="rect">
            <a:avLst/>
          </a:prstGeom>
        </p:spPr>
      </p:pic>
      <p:pic>
        <p:nvPicPr>
          <p:cNvPr id="124" name="Рисунок 123"/>
          <p:cNvPicPr>
            <a:picLocks noChangeAspect="1"/>
          </p:cNvPicPr>
          <p:nvPr/>
        </p:nvPicPr>
        <p:blipFill>
          <a:blip r:embed="rId14" cstate="print">
            <a:lum bright="70000" contrast="-70000"/>
            <a:extLst>
              <a:ext uri="{28A0092B-C50C-407E-A947-70E740481C1C}">
                <a14:useLocalDpi xmlns:a14="http://schemas.microsoft.com/office/drawing/2010/main" val="0"/>
              </a:ext>
            </a:extLst>
          </a:blip>
          <a:stretch>
            <a:fillRect/>
          </a:stretch>
        </p:blipFill>
        <p:spPr>
          <a:xfrm rot="5400000">
            <a:off x="1126198" y="2972579"/>
            <a:ext cx="393612" cy="191262"/>
          </a:xfrm>
          <a:prstGeom prst="rect">
            <a:avLst/>
          </a:prstGeom>
        </p:spPr>
      </p:pic>
      <p:sp>
        <p:nvSpPr>
          <p:cNvPr id="48" name="TextBox 47"/>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a:t>
            </a:r>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униципальный округ  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9" name="TextBox 48"/>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51" name="Picture 6" descr="C:\Users\i_sli\Pictures\культура_фото района\ФОТО Холм-Жирковского района\Герб.png"/>
          <p:cNvPicPr>
            <a:picLocks noChangeAspect="1" noChangeArrowheads="1"/>
          </p:cNvPicPr>
          <p:nvPr/>
        </p:nvPicPr>
        <p:blipFill>
          <a:blip r:embed="rId15" cstate="print"/>
          <a:srcRect/>
          <a:stretch>
            <a:fillRect/>
          </a:stretch>
        </p:blipFill>
        <p:spPr bwMode="auto">
          <a:xfrm>
            <a:off x="118882" y="192540"/>
            <a:ext cx="555101" cy="688069"/>
          </a:xfrm>
          <a:prstGeom prst="rect">
            <a:avLst/>
          </a:prstGeom>
          <a:noFill/>
        </p:spPr>
      </p:pic>
      <p:pic>
        <p:nvPicPr>
          <p:cNvPr id="38" name="Рисунок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8865" y="2576135"/>
            <a:ext cx="1041588" cy="1056708"/>
          </a:xfrm>
          <a:prstGeom prst="rect">
            <a:avLst/>
          </a:prstGeom>
        </p:spPr>
      </p:pic>
      <p:sp>
        <p:nvSpPr>
          <p:cNvPr id="39" name="TextBox 38"/>
          <p:cNvSpPr txBox="1"/>
          <p:nvPr/>
        </p:nvSpPr>
        <p:spPr>
          <a:xfrm>
            <a:off x="4060108" y="2698911"/>
            <a:ext cx="949812" cy="369332"/>
          </a:xfrm>
          <a:prstGeom prst="rect">
            <a:avLst/>
          </a:prstGeom>
          <a:noFill/>
        </p:spPr>
        <p:txBody>
          <a:bodyPr wrap="none" rtlCol="0">
            <a:spAutoFit/>
          </a:bodyPr>
          <a:lstStyle/>
          <a:p>
            <a:r>
              <a:rPr lang="ru-RU" dirty="0" smtClean="0">
                <a:latin typeface="Open Sans" panose="020B0606030504020204" pitchFamily="34" charset="0"/>
                <a:ea typeface="Open Sans" panose="020B0606030504020204" pitchFamily="34" charset="0"/>
                <a:cs typeface="Open Sans" panose="020B0606030504020204" pitchFamily="34" charset="0"/>
              </a:rPr>
              <a:t>116,8%</a:t>
            </a:r>
            <a:endParaRPr lang="ru-RU" dirty="0">
              <a:latin typeface="Open Sans" panose="020B0606030504020204" pitchFamily="34" charset="0"/>
              <a:ea typeface="Open Sans" panose="020B0606030504020204" pitchFamily="34" charset="0"/>
              <a:cs typeface="Open Sans" panose="020B0606030504020204" pitchFamily="34" charset="0"/>
            </a:endParaRPr>
          </a:p>
        </p:txBody>
      </p:sp>
      <p:sp>
        <p:nvSpPr>
          <p:cNvPr id="40" name="TextBox 39"/>
          <p:cNvSpPr txBox="1"/>
          <p:nvPr/>
        </p:nvSpPr>
        <p:spPr>
          <a:xfrm>
            <a:off x="4076776" y="3049474"/>
            <a:ext cx="923976" cy="415498"/>
          </a:xfrm>
          <a:prstGeom prst="rect">
            <a:avLst/>
          </a:prstGeom>
          <a:noFill/>
        </p:spPr>
        <p:txBody>
          <a:bodyPr wrap="square" rtlCol="0">
            <a:spAutoFit/>
          </a:bodyPr>
          <a:lstStyle/>
          <a:p>
            <a:pPr algn="ctr"/>
            <a:r>
              <a:rPr lang="ru-RU" sz="1050" dirty="0" smtClean="0">
                <a:latin typeface="Open Sans" panose="020B0606030504020204" pitchFamily="34" charset="0"/>
                <a:ea typeface="Open Sans" panose="020B0606030504020204" pitchFamily="34" charset="0"/>
                <a:cs typeface="Open Sans" panose="020B0606030504020204" pitchFamily="34" charset="0"/>
              </a:rPr>
              <a:t>к уровню</a:t>
            </a:r>
          </a:p>
          <a:p>
            <a:pPr algn="ctr"/>
            <a:r>
              <a:rPr lang="ru-RU" sz="1050" dirty="0" smtClean="0">
                <a:latin typeface="Open Sans" panose="020B0606030504020204" pitchFamily="34" charset="0"/>
                <a:ea typeface="Open Sans" panose="020B0606030504020204" pitchFamily="34" charset="0"/>
                <a:cs typeface="Open Sans" panose="020B0606030504020204" pitchFamily="34" charset="0"/>
              </a:rPr>
              <a:t>2023 года</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Рисунок 40"/>
          <p:cNvPicPr>
            <a:picLocks noChangeAspect="1"/>
          </p:cNvPicPr>
          <p:nvPr/>
        </p:nvPicPr>
        <p:blipFill>
          <a:blip r:embed="rId14" cstate="print">
            <a:lum bright="70000" contrast="-70000"/>
            <a:extLst>
              <a:ext uri="{28A0092B-C50C-407E-A947-70E740481C1C}">
                <a14:useLocalDpi xmlns:a14="http://schemas.microsoft.com/office/drawing/2010/main" val="0"/>
              </a:ext>
            </a:extLst>
          </a:blip>
          <a:stretch>
            <a:fillRect/>
          </a:stretch>
        </p:blipFill>
        <p:spPr>
          <a:xfrm rot="5400000">
            <a:off x="3697970" y="2958879"/>
            <a:ext cx="393612" cy="191262"/>
          </a:xfrm>
          <a:prstGeom prst="rect">
            <a:avLst/>
          </a:prstGeom>
        </p:spPr>
      </p:pic>
      <p:pic>
        <p:nvPicPr>
          <p:cNvPr id="46" name="Рисунок 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6637" y="2595185"/>
            <a:ext cx="1041588" cy="1056708"/>
          </a:xfrm>
          <a:prstGeom prst="rect">
            <a:avLst/>
          </a:prstGeom>
        </p:spPr>
      </p:pic>
      <p:sp>
        <p:nvSpPr>
          <p:cNvPr id="47" name="TextBox 46"/>
          <p:cNvSpPr txBox="1"/>
          <p:nvPr/>
        </p:nvSpPr>
        <p:spPr>
          <a:xfrm>
            <a:off x="6412783" y="2775111"/>
            <a:ext cx="949812" cy="692497"/>
          </a:xfrm>
          <a:prstGeom prst="rect">
            <a:avLst/>
          </a:prstGeom>
          <a:noFill/>
        </p:spPr>
        <p:txBody>
          <a:bodyPr wrap="none" rtlCol="0">
            <a:spAutoFit/>
          </a:bodyPr>
          <a:lstStyle/>
          <a:p>
            <a:r>
              <a:rPr lang="ru-RU" dirty="0" smtClean="0">
                <a:latin typeface="Open Sans" panose="020B0606030504020204" pitchFamily="34" charset="0"/>
                <a:ea typeface="Open Sans" panose="020B0606030504020204" pitchFamily="34" charset="0"/>
                <a:cs typeface="Open Sans" panose="020B0606030504020204" pitchFamily="34" charset="0"/>
              </a:rPr>
              <a:t>118,9%</a:t>
            </a:r>
          </a:p>
          <a:p>
            <a:r>
              <a:rPr lang="ru-RU" sz="1050" dirty="0" smtClean="0">
                <a:latin typeface="Open Sans" panose="020B0606030504020204" pitchFamily="34" charset="0"/>
                <a:ea typeface="Open Sans" panose="020B0606030504020204" pitchFamily="34" charset="0"/>
                <a:cs typeface="Open Sans" panose="020B0606030504020204" pitchFamily="34" charset="0"/>
              </a:rPr>
              <a:t>к уровню</a:t>
            </a:r>
          </a:p>
          <a:p>
            <a:r>
              <a:rPr lang="ru-RU" sz="1050" dirty="0" smtClean="0">
                <a:latin typeface="Open Sans" panose="020B0606030504020204" pitchFamily="34" charset="0"/>
                <a:ea typeface="Open Sans" panose="020B0606030504020204" pitchFamily="34" charset="0"/>
                <a:cs typeface="Open Sans" panose="020B0606030504020204" pitchFamily="34" charset="0"/>
              </a:rPr>
              <a:t> 2023 года</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Прямоугольник 1"/>
          <p:cNvSpPr/>
          <p:nvPr/>
        </p:nvSpPr>
        <p:spPr>
          <a:xfrm>
            <a:off x="830133" y="6722587"/>
            <a:ext cx="1996155" cy="752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smtClean="0">
                <a:solidFill>
                  <a:srgbClr val="6C8EBE"/>
                </a:solidFill>
              </a:rPr>
              <a:t>Министерство инвестиционного развития Смоленской области</a:t>
            </a:r>
            <a:endParaRPr lang="ru-RU" sz="1400" dirty="0">
              <a:solidFill>
                <a:srgbClr val="6C8EBE"/>
              </a:solidFill>
            </a:endParaRPr>
          </a:p>
        </p:txBody>
      </p:sp>
      <p:sp>
        <p:nvSpPr>
          <p:cNvPr id="44" name="Прямоугольник 43"/>
          <p:cNvSpPr/>
          <p:nvPr/>
        </p:nvSpPr>
        <p:spPr>
          <a:xfrm>
            <a:off x="853020" y="67385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Tree>
    <p:extLst>
      <p:ext uri="{BB962C8B-B14F-4D97-AF65-F5344CB8AC3E}">
        <p14:creationId xmlns:p14="http://schemas.microsoft.com/office/powerpoint/2010/main" val="23552967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p:cNvPicPr/>
          <p:nvPr/>
        </p:nvPicPr>
        <p:blipFill>
          <a:blip r:embed="rId3">
            <a:extLst>
              <a:ext uri="{28A0092B-C50C-407E-A947-70E740481C1C}">
                <a14:useLocalDpi xmlns:a14="http://schemas.microsoft.com/office/drawing/2010/main" val="0"/>
              </a:ext>
            </a:extLst>
          </a:blip>
          <a:srcRect/>
          <a:stretch>
            <a:fillRect/>
          </a:stretch>
        </p:blipFill>
        <p:spPr bwMode="auto">
          <a:xfrm>
            <a:off x="1008323" y="5114302"/>
            <a:ext cx="1385366" cy="1423660"/>
          </a:xfrm>
          <a:prstGeom prst="ellipse">
            <a:avLst/>
          </a:prstGeom>
          <a:solidFill>
            <a:srgbClr val="FFFFFF">
              <a:shade val="85000"/>
            </a:srgbClr>
          </a:solidFill>
          <a:ln>
            <a:noFill/>
          </a:ln>
          <a:effectLst/>
        </p:spPr>
      </p:pic>
      <p:pic>
        <p:nvPicPr>
          <p:cNvPr id="27" name="Рисунок 26"/>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765164" y="1103613"/>
            <a:ext cx="4552052" cy="446408"/>
          </a:xfrm>
          <a:prstGeom prst="rect">
            <a:avLst/>
          </a:prstGeom>
        </p:spPr>
      </p:pic>
      <p:pic>
        <p:nvPicPr>
          <p:cNvPr id="30" name="Рисунок 29"/>
          <p:cNvPicPr>
            <a:picLocks noChangeAspect="1"/>
          </p:cNvPicPr>
          <p:nvPr/>
        </p:nvPicPr>
        <p:blipFill>
          <a:blip r:embed="rId6" cstate="print"/>
          <a:stretch>
            <a:fillRect/>
          </a:stretch>
        </p:blipFill>
        <p:spPr>
          <a:xfrm>
            <a:off x="2061031" y="156237"/>
            <a:ext cx="5498644" cy="768091"/>
          </a:xfrm>
          <a:prstGeom prst="rect">
            <a:avLst/>
          </a:prstGeom>
        </p:spPr>
      </p:pic>
      <p:sp>
        <p:nvSpPr>
          <p:cNvPr id="36" name="TextBox 35"/>
          <p:cNvSpPr txBox="1"/>
          <p:nvPr/>
        </p:nvSpPr>
        <p:spPr>
          <a:xfrm>
            <a:off x="2061031" y="319424"/>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Инвестиции</a:t>
            </a:r>
          </a:p>
        </p:txBody>
      </p:sp>
      <p:sp>
        <p:nvSpPr>
          <p:cNvPr id="53" name="TextBox 52"/>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7</a:t>
            </a:r>
          </a:p>
        </p:txBody>
      </p:sp>
      <p:sp>
        <p:nvSpPr>
          <p:cNvPr id="55" name="TextBox 54"/>
          <p:cNvSpPr txBox="1"/>
          <p:nvPr/>
        </p:nvSpPr>
        <p:spPr>
          <a:xfrm>
            <a:off x="2868399" y="1169275"/>
            <a:ext cx="4389590" cy="307777"/>
          </a:xfrm>
          <a:prstGeom prst="rect">
            <a:avLst/>
          </a:prstGeom>
          <a:noFill/>
        </p:spPr>
        <p:txBody>
          <a:bodyPr wrap="square" rtlCol="0">
            <a:spAutoFit/>
          </a:bodyPr>
          <a:lstStyle/>
          <a:p>
            <a:pPr algn="ctr"/>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Структура инвестиций в основной капитал</a:t>
            </a:r>
            <a:endPar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6" name="Рисунок 55"/>
          <p:cNvPicPr>
            <a:picLocks noChangeAspect="1"/>
          </p:cNvPicPr>
          <p:nvPr/>
        </p:nvPicPr>
        <p:blipFill>
          <a:blip r:embed="rId7" cstate="print">
            <a:lum bright="70000" contrast="-7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71399" y="1028815"/>
            <a:ext cx="2319174" cy="695335"/>
          </a:xfrm>
          <a:prstGeom prst="rect">
            <a:avLst/>
          </a:prstGeom>
        </p:spPr>
      </p:pic>
      <p:sp>
        <p:nvSpPr>
          <p:cNvPr id="57" name="TextBox 56"/>
          <p:cNvSpPr txBox="1"/>
          <p:nvPr/>
        </p:nvSpPr>
        <p:spPr>
          <a:xfrm>
            <a:off x="270234" y="1118767"/>
            <a:ext cx="2320339" cy="523220"/>
          </a:xfrm>
          <a:prstGeom prst="rect">
            <a:avLst/>
          </a:prstGeom>
          <a:noFill/>
        </p:spPr>
        <p:txBody>
          <a:bodyPr wrap="square" rtlCol="0">
            <a:spAutoFit/>
          </a:bodyPr>
          <a:lstStyle/>
          <a:p>
            <a:pPr algn="ctr"/>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Объем инвестиций в основной капитал</a:t>
            </a:r>
            <a:endPar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8" name="TextBox 57"/>
          <p:cNvSpPr txBox="1"/>
          <p:nvPr/>
        </p:nvSpPr>
        <p:spPr>
          <a:xfrm>
            <a:off x="281946" y="1935447"/>
            <a:ext cx="1452755" cy="400110"/>
          </a:xfrm>
          <a:prstGeom prst="rect">
            <a:avLst/>
          </a:prstGeom>
          <a:noFill/>
        </p:spPr>
        <p:txBody>
          <a:bodyPr wrap="square" rtlCol="0">
            <a:spAutoFit/>
          </a:bodyPr>
          <a:lstStyle/>
          <a:p>
            <a:r>
              <a:rPr lang="ru-RU"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ru-RU" sz="2000" b="1" dirty="0" smtClean="0">
                <a:latin typeface="Open Sans" panose="020B0606030504020204" pitchFamily="34" charset="0"/>
                <a:ea typeface="Open Sans" panose="020B0606030504020204" pitchFamily="34" charset="0"/>
                <a:cs typeface="Open Sans" panose="020B0606030504020204" pitchFamily="34" charset="0"/>
              </a:rPr>
              <a:t>168,88</a:t>
            </a:r>
            <a:endParaRPr lang="ru-RU"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59" name="TextBox 58"/>
          <p:cNvSpPr txBox="1"/>
          <p:nvPr/>
        </p:nvSpPr>
        <p:spPr>
          <a:xfrm>
            <a:off x="280643" y="2245476"/>
            <a:ext cx="1183501" cy="338554"/>
          </a:xfrm>
          <a:prstGeom prst="rect">
            <a:avLst/>
          </a:prstGeom>
          <a:noFill/>
        </p:spPr>
        <p:txBody>
          <a:bodyPr wrap="square" rtlCol="0">
            <a:spAutoFit/>
          </a:bodyPr>
          <a:lstStyle/>
          <a:p>
            <a:pPr algn="ctr"/>
            <a:r>
              <a:rPr lang="ru-RU" sz="1600" dirty="0">
                <a:latin typeface="Open Sans" panose="020B0606030504020204" pitchFamily="34" charset="0"/>
                <a:ea typeface="Open Sans" panose="020B0606030504020204" pitchFamily="34" charset="0"/>
                <a:cs typeface="Open Sans" panose="020B0606030504020204" pitchFamily="34" charset="0"/>
              </a:rPr>
              <a:t>м</a:t>
            </a:r>
            <a:r>
              <a:rPr lang="ru-RU" sz="1600" dirty="0" smtClean="0">
                <a:latin typeface="Open Sans" panose="020B0606030504020204" pitchFamily="34" charset="0"/>
                <a:ea typeface="Open Sans" panose="020B0606030504020204" pitchFamily="34" charset="0"/>
                <a:cs typeface="Open Sans" panose="020B0606030504020204" pitchFamily="34" charset="0"/>
              </a:rPr>
              <a:t>лн. руб.</a:t>
            </a:r>
            <a:endParaRPr lang="ru-RU" sz="1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63" name="Рисунок 62"/>
          <p:cNvPicPr>
            <a:picLocks noChangeAspect="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80643" y="2849083"/>
            <a:ext cx="2334402" cy="64767"/>
          </a:xfrm>
          <a:prstGeom prst="rect">
            <a:avLst/>
          </a:prstGeom>
        </p:spPr>
      </p:pic>
      <p:sp>
        <p:nvSpPr>
          <p:cNvPr id="64" name="TextBox 63"/>
          <p:cNvSpPr txBox="1"/>
          <p:nvPr/>
        </p:nvSpPr>
        <p:spPr>
          <a:xfrm>
            <a:off x="361979" y="4253149"/>
            <a:ext cx="1218903" cy="923330"/>
          </a:xfrm>
          <a:prstGeom prst="rect">
            <a:avLst/>
          </a:prstGeom>
          <a:noFill/>
        </p:spPr>
        <p:txBody>
          <a:bodyPr wrap="square" rtlCol="0">
            <a:spAutoFit/>
          </a:bodyPr>
          <a:lstStyle/>
          <a:p>
            <a:r>
              <a:rPr lang="ru-RU" sz="5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10</a:t>
            </a:r>
            <a:endParaRPr lang="ru-RU" sz="5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5" name="Рисунок 6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9298" y="3025374"/>
            <a:ext cx="894598" cy="887295"/>
          </a:xfrm>
          <a:prstGeom prst="rect">
            <a:avLst/>
          </a:prstGeom>
        </p:spPr>
      </p:pic>
      <p:sp>
        <p:nvSpPr>
          <p:cNvPr id="66" name="TextBox 65"/>
          <p:cNvSpPr txBox="1"/>
          <p:nvPr/>
        </p:nvSpPr>
        <p:spPr>
          <a:xfrm>
            <a:off x="170203" y="3043572"/>
            <a:ext cx="971352" cy="830997"/>
          </a:xfrm>
          <a:prstGeom prst="rect">
            <a:avLst/>
          </a:prstGeom>
          <a:noFill/>
        </p:spPr>
        <p:txBody>
          <a:bodyPr wrap="square" rtlCol="0">
            <a:spAutoFit/>
          </a:bodyPr>
          <a:lstStyle/>
          <a:p>
            <a:r>
              <a:rPr lang="ru-RU" sz="48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1</a:t>
            </a:r>
            <a:endParaRPr lang="ru-RU" sz="4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7" name="TextBox 66"/>
          <p:cNvSpPr txBox="1"/>
          <p:nvPr/>
        </p:nvSpPr>
        <p:spPr>
          <a:xfrm>
            <a:off x="1199402" y="3000517"/>
            <a:ext cx="1861574" cy="738664"/>
          </a:xfrm>
          <a:prstGeom prst="rect">
            <a:avLst/>
          </a:prstGeom>
          <a:noFill/>
        </p:spPr>
        <p:txBody>
          <a:bodyPr wrap="square" rtlCol="0">
            <a:spAutoFit/>
          </a:bodyPr>
          <a:lstStyle/>
          <a:p>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Реализующиеся инвестиционные проекты</a:t>
            </a:r>
            <a:endPar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8" name="TextBox 67"/>
          <p:cNvSpPr txBox="1"/>
          <p:nvPr/>
        </p:nvSpPr>
        <p:spPr>
          <a:xfrm>
            <a:off x="0" y="3945176"/>
            <a:ext cx="3178315" cy="1231106"/>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Концессионное соглашение в отношении объектов теплоснабжения, находящихся в собственности муниципального образования "Холм-Жирковский  район" Смоленской области</a:t>
            </a:r>
          </a:p>
          <a:p>
            <a:pPr algn="ctr"/>
            <a:r>
              <a:rPr lang="ru-RU" sz="1400" b="1" dirty="0" smtClean="0">
                <a:solidFill>
                  <a:srgbClr val="0085B8"/>
                </a:solidFill>
                <a:latin typeface="Open Sans" panose="020B0606030504020204" pitchFamily="34" charset="0"/>
                <a:ea typeface="Open Sans" panose="020B0606030504020204" pitchFamily="34" charset="0"/>
                <a:cs typeface="Open Sans" panose="020B0606030504020204" pitchFamily="34" charset="0"/>
              </a:rPr>
              <a:t>2,0 </a:t>
            </a:r>
            <a:r>
              <a:rPr lang="ru-RU" sz="1400" b="1" dirty="0">
                <a:solidFill>
                  <a:srgbClr val="0085B8"/>
                </a:solidFill>
                <a:latin typeface="Open Sans" panose="020B0606030504020204" pitchFamily="34" charset="0"/>
                <a:ea typeface="Open Sans" panose="020B0606030504020204" pitchFamily="34" charset="0"/>
                <a:cs typeface="Open Sans" panose="020B0606030504020204" pitchFamily="34" charset="0"/>
              </a:rPr>
              <a:t>млн. руб.</a:t>
            </a:r>
          </a:p>
        </p:txBody>
      </p:sp>
      <p:pic>
        <p:nvPicPr>
          <p:cNvPr id="2" name="Рисунок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1430" y="5099163"/>
            <a:ext cx="1456911" cy="1438798"/>
          </a:xfrm>
          <a:prstGeom prst="rect">
            <a:avLst/>
          </a:prstGeom>
        </p:spPr>
      </p:pic>
      <p:sp>
        <p:nvSpPr>
          <p:cNvPr id="31" name="TextBox 30"/>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a:t>
            </a:r>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униципальный округ 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2" name="TextBox 31"/>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34" name="Picture 6" descr="C:\Users\i_sli\Pictures\культура_фото района\ФОТО Холм-Жирковского района\Герб.png"/>
          <p:cNvPicPr>
            <a:picLocks noChangeAspect="1" noChangeArrowheads="1"/>
          </p:cNvPicPr>
          <p:nvPr/>
        </p:nvPicPr>
        <p:blipFill>
          <a:blip r:embed="rId11" cstate="print"/>
          <a:srcRect/>
          <a:stretch>
            <a:fillRect/>
          </a:stretch>
        </p:blipFill>
        <p:spPr bwMode="auto">
          <a:xfrm>
            <a:off x="118882" y="192540"/>
            <a:ext cx="555101" cy="688069"/>
          </a:xfrm>
          <a:prstGeom prst="rect">
            <a:avLst/>
          </a:prstGeom>
          <a:noFill/>
        </p:spPr>
      </p:pic>
      <p:sp>
        <p:nvSpPr>
          <p:cNvPr id="28" name="TextBox 27"/>
          <p:cNvSpPr txBox="1"/>
          <p:nvPr/>
        </p:nvSpPr>
        <p:spPr>
          <a:xfrm>
            <a:off x="1558669" y="1917622"/>
            <a:ext cx="1123671" cy="584775"/>
          </a:xfrm>
          <a:prstGeom prst="rect">
            <a:avLst/>
          </a:prstGeom>
          <a:noFill/>
        </p:spPr>
        <p:txBody>
          <a:bodyPr wrap="square" rtlCol="0">
            <a:spAutoFit/>
          </a:bodyPr>
          <a:lstStyle/>
          <a:p>
            <a:endParaRPr lang="ru-RU" sz="1600" dirty="0" smtClean="0">
              <a:latin typeface="Open Sans" panose="020B0606030504020204" pitchFamily="34" charset="0"/>
              <a:ea typeface="Open Sans" panose="020B0606030504020204" pitchFamily="34" charset="0"/>
              <a:cs typeface="Open Sans" panose="020B0606030504020204" pitchFamily="34" charset="0"/>
            </a:endParaRPr>
          </a:p>
          <a:p>
            <a:endParaRPr lang="ru-RU" sz="1600" dirty="0" smtClean="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p:cNvSpPr txBox="1"/>
          <p:nvPr/>
        </p:nvSpPr>
        <p:spPr>
          <a:xfrm>
            <a:off x="1635636" y="2230130"/>
            <a:ext cx="850790" cy="415498"/>
          </a:xfrm>
          <a:prstGeom prst="rect">
            <a:avLst/>
          </a:prstGeom>
          <a:noFill/>
        </p:spPr>
        <p:txBody>
          <a:bodyPr wrap="square" rtlCol="0">
            <a:spAutoFit/>
          </a:bodyPr>
          <a:lstStyle/>
          <a:p>
            <a:pPr algn="ctr"/>
            <a:endParaRPr lang="ru-RU" sz="1050" dirty="0" smtClean="0">
              <a:latin typeface="Open Sans" panose="020B0606030504020204" pitchFamily="34" charset="0"/>
              <a:ea typeface="Open Sans" panose="020B0606030504020204" pitchFamily="34" charset="0"/>
              <a:cs typeface="Open Sans" panose="020B0606030504020204" pitchFamily="34" charset="0"/>
            </a:endParaRPr>
          </a:p>
          <a:p>
            <a:pPr algn="ctr"/>
            <a:endParaRPr lang="ru-RU" sz="1050" dirty="0" smtClean="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35" name="Диаграмма 34"/>
          <p:cNvGraphicFramePr/>
          <p:nvPr>
            <p:extLst>
              <p:ext uri="{D42A27DB-BD31-4B8C-83A1-F6EECF244321}">
                <p14:modId xmlns:p14="http://schemas.microsoft.com/office/powerpoint/2010/main" val="2759992489"/>
              </p:ext>
            </p:extLst>
          </p:nvPr>
        </p:nvGraphicFramePr>
        <p:xfrm>
          <a:off x="2485857" y="753934"/>
          <a:ext cx="5073818" cy="6108427"/>
        </p:xfrm>
        <a:graphic>
          <a:graphicData uri="http://schemas.openxmlformats.org/drawingml/2006/chart">
            <c:chart xmlns:c="http://schemas.openxmlformats.org/drawingml/2006/chart" xmlns:r="http://schemas.openxmlformats.org/officeDocument/2006/relationships" r:id="rId12"/>
          </a:graphicData>
        </a:graphic>
      </p:graphicFrame>
      <p:sp>
        <p:nvSpPr>
          <p:cNvPr id="3" name="Прямоугольник 2"/>
          <p:cNvSpPr/>
          <p:nvPr/>
        </p:nvSpPr>
        <p:spPr>
          <a:xfrm>
            <a:off x="861060" y="6714966"/>
            <a:ext cx="2153423" cy="826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
        <p:nvSpPr>
          <p:cNvPr id="26" name="Прямоугольник 25"/>
          <p:cNvSpPr/>
          <p:nvPr/>
        </p:nvSpPr>
        <p:spPr>
          <a:xfrm>
            <a:off x="853020" y="67385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Tree>
    <p:extLst>
      <p:ext uri="{BB962C8B-B14F-4D97-AF65-F5344CB8AC3E}">
        <p14:creationId xmlns:p14="http://schemas.microsoft.com/office/powerpoint/2010/main" val="42303941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p:cNvPicPr>
            <a:picLocks noChangeAspect="1"/>
          </p:cNvPicPr>
          <p:nvPr/>
        </p:nvPicPr>
        <p:blipFill>
          <a:blip r:embed="rId2" cstate="print">
            <a:duotone>
              <a:prstClr val="black"/>
              <a:srgbClr val="F3F7F0">
                <a:tint val="45000"/>
                <a:satMod val="400000"/>
              </a:srgbClr>
            </a:duotone>
            <a:extLst>
              <a:ext uri="{BEBA8EAE-BF5A-486C-A8C5-ECC9F3942E4B}">
                <a14:imgProps xmlns:a14="http://schemas.microsoft.com/office/drawing/2010/main">
                  <a14:imgLayer r:embed="rId3">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18882" y="3364533"/>
            <a:ext cx="5902036" cy="998354"/>
          </a:xfrm>
          <a:prstGeom prst="rect">
            <a:avLst/>
          </a:prstGeom>
          <a:ln w="12700">
            <a:solidFill>
              <a:srgbClr val="78A45A"/>
            </a:solidFill>
            <a:prstDash val="lgDash"/>
          </a:ln>
        </p:spPr>
      </p:pic>
      <p:pic>
        <p:nvPicPr>
          <p:cNvPr id="21" name="Рисунок 20"/>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12296" y="1839190"/>
            <a:ext cx="5722688" cy="872122"/>
          </a:xfrm>
          <a:prstGeom prst="rect">
            <a:avLst/>
          </a:prstGeom>
          <a:ln w="12700">
            <a:solidFill>
              <a:srgbClr val="6FCECE"/>
            </a:solidFill>
            <a:prstDash val="lgDash"/>
          </a:ln>
        </p:spPr>
      </p:pic>
      <p:pic>
        <p:nvPicPr>
          <p:cNvPr id="2" name="Рисунок 1"/>
          <p:cNvPicPr>
            <a:picLocks noChangeAspect="1"/>
          </p:cNvPicPr>
          <p:nvPr/>
        </p:nvPicPr>
        <p:blipFill>
          <a:blip r:embed="rId4" cstate="print"/>
          <a:stretch>
            <a:fillRect/>
          </a:stretch>
        </p:blipFill>
        <p:spPr>
          <a:xfrm>
            <a:off x="2061031" y="156237"/>
            <a:ext cx="5498644" cy="768091"/>
          </a:xfrm>
          <a:prstGeom prst="rect">
            <a:avLst/>
          </a:prstGeom>
        </p:spPr>
      </p:pic>
      <p:sp>
        <p:nvSpPr>
          <p:cNvPr id="3" name="TextBox 2"/>
          <p:cNvSpPr txBox="1"/>
          <p:nvPr/>
        </p:nvSpPr>
        <p:spPr>
          <a:xfrm>
            <a:off x="2061031" y="319424"/>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Инвестиционный потенциал</a:t>
            </a:r>
          </a:p>
        </p:txBody>
      </p:sp>
      <p:sp>
        <p:nvSpPr>
          <p:cNvPr id="8" name="TextBox 7"/>
          <p:cNvSpPr txBox="1"/>
          <p:nvPr/>
        </p:nvSpPr>
        <p:spPr>
          <a:xfrm>
            <a:off x="1755431" y="1933424"/>
            <a:ext cx="5636418" cy="646331"/>
          </a:xfrm>
          <a:prstGeom prst="rect">
            <a:avLst/>
          </a:prstGeom>
          <a:noFill/>
        </p:spPr>
        <p:txBody>
          <a:bodyPr wrap="square" rtlCol="0">
            <a:spAutoFit/>
          </a:bodyPr>
          <a:lstStyle/>
          <a:p>
            <a:pPr indent="174625" algn="just">
              <a:buFont typeface="Arial" panose="020B0604020202020204" pitchFamily="34" charset="0"/>
              <a:buChar char="•"/>
            </a:pPr>
            <a:r>
              <a:rPr lang="ru-RU" sz="1200" dirty="0" smtClean="0">
                <a:latin typeface="Open Sans" panose="020B0606030504020204" pitchFamily="34" charset="0"/>
                <a:ea typeface="Open Sans" panose="020B0606030504020204" pitchFamily="34" charset="0"/>
                <a:cs typeface="Open Sans" panose="020B0606030504020204" pitchFamily="34" charset="0"/>
              </a:rPr>
              <a:t>Развитие молочно-мясного животноводства и сопутствующих высокотехнологических отраслей промышленной переработки.</a:t>
            </a:r>
          </a:p>
          <a:p>
            <a:pPr indent="174625" algn="just">
              <a:buFont typeface="Arial" panose="020B0604020202020204" pitchFamily="34" charset="0"/>
              <a:buChar char="•"/>
            </a:pPr>
            <a:r>
              <a:rPr lang="ru-RU" sz="1200" dirty="0" smtClean="0">
                <a:latin typeface="Open Sans" panose="020B0606030504020204" pitchFamily="34" charset="0"/>
                <a:ea typeface="Open Sans" panose="020B0606030504020204" pitchFamily="34" charset="0"/>
                <a:cs typeface="Open Sans" panose="020B0606030504020204" pitchFamily="34" charset="0"/>
              </a:rPr>
              <a:t>Освоение залежных, неэффективно используемых земель.</a:t>
            </a:r>
          </a:p>
        </p:txBody>
      </p:sp>
      <p:sp>
        <p:nvSpPr>
          <p:cNvPr id="13" name="TextBox 12"/>
          <p:cNvSpPr txBox="1"/>
          <p:nvPr/>
        </p:nvSpPr>
        <p:spPr>
          <a:xfrm>
            <a:off x="2345148" y="1438202"/>
            <a:ext cx="2869375" cy="400110"/>
          </a:xfrm>
          <a:prstGeom prst="rect">
            <a:avLst/>
          </a:prstGeom>
          <a:noFill/>
        </p:spPr>
        <p:txBody>
          <a:bodyPr wrap="none" rtlCol="0">
            <a:spAutoFit/>
          </a:bodyPr>
          <a:lstStyle/>
          <a:p>
            <a:r>
              <a:rPr lang="ru-RU" sz="2000" b="1" dirty="0" smtClean="0">
                <a:solidFill>
                  <a:srgbClr val="79BC58"/>
                </a:solidFill>
                <a:latin typeface="Open Sans" panose="020B0606030504020204" pitchFamily="34" charset="0"/>
                <a:ea typeface="Open Sans" panose="020B0606030504020204" pitchFamily="34" charset="0"/>
                <a:cs typeface="Open Sans" panose="020B0606030504020204" pitchFamily="34" charset="0"/>
              </a:rPr>
              <a:t>Сельское хозяйство</a:t>
            </a:r>
            <a:endParaRPr lang="ru-RU" sz="2000" b="1" dirty="0">
              <a:solidFill>
                <a:srgbClr val="79BC5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p:cNvSpPr txBox="1"/>
          <p:nvPr/>
        </p:nvSpPr>
        <p:spPr>
          <a:xfrm>
            <a:off x="182907" y="3460172"/>
            <a:ext cx="5773759" cy="830997"/>
          </a:xfrm>
          <a:prstGeom prst="rect">
            <a:avLst/>
          </a:prstGeom>
          <a:noFill/>
        </p:spPr>
        <p:txBody>
          <a:bodyPr wrap="square" rtlCol="0">
            <a:spAutoFit/>
          </a:bodyPr>
          <a:lstStyle/>
          <a:p>
            <a:pPr indent="174625" algn="just">
              <a:buFont typeface="Arial" panose="020B0604020202020204" pitchFamily="34" charset="0"/>
              <a:buChar char="•"/>
            </a:pPr>
            <a:r>
              <a:rPr lang="ru-RU" sz="1200" dirty="0" smtClean="0">
                <a:latin typeface="Open Sans" panose="020B0606030504020204" pitchFamily="34" charset="0"/>
                <a:ea typeface="Open Sans" panose="020B0606030504020204" pitchFamily="34" charset="0"/>
                <a:cs typeface="Open Sans" panose="020B0606030504020204" pitchFamily="34" charset="0"/>
              </a:rPr>
              <a:t>Создание </a:t>
            </a:r>
            <a:r>
              <a:rPr lang="ru-RU" sz="1200" dirty="0">
                <a:latin typeface="Open Sans" panose="020B0606030504020204" pitchFamily="34" charset="0"/>
                <a:ea typeface="Open Sans" panose="020B0606030504020204" pitchFamily="34" charset="0"/>
                <a:cs typeface="Open Sans" panose="020B0606030504020204" pitchFamily="34" charset="0"/>
              </a:rPr>
              <a:t>и развитие промышленных зон с концентрацией производственных мощностей, ориентированных на экспорт продукции.</a:t>
            </a:r>
          </a:p>
          <a:p>
            <a:pPr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Дальнейшая модернизация существующих технологических процессов путём внедрения инновационных проектов</a:t>
            </a:r>
            <a:r>
              <a:rPr lang="ru-RU" sz="1200" dirty="0" smtClean="0">
                <a:latin typeface="Open Sans" panose="020B0606030504020204" pitchFamily="34" charset="0"/>
                <a:ea typeface="Open Sans" panose="020B0606030504020204" pitchFamily="34" charset="0"/>
                <a:cs typeface="Open Sans" panose="020B0606030504020204" pitchFamily="34" charset="0"/>
              </a:rPr>
              <a:t>.</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p:cNvSpPr txBox="1"/>
          <p:nvPr/>
        </p:nvSpPr>
        <p:spPr>
          <a:xfrm>
            <a:off x="2452296" y="2889868"/>
            <a:ext cx="2626040" cy="400110"/>
          </a:xfrm>
          <a:prstGeom prst="rect">
            <a:avLst/>
          </a:prstGeom>
          <a:noFill/>
        </p:spPr>
        <p:txBody>
          <a:bodyPr wrap="none" rtlCol="0">
            <a:spAutoFit/>
          </a:bodyPr>
          <a:lstStyle/>
          <a:p>
            <a:r>
              <a:rPr lang="ru-RU" sz="2000" b="1" dirty="0" smtClean="0">
                <a:solidFill>
                  <a:srgbClr val="477ABE"/>
                </a:solidFill>
                <a:latin typeface="Open Sans" panose="020B0606030504020204" pitchFamily="34" charset="0"/>
                <a:ea typeface="Open Sans" panose="020B0606030504020204" pitchFamily="34" charset="0"/>
                <a:cs typeface="Open Sans" panose="020B0606030504020204" pitchFamily="34" charset="0"/>
              </a:rPr>
              <a:t>Промышленность</a:t>
            </a:r>
            <a:endParaRPr lang="ru-RU" sz="2000" b="1" dirty="0">
              <a:solidFill>
                <a:srgbClr val="477AB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p:cNvSpPr txBox="1"/>
          <p:nvPr/>
        </p:nvSpPr>
        <p:spPr>
          <a:xfrm>
            <a:off x="7248370" y="7190343"/>
            <a:ext cx="311304"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8</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2" name="Рисунок 21"/>
          <p:cNvPicPr>
            <a:picLocks noChangeAspect="1"/>
          </p:cNvPicPr>
          <p:nvPr/>
        </p:nvPicPr>
        <p:blipFill>
          <a:blip r:embed="rId5" cstate="print">
            <a:lum bright="70000" contrast="-70000"/>
            <a:extLst>
              <a:ext uri="{BEBA8EAE-BF5A-486C-A8C5-ECC9F3942E4B}">
                <a14:imgProps xmlns:a14="http://schemas.microsoft.com/office/drawing/2010/main">
                  <a14:imgLayer r:embed="rId3">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 y="1008705"/>
            <a:ext cx="7559675" cy="439931"/>
          </a:xfrm>
          <a:prstGeom prst="rect">
            <a:avLst/>
          </a:prstGeom>
        </p:spPr>
      </p:pic>
      <p:sp>
        <p:nvSpPr>
          <p:cNvPr id="6" name="TextBox 5"/>
          <p:cNvSpPr txBox="1"/>
          <p:nvPr/>
        </p:nvSpPr>
        <p:spPr>
          <a:xfrm>
            <a:off x="9619" y="1044004"/>
            <a:ext cx="7511394" cy="369332"/>
          </a:xfrm>
          <a:prstGeom prst="rect">
            <a:avLst/>
          </a:prstGeom>
          <a:noFill/>
        </p:spPr>
        <p:txBody>
          <a:bodyPr wrap="square" rtlCol="0">
            <a:spAutoFit/>
          </a:bodyPr>
          <a:lstStyle/>
          <a:p>
            <a:pPr algn="ctr"/>
            <a:r>
              <a:rPr lang="ru-RU" b="1" dirty="0" smtClean="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Приоритетные направления инвестирования</a:t>
            </a:r>
            <a:endParaRPr lang="ru-RU" b="1" dirty="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p:cNvSpPr txBox="1"/>
          <p:nvPr/>
        </p:nvSpPr>
        <p:spPr>
          <a:xfrm>
            <a:off x="6056174" y="2112345"/>
            <a:ext cx="1464839" cy="276999"/>
          </a:xfrm>
          <a:prstGeom prst="rect">
            <a:avLst/>
          </a:prstGeom>
          <a:noFill/>
        </p:spPr>
        <p:txBody>
          <a:bodyPr wrap="square" rtlCol="0">
            <a:spAutoFit/>
          </a:bodyPr>
          <a:lstStyle/>
          <a:p>
            <a:pPr algn="ct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5" name="Рисунок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919" y="1558505"/>
            <a:ext cx="1315305" cy="1315305"/>
          </a:xfrm>
          <a:prstGeom prst="rect">
            <a:avLst/>
          </a:prstGeom>
        </p:spPr>
      </p:pic>
      <p:pic>
        <p:nvPicPr>
          <p:cNvPr id="37" name="Рисунок 36"/>
          <p:cNvPicPr>
            <a:picLocks noChangeAspect="1"/>
          </p:cNvPicPr>
          <p:nvPr/>
        </p:nvPicPr>
        <p:blipFill>
          <a:blip r:embed="rId7" cstate="print">
            <a:duotone>
              <a:prstClr val="black"/>
              <a:srgbClr val="477ABE">
                <a:tint val="45000"/>
                <a:satMod val="400000"/>
              </a:srgbClr>
            </a:duotone>
            <a:extLst>
              <a:ext uri="{BEBA8EAE-BF5A-486C-A8C5-ECC9F3942E4B}">
                <a14:imgProps xmlns:a14="http://schemas.microsoft.com/office/drawing/2010/main">
                  <a14:imgLayer r:embed="rId8">
                    <a14:imgEffect>
                      <a14:saturation sat="66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152248" y="3101866"/>
            <a:ext cx="1282736" cy="1222609"/>
          </a:xfrm>
          <a:prstGeom prst="rect">
            <a:avLst/>
          </a:prstGeom>
        </p:spPr>
      </p:pic>
      <p:sp>
        <p:nvSpPr>
          <p:cNvPr id="29" name="TextBox 28"/>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a:t>
            </a:r>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униципальный округ  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0" name="TextBox 29"/>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31" name="Picture 6" descr="C:\Users\i_sli\Pictures\культура_фото района\ФОТО Холм-Жирковского района\Герб.png"/>
          <p:cNvPicPr>
            <a:picLocks noChangeAspect="1" noChangeArrowheads="1"/>
          </p:cNvPicPr>
          <p:nvPr/>
        </p:nvPicPr>
        <p:blipFill>
          <a:blip r:embed="rId9" cstate="print"/>
          <a:srcRect/>
          <a:stretch>
            <a:fillRect/>
          </a:stretch>
        </p:blipFill>
        <p:spPr bwMode="auto">
          <a:xfrm>
            <a:off x="118882" y="192540"/>
            <a:ext cx="555101" cy="688069"/>
          </a:xfrm>
          <a:prstGeom prst="rect">
            <a:avLst/>
          </a:prstGeom>
          <a:noFill/>
        </p:spPr>
      </p:pic>
      <p:sp>
        <p:nvSpPr>
          <p:cNvPr id="25" name="TextBox 24"/>
          <p:cNvSpPr txBox="1"/>
          <p:nvPr/>
        </p:nvSpPr>
        <p:spPr>
          <a:xfrm>
            <a:off x="1428112" y="5490221"/>
            <a:ext cx="2431472" cy="707886"/>
          </a:xfrm>
          <a:prstGeom prst="rect">
            <a:avLst/>
          </a:prstGeom>
          <a:noFill/>
        </p:spPr>
        <p:txBody>
          <a:bodyPr wrap="square" rtlCol="0">
            <a:spAutoFit/>
          </a:bodyPr>
          <a:lstStyle/>
          <a:p>
            <a:endParaRPr lang="ru-RU" sz="2000" b="1" dirty="0" smtClean="0">
              <a:solidFill>
                <a:srgbClr val="92D050"/>
              </a:solidFill>
            </a:endParaRPr>
          </a:p>
          <a:p>
            <a:endParaRPr lang="ru-RU" sz="2000" b="1" dirty="0">
              <a:solidFill>
                <a:srgbClr val="92D050"/>
              </a:solidFill>
            </a:endParaRPr>
          </a:p>
        </p:txBody>
      </p:sp>
      <p:sp>
        <p:nvSpPr>
          <p:cNvPr id="26" name="TextBox 25"/>
          <p:cNvSpPr txBox="1"/>
          <p:nvPr/>
        </p:nvSpPr>
        <p:spPr>
          <a:xfrm>
            <a:off x="2465308" y="4653555"/>
            <a:ext cx="2629053" cy="400110"/>
          </a:xfrm>
          <a:prstGeom prst="rect">
            <a:avLst/>
          </a:prstGeom>
          <a:noFill/>
        </p:spPr>
        <p:txBody>
          <a:bodyPr wrap="none" rtlCol="0">
            <a:spAutoFit/>
          </a:bodyPr>
          <a:lstStyle/>
          <a:p>
            <a:r>
              <a:rPr lang="ru-RU" sz="2000" b="1" dirty="0" smtClean="0">
                <a:solidFill>
                  <a:schemeClr val="accent4">
                    <a:lumMod val="75000"/>
                  </a:schemeClr>
                </a:solidFill>
                <a:latin typeface="Open Sans" panose="020B0606030504020204" pitchFamily="34" charset="0"/>
                <a:ea typeface="Open Sans" panose="020B0606030504020204" pitchFamily="34" charset="0"/>
                <a:cs typeface="Open Sans" panose="020B0606030504020204" pitchFamily="34" charset="0"/>
              </a:rPr>
              <a:t>Социальная сфера</a:t>
            </a:r>
            <a:endParaRPr lang="ru-RU" sz="2000" b="1" dirty="0">
              <a:solidFill>
                <a:schemeClr val="accent4">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3" name="Рисунок 32"/>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12296" y="5094687"/>
            <a:ext cx="4525801" cy="1062644"/>
          </a:xfrm>
          <a:prstGeom prst="rect">
            <a:avLst/>
          </a:prstGeom>
          <a:ln w="12700">
            <a:solidFill>
              <a:srgbClr val="6FCECE"/>
            </a:solidFill>
            <a:prstDash val="lgDash"/>
          </a:ln>
        </p:spPr>
      </p:pic>
      <p:sp>
        <p:nvSpPr>
          <p:cNvPr id="38" name="TextBox 37"/>
          <p:cNvSpPr txBox="1"/>
          <p:nvPr/>
        </p:nvSpPr>
        <p:spPr>
          <a:xfrm>
            <a:off x="1881300" y="5302843"/>
            <a:ext cx="4196834" cy="646331"/>
          </a:xfrm>
          <a:prstGeom prst="rect">
            <a:avLst/>
          </a:prstGeom>
          <a:noFill/>
        </p:spPr>
        <p:txBody>
          <a:bodyPr wrap="square" rtlCol="0">
            <a:spAutoFit/>
          </a:bodyPr>
          <a:lstStyle/>
          <a:p>
            <a:pPr indent="174625" algn="just">
              <a:buFont typeface="Arial" pitchFamily="34" charset="0"/>
              <a:buChar char="•"/>
            </a:pPr>
            <a:r>
              <a:rPr lang="ru-RU" sz="1200" dirty="0" smtClean="0">
                <a:latin typeface="Open Sans" panose="020B0606030504020204" pitchFamily="34" charset="0"/>
                <a:ea typeface="Open Sans" panose="020B0606030504020204" pitchFamily="34" charset="0"/>
                <a:cs typeface="Open Sans" panose="020B0606030504020204" pitchFamily="34" charset="0"/>
              </a:rPr>
              <a:t>Укрепление материально-технической базы учреждений образования и культуры.</a:t>
            </a:r>
          </a:p>
          <a:p>
            <a:pPr indent="174625" algn="just">
              <a:buFont typeface="Arial" pitchFamily="34" charset="0"/>
              <a:buChar char="•"/>
            </a:pPr>
            <a:r>
              <a:rPr lang="ru-RU" sz="1200" dirty="0" smtClean="0">
                <a:latin typeface="Open Sans" panose="020B0606030504020204" pitchFamily="34" charset="0"/>
                <a:ea typeface="Open Sans" panose="020B0606030504020204" pitchFamily="34" charset="0"/>
                <a:cs typeface="Open Sans" panose="020B0606030504020204" pitchFamily="34" charset="0"/>
              </a:rPr>
              <a:t>Создание комфортной среды для  жизни и работы</a:t>
            </a:r>
          </a:p>
        </p:txBody>
      </p:sp>
      <p:pic>
        <p:nvPicPr>
          <p:cNvPr id="23" name="Рисунок 22"/>
          <p:cNvPicPr>
            <a:picLocks noChangeAspect="1"/>
          </p:cNvPicPr>
          <p:nvPr/>
        </p:nvPicPr>
        <p:blipFill rotWithShape="1">
          <a:blip r:embed="rId10" cstate="print">
            <a:extLst>
              <a:ext uri="{28A0092B-C50C-407E-A947-70E740481C1C}">
                <a14:useLocalDpi xmlns:a14="http://schemas.microsoft.com/office/drawing/2010/main" val="0"/>
              </a:ext>
            </a:extLst>
          </a:blip>
          <a:srcRect l="37003"/>
          <a:stretch/>
        </p:blipFill>
        <p:spPr>
          <a:xfrm>
            <a:off x="451178" y="4810745"/>
            <a:ext cx="948487" cy="1439330"/>
          </a:xfrm>
          <a:prstGeom prst="rect">
            <a:avLst/>
          </a:prstGeom>
        </p:spPr>
      </p:pic>
      <p:sp>
        <p:nvSpPr>
          <p:cNvPr id="4" name="Прямоугольник 3"/>
          <p:cNvSpPr/>
          <p:nvPr/>
        </p:nvSpPr>
        <p:spPr>
          <a:xfrm>
            <a:off x="853020" y="6645275"/>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
        <p:nvSpPr>
          <p:cNvPr id="28" name="Прямоугольник 27"/>
          <p:cNvSpPr/>
          <p:nvPr/>
        </p:nvSpPr>
        <p:spPr>
          <a:xfrm>
            <a:off x="853020" y="67385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Tree>
    <p:extLst>
      <p:ext uri="{BB962C8B-B14F-4D97-AF65-F5344CB8AC3E}">
        <p14:creationId xmlns:p14="http://schemas.microsoft.com/office/powerpoint/2010/main" val="32865632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i_sli\Downloads\Холм-Жирковский р-н.png"/>
          <p:cNvPicPr>
            <a:picLocks noChangeAspect="1" noChangeArrowheads="1"/>
          </p:cNvPicPr>
          <p:nvPr/>
        </p:nvPicPr>
        <p:blipFill>
          <a:blip r:embed="rId2"/>
          <a:srcRect/>
          <a:stretch>
            <a:fillRect/>
          </a:stretch>
        </p:blipFill>
        <p:spPr bwMode="auto">
          <a:xfrm>
            <a:off x="361950" y="885826"/>
            <a:ext cx="6495257" cy="4381500"/>
          </a:xfrm>
          <a:prstGeom prst="rect">
            <a:avLst/>
          </a:prstGeom>
          <a:noFill/>
        </p:spPr>
      </p:pic>
      <p:pic>
        <p:nvPicPr>
          <p:cNvPr id="3" name="Picture 6" descr="C:\Users\i_sli\Pictures\культура_фото района\ФОТО Холм-Жирковского района\Герб.png"/>
          <p:cNvPicPr>
            <a:picLocks noChangeAspect="1" noChangeArrowheads="1"/>
          </p:cNvPicPr>
          <p:nvPr/>
        </p:nvPicPr>
        <p:blipFill>
          <a:blip r:embed="rId3" cstate="print"/>
          <a:srcRect/>
          <a:stretch>
            <a:fillRect/>
          </a:stretch>
        </p:blipFill>
        <p:spPr bwMode="auto">
          <a:xfrm>
            <a:off x="118882" y="192540"/>
            <a:ext cx="555101" cy="688069"/>
          </a:xfrm>
          <a:prstGeom prst="rect">
            <a:avLst/>
          </a:prstGeom>
          <a:noFill/>
        </p:spPr>
      </p:pic>
      <p:pic>
        <p:nvPicPr>
          <p:cNvPr id="4" name="Рисунок 3"/>
          <p:cNvPicPr>
            <a:picLocks noChangeAspect="1"/>
          </p:cNvPicPr>
          <p:nvPr/>
        </p:nvPicPr>
        <p:blipFill>
          <a:blip r:embed="rId4" cstate="print"/>
          <a:stretch>
            <a:fillRect/>
          </a:stretch>
        </p:blipFill>
        <p:spPr>
          <a:xfrm>
            <a:off x="2061031" y="156237"/>
            <a:ext cx="5498644" cy="768091"/>
          </a:xfrm>
          <a:prstGeom prst="rect">
            <a:avLst/>
          </a:prstGeom>
        </p:spPr>
      </p:pic>
      <p:sp>
        <p:nvSpPr>
          <p:cNvPr id="5" name="TextBox 4"/>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a:t>
            </a:r>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униципальный округ  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9" name="TextBox 8"/>
          <p:cNvSpPr txBox="1"/>
          <p:nvPr/>
        </p:nvSpPr>
        <p:spPr>
          <a:xfrm>
            <a:off x="2061031" y="319424"/>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карта</a:t>
            </a:r>
          </a:p>
        </p:txBody>
      </p:sp>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645" y="5391149"/>
            <a:ext cx="703970" cy="619125"/>
          </a:xfrm>
          <a:prstGeom prst="rect">
            <a:avLst/>
          </a:prstGeom>
          <a:ln w="3175">
            <a:solidFill>
              <a:srgbClr val="A8D756"/>
            </a:solidFill>
          </a:ln>
        </p:spPr>
      </p:pic>
      <p:sp>
        <p:nvSpPr>
          <p:cNvPr id="16" name="TextBox 15"/>
          <p:cNvSpPr txBox="1"/>
          <p:nvPr/>
        </p:nvSpPr>
        <p:spPr>
          <a:xfrm>
            <a:off x="533400" y="6057900"/>
            <a:ext cx="1114425" cy="400110"/>
          </a:xfrm>
          <a:prstGeom prst="rect">
            <a:avLst/>
          </a:prstGeom>
          <a:noFill/>
        </p:spPr>
        <p:txBody>
          <a:bodyPr wrap="square" rtlCol="0">
            <a:spAutoFit/>
          </a:bodyPr>
          <a:lstStyle/>
          <a:p>
            <a:r>
              <a:rPr lang="ru-RU" sz="1000" dirty="0" smtClean="0">
                <a:latin typeface="Times New Roman" pitchFamily="18" charset="0"/>
                <a:cs typeface="Times New Roman" pitchFamily="18" charset="0"/>
              </a:rPr>
              <a:t>Площадки с\х назначения</a:t>
            </a:r>
            <a:endParaRPr lang="ru-RU" sz="1000" dirty="0">
              <a:latin typeface="Times New Roman" pitchFamily="18" charset="0"/>
              <a:cs typeface="Times New Roman" pitchFamily="18" charset="0"/>
            </a:endParaRPr>
          </a:p>
        </p:txBody>
      </p:sp>
      <p:sp>
        <p:nvSpPr>
          <p:cNvPr id="2052" name="AutoShape 4" descr="https://docviewer.yandex.ru/view/492104639/htmlimage?id=42o-beg4qcamzyzayed4o7kqktgbqkvkxn2o86r0fw3hjvabzijtfi960y8gcv8z2p06pemk1p8igwip3i5zadgzauij5182vuhir30&amp;name=image-kChEUpouDKICqUu1e9.png&amp;dsid=77caec7a3440d457c998b3f74e248db6"/>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054" name="AutoShape 6" descr="https://docviewer.yandex.ru/view/492104639/htmlimage?id=42o-beg4qcamzyzayed4o7kqktgbqkvkxn2o86r0fw3hjvabzijtfi960y8gcv8z2p06pemk1p8igwip3i5zadgzauij5182vuhir30&amp;name=image-kChEUpouDKICqUu1e9.png&amp;dsid=77caec7a3440d457c998b3f74e248db6"/>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056" name="AutoShape 8" descr="https://docviewer.yandex.ru/view/492104639/htmlimage?id=42o-beg4qcamzyzayed4o7kqktgbqkvkxn2o86r0fw3hjvabzijtfi960y8gcv8z2p06pemk1p8igwip3i5zadgzauij5182vuhir30&amp;name=image-kChEUpouDKICqUu1e9.png&amp;dsid=77caec7a3440d457c998b3f74e248db6"/>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058" name="AutoShape 10" descr="https://docviewer.yandex.ru/view/492104639/htmlimage?id=42o-beg4qcamzyzayed4o7kqktgbqkvkxn2o86r0fw3hjvabzijtfi960y8gcv8z2p06pemk1p8igwip3i5zadgzauij5182vuhir30&amp;name=image-kChEUpouDKICqUu1e9.png&amp;dsid=77caec7a3440d457c998b3f74e248db6"/>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060" name="AutoShape 12" descr="https://docviewer.yandex.ru/view/492104639/htmlimage?id=42o-beg4qcamzyzayed4o7kqktgbqkvkxn2o86r0fw3hjvabzijtfi960y8gcv8z2p06pemk1p8igwip3i5zadgzauij5182vuhir30&amp;name=image-kChEUpouDKICqUu1e9.png&amp;dsid=77caec7a3440d457c998b3f74e248db6"/>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062" name="AutoShape 14" descr="https://docviewer.yandex.ru/view/492104639/htmlimage?id=42o-beg4qcamzyzayed4o7kqktgbqkvkxn2o86r0fw3hjvabzijtfi960y8gcv8z2p06pemk1p8igwip3i5zadgzauij5182vuhir30&amp;name=image-kChEUpouDKICqUu1e9.png&amp;dsid=77caec7a3440d457c998b3f74e248db6"/>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4" name="Рисунок 23"/>
          <p:cNvPicPr>
            <a:picLocks noChangeAspect="1"/>
          </p:cNvPicPr>
          <p:nvPr/>
        </p:nvPicPr>
        <p:blipFill>
          <a:blip r:embed="rId6" cstate="print">
            <a:duotone>
              <a:prstClr val="black"/>
              <a:srgbClr val="477ABE">
                <a:tint val="45000"/>
                <a:satMod val="400000"/>
              </a:srgbClr>
            </a:duotone>
            <a:extLst>
              <a:ext uri="{BEBA8EAE-BF5A-486C-A8C5-ECC9F3942E4B}">
                <a14:imgProps xmlns:a14="http://schemas.microsoft.com/office/drawing/2010/main">
                  <a14:imgLayer r:embed="rId7">
                    <a14:imgEffect>
                      <a14:saturation sat="66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142223" y="5400149"/>
            <a:ext cx="753377" cy="572025"/>
          </a:xfrm>
          <a:prstGeom prst="rect">
            <a:avLst/>
          </a:prstGeom>
          <a:ln w="3175">
            <a:solidFill>
              <a:schemeClr val="tx1"/>
            </a:solidFill>
          </a:ln>
        </p:spPr>
      </p:pic>
      <p:sp>
        <p:nvSpPr>
          <p:cNvPr id="34" name="TextBox 33"/>
          <p:cNvSpPr txBox="1"/>
          <p:nvPr/>
        </p:nvSpPr>
        <p:spPr>
          <a:xfrm>
            <a:off x="2047875" y="6086475"/>
            <a:ext cx="1114425" cy="553998"/>
          </a:xfrm>
          <a:prstGeom prst="rect">
            <a:avLst/>
          </a:prstGeom>
          <a:noFill/>
        </p:spPr>
        <p:txBody>
          <a:bodyPr wrap="square" rtlCol="0">
            <a:spAutoFit/>
          </a:bodyPr>
          <a:lstStyle/>
          <a:p>
            <a:r>
              <a:rPr lang="ru-RU" sz="1000" dirty="0" smtClean="0">
                <a:latin typeface="Times New Roman" pitchFamily="18" charset="0"/>
                <a:cs typeface="Times New Roman" pitchFamily="18" charset="0"/>
              </a:rPr>
              <a:t>Площадки  промышленного назначения</a:t>
            </a:r>
            <a:endParaRPr lang="ru-RU" sz="1000" dirty="0">
              <a:latin typeface="Times New Roman" pitchFamily="18" charset="0"/>
              <a:cs typeface="Times New Roman" pitchFamily="18" charset="0"/>
            </a:endParaRPr>
          </a:p>
        </p:txBody>
      </p:sp>
      <p:sp>
        <p:nvSpPr>
          <p:cNvPr id="35" name="TextBox 34"/>
          <p:cNvSpPr txBox="1"/>
          <p:nvPr/>
        </p:nvSpPr>
        <p:spPr>
          <a:xfrm>
            <a:off x="3419475" y="6134100"/>
            <a:ext cx="1114425" cy="246221"/>
          </a:xfrm>
          <a:prstGeom prst="rect">
            <a:avLst/>
          </a:prstGeom>
          <a:noFill/>
        </p:spPr>
        <p:txBody>
          <a:bodyPr wrap="square" rtlCol="0">
            <a:spAutoFit/>
          </a:bodyPr>
          <a:lstStyle/>
          <a:p>
            <a:r>
              <a:rPr lang="ru-RU" sz="1000" dirty="0" smtClean="0">
                <a:latin typeface="Times New Roman" pitchFamily="18" charset="0"/>
                <a:cs typeface="Times New Roman" pitchFamily="18" charset="0"/>
              </a:rPr>
              <a:t>Туризм</a:t>
            </a:r>
            <a:endParaRPr lang="ru-RU" sz="1000" dirty="0">
              <a:latin typeface="Times New Roman" pitchFamily="18" charset="0"/>
              <a:cs typeface="Times New Roman" pitchFamily="18" charset="0"/>
            </a:endParaRPr>
          </a:p>
        </p:txBody>
      </p:sp>
      <p:pic>
        <p:nvPicPr>
          <p:cNvPr id="37" name="Рисунок 36"/>
          <p:cNvPicPr>
            <a:picLocks noChangeAspect="1"/>
          </p:cNvPicPr>
          <p:nvPr/>
        </p:nvPicPr>
        <p:blipFill>
          <a:blip r:embed="rId8" cstate="print">
            <a:duotone>
              <a:prstClr val="black"/>
              <a:srgbClr val="477ABE">
                <a:tint val="45000"/>
                <a:satMod val="400000"/>
              </a:srgbClr>
            </a:duotone>
            <a:extLst>
              <a:ext uri="{BEBA8EAE-BF5A-486C-A8C5-ECC9F3942E4B}">
                <a14:imgProps xmlns:a14="http://schemas.microsoft.com/office/drawing/2010/main">
                  <a14:imgLayer r:embed="rId9">
                    <a14:imgEffect>
                      <a14:saturation sat="66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630629" y="3152776"/>
            <a:ext cx="309548" cy="285749"/>
          </a:xfrm>
          <a:prstGeom prst="rect">
            <a:avLst/>
          </a:prstGeom>
          <a:ln w="3175">
            <a:solidFill>
              <a:schemeClr val="tx1"/>
            </a:solidFill>
          </a:ln>
        </p:spPr>
      </p:pic>
      <p:pic>
        <p:nvPicPr>
          <p:cNvPr id="38" name="Рисунок 3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71826" y="2632586"/>
            <a:ext cx="295473" cy="295473"/>
          </a:xfrm>
          <a:prstGeom prst="rect">
            <a:avLst/>
          </a:prstGeom>
          <a:ln w="3175">
            <a:solidFill>
              <a:schemeClr val="tx1"/>
            </a:solidFill>
          </a:ln>
        </p:spPr>
      </p:pic>
      <p:pic>
        <p:nvPicPr>
          <p:cNvPr id="2063" name="Picture 15" descr="C:\Users\i_sli\Downloads\туризм.png"/>
          <p:cNvPicPr>
            <a:picLocks noChangeAspect="1" noChangeArrowheads="1"/>
          </p:cNvPicPr>
          <p:nvPr/>
        </p:nvPicPr>
        <p:blipFill>
          <a:blip r:embed="rId11" cstate="print"/>
          <a:srcRect/>
          <a:stretch>
            <a:fillRect/>
          </a:stretch>
        </p:blipFill>
        <p:spPr bwMode="auto">
          <a:xfrm>
            <a:off x="3505200" y="5334001"/>
            <a:ext cx="682625" cy="636082"/>
          </a:xfrm>
          <a:prstGeom prst="rect">
            <a:avLst/>
          </a:prstGeom>
          <a:noFill/>
          <a:ln w="3175">
            <a:solidFill>
              <a:srgbClr val="FFC000"/>
            </a:solidFill>
          </a:ln>
        </p:spPr>
      </p:pic>
      <p:pic>
        <p:nvPicPr>
          <p:cNvPr id="46" name="Picture 15" descr="C:\Users\i_sli\Downloads\туризм.png"/>
          <p:cNvPicPr>
            <a:picLocks noChangeAspect="1" noChangeArrowheads="1"/>
          </p:cNvPicPr>
          <p:nvPr/>
        </p:nvPicPr>
        <p:blipFill>
          <a:blip r:embed="rId12" cstate="print"/>
          <a:srcRect/>
          <a:stretch>
            <a:fillRect/>
          </a:stretch>
        </p:blipFill>
        <p:spPr bwMode="auto">
          <a:xfrm>
            <a:off x="4297712" y="3009900"/>
            <a:ext cx="286215" cy="266700"/>
          </a:xfrm>
          <a:prstGeom prst="rect">
            <a:avLst/>
          </a:prstGeom>
          <a:noFill/>
          <a:ln w="3175">
            <a:solidFill>
              <a:schemeClr val="tx1"/>
            </a:solidFill>
          </a:ln>
        </p:spPr>
      </p:pic>
      <p:pic>
        <p:nvPicPr>
          <p:cNvPr id="47" name="Рисунок 4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38427" y="2118237"/>
            <a:ext cx="234438" cy="234438"/>
          </a:xfrm>
          <a:prstGeom prst="rect">
            <a:avLst/>
          </a:prstGeom>
          <a:ln w="3175">
            <a:solidFill>
              <a:schemeClr val="tx1"/>
            </a:solidFill>
          </a:ln>
        </p:spPr>
      </p:pic>
      <p:sp>
        <p:nvSpPr>
          <p:cNvPr id="26" name="TextBox 25"/>
          <p:cNvSpPr txBox="1"/>
          <p:nvPr/>
        </p:nvSpPr>
        <p:spPr>
          <a:xfrm>
            <a:off x="7248371"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9</a:t>
            </a:r>
          </a:p>
        </p:txBody>
      </p:sp>
      <p:sp>
        <p:nvSpPr>
          <p:cNvPr id="25" name="Прямоугольник 24"/>
          <p:cNvSpPr/>
          <p:nvPr/>
        </p:nvSpPr>
        <p:spPr>
          <a:xfrm>
            <a:off x="853020" y="6645275"/>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
        <p:nvSpPr>
          <p:cNvPr id="27" name="Прямоугольник 26"/>
          <p:cNvSpPr/>
          <p:nvPr/>
        </p:nvSpPr>
        <p:spPr>
          <a:xfrm>
            <a:off x="853020" y="67385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pic>
        <p:nvPicPr>
          <p:cNvPr id="28" name="Рисунок 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21719" y="3438525"/>
            <a:ext cx="351985" cy="309563"/>
          </a:xfrm>
          <a:prstGeom prst="rect">
            <a:avLst/>
          </a:prstGeom>
          <a:ln w="3175">
            <a:solidFill>
              <a:srgbClr val="A8D756"/>
            </a:solidFill>
          </a:ln>
        </p:spPr>
      </p:pic>
    </p:spTree>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7087</TotalTime>
  <Words>3283</Words>
  <Application>Microsoft Office PowerPoint</Application>
  <PresentationFormat>Произвольный</PresentationFormat>
  <Paragraphs>853</Paragraphs>
  <Slides>32</Slides>
  <Notes>20</Notes>
  <HiddenSlides>0</HiddenSlides>
  <MMClips>0</MMClips>
  <ScaleCrop>false</ScaleCrop>
  <HeadingPairs>
    <vt:vector size="4" baseType="variant">
      <vt:variant>
        <vt:lpstr>Тема</vt:lpstr>
      </vt:variant>
      <vt:variant>
        <vt:i4>1</vt:i4>
      </vt:variant>
      <vt:variant>
        <vt:lpstr>Заголовки слайдов</vt:lpstr>
      </vt:variant>
      <vt:variant>
        <vt:i4>32</vt:i4>
      </vt:variant>
    </vt:vector>
  </HeadingPairs>
  <TitlesOfParts>
    <vt:vector size="33"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Home</dc:creator>
  <cp:lastModifiedBy>Симонова Л.И.</cp:lastModifiedBy>
  <cp:revision>1307</cp:revision>
  <cp:lastPrinted>2024-06-03T07:18:09Z</cp:lastPrinted>
  <dcterms:created xsi:type="dcterms:W3CDTF">2017-05-10T15:02:08Z</dcterms:created>
  <dcterms:modified xsi:type="dcterms:W3CDTF">2025-07-16T12:28:44Z</dcterms:modified>
</cp:coreProperties>
</file>