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notesSlides/notesSlide12.xml" ContentType="application/vnd.openxmlformats-officedocument.presentationml.notesSlide+xml"/>
  <Override PartName="/ppt/charts/chart4.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60" r:id="rId2"/>
    <p:sldId id="261" r:id="rId3"/>
    <p:sldId id="262" r:id="rId4"/>
    <p:sldId id="291" r:id="rId5"/>
    <p:sldId id="264" r:id="rId6"/>
    <p:sldId id="292" r:id="rId7"/>
    <p:sldId id="266" r:id="rId8"/>
    <p:sldId id="293" r:id="rId9"/>
    <p:sldId id="307" r:id="rId10"/>
    <p:sldId id="294" r:id="rId11"/>
    <p:sldId id="295" r:id="rId12"/>
    <p:sldId id="296" r:id="rId13"/>
    <p:sldId id="297" r:id="rId14"/>
    <p:sldId id="298" r:id="rId15"/>
    <p:sldId id="273" r:id="rId16"/>
    <p:sldId id="299" r:id="rId17"/>
    <p:sldId id="275" r:id="rId18"/>
    <p:sldId id="276" r:id="rId19"/>
    <p:sldId id="309" r:id="rId20"/>
    <p:sldId id="310" r:id="rId21"/>
    <p:sldId id="278" r:id="rId22"/>
    <p:sldId id="279" r:id="rId23"/>
    <p:sldId id="301" r:id="rId24"/>
    <p:sldId id="281" r:id="rId25"/>
    <p:sldId id="282" r:id="rId26"/>
    <p:sldId id="302" r:id="rId27"/>
    <p:sldId id="284" r:id="rId28"/>
    <p:sldId id="285" r:id="rId29"/>
    <p:sldId id="303" r:id="rId30"/>
    <p:sldId id="304" r:id="rId31"/>
    <p:sldId id="305" r:id="rId32"/>
    <p:sldId id="306" r:id="rId33"/>
  </p:sldIdLst>
  <p:sldSz cx="7559675" cy="7559675"/>
  <p:notesSz cx="6761163" cy="99425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381" userDrawn="1">
          <p15:clr>
            <a:srgbClr val="A4A3A4"/>
          </p15:clr>
        </p15:guide>
        <p15:guide id="2" pos="238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8EBE"/>
    <a:srgbClr val="A8D756"/>
    <a:srgbClr val="8FDEE3"/>
    <a:srgbClr val="C0D03C"/>
    <a:srgbClr val="A8C456"/>
    <a:srgbClr val="A8CC56"/>
    <a:srgbClr val="A8CA56"/>
    <a:srgbClr val="A8B856"/>
    <a:srgbClr val="72D032"/>
    <a:srgbClr val="92BD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69012ECD-51FC-41F1-AA8D-1B2483CD663E}" styleName="Светлый стиль 2 — акцент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Светлый стиль 2 — акцент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Средний стиль 1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Светлый стиль 3 — акцент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11" autoAdjust="0"/>
    <p:restoredTop sz="93449" autoAdjust="0"/>
  </p:normalViewPr>
  <p:slideViewPr>
    <p:cSldViewPr snapToGrid="0">
      <p:cViewPr>
        <p:scale>
          <a:sx n="81" d="100"/>
          <a:sy n="81" d="100"/>
        </p:scale>
        <p:origin x="-1939" y="-43"/>
      </p:cViewPr>
      <p:guideLst>
        <p:guide orient="horz" pos="2381"/>
        <p:guide pos="238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Excel2.xlsx"/></Relationships>
</file>

<file path=ppt/charts/_rels/chart3.xml.rels><?xml version="1.0" encoding="UTF-8" standalone="yes"?>
<Relationships xmlns="http://schemas.openxmlformats.org/package/2006/relationships"><Relationship Id="rId1" Type="http://schemas.openxmlformats.org/officeDocument/2006/relationships/package" Target="../embeddings/_____Microsoft_Excel3.xlsx"/></Relationships>
</file>

<file path=ppt/charts/_rels/chart4.xml.rels><?xml version="1.0" encoding="UTF-8" standalone="yes"?>
<Relationships xmlns="http://schemas.openxmlformats.org/package/2006/relationships"><Relationship Id="rId1" Type="http://schemas.openxmlformats.org/officeDocument/2006/relationships/package" Target="../embeddings/_____Microsoft_Excel4.xlsx"/></Relationships>
</file>

<file path=ppt/charts/_rels/chart5.xml.rels><?xml version="1.0" encoding="UTF-8" standalone="yes"?>
<Relationships xmlns="http://schemas.openxmlformats.org/package/2006/relationships"><Relationship Id="rId1" Type="http://schemas.openxmlformats.org/officeDocument/2006/relationships/package" Target="../embeddings/_____Microsoft_Excel5.xlsx"/></Relationships>
</file>

<file path=ppt/charts/_rels/chart6.xml.rels><?xml version="1.0" encoding="UTF-8" standalone="yes"?>
<Relationships xmlns="http://schemas.openxmlformats.org/package/2006/relationships"><Relationship Id="rId1" Type="http://schemas.openxmlformats.org/officeDocument/2006/relationships/package" Target="../embeddings/_____Microsoft_Excel6.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343099417441246"/>
          <c:y val="0.24533320935160571"/>
          <c:w val="0.48353665819310027"/>
          <c:h val="0.40163809766409586"/>
        </c:manualLayout>
      </c:layout>
      <c:pieChart>
        <c:varyColors val="1"/>
        <c:ser>
          <c:idx val="0"/>
          <c:order val="0"/>
          <c:tx>
            <c:strRef>
              <c:f>Лист1!$B$1</c:f>
              <c:strCache>
                <c:ptCount val="1"/>
                <c:pt idx="0">
                  <c:v>Столбец1</c:v>
                </c:pt>
              </c:strCache>
            </c:strRef>
          </c:tx>
          <c:spPr>
            <a:ln w="3175"/>
            <a:effectLst>
              <a:outerShdw blurRad="50800" dist="38100" dir="2700000" algn="tl" rotWithShape="0">
                <a:prstClr val="black">
                  <a:alpha val="40000"/>
                </a:prstClr>
              </a:outerShdw>
            </a:effectLst>
          </c:spPr>
          <c:dPt>
            <c:idx val="0"/>
            <c:bubble3D val="0"/>
            <c:explosion val="15"/>
            <c:spPr>
              <a:solidFill>
                <a:srgbClr val="C0D03C"/>
              </a:solidFill>
              <a:ln w="3175">
                <a:noFill/>
              </a:ln>
              <a:effectLst>
                <a:outerShdw blurRad="50800" dist="38100" dir="2700000" algn="tl" rotWithShape="0">
                  <a:prstClr val="black">
                    <a:alpha val="40000"/>
                  </a:prstClr>
                </a:outerShdw>
              </a:effectLst>
              <a:scene3d>
                <a:camera prst="orthographicFront"/>
                <a:lightRig rig="threePt" dir="t"/>
              </a:scene3d>
              <a:sp3d contourW="19050" prstMaterial="flat">
                <a:contourClr>
                  <a:schemeClr val="accent6">
                    <a:lumMod val="75000"/>
                  </a:schemeClr>
                </a:contourClr>
              </a:sp3d>
            </c:spPr>
            <c:extLst xmlns:c16r2="http://schemas.microsoft.com/office/drawing/2015/06/chart">
              <c:ext xmlns:c16="http://schemas.microsoft.com/office/drawing/2014/chart" uri="{C3380CC4-5D6E-409C-BE32-E72D297353CC}">
                <c16:uniqueId val="{00000001-1959-4126-A4D1-A99845705119}"/>
              </c:ext>
            </c:extLst>
          </c:dPt>
          <c:dPt>
            <c:idx val="1"/>
            <c:bubble3D val="0"/>
            <c:spPr>
              <a:solidFill>
                <a:srgbClr val="6C8EBE"/>
              </a:solidFill>
              <a:ln w="3175">
                <a:noFill/>
              </a:ln>
              <a:effectLst>
                <a:outerShdw blurRad="50800" dist="38100" dir="2700000" algn="tl" rotWithShape="0">
                  <a:prstClr val="black">
                    <a:alpha val="40000"/>
                  </a:prstClr>
                </a:outerShdw>
              </a:effectLst>
              <a:scene3d>
                <a:camera prst="orthographicFront"/>
                <a:lightRig rig="threePt" dir="t"/>
              </a:scene3d>
              <a:sp3d contourW="19050" prstMaterial="flat">
                <a:contourClr>
                  <a:schemeClr val="accent5">
                    <a:lumMod val="75000"/>
                  </a:schemeClr>
                </a:contourClr>
              </a:sp3d>
            </c:spPr>
            <c:extLst xmlns:c16r2="http://schemas.microsoft.com/office/drawing/2015/06/chart">
              <c:ext xmlns:c16="http://schemas.microsoft.com/office/drawing/2014/chart" uri="{C3380CC4-5D6E-409C-BE32-E72D297353CC}">
                <c16:uniqueId val="{00000003-1959-4126-A4D1-A99845705119}"/>
              </c:ext>
            </c:extLst>
          </c:dPt>
          <c:dPt>
            <c:idx val="2"/>
            <c:bubble3D val="0"/>
            <c:spPr>
              <a:solidFill>
                <a:srgbClr val="8FDEE3"/>
              </a:solidFill>
              <a:ln w="3175">
                <a:noFill/>
              </a:ln>
              <a:effectLst>
                <a:outerShdw blurRad="50800" dist="38100" dir="2700000" algn="tl" rotWithShape="0">
                  <a:prstClr val="black">
                    <a:alpha val="40000"/>
                  </a:prstClr>
                </a:outerShdw>
              </a:effectLst>
            </c:spPr>
          </c:dPt>
          <c:dLbls>
            <c:dLbl>
              <c:idx val="0"/>
              <c:tx>
                <c:rich>
                  <a:bodyPr/>
                  <a:lstStyle/>
                  <a:p>
                    <a:r>
                      <a:rPr lang="ru-RU" dirty="0" smtClean="0"/>
                      <a:t>7,6</a:t>
                    </a:r>
                    <a:r>
                      <a:rPr lang="en-US" dirty="0" smtClean="0"/>
                      <a:t>%</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spPr>
              <a:solidFill>
                <a:prstClr val="white">
                  <a:alpha val="90000"/>
                </a:prstClr>
              </a:solidFill>
              <a:ln w="12700" cap="flat" cmpd="sng" algn="ctr">
                <a:solidFill>
                  <a:srgbClr val="70AD47"/>
                </a:solidFill>
                <a:round/>
              </a:ln>
              <a:effectLst>
                <a:outerShdw blurRad="50800" dist="38100" dir="2700000" algn="tl" rotWithShape="0">
                  <a:srgbClr val="70AD47">
                    <a:lumMod val="75000"/>
                    <a:alpha val="40000"/>
                  </a:srgbClr>
                </a:outerShdw>
              </a:effectLst>
            </c:spPr>
            <c:txPr>
              <a:bodyPr rot="0" vert="horz"/>
              <a:lstStyle/>
              <a:p>
                <a:pPr>
                  <a:defRPr/>
                </a:pPr>
                <a:endParaRPr lang="ru-RU"/>
              </a:p>
            </c:txPr>
            <c:dLblPos val="outEnd"/>
            <c:showLegendKey val="0"/>
            <c:showVal val="1"/>
            <c:showCatName val="0"/>
            <c:showSerName val="0"/>
            <c:showPercent val="0"/>
            <c:showBubbleSize val="0"/>
            <c:showLeaderLines val="1"/>
            <c:leaderLines>
              <c:spPr>
                <a:ln w="9525">
                  <a:solidFill>
                    <a:schemeClr val="tx1">
                      <a:lumMod val="35000"/>
                      <a:lumOff val="65000"/>
                    </a:schemeClr>
                  </a:solidFill>
                </a:ln>
                <a:effectLst/>
              </c:spPr>
            </c:leaderLines>
            <c:extLst xmlns:c16r2="http://schemas.microsoft.com/office/drawing/2015/06/chart">
              <c:ext xmlns:c15="http://schemas.microsoft.com/office/drawing/2012/chart" uri="{CE6537A1-D6FC-4f65-9D91-7224C49458BB}"/>
            </c:extLst>
          </c:dLbls>
          <c:cat>
            <c:strRef>
              <c:f>Лист1!$A$2:$A$6</c:f>
              <c:strCache>
                <c:ptCount val="5"/>
                <c:pt idx="0">
                  <c:v>Обрабатывающие производства</c:v>
                </c:pt>
                <c:pt idx="1">
                  <c:v>водоснабжение,водоотведение</c:v>
                </c:pt>
                <c:pt idx="2">
                  <c:v>образование</c:v>
                </c:pt>
                <c:pt idx="3">
                  <c:v>транспортировка и хранение</c:v>
                </c:pt>
                <c:pt idx="4">
                  <c:v>прочие</c:v>
                </c:pt>
              </c:strCache>
            </c:strRef>
          </c:cat>
          <c:val>
            <c:numRef>
              <c:f>Лист1!$B$2:$B$6</c:f>
              <c:numCache>
                <c:formatCode>0.0%</c:formatCode>
                <c:ptCount val="5"/>
                <c:pt idx="0">
                  <c:v>7.6000000000000012E-2</c:v>
                </c:pt>
                <c:pt idx="1">
                  <c:v>0.3010000000000001</c:v>
                </c:pt>
                <c:pt idx="2">
                  <c:v>4.6000000000000006E-2</c:v>
                </c:pt>
                <c:pt idx="3">
                  <c:v>0.32000000000000006</c:v>
                </c:pt>
                <c:pt idx="4">
                  <c:v>0.25700000000000001</c:v>
                </c:pt>
              </c:numCache>
            </c:numRef>
          </c:val>
          <c:extLst xmlns:c16r2="http://schemas.microsoft.com/office/drawing/2015/06/chart">
            <c:ext xmlns:c16="http://schemas.microsoft.com/office/drawing/2014/chart" uri="{C3380CC4-5D6E-409C-BE32-E72D297353CC}">
              <c16:uniqueId val="{00000016-1959-4126-A4D1-A99845705119}"/>
            </c:ext>
          </c:extLst>
        </c:ser>
        <c:dLbls>
          <c:showLegendKey val="0"/>
          <c:showVal val="1"/>
          <c:showCatName val="0"/>
          <c:showSerName val="0"/>
          <c:showPercent val="0"/>
          <c:showBubbleSize val="0"/>
          <c:showLeaderLines val="1"/>
        </c:dLbls>
        <c:firstSliceAng val="0"/>
      </c:pieChart>
      <c:spPr>
        <a:noFill/>
        <a:ln>
          <a:noFill/>
        </a:ln>
        <a:effectLst/>
        <a:sp3d/>
      </c:spPr>
    </c:plotArea>
    <c:legend>
      <c:legendPos val="b"/>
      <c:layout>
        <c:manualLayout>
          <c:xMode val="edge"/>
          <c:yMode val="edge"/>
          <c:x val="0.21025586648949743"/>
          <c:y val="0.74247887385737765"/>
          <c:w val="0.64588107023153885"/>
          <c:h val="0.22755858423125949"/>
        </c:manualLayout>
      </c:layout>
      <c:overlay val="0"/>
      <c:spPr>
        <a:noFill/>
        <a:ln>
          <a:noFill/>
        </a:ln>
        <a:effectLst/>
      </c:spPr>
      <c:txPr>
        <a:bodyPr rot="0" vert="horz"/>
        <a:lstStyle/>
        <a:p>
          <a:pPr>
            <a:defRPr sz="1100"/>
          </a:pPr>
          <a:endParaRPr lang="ru-RU"/>
        </a:p>
      </c:txPr>
    </c:legend>
    <c:plotVisOnly val="1"/>
    <c:dispBlanksAs val="zero"/>
    <c:showDLblsOverMax val="0"/>
  </c:chart>
  <c:spPr>
    <a:noFill/>
    <a:ln>
      <a:noFill/>
    </a:ln>
    <a:effectLst/>
  </c:spPr>
  <c:txPr>
    <a:bodyPr/>
    <a:lstStyle/>
    <a:p>
      <a:pPr>
        <a:defRPr sz="1000">
          <a:latin typeface="Open Sans" panose="020B0606030504020204" pitchFamily="34" charset="0"/>
          <a:ea typeface="Open Sans" panose="020B0606030504020204" pitchFamily="34" charset="0"/>
          <a:cs typeface="Open Sans" panose="020B0606030504020204" pitchFamily="34" charset="0"/>
        </a:defRPr>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164292752594158"/>
          <c:y val="0.10609208608797559"/>
          <c:w val="0.62333927731744065"/>
          <c:h val="0.75140989921163115"/>
        </c:manualLayout>
      </c:layout>
      <c:pieChart>
        <c:varyColors val="1"/>
        <c:ser>
          <c:idx val="0"/>
          <c:order val="0"/>
          <c:tx>
            <c:strRef>
              <c:f>Лист1!$B$1</c:f>
              <c:strCache>
                <c:ptCount val="1"/>
                <c:pt idx="0">
                  <c:v>Отраслевая структура малых предприятий, %</c:v>
                </c:pt>
              </c:strCache>
            </c:strRef>
          </c:tx>
          <c:spPr>
            <a:ln w="3175">
              <a:solidFill>
                <a:srgbClr val="0070C0"/>
              </a:solidFill>
            </a:ln>
          </c:spPr>
          <c:explosion val="4"/>
          <c:dPt>
            <c:idx val="0"/>
            <c:bubble3D val="0"/>
            <c:spPr>
              <a:solidFill>
                <a:srgbClr val="0070C0"/>
              </a:solidFill>
              <a:ln w="3175">
                <a:solidFill>
                  <a:srgbClr val="0070C0"/>
                </a:solidFill>
              </a:ln>
              <a:effectLst/>
            </c:spPr>
            <c:extLst xmlns:c16r2="http://schemas.microsoft.com/office/drawing/2015/06/chart">
              <c:ext xmlns:c16="http://schemas.microsoft.com/office/drawing/2014/chart" uri="{C3380CC4-5D6E-409C-BE32-E72D297353CC}">
                <c16:uniqueId val="{00000001-AB19-4056-BA0C-AD5E9B5B2677}"/>
              </c:ext>
            </c:extLst>
          </c:dPt>
          <c:dPt>
            <c:idx val="1"/>
            <c:bubble3D val="0"/>
            <c:spPr>
              <a:solidFill>
                <a:srgbClr val="EBE352"/>
              </a:solidFill>
              <a:ln w="3175">
                <a:solidFill>
                  <a:srgbClr val="0070C0"/>
                </a:solidFill>
              </a:ln>
              <a:effectLst/>
            </c:spPr>
            <c:extLst xmlns:c16r2="http://schemas.microsoft.com/office/drawing/2015/06/chart">
              <c:ext xmlns:c16="http://schemas.microsoft.com/office/drawing/2014/chart" uri="{C3380CC4-5D6E-409C-BE32-E72D297353CC}">
                <c16:uniqueId val="{00000003-AB19-4056-BA0C-AD5E9B5B2677}"/>
              </c:ext>
            </c:extLst>
          </c:dPt>
          <c:dPt>
            <c:idx val="2"/>
            <c:bubble3D val="0"/>
            <c:spPr>
              <a:solidFill>
                <a:srgbClr val="77CA82"/>
              </a:solidFill>
              <a:ln w="3175">
                <a:solidFill>
                  <a:srgbClr val="0070C0"/>
                </a:solidFill>
              </a:ln>
              <a:effectLst/>
            </c:spPr>
            <c:extLst xmlns:c16r2="http://schemas.microsoft.com/office/drawing/2015/06/chart">
              <c:ext xmlns:c16="http://schemas.microsoft.com/office/drawing/2014/chart" uri="{C3380CC4-5D6E-409C-BE32-E72D297353CC}">
                <c16:uniqueId val="{00000005-AB19-4056-BA0C-AD5E9B5B2677}"/>
              </c:ext>
            </c:extLst>
          </c:dPt>
          <c:dPt>
            <c:idx val="3"/>
            <c:bubble3D val="0"/>
            <c:spPr>
              <a:solidFill>
                <a:srgbClr val="00AEFF"/>
              </a:solidFill>
              <a:ln w="3175">
                <a:solidFill>
                  <a:srgbClr val="0070C0"/>
                </a:solidFill>
              </a:ln>
              <a:effectLst/>
            </c:spPr>
            <c:extLst xmlns:c16r2="http://schemas.microsoft.com/office/drawing/2015/06/chart">
              <c:ext xmlns:c16="http://schemas.microsoft.com/office/drawing/2014/chart" uri="{C3380CC4-5D6E-409C-BE32-E72D297353CC}">
                <c16:uniqueId val="{00000007-AB19-4056-BA0C-AD5E9B5B2677}"/>
              </c:ext>
            </c:extLst>
          </c:dPt>
          <c:dPt>
            <c:idx val="4"/>
            <c:bubble3D val="0"/>
            <c:explosion val="6"/>
            <c:spPr>
              <a:solidFill>
                <a:srgbClr val="8BDCDE"/>
              </a:solidFill>
              <a:ln w="3175">
                <a:solidFill>
                  <a:srgbClr val="0070C0"/>
                </a:solidFill>
              </a:ln>
              <a:effectLst/>
            </c:spPr>
            <c:extLst xmlns:c16r2="http://schemas.microsoft.com/office/drawing/2015/06/chart">
              <c:ext xmlns:c16="http://schemas.microsoft.com/office/drawing/2014/chart" uri="{C3380CC4-5D6E-409C-BE32-E72D297353CC}">
                <c16:uniqueId val="{00000009-AB19-4056-BA0C-AD5E9B5B2677}"/>
              </c:ext>
            </c:extLst>
          </c:dPt>
          <c:dPt>
            <c:idx val="5"/>
            <c:bubble3D val="0"/>
            <c:spPr>
              <a:solidFill>
                <a:srgbClr val="C0D03C"/>
              </a:solidFill>
              <a:ln w="3175">
                <a:solidFill>
                  <a:srgbClr val="0070C0"/>
                </a:solidFill>
              </a:ln>
            </c:spPr>
          </c:dPt>
          <c:dLbls>
            <c:dLbl>
              <c:idx val="0"/>
              <c:layout>
                <c:manualLayout>
                  <c:x val="5.6228127183157811E-2"/>
                  <c:y val="1.0366384136201955E-2"/>
                </c:manualLayout>
              </c:layout>
              <c:tx>
                <c:rich>
                  <a:bodyPr/>
                  <a:lstStyle/>
                  <a:p>
                    <a:r>
                      <a:rPr lang="en-US" dirty="0" smtClean="0"/>
                      <a:t>3,0</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9.2333833839295332E-2"/>
                  <c:y val="-6.1007125053685732E-2"/>
                </c:manualLayout>
              </c:layout>
              <c:tx>
                <c:rich>
                  <a:bodyPr/>
                  <a:lstStyle/>
                  <a:p>
                    <a:r>
                      <a:rPr lang="en-US" dirty="0" smtClean="0"/>
                      <a:t>31,0</a:t>
                    </a:r>
                  </a:p>
                  <a:p>
                    <a:endParaRPr lang="en-US" dirty="0"/>
                  </a:p>
                </c:rich>
              </c:tx>
              <c:dLblPos val="bestFi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8918781879844461E-2"/>
                  <c:y val="-3.4251941088402252E-2"/>
                </c:manualLayout>
              </c:layout>
              <c:spPr>
                <a:solidFill>
                  <a:prstClr val="white">
                    <a:alpha val="90000"/>
                  </a:prstClr>
                </a:solidFill>
                <a:ln>
                  <a:solidFill>
                    <a:srgbClr val="B2D499"/>
                  </a:solidFill>
                </a:ln>
                <a:effectLst>
                  <a:outerShdw blurRad="50800" dist="38100" dir="2700000" algn="ctr" rotWithShape="0">
                    <a:srgbClr val="000000">
                      <a:alpha val="40000"/>
                    </a:srgbClr>
                  </a:outerShdw>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bestFi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Lst>
            </c:dLbl>
            <c:dLbl>
              <c:idx val="3"/>
              <c:layout>
                <c:manualLayout>
                  <c:x val="-1.1176496358274156E-2"/>
                  <c:y val="-4.1347020569540711E-2"/>
                </c:manualLayout>
              </c:layout>
              <c:tx>
                <c:rich>
                  <a:bodyPr/>
                  <a:lstStyle/>
                  <a:p>
                    <a:r>
                      <a:rPr lang="en-US" dirty="0" smtClean="0"/>
                      <a:t>13,3</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4.4804207599756334E-2"/>
                  <c:y val="2.8279965787996093E-2"/>
                </c:manualLayout>
              </c:layout>
              <c:tx>
                <c:rich>
                  <a:bodyPr/>
                  <a:lstStyle/>
                  <a:p>
                    <a:r>
                      <a:rPr lang="en-US" dirty="0" smtClean="0"/>
                      <a:t>42,3</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4.6678757645573263E-2"/>
                  <c:y val="-9.1620506156571413E-3"/>
                </c:manualLayout>
              </c:layout>
              <c:tx>
                <c:rich>
                  <a:bodyPr/>
                  <a:lstStyle/>
                  <a:p>
                    <a:r>
                      <a:rPr lang="en-US" dirty="0" smtClean="0"/>
                      <a:t>3,0</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15:layout/>
                </c:ext>
              </c:extLst>
            </c:dLbl>
            <c:spPr>
              <a:solidFill>
                <a:prstClr val="white">
                  <a:alpha val="90000"/>
                </a:prstClr>
              </a:solidFill>
              <a:ln>
                <a:solidFill>
                  <a:srgbClr val="B2D499"/>
                </a:solidFill>
              </a:ln>
              <a:effectLst>
                <a:outerShdw blurRad="50800" dist="38100" dir="2700000" algn="ctr" rotWithShape="0">
                  <a:srgbClr val="000000">
                    <a:alpha val="40000"/>
                  </a:srgbClr>
                </a:outerShdw>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Лист1!$A$2:$A$7</c:f>
              <c:strCache>
                <c:ptCount val="5"/>
                <c:pt idx="0">
                  <c:v>грузовые перевзки</c:v>
                </c:pt>
                <c:pt idx="1">
                  <c:v>Оптовая и розничная торговля</c:v>
                </c:pt>
                <c:pt idx="2">
                  <c:v>Сельское хозяйство</c:v>
                </c:pt>
                <c:pt idx="3">
                  <c:v>переработка древесины</c:v>
                </c:pt>
                <c:pt idx="4">
                  <c:v>Прочие виды</c:v>
                </c:pt>
              </c:strCache>
            </c:strRef>
          </c:cat>
          <c:val>
            <c:numRef>
              <c:f>Лист1!$B$2:$B$7</c:f>
              <c:numCache>
                <c:formatCode>0.0</c:formatCode>
                <c:ptCount val="6"/>
                <c:pt idx="0">
                  <c:v>19</c:v>
                </c:pt>
                <c:pt idx="1">
                  <c:v>35</c:v>
                </c:pt>
                <c:pt idx="2">
                  <c:v>2</c:v>
                </c:pt>
                <c:pt idx="3">
                  <c:v>9</c:v>
                </c:pt>
                <c:pt idx="4">
                  <c:v>35</c:v>
                </c:pt>
              </c:numCache>
            </c:numRef>
          </c:val>
          <c:extLst xmlns:c16r2="http://schemas.microsoft.com/office/drawing/2015/06/chart">
            <c:ext xmlns:c16="http://schemas.microsoft.com/office/drawing/2014/chart" uri="{C3380CC4-5D6E-409C-BE32-E72D297353CC}">
              <c16:uniqueId val="{0000000A-AB19-4056-BA0C-AD5E9B5B2677}"/>
            </c:ext>
          </c:extLst>
        </c:ser>
        <c:dLbls>
          <c:showLegendKey val="0"/>
          <c:showVal val="1"/>
          <c:showCatName val="0"/>
          <c:showSerName val="0"/>
          <c:showPercent val="0"/>
          <c:showBubbleSize val="0"/>
          <c:showLeaderLines val="1"/>
        </c:dLbls>
        <c:firstSliceAng val="0"/>
      </c:pieChart>
      <c:spPr>
        <a:noFill/>
        <a:ln>
          <a:noFill/>
        </a:ln>
        <a:effectLst/>
      </c:spPr>
    </c:plotArea>
    <c:plotVisOnly val="1"/>
    <c:dispBlanksAs val="zero"/>
    <c:showDLblsOverMax val="0"/>
  </c:chart>
  <c:spPr>
    <a:noFill/>
    <a:ln>
      <a:noFill/>
    </a:ln>
    <a:effectLst/>
  </c:spPr>
  <c:txPr>
    <a:bodyPr/>
    <a:lstStyle/>
    <a:p>
      <a:pPr>
        <a:defRPr/>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20778487430349"/>
          <c:y val="0.11687319089923558"/>
          <c:w val="0.81478311117592039"/>
          <c:h val="1"/>
        </c:manualLayout>
      </c:layout>
      <c:pieChart>
        <c:varyColors val="1"/>
        <c:ser>
          <c:idx val="0"/>
          <c:order val="0"/>
          <c:tx>
            <c:strRef>
              <c:f>Лист1!$B$1</c:f>
              <c:strCache>
                <c:ptCount val="1"/>
                <c:pt idx="0">
                  <c:v>Столбец1</c:v>
                </c:pt>
              </c:strCache>
            </c:strRef>
          </c:tx>
          <c:spPr>
            <a:ln w="3175">
              <a:solidFill>
                <a:schemeClr val="accent5">
                  <a:lumMod val="50000"/>
                </a:schemeClr>
              </a:solidFill>
            </a:ln>
          </c:spPr>
          <c:explosion val="14"/>
          <c:dPt>
            <c:idx val="0"/>
            <c:bubble3D val="0"/>
            <c:spPr>
              <a:solidFill>
                <a:srgbClr val="EBE352"/>
              </a:solidFill>
              <a:ln w="3175">
                <a:solidFill>
                  <a:schemeClr val="accent5">
                    <a:lumMod val="50000"/>
                  </a:schemeClr>
                </a:solidFill>
              </a:ln>
              <a:effectLst/>
            </c:spPr>
            <c:extLst xmlns:c16r2="http://schemas.microsoft.com/office/drawing/2015/06/chart">
              <c:ext xmlns:c16="http://schemas.microsoft.com/office/drawing/2014/chart" uri="{C3380CC4-5D6E-409C-BE32-E72D297353CC}">
                <c16:uniqueId val="{00000001-2FA3-4C9E-8347-B41F29429662}"/>
              </c:ext>
            </c:extLst>
          </c:dPt>
          <c:dPt>
            <c:idx val="1"/>
            <c:bubble3D val="0"/>
            <c:spPr>
              <a:solidFill>
                <a:srgbClr val="77CA82"/>
              </a:solidFill>
              <a:ln w="3175">
                <a:solidFill>
                  <a:schemeClr val="accent5">
                    <a:lumMod val="50000"/>
                  </a:schemeClr>
                </a:solidFill>
              </a:ln>
              <a:effectLst/>
            </c:spPr>
            <c:extLst xmlns:c16r2="http://schemas.microsoft.com/office/drawing/2015/06/chart">
              <c:ext xmlns:c16="http://schemas.microsoft.com/office/drawing/2014/chart" uri="{C3380CC4-5D6E-409C-BE32-E72D297353CC}">
                <c16:uniqueId val="{00000003-2FA3-4C9E-8347-B41F29429662}"/>
              </c:ext>
            </c:extLst>
          </c:dPt>
          <c:dLbls>
            <c:dLbl>
              <c:idx val="0"/>
              <c:layout>
                <c:manualLayout>
                  <c:x val="-0.22270740837832428"/>
                  <c:y val="-0.26816422990292832"/>
                </c:manualLayout>
              </c:layout>
              <c:tx>
                <c:rich>
                  <a:bodyPr/>
                  <a:lstStyle/>
                  <a:p>
                    <a:r>
                      <a:rPr lang="en-US" dirty="0" smtClean="0"/>
                      <a:t>99,0</a:t>
                    </a:r>
                    <a:r>
                      <a:rPr lang="en-US" dirty="0"/>
                      <a:t>%</a:t>
                    </a:r>
                  </a:p>
                </c:rich>
              </c:tx>
              <c:dLblPos val="bestFi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12713490321980817"/>
                  <c:y val="3.0234370328291033E-2"/>
                </c:manualLayout>
              </c:layout>
              <c:tx>
                <c:rich>
                  <a:bodyPr/>
                  <a:lstStyle/>
                  <a:p>
                    <a:r>
                      <a:rPr lang="en-US" dirty="0" smtClean="0"/>
                      <a:t>1,0%</a:t>
                    </a:r>
                    <a:endParaRPr lang="en-US" dirty="0"/>
                  </a:p>
                </c:rich>
              </c:tx>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2FA3-4C9E-8347-B41F29429662}"/>
                </c:ext>
                <c:ext xmlns:c15="http://schemas.microsoft.com/office/drawing/2012/chart" uri="{CE6537A1-D6FC-4f65-9D91-7224C49458BB}">
                  <c15:layout/>
                </c:ext>
              </c:extLst>
            </c:dLbl>
            <c:dLbl>
              <c:idx val="2"/>
              <c:layout>
                <c:manualLayout>
                  <c:x val="-0.11516966164530508"/>
                  <c:y val="1.4560121775808165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6.1556880379237518E-2"/>
                  <c:y val="-8.2143012811270955E-2"/>
                </c:manualLayout>
              </c:layout>
              <c:spPr>
                <a:solidFill>
                  <a:prstClr val="white">
                    <a:alpha val="90000"/>
                  </a:prstClr>
                </a:solidFill>
                <a:ln>
                  <a:solidFill>
                    <a:srgbClr val="A4C987">
                      <a:alpha val="85000"/>
                    </a:srgbClr>
                  </a:solidFill>
                </a:ln>
                <a:effectLst>
                  <a:outerShdw blurRad="50800" dist="38100" dir="2700000" algn="ctr" rotWithShape="0">
                    <a:srgbClr val="000000">
                      <a:alpha val="40000"/>
                    </a:srgbClr>
                  </a:outerShdw>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bestFit"/>
              <c:showLegendKey val="0"/>
              <c:showVal val="1"/>
              <c:showCatName val="0"/>
              <c:showSerName val="0"/>
              <c:showPercent val="0"/>
              <c:showBubbleSize val="0"/>
              <c:extLst>
                <c:ext xmlns:c15="http://schemas.microsoft.com/office/drawing/2012/chart" uri="{CE6537A1-D6FC-4f65-9D91-7224C49458BB}">
                  <c15:layout>
                    <c:manualLayout>
                      <c:w val="0.15914632817475402"/>
                      <c:h val="6.0699808551799982E-2"/>
                    </c:manualLayout>
                  </c15:layout>
                </c:ext>
              </c:extLst>
            </c:dLbl>
            <c:dLbl>
              <c:idx val="4"/>
              <c:layout>
                <c:manualLayout>
                  <c:x val="0"/>
                  <c:y val="-4.4253033498405814E-2"/>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2FA3-4C9E-8347-B41F29429662}"/>
                </c:ext>
                <c:ext xmlns:c15="http://schemas.microsoft.com/office/drawing/2012/chart" uri="{CE6537A1-D6FC-4f65-9D91-7224C49458BB}"/>
              </c:extLst>
            </c:dLbl>
            <c:dLbl>
              <c:idx val="5"/>
              <c:layout>
                <c:manualLayout>
                  <c:x val="-6.5289807870970176E-2"/>
                  <c:y val="4.4305002799636534E-2"/>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2FA3-4C9E-8347-B41F29429662}"/>
                </c:ext>
                <c:ext xmlns:c15="http://schemas.microsoft.com/office/drawing/2012/chart" uri="{CE6537A1-D6FC-4f65-9D91-7224C49458BB}"/>
              </c:extLst>
            </c:dLbl>
            <c:spPr>
              <a:solidFill>
                <a:prstClr val="white">
                  <a:alpha val="90000"/>
                </a:prstClr>
              </a:solidFill>
              <a:ln>
                <a:solidFill>
                  <a:srgbClr val="A4C987">
                    <a:alpha val="85000"/>
                  </a:srgbClr>
                </a:solidFill>
              </a:ln>
              <a:effectLst>
                <a:outerShdw blurRad="50800" dist="38100" dir="2700000" algn="ctr" rotWithShape="0">
                  <a:srgbClr val="000000">
                    <a:alpha val="40000"/>
                  </a:srgbClr>
                </a:outerShdw>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Лист1!$A$2:$A$3</c:f>
              <c:strCache>
                <c:ptCount val="2"/>
                <c:pt idx="0">
                  <c:v>Сфера промышленности</c:v>
                </c:pt>
                <c:pt idx="1">
                  <c:v>Сфера электр.энергии,горяч.пара</c:v>
                </c:pt>
              </c:strCache>
            </c:strRef>
          </c:cat>
          <c:val>
            <c:numRef>
              <c:f>Лист1!$B$2:$B$3</c:f>
              <c:numCache>
                <c:formatCode>0.0%</c:formatCode>
                <c:ptCount val="2"/>
                <c:pt idx="0">
                  <c:v>0.99</c:v>
                </c:pt>
                <c:pt idx="1">
                  <c:v>1.0000000000000005E-2</c:v>
                </c:pt>
              </c:numCache>
            </c:numRef>
          </c:val>
          <c:extLst xmlns:c16r2="http://schemas.microsoft.com/office/drawing/2015/06/chart">
            <c:ext xmlns:c16="http://schemas.microsoft.com/office/drawing/2014/chart" uri="{C3380CC4-5D6E-409C-BE32-E72D297353CC}">
              <c16:uniqueId val="{0000000C-2FA3-4C9E-8347-B41F29429662}"/>
            </c:ext>
          </c:extLst>
        </c:ser>
        <c:dLbls>
          <c:showLegendKey val="0"/>
          <c:showVal val="1"/>
          <c:showCatName val="0"/>
          <c:showSerName val="0"/>
          <c:showPercent val="0"/>
          <c:showBubbleSize val="0"/>
          <c:showLeaderLines val="1"/>
        </c:dLbls>
        <c:firstSliceAng val="0"/>
      </c:pieChart>
      <c:spPr>
        <a:noFill/>
        <a:ln>
          <a:noFill/>
        </a:ln>
        <a:effectLst/>
      </c:spPr>
    </c:plotArea>
    <c:plotVisOnly val="1"/>
    <c:dispBlanksAs val="zero"/>
    <c:showDLblsOverMax val="0"/>
  </c:chart>
  <c:spPr>
    <a:noFill/>
    <a:ln>
      <a:noFill/>
    </a:ln>
    <a:effectLst/>
  </c:spPr>
  <c:txPr>
    <a:bodyPr/>
    <a:lstStyle/>
    <a:p>
      <a:pPr>
        <a:defRPr/>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243336345474341"/>
          <c:y val="1.1707339141224829E-2"/>
          <c:w val="0.72451321635512522"/>
          <c:h val="0.73978987757961256"/>
        </c:manualLayout>
      </c:layout>
      <c:pieChart>
        <c:varyColors val="1"/>
        <c:ser>
          <c:idx val="0"/>
          <c:order val="0"/>
          <c:tx>
            <c:strRef>
              <c:f>Лист1!$B$1</c:f>
              <c:strCache>
                <c:ptCount val="1"/>
                <c:pt idx="0">
                  <c:v>Столбец1</c:v>
                </c:pt>
              </c:strCache>
            </c:strRef>
          </c:tx>
          <c:spPr>
            <a:ln w="3175">
              <a:solidFill>
                <a:schemeClr val="accent5">
                  <a:lumMod val="50000"/>
                </a:schemeClr>
              </a:solidFill>
            </a:ln>
          </c:spPr>
          <c:explosion val="8"/>
          <c:dPt>
            <c:idx val="0"/>
            <c:bubble3D val="0"/>
            <c:explosion val="5"/>
            <c:spPr>
              <a:solidFill>
                <a:srgbClr val="0070C0"/>
              </a:solidFill>
              <a:ln w="3175">
                <a:solidFill>
                  <a:schemeClr val="accent5">
                    <a:lumMod val="50000"/>
                  </a:schemeClr>
                </a:solidFill>
              </a:ln>
              <a:effectLst/>
            </c:spPr>
            <c:extLst xmlns:c16r2="http://schemas.microsoft.com/office/drawing/2015/06/chart">
              <c:ext xmlns:c16="http://schemas.microsoft.com/office/drawing/2014/chart" uri="{C3380CC4-5D6E-409C-BE32-E72D297353CC}">
                <c16:uniqueId val="{00000001-09DD-4903-8301-36BE8AE14F30}"/>
              </c:ext>
            </c:extLst>
          </c:dPt>
          <c:dPt>
            <c:idx val="1"/>
            <c:bubble3D val="0"/>
            <c:spPr>
              <a:solidFill>
                <a:srgbClr val="E3DE4C"/>
              </a:solidFill>
              <a:ln w="3175">
                <a:solidFill>
                  <a:schemeClr val="accent5">
                    <a:lumMod val="50000"/>
                  </a:schemeClr>
                </a:solidFill>
              </a:ln>
              <a:effectLst/>
            </c:spPr>
            <c:extLst xmlns:c16r2="http://schemas.microsoft.com/office/drawing/2015/06/chart">
              <c:ext xmlns:c16="http://schemas.microsoft.com/office/drawing/2014/chart" uri="{C3380CC4-5D6E-409C-BE32-E72D297353CC}">
                <c16:uniqueId val="{00000003-09DD-4903-8301-36BE8AE14F30}"/>
              </c:ext>
            </c:extLst>
          </c:dPt>
          <c:dLbls>
            <c:dLbl>
              <c:idx val="0"/>
              <c:layout>
                <c:manualLayout>
                  <c:x val="-0.25054567543960632"/>
                  <c:y val="3.1544218390507459E-2"/>
                </c:manualLayout>
              </c:layout>
              <c:tx>
                <c:rich>
                  <a:bodyPr/>
                  <a:lstStyle/>
                  <a:p>
                    <a:r>
                      <a:rPr lang="en-US" dirty="0" smtClean="0"/>
                      <a:t>49,9%</a:t>
                    </a:r>
                    <a:endParaRPr lang="en-US" dirty="0"/>
                  </a:p>
                </c:rich>
              </c:tx>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09DD-4903-8301-36BE8AE14F30}"/>
                </c:ext>
                <c:ext xmlns:c15="http://schemas.microsoft.com/office/drawing/2012/chart" uri="{CE6537A1-D6FC-4f65-9D91-7224C49458BB}">
                  <c15:layout/>
                </c:ext>
              </c:extLst>
            </c:dLbl>
            <c:dLbl>
              <c:idx val="1"/>
              <c:layout>
                <c:manualLayout>
                  <c:x val="0.26828209235010508"/>
                  <c:y val="-7.0784647002559292E-2"/>
                </c:manualLayout>
              </c:layout>
              <c:tx>
                <c:rich>
                  <a:bodyPr/>
                  <a:lstStyle/>
                  <a:p>
                    <a:r>
                      <a:rPr lang="en-US" dirty="0" smtClean="0"/>
                      <a:t>50,1%</a:t>
                    </a:r>
                    <a:endParaRPr lang="en-US" dirty="0"/>
                  </a:p>
                </c:rich>
              </c:tx>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09DD-4903-8301-36BE8AE14F30}"/>
                </c:ext>
                <c:ext xmlns:c15="http://schemas.microsoft.com/office/drawing/2012/chart" uri="{CE6537A1-D6FC-4f65-9D91-7224C49458BB}">
                  <c15:layout/>
                </c:ext>
              </c:extLst>
            </c:dLbl>
            <c:spPr>
              <a:solidFill>
                <a:prstClr val="white">
                  <a:alpha val="90000"/>
                </a:prstClr>
              </a:solidFill>
              <a:ln>
                <a:solidFill>
                  <a:srgbClr val="70AD47"/>
                </a:solidFill>
              </a:ln>
              <a:effectLst>
                <a:outerShdw blurRad="50800" dist="38100" dir="2700000" algn="ctr" rotWithShape="0">
                  <a:schemeClr val="accent6">
                    <a:lumMod val="75000"/>
                    <a:alpha val="40000"/>
                  </a:schemeClr>
                </a:outerShdw>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extLst>
          </c:dLbls>
          <c:cat>
            <c:strRef>
              <c:f>Лист1!$A$2:$A$3</c:f>
              <c:strCache>
                <c:ptCount val="2"/>
                <c:pt idx="0">
                  <c:v>Растениеводство</c:v>
                </c:pt>
                <c:pt idx="1">
                  <c:v>Животноводство</c:v>
                </c:pt>
              </c:strCache>
            </c:strRef>
          </c:cat>
          <c:val>
            <c:numRef>
              <c:f>Лист1!$B$2:$B$3</c:f>
              <c:numCache>
                <c:formatCode>0.0%</c:formatCode>
                <c:ptCount val="2"/>
                <c:pt idx="0">
                  <c:v>0.49900000000000044</c:v>
                </c:pt>
                <c:pt idx="1">
                  <c:v>0.501</c:v>
                </c:pt>
              </c:numCache>
            </c:numRef>
          </c:val>
          <c:extLst xmlns:c16r2="http://schemas.microsoft.com/office/drawing/2015/06/chart">
            <c:ext xmlns:c16="http://schemas.microsoft.com/office/drawing/2014/chart" uri="{C3380CC4-5D6E-409C-BE32-E72D297353CC}">
              <c16:uniqueId val="{00000004-09DD-4903-8301-36BE8AE14F30}"/>
            </c:ext>
          </c:extLst>
        </c:ser>
        <c:dLbls>
          <c:showLegendKey val="0"/>
          <c:showVal val="1"/>
          <c:showCatName val="0"/>
          <c:showSerName val="0"/>
          <c:showPercent val="0"/>
          <c:showBubbleSize val="0"/>
          <c:showLeaderLines val="0"/>
        </c:dLbls>
        <c:firstSliceAng val="0"/>
      </c:pieChart>
      <c:spPr>
        <a:noFill/>
        <a:ln>
          <a:noFill/>
        </a:ln>
        <a:effectLst/>
      </c:spPr>
    </c:plotArea>
    <c:legend>
      <c:legendPos val="b"/>
      <c:layout>
        <c:manualLayout>
          <c:xMode val="edge"/>
          <c:yMode val="edge"/>
          <c:x val="0.13999510478141594"/>
          <c:y val="0.84464055881082634"/>
          <c:w val="0.64384712676990463"/>
          <c:h val="0.1504743814309389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legend>
    <c:plotVisOnly val="1"/>
    <c:dispBlanksAs val="zero"/>
    <c:showDLblsOverMax val="0"/>
  </c:chart>
  <c:spPr>
    <a:noFill/>
    <a:ln>
      <a:noFill/>
    </a:ln>
    <a:effectLst/>
  </c:spPr>
  <c:txPr>
    <a:bodyPr/>
    <a:lstStyle/>
    <a:p>
      <a:pPr>
        <a:defRPr/>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0897279211299048"/>
          <c:y val="7.5981628407344862E-2"/>
          <c:w val="0.43104628206449985"/>
          <c:h val="0.52907778898026236"/>
        </c:manualLayout>
      </c:layout>
      <c:pieChart>
        <c:varyColors val="1"/>
        <c:ser>
          <c:idx val="0"/>
          <c:order val="0"/>
          <c:tx>
            <c:strRef>
              <c:f>Лист1!$B$1</c:f>
              <c:strCache>
                <c:ptCount val="1"/>
                <c:pt idx="0">
                  <c:v>18</c:v>
                </c:pt>
              </c:strCache>
            </c:strRef>
          </c:tx>
          <c:spPr>
            <a:solidFill>
              <a:srgbClr val="05BAFF"/>
            </a:solidFill>
            <a:ln>
              <a:solidFill>
                <a:schemeClr val="accent5">
                  <a:lumMod val="50000"/>
                </a:schemeClr>
              </a:solidFill>
            </a:ln>
          </c:spPr>
          <c:explosion val="6"/>
          <c:dPt>
            <c:idx val="0"/>
            <c:bubble3D val="0"/>
            <c:spPr>
              <a:solidFill>
                <a:srgbClr val="81D78C"/>
              </a:solidFill>
              <a:ln>
                <a:solidFill>
                  <a:schemeClr val="accent5">
                    <a:lumMod val="50000"/>
                  </a:schemeClr>
                </a:solidFill>
              </a:ln>
              <a:effectLst/>
            </c:spPr>
          </c:dPt>
          <c:dPt>
            <c:idx val="1"/>
            <c:bubble3D val="0"/>
            <c:spPr>
              <a:solidFill>
                <a:srgbClr val="05BAFF"/>
              </a:solidFill>
              <a:ln>
                <a:solidFill>
                  <a:schemeClr val="accent5">
                    <a:lumMod val="50000"/>
                  </a:schemeClr>
                </a:solidFill>
              </a:ln>
              <a:effectLst/>
            </c:spPr>
          </c:dPt>
          <c:dPt>
            <c:idx val="2"/>
            <c:bubble3D val="0"/>
            <c:spPr>
              <a:solidFill>
                <a:srgbClr val="C3D445"/>
              </a:solidFill>
              <a:ln>
                <a:solidFill>
                  <a:schemeClr val="accent5">
                    <a:lumMod val="50000"/>
                  </a:schemeClr>
                </a:solidFill>
              </a:ln>
              <a:effectLst/>
            </c:spPr>
          </c:dPt>
          <c:dLbls>
            <c:dLbl>
              <c:idx val="0"/>
              <c:layout>
                <c:manualLayout>
                  <c:x val="-3.1646824160775841E-2"/>
                  <c:y val="3.5312874851727634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10010635779487104"/>
                  <c:y val="-0.12006377449587567"/>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5.4408524934050954E-2"/>
                  <c:y val="1.2613647675384034E-2"/>
                </c:manualLayout>
              </c:layout>
              <c:spPr>
                <a:solidFill>
                  <a:prstClr val="white">
                    <a:alpha val="90000"/>
                  </a:prstClr>
                </a:solidFill>
                <a:ln>
                  <a:solidFill>
                    <a:srgbClr val="70AD47">
                      <a:alpha val="90000"/>
                    </a:srgbClr>
                  </a:solidFill>
                </a:ln>
                <a:effectLst>
                  <a:outerShdw blurRad="50800" dist="38100" dir="2700000" algn="ctr" rotWithShape="0">
                    <a:schemeClr val="accent6">
                      <a:lumMod val="60000"/>
                      <a:lumOff val="40000"/>
                      <a:alpha val="40000"/>
                    </a:schemeClr>
                  </a:outerShdw>
                </a:effectLst>
              </c:spPr>
              <c:txPr>
                <a:bodyPr rot="0" spcFirstLastPara="1" vertOverflow="ellipsis" vert="horz" wrap="square" lIns="38100" tIns="19050" rIns="38100" bIns="19050" anchor="ctr" anchorCtr="0">
                  <a:spAutoFit/>
                </a:bodyPr>
                <a:lstStyle/>
                <a:p>
                  <a:pPr algn="ctr">
                    <a:defRPr lang="ru-RU" sz="10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bestFit"/>
              <c:showLegendKey val="0"/>
              <c:showVal val="1"/>
              <c:showCatName val="0"/>
              <c:showSerName val="0"/>
              <c:showPercent val="0"/>
              <c:showBubbleSize val="0"/>
              <c:extLst>
                <c:ext xmlns:c15="http://schemas.microsoft.com/office/drawing/2012/chart" uri="{CE6537A1-D6FC-4f65-9D91-7224C49458BB}">
                  <c15:layout/>
                </c:ext>
              </c:extLst>
            </c:dLbl>
            <c:spPr>
              <a:solidFill>
                <a:prstClr val="white">
                  <a:alpha val="90000"/>
                </a:prstClr>
              </a:solidFill>
              <a:ln>
                <a:solidFill>
                  <a:srgbClr val="70AD47">
                    <a:alpha val="90000"/>
                  </a:srgbClr>
                </a:solidFill>
              </a:ln>
              <a:effectLst>
                <a:outerShdw blurRad="50800" dist="50800" dir="2700000" algn="ctr" rotWithShape="0">
                  <a:schemeClr val="accent6">
                    <a:lumMod val="60000"/>
                    <a:lumOff val="40000"/>
                    <a:alpha val="40000"/>
                  </a:schemeClr>
                </a:outerShdw>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Лист1!$A$2:$A$4</c:f>
              <c:strCache>
                <c:ptCount val="3"/>
                <c:pt idx="0">
                  <c:v>Налоговые поступления</c:v>
                </c:pt>
                <c:pt idx="1">
                  <c:v>Безвозмездные поступления</c:v>
                </c:pt>
                <c:pt idx="2">
                  <c:v>Прочие доходы</c:v>
                </c:pt>
              </c:strCache>
            </c:strRef>
          </c:cat>
          <c:val>
            <c:numRef>
              <c:f>Лист1!$B$2:$B$4</c:f>
              <c:numCache>
                <c:formatCode>General</c:formatCode>
                <c:ptCount val="3"/>
                <c:pt idx="0">
                  <c:v>56.2</c:v>
                </c:pt>
                <c:pt idx="1">
                  <c:v>484.5</c:v>
                </c:pt>
                <c:pt idx="2">
                  <c:v>42.8</c:v>
                </c:pt>
              </c:numCache>
            </c:numRef>
          </c:val>
        </c:ser>
        <c:dLbls>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6.3773900771235598E-2"/>
          <c:y val="0.59804466772809262"/>
          <c:w val="0.5845289130604695"/>
          <c:h val="0.20418515958360839"/>
        </c:manualLayout>
      </c:layout>
      <c:overlay val="0"/>
      <c:spPr>
        <a:noFill/>
        <a:ln>
          <a:noFill/>
        </a:ln>
        <a:effectLst/>
      </c:spPr>
      <c:txPr>
        <a:bodyPr rot="0" spcFirstLastPara="1" vertOverflow="ellipsis" vert="horz" wrap="square" anchor="ctr" anchorCtr="0"/>
        <a:lstStyle/>
        <a:p>
          <a:pPr rtl="0">
            <a:defRPr sz="10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ru-RU"/>
        </a:p>
      </c:txPr>
    </c:legend>
    <c:plotVisOnly val="1"/>
    <c:dispBlanksAs val="zero"/>
    <c:showDLblsOverMax val="0"/>
  </c:chart>
  <c:spPr>
    <a:noFill/>
    <a:ln>
      <a:noFill/>
    </a:ln>
    <a:effectLst/>
  </c:spPr>
  <c:txPr>
    <a:bodyPr/>
    <a:lstStyle/>
    <a:p>
      <a:pPr>
        <a:defRPr/>
      </a:pPr>
      <a:endParaRPr lang="ru-RU"/>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5968562126703414"/>
          <c:y val="0.44064972559857379"/>
          <c:w val="0.28290736408472056"/>
          <c:h val="0.50275753093043307"/>
        </c:manualLayout>
      </c:layout>
      <c:pieChart>
        <c:varyColors val="1"/>
        <c:ser>
          <c:idx val="0"/>
          <c:order val="0"/>
          <c:tx>
            <c:strRef>
              <c:f>Лист1!$B$1</c:f>
              <c:strCache>
                <c:ptCount val="1"/>
                <c:pt idx="0">
                  <c:v>Столбец1</c:v>
                </c:pt>
              </c:strCache>
            </c:strRef>
          </c:tx>
          <c:spPr>
            <a:ln w="12700">
              <a:solidFill>
                <a:schemeClr val="accent5">
                  <a:lumMod val="50000"/>
                </a:schemeClr>
              </a:solidFill>
            </a:ln>
            <a:effectLst/>
            <a:scene3d>
              <a:camera prst="orthographicFront"/>
              <a:lightRig rig="threePt" dir="t"/>
            </a:scene3d>
            <a:sp3d>
              <a:contourClr>
                <a:srgbClr val="000000"/>
              </a:contourClr>
            </a:sp3d>
          </c:spPr>
          <c:explosion val="7"/>
          <c:dPt>
            <c:idx val="0"/>
            <c:bubble3D val="0"/>
            <c:spPr>
              <a:solidFill>
                <a:srgbClr val="B7C73E"/>
              </a:solidFill>
              <a:ln w="12700">
                <a:solidFill>
                  <a:schemeClr val="accent5">
                    <a:lumMod val="50000"/>
                  </a:schemeClr>
                </a:solidFill>
              </a:ln>
              <a:effectLst/>
              <a:scene3d>
                <a:camera prst="orthographicFront"/>
                <a:lightRig rig="threePt" dir="t"/>
              </a:scene3d>
              <a:sp3d>
                <a:contourClr>
                  <a:srgbClr val="000000"/>
                </a:contourClr>
              </a:sp3d>
            </c:spPr>
            <c:extLst xmlns:c16r2="http://schemas.microsoft.com/office/drawing/2015/06/chart">
              <c:ext xmlns:c16="http://schemas.microsoft.com/office/drawing/2014/chart" uri="{C3380CC4-5D6E-409C-BE32-E72D297353CC}">
                <c16:uniqueId val="{00000001-CD74-4828-AC9A-D7FF2275CF7B}"/>
              </c:ext>
            </c:extLst>
          </c:dPt>
          <c:dPt>
            <c:idx val="1"/>
            <c:bubble3D val="0"/>
            <c:spPr>
              <a:solidFill>
                <a:srgbClr val="8BDCDE"/>
              </a:solidFill>
              <a:ln w="12700">
                <a:solidFill>
                  <a:schemeClr val="accent5">
                    <a:lumMod val="50000"/>
                  </a:schemeClr>
                </a:solidFill>
              </a:ln>
              <a:effectLst/>
              <a:scene3d>
                <a:camera prst="orthographicFront"/>
                <a:lightRig rig="threePt" dir="t"/>
              </a:scene3d>
              <a:sp3d>
                <a:contourClr>
                  <a:srgbClr val="000000"/>
                </a:contourClr>
              </a:sp3d>
            </c:spPr>
            <c:extLst xmlns:c16r2="http://schemas.microsoft.com/office/drawing/2015/06/chart">
              <c:ext xmlns:c16="http://schemas.microsoft.com/office/drawing/2014/chart" uri="{C3380CC4-5D6E-409C-BE32-E72D297353CC}">
                <c16:uniqueId val="{00000003-CD74-4828-AC9A-D7FF2275CF7B}"/>
              </c:ext>
            </c:extLst>
          </c:dPt>
          <c:dPt>
            <c:idx val="2"/>
            <c:bubble3D val="0"/>
            <c:spPr>
              <a:solidFill>
                <a:srgbClr val="EBE352"/>
              </a:solidFill>
              <a:ln w="12700">
                <a:solidFill>
                  <a:schemeClr val="accent5">
                    <a:lumMod val="50000"/>
                  </a:schemeClr>
                </a:solidFill>
              </a:ln>
              <a:effectLst/>
              <a:scene3d>
                <a:camera prst="orthographicFront"/>
                <a:lightRig rig="threePt" dir="t"/>
              </a:scene3d>
              <a:sp3d>
                <a:contourClr>
                  <a:srgbClr val="000000"/>
                </a:contourClr>
              </a:sp3d>
            </c:spPr>
            <c:extLst xmlns:c16r2="http://schemas.microsoft.com/office/drawing/2015/06/chart">
              <c:ext xmlns:c16="http://schemas.microsoft.com/office/drawing/2014/chart" uri="{C3380CC4-5D6E-409C-BE32-E72D297353CC}">
                <c16:uniqueId val="{00000005-CD74-4828-AC9A-D7FF2275CF7B}"/>
              </c:ext>
            </c:extLst>
          </c:dPt>
          <c:dPt>
            <c:idx val="3"/>
            <c:bubble3D val="0"/>
            <c:spPr>
              <a:solidFill>
                <a:schemeClr val="accent5">
                  <a:lumMod val="50000"/>
                </a:schemeClr>
              </a:solidFill>
              <a:ln w="12700">
                <a:solidFill>
                  <a:schemeClr val="accent5">
                    <a:lumMod val="50000"/>
                  </a:schemeClr>
                </a:solidFill>
              </a:ln>
              <a:effectLst/>
              <a:scene3d>
                <a:camera prst="orthographicFront"/>
                <a:lightRig rig="threePt" dir="t"/>
              </a:scene3d>
              <a:sp3d>
                <a:contourClr>
                  <a:srgbClr val="000000"/>
                </a:contourClr>
              </a:sp3d>
            </c:spPr>
            <c:extLst xmlns:c16r2="http://schemas.microsoft.com/office/drawing/2015/06/chart">
              <c:ext xmlns:c16="http://schemas.microsoft.com/office/drawing/2014/chart" uri="{C3380CC4-5D6E-409C-BE32-E72D297353CC}">
                <c16:uniqueId val="{00000007-CD74-4828-AC9A-D7FF2275CF7B}"/>
              </c:ext>
            </c:extLst>
          </c:dPt>
          <c:dPt>
            <c:idx val="4"/>
            <c:bubble3D val="0"/>
            <c:spPr>
              <a:solidFill>
                <a:srgbClr val="00AEFF"/>
              </a:solidFill>
              <a:ln w="12700">
                <a:solidFill>
                  <a:schemeClr val="accent5">
                    <a:lumMod val="50000"/>
                  </a:schemeClr>
                </a:solidFill>
              </a:ln>
              <a:effectLst/>
              <a:scene3d>
                <a:camera prst="orthographicFront"/>
                <a:lightRig rig="threePt" dir="t"/>
              </a:scene3d>
              <a:sp3d>
                <a:contourClr>
                  <a:srgbClr val="000000"/>
                </a:contourClr>
              </a:sp3d>
            </c:spPr>
            <c:extLst xmlns:c16r2="http://schemas.microsoft.com/office/drawing/2015/06/chart">
              <c:ext xmlns:c16="http://schemas.microsoft.com/office/drawing/2014/chart" uri="{C3380CC4-5D6E-409C-BE32-E72D297353CC}">
                <c16:uniqueId val="{00000009-CD74-4828-AC9A-D7FF2275CF7B}"/>
              </c:ext>
            </c:extLst>
          </c:dPt>
          <c:dPt>
            <c:idx val="5"/>
            <c:bubble3D val="0"/>
            <c:spPr>
              <a:solidFill>
                <a:srgbClr val="6DC781"/>
              </a:solidFill>
              <a:ln w="12700">
                <a:solidFill>
                  <a:schemeClr val="accent5">
                    <a:lumMod val="50000"/>
                  </a:schemeClr>
                </a:solidFill>
              </a:ln>
              <a:effectLst/>
              <a:scene3d>
                <a:camera prst="orthographicFront"/>
                <a:lightRig rig="threePt" dir="t"/>
              </a:scene3d>
              <a:sp3d>
                <a:contourClr>
                  <a:srgbClr val="000000"/>
                </a:contourClr>
              </a:sp3d>
            </c:spPr>
            <c:extLst xmlns:c16r2="http://schemas.microsoft.com/office/drawing/2015/06/chart">
              <c:ext xmlns:c16="http://schemas.microsoft.com/office/drawing/2014/chart" uri="{C3380CC4-5D6E-409C-BE32-E72D297353CC}">
                <c16:uniqueId val="{0000000B-CD74-4828-AC9A-D7FF2275CF7B}"/>
              </c:ext>
            </c:extLst>
          </c:dPt>
          <c:dLbls>
            <c:dLbl>
              <c:idx val="0"/>
              <c:layout>
                <c:manualLayout>
                  <c:x val="-5.3535890445742884E-3"/>
                  <c:y val="-7.5456818003998534E-3"/>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8.0047469185490195E-4"/>
                  <c:y val="-1.1912748425488401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1679135117677868E-2"/>
                  <c:y val="-3.7379314969895897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2.4424769716249541E-2"/>
                  <c:y val="-3.4889133034343212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4641665991391778E-2"/>
                  <c:y val="9.7294040369620509E-4"/>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4.2084496049422633E-3"/>
                  <c:y val="-2.7824847852968015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3.6056139693409492E-3"/>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solidFill>
                <a:prstClr val="white">
                  <a:alpha val="90000"/>
                </a:prstClr>
              </a:solidFill>
              <a:ln>
                <a:solidFill>
                  <a:srgbClr val="70AD47">
                    <a:alpha val="90000"/>
                  </a:srgbClr>
                </a:solidFill>
              </a:ln>
              <a:effectLst>
                <a:outerShdw blurRad="50800" dist="38100" dir="2700000" algn="ctr" rotWithShape="0">
                  <a:schemeClr val="accent6">
                    <a:lumMod val="60000"/>
                    <a:lumOff val="40000"/>
                    <a:alpha val="40000"/>
                  </a:schemeClr>
                </a:outerShdw>
              </a:effectLst>
            </c:spPr>
            <c:txPr>
              <a:bodyPr rot="0" vert="horz"/>
              <a:lstStyle/>
              <a:p>
                <a:pPr>
                  <a:defRPr/>
                </a:pPr>
                <a:endParaRPr lang="ru-RU"/>
              </a:p>
            </c:txPr>
            <c:dLblPos val="outEnd"/>
            <c:showLegendKey val="0"/>
            <c:showVal val="1"/>
            <c:showCatName val="0"/>
            <c:showSerName val="0"/>
            <c:showPercent val="0"/>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Лист1!$A$2:$A$8</c:f>
              <c:strCache>
                <c:ptCount val="7"/>
                <c:pt idx="0">
                  <c:v>Национальная экономика</c:v>
                </c:pt>
                <c:pt idx="1">
                  <c:v>Жилищно-коммунальное хозяйство</c:v>
                </c:pt>
                <c:pt idx="2">
                  <c:v>Общегосударственные расходы</c:v>
                </c:pt>
                <c:pt idx="3">
                  <c:v>Здравоохранение и спорт</c:v>
                </c:pt>
                <c:pt idx="4">
                  <c:v>Социальная политика</c:v>
                </c:pt>
                <c:pt idx="5">
                  <c:v>Образование</c:v>
                </c:pt>
                <c:pt idx="6">
                  <c:v>другое</c:v>
                </c:pt>
              </c:strCache>
            </c:strRef>
          </c:cat>
          <c:val>
            <c:numRef>
              <c:f>Лист1!$B$2:$B$8</c:f>
              <c:numCache>
                <c:formatCode>General</c:formatCode>
                <c:ptCount val="7"/>
                <c:pt idx="0">
                  <c:v>100.1</c:v>
                </c:pt>
                <c:pt idx="1">
                  <c:v>88</c:v>
                </c:pt>
                <c:pt idx="2">
                  <c:v>65.8</c:v>
                </c:pt>
                <c:pt idx="3">
                  <c:v>0.2</c:v>
                </c:pt>
                <c:pt idx="4">
                  <c:v>21.7</c:v>
                </c:pt>
                <c:pt idx="5">
                  <c:v>203</c:v>
                </c:pt>
                <c:pt idx="6">
                  <c:v>96</c:v>
                </c:pt>
              </c:numCache>
            </c:numRef>
          </c:val>
          <c:extLst xmlns:c16r2="http://schemas.microsoft.com/office/drawing/2015/06/chart">
            <c:ext xmlns:c16="http://schemas.microsoft.com/office/drawing/2014/chart" uri="{C3380CC4-5D6E-409C-BE32-E72D297353CC}">
              <c16:uniqueId val="{0000000C-CD74-4828-AC9A-D7FF2275CF7B}"/>
            </c:ext>
          </c:extLst>
        </c:ser>
        <c:dLbls>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6.3300072754164938E-2"/>
          <c:y val="0.55169593935797923"/>
          <c:w val="0.46009522227758404"/>
          <c:h val="0.40479935411105411"/>
        </c:manualLayout>
      </c:layout>
      <c:overlay val="0"/>
      <c:spPr>
        <a:noFill/>
        <a:ln>
          <a:noFill/>
        </a:ln>
        <a:effectLst/>
      </c:spPr>
      <c:txPr>
        <a:bodyPr rot="0" vert="horz"/>
        <a:lstStyle/>
        <a:p>
          <a:pPr>
            <a:defRPr/>
          </a:pPr>
          <a:endParaRPr lang="ru-RU"/>
        </a:p>
      </c:txPr>
    </c:legend>
    <c:plotVisOnly val="1"/>
    <c:dispBlanksAs val="zero"/>
    <c:showDLblsOverMax val="0"/>
  </c:chart>
  <c:spPr>
    <a:noFill/>
    <a:ln w="6350" cap="flat" cmpd="sng" algn="ctr">
      <a:noFill/>
      <a:prstDash val="solid"/>
      <a:miter lim="800000"/>
    </a:ln>
    <a:effectLst/>
  </c:spPr>
  <c:txPr>
    <a:bodyPr/>
    <a:lstStyle/>
    <a:p>
      <a:pPr>
        <a:defRPr>
          <a:latin typeface="Open Sans" panose="020B0606030504020204" pitchFamily="34" charset="0"/>
          <a:ea typeface="Open Sans" panose="020B0606030504020204" pitchFamily="34" charset="0"/>
          <a:cs typeface="Open Sans" panose="020B0606030504020204" pitchFamily="34" charset="0"/>
        </a:defRPr>
      </a:pPr>
      <a:endParaRPr lang="ru-RU"/>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30525" cy="498475"/>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29050" y="0"/>
            <a:ext cx="2930525" cy="498475"/>
          </a:xfrm>
          <a:prstGeom prst="rect">
            <a:avLst/>
          </a:prstGeom>
        </p:spPr>
        <p:txBody>
          <a:bodyPr vert="horz" lIns="91440" tIns="45720" rIns="91440" bIns="45720" rtlCol="0"/>
          <a:lstStyle>
            <a:lvl1pPr algn="r">
              <a:defRPr sz="1200"/>
            </a:lvl1pPr>
          </a:lstStyle>
          <a:p>
            <a:fld id="{A371B3DC-399D-44FA-8619-304EA245A766}" type="datetimeFigureOut">
              <a:rPr lang="ru-RU" smtClean="0"/>
              <a:pPr/>
              <a:t>18.07.2024</a:t>
            </a:fld>
            <a:endParaRPr lang="ru-RU" dirty="0"/>
          </a:p>
        </p:txBody>
      </p:sp>
      <p:sp>
        <p:nvSpPr>
          <p:cNvPr id="4" name="Образ слайда 3"/>
          <p:cNvSpPr>
            <a:spLocks noGrp="1" noRot="1" noChangeAspect="1"/>
          </p:cNvSpPr>
          <p:nvPr>
            <p:ph type="sldImg" idx="2"/>
          </p:nvPr>
        </p:nvSpPr>
        <p:spPr>
          <a:xfrm>
            <a:off x="1701800" y="1243013"/>
            <a:ext cx="3357563" cy="3355975"/>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76275" y="4784725"/>
            <a:ext cx="5408613" cy="3914775"/>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44038"/>
            <a:ext cx="2930525" cy="498475"/>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29050" y="9444038"/>
            <a:ext cx="2930525" cy="498475"/>
          </a:xfrm>
          <a:prstGeom prst="rect">
            <a:avLst/>
          </a:prstGeom>
        </p:spPr>
        <p:txBody>
          <a:bodyPr vert="horz" lIns="91440" tIns="45720" rIns="91440" bIns="45720" rtlCol="0" anchor="b"/>
          <a:lstStyle>
            <a:lvl1pPr algn="r">
              <a:defRPr sz="1200"/>
            </a:lvl1pPr>
          </a:lstStyle>
          <a:p>
            <a:fld id="{2C823618-DF07-46CB-B655-B5123BD5FC91}" type="slidenum">
              <a:rPr lang="ru-RU" smtClean="0"/>
              <a:pPr/>
              <a:t>‹#›</a:t>
            </a:fld>
            <a:endParaRPr lang="ru-RU" dirty="0"/>
          </a:p>
        </p:txBody>
      </p:sp>
    </p:spTree>
    <p:extLst>
      <p:ext uri="{BB962C8B-B14F-4D97-AF65-F5344CB8AC3E}">
        <p14:creationId xmlns:p14="http://schemas.microsoft.com/office/powerpoint/2010/main" val="1040731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a:t>
            </a:fld>
            <a:endParaRPr lang="ru-RU" dirty="0"/>
          </a:p>
        </p:txBody>
      </p:sp>
    </p:spTree>
    <p:extLst>
      <p:ext uri="{BB962C8B-B14F-4D97-AF65-F5344CB8AC3E}">
        <p14:creationId xmlns:p14="http://schemas.microsoft.com/office/powerpoint/2010/main" val="35368190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16</a:t>
            </a:fld>
            <a:endParaRPr lang="ru-RU" dirty="0"/>
          </a:p>
        </p:txBody>
      </p:sp>
    </p:spTree>
    <p:extLst>
      <p:ext uri="{BB962C8B-B14F-4D97-AF65-F5344CB8AC3E}">
        <p14:creationId xmlns:p14="http://schemas.microsoft.com/office/powerpoint/2010/main" val="2209844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17</a:t>
            </a:fld>
            <a:endParaRPr lang="ru-RU" dirty="0"/>
          </a:p>
        </p:txBody>
      </p:sp>
    </p:spTree>
    <p:extLst>
      <p:ext uri="{BB962C8B-B14F-4D97-AF65-F5344CB8AC3E}">
        <p14:creationId xmlns:p14="http://schemas.microsoft.com/office/powerpoint/2010/main" val="1779139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18</a:t>
            </a:fld>
            <a:endParaRPr lang="ru-RU" dirty="0"/>
          </a:p>
        </p:txBody>
      </p:sp>
    </p:spTree>
    <p:extLst>
      <p:ext uri="{BB962C8B-B14F-4D97-AF65-F5344CB8AC3E}">
        <p14:creationId xmlns:p14="http://schemas.microsoft.com/office/powerpoint/2010/main" val="433541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19</a:t>
            </a:fld>
            <a:endParaRPr lang="ru-RU" dirty="0"/>
          </a:p>
        </p:txBody>
      </p:sp>
    </p:spTree>
    <p:extLst>
      <p:ext uri="{BB962C8B-B14F-4D97-AF65-F5344CB8AC3E}">
        <p14:creationId xmlns:p14="http://schemas.microsoft.com/office/powerpoint/2010/main" val="2781917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20</a:t>
            </a:fld>
            <a:endParaRPr lang="ru-RU" dirty="0"/>
          </a:p>
        </p:txBody>
      </p:sp>
    </p:spTree>
    <p:extLst>
      <p:ext uri="{BB962C8B-B14F-4D97-AF65-F5344CB8AC3E}">
        <p14:creationId xmlns:p14="http://schemas.microsoft.com/office/powerpoint/2010/main" val="8020706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21</a:t>
            </a:fld>
            <a:endParaRPr lang="ru-RU" dirty="0"/>
          </a:p>
        </p:txBody>
      </p:sp>
    </p:spTree>
    <p:extLst>
      <p:ext uri="{BB962C8B-B14F-4D97-AF65-F5344CB8AC3E}">
        <p14:creationId xmlns:p14="http://schemas.microsoft.com/office/powerpoint/2010/main" val="18214262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25</a:t>
            </a:fld>
            <a:endParaRPr lang="ru-RU" dirty="0"/>
          </a:p>
        </p:txBody>
      </p:sp>
    </p:spTree>
    <p:extLst>
      <p:ext uri="{BB962C8B-B14F-4D97-AF65-F5344CB8AC3E}">
        <p14:creationId xmlns:p14="http://schemas.microsoft.com/office/powerpoint/2010/main" val="2633468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26</a:t>
            </a:fld>
            <a:endParaRPr lang="ru-RU" dirty="0"/>
          </a:p>
        </p:txBody>
      </p:sp>
    </p:spTree>
    <p:extLst>
      <p:ext uri="{BB962C8B-B14F-4D97-AF65-F5344CB8AC3E}">
        <p14:creationId xmlns:p14="http://schemas.microsoft.com/office/powerpoint/2010/main" val="23352553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10</a:t>
            </a:r>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27</a:t>
            </a:fld>
            <a:endParaRPr lang="ru-RU" dirty="0"/>
          </a:p>
        </p:txBody>
      </p:sp>
    </p:spTree>
    <p:extLst>
      <p:ext uri="{BB962C8B-B14F-4D97-AF65-F5344CB8AC3E}">
        <p14:creationId xmlns:p14="http://schemas.microsoft.com/office/powerpoint/2010/main" val="28922856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29</a:t>
            </a:fld>
            <a:endParaRPr lang="ru-RU" dirty="0"/>
          </a:p>
        </p:txBody>
      </p:sp>
    </p:spTree>
    <p:extLst>
      <p:ext uri="{BB962C8B-B14F-4D97-AF65-F5344CB8AC3E}">
        <p14:creationId xmlns:p14="http://schemas.microsoft.com/office/powerpoint/2010/main" val="2011656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5</a:t>
            </a:fld>
            <a:endParaRPr lang="ru-RU" dirty="0"/>
          </a:p>
        </p:txBody>
      </p:sp>
    </p:spTree>
    <p:extLst>
      <p:ext uri="{BB962C8B-B14F-4D97-AF65-F5344CB8AC3E}">
        <p14:creationId xmlns:p14="http://schemas.microsoft.com/office/powerpoint/2010/main" val="52894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30</a:t>
            </a:fld>
            <a:endParaRPr lang="ru-RU" dirty="0"/>
          </a:p>
        </p:txBody>
      </p:sp>
    </p:spTree>
    <p:extLst>
      <p:ext uri="{BB962C8B-B14F-4D97-AF65-F5344CB8AC3E}">
        <p14:creationId xmlns:p14="http://schemas.microsoft.com/office/powerpoint/2010/main" val="3217894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7</a:t>
            </a:fld>
            <a:endParaRPr lang="ru-RU" dirty="0"/>
          </a:p>
        </p:txBody>
      </p:sp>
    </p:spTree>
    <p:extLst>
      <p:ext uri="{BB962C8B-B14F-4D97-AF65-F5344CB8AC3E}">
        <p14:creationId xmlns:p14="http://schemas.microsoft.com/office/powerpoint/2010/main" val="1178778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10</a:t>
            </a:fld>
            <a:endParaRPr lang="ru-RU" dirty="0"/>
          </a:p>
        </p:txBody>
      </p:sp>
    </p:spTree>
    <p:extLst>
      <p:ext uri="{BB962C8B-B14F-4D97-AF65-F5344CB8AC3E}">
        <p14:creationId xmlns:p14="http://schemas.microsoft.com/office/powerpoint/2010/main" val="638829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11</a:t>
            </a:fld>
            <a:endParaRPr lang="ru-RU" dirty="0"/>
          </a:p>
        </p:txBody>
      </p:sp>
    </p:spTree>
    <p:extLst>
      <p:ext uri="{BB962C8B-B14F-4D97-AF65-F5344CB8AC3E}">
        <p14:creationId xmlns:p14="http://schemas.microsoft.com/office/powerpoint/2010/main" val="1304545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12</a:t>
            </a:fld>
            <a:endParaRPr lang="ru-RU" dirty="0"/>
          </a:p>
        </p:txBody>
      </p:sp>
    </p:spTree>
    <p:extLst>
      <p:ext uri="{BB962C8B-B14F-4D97-AF65-F5344CB8AC3E}">
        <p14:creationId xmlns:p14="http://schemas.microsoft.com/office/powerpoint/2010/main" val="2992119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13</a:t>
            </a:fld>
            <a:endParaRPr lang="ru-RU" dirty="0"/>
          </a:p>
        </p:txBody>
      </p:sp>
    </p:spTree>
    <p:extLst>
      <p:ext uri="{BB962C8B-B14F-4D97-AF65-F5344CB8AC3E}">
        <p14:creationId xmlns:p14="http://schemas.microsoft.com/office/powerpoint/2010/main" val="207664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14</a:t>
            </a:fld>
            <a:endParaRPr lang="ru-RU" dirty="0"/>
          </a:p>
        </p:txBody>
      </p:sp>
    </p:spTree>
    <p:extLst>
      <p:ext uri="{BB962C8B-B14F-4D97-AF65-F5344CB8AC3E}">
        <p14:creationId xmlns:p14="http://schemas.microsoft.com/office/powerpoint/2010/main" val="1149140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15</a:t>
            </a:fld>
            <a:endParaRPr lang="ru-RU" dirty="0"/>
          </a:p>
        </p:txBody>
      </p:sp>
    </p:spTree>
    <p:extLst>
      <p:ext uri="{BB962C8B-B14F-4D97-AF65-F5344CB8AC3E}">
        <p14:creationId xmlns:p14="http://schemas.microsoft.com/office/powerpoint/2010/main" val="794688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237197"/>
            <a:ext cx="6425724" cy="2631887"/>
          </a:xfrm>
        </p:spPr>
        <p:txBody>
          <a:bodyPr anchor="b"/>
          <a:lstStyle>
            <a:lvl1pPr algn="ctr">
              <a:defRPr sz="4960"/>
            </a:lvl1pPr>
          </a:lstStyle>
          <a:p>
            <a:r>
              <a:rPr lang="ru-RU" smtClean="0"/>
              <a:t>Образец заголовка</a:t>
            </a:r>
            <a:endParaRPr lang="en-US" dirty="0"/>
          </a:p>
        </p:txBody>
      </p:sp>
      <p:sp>
        <p:nvSpPr>
          <p:cNvPr id="3" name="Subtitle 2"/>
          <p:cNvSpPr>
            <a:spLocks noGrp="1"/>
          </p:cNvSpPr>
          <p:nvPr>
            <p:ph type="subTitle" idx="1"/>
          </p:nvPr>
        </p:nvSpPr>
        <p:spPr>
          <a:xfrm>
            <a:off x="944960" y="3970580"/>
            <a:ext cx="5669756" cy="1825171"/>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CB54F4B1-7501-4FBD-9D17-2142E827AE0D}" type="datetimeFigureOut">
              <a:rPr lang="ru-RU" smtClean="0"/>
              <a:pPr/>
              <a:t>18.07.2024</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2174214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B54F4B1-7501-4FBD-9D17-2142E827AE0D}" type="datetimeFigureOut">
              <a:rPr lang="ru-RU" smtClean="0"/>
              <a:pPr/>
              <a:t>18.07.2024</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1275527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402483"/>
            <a:ext cx="1630055" cy="640647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519728" y="402483"/>
            <a:ext cx="4795669" cy="64064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B54F4B1-7501-4FBD-9D17-2142E827AE0D}" type="datetimeFigureOut">
              <a:rPr lang="ru-RU" smtClean="0"/>
              <a:pPr/>
              <a:t>18.07.2024</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3991032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B54F4B1-7501-4FBD-9D17-2142E827AE0D}" type="datetimeFigureOut">
              <a:rPr lang="ru-RU" smtClean="0"/>
              <a:pPr/>
              <a:t>18.07.2024</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2245908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515791" y="1884671"/>
            <a:ext cx="6520220" cy="3144614"/>
          </a:xfrm>
        </p:spPr>
        <p:txBody>
          <a:bodyPr anchor="b"/>
          <a:lstStyle>
            <a:lvl1pPr>
              <a:defRPr sz="4960"/>
            </a:lvl1pPr>
          </a:lstStyle>
          <a:p>
            <a:r>
              <a:rPr lang="ru-RU" smtClean="0"/>
              <a:t>Образец заголовка</a:t>
            </a:r>
            <a:endParaRPr lang="en-US" dirty="0"/>
          </a:p>
        </p:txBody>
      </p:sp>
      <p:sp>
        <p:nvSpPr>
          <p:cNvPr id="3" name="Text Placeholder 2"/>
          <p:cNvSpPr>
            <a:spLocks noGrp="1"/>
          </p:cNvSpPr>
          <p:nvPr>
            <p:ph type="body" idx="1"/>
          </p:nvPr>
        </p:nvSpPr>
        <p:spPr>
          <a:xfrm>
            <a:off x="515791" y="5059035"/>
            <a:ext cx="6520220" cy="1653678"/>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B54F4B1-7501-4FBD-9D17-2142E827AE0D}" type="datetimeFigureOut">
              <a:rPr lang="ru-RU" smtClean="0"/>
              <a:pPr/>
              <a:t>18.07.2024</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1264561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519728" y="2012414"/>
            <a:ext cx="3212862" cy="479654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3827085" y="2012414"/>
            <a:ext cx="3212862" cy="479654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CB54F4B1-7501-4FBD-9D17-2142E827AE0D}" type="datetimeFigureOut">
              <a:rPr lang="ru-RU" smtClean="0"/>
              <a:pPr/>
              <a:t>18.07.2024</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3939480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520712" y="402484"/>
            <a:ext cx="6520220" cy="1461188"/>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520713" y="1853171"/>
            <a:ext cx="3198096" cy="908210"/>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ru-RU" smtClean="0"/>
              <a:t>Образец текста</a:t>
            </a:r>
          </a:p>
        </p:txBody>
      </p:sp>
      <p:sp>
        <p:nvSpPr>
          <p:cNvPr id="4" name="Content Placeholder 3"/>
          <p:cNvSpPr>
            <a:spLocks noGrp="1"/>
          </p:cNvSpPr>
          <p:nvPr>
            <p:ph sz="half" idx="2"/>
          </p:nvPr>
        </p:nvSpPr>
        <p:spPr>
          <a:xfrm>
            <a:off x="520713" y="2761381"/>
            <a:ext cx="3198096" cy="406157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3827086" y="1853171"/>
            <a:ext cx="3213847" cy="908210"/>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ru-RU" smtClean="0"/>
              <a:t>Образец текста</a:t>
            </a:r>
          </a:p>
        </p:txBody>
      </p:sp>
      <p:sp>
        <p:nvSpPr>
          <p:cNvPr id="6" name="Content Placeholder 5"/>
          <p:cNvSpPr>
            <a:spLocks noGrp="1"/>
          </p:cNvSpPr>
          <p:nvPr>
            <p:ph sz="quarter" idx="4"/>
          </p:nvPr>
        </p:nvSpPr>
        <p:spPr>
          <a:xfrm>
            <a:off x="3827086" y="2761381"/>
            <a:ext cx="3213847" cy="406157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CB54F4B1-7501-4FBD-9D17-2142E827AE0D}" type="datetimeFigureOut">
              <a:rPr lang="ru-RU" smtClean="0"/>
              <a:pPr/>
              <a:t>18.07.2024</a:t>
            </a:fld>
            <a:endParaRPr lang="ru-RU" dirty="0"/>
          </a:p>
        </p:txBody>
      </p:sp>
      <p:sp>
        <p:nvSpPr>
          <p:cNvPr id="8" name="Footer Placeholder 7"/>
          <p:cNvSpPr>
            <a:spLocks noGrp="1"/>
          </p:cNvSpPr>
          <p:nvPr>
            <p:ph type="ftr" sz="quarter" idx="11"/>
          </p:nvPr>
        </p:nvSpPr>
        <p:spPr/>
        <p:txBody>
          <a:bodyPr/>
          <a:lstStyle/>
          <a:p>
            <a:endParaRPr lang="ru-RU" dirty="0"/>
          </a:p>
        </p:txBody>
      </p:sp>
      <p:sp>
        <p:nvSpPr>
          <p:cNvPr id="9" name="Slide Number Placeholder 8"/>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731561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CB54F4B1-7501-4FBD-9D17-2142E827AE0D}" type="datetimeFigureOut">
              <a:rPr lang="ru-RU" smtClean="0"/>
              <a:pPr/>
              <a:t>18.07.2024</a:t>
            </a:fld>
            <a:endParaRPr lang="ru-RU" dirty="0"/>
          </a:p>
        </p:txBody>
      </p:sp>
      <p:sp>
        <p:nvSpPr>
          <p:cNvPr id="4" name="Footer Placeholder 3"/>
          <p:cNvSpPr>
            <a:spLocks noGrp="1"/>
          </p:cNvSpPr>
          <p:nvPr>
            <p:ph type="ftr" sz="quarter" idx="11"/>
          </p:nvPr>
        </p:nvSpPr>
        <p:spPr/>
        <p:txBody>
          <a:bodyPr/>
          <a:lstStyle/>
          <a:p>
            <a:endParaRPr lang="ru-RU" dirty="0"/>
          </a:p>
        </p:txBody>
      </p:sp>
      <p:sp>
        <p:nvSpPr>
          <p:cNvPr id="5" name="Slide Number Placeholder 4"/>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3116225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54F4B1-7501-4FBD-9D17-2142E827AE0D}" type="datetimeFigureOut">
              <a:rPr lang="ru-RU" smtClean="0"/>
              <a:pPr/>
              <a:t>18.07.2024</a:t>
            </a:fld>
            <a:endParaRPr lang="ru-RU" dirty="0"/>
          </a:p>
        </p:txBody>
      </p:sp>
      <p:sp>
        <p:nvSpPr>
          <p:cNvPr id="3" name="Footer Placeholder 2"/>
          <p:cNvSpPr>
            <a:spLocks noGrp="1"/>
          </p:cNvSpPr>
          <p:nvPr>
            <p:ph type="ftr" sz="quarter" idx="11"/>
          </p:nvPr>
        </p:nvSpPr>
        <p:spPr/>
        <p:txBody>
          <a:bodyPr/>
          <a:lstStyle/>
          <a:p>
            <a:endParaRPr lang="ru-RU" dirty="0"/>
          </a:p>
        </p:txBody>
      </p:sp>
      <p:sp>
        <p:nvSpPr>
          <p:cNvPr id="4" name="Slide Number Placeholder 3"/>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466862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20712" y="503978"/>
            <a:ext cx="2438192" cy="1763924"/>
          </a:xfrm>
        </p:spPr>
        <p:txBody>
          <a:bodyPr anchor="b"/>
          <a:lstStyle>
            <a:lvl1pPr>
              <a:defRPr sz="2645"/>
            </a:lvl1pPr>
          </a:lstStyle>
          <a:p>
            <a:r>
              <a:rPr lang="ru-RU" smtClean="0"/>
              <a:t>Образец заголовка</a:t>
            </a:r>
            <a:endParaRPr lang="en-US" dirty="0"/>
          </a:p>
        </p:txBody>
      </p:sp>
      <p:sp>
        <p:nvSpPr>
          <p:cNvPr id="3" name="Content Placeholder 2"/>
          <p:cNvSpPr>
            <a:spLocks noGrp="1"/>
          </p:cNvSpPr>
          <p:nvPr>
            <p:ph idx="1"/>
          </p:nvPr>
        </p:nvSpPr>
        <p:spPr>
          <a:xfrm>
            <a:off x="3213847" y="1088455"/>
            <a:ext cx="3827085" cy="5372269"/>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20712" y="2267902"/>
            <a:ext cx="2438192" cy="4201570"/>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ru-RU" smtClean="0"/>
              <a:t>Образец текста</a:t>
            </a:r>
          </a:p>
        </p:txBody>
      </p:sp>
      <p:sp>
        <p:nvSpPr>
          <p:cNvPr id="5" name="Date Placeholder 4"/>
          <p:cNvSpPr>
            <a:spLocks noGrp="1"/>
          </p:cNvSpPr>
          <p:nvPr>
            <p:ph type="dt" sz="half" idx="10"/>
          </p:nvPr>
        </p:nvSpPr>
        <p:spPr/>
        <p:txBody>
          <a:bodyPr/>
          <a:lstStyle/>
          <a:p>
            <a:fld id="{CB54F4B1-7501-4FBD-9D17-2142E827AE0D}" type="datetimeFigureOut">
              <a:rPr lang="ru-RU" smtClean="0"/>
              <a:pPr/>
              <a:t>18.07.2024</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182286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20712" y="503978"/>
            <a:ext cx="2438192" cy="1763924"/>
          </a:xfrm>
        </p:spPr>
        <p:txBody>
          <a:bodyPr anchor="b"/>
          <a:lstStyle>
            <a:lvl1pPr>
              <a:defRPr sz="2645"/>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213847" y="1088455"/>
            <a:ext cx="3827085" cy="5372269"/>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ru-RU" dirty="0" smtClean="0"/>
              <a:t>Вставка рисунка</a:t>
            </a:r>
            <a:endParaRPr lang="en-US" dirty="0"/>
          </a:p>
        </p:txBody>
      </p:sp>
      <p:sp>
        <p:nvSpPr>
          <p:cNvPr id="4" name="Text Placeholder 3"/>
          <p:cNvSpPr>
            <a:spLocks noGrp="1"/>
          </p:cNvSpPr>
          <p:nvPr>
            <p:ph type="body" sz="half" idx="2"/>
          </p:nvPr>
        </p:nvSpPr>
        <p:spPr>
          <a:xfrm>
            <a:off x="520712" y="2267902"/>
            <a:ext cx="2438192" cy="4201570"/>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ru-RU" smtClean="0"/>
              <a:t>Образец текста</a:t>
            </a:r>
          </a:p>
        </p:txBody>
      </p:sp>
      <p:sp>
        <p:nvSpPr>
          <p:cNvPr id="5" name="Date Placeholder 4"/>
          <p:cNvSpPr>
            <a:spLocks noGrp="1"/>
          </p:cNvSpPr>
          <p:nvPr>
            <p:ph type="dt" sz="half" idx="10"/>
          </p:nvPr>
        </p:nvSpPr>
        <p:spPr/>
        <p:txBody>
          <a:bodyPr/>
          <a:lstStyle/>
          <a:p>
            <a:fld id="{CB54F4B1-7501-4FBD-9D17-2142E827AE0D}" type="datetimeFigureOut">
              <a:rPr lang="ru-RU" smtClean="0"/>
              <a:pPr/>
              <a:t>18.07.2024</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3427437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402484"/>
            <a:ext cx="6520220" cy="146118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519728" y="2012414"/>
            <a:ext cx="6520220" cy="4796544"/>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519728" y="7006700"/>
            <a:ext cx="1700927" cy="402483"/>
          </a:xfrm>
          <a:prstGeom prst="rect">
            <a:avLst/>
          </a:prstGeom>
        </p:spPr>
        <p:txBody>
          <a:bodyPr vert="horz" lIns="91440" tIns="45720" rIns="91440" bIns="45720" rtlCol="0" anchor="ctr"/>
          <a:lstStyle>
            <a:lvl1pPr algn="l">
              <a:defRPr sz="992">
                <a:solidFill>
                  <a:schemeClr val="tx1">
                    <a:tint val="75000"/>
                  </a:schemeClr>
                </a:solidFill>
              </a:defRPr>
            </a:lvl1pPr>
          </a:lstStyle>
          <a:p>
            <a:fld id="{CB54F4B1-7501-4FBD-9D17-2142E827AE0D}" type="datetimeFigureOut">
              <a:rPr lang="ru-RU" smtClean="0"/>
              <a:pPr/>
              <a:t>18.07.2024</a:t>
            </a:fld>
            <a:endParaRPr lang="ru-RU" dirty="0"/>
          </a:p>
        </p:txBody>
      </p:sp>
      <p:sp>
        <p:nvSpPr>
          <p:cNvPr id="5" name="Footer Placeholder 4"/>
          <p:cNvSpPr>
            <a:spLocks noGrp="1"/>
          </p:cNvSpPr>
          <p:nvPr>
            <p:ph type="ftr" sz="quarter" idx="3"/>
          </p:nvPr>
        </p:nvSpPr>
        <p:spPr>
          <a:xfrm>
            <a:off x="2504143" y="7006700"/>
            <a:ext cx="2551390" cy="402483"/>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lang="ru-RU" dirty="0"/>
          </a:p>
        </p:txBody>
      </p:sp>
      <p:sp>
        <p:nvSpPr>
          <p:cNvPr id="6" name="Slide Number Placeholder 5"/>
          <p:cNvSpPr>
            <a:spLocks noGrp="1"/>
          </p:cNvSpPr>
          <p:nvPr>
            <p:ph type="sldNum" sz="quarter" idx="4"/>
          </p:nvPr>
        </p:nvSpPr>
        <p:spPr>
          <a:xfrm>
            <a:off x="5339020" y="7006700"/>
            <a:ext cx="1700927" cy="402483"/>
          </a:xfrm>
          <a:prstGeom prst="rect">
            <a:avLst/>
          </a:prstGeom>
        </p:spPr>
        <p:txBody>
          <a:bodyPr vert="horz" lIns="91440" tIns="45720" rIns="91440" bIns="45720" rtlCol="0" anchor="ctr"/>
          <a:lstStyle>
            <a:lvl1pPr algn="r">
              <a:defRPr sz="992">
                <a:solidFill>
                  <a:schemeClr val="tx1">
                    <a:tint val="75000"/>
                  </a:schemeClr>
                </a:solidFill>
              </a:defRPr>
            </a:lvl1p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20256938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2.jpe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9.png"/><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69.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70.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77.png"/><Relationship Id="rId13" Type="http://schemas.microsoft.com/office/2007/relationships/hdphoto" Target="../media/hdphoto13.wdp"/><Relationship Id="rId18" Type="http://schemas.openxmlformats.org/officeDocument/2006/relationships/image" Target="../media/image81.png"/><Relationship Id="rId3" Type="http://schemas.openxmlformats.org/officeDocument/2006/relationships/image" Target="../media/image73.png"/><Relationship Id="rId21" Type="http://schemas.openxmlformats.org/officeDocument/2006/relationships/image" Target="../media/image83.png"/><Relationship Id="rId7" Type="http://schemas.openxmlformats.org/officeDocument/2006/relationships/image" Target="../media/image76.png"/><Relationship Id="rId12" Type="http://schemas.openxmlformats.org/officeDocument/2006/relationships/image" Target="../media/image80.png"/><Relationship Id="rId17" Type="http://schemas.openxmlformats.org/officeDocument/2006/relationships/chart" Target="../charts/chart2.xml"/><Relationship Id="rId2" Type="http://schemas.openxmlformats.org/officeDocument/2006/relationships/notesSlide" Target="../notesSlides/notesSlide9.xml"/><Relationship Id="rId16" Type="http://schemas.microsoft.com/office/2007/relationships/hdphoto" Target="../media/hdphoto2.wdp"/><Relationship Id="rId20" Type="http://schemas.openxmlformats.org/officeDocument/2006/relationships/image" Target="../media/image82.png"/><Relationship Id="rId1" Type="http://schemas.openxmlformats.org/officeDocument/2006/relationships/slideLayout" Target="../slideLayouts/slideLayout1.xml"/><Relationship Id="rId6" Type="http://schemas.openxmlformats.org/officeDocument/2006/relationships/image" Target="../media/image75.png"/><Relationship Id="rId11" Type="http://schemas.openxmlformats.org/officeDocument/2006/relationships/image" Target="../media/image41.png"/><Relationship Id="rId24" Type="http://schemas.microsoft.com/office/2007/relationships/hdphoto" Target="../media/hdphoto14.wdp"/><Relationship Id="rId5" Type="http://schemas.openxmlformats.org/officeDocument/2006/relationships/image" Target="../media/image74.png"/><Relationship Id="rId15" Type="http://schemas.openxmlformats.org/officeDocument/2006/relationships/image" Target="../media/image50.png"/><Relationship Id="rId23" Type="http://schemas.openxmlformats.org/officeDocument/2006/relationships/image" Target="../media/image85.png"/><Relationship Id="rId10" Type="http://schemas.openxmlformats.org/officeDocument/2006/relationships/image" Target="../media/image79.png"/><Relationship Id="rId19"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78.png"/><Relationship Id="rId14" Type="http://schemas.openxmlformats.org/officeDocument/2006/relationships/image" Target="../media/image58.png"/><Relationship Id="rId22" Type="http://schemas.openxmlformats.org/officeDocument/2006/relationships/image" Target="../media/image84.png"/></Relationships>
</file>

<file path=ppt/slides/_rels/slide16.xml.rels><?xml version="1.0" encoding="UTF-8" standalone="yes"?>
<Relationships xmlns="http://schemas.openxmlformats.org/package/2006/relationships"><Relationship Id="rId8" Type="http://schemas.openxmlformats.org/officeDocument/2006/relationships/hyperlink" Target="mailto:invest-smolensk@yandex.ru" TargetMode="External"/><Relationship Id="rId3" Type="http://schemas.openxmlformats.org/officeDocument/2006/relationships/image" Target="../media/image14.png"/><Relationship Id="rId7" Type="http://schemas.openxmlformats.org/officeDocument/2006/relationships/image" Target="../media/image8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10" Type="http://schemas.openxmlformats.org/officeDocument/2006/relationships/image" Target="../media/image15.png"/><Relationship Id="rId4" Type="http://schemas.openxmlformats.org/officeDocument/2006/relationships/image" Target="../media/image86.png"/><Relationship Id="rId9" Type="http://schemas.openxmlformats.org/officeDocument/2006/relationships/hyperlink" Target="mailto:ofp@smolinvest.com" TargetMode="External"/></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5.png"/><Relationship Id="rId3" Type="http://schemas.openxmlformats.org/officeDocument/2006/relationships/image" Target="../media/image90.png"/><Relationship Id="rId7" Type="http://schemas.openxmlformats.org/officeDocument/2006/relationships/image" Target="../media/image93.png"/><Relationship Id="rId12" Type="http://schemas.openxmlformats.org/officeDocument/2006/relationships/image" Target="../media/image9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96.png"/><Relationship Id="rId5" Type="http://schemas.openxmlformats.org/officeDocument/2006/relationships/image" Target="../media/image92.png"/><Relationship Id="rId10" Type="http://schemas.openxmlformats.org/officeDocument/2006/relationships/image" Target="../media/image95.png"/><Relationship Id="rId4" Type="http://schemas.openxmlformats.org/officeDocument/2006/relationships/image" Target="../media/image91.png"/><Relationship Id="rId9" Type="http://schemas.openxmlformats.org/officeDocument/2006/relationships/image" Target="../media/image94.png"/><Relationship Id="rId14" Type="http://schemas.openxmlformats.org/officeDocument/2006/relationships/chart" Target="../charts/chart3.xml"/></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103.png"/><Relationship Id="rId18" Type="http://schemas.openxmlformats.org/officeDocument/2006/relationships/image" Target="../media/image108.png"/><Relationship Id="rId3" Type="http://schemas.openxmlformats.org/officeDocument/2006/relationships/image" Target="../media/image98.png"/><Relationship Id="rId7" Type="http://schemas.openxmlformats.org/officeDocument/2006/relationships/image" Target="../media/image14.png"/><Relationship Id="rId12" Type="http://schemas.openxmlformats.org/officeDocument/2006/relationships/image" Target="../media/image102.png"/><Relationship Id="rId17" Type="http://schemas.openxmlformats.org/officeDocument/2006/relationships/image" Target="../media/image107.png"/><Relationship Id="rId2" Type="http://schemas.openxmlformats.org/officeDocument/2006/relationships/notesSlide" Target="../notesSlides/notesSlide12.xml"/><Relationship Id="rId16" Type="http://schemas.openxmlformats.org/officeDocument/2006/relationships/image" Target="../media/image106.png"/><Relationship Id="rId20"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5.wdp"/><Relationship Id="rId11" Type="http://schemas.openxmlformats.org/officeDocument/2006/relationships/image" Target="../media/image101.png"/><Relationship Id="rId5" Type="http://schemas.openxmlformats.org/officeDocument/2006/relationships/image" Target="../media/image99.png"/><Relationship Id="rId15" Type="http://schemas.openxmlformats.org/officeDocument/2006/relationships/image" Target="../media/image105.png"/><Relationship Id="rId10" Type="http://schemas.microsoft.com/office/2007/relationships/hdphoto" Target="../media/hdphoto16.wdp"/><Relationship Id="rId19" Type="http://schemas.openxmlformats.org/officeDocument/2006/relationships/chart" Target="../charts/chart4.xml"/><Relationship Id="rId4" Type="http://schemas.microsoft.com/office/2007/relationships/hdphoto" Target="../media/hdphoto2.wdp"/><Relationship Id="rId9" Type="http://schemas.openxmlformats.org/officeDocument/2006/relationships/image" Target="../media/image100.png"/><Relationship Id="rId14" Type="http://schemas.openxmlformats.org/officeDocument/2006/relationships/image" Target="../media/image104.png"/></Relationships>
</file>

<file path=ppt/slides/_rels/slide19.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jpeg"/><Relationship Id="rId3" Type="http://schemas.openxmlformats.org/officeDocument/2006/relationships/image" Target="../media/image109.png"/><Relationship Id="rId7" Type="http://schemas.openxmlformats.org/officeDocument/2006/relationships/image" Target="../media/image113.png"/><Relationship Id="rId12" Type="http://schemas.openxmlformats.org/officeDocument/2006/relationships/image" Target="../media/image11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2.png"/><Relationship Id="rId11" Type="http://schemas.openxmlformats.org/officeDocument/2006/relationships/image" Target="../media/image117.png"/><Relationship Id="rId5" Type="http://schemas.openxmlformats.org/officeDocument/2006/relationships/image" Target="../media/image111.pn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png"/><Relationship Id="rId1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jpeg"/></Relationships>
</file>

<file path=ppt/slides/_rels/slide20.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17.png"/><Relationship Id="rId7" Type="http://schemas.openxmlformats.org/officeDocument/2006/relationships/image" Target="../media/image11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20.png"/><Relationship Id="rId11" Type="http://schemas.openxmlformats.org/officeDocument/2006/relationships/image" Target="../media/image15.png"/><Relationship Id="rId5" Type="http://schemas.openxmlformats.org/officeDocument/2006/relationships/image" Target="../media/image114.png"/><Relationship Id="rId10" Type="http://schemas.openxmlformats.org/officeDocument/2006/relationships/image" Target="../media/image119.jpeg"/><Relationship Id="rId4" Type="http://schemas.openxmlformats.org/officeDocument/2006/relationships/image" Target="../media/image112.png"/><Relationship Id="rId9" Type="http://schemas.openxmlformats.org/officeDocument/2006/relationships/image" Target="../media/image118.png"/></Relationships>
</file>

<file path=ppt/slides/_rels/slide2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1.png"/><Relationship Id="rId7" Type="http://schemas.openxmlformats.org/officeDocument/2006/relationships/image" Target="../media/image123.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22.jpeg"/><Relationship Id="rId5" Type="http://schemas.openxmlformats.org/officeDocument/2006/relationships/image" Target="../media/image14.png"/><Relationship Id="rId10" Type="http://schemas.openxmlformats.org/officeDocument/2006/relationships/image" Target="../media/image125.png"/><Relationship Id="rId4" Type="http://schemas.microsoft.com/office/2007/relationships/hdphoto" Target="../media/hdphoto17.wdp"/><Relationship Id="rId9" Type="http://schemas.openxmlformats.org/officeDocument/2006/relationships/image" Target="../media/image124.png"/></Relationships>
</file>

<file path=ppt/slides/_rels/slide22.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6.png"/><Relationship Id="rId3" Type="http://schemas.openxmlformats.org/officeDocument/2006/relationships/image" Target="../media/image126.png"/><Relationship Id="rId7" Type="http://schemas.openxmlformats.org/officeDocument/2006/relationships/image" Target="../media/image130.png"/><Relationship Id="rId12" Type="http://schemas.openxmlformats.org/officeDocument/2006/relationships/image" Target="../media/image135.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29.png"/><Relationship Id="rId11" Type="http://schemas.openxmlformats.org/officeDocument/2006/relationships/image" Target="../media/image134.png"/><Relationship Id="rId5" Type="http://schemas.openxmlformats.org/officeDocument/2006/relationships/image" Target="../media/image128.png"/><Relationship Id="rId10" Type="http://schemas.openxmlformats.org/officeDocument/2006/relationships/image" Target="../media/image133.png"/><Relationship Id="rId4" Type="http://schemas.openxmlformats.org/officeDocument/2006/relationships/image" Target="../media/image127.png"/><Relationship Id="rId9" Type="http://schemas.openxmlformats.org/officeDocument/2006/relationships/image" Target="../media/image132.png"/><Relationship Id="rId14" Type="http://schemas.openxmlformats.org/officeDocument/2006/relationships/image" Target="../media/image15.png"/></Relationships>
</file>

<file path=ppt/slides/_rels/slide2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png"/><Relationship Id="rId7" Type="http://schemas.openxmlformats.org/officeDocument/2006/relationships/image" Target="../media/image48.png"/><Relationship Id="rId2" Type="http://schemas.openxmlformats.org/officeDocument/2006/relationships/image" Target="../media/image137.png"/><Relationship Id="rId1" Type="http://schemas.openxmlformats.org/officeDocument/2006/relationships/slideLayout" Target="../slideLayouts/slideLayout1.xml"/><Relationship Id="rId6" Type="http://schemas.openxmlformats.org/officeDocument/2006/relationships/image" Target="../media/image139.jpeg"/><Relationship Id="rId5" Type="http://schemas.microsoft.com/office/2007/relationships/hdphoto" Target="../media/hdphoto2.wdp"/><Relationship Id="rId4" Type="http://schemas.openxmlformats.org/officeDocument/2006/relationships/image" Target="../media/image138.png"/></Relationships>
</file>

<file path=ppt/slides/_rels/slide24.xml.rels><?xml version="1.0" encoding="UTF-8" standalone="yes"?>
<Relationships xmlns="http://schemas.openxmlformats.org/package/2006/relationships"><Relationship Id="rId8" Type="http://schemas.openxmlformats.org/officeDocument/2006/relationships/image" Target="../media/image144.jpeg"/><Relationship Id="rId13" Type="http://schemas.openxmlformats.org/officeDocument/2006/relationships/image" Target="../media/image15.png"/><Relationship Id="rId3" Type="http://schemas.microsoft.com/office/2007/relationships/hdphoto" Target="../media/hdphoto2.wdp"/><Relationship Id="rId7" Type="http://schemas.openxmlformats.org/officeDocument/2006/relationships/image" Target="../media/image143.jpeg"/><Relationship Id="rId12" Type="http://schemas.openxmlformats.org/officeDocument/2006/relationships/image" Target="../media/image148.jpeg"/><Relationship Id="rId2" Type="http://schemas.openxmlformats.org/officeDocument/2006/relationships/image" Target="../media/image140.png"/><Relationship Id="rId1" Type="http://schemas.openxmlformats.org/officeDocument/2006/relationships/slideLayout" Target="../slideLayouts/slideLayout1.xml"/><Relationship Id="rId6" Type="http://schemas.openxmlformats.org/officeDocument/2006/relationships/image" Target="../media/image142.png"/><Relationship Id="rId11" Type="http://schemas.openxmlformats.org/officeDocument/2006/relationships/image" Target="../media/image147.jpeg"/><Relationship Id="rId5" Type="http://schemas.openxmlformats.org/officeDocument/2006/relationships/image" Target="../media/image141.png"/><Relationship Id="rId10" Type="http://schemas.openxmlformats.org/officeDocument/2006/relationships/image" Target="../media/image146.png"/><Relationship Id="rId4" Type="http://schemas.openxmlformats.org/officeDocument/2006/relationships/image" Target="../media/image14.png"/><Relationship Id="rId9" Type="http://schemas.openxmlformats.org/officeDocument/2006/relationships/image" Target="../media/image145.png"/></Relationships>
</file>

<file path=ppt/slides/_rels/slide2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chart" Target="../charts/chart6.xml"/></Relationships>
</file>

<file path=ppt/slides/_rels/slide26.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49.png"/><Relationship Id="rId7" Type="http://schemas.openxmlformats.org/officeDocument/2006/relationships/image" Target="../media/image15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50.png"/><Relationship Id="rId10" Type="http://schemas.openxmlformats.org/officeDocument/2006/relationships/image" Target="../media/image15.png"/><Relationship Id="rId4" Type="http://schemas.microsoft.com/office/2007/relationships/hdphoto" Target="../media/hdphoto18.wdp"/><Relationship Id="rId9" Type="http://schemas.openxmlformats.org/officeDocument/2006/relationships/image" Target="../media/image153.png"/></Relationships>
</file>

<file path=ppt/slides/_rels/slide27.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4.png"/><Relationship Id="rId7" Type="http://schemas.openxmlformats.org/officeDocument/2006/relationships/image" Target="../media/image157.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jpeg"/><Relationship Id="rId9"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9.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61.png"/><Relationship Id="rId4" Type="http://schemas.openxmlformats.org/officeDocument/2006/relationships/image" Target="../media/image160.png"/></Relationships>
</file>

<file path=ppt/slides/_rels/slide29.xml.rels><?xml version="1.0" encoding="UTF-8" standalone="yes"?>
<Relationships xmlns="http://schemas.openxmlformats.org/package/2006/relationships"><Relationship Id="rId8" Type="http://schemas.openxmlformats.org/officeDocument/2006/relationships/image" Target="../media/image166.jpeg"/><Relationship Id="rId13" Type="http://schemas.openxmlformats.org/officeDocument/2006/relationships/image" Target="../media/image169.jpeg"/><Relationship Id="rId3" Type="http://schemas.openxmlformats.org/officeDocument/2006/relationships/image" Target="../media/image14.png"/><Relationship Id="rId7" Type="http://schemas.openxmlformats.org/officeDocument/2006/relationships/image" Target="../media/image165.jpeg"/><Relationship Id="rId12" Type="http://schemas.openxmlformats.org/officeDocument/2006/relationships/image" Target="../media/image168.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64.png"/><Relationship Id="rId11" Type="http://schemas.microsoft.com/office/2007/relationships/hdphoto" Target="../media/hdphoto19.wdp"/><Relationship Id="rId5" Type="http://schemas.openxmlformats.org/officeDocument/2006/relationships/image" Target="../media/image163.png"/><Relationship Id="rId10" Type="http://schemas.openxmlformats.org/officeDocument/2006/relationships/image" Target="../media/image167.png"/><Relationship Id="rId4" Type="http://schemas.openxmlformats.org/officeDocument/2006/relationships/image" Target="../media/image162.png"/><Relationship Id="rId9" Type="http://schemas.openxmlformats.org/officeDocument/2006/relationships/image" Target="../media/image15.png"/><Relationship Id="rId14" Type="http://schemas.openxmlformats.org/officeDocument/2006/relationships/image" Target="../media/image170.png"/></Relationships>
</file>

<file path=ppt/slides/_rels/slide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7.png"/><Relationship Id="rId7" Type="http://schemas.openxmlformats.org/officeDocument/2006/relationships/image" Target="../media/image20.jpe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4.png"/><Relationship Id="rId5" Type="http://schemas.microsoft.com/office/2007/relationships/hdphoto" Target="../media/hdphoto2.wdp"/><Relationship Id="rId10" Type="http://schemas.openxmlformats.org/officeDocument/2006/relationships/image" Target="../media/image15.png"/><Relationship Id="rId4" Type="http://schemas.openxmlformats.org/officeDocument/2006/relationships/image" Target="../media/image19.png"/><Relationship Id="rId9" Type="http://schemas.openxmlformats.org/officeDocument/2006/relationships/image" Target="../media/image22.png"/></Relationships>
</file>

<file path=ppt/slides/_rels/slide30.xml.rels><?xml version="1.0" encoding="UTF-8" standalone="yes"?>
<Relationships xmlns="http://schemas.openxmlformats.org/package/2006/relationships"><Relationship Id="rId8" Type="http://schemas.microsoft.com/office/2007/relationships/hdphoto" Target="../media/hdphoto19.wdp"/><Relationship Id="rId13" Type="http://schemas.openxmlformats.org/officeDocument/2006/relationships/image" Target="../media/image177.png"/><Relationship Id="rId18" Type="http://schemas.openxmlformats.org/officeDocument/2006/relationships/image" Target="../media/image181.png"/><Relationship Id="rId3" Type="http://schemas.openxmlformats.org/officeDocument/2006/relationships/image" Target="../media/image171.jpeg"/><Relationship Id="rId7" Type="http://schemas.openxmlformats.org/officeDocument/2006/relationships/image" Target="../media/image167.png"/><Relationship Id="rId12" Type="http://schemas.openxmlformats.org/officeDocument/2006/relationships/image" Target="../media/image176.png"/><Relationship Id="rId17" Type="http://schemas.openxmlformats.org/officeDocument/2006/relationships/image" Target="../media/image15.png"/><Relationship Id="rId2" Type="http://schemas.openxmlformats.org/officeDocument/2006/relationships/notesSlide" Target="../notesSlides/notesSlide20.xml"/><Relationship Id="rId16" Type="http://schemas.openxmlformats.org/officeDocument/2006/relationships/image" Target="../media/image180.jpe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75.png"/><Relationship Id="rId5" Type="http://schemas.openxmlformats.org/officeDocument/2006/relationships/image" Target="../media/image173.png"/><Relationship Id="rId15" Type="http://schemas.openxmlformats.org/officeDocument/2006/relationships/image" Target="../media/image179.png"/><Relationship Id="rId10" Type="http://schemas.microsoft.com/office/2007/relationships/hdphoto" Target="../media/hdphoto2.wdp"/><Relationship Id="rId4" Type="http://schemas.openxmlformats.org/officeDocument/2006/relationships/image" Target="../media/image172.jpeg"/><Relationship Id="rId9" Type="http://schemas.openxmlformats.org/officeDocument/2006/relationships/image" Target="../media/image174.png"/><Relationship Id="rId14" Type="http://schemas.openxmlformats.org/officeDocument/2006/relationships/image" Target="../media/image178.pn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20.wdp"/><Relationship Id="rId7" Type="http://schemas.openxmlformats.org/officeDocument/2006/relationships/image" Target="../media/image15.png"/><Relationship Id="rId2" Type="http://schemas.openxmlformats.org/officeDocument/2006/relationships/image" Target="../media/image182.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hyperlink" Target="mailto:smolregion67@yandex.ru" TargetMode="External"/><Relationship Id="rId4" Type="http://schemas.openxmlformats.org/officeDocument/2006/relationships/hyperlink" Target="mailto:dep@smolinvest.com"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6.png"/><Relationship Id="rId18" Type="http://schemas.openxmlformats.org/officeDocument/2006/relationships/image" Target="../media/image40.png"/><Relationship Id="rId3" Type="http://schemas.openxmlformats.org/officeDocument/2006/relationships/image" Target="../media/image31.png"/><Relationship Id="rId7" Type="http://schemas.openxmlformats.org/officeDocument/2006/relationships/image" Target="../media/image33.png"/><Relationship Id="rId12" Type="http://schemas.openxmlformats.org/officeDocument/2006/relationships/image" Target="../media/image35.png"/><Relationship Id="rId17" Type="http://schemas.openxmlformats.org/officeDocument/2006/relationships/image" Target="../media/image39.png"/><Relationship Id="rId2" Type="http://schemas.openxmlformats.org/officeDocument/2006/relationships/notesSlide" Target="../notesSlides/notesSlide2.xml"/><Relationship Id="rId16"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14.png"/><Relationship Id="rId5" Type="http://schemas.openxmlformats.org/officeDocument/2006/relationships/image" Target="../media/image32.png"/><Relationship Id="rId15" Type="http://schemas.openxmlformats.org/officeDocument/2006/relationships/image" Target="../media/image38.png"/><Relationship Id="rId10" Type="http://schemas.microsoft.com/office/2007/relationships/hdphoto" Target="../media/hdphoto5.wdp"/><Relationship Id="rId4" Type="http://schemas.microsoft.com/office/2007/relationships/hdphoto" Target="../media/hdphoto3.wdp"/><Relationship Id="rId9" Type="http://schemas.openxmlformats.org/officeDocument/2006/relationships/image" Target="../media/image34.png"/><Relationship Id="rId14" Type="http://schemas.openxmlformats.org/officeDocument/2006/relationships/image" Target="../media/image37.png"/></Relationships>
</file>

<file path=ppt/slides/_rels/slide6.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47.png"/><Relationship Id="rId3" Type="http://schemas.openxmlformats.org/officeDocument/2006/relationships/image" Target="../media/image14.png"/><Relationship Id="rId7" Type="http://schemas.openxmlformats.org/officeDocument/2006/relationships/image" Target="../media/image44.png"/><Relationship Id="rId12" Type="http://schemas.microsoft.com/office/2007/relationships/hdphoto" Target="../media/hdphoto8.wdp"/><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43.png"/><Relationship Id="rId11" Type="http://schemas.openxmlformats.org/officeDocument/2006/relationships/image" Target="../media/image46.png"/><Relationship Id="rId5" Type="http://schemas.microsoft.com/office/2007/relationships/hdphoto" Target="../media/hdphoto2.wdp"/><Relationship Id="rId15" Type="http://schemas.openxmlformats.org/officeDocument/2006/relationships/image" Target="../media/image15.png"/><Relationship Id="rId10" Type="http://schemas.microsoft.com/office/2007/relationships/hdphoto" Target="../media/hdphoto7.wdp"/><Relationship Id="rId4" Type="http://schemas.openxmlformats.org/officeDocument/2006/relationships/image" Target="../media/image42.png"/><Relationship Id="rId9" Type="http://schemas.openxmlformats.org/officeDocument/2006/relationships/image" Target="../media/image45.png"/><Relationship Id="rId14" Type="http://schemas.openxmlformats.org/officeDocument/2006/relationships/image" Target="../media/image48.png"/></Relationships>
</file>

<file path=ppt/slides/_rels/slide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jpeg"/><Relationship Id="rId7" Type="http://schemas.openxmlformats.org/officeDocument/2006/relationships/image" Target="../media/image51.png"/><Relationship Id="rId12"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5.png"/><Relationship Id="rId5" Type="http://schemas.microsoft.com/office/2007/relationships/hdphoto" Target="../media/hdphoto2.wdp"/><Relationship Id="rId10" Type="http://schemas.openxmlformats.org/officeDocument/2006/relationships/image" Target="../media/image54.png"/><Relationship Id="rId4" Type="http://schemas.openxmlformats.org/officeDocument/2006/relationships/image" Target="../media/image50.png"/><Relationship Id="rId9" Type="http://schemas.openxmlformats.org/officeDocument/2006/relationships/image" Target="../media/image53.png"/></Relationships>
</file>

<file path=ppt/slides/_rels/slide8.xml.rels><?xml version="1.0" encoding="UTF-8" standalone="yes"?>
<Relationships xmlns="http://schemas.openxmlformats.org/package/2006/relationships"><Relationship Id="rId8" Type="http://schemas.microsoft.com/office/2007/relationships/hdphoto" Target="../media/hdphoto9.wdp"/><Relationship Id="rId3" Type="http://schemas.microsoft.com/office/2007/relationships/hdphoto" Target="../media/hdphoto2.wdp"/><Relationship Id="rId7" Type="http://schemas.openxmlformats.org/officeDocument/2006/relationships/image" Target="../media/image57.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58.png"/><Relationship Id="rId4" Type="http://schemas.openxmlformats.org/officeDocument/2006/relationships/image" Target="../media/image14.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5.png"/><Relationship Id="rId3" Type="http://schemas.openxmlformats.org/officeDocument/2006/relationships/image" Target="../media/image15.png"/><Relationship Id="rId7" Type="http://schemas.microsoft.com/office/2007/relationships/hdphoto" Target="../media/hdphoto10.wdp"/><Relationship Id="rId12" Type="http://schemas.microsoft.com/office/2007/relationships/hdphoto" Target="../media/hdphoto12.wdp"/><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4.png"/><Relationship Id="rId5" Type="http://schemas.openxmlformats.org/officeDocument/2006/relationships/image" Target="../media/image60.png"/><Relationship Id="rId15" Type="http://schemas.openxmlformats.org/officeDocument/2006/relationships/image" Target="../media/image67.png"/><Relationship Id="rId10" Type="http://schemas.openxmlformats.org/officeDocument/2006/relationships/image" Target="../media/image63.png"/><Relationship Id="rId4" Type="http://schemas.openxmlformats.org/officeDocument/2006/relationships/image" Target="../media/image14.png"/><Relationship Id="rId9" Type="http://schemas.microsoft.com/office/2007/relationships/hdphoto" Target="../media/hdphoto11.wdp"/><Relationship Id="rId14"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5" name="Рисунок 4"/>
          <p:cNvPicPr>
            <a:picLocks noChangeAspect="1"/>
          </p:cNvPicPr>
          <p:nvPr/>
        </p:nvPicPr>
        <p:blipFill>
          <a:blip r:embed="rId4"/>
          <a:stretch>
            <a:fillRect/>
          </a:stretch>
        </p:blipFill>
        <p:spPr>
          <a:xfrm>
            <a:off x="1371641" y="1647857"/>
            <a:ext cx="4800600" cy="4743450"/>
          </a:xfrm>
          <a:prstGeom prst="rect">
            <a:avLst/>
          </a:prstGeom>
        </p:spPr>
      </p:pic>
      <p:pic>
        <p:nvPicPr>
          <p:cNvPr id="16" name="Рисунок 15"/>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a:off x="-1143" y="195109"/>
            <a:ext cx="7560818" cy="777717"/>
          </a:xfrm>
          <a:prstGeom prst="rect">
            <a:avLst/>
          </a:prstGeom>
        </p:spPr>
      </p:pic>
      <p:pic>
        <p:nvPicPr>
          <p:cNvPr id="20" name="Рисунок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21699" y="6226508"/>
            <a:ext cx="1043484" cy="1294279"/>
          </a:xfrm>
          <a:prstGeom prst="rect">
            <a:avLst/>
          </a:prstGeom>
        </p:spPr>
      </p:pic>
      <p:sp>
        <p:nvSpPr>
          <p:cNvPr id="21" name="TextBox 20"/>
          <p:cNvSpPr txBox="1"/>
          <p:nvPr/>
        </p:nvSpPr>
        <p:spPr>
          <a:xfrm>
            <a:off x="-41564" y="299833"/>
            <a:ext cx="7559676" cy="523220"/>
          </a:xfrm>
          <a:prstGeom prst="rect">
            <a:avLst/>
          </a:prstGeom>
          <a:noFill/>
        </p:spPr>
        <p:txBody>
          <a:bodyPr wrap="square" rtlCol="0">
            <a:spAutoFit/>
          </a:bodyPr>
          <a:lstStyle/>
          <a:p>
            <a:pPr algn="ctr"/>
            <a:r>
              <a:rPr lang="ru-RU" sz="28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Инвестиционный паспорт</a:t>
            </a:r>
            <a:endParaRPr lang="ru-RU" sz="28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nvGrpSpPr>
          <p:cNvPr id="2" name="Группа 1"/>
          <p:cNvGrpSpPr/>
          <p:nvPr/>
        </p:nvGrpSpPr>
        <p:grpSpPr>
          <a:xfrm>
            <a:off x="698130" y="1087242"/>
            <a:ext cx="6055490" cy="5786405"/>
            <a:chOff x="698130" y="1087242"/>
            <a:chExt cx="6055490" cy="5786405"/>
          </a:xfrm>
        </p:grpSpPr>
        <p:pic>
          <p:nvPicPr>
            <p:cNvPr id="22" name="Рисунок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47200" y="5213164"/>
              <a:ext cx="1660483" cy="1660483"/>
            </a:xfrm>
            <a:prstGeom prst="rect">
              <a:avLst/>
            </a:prstGeom>
          </p:spPr>
        </p:pic>
        <p:pic>
          <p:nvPicPr>
            <p:cNvPr id="23" name="Рисунок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8130" y="3196056"/>
              <a:ext cx="1667052" cy="1667052"/>
            </a:xfrm>
            <a:prstGeom prst="rect">
              <a:avLst/>
            </a:prstGeom>
          </p:spPr>
        </p:pic>
        <p:pic>
          <p:nvPicPr>
            <p:cNvPr id="24" name="Рисунок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57167" y="3244752"/>
              <a:ext cx="1696453" cy="1696453"/>
            </a:xfrm>
            <a:prstGeom prst="rect">
              <a:avLst/>
            </a:prstGeom>
          </p:spPr>
        </p:pic>
        <p:pic>
          <p:nvPicPr>
            <p:cNvPr id="25" name="Рисунок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22742" y="1709520"/>
              <a:ext cx="1684421" cy="1684421"/>
            </a:xfrm>
            <a:prstGeom prst="rect">
              <a:avLst/>
            </a:prstGeom>
          </p:spPr>
        </p:pic>
        <p:pic>
          <p:nvPicPr>
            <p:cNvPr id="26" name="Рисунок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01037" y="4726130"/>
              <a:ext cx="1684421" cy="1684421"/>
            </a:xfrm>
            <a:prstGeom prst="rect">
              <a:avLst/>
            </a:prstGeom>
          </p:spPr>
        </p:pic>
        <p:sp>
          <p:nvSpPr>
            <p:cNvPr id="27" name="TextBox 26"/>
            <p:cNvSpPr txBox="1"/>
            <p:nvPr/>
          </p:nvSpPr>
          <p:spPr>
            <a:xfrm>
              <a:off x="1693006" y="3068181"/>
              <a:ext cx="4090535" cy="1631216"/>
            </a:xfrm>
            <a:prstGeom prst="rect">
              <a:avLst/>
            </a:prstGeom>
            <a:noFill/>
          </p:spPr>
          <p:txBody>
            <a:bodyPr wrap="square" rtlCol="0">
              <a:spAutoFit/>
            </a:bodyPr>
            <a:lstStyle/>
            <a:p>
              <a:pPr algn="ctr"/>
              <a:r>
                <a:rPr lang="ru-RU" sz="2000" b="1" dirty="0" smtClean="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Муниципальное </a:t>
              </a:r>
            </a:p>
            <a:p>
              <a:pPr algn="ctr"/>
              <a:r>
                <a:rPr lang="ru-RU" sz="2000" b="1" dirty="0" smtClean="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образование</a:t>
              </a:r>
            </a:p>
            <a:p>
              <a:pPr algn="ctr"/>
              <a:r>
                <a:rPr lang="ru-RU" sz="2000" b="1" dirty="0" smtClean="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«Холм-Жирковский </a:t>
              </a:r>
            </a:p>
            <a:p>
              <a:pPr algn="ctr"/>
              <a:r>
                <a:rPr lang="ru-RU" sz="2000" b="1" dirty="0" smtClean="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район»</a:t>
              </a:r>
            </a:p>
            <a:p>
              <a:pPr algn="ctr"/>
              <a:r>
                <a:rPr lang="ru-RU" sz="2000" b="1" dirty="0" smtClean="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Смоленской области</a:t>
              </a:r>
              <a:endParaRPr lang="ru-RU" sz="2000" b="1" dirty="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28" name="Рисунок 2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54260" y="4710467"/>
              <a:ext cx="1667052" cy="1667052"/>
            </a:xfrm>
            <a:prstGeom prst="rect">
              <a:avLst/>
            </a:prstGeom>
          </p:spPr>
        </p:pic>
        <p:pic>
          <p:nvPicPr>
            <p:cNvPr id="29" name="Рисунок 2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916844" y="1087242"/>
              <a:ext cx="1684422" cy="1684422"/>
            </a:xfrm>
            <a:prstGeom prst="rect">
              <a:avLst/>
            </a:prstGeom>
          </p:spPr>
        </p:pic>
        <p:pic>
          <p:nvPicPr>
            <p:cNvPr id="30" name="Рисунок 2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540287" y="1738860"/>
              <a:ext cx="1655081" cy="1655081"/>
            </a:xfrm>
            <a:prstGeom prst="rect">
              <a:avLst/>
            </a:prstGeom>
          </p:spPr>
        </p:pic>
      </p:grpSp>
      <p:sp>
        <p:nvSpPr>
          <p:cNvPr id="4" name="Прямоугольник 3"/>
          <p:cNvSpPr/>
          <p:nvPr/>
        </p:nvSpPr>
        <p:spPr>
          <a:xfrm>
            <a:off x="3168830" y="4916647"/>
            <a:ext cx="1099468" cy="369332"/>
          </a:xfrm>
          <a:prstGeom prst="rect">
            <a:avLst/>
          </a:prstGeom>
        </p:spPr>
        <p:txBody>
          <a:bodyPr wrap="none">
            <a:spAutoFit/>
          </a:bodyPr>
          <a:lstStyle/>
          <a:p>
            <a:pPr algn="ct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2024 год</a:t>
            </a:r>
            <a:endParaRPr lang="ru-RU"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Tree>
    <p:extLst>
      <p:ext uri="{BB962C8B-B14F-4D97-AF65-F5344CB8AC3E}">
        <p14:creationId xmlns:p14="http://schemas.microsoft.com/office/powerpoint/2010/main" val="27217467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cstate="print"/>
          <a:stretch>
            <a:fillRect/>
          </a:stretch>
        </p:blipFill>
        <p:spPr>
          <a:xfrm>
            <a:off x="2061031" y="156237"/>
            <a:ext cx="5498644" cy="768091"/>
          </a:xfrm>
          <a:prstGeom prst="rect">
            <a:avLst/>
          </a:prstGeom>
        </p:spPr>
      </p:pic>
      <p:sp>
        <p:nvSpPr>
          <p:cNvPr id="3" name="TextBox 2"/>
          <p:cNvSpPr txBox="1"/>
          <p:nvPr/>
        </p:nvSpPr>
        <p:spPr>
          <a:xfrm>
            <a:off x="2061031" y="317130"/>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Инвестиционные площадки</a:t>
            </a:r>
          </a:p>
        </p:txBody>
      </p:sp>
      <p:sp>
        <p:nvSpPr>
          <p:cNvPr id="15" name="TextBox 14"/>
          <p:cNvSpPr txBox="1"/>
          <p:nvPr/>
        </p:nvSpPr>
        <p:spPr>
          <a:xfrm>
            <a:off x="7118529" y="7190343"/>
            <a:ext cx="441146"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10</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 name="Rectangle 2"/>
          <p:cNvSpPr>
            <a:spLocks noChangeArrowheads="1"/>
          </p:cNvSpPr>
          <p:nvPr/>
        </p:nvSpPr>
        <p:spPr bwMode="auto">
          <a:xfrm>
            <a:off x="0" y="0"/>
            <a:ext cx="75596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5" name="Rectangle 4"/>
          <p:cNvSpPr>
            <a:spLocks noChangeArrowheads="1"/>
          </p:cNvSpPr>
          <p:nvPr/>
        </p:nvSpPr>
        <p:spPr bwMode="auto">
          <a:xfrm>
            <a:off x="152400" y="152400"/>
            <a:ext cx="75596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7" name="Rectangle 6"/>
          <p:cNvSpPr>
            <a:spLocks noChangeArrowheads="1"/>
          </p:cNvSpPr>
          <p:nvPr/>
        </p:nvSpPr>
        <p:spPr bwMode="auto">
          <a:xfrm>
            <a:off x="304800" y="304800"/>
            <a:ext cx="75596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23" name="Таблица 22"/>
          <p:cNvGraphicFramePr>
            <a:graphicFrameLocks noGrp="1"/>
          </p:cNvGraphicFramePr>
          <p:nvPr>
            <p:extLst/>
          </p:nvPr>
        </p:nvGraphicFramePr>
        <p:xfrm>
          <a:off x="168295" y="1008076"/>
          <a:ext cx="7224722" cy="2129979"/>
        </p:xfrm>
        <a:graphic>
          <a:graphicData uri="http://schemas.openxmlformats.org/drawingml/2006/table">
            <a:tbl>
              <a:tblPr>
                <a:tableStyleId>{BDBED569-4797-4DF1-A0F4-6AAB3CD982D8}</a:tableStyleId>
              </a:tblPr>
              <a:tblGrid>
                <a:gridCol w="3668209">
                  <a:extLst>
                    <a:ext uri="{9D8B030D-6E8A-4147-A177-3AD203B41FA5}">
                      <a16:colId xmlns:a16="http://schemas.microsoft.com/office/drawing/2014/main" xmlns="" val="4165441938"/>
                    </a:ext>
                  </a:extLst>
                </a:gridCol>
                <a:gridCol w="3556513">
                  <a:extLst>
                    <a:ext uri="{9D8B030D-6E8A-4147-A177-3AD203B41FA5}">
                      <a16:colId xmlns:a16="http://schemas.microsoft.com/office/drawing/2014/main" xmlns="" val="1779954494"/>
                    </a:ext>
                  </a:extLst>
                </a:gridCol>
              </a:tblGrid>
              <a:tr h="499259">
                <a:tc>
                  <a:txBody>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Инвестиционная площадка </a:t>
                      </a:r>
                    </a:p>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67-23-01</a:t>
                      </a:r>
                    </a:p>
                  </a:txBody>
                  <a:tcPr>
                    <a:solidFill>
                      <a:srgbClr val="D1FFFF"/>
                    </a:solidFill>
                  </a:tcPr>
                </a:tc>
                <a:tc rowSpan="2">
                  <a:txBody>
                    <a:bodyPr/>
                    <a:lstStyle/>
                    <a:p>
                      <a:pPr algn="ctr"/>
                      <a:endPar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xmlns="" val="2951530806"/>
                  </a:ext>
                </a:extLst>
              </a:tr>
              <a:tr h="1611819">
                <a:tc>
                  <a:txBody>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Местоположение:</a:t>
                      </a:r>
                    </a:p>
                    <a:p>
                      <a:pPr marL="0" indent="180975" algn="just"/>
                      <a:endParaRPr lang="ru-RU" sz="1050" dirty="0" smtClean="0">
                        <a:latin typeface="Open Sans Semibold" panose="020B0706030804020204" pitchFamily="34" charset="0"/>
                        <a:ea typeface="Open Sans Semibold" panose="020B0706030804020204" pitchFamily="34" charset="0"/>
                        <a:cs typeface="Open Sans Semibold" panose="020B0706030804020204" pitchFamily="34" charset="0"/>
                      </a:endParaRPr>
                    </a:p>
                    <a:p>
                      <a:pPr marL="182563" indent="-1588" algn="l"/>
                      <a:r>
                        <a:rPr lang="ru-RU" sz="1100" dirty="0" smtClean="0">
                          <a:latin typeface="Open Sans" panose="020B0606030504020204" pitchFamily="34" charset="0"/>
                          <a:ea typeface="Open Sans" panose="020B0606030504020204" pitchFamily="34" charset="0"/>
                          <a:cs typeface="Open Sans" panose="020B0606030504020204" pitchFamily="34" charset="0"/>
                        </a:rPr>
                        <a:t>Холм-Жирковский</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район, на въезде на </a:t>
                      </a:r>
                      <a:br>
                        <a:rPr lang="ru-RU" sz="1100" baseline="0" dirty="0" smtClean="0">
                          <a:latin typeface="Open Sans" panose="020B0606030504020204" pitchFamily="34" charset="0"/>
                          <a:ea typeface="Open Sans" panose="020B0606030504020204" pitchFamily="34" charset="0"/>
                          <a:cs typeface="Open Sans" panose="020B0606030504020204" pitchFamily="34" charset="0"/>
                        </a:rPr>
                      </a:br>
                      <a:r>
                        <a:rPr lang="ru-RU" sz="1100" baseline="0" dirty="0" smtClean="0">
                          <a:latin typeface="Open Sans" panose="020B0606030504020204" pitchFamily="34" charset="0"/>
                          <a:ea typeface="Open Sans" panose="020B0606030504020204" pitchFamily="34" charset="0"/>
                          <a:cs typeface="Open Sans" panose="020B0606030504020204" pitchFamily="34" charset="0"/>
                        </a:rPr>
                        <a:t>ст. </a:t>
                      </a:r>
                      <a:r>
                        <a:rPr lang="ru-RU" sz="1100" baseline="0" dirty="0" err="1" smtClean="0">
                          <a:latin typeface="Open Sans" panose="020B0606030504020204" pitchFamily="34" charset="0"/>
                          <a:ea typeface="Open Sans" panose="020B0606030504020204" pitchFamily="34" charset="0"/>
                          <a:cs typeface="Open Sans" panose="020B0606030504020204" pitchFamily="34" charset="0"/>
                        </a:rPr>
                        <a:t>Канютино</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a:t>
                      </a:r>
                      <a:endParaRPr lang="ru-RU" sz="1100" dirty="0" smtClean="0">
                        <a:latin typeface="Open Sans" panose="020B0606030504020204" pitchFamily="34" charset="0"/>
                        <a:ea typeface="Open Sans" panose="020B0606030504020204" pitchFamily="34" charset="0"/>
                        <a:cs typeface="Open Sans" panose="020B0606030504020204" pitchFamily="34" charset="0"/>
                      </a:endParaRPr>
                    </a:p>
                    <a:p>
                      <a:pPr marL="0" indent="180975" algn="just"/>
                      <a:r>
                        <a:rPr lang="ru-RU" sz="1100" dirty="0" smtClean="0">
                          <a:latin typeface="Open Sans" panose="020B0606030504020204" pitchFamily="34" charset="0"/>
                          <a:ea typeface="Open Sans" panose="020B0606030504020204" pitchFamily="34" charset="0"/>
                          <a:cs typeface="Open Sans" panose="020B0606030504020204" pitchFamily="34" charset="0"/>
                        </a:rPr>
                        <a:t>- расстояние до г. Москвы: 320</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a:t>
                      </a:r>
                      <a:r>
                        <a:rPr lang="ru-RU" sz="1100" dirty="0" smtClean="0">
                          <a:latin typeface="Open Sans" panose="020B0606030504020204" pitchFamily="34" charset="0"/>
                          <a:ea typeface="Open Sans" panose="020B0606030504020204" pitchFamily="34" charset="0"/>
                          <a:cs typeface="Open Sans" panose="020B0606030504020204" pitchFamily="34" charset="0"/>
                        </a:rPr>
                        <a:t>км;</a:t>
                      </a:r>
                    </a:p>
                    <a:p>
                      <a:pPr marL="0" indent="180975" algn="just"/>
                      <a:r>
                        <a:rPr lang="ru-RU" sz="1100" dirty="0" smtClean="0">
                          <a:latin typeface="Open Sans" panose="020B0606030504020204" pitchFamily="34" charset="0"/>
                          <a:ea typeface="Open Sans" panose="020B0606030504020204" pitchFamily="34" charset="0"/>
                          <a:cs typeface="Open Sans" panose="020B0606030504020204" pitchFamily="34" charset="0"/>
                        </a:rPr>
                        <a:t>- расстояние до г. Смоленска:</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185 </a:t>
                      </a:r>
                      <a:r>
                        <a:rPr lang="ru-RU" sz="1100" dirty="0" smtClean="0">
                          <a:latin typeface="Open Sans" panose="020B0606030504020204" pitchFamily="34" charset="0"/>
                          <a:ea typeface="Open Sans" panose="020B0606030504020204" pitchFamily="34" charset="0"/>
                          <a:cs typeface="Open Sans" panose="020B0606030504020204" pitchFamily="34" charset="0"/>
                        </a:rPr>
                        <a:t>км;</a:t>
                      </a:r>
                    </a:p>
                    <a:p>
                      <a:pPr marL="0" marR="0" indent="180975" algn="just" defTabSz="755934" rtl="0" eaLnBrk="1" fontAlgn="auto" latinLnBrk="0" hangingPunct="1">
                        <a:lnSpc>
                          <a:spcPct val="100000"/>
                        </a:lnSpc>
                        <a:spcBef>
                          <a:spcPts val="0"/>
                        </a:spcBef>
                        <a:spcAft>
                          <a:spcPts val="0"/>
                        </a:spcAft>
                        <a:buClrTx/>
                        <a:buSzTx/>
                        <a:buFontTx/>
                        <a:buNone/>
                        <a:tabLst/>
                        <a:defRPr/>
                      </a:pPr>
                      <a:r>
                        <a:rPr lang="ru-RU" sz="1100" dirty="0" smtClean="0">
                          <a:latin typeface="Open Sans" panose="020B0606030504020204" pitchFamily="34" charset="0"/>
                          <a:ea typeface="Open Sans" panose="020B0606030504020204" pitchFamily="34" charset="0"/>
                          <a:cs typeface="Open Sans" panose="020B0606030504020204" pitchFamily="34" charset="0"/>
                        </a:rPr>
                        <a:t>- расстояние до </a:t>
                      </a:r>
                      <a:r>
                        <a:rPr lang="ru-RU" sz="1100" dirty="0" err="1" smtClean="0">
                          <a:latin typeface="Open Sans" panose="020B0606030504020204" pitchFamily="34" charset="0"/>
                          <a:ea typeface="Open Sans" panose="020B0606030504020204" pitchFamily="34" charset="0"/>
                          <a:cs typeface="Open Sans" panose="020B0606030504020204" pitchFamily="34" charset="0"/>
                        </a:rPr>
                        <a:t>пгт</a:t>
                      </a:r>
                      <a:r>
                        <a:rPr lang="ru-RU" sz="1100" dirty="0" smtClean="0">
                          <a:latin typeface="Open Sans" panose="020B0606030504020204" pitchFamily="34" charset="0"/>
                          <a:ea typeface="Open Sans" panose="020B0606030504020204" pitchFamily="34" charset="0"/>
                          <a:cs typeface="Open Sans" panose="020B0606030504020204" pitchFamily="34" charset="0"/>
                        </a:rPr>
                        <a:t>. Холм-Жирковский:</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20 </a:t>
                      </a:r>
                      <a:r>
                        <a:rPr lang="ru-RU" sz="1100" dirty="0" smtClean="0">
                          <a:latin typeface="Open Sans" panose="020B0606030504020204" pitchFamily="34" charset="0"/>
                          <a:ea typeface="Open Sans" panose="020B0606030504020204" pitchFamily="34" charset="0"/>
                          <a:cs typeface="Open Sans" panose="020B0606030504020204" pitchFamily="34" charset="0"/>
                        </a:rPr>
                        <a:t>км.</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vMerge="1">
                  <a:txBody>
                    <a:bodyPr/>
                    <a:lstStyle/>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xmlns="" val="415780204"/>
                  </a:ext>
                </a:extLst>
              </a:tr>
            </a:tbl>
          </a:graphicData>
        </a:graphic>
      </p:graphicFrame>
      <p:graphicFrame>
        <p:nvGraphicFramePr>
          <p:cNvPr id="24" name="Таблица 23"/>
          <p:cNvGraphicFramePr>
            <a:graphicFrameLocks noGrp="1"/>
          </p:cNvGraphicFramePr>
          <p:nvPr>
            <p:extLst/>
          </p:nvPr>
        </p:nvGraphicFramePr>
        <p:xfrm>
          <a:off x="168296" y="3131309"/>
          <a:ext cx="7224723" cy="1051560"/>
        </p:xfrm>
        <a:graphic>
          <a:graphicData uri="http://schemas.openxmlformats.org/drawingml/2006/table">
            <a:tbl>
              <a:tblPr>
                <a:tableStyleId>{BDBED569-4797-4DF1-A0F4-6AAB3CD982D8}</a:tableStyleId>
              </a:tblPr>
              <a:tblGrid>
                <a:gridCol w="1465296">
                  <a:extLst>
                    <a:ext uri="{9D8B030D-6E8A-4147-A177-3AD203B41FA5}">
                      <a16:colId xmlns:a16="http://schemas.microsoft.com/office/drawing/2014/main" xmlns="" val="4165441938"/>
                    </a:ext>
                  </a:extLst>
                </a:gridCol>
                <a:gridCol w="2214508">
                  <a:extLst>
                    <a:ext uri="{9D8B030D-6E8A-4147-A177-3AD203B41FA5}">
                      <a16:colId xmlns:a16="http://schemas.microsoft.com/office/drawing/2014/main" xmlns="" val="3330051727"/>
                    </a:ext>
                  </a:extLst>
                </a:gridCol>
                <a:gridCol w="3544919">
                  <a:extLst>
                    <a:ext uri="{9D8B030D-6E8A-4147-A177-3AD203B41FA5}">
                      <a16:colId xmlns:a16="http://schemas.microsoft.com/office/drawing/2014/main" xmlns="" val="2995895153"/>
                    </a:ext>
                  </a:extLst>
                </a:gridCol>
              </a:tblGrid>
              <a:tr h="164341">
                <a:tc rowSpan="4">
                  <a:txBody>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Характеристика</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участка</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Площадь</a:t>
                      </a:r>
                      <a:endPar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55 га</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2951530806"/>
                  </a:ext>
                </a:extLst>
              </a:tr>
              <a:tr h="0">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Категория</a:t>
                      </a:r>
                      <a:r>
                        <a:rPr lang="ru-RU" sz="900" b="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земли</a:t>
                      </a:r>
                      <a:endPar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земли поселений</a:t>
                      </a:r>
                    </a:p>
                  </a:txBody>
                  <a:tcPr anchor="ctr"/>
                </a:tc>
                <a:extLst>
                  <a:ext uri="{0D108BD9-81ED-4DB2-BD59-A6C34878D82A}">
                    <a16:rowId xmlns:a16="http://schemas.microsoft.com/office/drawing/2014/main" xmlns="" val="3113957651"/>
                  </a:ext>
                </a:extLst>
              </a:tr>
              <a:tr h="0">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Форма собственности</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муниципальная</a:t>
                      </a:r>
                    </a:p>
                  </a:txBody>
                  <a:tcPr anchor="ctr"/>
                </a:tc>
                <a:extLst>
                  <a:ext uri="{0D108BD9-81ED-4DB2-BD59-A6C34878D82A}">
                    <a16:rowId xmlns:a16="http://schemas.microsoft.com/office/drawing/2014/main" xmlns="" val="42063930"/>
                  </a:ext>
                </a:extLst>
              </a:tr>
              <a:tr h="302346">
                <a:tc vMerge="1">
                  <a:txBody>
                    <a:bodyPr/>
                    <a:lstStyle/>
                    <a:p>
                      <a:pPr algn="ct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Приоритетное направление использования</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строительство нефтеперерабатывающее</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производство</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tr>
            </a:tbl>
          </a:graphicData>
        </a:graphic>
      </p:graphicFrame>
      <p:graphicFrame>
        <p:nvGraphicFramePr>
          <p:cNvPr id="25" name="Таблица 24"/>
          <p:cNvGraphicFramePr>
            <a:graphicFrameLocks noGrp="1"/>
          </p:cNvGraphicFramePr>
          <p:nvPr>
            <p:extLst/>
          </p:nvPr>
        </p:nvGraphicFramePr>
        <p:xfrm>
          <a:off x="176644" y="4176665"/>
          <a:ext cx="6786130" cy="1737360"/>
        </p:xfrm>
        <a:graphic>
          <a:graphicData uri="http://schemas.openxmlformats.org/drawingml/2006/table">
            <a:tbl>
              <a:tblPr>
                <a:tableStyleId>{BDBED569-4797-4DF1-A0F4-6AAB3CD982D8}</a:tableStyleId>
              </a:tblPr>
              <a:tblGrid>
                <a:gridCol w="1351296">
                  <a:extLst>
                    <a:ext uri="{9D8B030D-6E8A-4147-A177-3AD203B41FA5}">
                      <a16:colId xmlns:a16="http://schemas.microsoft.com/office/drawing/2014/main" xmlns="" val="4165441938"/>
                    </a:ext>
                  </a:extLst>
                </a:gridCol>
                <a:gridCol w="1367838">
                  <a:extLst>
                    <a:ext uri="{9D8B030D-6E8A-4147-A177-3AD203B41FA5}">
                      <a16:colId xmlns:a16="http://schemas.microsoft.com/office/drawing/2014/main" xmlns="" val="2407449417"/>
                    </a:ext>
                  </a:extLst>
                </a:gridCol>
                <a:gridCol w="4066996">
                  <a:extLst>
                    <a:ext uri="{9D8B030D-6E8A-4147-A177-3AD203B41FA5}">
                      <a16:colId xmlns:a16="http://schemas.microsoft.com/office/drawing/2014/main" xmlns="" val="2693098453"/>
                    </a:ext>
                  </a:extLst>
                </a:gridCol>
              </a:tblGrid>
              <a:tr h="207001">
                <a:tc rowSpan="4">
                  <a:txBody>
                    <a:bodyPr/>
                    <a:lstStyle/>
                    <a:p>
                      <a:pPr algn="ct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Инженерная</a:t>
                      </a:r>
                      <a:r>
                        <a:rPr lang="ru-RU" sz="100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инфраструктура</a:t>
                      </a:r>
                      <a:endPar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Электроснабжение</a:t>
                      </a:r>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just"/>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ближайший</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центр питания </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ПС </a:t>
                      </a:r>
                      <a:r>
                        <a:rPr lang="ru-RU" sz="90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Канютино</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110/35/10 на расстоянии 1,8 км</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по прямой до границы земельного участка. </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Резерв мощности для тех. присоединения составляет 2,27 МВА. </a:t>
                      </a:r>
                    </a:p>
                  </a:txBody>
                  <a:tcPr anchor="ctr"/>
                </a:tc>
              </a:tr>
              <a:tr h="150546">
                <a:tc vMerge="1">
                  <a:txBody>
                    <a:bodyPr/>
                    <a:lstStyle/>
                    <a:p>
                      <a:pPr algn="ctr"/>
                      <a:endPar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Газоснабжение</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Построен газопровод низкого давления проходит в 500м от площадки. Давление в точке подключения 0,0024МПА</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2951530806"/>
                  </a:ext>
                </a:extLst>
              </a:tr>
              <a:tr h="207001">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Водоснабжение</a:t>
                      </a:r>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точка подключения на расстоянии 2500 м от участка. </a:t>
                      </a:r>
                    </a:p>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Мощность 100</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куб.</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м/ч. Стоимость подключения</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1,160 </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тыс.руб. Срок присоединения 1-2 месяца.</a:t>
                      </a:r>
                    </a:p>
                  </a:txBody>
                  <a:tcPr anchor="ctr"/>
                </a:tc>
                <a:extLst>
                  <a:ext uri="{0D108BD9-81ED-4DB2-BD59-A6C34878D82A}">
                    <a16:rowId xmlns:a16="http://schemas.microsoft.com/office/drawing/2014/main" xmlns="" val="42063930"/>
                  </a:ext>
                </a:extLst>
              </a:tr>
              <a:tr h="182481">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Водоотведение</a:t>
                      </a:r>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необходимо строительство локальных сооружений. Стоимость строительства 140,0тыс.руб.Срок строительства 2 месяца.</a:t>
                      </a:r>
                    </a:p>
                  </a:txBody>
                  <a:tcPr anchor="ctr"/>
                </a:tc>
                <a:extLst>
                  <a:ext uri="{0D108BD9-81ED-4DB2-BD59-A6C34878D82A}">
                    <a16:rowId xmlns:a16="http://schemas.microsoft.com/office/drawing/2014/main" xmlns="" val="2032109891"/>
                  </a:ext>
                </a:extLst>
              </a:tr>
            </a:tbl>
          </a:graphicData>
        </a:graphic>
      </p:graphicFrame>
      <p:graphicFrame>
        <p:nvGraphicFramePr>
          <p:cNvPr id="26" name="Таблица 25"/>
          <p:cNvGraphicFramePr>
            <a:graphicFrameLocks noGrp="1"/>
          </p:cNvGraphicFramePr>
          <p:nvPr>
            <p:extLst/>
          </p:nvPr>
        </p:nvGraphicFramePr>
        <p:xfrm>
          <a:off x="176988" y="6283760"/>
          <a:ext cx="5932410" cy="243840"/>
        </p:xfrm>
        <a:graphic>
          <a:graphicData uri="http://schemas.openxmlformats.org/drawingml/2006/table">
            <a:tbl>
              <a:tblPr>
                <a:tableStyleId>{BDBED569-4797-4DF1-A0F4-6AAB3CD982D8}</a:tableStyleId>
              </a:tblPr>
              <a:tblGrid>
                <a:gridCol w="2596064">
                  <a:extLst>
                    <a:ext uri="{9D8B030D-6E8A-4147-A177-3AD203B41FA5}">
                      <a16:colId xmlns:a16="http://schemas.microsoft.com/office/drawing/2014/main" xmlns="" val="4165441938"/>
                    </a:ext>
                  </a:extLst>
                </a:gridCol>
                <a:gridCol w="3336346">
                  <a:extLst>
                    <a:ext uri="{9D8B030D-6E8A-4147-A177-3AD203B41FA5}">
                      <a16:colId xmlns:a16="http://schemas.microsoft.com/office/drawing/2014/main" xmlns="" val="1575495227"/>
                    </a:ext>
                  </a:extLst>
                </a:gridCol>
              </a:tblGrid>
              <a:tr h="191884">
                <a:tc>
                  <a:txBody>
                    <a:bodyPr/>
                    <a:lstStyle/>
                    <a:p>
                      <a:pPr algn="ct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Условия предоставления</a:t>
                      </a:r>
                      <a:endPar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аренда</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sym typeface="Wingdings" pitchFamily="2" charset="2"/>
                        </a:rPr>
                        <a:t>:(по   итогам торгов)</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bg1"/>
                    </a:solidFill>
                  </a:tcPr>
                </a:tc>
                <a:extLst>
                  <a:ext uri="{0D108BD9-81ED-4DB2-BD59-A6C34878D82A}">
                    <a16:rowId xmlns:a16="http://schemas.microsoft.com/office/drawing/2014/main" xmlns="" val="2951530806"/>
                  </a:ext>
                </a:extLst>
              </a:tr>
            </a:tbl>
          </a:graphicData>
        </a:graphic>
      </p:graphicFrame>
      <p:graphicFrame>
        <p:nvGraphicFramePr>
          <p:cNvPr id="27" name="Таблица 26"/>
          <p:cNvGraphicFramePr>
            <a:graphicFrameLocks noGrp="1"/>
          </p:cNvGraphicFramePr>
          <p:nvPr>
            <p:extLst>
              <p:ext uri="{D42A27DB-BD31-4B8C-83A1-F6EECF244321}">
                <p14:modId xmlns:p14="http://schemas.microsoft.com/office/powerpoint/2010/main" val="1629207700"/>
              </p:ext>
            </p:extLst>
          </p:nvPr>
        </p:nvGraphicFramePr>
        <p:xfrm>
          <a:off x="176988" y="5916062"/>
          <a:ext cx="5933210" cy="365760"/>
        </p:xfrm>
        <a:graphic>
          <a:graphicData uri="http://schemas.openxmlformats.org/drawingml/2006/table">
            <a:tbl>
              <a:tblPr>
                <a:tableStyleId>{BDBED569-4797-4DF1-A0F4-6AAB3CD982D8}</a:tableStyleId>
              </a:tblPr>
              <a:tblGrid>
                <a:gridCol w="2606406">
                  <a:extLst>
                    <a:ext uri="{9D8B030D-6E8A-4147-A177-3AD203B41FA5}">
                      <a16:colId xmlns:a16="http://schemas.microsoft.com/office/drawing/2014/main" xmlns="" val="4165441938"/>
                    </a:ext>
                  </a:extLst>
                </a:gridCol>
                <a:gridCol w="3326804">
                  <a:extLst>
                    <a:ext uri="{9D8B030D-6E8A-4147-A177-3AD203B41FA5}">
                      <a16:colId xmlns:a16="http://schemas.microsoft.com/office/drawing/2014/main" xmlns="" val="1772052304"/>
                    </a:ext>
                  </a:extLst>
                </a:gridCol>
              </a:tblGrid>
              <a:tr h="301335">
                <a:tc>
                  <a:txBody>
                    <a:bodyPr/>
                    <a:lstStyle/>
                    <a:p>
                      <a:pPr algn="ct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Подъездные</a:t>
                      </a:r>
                      <a:r>
                        <a:rPr lang="ru-RU" sz="100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пути</a:t>
                      </a:r>
                      <a:endPar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автомобильная дорога примыкает к участку, железная дорога находится на расстоянии 75 км</a:t>
                      </a:r>
                    </a:p>
                  </a:txBody>
                  <a:tcPr anchor="ctr">
                    <a:solidFill>
                      <a:schemeClr val="bg1"/>
                    </a:solidFill>
                  </a:tcPr>
                </a:tc>
                <a:extLst>
                  <a:ext uri="{0D108BD9-81ED-4DB2-BD59-A6C34878D82A}">
                    <a16:rowId xmlns:a16="http://schemas.microsoft.com/office/drawing/2014/main" xmlns="" val="2951530806"/>
                  </a:ext>
                </a:extLst>
              </a:tr>
            </a:tbl>
          </a:graphicData>
        </a:graphic>
      </p:graphicFrame>
      <p:sp>
        <p:nvSpPr>
          <p:cNvPr id="28" name="TextBox 27"/>
          <p:cNvSpPr txBox="1"/>
          <p:nvPr/>
        </p:nvSpPr>
        <p:spPr>
          <a:xfrm>
            <a:off x="5230984" y="1731394"/>
            <a:ext cx="1464839" cy="276999"/>
          </a:xfrm>
          <a:prstGeom prst="rect">
            <a:avLst/>
          </a:prstGeom>
          <a:noFill/>
        </p:spPr>
        <p:txBody>
          <a:bodyPr wrap="square" rtlCol="0">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Место для карты</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p:cNvSpPr txBox="1"/>
          <p:nvPr/>
        </p:nvSpPr>
        <p:spPr>
          <a:xfrm>
            <a:off x="670176" y="151855"/>
            <a:ext cx="1559859" cy="769441"/>
          </a:xfrm>
          <a:prstGeom prst="rect">
            <a:avLst/>
          </a:prstGeom>
          <a:noFill/>
        </p:spPr>
        <p:txBody>
          <a:bodyPr wrap="squar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Холм-Жирковский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19" name="TextBox 18"/>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20" name="Picture 6" descr="C:\Users\i_sli\Pictures\культура_фото района\ФОТО Холм-Жирковского района\Герб.png"/>
          <p:cNvPicPr>
            <a:picLocks noChangeAspect="1" noChangeArrowheads="1"/>
          </p:cNvPicPr>
          <p:nvPr/>
        </p:nvPicPr>
        <p:blipFill>
          <a:blip r:embed="rId4" cstate="print"/>
          <a:srcRect/>
          <a:stretch>
            <a:fillRect/>
          </a:stretch>
        </p:blipFill>
        <p:spPr bwMode="auto">
          <a:xfrm>
            <a:off x="118882" y="192540"/>
            <a:ext cx="555101" cy="688069"/>
          </a:xfrm>
          <a:prstGeom prst="rect">
            <a:avLst/>
          </a:prstGeom>
          <a:noFill/>
        </p:spPr>
      </p:pic>
      <p:pic>
        <p:nvPicPr>
          <p:cNvPr id="21" name="Рисунок 20" descr="C:\Users\i_sli\Desktop\канютино ип.png"/>
          <p:cNvPicPr/>
          <p:nvPr/>
        </p:nvPicPr>
        <p:blipFill>
          <a:blip r:embed="rId5"/>
          <a:srcRect t="1005" r="56427" b="60797"/>
          <a:stretch>
            <a:fillRect/>
          </a:stretch>
        </p:blipFill>
        <p:spPr bwMode="auto">
          <a:xfrm>
            <a:off x="4181474" y="1022351"/>
            <a:ext cx="3067051" cy="2006599"/>
          </a:xfrm>
          <a:prstGeom prst="rect">
            <a:avLst/>
          </a:prstGeom>
          <a:noFill/>
          <a:ln w="9525">
            <a:noFill/>
            <a:miter lim="800000"/>
            <a:headEnd/>
            <a:tailEnd/>
          </a:ln>
        </p:spPr>
      </p:pic>
      <p:sp>
        <p:nvSpPr>
          <p:cNvPr id="22" name="Прямоугольник 21"/>
          <p:cNvSpPr/>
          <p:nvPr/>
        </p:nvSpPr>
        <p:spPr>
          <a:xfrm>
            <a:off x="853020" y="6645275"/>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
        <p:nvSpPr>
          <p:cNvPr id="29" name="Прямоугольник 28"/>
          <p:cNvSpPr/>
          <p:nvPr/>
        </p:nvSpPr>
        <p:spPr>
          <a:xfrm>
            <a:off x="853020" y="6738540"/>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Tree>
    <p:extLst>
      <p:ext uri="{BB962C8B-B14F-4D97-AF65-F5344CB8AC3E}">
        <p14:creationId xmlns:p14="http://schemas.microsoft.com/office/powerpoint/2010/main" val="3412915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cstate="print"/>
          <a:stretch>
            <a:fillRect/>
          </a:stretch>
        </p:blipFill>
        <p:spPr>
          <a:xfrm>
            <a:off x="2061031" y="156237"/>
            <a:ext cx="5498644" cy="768091"/>
          </a:xfrm>
          <a:prstGeom prst="rect">
            <a:avLst/>
          </a:prstGeom>
        </p:spPr>
      </p:pic>
      <p:sp>
        <p:nvSpPr>
          <p:cNvPr id="3" name="TextBox 2"/>
          <p:cNvSpPr txBox="1"/>
          <p:nvPr/>
        </p:nvSpPr>
        <p:spPr>
          <a:xfrm>
            <a:off x="2061031" y="317130"/>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Инвестиционные площадки</a:t>
            </a:r>
          </a:p>
        </p:txBody>
      </p:sp>
      <p:sp>
        <p:nvSpPr>
          <p:cNvPr id="15" name="TextBox 14"/>
          <p:cNvSpPr txBox="1"/>
          <p:nvPr/>
        </p:nvSpPr>
        <p:spPr>
          <a:xfrm>
            <a:off x="7118529" y="7190343"/>
            <a:ext cx="424027"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11</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aphicFrame>
        <p:nvGraphicFramePr>
          <p:cNvPr id="25" name="Таблица 24"/>
          <p:cNvGraphicFramePr>
            <a:graphicFrameLocks noGrp="1"/>
          </p:cNvGraphicFramePr>
          <p:nvPr>
            <p:extLst/>
          </p:nvPr>
        </p:nvGraphicFramePr>
        <p:xfrm>
          <a:off x="168295" y="1008076"/>
          <a:ext cx="7224722" cy="2122750"/>
        </p:xfrm>
        <a:graphic>
          <a:graphicData uri="http://schemas.openxmlformats.org/drawingml/2006/table">
            <a:tbl>
              <a:tblPr>
                <a:tableStyleId>{BDBED569-4797-4DF1-A0F4-6AAB3CD982D8}</a:tableStyleId>
              </a:tblPr>
              <a:tblGrid>
                <a:gridCol w="3668209">
                  <a:extLst>
                    <a:ext uri="{9D8B030D-6E8A-4147-A177-3AD203B41FA5}">
                      <a16:colId xmlns:a16="http://schemas.microsoft.com/office/drawing/2014/main" xmlns="" val="4165441938"/>
                    </a:ext>
                  </a:extLst>
                </a:gridCol>
                <a:gridCol w="3556513">
                  <a:extLst>
                    <a:ext uri="{9D8B030D-6E8A-4147-A177-3AD203B41FA5}">
                      <a16:colId xmlns:a16="http://schemas.microsoft.com/office/drawing/2014/main" xmlns="" val="1779954494"/>
                    </a:ext>
                  </a:extLst>
                </a:gridCol>
              </a:tblGrid>
              <a:tr h="553054">
                <a:tc>
                  <a:txBody>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Инвестиционная площадка </a:t>
                      </a:r>
                    </a:p>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67-23-02</a:t>
                      </a:r>
                    </a:p>
                  </a:txBody>
                  <a:tcPr>
                    <a:solidFill>
                      <a:srgbClr val="D1FFFF"/>
                    </a:solidFill>
                  </a:tcPr>
                </a:tc>
                <a:tc rowSpan="2">
                  <a:txBody>
                    <a:bodyPr/>
                    <a:lstStyle/>
                    <a:p>
                      <a:pPr algn="ctr"/>
                      <a:endPar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xmlns="" val="2951530806"/>
                  </a:ext>
                </a:extLst>
              </a:tr>
              <a:tr h="1569696">
                <a:tc>
                  <a:txBody>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Местоположение:</a:t>
                      </a:r>
                    </a:p>
                    <a:p>
                      <a:pPr marL="0" indent="180975" algn="just"/>
                      <a:endParaRPr lang="ru-RU" sz="1050" dirty="0" smtClean="0">
                        <a:latin typeface="Open Sans Semibold" panose="020B0706030804020204" pitchFamily="34" charset="0"/>
                        <a:ea typeface="Open Sans Semibold" panose="020B0706030804020204" pitchFamily="34" charset="0"/>
                        <a:cs typeface="Open Sans Semibold" panose="020B0706030804020204" pitchFamily="34" charset="0"/>
                      </a:endParaRPr>
                    </a:p>
                    <a:p>
                      <a:pPr marL="182563" indent="-1588" algn="l"/>
                      <a:r>
                        <a:rPr lang="ru-RU" sz="1100" dirty="0" smtClean="0">
                          <a:latin typeface="Open Sans" panose="020B0606030504020204" pitchFamily="34" charset="0"/>
                          <a:ea typeface="Open Sans" panose="020B0606030504020204" pitchFamily="34" charset="0"/>
                          <a:cs typeface="Open Sans" panose="020B0606030504020204" pitchFamily="34" charset="0"/>
                        </a:rPr>
                        <a:t>Холм-Жирковский</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район, вблизи д. Печатники;</a:t>
                      </a:r>
                      <a:endParaRPr lang="ru-RU" sz="1100" dirty="0" smtClean="0">
                        <a:latin typeface="Open Sans" panose="020B0606030504020204" pitchFamily="34" charset="0"/>
                        <a:ea typeface="Open Sans" panose="020B0606030504020204" pitchFamily="34" charset="0"/>
                        <a:cs typeface="Open Sans" panose="020B0606030504020204" pitchFamily="34" charset="0"/>
                      </a:endParaRPr>
                    </a:p>
                    <a:p>
                      <a:pPr marL="0" indent="180975" algn="just"/>
                      <a:r>
                        <a:rPr lang="ru-RU" sz="1100" dirty="0" smtClean="0">
                          <a:latin typeface="Open Sans" panose="020B0606030504020204" pitchFamily="34" charset="0"/>
                          <a:ea typeface="Open Sans" panose="020B0606030504020204" pitchFamily="34" charset="0"/>
                          <a:cs typeface="Open Sans" panose="020B0606030504020204" pitchFamily="34" charset="0"/>
                        </a:rPr>
                        <a:t>- расстояние до г. Москвы: 317 км;</a:t>
                      </a:r>
                    </a:p>
                    <a:p>
                      <a:pPr marL="0" indent="180975" algn="just"/>
                      <a:r>
                        <a:rPr lang="ru-RU" sz="1100" dirty="0" smtClean="0">
                          <a:latin typeface="Open Sans" panose="020B0606030504020204" pitchFamily="34" charset="0"/>
                          <a:ea typeface="Open Sans" panose="020B0606030504020204" pitchFamily="34" charset="0"/>
                          <a:cs typeface="Open Sans" panose="020B0606030504020204" pitchFamily="34" charset="0"/>
                        </a:rPr>
                        <a:t>- расстояние до г. Смоленска:</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182 </a:t>
                      </a:r>
                      <a:r>
                        <a:rPr lang="ru-RU" sz="1100" dirty="0" smtClean="0">
                          <a:latin typeface="Open Sans" panose="020B0606030504020204" pitchFamily="34" charset="0"/>
                          <a:ea typeface="Open Sans" panose="020B0606030504020204" pitchFamily="34" charset="0"/>
                          <a:cs typeface="Open Sans" panose="020B0606030504020204" pitchFamily="34" charset="0"/>
                        </a:rPr>
                        <a:t>км;</a:t>
                      </a:r>
                    </a:p>
                    <a:p>
                      <a:pPr marL="0" marR="0" indent="180975" algn="just" defTabSz="755934" rtl="0" eaLnBrk="1" fontAlgn="auto" latinLnBrk="0" hangingPunct="1">
                        <a:lnSpc>
                          <a:spcPct val="100000"/>
                        </a:lnSpc>
                        <a:spcBef>
                          <a:spcPts val="0"/>
                        </a:spcBef>
                        <a:spcAft>
                          <a:spcPts val="0"/>
                        </a:spcAft>
                        <a:buClrTx/>
                        <a:buSzTx/>
                        <a:buFontTx/>
                        <a:buNone/>
                        <a:tabLst/>
                        <a:defRPr/>
                      </a:pPr>
                      <a:r>
                        <a:rPr lang="ru-RU" sz="1100" dirty="0" smtClean="0">
                          <a:latin typeface="Open Sans" panose="020B0606030504020204" pitchFamily="34" charset="0"/>
                          <a:ea typeface="Open Sans" panose="020B0606030504020204" pitchFamily="34" charset="0"/>
                          <a:cs typeface="Open Sans" panose="020B0606030504020204" pitchFamily="34" charset="0"/>
                        </a:rPr>
                        <a:t>- расстояние до </a:t>
                      </a:r>
                      <a:r>
                        <a:rPr lang="ru-RU" sz="1100" dirty="0" err="1" smtClean="0">
                          <a:latin typeface="Open Sans" panose="020B0606030504020204" pitchFamily="34" charset="0"/>
                          <a:ea typeface="Open Sans" panose="020B0606030504020204" pitchFamily="34" charset="0"/>
                          <a:cs typeface="Open Sans" panose="020B0606030504020204" pitchFamily="34" charset="0"/>
                        </a:rPr>
                        <a:t>пгт</a:t>
                      </a:r>
                      <a:r>
                        <a:rPr lang="ru-RU" sz="1100" dirty="0" smtClean="0">
                          <a:latin typeface="Open Sans" panose="020B0606030504020204" pitchFamily="34" charset="0"/>
                          <a:ea typeface="Open Sans" panose="020B0606030504020204" pitchFamily="34" charset="0"/>
                          <a:cs typeface="Open Sans" panose="020B0606030504020204" pitchFamily="34" charset="0"/>
                        </a:rPr>
                        <a:t>. Холм-Жирковский: </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17 </a:t>
                      </a:r>
                      <a:r>
                        <a:rPr lang="ru-RU" sz="1100" dirty="0" smtClean="0">
                          <a:latin typeface="Open Sans" panose="020B0606030504020204" pitchFamily="34" charset="0"/>
                          <a:ea typeface="Open Sans" panose="020B0606030504020204" pitchFamily="34" charset="0"/>
                          <a:cs typeface="Open Sans" panose="020B0606030504020204" pitchFamily="34" charset="0"/>
                        </a:rPr>
                        <a:t>км.</a:t>
                      </a:r>
                    </a:p>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vMerge="1">
                  <a:txBody>
                    <a:bodyPr/>
                    <a:lstStyle/>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xmlns="" val="415780204"/>
                  </a:ext>
                </a:extLst>
              </a:tr>
            </a:tbl>
          </a:graphicData>
        </a:graphic>
      </p:graphicFrame>
      <p:graphicFrame>
        <p:nvGraphicFramePr>
          <p:cNvPr id="26" name="Таблица 25"/>
          <p:cNvGraphicFramePr>
            <a:graphicFrameLocks noGrp="1"/>
          </p:cNvGraphicFramePr>
          <p:nvPr>
            <p:extLst/>
          </p:nvPr>
        </p:nvGraphicFramePr>
        <p:xfrm>
          <a:off x="168296" y="3131309"/>
          <a:ext cx="7224723" cy="1051560"/>
        </p:xfrm>
        <a:graphic>
          <a:graphicData uri="http://schemas.openxmlformats.org/drawingml/2006/table">
            <a:tbl>
              <a:tblPr>
                <a:tableStyleId>{BDBED569-4797-4DF1-A0F4-6AAB3CD982D8}</a:tableStyleId>
              </a:tblPr>
              <a:tblGrid>
                <a:gridCol w="1465296">
                  <a:extLst>
                    <a:ext uri="{9D8B030D-6E8A-4147-A177-3AD203B41FA5}">
                      <a16:colId xmlns:a16="http://schemas.microsoft.com/office/drawing/2014/main" xmlns="" val="4165441938"/>
                    </a:ext>
                  </a:extLst>
                </a:gridCol>
                <a:gridCol w="2214508">
                  <a:extLst>
                    <a:ext uri="{9D8B030D-6E8A-4147-A177-3AD203B41FA5}">
                      <a16:colId xmlns:a16="http://schemas.microsoft.com/office/drawing/2014/main" xmlns="" val="3330051727"/>
                    </a:ext>
                  </a:extLst>
                </a:gridCol>
                <a:gridCol w="3544919">
                  <a:extLst>
                    <a:ext uri="{9D8B030D-6E8A-4147-A177-3AD203B41FA5}">
                      <a16:colId xmlns:a16="http://schemas.microsoft.com/office/drawing/2014/main" xmlns="" val="2995895153"/>
                    </a:ext>
                  </a:extLst>
                </a:gridCol>
              </a:tblGrid>
              <a:tr h="209285">
                <a:tc rowSpan="4">
                  <a:txBody>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Характеристика</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участка</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Площадь</a:t>
                      </a:r>
                      <a:endPar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2500 га</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2951530806"/>
                  </a:ext>
                </a:extLst>
              </a:tr>
              <a:tr h="209285">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Категория</a:t>
                      </a:r>
                      <a:r>
                        <a:rPr lang="ru-RU" sz="900" b="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земли</a:t>
                      </a:r>
                      <a:endPar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земли сельскохозяйственного</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назначения</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3113957651"/>
                  </a:ext>
                </a:extLst>
              </a:tr>
              <a:tr h="209285">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Форма собственности</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муниципальная</a:t>
                      </a:r>
                    </a:p>
                  </a:txBody>
                  <a:tcPr anchor="ctr"/>
                </a:tc>
                <a:extLst>
                  <a:ext uri="{0D108BD9-81ED-4DB2-BD59-A6C34878D82A}">
                    <a16:rowId xmlns:a16="http://schemas.microsoft.com/office/drawing/2014/main" xmlns="" val="42063930"/>
                  </a:ext>
                </a:extLst>
              </a:tr>
              <a:tr h="334855">
                <a:tc vMerge="1">
                  <a:txBody>
                    <a:bodyPr/>
                    <a:lstStyle/>
                    <a:p>
                      <a:pPr algn="ct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Приоритетное направление использования</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сельскохозяйственное</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производство</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tr>
            </a:tbl>
          </a:graphicData>
        </a:graphic>
      </p:graphicFrame>
      <p:graphicFrame>
        <p:nvGraphicFramePr>
          <p:cNvPr id="27" name="Таблица 26"/>
          <p:cNvGraphicFramePr>
            <a:graphicFrameLocks noGrp="1"/>
          </p:cNvGraphicFramePr>
          <p:nvPr>
            <p:extLst/>
          </p:nvPr>
        </p:nvGraphicFramePr>
        <p:xfrm>
          <a:off x="168294" y="4178791"/>
          <a:ext cx="6741661" cy="1737360"/>
        </p:xfrm>
        <a:graphic>
          <a:graphicData uri="http://schemas.openxmlformats.org/drawingml/2006/table">
            <a:tbl>
              <a:tblPr>
                <a:tableStyleId>{BDBED569-4797-4DF1-A0F4-6AAB3CD982D8}</a:tableStyleId>
              </a:tblPr>
              <a:tblGrid>
                <a:gridCol w="1342442">
                  <a:extLst>
                    <a:ext uri="{9D8B030D-6E8A-4147-A177-3AD203B41FA5}">
                      <a16:colId xmlns:a16="http://schemas.microsoft.com/office/drawing/2014/main" xmlns="" val="4165441938"/>
                    </a:ext>
                  </a:extLst>
                </a:gridCol>
                <a:gridCol w="1358874">
                  <a:extLst>
                    <a:ext uri="{9D8B030D-6E8A-4147-A177-3AD203B41FA5}">
                      <a16:colId xmlns:a16="http://schemas.microsoft.com/office/drawing/2014/main" xmlns="" val="2407449417"/>
                    </a:ext>
                  </a:extLst>
                </a:gridCol>
                <a:gridCol w="4040345">
                  <a:extLst>
                    <a:ext uri="{9D8B030D-6E8A-4147-A177-3AD203B41FA5}">
                      <a16:colId xmlns:a16="http://schemas.microsoft.com/office/drawing/2014/main" xmlns="" val="2693098453"/>
                    </a:ext>
                  </a:extLst>
                </a:gridCol>
              </a:tblGrid>
              <a:tr h="0">
                <a:tc rowSpan="4">
                  <a:txBody>
                    <a:bodyPr/>
                    <a:lstStyle/>
                    <a:p>
                      <a:pPr algn="ct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Инженерная</a:t>
                      </a:r>
                      <a:r>
                        <a:rPr lang="ru-RU" sz="100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инфраструктура</a:t>
                      </a:r>
                      <a:endPar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Электроснабжение</a:t>
                      </a:r>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just"/>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ближайший центр питания</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ПС Печатники  35/10 </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на расстоянии </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0,5-1 км по прямой до границы земельного участка. Резерв мощности  для тех. присоединения 1,73 МВА</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tr>
              <a:tr h="0">
                <a:tc vMerge="1">
                  <a:txBody>
                    <a:bodyPr/>
                    <a:lstStyle/>
                    <a:p>
                      <a:pPr algn="ctr"/>
                      <a:endPar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Газоснабжение</a:t>
                      </a:r>
                    </a:p>
                  </a:txBody>
                  <a:tcPr anchor="ctr"/>
                </a:tc>
                <a:tc>
                  <a:txBody>
                    <a:bodyPr/>
                    <a:lstStyle/>
                    <a:p>
                      <a:pPr marL="0" marR="0" indent="0" algn="just" defTabSz="755934" rtl="0" eaLnBrk="1" fontAlgn="auto" latinLnBrk="0" hangingPunct="1">
                        <a:lnSpc>
                          <a:spcPct val="100000"/>
                        </a:lnSpc>
                        <a:spcBef>
                          <a:spcPts val="0"/>
                        </a:spcBef>
                        <a:spcAft>
                          <a:spcPts val="0"/>
                        </a:spcAft>
                        <a:buClrTx/>
                        <a:buSzTx/>
                        <a:buFontTx/>
                        <a:buNone/>
                        <a:tabLst/>
                        <a:defRPr/>
                      </a:pP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Построен  газопровод низкого давления в д.Печатники, ул.Молодежная.  Давление в точке подключения 0,0024</a:t>
                      </a:r>
                      <a:r>
                        <a:rPr lang="ru-RU" sz="900" baseline="0"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Необходимость в газопроводе отсутствует</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2951530806"/>
                  </a:ext>
                </a:extLst>
              </a:tr>
              <a:tr h="0">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Водоснабжение</a:t>
                      </a:r>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just"/>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необходимо строительство водопроводных</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сетей. Стоимость строительства 1,62 млн.руб.. Срок строительство 1-3 месяц.</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42063930"/>
                  </a:ext>
                </a:extLst>
              </a:tr>
              <a:tr h="0">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Водоотведение</a:t>
                      </a:r>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just"/>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необходимо строительство локальных сооружений. Стоимость-</a:t>
                      </a:r>
                    </a:p>
                    <a:p>
                      <a:pPr algn="just"/>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150,0 тыс.руб.. Срок строительства 1-2 месяца</a:t>
                      </a:r>
                    </a:p>
                  </a:txBody>
                  <a:tcPr anchor="ctr"/>
                </a:tc>
                <a:extLst>
                  <a:ext uri="{0D108BD9-81ED-4DB2-BD59-A6C34878D82A}">
                    <a16:rowId xmlns:a16="http://schemas.microsoft.com/office/drawing/2014/main" xmlns="" val="2032109891"/>
                  </a:ext>
                </a:extLst>
              </a:tr>
            </a:tbl>
          </a:graphicData>
        </a:graphic>
      </p:graphicFrame>
      <p:graphicFrame>
        <p:nvGraphicFramePr>
          <p:cNvPr id="28" name="Таблица 27"/>
          <p:cNvGraphicFramePr>
            <a:graphicFrameLocks noGrp="1"/>
          </p:cNvGraphicFramePr>
          <p:nvPr>
            <p:extLst/>
          </p:nvPr>
        </p:nvGraphicFramePr>
        <p:xfrm>
          <a:off x="168297" y="6210300"/>
          <a:ext cx="5879212" cy="394336"/>
        </p:xfrm>
        <a:graphic>
          <a:graphicData uri="http://schemas.openxmlformats.org/drawingml/2006/table">
            <a:tbl>
              <a:tblPr>
                <a:tableStyleId>{BDBED569-4797-4DF1-A0F4-6AAB3CD982D8}</a:tableStyleId>
              </a:tblPr>
              <a:tblGrid>
                <a:gridCol w="2590004">
                  <a:extLst>
                    <a:ext uri="{9D8B030D-6E8A-4147-A177-3AD203B41FA5}">
                      <a16:colId xmlns:a16="http://schemas.microsoft.com/office/drawing/2014/main" xmlns="" val="4165441938"/>
                    </a:ext>
                  </a:extLst>
                </a:gridCol>
                <a:gridCol w="3289208">
                  <a:extLst>
                    <a:ext uri="{9D8B030D-6E8A-4147-A177-3AD203B41FA5}">
                      <a16:colId xmlns:a16="http://schemas.microsoft.com/office/drawing/2014/main" xmlns="" val="1575495227"/>
                    </a:ext>
                  </a:extLst>
                </a:gridCol>
              </a:tblGrid>
              <a:tr h="394336">
                <a:tc>
                  <a:txBody>
                    <a:bodyPr/>
                    <a:lstStyle/>
                    <a:p>
                      <a:pPr algn="ct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Условия предоставления</a:t>
                      </a:r>
                      <a:endPar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Аренда,выкуп</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по</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итогам торгов</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marR="0" indent="0" algn="l" defTabSz="755934" rtl="0" eaLnBrk="1" fontAlgn="auto" latinLnBrk="0" hangingPunct="1">
                        <a:lnSpc>
                          <a:spcPct val="100000"/>
                        </a:lnSpc>
                        <a:spcBef>
                          <a:spcPts val="0"/>
                        </a:spcBef>
                        <a:spcAft>
                          <a:spcPts val="0"/>
                        </a:spcAft>
                        <a:buClrTx/>
                        <a:buSzTx/>
                        <a:buFontTx/>
                        <a:buNone/>
                        <a:tabLst/>
                        <a:defRPr/>
                      </a:pP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bg1"/>
                    </a:solidFill>
                  </a:tcPr>
                </a:tc>
                <a:extLst>
                  <a:ext uri="{0D108BD9-81ED-4DB2-BD59-A6C34878D82A}">
                    <a16:rowId xmlns:a16="http://schemas.microsoft.com/office/drawing/2014/main" xmlns="" val="2951530806"/>
                  </a:ext>
                </a:extLst>
              </a:tr>
            </a:tbl>
          </a:graphicData>
        </a:graphic>
      </p:graphicFrame>
      <p:graphicFrame>
        <p:nvGraphicFramePr>
          <p:cNvPr id="29" name="Таблица 28"/>
          <p:cNvGraphicFramePr>
            <a:graphicFrameLocks noGrp="1"/>
          </p:cNvGraphicFramePr>
          <p:nvPr>
            <p:extLst/>
          </p:nvPr>
        </p:nvGraphicFramePr>
        <p:xfrm>
          <a:off x="170804" y="5915025"/>
          <a:ext cx="5876706" cy="285749"/>
        </p:xfrm>
        <a:graphic>
          <a:graphicData uri="http://schemas.openxmlformats.org/drawingml/2006/table">
            <a:tbl>
              <a:tblPr>
                <a:tableStyleId>{BDBED569-4797-4DF1-A0F4-6AAB3CD982D8}</a:tableStyleId>
              </a:tblPr>
              <a:tblGrid>
                <a:gridCol w="2586416">
                  <a:extLst>
                    <a:ext uri="{9D8B030D-6E8A-4147-A177-3AD203B41FA5}">
                      <a16:colId xmlns:a16="http://schemas.microsoft.com/office/drawing/2014/main" xmlns="" val="4165441938"/>
                    </a:ext>
                  </a:extLst>
                </a:gridCol>
                <a:gridCol w="3290290">
                  <a:extLst>
                    <a:ext uri="{9D8B030D-6E8A-4147-A177-3AD203B41FA5}">
                      <a16:colId xmlns:a16="http://schemas.microsoft.com/office/drawing/2014/main" xmlns="" val="1772052304"/>
                    </a:ext>
                  </a:extLst>
                </a:gridCol>
              </a:tblGrid>
              <a:tr h="285749">
                <a:tc>
                  <a:txBody>
                    <a:bodyPr/>
                    <a:lstStyle/>
                    <a:p>
                      <a:pPr algn="ct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Подъездные</a:t>
                      </a:r>
                      <a:r>
                        <a:rPr lang="ru-RU" sz="100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пути</a:t>
                      </a:r>
                      <a:endPar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автомобильная дорога</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примыкает к участку</a:t>
                      </a:r>
                      <a:endParaRPr lang="ru-RU" sz="900" dirty="0" smtClean="0">
                        <a:solidFill>
                          <a:srgbClr val="FF0000"/>
                        </a:solidFill>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bg1"/>
                    </a:solidFill>
                  </a:tcPr>
                </a:tc>
                <a:extLst>
                  <a:ext uri="{0D108BD9-81ED-4DB2-BD59-A6C34878D82A}">
                    <a16:rowId xmlns:a16="http://schemas.microsoft.com/office/drawing/2014/main" xmlns="" val="2951530806"/>
                  </a:ext>
                </a:extLst>
              </a:tr>
            </a:tbl>
          </a:graphicData>
        </a:graphic>
      </p:graphicFrame>
      <p:sp>
        <p:nvSpPr>
          <p:cNvPr id="30" name="TextBox 29"/>
          <p:cNvSpPr txBox="1"/>
          <p:nvPr/>
        </p:nvSpPr>
        <p:spPr>
          <a:xfrm>
            <a:off x="5230984" y="1731394"/>
            <a:ext cx="1464839" cy="276999"/>
          </a:xfrm>
          <a:prstGeom prst="rect">
            <a:avLst/>
          </a:prstGeom>
          <a:noFill/>
        </p:spPr>
        <p:txBody>
          <a:bodyPr wrap="square" rtlCol="0">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Место для карты</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descr="C:\Users\i_sli\Pictures\печ1.png"/>
          <p:cNvPicPr>
            <a:picLocks noChangeAspect="1" noChangeArrowheads="1"/>
          </p:cNvPicPr>
          <p:nvPr/>
        </p:nvPicPr>
        <p:blipFill>
          <a:blip r:embed="rId4"/>
          <a:srcRect/>
          <a:stretch>
            <a:fillRect/>
          </a:stretch>
        </p:blipFill>
        <p:spPr bwMode="auto">
          <a:xfrm>
            <a:off x="4147742" y="1052947"/>
            <a:ext cx="2981545" cy="2038350"/>
          </a:xfrm>
          <a:prstGeom prst="rect">
            <a:avLst/>
          </a:prstGeom>
          <a:noFill/>
        </p:spPr>
      </p:pic>
      <p:sp>
        <p:nvSpPr>
          <p:cNvPr id="17" name="TextBox 16"/>
          <p:cNvSpPr txBox="1"/>
          <p:nvPr/>
        </p:nvSpPr>
        <p:spPr>
          <a:xfrm>
            <a:off x="670176" y="151855"/>
            <a:ext cx="1559859" cy="769441"/>
          </a:xfrm>
          <a:prstGeom prst="rect">
            <a:avLst/>
          </a:prstGeom>
          <a:noFill/>
        </p:spPr>
        <p:txBody>
          <a:bodyPr wrap="squar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Холм-Жирковский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18" name="TextBox 17"/>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19" name="Picture 6" descr="C:\Users\i_sli\Pictures\культура_фото района\ФОТО Холм-Жирковского района\Герб.png"/>
          <p:cNvPicPr>
            <a:picLocks noChangeAspect="1" noChangeArrowheads="1"/>
          </p:cNvPicPr>
          <p:nvPr/>
        </p:nvPicPr>
        <p:blipFill>
          <a:blip r:embed="rId5" cstate="print"/>
          <a:srcRect/>
          <a:stretch>
            <a:fillRect/>
          </a:stretch>
        </p:blipFill>
        <p:spPr bwMode="auto">
          <a:xfrm>
            <a:off x="118882" y="192540"/>
            <a:ext cx="555101" cy="688069"/>
          </a:xfrm>
          <a:prstGeom prst="rect">
            <a:avLst/>
          </a:prstGeom>
          <a:noFill/>
        </p:spPr>
      </p:pic>
      <p:sp>
        <p:nvSpPr>
          <p:cNvPr id="16" name="Прямоугольник 15"/>
          <p:cNvSpPr/>
          <p:nvPr/>
        </p:nvSpPr>
        <p:spPr>
          <a:xfrm>
            <a:off x="853020" y="6645275"/>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smtClean="0">
                <a:solidFill>
                  <a:srgbClr val="6C8EBE"/>
                </a:solidFill>
              </a:rPr>
              <a:t>Министерство инвестиционного развития Смоленской области</a:t>
            </a:r>
            <a:endParaRPr lang="ru-RU" sz="1400" dirty="0">
              <a:solidFill>
                <a:srgbClr val="6C8EBE"/>
              </a:solidFill>
            </a:endParaRPr>
          </a:p>
        </p:txBody>
      </p:sp>
      <p:sp>
        <p:nvSpPr>
          <p:cNvPr id="20" name="Прямоугольник 19"/>
          <p:cNvSpPr/>
          <p:nvPr/>
        </p:nvSpPr>
        <p:spPr>
          <a:xfrm>
            <a:off x="853020" y="6647735"/>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Tree>
    <p:extLst>
      <p:ext uri="{BB962C8B-B14F-4D97-AF65-F5344CB8AC3E}">
        <p14:creationId xmlns:p14="http://schemas.microsoft.com/office/powerpoint/2010/main" val="42711919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cstate="print"/>
          <a:stretch>
            <a:fillRect/>
          </a:stretch>
        </p:blipFill>
        <p:spPr>
          <a:xfrm>
            <a:off x="2061031" y="156237"/>
            <a:ext cx="5498644" cy="768091"/>
          </a:xfrm>
          <a:prstGeom prst="rect">
            <a:avLst/>
          </a:prstGeom>
        </p:spPr>
      </p:pic>
      <p:sp>
        <p:nvSpPr>
          <p:cNvPr id="3" name="TextBox 2"/>
          <p:cNvSpPr txBox="1"/>
          <p:nvPr/>
        </p:nvSpPr>
        <p:spPr>
          <a:xfrm>
            <a:off x="2061031" y="317130"/>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Инвестиционные площадки</a:t>
            </a:r>
          </a:p>
        </p:txBody>
      </p:sp>
      <p:sp>
        <p:nvSpPr>
          <p:cNvPr id="15" name="TextBox 14"/>
          <p:cNvSpPr txBox="1"/>
          <p:nvPr/>
        </p:nvSpPr>
        <p:spPr>
          <a:xfrm>
            <a:off x="7118140" y="7190343"/>
            <a:ext cx="441146"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12</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aphicFrame>
        <p:nvGraphicFramePr>
          <p:cNvPr id="26" name="Таблица 25"/>
          <p:cNvGraphicFramePr>
            <a:graphicFrameLocks noGrp="1"/>
          </p:cNvGraphicFramePr>
          <p:nvPr>
            <p:extLst/>
          </p:nvPr>
        </p:nvGraphicFramePr>
        <p:xfrm>
          <a:off x="168296" y="3261934"/>
          <a:ext cx="7224723" cy="1051560"/>
        </p:xfrm>
        <a:graphic>
          <a:graphicData uri="http://schemas.openxmlformats.org/drawingml/2006/table">
            <a:tbl>
              <a:tblPr>
                <a:tableStyleId>{BDBED569-4797-4DF1-A0F4-6AAB3CD982D8}</a:tableStyleId>
              </a:tblPr>
              <a:tblGrid>
                <a:gridCol w="1465296">
                  <a:extLst>
                    <a:ext uri="{9D8B030D-6E8A-4147-A177-3AD203B41FA5}">
                      <a16:colId xmlns:a16="http://schemas.microsoft.com/office/drawing/2014/main" xmlns="" val="4165441938"/>
                    </a:ext>
                  </a:extLst>
                </a:gridCol>
                <a:gridCol w="2214508">
                  <a:extLst>
                    <a:ext uri="{9D8B030D-6E8A-4147-A177-3AD203B41FA5}">
                      <a16:colId xmlns:a16="http://schemas.microsoft.com/office/drawing/2014/main" xmlns="" val="3330051727"/>
                    </a:ext>
                  </a:extLst>
                </a:gridCol>
                <a:gridCol w="3544919">
                  <a:extLst>
                    <a:ext uri="{9D8B030D-6E8A-4147-A177-3AD203B41FA5}">
                      <a16:colId xmlns:a16="http://schemas.microsoft.com/office/drawing/2014/main" xmlns="" val="2995895153"/>
                    </a:ext>
                  </a:extLst>
                </a:gridCol>
              </a:tblGrid>
              <a:tr h="213580">
                <a:tc rowSpan="4">
                  <a:txBody>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Характеристика</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участка</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Площадь</a:t>
                      </a:r>
                      <a:endPar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1,613 га</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2951530806"/>
                  </a:ext>
                </a:extLst>
              </a:tr>
              <a:tr h="213580">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Категория</a:t>
                      </a:r>
                      <a:r>
                        <a:rPr lang="ru-RU" sz="900" b="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земли</a:t>
                      </a:r>
                      <a:endPar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земли населенных пунктов</a:t>
                      </a:r>
                    </a:p>
                  </a:txBody>
                  <a:tcPr anchor="ctr"/>
                </a:tc>
                <a:extLst>
                  <a:ext uri="{0D108BD9-81ED-4DB2-BD59-A6C34878D82A}">
                    <a16:rowId xmlns:a16="http://schemas.microsoft.com/office/drawing/2014/main" xmlns="" val="3113957651"/>
                  </a:ext>
                </a:extLst>
              </a:tr>
              <a:tr h="213580">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Форма собственности</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муниципальная</a:t>
                      </a:r>
                    </a:p>
                  </a:txBody>
                  <a:tcPr anchor="ctr"/>
                </a:tc>
                <a:extLst>
                  <a:ext uri="{0D108BD9-81ED-4DB2-BD59-A6C34878D82A}">
                    <a16:rowId xmlns:a16="http://schemas.microsoft.com/office/drawing/2014/main" xmlns="" val="42063930"/>
                  </a:ext>
                </a:extLst>
              </a:tr>
              <a:tr h="341728">
                <a:tc vMerge="1">
                  <a:txBody>
                    <a:bodyPr/>
                    <a:lstStyle/>
                    <a:p>
                      <a:pPr algn="ct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Приоритетное направление использования</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Коммерческое</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назначение</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tr>
            </a:tbl>
          </a:graphicData>
        </a:graphic>
      </p:graphicFrame>
      <p:graphicFrame>
        <p:nvGraphicFramePr>
          <p:cNvPr id="27" name="Таблица 26"/>
          <p:cNvGraphicFramePr>
            <a:graphicFrameLocks noGrp="1"/>
          </p:cNvGraphicFramePr>
          <p:nvPr>
            <p:extLst/>
          </p:nvPr>
        </p:nvGraphicFramePr>
        <p:xfrm>
          <a:off x="168295" y="4317676"/>
          <a:ext cx="6842105" cy="1600200"/>
        </p:xfrm>
        <a:graphic>
          <a:graphicData uri="http://schemas.openxmlformats.org/drawingml/2006/table">
            <a:tbl>
              <a:tblPr>
                <a:tableStyleId>{BDBED569-4797-4DF1-A0F4-6AAB3CD982D8}</a:tableStyleId>
              </a:tblPr>
              <a:tblGrid>
                <a:gridCol w="1362442">
                  <a:extLst>
                    <a:ext uri="{9D8B030D-6E8A-4147-A177-3AD203B41FA5}">
                      <a16:colId xmlns:a16="http://schemas.microsoft.com/office/drawing/2014/main" xmlns="" val="4165441938"/>
                    </a:ext>
                  </a:extLst>
                </a:gridCol>
                <a:gridCol w="1379120">
                  <a:extLst>
                    <a:ext uri="{9D8B030D-6E8A-4147-A177-3AD203B41FA5}">
                      <a16:colId xmlns:a16="http://schemas.microsoft.com/office/drawing/2014/main" xmlns="" val="2407449417"/>
                    </a:ext>
                  </a:extLst>
                </a:gridCol>
                <a:gridCol w="4100543">
                  <a:extLst>
                    <a:ext uri="{9D8B030D-6E8A-4147-A177-3AD203B41FA5}">
                      <a16:colId xmlns:a16="http://schemas.microsoft.com/office/drawing/2014/main" xmlns="" val="2693098453"/>
                    </a:ext>
                  </a:extLst>
                </a:gridCol>
              </a:tblGrid>
              <a:tr h="195803">
                <a:tc rowSpan="4">
                  <a:txBody>
                    <a:bodyPr/>
                    <a:lstStyle/>
                    <a:p>
                      <a:pPr algn="ct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Инженерная</a:t>
                      </a:r>
                      <a:r>
                        <a:rPr lang="ru-RU" sz="100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инфраструктура</a:t>
                      </a:r>
                      <a:endPar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Электроснабжение</a:t>
                      </a:r>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just"/>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ближайший центр питания</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ПС </a:t>
                      </a:r>
                      <a:r>
                        <a:rPr lang="ru-RU" sz="900" baseline="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Канютино</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110/35/10 </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на расстоянии </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8,7 км по прямой до границы земельного участка</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Резерв мощности для тех. 2,27 МВА</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tr>
              <a:tr h="142402">
                <a:tc vMerge="1">
                  <a:txBody>
                    <a:bodyPr/>
                    <a:lstStyle/>
                    <a:p>
                      <a:pPr algn="ctr"/>
                      <a:endPar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Газоснабжение</a:t>
                      </a:r>
                    </a:p>
                  </a:txBody>
                  <a:tcPr anchor="ctr"/>
                </a:tc>
                <a:tc>
                  <a:txBody>
                    <a:bodyPr/>
                    <a:lstStyle/>
                    <a:p>
                      <a:pPr marL="0" marR="0" indent="0" algn="just"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точка подключения на расстоянии 200 м.</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Стоимость подключения  180-220 тыс.руб. Срок строительства 2 месяца</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2951530806"/>
                  </a:ext>
                </a:extLst>
              </a:tr>
              <a:tr h="185697">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Водоснабжение</a:t>
                      </a:r>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just"/>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необходимо строительство локальных сооружений.  Стоимость </a:t>
                      </a:r>
                    </a:p>
                    <a:p>
                      <a:pPr algn="just"/>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1,77 млн.руб. Срок строительства 1-2 месяца</a:t>
                      </a:r>
                    </a:p>
                  </a:txBody>
                  <a:tcPr anchor="ctr"/>
                </a:tc>
                <a:extLst>
                  <a:ext uri="{0D108BD9-81ED-4DB2-BD59-A6C34878D82A}">
                    <a16:rowId xmlns:a16="http://schemas.microsoft.com/office/drawing/2014/main" xmlns="" val="42063930"/>
                  </a:ext>
                </a:extLst>
              </a:tr>
              <a:tr h="142402">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Водоотведение</a:t>
                      </a:r>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just"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необходимо строительство локальных сооружений. Стоимость 141,0</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тыс</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.руб. Срок строительства 1-2 месяца</a:t>
                      </a:r>
                    </a:p>
                  </a:txBody>
                  <a:tcPr anchor="ctr"/>
                </a:tc>
                <a:extLst>
                  <a:ext uri="{0D108BD9-81ED-4DB2-BD59-A6C34878D82A}">
                    <a16:rowId xmlns:a16="http://schemas.microsoft.com/office/drawing/2014/main" xmlns="" val="2032109891"/>
                  </a:ext>
                </a:extLst>
              </a:tr>
            </a:tbl>
          </a:graphicData>
        </a:graphic>
      </p:graphicFrame>
      <p:graphicFrame>
        <p:nvGraphicFramePr>
          <p:cNvPr id="28" name="Таблица 27"/>
          <p:cNvGraphicFramePr>
            <a:graphicFrameLocks noGrp="1"/>
          </p:cNvGraphicFramePr>
          <p:nvPr>
            <p:extLst/>
          </p:nvPr>
        </p:nvGraphicFramePr>
        <p:xfrm>
          <a:off x="168296" y="6181220"/>
          <a:ext cx="5931421" cy="243840"/>
        </p:xfrm>
        <a:graphic>
          <a:graphicData uri="http://schemas.openxmlformats.org/drawingml/2006/table">
            <a:tbl>
              <a:tblPr>
                <a:tableStyleId>{BDBED569-4797-4DF1-A0F4-6AAB3CD982D8}</a:tableStyleId>
              </a:tblPr>
              <a:tblGrid>
                <a:gridCol w="2613004">
                  <a:extLst>
                    <a:ext uri="{9D8B030D-6E8A-4147-A177-3AD203B41FA5}">
                      <a16:colId xmlns:a16="http://schemas.microsoft.com/office/drawing/2014/main" xmlns="" val="4165441938"/>
                    </a:ext>
                  </a:extLst>
                </a:gridCol>
                <a:gridCol w="3318417">
                  <a:extLst>
                    <a:ext uri="{9D8B030D-6E8A-4147-A177-3AD203B41FA5}">
                      <a16:colId xmlns:a16="http://schemas.microsoft.com/office/drawing/2014/main" xmlns="" val="1575495227"/>
                    </a:ext>
                  </a:extLst>
                </a:gridCol>
              </a:tblGrid>
              <a:tr h="191885">
                <a:tc>
                  <a:txBody>
                    <a:bodyPr/>
                    <a:lstStyle/>
                    <a:p>
                      <a:pPr algn="ct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Условия предоставления</a:t>
                      </a:r>
                      <a:endPar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выкуп: по</a:t>
                      </a:r>
                      <a:r>
                        <a:rPr lang="ru-RU" sz="9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итогам торгов</a:t>
                      </a:r>
                      <a:endParaRPr lang="ru-RU" sz="9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bg1"/>
                    </a:solidFill>
                  </a:tcPr>
                </a:tc>
                <a:extLst>
                  <a:ext uri="{0D108BD9-81ED-4DB2-BD59-A6C34878D82A}">
                    <a16:rowId xmlns:a16="http://schemas.microsoft.com/office/drawing/2014/main" xmlns="" val="2951530806"/>
                  </a:ext>
                </a:extLst>
              </a:tr>
            </a:tbl>
          </a:graphicData>
        </a:graphic>
      </p:graphicFrame>
      <p:graphicFrame>
        <p:nvGraphicFramePr>
          <p:cNvPr id="29" name="Таблица 28"/>
          <p:cNvGraphicFramePr>
            <a:graphicFrameLocks noGrp="1"/>
          </p:cNvGraphicFramePr>
          <p:nvPr>
            <p:extLst/>
          </p:nvPr>
        </p:nvGraphicFramePr>
        <p:xfrm>
          <a:off x="171145" y="5916401"/>
          <a:ext cx="5931421" cy="270163"/>
        </p:xfrm>
        <a:graphic>
          <a:graphicData uri="http://schemas.openxmlformats.org/drawingml/2006/table">
            <a:tbl>
              <a:tblPr>
                <a:tableStyleId>{BDBED569-4797-4DF1-A0F4-6AAB3CD982D8}</a:tableStyleId>
              </a:tblPr>
              <a:tblGrid>
                <a:gridCol w="2610497">
                  <a:extLst>
                    <a:ext uri="{9D8B030D-6E8A-4147-A177-3AD203B41FA5}">
                      <a16:colId xmlns:a16="http://schemas.microsoft.com/office/drawing/2014/main" xmlns="" val="4165441938"/>
                    </a:ext>
                  </a:extLst>
                </a:gridCol>
                <a:gridCol w="3320924">
                  <a:extLst>
                    <a:ext uri="{9D8B030D-6E8A-4147-A177-3AD203B41FA5}">
                      <a16:colId xmlns:a16="http://schemas.microsoft.com/office/drawing/2014/main" xmlns="" val="1772052304"/>
                    </a:ext>
                  </a:extLst>
                </a:gridCol>
              </a:tblGrid>
              <a:tr h="270163">
                <a:tc>
                  <a:txBody>
                    <a:bodyPr/>
                    <a:lstStyle/>
                    <a:p>
                      <a:pPr algn="ct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Подъездные</a:t>
                      </a:r>
                      <a:r>
                        <a:rPr lang="ru-RU" sz="100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пути</a:t>
                      </a:r>
                      <a:endPar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just"/>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автомобильная дорога</a:t>
                      </a:r>
                      <a:r>
                        <a:rPr lang="ru-RU" sz="900" baseline="0" dirty="0" smtClean="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примыкает к участку</a:t>
                      </a:r>
                      <a:endParaRPr lang="ru-RU" sz="900" dirty="0" smtClean="0">
                        <a:solidFill>
                          <a:srgbClr val="FF0000"/>
                        </a:solidFill>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bg1"/>
                    </a:solidFill>
                  </a:tcPr>
                </a:tc>
                <a:extLst>
                  <a:ext uri="{0D108BD9-81ED-4DB2-BD59-A6C34878D82A}">
                    <a16:rowId xmlns:a16="http://schemas.microsoft.com/office/drawing/2014/main" xmlns="" val="2951530806"/>
                  </a:ext>
                </a:extLst>
              </a:tr>
            </a:tbl>
          </a:graphicData>
        </a:graphic>
      </p:graphicFrame>
      <p:graphicFrame>
        <p:nvGraphicFramePr>
          <p:cNvPr id="21" name="Таблица 20"/>
          <p:cNvGraphicFramePr>
            <a:graphicFrameLocks noGrp="1"/>
          </p:cNvGraphicFramePr>
          <p:nvPr>
            <p:extLst/>
          </p:nvPr>
        </p:nvGraphicFramePr>
        <p:xfrm>
          <a:off x="168295" y="1138701"/>
          <a:ext cx="7224722" cy="2122750"/>
        </p:xfrm>
        <a:graphic>
          <a:graphicData uri="http://schemas.openxmlformats.org/drawingml/2006/table">
            <a:tbl>
              <a:tblPr>
                <a:tableStyleId>{BDBED569-4797-4DF1-A0F4-6AAB3CD982D8}</a:tableStyleId>
              </a:tblPr>
              <a:tblGrid>
                <a:gridCol w="3668209">
                  <a:extLst>
                    <a:ext uri="{9D8B030D-6E8A-4147-A177-3AD203B41FA5}">
                      <a16:colId xmlns:a16="http://schemas.microsoft.com/office/drawing/2014/main" xmlns="" val="4165441938"/>
                    </a:ext>
                  </a:extLst>
                </a:gridCol>
                <a:gridCol w="3556513">
                  <a:extLst>
                    <a:ext uri="{9D8B030D-6E8A-4147-A177-3AD203B41FA5}">
                      <a16:colId xmlns:a16="http://schemas.microsoft.com/office/drawing/2014/main" xmlns="" val="1779954494"/>
                    </a:ext>
                  </a:extLst>
                </a:gridCol>
              </a:tblGrid>
              <a:tr h="553054">
                <a:tc>
                  <a:txBody>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Инвестиционная площадка </a:t>
                      </a:r>
                    </a:p>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67-23-05</a:t>
                      </a:r>
                    </a:p>
                  </a:txBody>
                  <a:tcPr>
                    <a:solidFill>
                      <a:srgbClr val="D1FFFF"/>
                    </a:solidFill>
                  </a:tcPr>
                </a:tc>
                <a:tc rowSpan="2">
                  <a:txBody>
                    <a:bodyPr/>
                    <a:lstStyle/>
                    <a:p>
                      <a:pPr algn="ctr"/>
                      <a:endPar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xmlns="" val="2951530806"/>
                  </a:ext>
                </a:extLst>
              </a:tr>
              <a:tr h="1569696">
                <a:tc>
                  <a:txBody>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Местоположение:</a:t>
                      </a:r>
                    </a:p>
                    <a:p>
                      <a:pPr marL="0" indent="180975" algn="just"/>
                      <a:endParaRPr lang="ru-RU" sz="1050" dirty="0" smtClean="0">
                        <a:latin typeface="Open Sans Semibold" panose="020B0706030804020204" pitchFamily="34" charset="0"/>
                        <a:ea typeface="Open Sans Semibold" panose="020B0706030804020204" pitchFamily="34" charset="0"/>
                        <a:cs typeface="Open Sans Semibold" panose="020B0706030804020204" pitchFamily="34" charset="0"/>
                      </a:endParaRPr>
                    </a:p>
                    <a:p>
                      <a:pPr marL="182563" marR="0" indent="-1588" algn="l" defTabSz="755934" rtl="0" eaLnBrk="1" fontAlgn="auto" latinLnBrk="0" hangingPunct="1">
                        <a:lnSpc>
                          <a:spcPct val="100000"/>
                        </a:lnSpc>
                        <a:spcBef>
                          <a:spcPts val="0"/>
                        </a:spcBef>
                        <a:spcAft>
                          <a:spcPts val="0"/>
                        </a:spcAft>
                        <a:buClrTx/>
                        <a:buSzTx/>
                        <a:buFontTx/>
                        <a:buNone/>
                        <a:tabLst/>
                        <a:defRPr/>
                      </a:pPr>
                      <a:r>
                        <a:rPr lang="ru-RU" sz="1100" baseline="0" dirty="0" smtClean="0">
                          <a:latin typeface="Open Sans" panose="020B0606030504020204" pitchFamily="34" charset="0"/>
                          <a:ea typeface="Open Sans" panose="020B0606030504020204" pitchFamily="34" charset="0"/>
                          <a:cs typeface="Open Sans" panose="020B0606030504020204" pitchFamily="34" charset="0"/>
                        </a:rPr>
                        <a:t>Холм-Жирковский район, </a:t>
                      </a:r>
                      <a:r>
                        <a:rPr lang="ru-RU" sz="1100" baseline="0" dirty="0" err="1" smtClean="0">
                          <a:latin typeface="Open Sans" panose="020B0606030504020204" pitchFamily="34" charset="0"/>
                          <a:ea typeface="Open Sans" panose="020B0606030504020204" pitchFamily="34" charset="0"/>
                          <a:cs typeface="Open Sans" panose="020B0606030504020204" pitchFamily="34" charset="0"/>
                        </a:rPr>
                        <a:t>Лехминское</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с.п. </a:t>
                      </a:r>
                      <a:br>
                        <a:rPr lang="ru-RU" sz="1100" baseline="0" dirty="0" smtClean="0">
                          <a:latin typeface="Open Sans" panose="020B0606030504020204" pitchFamily="34" charset="0"/>
                          <a:ea typeface="Open Sans" panose="020B0606030504020204" pitchFamily="34" charset="0"/>
                          <a:cs typeface="Open Sans" panose="020B0606030504020204" pitchFamily="34" charset="0"/>
                        </a:rPr>
                      </a:br>
                      <a:r>
                        <a:rPr lang="ru-RU" sz="1100" baseline="0" dirty="0" smtClean="0">
                          <a:latin typeface="Open Sans" panose="020B0606030504020204" pitchFamily="34" charset="0"/>
                          <a:ea typeface="Open Sans" panose="020B0606030504020204" pitchFamily="34" charset="0"/>
                          <a:cs typeface="Open Sans" panose="020B0606030504020204" pitchFamily="34" charset="0"/>
                        </a:rPr>
                        <a:t>д. </a:t>
                      </a:r>
                      <a:r>
                        <a:rPr lang="ru-RU" sz="1100" baseline="0" dirty="0" err="1" smtClean="0">
                          <a:latin typeface="Open Sans" panose="020B0606030504020204" pitchFamily="34" charset="0"/>
                          <a:ea typeface="Open Sans" panose="020B0606030504020204" pitchFamily="34" charset="0"/>
                          <a:cs typeface="Open Sans" panose="020B0606030504020204" pitchFamily="34" charset="0"/>
                        </a:rPr>
                        <a:t>Пузиково</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ул. Школьная, д. 1;</a:t>
                      </a:r>
                      <a:endParaRPr lang="ru-RU" sz="1100" dirty="0" smtClean="0">
                        <a:latin typeface="Open Sans" panose="020B0606030504020204" pitchFamily="34" charset="0"/>
                        <a:ea typeface="Open Sans" panose="020B0606030504020204" pitchFamily="34" charset="0"/>
                        <a:cs typeface="Open Sans" panose="020B0606030504020204" pitchFamily="34" charset="0"/>
                      </a:endParaRPr>
                    </a:p>
                    <a:p>
                      <a:pPr marL="0" indent="180975" algn="just"/>
                      <a:r>
                        <a:rPr lang="ru-RU" sz="1100" dirty="0" smtClean="0">
                          <a:latin typeface="Open Sans" panose="020B0606030504020204" pitchFamily="34" charset="0"/>
                          <a:ea typeface="Open Sans" panose="020B0606030504020204" pitchFamily="34" charset="0"/>
                          <a:cs typeface="Open Sans" panose="020B0606030504020204" pitchFamily="34" charset="0"/>
                        </a:rPr>
                        <a:t>- расстояние до г. Москвы: 315 км;</a:t>
                      </a:r>
                    </a:p>
                    <a:p>
                      <a:pPr marL="0" indent="180975" algn="just"/>
                      <a:r>
                        <a:rPr lang="ru-RU" sz="1100" dirty="0" smtClean="0">
                          <a:latin typeface="Open Sans" panose="020B0606030504020204" pitchFamily="34" charset="0"/>
                          <a:ea typeface="Open Sans" panose="020B0606030504020204" pitchFamily="34" charset="0"/>
                          <a:cs typeface="Open Sans" panose="020B0606030504020204" pitchFamily="34" charset="0"/>
                        </a:rPr>
                        <a:t>- расстояние до г. Смоленска:</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180 </a:t>
                      </a:r>
                      <a:r>
                        <a:rPr lang="ru-RU" sz="1100" dirty="0" smtClean="0">
                          <a:latin typeface="Open Sans" panose="020B0606030504020204" pitchFamily="34" charset="0"/>
                          <a:ea typeface="Open Sans" panose="020B0606030504020204" pitchFamily="34" charset="0"/>
                          <a:cs typeface="Open Sans" panose="020B0606030504020204" pitchFamily="34" charset="0"/>
                        </a:rPr>
                        <a:t>км;</a:t>
                      </a:r>
                    </a:p>
                    <a:p>
                      <a:pPr marL="0" marR="0" indent="180975" algn="just" defTabSz="755934" rtl="0" eaLnBrk="1" fontAlgn="auto" latinLnBrk="0" hangingPunct="1">
                        <a:lnSpc>
                          <a:spcPct val="100000"/>
                        </a:lnSpc>
                        <a:spcBef>
                          <a:spcPts val="0"/>
                        </a:spcBef>
                        <a:spcAft>
                          <a:spcPts val="0"/>
                        </a:spcAft>
                        <a:buClrTx/>
                        <a:buSzTx/>
                        <a:buFontTx/>
                        <a:buNone/>
                        <a:tabLst/>
                        <a:defRPr/>
                      </a:pPr>
                      <a:r>
                        <a:rPr lang="ru-RU" sz="1100" dirty="0" smtClean="0">
                          <a:latin typeface="Open Sans" panose="020B0606030504020204" pitchFamily="34" charset="0"/>
                          <a:ea typeface="Open Sans" panose="020B0606030504020204" pitchFamily="34" charset="0"/>
                          <a:cs typeface="Open Sans" panose="020B0606030504020204" pitchFamily="34" charset="0"/>
                        </a:rPr>
                        <a:t>- расстояние до </a:t>
                      </a:r>
                      <a:r>
                        <a:rPr lang="ru-RU" sz="1100" dirty="0" err="1" smtClean="0">
                          <a:latin typeface="Open Sans" panose="020B0606030504020204" pitchFamily="34" charset="0"/>
                          <a:ea typeface="Open Sans" panose="020B0606030504020204" pitchFamily="34" charset="0"/>
                          <a:cs typeface="Open Sans" panose="020B0606030504020204" pitchFamily="34" charset="0"/>
                        </a:rPr>
                        <a:t>пгт</a:t>
                      </a:r>
                      <a:r>
                        <a:rPr lang="ru-RU" sz="1100" dirty="0" smtClean="0">
                          <a:latin typeface="Open Sans" panose="020B0606030504020204" pitchFamily="34" charset="0"/>
                          <a:ea typeface="Open Sans" panose="020B0606030504020204" pitchFamily="34" charset="0"/>
                          <a:cs typeface="Open Sans" panose="020B0606030504020204" pitchFamily="34" charset="0"/>
                        </a:rPr>
                        <a:t>. Холм-Жирковский:</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15 </a:t>
                      </a:r>
                      <a:r>
                        <a:rPr lang="ru-RU" sz="1100" dirty="0" smtClean="0">
                          <a:latin typeface="Open Sans" panose="020B0606030504020204" pitchFamily="34" charset="0"/>
                          <a:ea typeface="Open Sans" panose="020B0606030504020204" pitchFamily="34" charset="0"/>
                          <a:cs typeface="Open Sans" panose="020B0606030504020204" pitchFamily="34" charset="0"/>
                        </a:rPr>
                        <a:t>км.</a:t>
                      </a:r>
                    </a:p>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vMerge="1">
                  <a:txBody>
                    <a:bodyPr/>
                    <a:lstStyle/>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xmlns="" val="415780204"/>
                  </a:ext>
                </a:extLst>
              </a:tr>
            </a:tbl>
          </a:graphicData>
        </a:graphic>
      </p:graphicFrame>
      <p:sp>
        <p:nvSpPr>
          <p:cNvPr id="22" name="TextBox 21"/>
          <p:cNvSpPr txBox="1"/>
          <p:nvPr/>
        </p:nvSpPr>
        <p:spPr>
          <a:xfrm>
            <a:off x="5230984" y="1862019"/>
            <a:ext cx="1464839" cy="276999"/>
          </a:xfrm>
          <a:prstGeom prst="rect">
            <a:avLst/>
          </a:prstGeom>
          <a:noFill/>
        </p:spPr>
        <p:txBody>
          <a:bodyPr wrap="square" rtlCol="0">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Место для карты</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p:cNvSpPr txBox="1"/>
          <p:nvPr/>
        </p:nvSpPr>
        <p:spPr>
          <a:xfrm>
            <a:off x="670176" y="151855"/>
            <a:ext cx="1559859" cy="769441"/>
          </a:xfrm>
          <a:prstGeom prst="rect">
            <a:avLst/>
          </a:prstGeom>
          <a:noFill/>
        </p:spPr>
        <p:txBody>
          <a:bodyPr wrap="squar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Холм-Жирковский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18" name="TextBox 17"/>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19" name="Picture 6" descr="C:\Users\i_sli\Pictures\культура_фото района\ФОТО Холм-Жирковского района\Герб.png"/>
          <p:cNvPicPr>
            <a:picLocks noChangeAspect="1" noChangeArrowheads="1"/>
          </p:cNvPicPr>
          <p:nvPr/>
        </p:nvPicPr>
        <p:blipFill>
          <a:blip r:embed="rId4" cstate="print"/>
          <a:srcRect/>
          <a:stretch>
            <a:fillRect/>
          </a:stretch>
        </p:blipFill>
        <p:spPr bwMode="auto">
          <a:xfrm>
            <a:off x="118882" y="192540"/>
            <a:ext cx="555101" cy="688069"/>
          </a:xfrm>
          <a:prstGeom prst="rect">
            <a:avLst/>
          </a:prstGeom>
          <a:noFill/>
        </p:spPr>
      </p:pic>
      <p:pic>
        <p:nvPicPr>
          <p:cNvPr id="4" name="Рисунок 3"/>
          <p:cNvPicPr>
            <a:picLocks noChangeAspect="1"/>
          </p:cNvPicPr>
          <p:nvPr/>
        </p:nvPicPr>
        <p:blipFill>
          <a:blip r:embed="rId5" cstate="print"/>
          <a:stretch>
            <a:fillRect/>
          </a:stretch>
        </p:blipFill>
        <p:spPr>
          <a:xfrm>
            <a:off x="4044873" y="1215846"/>
            <a:ext cx="3154774" cy="1980576"/>
          </a:xfrm>
          <a:prstGeom prst="rect">
            <a:avLst/>
          </a:prstGeom>
          <a:ln>
            <a:noFill/>
          </a:ln>
        </p:spPr>
      </p:pic>
      <p:sp>
        <p:nvSpPr>
          <p:cNvPr id="16" name="Прямоугольник 15"/>
          <p:cNvSpPr/>
          <p:nvPr/>
        </p:nvSpPr>
        <p:spPr>
          <a:xfrm>
            <a:off x="853020" y="6645275"/>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
        <p:nvSpPr>
          <p:cNvPr id="20" name="Прямоугольник 19"/>
          <p:cNvSpPr/>
          <p:nvPr/>
        </p:nvSpPr>
        <p:spPr>
          <a:xfrm>
            <a:off x="853020" y="6738540"/>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Tree>
    <p:extLst>
      <p:ext uri="{BB962C8B-B14F-4D97-AF65-F5344CB8AC3E}">
        <p14:creationId xmlns:p14="http://schemas.microsoft.com/office/powerpoint/2010/main" val="22025687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cstate="print"/>
          <a:stretch>
            <a:fillRect/>
          </a:stretch>
        </p:blipFill>
        <p:spPr>
          <a:xfrm>
            <a:off x="2061031" y="156237"/>
            <a:ext cx="5498644" cy="768091"/>
          </a:xfrm>
          <a:prstGeom prst="rect">
            <a:avLst/>
          </a:prstGeom>
        </p:spPr>
      </p:pic>
      <p:sp>
        <p:nvSpPr>
          <p:cNvPr id="3" name="TextBox 2"/>
          <p:cNvSpPr txBox="1"/>
          <p:nvPr/>
        </p:nvSpPr>
        <p:spPr>
          <a:xfrm>
            <a:off x="2061031" y="317130"/>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Инвестиционные площадки</a:t>
            </a:r>
          </a:p>
        </p:txBody>
      </p:sp>
      <p:sp>
        <p:nvSpPr>
          <p:cNvPr id="15" name="TextBox 14"/>
          <p:cNvSpPr txBox="1"/>
          <p:nvPr/>
        </p:nvSpPr>
        <p:spPr>
          <a:xfrm>
            <a:off x="7118529" y="7190343"/>
            <a:ext cx="441146"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13</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aphicFrame>
        <p:nvGraphicFramePr>
          <p:cNvPr id="26" name="Таблица 25"/>
          <p:cNvGraphicFramePr>
            <a:graphicFrameLocks noGrp="1"/>
          </p:cNvGraphicFramePr>
          <p:nvPr>
            <p:extLst>
              <p:ext uri="{D42A27DB-BD31-4B8C-83A1-F6EECF244321}">
                <p14:modId xmlns:p14="http://schemas.microsoft.com/office/powerpoint/2010/main" val="1601883227"/>
              </p:ext>
            </p:extLst>
          </p:nvPr>
        </p:nvGraphicFramePr>
        <p:xfrm>
          <a:off x="168296" y="3322227"/>
          <a:ext cx="7224723" cy="988146"/>
        </p:xfrm>
        <a:graphic>
          <a:graphicData uri="http://schemas.openxmlformats.org/drawingml/2006/table">
            <a:tbl>
              <a:tblPr>
                <a:tableStyleId>{BDBED569-4797-4DF1-A0F4-6AAB3CD982D8}</a:tableStyleId>
              </a:tblPr>
              <a:tblGrid>
                <a:gridCol w="1465296">
                  <a:extLst>
                    <a:ext uri="{9D8B030D-6E8A-4147-A177-3AD203B41FA5}">
                      <a16:colId xmlns:a16="http://schemas.microsoft.com/office/drawing/2014/main" xmlns="" val="4165441938"/>
                    </a:ext>
                  </a:extLst>
                </a:gridCol>
                <a:gridCol w="2214508">
                  <a:extLst>
                    <a:ext uri="{9D8B030D-6E8A-4147-A177-3AD203B41FA5}">
                      <a16:colId xmlns:a16="http://schemas.microsoft.com/office/drawing/2014/main" xmlns="" val="3330051727"/>
                    </a:ext>
                  </a:extLst>
                </a:gridCol>
                <a:gridCol w="3544919">
                  <a:extLst>
                    <a:ext uri="{9D8B030D-6E8A-4147-A177-3AD203B41FA5}">
                      <a16:colId xmlns:a16="http://schemas.microsoft.com/office/drawing/2014/main" xmlns="" val="2995895153"/>
                    </a:ext>
                  </a:extLst>
                </a:gridCol>
              </a:tblGrid>
              <a:tr h="164341">
                <a:tc rowSpan="4">
                  <a:txBody>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Характеристика</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участка</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Площадь</a:t>
                      </a:r>
                      <a:endPar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42,0га</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2951530806"/>
                  </a:ext>
                </a:extLst>
              </a:tr>
              <a:tr h="0">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Категория</a:t>
                      </a:r>
                      <a:r>
                        <a:rPr lang="ru-RU" sz="900" b="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земли</a:t>
                      </a:r>
                      <a:endPar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земли с\х</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назначения</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3113957651"/>
                  </a:ext>
                </a:extLst>
              </a:tr>
              <a:tr h="0">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Форма собственности</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муниципальная</a:t>
                      </a:r>
                    </a:p>
                  </a:txBody>
                  <a:tcPr anchor="ctr"/>
                </a:tc>
                <a:extLst>
                  <a:ext uri="{0D108BD9-81ED-4DB2-BD59-A6C34878D82A}">
                    <a16:rowId xmlns:a16="http://schemas.microsoft.com/office/drawing/2014/main" xmlns="" val="42063930"/>
                  </a:ext>
                </a:extLst>
              </a:tr>
              <a:tr h="302346">
                <a:tc vMerge="1">
                  <a:txBody>
                    <a:bodyPr/>
                    <a:lstStyle/>
                    <a:p>
                      <a:pPr algn="ct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Приоритетное направление использования</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с\х</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производство</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tr>
            </a:tbl>
          </a:graphicData>
        </a:graphic>
      </p:graphicFrame>
      <p:graphicFrame>
        <p:nvGraphicFramePr>
          <p:cNvPr id="27" name="Таблица 26"/>
          <p:cNvGraphicFramePr>
            <a:graphicFrameLocks noGrp="1"/>
          </p:cNvGraphicFramePr>
          <p:nvPr>
            <p:extLst>
              <p:ext uri="{D42A27DB-BD31-4B8C-83A1-F6EECF244321}">
                <p14:modId xmlns:p14="http://schemas.microsoft.com/office/powerpoint/2010/main" val="1624339116"/>
              </p:ext>
            </p:extLst>
          </p:nvPr>
        </p:nvGraphicFramePr>
        <p:xfrm>
          <a:off x="168296" y="4377969"/>
          <a:ext cx="6755018" cy="1188720"/>
        </p:xfrm>
        <a:graphic>
          <a:graphicData uri="http://schemas.openxmlformats.org/drawingml/2006/table">
            <a:tbl>
              <a:tblPr>
                <a:tableStyleId>{BDBED569-4797-4DF1-A0F4-6AAB3CD982D8}</a:tableStyleId>
              </a:tblPr>
              <a:tblGrid>
                <a:gridCol w="1345101">
                  <a:extLst>
                    <a:ext uri="{9D8B030D-6E8A-4147-A177-3AD203B41FA5}">
                      <a16:colId xmlns:a16="http://schemas.microsoft.com/office/drawing/2014/main" xmlns="" val="4165441938"/>
                    </a:ext>
                  </a:extLst>
                </a:gridCol>
                <a:gridCol w="1361567">
                  <a:extLst>
                    <a:ext uri="{9D8B030D-6E8A-4147-A177-3AD203B41FA5}">
                      <a16:colId xmlns:a16="http://schemas.microsoft.com/office/drawing/2014/main" xmlns="" val="2407449417"/>
                    </a:ext>
                  </a:extLst>
                </a:gridCol>
                <a:gridCol w="4048350">
                  <a:extLst>
                    <a:ext uri="{9D8B030D-6E8A-4147-A177-3AD203B41FA5}">
                      <a16:colId xmlns:a16="http://schemas.microsoft.com/office/drawing/2014/main" xmlns="" val="2693098453"/>
                    </a:ext>
                  </a:extLst>
                </a:gridCol>
              </a:tblGrid>
              <a:tr h="125143">
                <a:tc rowSpan="4">
                  <a:txBody>
                    <a:bodyPr/>
                    <a:lstStyle/>
                    <a:p>
                      <a:pPr algn="ct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Инженерная</a:t>
                      </a:r>
                      <a:r>
                        <a:rPr lang="ru-RU" sz="100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инфраструктура</a:t>
                      </a:r>
                      <a:endPar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Электроснабжение</a:t>
                      </a:r>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just"/>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По территории площадки проходят ЛЭП (35 и 10 КВт).Необходимость подключения отсутствует</a:t>
                      </a:r>
                      <a:endParaRPr lang="ru-RU" sz="900" dirty="0" smtClean="0">
                        <a:solidFill>
                          <a:srgbClr val="FF0000"/>
                        </a:solidFill>
                        <a:latin typeface="Open Sans" panose="020B0606030504020204" pitchFamily="34" charset="0"/>
                        <a:ea typeface="Open Sans" panose="020B0606030504020204" pitchFamily="34" charset="0"/>
                        <a:cs typeface="Open Sans" panose="020B0606030504020204" pitchFamily="34" charset="0"/>
                      </a:endParaRPr>
                    </a:p>
                  </a:txBody>
                  <a:tcPr anchor="ctr"/>
                </a:tc>
              </a:tr>
              <a:tr h="125143">
                <a:tc vMerge="1">
                  <a:txBody>
                    <a:bodyPr/>
                    <a:lstStyle/>
                    <a:p>
                      <a:pPr algn="ctr"/>
                      <a:endPar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Газоснабжение</a:t>
                      </a:r>
                    </a:p>
                  </a:txBody>
                  <a:tcPr anchor="ctr"/>
                </a:tc>
                <a:tc>
                  <a:txBody>
                    <a:bodyPr/>
                    <a:lstStyle/>
                    <a:p>
                      <a:pPr marL="0" marR="0" indent="0" algn="just"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Отсутствует. Необходимость строительства отсутствует</a:t>
                      </a:r>
                    </a:p>
                  </a:txBody>
                  <a:tcPr anchor="ctr"/>
                </a:tc>
                <a:extLst>
                  <a:ext uri="{0D108BD9-81ED-4DB2-BD59-A6C34878D82A}">
                    <a16:rowId xmlns:a16="http://schemas.microsoft.com/office/drawing/2014/main" xmlns="" val="2951530806"/>
                  </a:ext>
                </a:extLst>
              </a:tr>
              <a:tr h="118684">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Водоснабжение</a:t>
                      </a:r>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just"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Отсутствует. Необходимость строительства отсутствует</a:t>
                      </a:r>
                    </a:p>
                    <a:p>
                      <a:pPr algn="just"/>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42063930"/>
                  </a:ext>
                </a:extLst>
              </a:tr>
              <a:tr h="0">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Водоотведение</a:t>
                      </a:r>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just"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Отсутствует. Необходимость строительства отсутствует</a:t>
                      </a:r>
                    </a:p>
                  </a:txBody>
                  <a:tcPr anchor="ctr"/>
                </a:tc>
                <a:extLst>
                  <a:ext uri="{0D108BD9-81ED-4DB2-BD59-A6C34878D82A}">
                    <a16:rowId xmlns:a16="http://schemas.microsoft.com/office/drawing/2014/main" xmlns="" val="2032109891"/>
                  </a:ext>
                </a:extLst>
              </a:tr>
            </a:tbl>
          </a:graphicData>
        </a:graphic>
      </p:graphicFrame>
      <p:graphicFrame>
        <p:nvGraphicFramePr>
          <p:cNvPr id="28" name="Таблица 27"/>
          <p:cNvGraphicFramePr>
            <a:graphicFrameLocks noGrp="1"/>
          </p:cNvGraphicFramePr>
          <p:nvPr>
            <p:extLst>
              <p:ext uri="{D42A27DB-BD31-4B8C-83A1-F6EECF244321}">
                <p14:modId xmlns:p14="http://schemas.microsoft.com/office/powerpoint/2010/main" val="1540481209"/>
              </p:ext>
            </p:extLst>
          </p:nvPr>
        </p:nvGraphicFramePr>
        <p:xfrm>
          <a:off x="168639" y="5929889"/>
          <a:ext cx="5940759" cy="365760"/>
        </p:xfrm>
        <a:graphic>
          <a:graphicData uri="http://schemas.openxmlformats.org/drawingml/2006/table">
            <a:tbl>
              <a:tblPr>
                <a:tableStyleId>{BDBED569-4797-4DF1-A0F4-6AAB3CD982D8}</a:tableStyleId>
              </a:tblPr>
              <a:tblGrid>
                <a:gridCol w="2617118">
                  <a:extLst>
                    <a:ext uri="{9D8B030D-6E8A-4147-A177-3AD203B41FA5}">
                      <a16:colId xmlns:a16="http://schemas.microsoft.com/office/drawing/2014/main" xmlns="" val="4165441938"/>
                    </a:ext>
                  </a:extLst>
                </a:gridCol>
                <a:gridCol w="3323641">
                  <a:extLst>
                    <a:ext uri="{9D8B030D-6E8A-4147-A177-3AD203B41FA5}">
                      <a16:colId xmlns:a16="http://schemas.microsoft.com/office/drawing/2014/main" xmlns="" val="1575495227"/>
                    </a:ext>
                  </a:extLst>
                </a:gridCol>
              </a:tblGrid>
              <a:tr h="283152">
                <a:tc>
                  <a:txBody>
                    <a:bodyPr/>
                    <a:lstStyle/>
                    <a:p>
                      <a:pPr algn="ct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Условия предоставления</a:t>
                      </a:r>
                      <a:endPar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just" defTabSz="755934" rtl="0" eaLnBrk="1" fontAlgn="auto" latinLnBrk="0" hangingPunct="1">
                        <a:lnSpc>
                          <a:spcPct val="100000"/>
                        </a:lnSpc>
                        <a:spcBef>
                          <a:spcPts val="0"/>
                        </a:spcBef>
                        <a:spcAft>
                          <a:spcPts val="0"/>
                        </a:spcAft>
                        <a:buClrTx/>
                        <a:buSzTx/>
                        <a:buFontTx/>
                        <a:buNone/>
                        <a:tabLst/>
                        <a:defRPr/>
                      </a:pPr>
                      <a:r>
                        <a:rPr lang="ru-RU" sz="9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выкуп: по итогам аукциона</a:t>
                      </a:r>
                    </a:p>
                    <a:p>
                      <a:pPr marL="0" marR="0" indent="0" algn="just" defTabSz="755934" rtl="0" eaLnBrk="1" fontAlgn="auto" latinLnBrk="0" hangingPunct="1">
                        <a:lnSpc>
                          <a:spcPct val="100000"/>
                        </a:lnSpc>
                        <a:spcBef>
                          <a:spcPts val="0"/>
                        </a:spcBef>
                        <a:spcAft>
                          <a:spcPts val="0"/>
                        </a:spcAft>
                        <a:buClrTx/>
                        <a:buSzTx/>
                        <a:buFontTx/>
                        <a:buNone/>
                        <a:tabLst/>
                        <a:defRPr/>
                      </a:pPr>
                      <a:r>
                        <a:rPr lang="ru-RU" sz="9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аренда: по итогам аукциона</a:t>
                      </a:r>
                    </a:p>
                  </a:txBody>
                  <a:tcPr anchor="ctr">
                    <a:solidFill>
                      <a:schemeClr val="bg1"/>
                    </a:solidFill>
                  </a:tcPr>
                </a:tc>
                <a:extLst>
                  <a:ext uri="{0D108BD9-81ED-4DB2-BD59-A6C34878D82A}">
                    <a16:rowId xmlns:a16="http://schemas.microsoft.com/office/drawing/2014/main" xmlns="" val="2951530806"/>
                  </a:ext>
                </a:extLst>
              </a:tr>
            </a:tbl>
          </a:graphicData>
        </a:graphic>
      </p:graphicFrame>
      <p:graphicFrame>
        <p:nvGraphicFramePr>
          <p:cNvPr id="29" name="Таблица 28"/>
          <p:cNvGraphicFramePr>
            <a:graphicFrameLocks noGrp="1"/>
          </p:cNvGraphicFramePr>
          <p:nvPr>
            <p:extLst/>
          </p:nvPr>
        </p:nvGraphicFramePr>
        <p:xfrm>
          <a:off x="170803" y="5698387"/>
          <a:ext cx="5944247" cy="243840"/>
        </p:xfrm>
        <a:graphic>
          <a:graphicData uri="http://schemas.openxmlformats.org/drawingml/2006/table">
            <a:tbl>
              <a:tblPr>
                <a:tableStyleId>{BDBED569-4797-4DF1-A0F4-6AAB3CD982D8}</a:tableStyleId>
              </a:tblPr>
              <a:tblGrid>
                <a:gridCol w="2610497">
                  <a:extLst>
                    <a:ext uri="{9D8B030D-6E8A-4147-A177-3AD203B41FA5}">
                      <a16:colId xmlns:a16="http://schemas.microsoft.com/office/drawing/2014/main" xmlns="" val="4165441938"/>
                    </a:ext>
                  </a:extLst>
                </a:gridCol>
                <a:gridCol w="3333750">
                  <a:extLst>
                    <a:ext uri="{9D8B030D-6E8A-4147-A177-3AD203B41FA5}">
                      <a16:colId xmlns:a16="http://schemas.microsoft.com/office/drawing/2014/main" xmlns="" val="1772052304"/>
                    </a:ext>
                  </a:extLst>
                </a:gridCol>
              </a:tblGrid>
              <a:tr h="0">
                <a:tc>
                  <a:txBody>
                    <a:bodyPr/>
                    <a:lstStyle/>
                    <a:p>
                      <a:pPr algn="ct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Подъездные</a:t>
                      </a:r>
                      <a:r>
                        <a:rPr lang="ru-RU" sz="100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пути</a:t>
                      </a:r>
                      <a:endPar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algn="just" defTabSz="755934" rtl="0" eaLnBrk="1" latinLnBrk="0" hangingPunct="1"/>
                      <a:r>
                        <a:rPr lang="ru-RU" sz="9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автомобильная дорога примыкает к участку</a:t>
                      </a:r>
                    </a:p>
                  </a:txBody>
                  <a:tcPr anchor="ctr">
                    <a:solidFill>
                      <a:schemeClr val="bg1"/>
                    </a:solidFill>
                  </a:tcPr>
                </a:tc>
                <a:extLst>
                  <a:ext uri="{0D108BD9-81ED-4DB2-BD59-A6C34878D82A}">
                    <a16:rowId xmlns:a16="http://schemas.microsoft.com/office/drawing/2014/main" xmlns="" val="2951530806"/>
                  </a:ext>
                </a:extLst>
              </a:tr>
            </a:tbl>
          </a:graphicData>
        </a:graphic>
      </p:graphicFrame>
      <p:graphicFrame>
        <p:nvGraphicFramePr>
          <p:cNvPr id="19" name="Таблица 18"/>
          <p:cNvGraphicFramePr>
            <a:graphicFrameLocks noGrp="1"/>
          </p:cNvGraphicFramePr>
          <p:nvPr>
            <p:extLst>
              <p:ext uri="{D42A27DB-BD31-4B8C-83A1-F6EECF244321}">
                <p14:modId xmlns:p14="http://schemas.microsoft.com/office/powerpoint/2010/main" val="301572344"/>
              </p:ext>
            </p:extLst>
          </p:nvPr>
        </p:nvGraphicFramePr>
        <p:xfrm>
          <a:off x="168295" y="1198994"/>
          <a:ext cx="7224722" cy="2122750"/>
        </p:xfrm>
        <a:graphic>
          <a:graphicData uri="http://schemas.openxmlformats.org/drawingml/2006/table">
            <a:tbl>
              <a:tblPr>
                <a:tableStyleId>{BDBED569-4797-4DF1-A0F4-6AAB3CD982D8}</a:tableStyleId>
              </a:tblPr>
              <a:tblGrid>
                <a:gridCol w="3668209">
                  <a:extLst>
                    <a:ext uri="{9D8B030D-6E8A-4147-A177-3AD203B41FA5}">
                      <a16:colId xmlns:a16="http://schemas.microsoft.com/office/drawing/2014/main" xmlns="" val="4165441938"/>
                    </a:ext>
                  </a:extLst>
                </a:gridCol>
                <a:gridCol w="3556513">
                  <a:extLst>
                    <a:ext uri="{9D8B030D-6E8A-4147-A177-3AD203B41FA5}">
                      <a16:colId xmlns:a16="http://schemas.microsoft.com/office/drawing/2014/main" xmlns="" val="1779954494"/>
                    </a:ext>
                  </a:extLst>
                </a:gridCol>
              </a:tblGrid>
              <a:tr h="553054">
                <a:tc>
                  <a:txBody>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Инвестиционная площадка </a:t>
                      </a:r>
                    </a:p>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67-23-06</a:t>
                      </a:r>
                    </a:p>
                  </a:txBody>
                  <a:tcPr>
                    <a:solidFill>
                      <a:srgbClr val="D1FFFF"/>
                    </a:solidFill>
                  </a:tcPr>
                </a:tc>
                <a:tc rowSpan="2">
                  <a:txBody>
                    <a:bodyPr/>
                    <a:lstStyle/>
                    <a:p>
                      <a:pPr algn="ctr"/>
                      <a:endPar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xmlns="" val="2951530806"/>
                  </a:ext>
                </a:extLst>
              </a:tr>
              <a:tr h="1569696">
                <a:tc>
                  <a:txBody>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Местоположение:</a:t>
                      </a:r>
                    </a:p>
                    <a:p>
                      <a:pPr marL="0" indent="180975" algn="just"/>
                      <a:endParaRPr lang="ru-RU" sz="1050" dirty="0" smtClean="0">
                        <a:latin typeface="Open Sans Semibold" panose="020B0706030804020204" pitchFamily="34" charset="0"/>
                        <a:ea typeface="Open Sans Semibold" panose="020B0706030804020204" pitchFamily="34" charset="0"/>
                        <a:cs typeface="Open Sans Semibold" panose="020B0706030804020204" pitchFamily="34" charset="0"/>
                      </a:endParaRPr>
                    </a:p>
                    <a:p>
                      <a:pPr marL="182563" marR="0" indent="-1588" algn="l" defTabSz="755934" rtl="0" eaLnBrk="1" fontAlgn="auto" latinLnBrk="0" hangingPunct="1">
                        <a:lnSpc>
                          <a:spcPct val="100000"/>
                        </a:lnSpc>
                        <a:spcBef>
                          <a:spcPts val="0"/>
                        </a:spcBef>
                        <a:spcAft>
                          <a:spcPts val="0"/>
                        </a:spcAft>
                        <a:buClrTx/>
                        <a:buSzTx/>
                        <a:buFontTx/>
                        <a:buNone/>
                        <a:tabLst/>
                        <a:defRPr/>
                      </a:pPr>
                      <a:r>
                        <a:rPr lang="ru-RU" sz="1100" dirty="0" smtClean="0">
                          <a:latin typeface="Open Sans" panose="020B0606030504020204" pitchFamily="34" charset="0"/>
                          <a:ea typeface="Open Sans" panose="020B0606030504020204" pitchFamily="34" charset="0"/>
                          <a:cs typeface="Open Sans" panose="020B0606030504020204" pitchFamily="34" charset="0"/>
                        </a:rPr>
                        <a:t>Холм-Жирковский</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район,  Холм-Жирковское </a:t>
                      </a:r>
                      <a:r>
                        <a:rPr lang="ru-RU" sz="1100" baseline="0" dirty="0" err="1" smtClean="0">
                          <a:latin typeface="Open Sans" panose="020B0606030504020204" pitchFamily="34" charset="0"/>
                          <a:ea typeface="Open Sans" panose="020B0606030504020204" pitchFamily="34" charset="0"/>
                          <a:cs typeface="Open Sans" panose="020B0606030504020204" pitchFamily="34" charset="0"/>
                        </a:rPr>
                        <a:t>г.п</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северо восточнее д, </a:t>
                      </a:r>
                      <a:r>
                        <a:rPr lang="ru-RU" sz="1100" baseline="0" dirty="0" err="1" smtClean="0">
                          <a:latin typeface="Open Sans" panose="020B0606030504020204" pitchFamily="34" charset="0"/>
                          <a:ea typeface="Open Sans" panose="020B0606030504020204" pitchFamily="34" charset="0"/>
                          <a:cs typeface="Open Sans" panose="020B0606030504020204" pitchFamily="34" charset="0"/>
                        </a:rPr>
                        <a:t>Некрасово</a:t>
                      </a:r>
                      <a:endParaRPr lang="ru-RU" sz="1100" dirty="0" smtClean="0">
                        <a:latin typeface="Open Sans" panose="020B0606030504020204" pitchFamily="34" charset="0"/>
                        <a:ea typeface="Open Sans" panose="020B0606030504020204" pitchFamily="34" charset="0"/>
                        <a:cs typeface="Open Sans" panose="020B0606030504020204" pitchFamily="34" charset="0"/>
                      </a:endParaRPr>
                    </a:p>
                    <a:p>
                      <a:pPr marL="0" indent="180975" algn="just"/>
                      <a:r>
                        <a:rPr lang="ru-RU" sz="1100" dirty="0" smtClean="0">
                          <a:latin typeface="Open Sans" panose="020B0606030504020204" pitchFamily="34" charset="0"/>
                          <a:ea typeface="Open Sans" panose="020B0606030504020204" pitchFamily="34" charset="0"/>
                          <a:cs typeface="Open Sans" panose="020B0606030504020204" pitchFamily="34" charset="0"/>
                        </a:rPr>
                        <a:t>- расстояние до г. Москвы: 300 км;</a:t>
                      </a:r>
                    </a:p>
                    <a:p>
                      <a:pPr marL="0" indent="180975" algn="just"/>
                      <a:r>
                        <a:rPr lang="ru-RU" sz="1100" dirty="0" smtClean="0">
                          <a:latin typeface="Open Sans" panose="020B0606030504020204" pitchFamily="34" charset="0"/>
                          <a:ea typeface="Open Sans" panose="020B0606030504020204" pitchFamily="34" charset="0"/>
                          <a:cs typeface="Open Sans" panose="020B0606030504020204" pitchFamily="34" charset="0"/>
                        </a:rPr>
                        <a:t>- расстояние до г. Смоленска:</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165 </a:t>
                      </a:r>
                      <a:r>
                        <a:rPr lang="ru-RU" sz="1100" dirty="0" smtClean="0">
                          <a:latin typeface="Open Sans" panose="020B0606030504020204" pitchFamily="34" charset="0"/>
                          <a:ea typeface="Open Sans" panose="020B0606030504020204" pitchFamily="34" charset="0"/>
                          <a:cs typeface="Open Sans" panose="020B0606030504020204" pitchFamily="34" charset="0"/>
                        </a:rPr>
                        <a:t>км.</a:t>
                      </a:r>
                    </a:p>
                  </a:txBody>
                  <a:tcPr/>
                </a:tc>
                <a:tc vMerge="1">
                  <a:txBody>
                    <a:bodyPr/>
                    <a:lstStyle/>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xmlns="" val="415780204"/>
                  </a:ext>
                </a:extLst>
              </a:tr>
            </a:tbl>
          </a:graphicData>
        </a:graphic>
      </p:graphicFrame>
      <p:sp>
        <p:nvSpPr>
          <p:cNvPr id="17" name="TextBox 16"/>
          <p:cNvSpPr txBox="1"/>
          <p:nvPr/>
        </p:nvSpPr>
        <p:spPr>
          <a:xfrm>
            <a:off x="5383384" y="2074712"/>
            <a:ext cx="1464839" cy="276999"/>
          </a:xfrm>
          <a:prstGeom prst="rect">
            <a:avLst/>
          </a:prstGeom>
          <a:noFill/>
        </p:spPr>
        <p:txBody>
          <a:bodyPr wrap="square" rtlCol="0">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Место для карты</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p:cNvSpPr txBox="1"/>
          <p:nvPr/>
        </p:nvSpPr>
        <p:spPr>
          <a:xfrm>
            <a:off x="670176" y="151855"/>
            <a:ext cx="1559859" cy="769441"/>
          </a:xfrm>
          <a:prstGeom prst="rect">
            <a:avLst/>
          </a:prstGeom>
          <a:noFill/>
        </p:spPr>
        <p:txBody>
          <a:bodyPr wrap="squar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Холм-Жирковский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20" name="TextBox 19"/>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21" name="Picture 6" descr="C:\Users\i_sli\Pictures\культура_фото района\ФОТО Холм-Жирковского района\Герб.png"/>
          <p:cNvPicPr>
            <a:picLocks noChangeAspect="1" noChangeArrowheads="1"/>
          </p:cNvPicPr>
          <p:nvPr/>
        </p:nvPicPr>
        <p:blipFill>
          <a:blip r:embed="rId4" cstate="print"/>
          <a:srcRect/>
          <a:stretch>
            <a:fillRect/>
          </a:stretch>
        </p:blipFill>
        <p:spPr bwMode="auto">
          <a:xfrm>
            <a:off x="118882" y="192540"/>
            <a:ext cx="555101" cy="688069"/>
          </a:xfrm>
          <a:prstGeom prst="rect">
            <a:avLst/>
          </a:prstGeom>
          <a:noFill/>
        </p:spPr>
      </p:pic>
      <p:pic>
        <p:nvPicPr>
          <p:cNvPr id="22" name="Рисунок 21"/>
          <p:cNvPicPr/>
          <p:nvPr/>
        </p:nvPicPr>
        <p:blipFill rotWithShape="1">
          <a:blip r:embed="rId5"/>
          <a:srcRect l="13484" t="24648" r="58780" b="29432"/>
          <a:stretch/>
        </p:blipFill>
        <p:spPr bwMode="auto">
          <a:xfrm>
            <a:off x="4114800" y="1243248"/>
            <a:ext cx="3143250" cy="1939925"/>
          </a:xfrm>
          <a:prstGeom prst="rect">
            <a:avLst/>
          </a:prstGeom>
          <a:ln>
            <a:noFill/>
          </a:ln>
          <a:extLst>
            <a:ext uri="{53640926-AAD7-44D8-BBD7-CCE9431645EC}">
              <a14:shadowObscured xmlns:a14="http://schemas.microsoft.com/office/drawing/2010/main"/>
            </a:ext>
          </a:extLst>
        </p:spPr>
      </p:pic>
      <p:cxnSp>
        <p:nvCxnSpPr>
          <p:cNvPr id="5" name="Прямая со стрелкой 4"/>
          <p:cNvCxnSpPr/>
          <p:nvPr/>
        </p:nvCxnSpPr>
        <p:spPr>
          <a:xfrm>
            <a:off x="5977690" y="2261589"/>
            <a:ext cx="276225" cy="4442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591175" y="2699387"/>
            <a:ext cx="2076450" cy="215444"/>
          </a:xfrm>
          <a:prstGeom prst="rect">
            <a:avLst/>
          </a:prstGeom>
          <a:noFill/>
          <a:ln>
            <a:noFill/>
          </a:ln>
        </p:spPr>
        <p:txBody>
          <a:bodyPr wrap="square" rtlCol="0">
            <a:spAutoFit/>
          </a:bodyPr>
          <a:lstStyle/>
          <a:p>
            <a:r>
              <a:rPr lang="ru-RU" sz="800" dirty="0" smtClean="0"/>
              <a:t>Г. </a:t>
            </a:r>
            <a:r>
              <a:rPr lang="ru-RU" sz="800" b="1" dirty="0" smtClean="0"/>
              <a:t>Смоленск</a:t>
            </a:r>
            <a:r>
              <a:rPr lang="ru-RU" sz="800" dirty="0" smtClean="0"/>
              <a:t>, Москва</a:t>
            </a:r>
            <a:endParaRPr lang="ru-RU" sz="800" dirty="0"/>
          </a:p>
        </p:txBody>
      </p:sp>
      <p:sp>
        <p:nvSpPr>
          <p:cNvPr id="7" name="TextBox 6"/>
          <p:cNvSpPr txBox="1"/>
          <p:nvPr/>
        </p:nvSpPr>
        <p:spPr>
          <a:xfrm>
            <a:off x="6547499" y="2914831"/>
            <a:ext cx="609462" cy="215444"/>
          </a:xfrm>
          <a:prstGeom prst="rect">
            <a:avLst/>
          </a:prstGeom>
          <a:noFill/>
          <a:ln>
            <a:noFill/>
          </a:ln>
        </p:spPr>
        <p:txBody>
          <a:bodyPr wrap="none" rtlCol="0">
            <a:spAutoFit/>
          </a:bodyPr>
          <a:lstStyle/>
          <a:p>
            <a:r>
              <a:rPr lang="en-US" sz="800" b="1" dirty="0" err="1"/>
              <a:t>y</a:t>
            </a:r>
            <a:r>
              <a:rPr lang="en-US" sz="800" b="1" dirty="0" err="1" smtClean="0"/>
              <a:t>andex,ru</a:t>
            </a:r>
            <a:endParaRPr lang="ru-RU" sz="800" b="1" dirty="0"/>
          </a:p>
        </p:txBody>
      </p:sp>
      <p:sp>
        <p:nvSpPr>
          <p:cNvPr id="23" name="Прямоугольник 22"/>
          <p:cNvSpPr/>
          <p:nvPr/>
        </p:nvSpPr>
        <p:spPr>
          <a:xfrm>
            <a:off x="853020" y="6645275"/>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
        <p:nvSpPr>
          <p:cNvPr id="24" name="Прямоугольник 23"/>
          <p:cNvSpPr/>
          <p:nvPr/>
        </p:nvSpPr>
        <p:spPr>
          <a:xfrm>
            <a:off x="853020" y="6738540"/>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Tree>
    <p:extLst>
      <p:ext uri="{BB962C8B-B14F-4D97-AF65-F5344CB8AC3E}">
        <p14:creationId xmlns:p14="http://schemas.microsoft.com/office/powerpoint/2010/main" val="31134208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cstate="print"/>
          <a:stretch>
            <a:fillRect/>
          </a:stretch>
        </p:blipFill>
        <p:spPr>
          <a:xfrm>
            <a:off x="2061031" y="156237"/>
            <a:ext cx="5498644" cy="768091"/>
          </a:xfrm>
          <a:prstGeom prst="rect">
            <a:avLst/>
          </a:prstGeom>
        </p:spPr>
      </p:pic>
      <p:sp>
        <p:nvSpPr>
          <p:cNvPr id="3" name="TextBox 2"/>
          <p:cNvSpPr txBox="1"/>
          <p:nvPr/>
        </p:nvSpPr>
        <p:spPr>
          <a:xfrm>
            <a:off x="2061031" y="317130"/>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Инвестиционные площадки</a:t>
            </a:r>
          </a:p>
        </p:txBody>
      </p:sp>
      <p:sp>
        <p:nvSpPr>
          <p:cNvPr id="15" name="TextBox 14"/>
          <p:cNvSpPr txBox="1"/>
          <p:nvPr/>
        </p:nvSpPr>
        <p:spPr>
          <a:xfrm>
            <a:off x="7118529" y="7190343"/>
            <a:ext cx="441146"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14</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aphicFrame>
        <p:nvGraphicFramePr>
          <p:cNvPr id="25" name="Таблица 24"/>
          <p:cNvGraphicFramePr>
            <a:graphicFrameLocks noGrp="1"/>
          </p:cNvGraphicFramePr>
          <p:nvPr>
            <p:extLst/>
          </p:nvPr>
        </p:nvGraphicFramePr>
        <p:xfrm>
          <a:off x="168295" y="1008076"/>
          <a:ext cx="7224722" cy="2122750"/>
        </p:xfrm>
        <a:graphic>
          <a:graphicData uri="http://schemas.openxmlformats.org/drawingml/2006/table">
            <a:tbl>
              <a:tblPr>
                <a:tableStyleId>{BDBED569-4797-4DF1-A0F4-6AAB3CD982D8}</a:tableStyleId>
              </a:tblPr>
              <a:tblGrid>
                <a:gridCol w="3668209">
                  <a:extLst>
                    <a:ext uri="{9D8B030D-6E8A-4147-A177-3AD203B41FA5}">
                      <a16:colId xmlns:a16="http://schemas.microsoft.com/office/drawing/2014/main" xmlns="" val="4165441938"/>
                    </a:ext>
                  </a:extLst>
                </a:gridCol>
                <a:gridCol w="3556513">
                  <a:extLst>
                    <a:ext uri="{9D8B030D-6E8A-4147-A177-3AD203B41FA5}">
                      <a16:colId xmlns:a16="http://schemas.microsoft.com/office/drawing/2014/main" xmlns="" val="1779954494"/>
                    </a:ext>
                  </a:extLst>
                </a:gridCol>
              </a:tblGrid>
              <a:tr h="553054">
                <a:tc>
                  <a:txBody>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Инвестиционная площадка </a:t>
                      </a:r>
                    </a:p>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67-23-07</a:t>
                      </a:r>
                    </a:p>
                  </a:txBody>
                  <a:tcPr>
                    <a:solidFill>
                      <a:srgbClr val="D1FFFF"/>
                    </a:solidFill>
                  </a:tcPr>
                </a:tc>
                <a:tc rowSpan="2">
                  <a:txBody>
                    <a:bodyPr/>
                    <a:lstStyle/>
                    <a:p>
                      <a:pPr algn="ctr"/>
                      <a:endPar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xmlns="" val="2951530806"/>
                  </a:ext>
                </a:extLst>
              </a:tr>
              <a:tr h="1569696">
                <a:tc>
                  <a:txBody>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Местоположение:</a:t>
                      </a:r>
                    </a:p>
                    <a:p>
                      <a:pPr marL="0" indent="180975" algn="just"/>
                      <a:endParaRPr lang="ru-RU" sz="1050" dirty="0" smtClean="0">
                        <a:latin typeface="Open Sans Semibold" panose="020B0706030804020204" pitchFamily="34" charset="0"/>
                        <a:ea typeface="Open Sans Semibold" panose="020B0706030804020204" pitchFamily="34" charset="0"/>
                        <a:cs typeface="Open Sans Semibold" panose="020B0706030804020204" pitchFamily="34" charset="0"/>
                      </a:endParaRPr>
                    </a:p>
                    <a:p>
                      <a:pPr marL="182563" marR="0" indent="-1588" algn="l" defTabSz="755934" rtl="0" eaLnBrk="1" fontAlgn="auto" latinLnBrk="0" hangingPunct="1">
                        <a:lnSpc>
                          <a:spcPct val="100000"/>
                        </a:lnSpc>
                        <a:spcBef>
                          <a:spcPts val="0"/>
                        </a:spcBef>
                        <a:spcAft>
                          <a:spcPts val="0"/>
                        </a:spcAft>
                        <a:buClrTx/>
                        <a:buSzTx/>
                        <a:buFontTx/>
                        <a:buNone/>
                        <a:tabLst/>
                        <a:defRPr/>
                      </a:pPr>
                      <a:r>
                        <a:rPr lang="ru-RU" sz="1100" dirty="0" smtClean="0">
                          <a:latin typeface="Open Sans" panose="020B0606030504020204" pitchFamily="34" charset="0"/>
                          <a:ea typeface="Open Sans" panose="020B0606030504020204" pitchFamily="34" charset="0"/>
                          <a:cs typeface="Open Sans" panose="020B0606030504020204" pitchFamily="34" charset="0"/>
                        </a:rPr>
                        <a:t>Холм-Жирковский</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район, </a:t>
                      </a:r>
                      <a:r>
                        <a:rPr lang="ru-RU" sz="1100" baseline="0" dirty="0" err="1" smtClean="0">
                          <a:latin typeface="Open Sans" panose="020B0606030504020204" pitchFamily="34" charset="0"/>
                          <a:ea typeface="Open Sans" panose="020B0606030504020204" pitchFamily="34" charset="0"/>
                          <a:cs typeface="Open Sans" panose="020B0606030504020204" pitchFamily="34" charset="0"/>
                        </a:rPr>
                        <a:t>Болышевское</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сельское поселение;</a:t>
                      </a:r>
                      <a:endParaRPr lang="ru-RU" sz="1100" dirty="0" smtClean="0">
                        <a:latin typeface="Open Sans" panose="020B0606030504020204" pitchFamily="34" charset="0"/>
                        <a:ea typeface="Open Sans" panose="020B0606030504020204" pitchFamily="34" charset="0"/>
                        <a:cs typeface="Open Sans" panose="020B0606030504020204" pitchFamily="34" charset="0"/>
                      </a:endParaRPr>
                    </a:p>
                    <a:p>
                      <a:pPr marL="0" indent="180975" algn="just"/>
                      <a:r>
                        <a:rPr lang="ru-RU" sz="1100" dirty="0" smtClean="0">
                          <a:latin typeface="Open Sans" panose="020B0606030504020204" pitchFamily="34" charset="0"/>
                          <a:ea typeface="Open Sans" panose="020B0606030504020204" pitchFamily="34" charset="0"/>
                          <a:cs typeface="Open Sans" panose="020B0606030504020204" pitchFamily="34" charset="0"/>
                        </a:rPr>
                        <a:t>- расстояние до г. Москвы: 313 км;</a:t>
                      </a:r>
                    </a:p>
                    <a:p>
                      <a:pPr marL="0" indent="180975" algn="just"/>
                      <a:r>
                        <a:rPr lang="ru-RU" sz="1100" dirty="0" smtClean="0">
                          <a:latin typeface="Open Sans" panose="020B0606030504020204" pitchFamily="34" charset="0"/>
                          <a:ea typeface="Open Sans" panose="020B0606030504020204" pitchFamily="34" charset="0"/>
                          <a:cs typeface="Open Sans" panose="020B0606030504020204" pitchFamily="34" charset="0"/>
                        </a:rPr>
                        <a:t>- расстояние до г. Смоленска:</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178 </a:t>
                      </a:r>
                      <a:r>
                        <a:rPr lang="ru-RU" sz="1100" dirty="0" smtClean="0">
                          <a:latin typeface="Open Sans" panose="020B0606030504020204" pitchFamily="34" charset="0"/>
                          <a:ea typeface="Open Sans" panose="020B0606030504020204" pitchFamily="34" charset="0"/>
                          <a:cs typeface="Open Sans" panose="020B0606030504020204" pitchFamily="34" charset="0"/>
                        </a:rPr>
                        <a:t>км;</a:t>
                      </a:r>
                    </a:p>
                    <a:p>
                      <a:pPr marL="0" marR="0" indent="180975" algn="just" defTabSz="755934" rtl="0" eaLnBrk="1" fontAlgn="auto" latinLnBrk="0" hangingPunct="1">
                        <a:lnSpc>
                          <a:spcPct val="100000"/>
                        </a:lnSpc>
                        <a:spcBef>
                          <a:spcPts val="0"/>
                        </a:spcBef>
                        <a:spcAft>
                          <a:spcPts val="0"/>
                        </a:spcAft>
                        <a:buClrTx/>
                        <a:buSzTx/>
                        <a:buFontTx/>
                        <a:buNone/>
                        <a:tabLst/>
                        <a:defRPr/>
                      </a:pPr>
                      <a:r>
                        <a:rPr lang="ru-RU" sz="1100" dirty="0" smtClean="0">
                          <a:latin typeface="Open Sans" panose="020B0606030504020204" pitchFamily="34" charset="0"/>
                          <a:ea typeface="Open Sans" panose="020B0606030504020204" pitchFamily="34" charset="0"/>
                          <a:cs typeface="Open Sans" panose="020B0606030504020204" pitchFamily="34" charset="0"/>
                        </a:rPr>
                        <a:t>- расстояние до Холм-Жирковский: </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13 к</a:t>
                      </a:r>
                      <a:r>
                        <a:rPr lang="ru-RU" sz="1100" dirty="0" smtClean="0">
                          <a:latin typeface="Open Sans" panose="020B0606030504020204" pitchFamily="34" charset="0"/>
                          <a:ea typeface="Open Sans" panose="020B0606030504020204" pitchFamily="34" charset="0"/>
                          <a:cs typeface="Open Sans" panose="020B0606030504020204" pitchFamily="34" charset="0"/>
                        </a:rPr>
                        <a:t>м.</a:t>
                      </a:r>
                    </a:p>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vMerge="1">
                  <a:txBody>
                    <a:bodyPr/>
                    <a:lstStyle/>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xmlns="" val="415780204"/>
                  </a:ext>
                </a:extLst>
              </a:tr>
            </a:tbl>
          </a:graphicData>
        </a:graphic>
      </p:graphicFrame>
      <p:graphicFrame>
        <p:nvGraphicFramePr>
          <p:cNvPr id="26" name="Таблица 25"/>
          <p:cNvGraphicFramePr>
            <a:graphicFrameLocks noGrp="1"/>
          </p:cNvGraphicFramePr>
          <p:nvPr>
            <p:extLst/>
          </p:nvPr>
        </p:nvGraphicFramePr>
        <p:xfrm>
          <a:off x="168296" y="3131309"/>
          <a:ext cx="7224723" cy="988146"/>
        </p:xfrm>
        <a:graphic>
          <a:graphicData uri="http://schemas.openxmlformats.org/drawingml/2006/table">
            <a:tbl>
              <a:tblPr>
                <a:tableStyleId>{BDBED569-4797-4DF1-A0F4-6AAB3CD982D8}</a:tableStyleId>
              </a:tblPr>
              <a:tblGrid>
                <a:gridCol w="1465296">
                  <a:extLst>
                    <a:ext uri="{9D8B030D-6E8A-4147-A177-3AD203B41FA5}">
                      <a16:colId xmlns:a16="http://schemas.microsoft.com/office/drawing/2014/main" xmlns="" val="4165441938"/>
                    </a:ext>
                  </a:extLst>
                </a:gridCol>
                <a:gridCol w="2214508">
                  <a:extLst>
                    <a:ext uri="{9D8B030D-6E8A-4147-A177-3AD203B41FA5}">
                      <a16:colId xmlns:a16="http://schemas.microsoft.com/office/drawing/2014/main" xmlns="" val="3330051727"/>
                    </a:ext>
                  </a:extLst>
                </a:gridCol>
                <a:gridCol w="3544919">
                  <a:extLst>
                    <a:ext uri="{9D8B030D-6E8A-4147-A177-3AD203B41FA5}">
                      <a16:colId xmlns:a16="http://schemas.microsoft.com/office/drawing/2014/main" xmlns="" val="2995895153"/>
                    </a:ext>
                  </a:extLst>
                </a:gridCol>
              </a:tblGrid>
              <a:tr h="0">
                <a:tc rowSpan="4">
                  <a:txBody>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Характеристика</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участка</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Площадь</a:t>
                      </a:r>
                      <a:endPar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1010 га</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2951530806"/>
                  </a:ext>
                </a:extLst>
              </a:tr>
              <a:tr h="0">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Категория</a:t>
                      </a:r>
                      <a:r>
                        <a:rPr lang="ru-RU" sz="900" b="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земли</a:t>
                      </a:r>
                      <a:endPar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земли сельскохозяйственного</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назначения</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3113957651"/>
                  </a:ext>
                </a:extLst>
              </a:tr>
              <a:tr h="0">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Форма собственности</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муниципальная</a:t>
                      </a:r>
                    </a:p>
                  </a:txBody>
                  <a:tcPr anchor="ctr"/>
                </a:tc>
                <a:extLst>
                  <a:ext uri="{0D108BD9-81ED-4DB2-BD59-A6C34878D82A}">
                    <a16:rowId xmlns:a16="http://schemas.microsoft.com/office/drawing/2014/main" xmlns="" val="42063930"/>
                  </a:ext>
                </a:extLst>
              </a:tr>
              <a:tr h="302346">
                <a:tc vMerge="1">
                  <a:txBody>
                    <a:bodyPr/>
                    <a:lstStyle/>
                    <a:p>
                      <a:pPr algn="ct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Приоритетное направление использования</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сельскохозяйственное</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производство</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tr>
            </a:tbl>
          </a:graphicData>
        </a:graphic>
      </p:graphicFrame>
      <p:graphicFrame>
        <p:nvGraphicFramePr>
          <p:cNvPr id="27" name="Таблица 26"/>
          <p:cNvGraphicFramePr>
            <a:graphicFrameLocks noGrp="1"/>
          </p:cNvGraphicFramePr>
          <p:nvPr>
            <p:extLst>
              <p:ext uri="{D42A27DB-BD31-4B8C-83A1-F6EECF244321}">
                <p14:modId xmlns:p14="http://schemas.microsoft.com/office/powerpoint/2010/main" val="2685517481"/>
              </p:ext>
            </p:extLst>
          </p:nvPr>
        </p:nvGraphicFramePr>
        <p:xfrm>
          <a:off x="168296" y="4187052"/>
          <a:ext cx="6452842" cy="1737360"/>
        </p:xfrm>
        <a:graphic>
          <a:graphicData uri="http://schemas.openxmlformats.org/drawingml/2006/table">
            <a:tbl>
              <a:tblPr>
                <a:tableStyleId>{BDBED569-4797-4DF1-A0F4-6AAB3CD982D8}</a:tableStyleId>
              </a:tblPr>
              <a:tblGrid>
                <a:gridCol w="1284930">
                  <a:extLst>
                    <a:ext uri="{9D8B030D-6E8A-4147-A177-3AD203B41FA5}">
                      <a16:colId xmlns:a16="http://schemas.microsoft.com/office/drawing/2014/main" xmlns="" val="4165441938"/>
                    </a:ext>
                  </a:extLst>
                </a:gridCol>
                <a:gridCol w="1300659">
                  <a:extLst>
                    <a:ext uri="{9D8B030D-6E8A-4147-A177-3AD203B41FA5}">
                      <a16:colId xmlns:a16="http://schemas.microsoft.com/office/drawing/2014/main" xmlns="" val="2407449417"/>
                    </a:ext>
                  </a:extLst>
                </a:gridCol>
                <a:gridCol w="3867253">
                  <a:extLst>
                    <a:ext uri="{9D8B030D-6E8A-4147-A177-3AD203B41FA5}">
                      <a16:colId xmlns:a16="http://schemas.microsoft.com/office/drawing/2014/main" xmlns="" val="2693098453"/>
                    </a:ext>
                  </a:extLst>
                </a:gridCol>
              </a:tblGrid>
              <a:tr h="318772">
                <a:tc rowSpan="4">
                  <a:txBody>
                    <a:bodyPr/>
                    <a:lstStyle/>
                    <a:p>
                      <a:pPr algn="ct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Инженерная</a:t>
                      </a:r>
                      <a:r>
                        <a:rPr lang="ru-RU" sz="100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инфраструктура</a:t>
                      </a:r>
                      <a:endPar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Электроснабжение</a:t>
                      </a:r>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just"/>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ближайший центр питания</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ПС  </a:t>
                      </a:r>
                      <a:r>
                        <a:rPr lang="ru-RU" sz="900" baseline="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Найдековичи</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35/10 </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на расстоянии </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10,5 км по прямой до границы земельного участка.</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Резерв мощности для тех. присоединения  2,39 МВ</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tr>
              <a:tr h="127509">
                <a:tc vMerge="1">
                  <a:txBody>
                    <a:bodyPr/>
                    <a:lstStyle/>
                    <a:p>
                      <a:pPr algn="ctr"/>
                      <a:endPar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Газоснабжение</a:t>
                      </a:r>
                    </a:p>
                  </a:txBody>
                  <a:tcPr anchor="ctr"/>
                </a:tc>
                <a:tc>
                  <a:txBody>
                    <a:bodyPr/>
                    <a:lstStyle/>
                    <a:p>
                      <a:pPr algn="just"/>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в 2024-2025</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гг.</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планируется строительство газопровода высокого давления. Необходимость в </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газопроводе </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отсутствует.</a:t>
                      </a:r>
                    </a:p>
                  </a:txBody>
                  <a:tcPr anchor="ctr"/>
                </a:tc>
                <a:extLst>
                  <a:ext uri="{0D108BD9-81ED-4DB2-BD59-A6C34878D82A}">
                    <a16:rowId xmlns:a16="http://schemas.microsoft.com/office/drawing/2014/main" xmlns="" val="2951530806"/>
                  </a:ext>
                </a:extLst>
              </a:tr>
              <a:tr h="175325">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Водоснабжение</a:t>
                      </a:r>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just"/>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на расстоянии 200 м находятся водопроводные сети. </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Труба диаметром</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53 мм, мощностью</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59 430 </a:t>
                      </a:r>
                      <a:r>
                        <a:rPr lang="ru-RU" sz="900" baseline="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куб.м</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.\год</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Стоимость подключения 136,0тыс.руб. Срок строительства 1-2 месяца</a:t>
                      </a:r>
                    </a:p>
                  </a:txBody>
                  <a:tcPr anchor="ctr"/>
                </a:tc>
                <a:extLst>
                  <a:ext uri="{0D108BD9-81ED-4DB2-BD59-A6C34878D82A}">
                    <a16:rowId xmlns:a16="http://schemas.microsoft.com/office/drawing/2014/main" xmlns="" val="42063930"/>
                  </a:ext>
                </a:extLst>
              </a:tr>
              <a:tr h="175325">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Водоотведение</a:t>
                      </a:r>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необходимо строительство локальных сооружений. Стоимость подключения  73,0</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тыс</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.руб. Срок строительства 1-2 месяца</a:t>
                      </a:r>
                    </a:p>
                  </a:txBody>
                  <a:tcPr anchor="ctr"/>
                </a:tc>
                <a:extLst>
                  <a:ext uri="{0D108BD9-81ED-4DB2-BD59-A6C34878D82A}">
                    <a16:rowId xmlns:a16="http://schemas.microsoft.com/office/drawing/2014/main" xmlns="" val="2032109891"/>
                  </a:ext>
                </a:extLst>
              </a:tr>
            </a:tbl>
          </a:graphicData>
        </a:graphic>
      </p:graphicFrame>
      <p:graphicFrame>
        <p:nvGraphicFramePr>
          <p:cNvPr id="28" name="Таблица 27"/>
          <p:cNvGraphicFramePr>
            <a:graphicFrameLocks noGrp="1"/>
          </p:cNvGraphicFramePr>
          <p:nvPr>
            <p:extLst/>
          </p:nvPr>
        </p:nvGraphicFramePr>
        <p:xfrm>
          <a:off x="166255" y="6231806"/>
          <a:ext cx="5902950" cy="243840"/>
        </p:xfrm>
        <a:graphic>
          <a:graphicData uri="http://schemas.openxmlformats.org/drawingml/2006/table">
            <a:tbl>
              <a:tblPr>
                <a:tableStyleId>{BDBED569-4797-4DF1-A0F4-6AAB3CD982D8}</a:tableStyleId>
              </a:tblPr>
              <a:tblGrid>
                <a:gridCol w="2576945">
                  <a:extLst>
                    <a:ext uri="{9D8B030D-6E8A-4147-A177-3AD203B41FA5}">
                      <a16:colId xmlns:a16="http://schemas.microsoft.com/office/drawing/2014/main" xmlns="" val="4165441938"/>
                    </a:ext>
                  </a:extLst>
                </a:gridCol>
                <a:gridCol w="3326005">
                  <a:extLst>
                    <a:ext uri="{9D8B030D-6E8A-4147-A177-3AD203B41FA5}">
                      <a16:colId xmlns:a16="http://schemas.microsoft.com/office/drawing/2014/main" xmlns="" val="1575495227"/>
                    </a:ext>
                  </a:extLst>
                </a:gridCol>
              </a:tblGrid>
              <a:tr h="171103">
                <a:tc>
                  <a:txBody>
                    <a:bodyPr/>
                    <a:lstStyle/>
                    <a:p>
                      <a:pPr algn="ct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Условия предоставления</a:t>
                      </a:r>
                      <a:endPar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выкуп, аренда (по итогам торгов)</a:t>
                      </a:r>
                    </a:p>
                  </a:txBody>
                  <a:tcPr anchor="ctr">
                    <a:solidFill>
                      <a:schemeClr val="bg1"/>
                    </a:solidFill>
                  </a:tcPr>
                </a:tc>
                <a:extLst>
                  <a:ext uri="{0D108BD9-81ED-4DB2-BD59-A6C34878D82A}">
                    <a16:rowId xmlns:a16="http://schemas.microsoft.com/office/drawing/2014/main" xmlns="" val="2951530806"/>
                  </a:ext>
                </a:extLst>
              </a:tr>
            </a:tbl>
          </a:graphicData>
        </a:graphic>
      </p:graphicFrame>
      <p:graphicFrame>
        <p:nvGraphicFramePr>
          <p:cNvPr id="29" name="Таблица 28"/>
          <p:cNvGraphicFramePr>
            <a:graphicFrameLocks noGrp="1"/>
          </p:cNvGraphicFramePr>
          <p:nvPr>
            <p:extLst/>
          </p:nvPr>
        </p:nvGraphicFramePr>
        <p:xfrm>
          <a:off x="170519" y="5927843"/>
          <a:ext cx="5898115" cy="313805"/>
        </p:xfrm>
        <a:graphic>
          <a:graphicData uri="http://schemas.openxmlformats.org/drawingml/2006/table">
            <a:tbl>
              <a:tblPr>
                <a:tableStyleId>{BDBED569-4797-4DF1-A0F4-6AAB3CD982D8}</a:tableStyleId>
              </a:tblPr>
              <a:tblGrid>
                <a:gridCol w="2090360">
                  <a:extLst>
                    <a:ext uri="{9D8B030D-6E8A-4147-A177-3AD203B41FA5}">
                      <a16:colId xmlns:a16="http://schemas.microsoft.com/office/drawing/2014/main" xmlns="" val="4165441938"/>
                    </a:ext>
                  </a:extLst>
                </a:gridCol>
                <a:gridCol w="3807755">
                  <a:extLst>
                    <a:ext uri="{9D8B030D-6E8A-4147-A177-3AD203B41FA5}">
                      <a16:colId xmlns:a16="http://schemas.microsoft.com/office/drawing/2014/main" xmlns="" val="1772052304"/>
                    </a:ext>
                  </a:extLst>
                </a:gridCol>
              </a:tblGrid>
              <a:tr h="313805">
                <a:tc>
                  <a:txBody>
                    <a:bodyPr/>
                    <a:lstStyle/>
                    <a:p>
                      <a:pPr algn="ct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Подъездные</a:t>
                      </a:r>
                      <a:r>
                        <a:rPr lang="ru-RU" sz="100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пути</a:t>
                      </a:r>
                      <a:endPar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just"/>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автомобильная и грунтовая дороги</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примыкают к участку</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bg1"/>
                    </a:solidFill>
                  </a:tcPr>
                </a:tc>
                <a:extLst>
                  <a:ext uri="{0D108BD9-81ED-4DB2-BD59-A6C34878D82A}">
                    <a16:rowId xmlns:a16="http://schemas.microsoft.com/office/drawing/2014/main" xmlns="" val="2951530806"/>
                  </a:ext>
                </a:extLst>
              </a:tr>
            </a:tbl>
          </a:graphicData>
        </a:graphic>
      </p:graphicFrame>
      <p:sp>
        <p:nvSpPr>
          <p:cNvPr id="17" name="TextBox 16"/>
          <p:cNvSpPr txBox="1"/>
          <p:nvPr/>
        </p:nvSpPr>
        <p:spPr>
          <a:xfrm>
            <a:off x="670176" y="151855"/>
            <a:ext cx="1559859" cy="769441"/>
          </a:xfrm>
          <a:prstGeom prst="rect">
            <a:avLst/>
          </a:prstGeom>
          <a:noFill/>
        </p:spPr>
        <p:txBody>
          <a:bodyPr wrap="squar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Холм-Жирковский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18" name="TextBox 17"/>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19" name="Picture 6" descr="C:\Users\i_sli\Pictures\культура_фото района\ФОТО Холм-Жирковского района\Герб.png"/>
          <p:cNvPicPr>
            <a:picLocks noChangeAspect="1" noChangeArrowheads="1"/>
          </p:cNvPicPr>
          <p:nvPr/>
        </p:nvPicPr>
        <p:blipFill>
          <a:blip r:embed="rId4" cstate="print"/>
          <a:srcRect/>
          <a:stretch>
            <a:fillRect/>
          </a:stretch>
        </p:blipFill>
        <p:spPr bwMode="auto">
          <a:xfrm>
            <a:off x="118882" y="192540"/>
            <a:ext cx="555101" cy="688069"/>
          </a:xfrm>
          <a:prstGeom prst="rect">
            <a:avLst/>
          </a:prstGeom>
          <a:noFill/>
        </p:spPr>
      </p:pic>
      <p:pic>
        <p:nvPicPr>
          <p:cNvPr id="4" name="Рисунок 3"/>
          <p:cNvPicPr>
            <a:picLocks noChangeAspect="1"/>
          </p:cNvPicPr>
          <p:nvPr/>
        </p:nvPicPr>
        <p:blipFill rotWithShape="1">
          <a:blip r:embed="rId5" cstate="print"/>
          <a:srcRect t="5946" b="2281"/>
          <a:stretch/>
        </p:blipFill>
        <p:spPr>
          <a:xfrm>
            <a:off x="3888221" y="1034978"/>
            <a:ext cx="3450881" cy="2049864"/>
          </a:xfrm>
          <a:prstGeom prst="rect">
            <a:avLst/>
          </a:prstGeom>
        </p:spPr>
      </p:pic>
      <p:sp>
        <p:nvSpPr>
          <p:cNvPr id="14" name="Прямоугольник 13"/>
          <p:cNvSpPr/>
          <p:nvPr/>
        </p:nvSpPr>
        <p:spPr>
          <a:xfrm>
            <a:off x="853020" y="6645275"/>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
        <p:nvSpPr>
          <p:cNvPr id="16" name="Прямоугольник 15"/>
          <p:cNvSpPr/>
          <p:nvPr/>
        </p:nvSpPr>
        <p:spPr>
          <a:xfrm>
            <a:off x="853020" y="6738540"/>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Tree>
    <p:extLst>
      <p:ext uri="{BB962C8B-B14F-4D97-AF65-F5344CB8AC3E}">
        <p14:creationId xmlns:p14="http://schemas.microsoft.com/office/powerpoint/2010/main" val="24249090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5647" y="5314350"/>
            <a:ext cx="981623" cy="981623"/>
          </a:xfrm>
          <a:prstGeom prst="rect">
            <a:avLst/>
          </a:prstGeom>
        </p:spPr>
      </p:pic>
      <p:pic>
        <p:nvPicPr>
          <p:cNvPr id="26" name="Рисунок 25"/>
          <p:cNvPicPr>
            <a:picLocks noChangeAspect="1"/>
          </p:cNvPicPr>
          <p:nvPr/>
        </p:nvPicPr>
        <p:blipFill>
          <a:blip r:embed="rId4" cstate="print"/>
          <a:stretch>
            <a:fillRect/>
          </a:stretch>
        </p:blipFill>
        <p:spPr>
          <a:xfrm>
            <a:off x="2061031" y="156237"/>
            <a:ext cx="5498644" cy="768091"/>
          </a:xfrm>
          <a:prstGeom prst="rect">
            <a:avLst/>
          </a:prstGeom>
        </p:spPr>
      </p:pic>
      <p:sp>
        <p:nvSpPr>
          <p:cNvPr id="3" name="TextBox 2"/>
          <p:cNvSpPr txBox="1"/>
          <p:nvPr/>
        </p:nvSpPr>
        <p:spPr>
          <a:xfrm>
            <a:off x="2061031" y="318012"/>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Малое предпринимательство</a:t>
            </a:r>
          </a:p>
        </p:txBody>
      </p:sp>
      <p:sp>
        <p:nvSpPr>
          <p:cNvPr id="27" name="TextBox 26"/>
          <p:cNvSpPr txBox="1"/>
          <p:nvPr/>
        </p:nvSpPr>
        <p:spPr>
          <a:xfrm>
            <a:off x="7155119" y="7190343"/>
            <a:ext cx="441146"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15</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6" name="TextBox 5"/>
          <p:cNvSpPr txBox="1"/>
          <p:nvPr/>
        </p:nvSpPr>
        <p:spPr>
          <a:xfrm>
            <a:off x="599267" y="4847563"/>
            <a:ext cx="1587064" cy="276999"/>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Промышленность</a:t>
            </a:r>
          </a:p>
        </p:txBody>
      </p:sp>
      <p:sp>
        <p:nvSpPr>
          <p:cNvPr id="35" name="TextBox 34"/>
          <p:cNvSpPr txBox="1"/>
          <p:nvPr/>
        </p:nvSpPr>
        <p:spPr>
          <a:xfrm>
            <a:off x="1897880" y="6406331"/>
            <a:ext cx="1102383" cy="646331"/>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Оптовая и розничная</a:t>
            </a: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торговля</a:t>
            </a:r>
          </a:p>
        </p:txBody>
      </p:sp>
      <p:sp>
        <p:nvSpPr>
          <p:cNvPr id="36" name="TextBox 35"/>
          <p:cNvSpPr txBox="1"/>
          <p:nvPr/>
        </p:nvSpPr>
        <p:spPr>
          <a:xfrm>
            <a:off x="10294" y="6431660"/>
            <a:ext cx="1882539" cy="276999"/>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Сельское хозяйство</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7" name="TextBox 36"/>
          <p:cNvSpPr txBox="1"/>
          <p:nvPr/>
        </p:nvSpPr>
        <p:spPr>
          <a:xfrm>
            <a:off x="2985393" y="6398778"/>
            <a:ext cx="2292915" cy="461665"/>
          </a:xfrm>
          <a:prstGeom prst="rect">
            <a:avLst/>
          </a:prstGeom>
          <a:noFill/>
        </p:spPr>
        <p:txBody>
          <a:bodyPr wrap="square" rtlCol="0">
            <a:spAutoFit/>
          </a:bodyPr>
          <a:lstStyle/>
          <a:p>
            <a:pPr algn="ctr"/>
            <a:r>
              <a:rPr lang="ru-RU" sz="1200" dirty="0" err="1"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Лесоводство,лесозаготовка</a:t>
            </a: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и </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переработка древесины</a:t>
            </a:r>
          </a:p>
        </p:txBody>
      </p:sp>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61933" y="5366269"/>
            <a:ext cx="963722" cy="963722"/>
          </a:xfrm>
          <a:prstGeom prst="rect">
            <a:avLst/>
          </a:prstGeom>
        </p:spPr>
      </p:pic>
      <p:pic>
        <p:nvPicPr>
          <p:cNvPr id="13" name="Рисунок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3026" y="5343308"/>
            <a:ext cx="991395" cy="991395"/>
          </a:xfrm>
          <a:prstGeom prst="rect">
            <a:avLst/>
          </a:prstGeom>
        </p:spPr>
      </p:pic>
      <p:pic>
        <p:nvPicPr>
          <p:cNvPr id="5" name="Рисунок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21379" y="5327865"/>
            <a:ext cx="1044248" cy="1044248"/>
          </a:xfrm>
          <a:prstGeom prst="rect">
            <a:avLst/>
          </a:prstGeom>
        </p:spPr>
      </p:pic>
      <p:pic>
        <p:nvPicPr>
          <p:cNvPr id="9" name="Рисунок 8"/>
          <p:cNvPicPr>
            <a:picLocks noChangeAspect="1"/>
          </p:cNvPicPr>
          <p:nvPr/>
        </p:nvPicPr>
        <p:blipFill>
          <a:blip r:embed="rId8" cstate="print">
            <a:duotone>
              <a:prstClr val="black"/>
              <a:srgbClr val="31AFE7">
                <a:tint val="45000"/>
                <a:satMod val="400000"/>
              </a:srgbClr>
            </a:duotone>
            <a:extLst>
              <a:ext uri="{28A0092B-C50C-407E-A947-70E740481C1C}">
                <a14:useLocalDpi xmlns:a14="http://schemas.microsoft.com/office/drawing/2010/main" val="0"/>
              </a:ext>
            </a:extLst>
          </a:blip>
          <a:stretch>
            <a:fillRect/>
          </a:stretch>
        </p:blipFill>
        <p:spPr>
          <a:xfrm>
            <a:off x="3587822" y="5269115"/>
            <a:ext cx="1060876" cy="1060876"/>
          </a:xfrm>
          <a:prstGeom prst="rect">
            <a:avLst/>
          </a:prstGeom>
        </p:spPr>
      </p:pic>
      <p:pic>
        <p:nvPicPr>
          <p:cNvPr id="16" name="Рисунок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1596" y="3762991"/>
            <a:ext cx="1062406" cy="1062406"/>
          </a:xfrm>
          <a:prstGeom prst="rect">
            <a:avLst/>
          </a:prstGeom>
        </p:spPr>
      </p:pic>
      <p:pic>
        <p:nvPicPr>
          <p:cNvPr id="23" name="Рисунок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3191" y="5301987"/>
            <a:ext cx="1070126" cy="1070126"/>
          </a:xfrm>
          <a:prstGeom prst="rect">
            <a:avLst/>
          </a:prstGeom>
        </p:spPr>
      </p:pic>
      <p:pic>
        <p:nvPicPr>
          <p:cNvPr id="43" name="Рисунок 4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89540" y="2105939"/>
            <a:ext cx="846403" cy="858689"/>
          </a:xfrm>
          <a:prstGeom prst="rect">
            <a:avLst/>
          </a:prstGeom>
        </p:spPr>
      </p:pic>
      <p:pic>
        <p:nvPicPr>
          <p:cNvPr id="45" name="Рисунок 44"/>
          <p:cNvPicPr>
            <a:picLocks noChangeAspect="1"/>
          </p:cNvPicPr>
          <p:nvPr/>
        </p:nvPicPr>
        <p:blipFill>
          <a:blip r:embed="rId12" cstate="print">
            <a:lum bright="70000" contrast="-70000"/>
            <a:extLst>
              <a:ext uri="{BEBA8EAE-BF5A-486C-A8C5-ECC9F3942E4B}">
                <a14:imgProps xmlns:a14="http://schemas.microsoft.com/office/drawing/2010/main">
                  <a14:imgLayer r:embed="rId1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6911" y="1144905"/>
            <a:ext cx="2596268" cy="883198"/>
          </a:xfrm>
          <a:prstGeom prst="rect">
            <a:avLst/>
          </a:prstGeom>
        </p:spPr>
      </p:pic>
      <p:sp>
        <p:nvSpPr>
          <p:cNvPr id="46" name="TextBox 45"/>
          <p:cNvSpPr txBox="1"/>
          <p:nvPr/>
        </p:nvSpPr>
        <p:spPr>
          <a:xfrm>
            <a:off x="146712" y="1153915"/>
            <a:ext cx="2616467" cy="830997"/>
          </a:xfrm>
          <a:prstGeom prst="rect">
            <a:avLst/>
          </a:prstGeom>
          <a:noFill/>
        </p:spPr>
        <p:txBody>
          <a:bodyPr wrap="squar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Число субъектов </a:t>
            </a:r>
          </a:p>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малого и среднего </a:t>
            </a:r>
          </a:p>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предпринимательства</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9" name="TextBox 48"/>
          <p:cNvSpPr txBox="1"/>
          <p:nvPr/>
        </p:nvSpPr>
        <p:spPr>
          <a:xfrm>
            <a:off x="1598936" y="2298273"/>
            <a:ext cx="771206" cy="461665"/>
          </a:xfrm>
          <a:prstGeom prst="rect">
            <a:avLst/>
          </a:prstGeom>
          <a:noFill/>
        </p:spPr>
        <p:txBody>
          <a:bodyPr wrap="square" rtlCol="0">
            <a:spAutoFit/>
          </a:bodyPr>
          <a:lstStyle/>
          <a:p>
            <a:pPr algn="ctr"/>
            <a:r>
              <a:rPr lang="ru-RU" sz="2400" dirty="0" smtClean="0">
                <a:solidFill>
                  <a:srgbClr val="0085B8"/>
                </a:solidFill>
                <a:latin typeface="Open Sans Semibold" panose="020B0706030804020204" pitchFamily="34" charset="0"/>
                <a:ea typeface="Open Sans Semibold" panose="020B0706030804020204" pitchFamily="34" charset="0"/>
                <a:cs typeface="Open Sans Semibold" panose="020B0706030804020204" pitchFamily="34" charset="0"/>
              </a:rPr>
              <a:t>190</a:t>
            </a:r>
          </a:p>
        </p:txBody>
      </p:sp>
      <p:pic>
        <p:nvPicPr>
          <p:cNvPr id="51" name="Рисунок 5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66307" y="2185418"/>
            <a:ext cx="822402" cy="786194"/>
          </a:xfrm>
          <a:prstGeom prst="rect">
            <a:avLst/>
          </a:prstGeom>
        </p:spPr>
      </p:pic>
      <p:pic>
        <p:nvPicPr>
          <p:cNvPr id="53" name="Рисунок 52"/>
          <p:cNvPicPr>
            <a:picLocks noChangeAspect="1"/>
          </p:cNvPicPr>
          <p:nvPr/>
        </p:nvPicPr>
        <p:blipFill>
          <a:blip r:embed="rId15" cstate="print">
            <a:lum bright="70000" contrast="-70000"/>
            <a:extLst>
              <a:ext uri="{BEBA8EAE-BF5A-486C-A8C5-ECC9F3942E4B}">
                <a14:imgProps xmlns:a14="http://schemas.microsoft.com/office/drawing/2010/main">
                  <a14:imgLayer r:embed="rId16">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885099" y="1131072"/>
            <a:ext cx="4552052" cy="869320"/>
          </a:xfrm>
          <a:prstGeom prst="rect">
            <a:avLst/>
          </a:prstGeom>
        </p:spPr>
      </p:pic>
      <p:sp>
        <p:nvSpPr>
          <p:cNvPr id="54" name="TextBox 53"/>
          <p:cNvSpPr txBox="1"/>
          <p:nvPr/>
        </p:nvSpPr>
        <p:spPr>
          <a:xfrm>
            <a:off x="2885099" y="1169395"/>
            <a:ext cx="4552052" cy="830997"/>
          </a:xfrm>
          <a:prstGeom prst="rect">
            <a:avLst/>
          </a:prstGeom>
          <a:noFill/>
        </p:spPr>
        <p:txBody>
          <a:bodyPr wrap="square" rtlCol="0">
            <a:spAutoFit/>
          </a:bodyPr>
          <a:lstStyle/>
          <a:p>
            <a:pPr algn="ctr"/>
            <a:r>
              <a:rPr lang="ru-RU" sz="1600" b="1" dirty="0" smtClean="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Структура деятельности субъектов малого и среднего предпринимательства по сферам деятельности, %.</a:t>
            </a:r>
            <a:endParaRPr lang="ru-RU" sz="1600" b="1"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aphicFrame>
        <p:nvGraphicFramePr>
          <p:cNvPr id="55" name="Диаграмма 54"/>
          <p:cNvGraphicFramePr/>
          <p:nvPr>
            <p:extLst>
              <p:ext uri="{D42A27DB-BD31-4B8C-83A1-F6EECF244321}">
                <p14:modId xmlns:p14="http://schemas.microsoft.com/office/powerpoint/2010/main" val="2537765698"/>
              </p:ext>
            </p:extLst>
          </p:nvPr>
        </p:nvGraphicFramePr>
        <p:xfrm>
          <a:off x="3385936" y="2053992"/>
          <a:ext cx="3940679" cy="3269028"/>
        </p:xfrm>
        <a:graphic>
          <a:graphicData uri="http://schemas.openxmlformats.org/drawingml/2006/chart">
            <c:chart xmlns:c="http://schemas.openxmlformats.org/drawingml/2006/chart" xmlns:r="http://schemas.openxmlformats.org/officeDocument/2006/relationships" r:id="rId17"/>
          </a:graphicData>
        </a:graphic>
      </p:graphicFrame>
      <p:sp>
        <p:nvSpPr>
          <p:cNvPr id="44" name="TextBox 43"/>
          <p:cNvSpPr txBox="1"/>
          <p:nvPr/>
        </p:nvSpPr>
        <p:spPr>
          <a:xfrm>
            <a:off x="5356276" y="6193815"/>
            <a:ext cx="777905" cy="461665"/>
          </a:xfrm>
          <a:prstGeom prst="rect">
            <a:avLst/>
          </a:prstGeom>
          <a:noFill/>
        </p:spPr>
        <p:txBody>
          <a:bodyPr wrap="non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Прочие</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виды</a:t>
            </a:r>
          </a:p>
        </p:txBody>
      </p:sp>
      <p:pic>
        <p:nvPicPr>
          <p:cNvPr id="58" name="Рисунок 5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188768" y="5104713"/>
            <a:ext cx="991395" cy="991395"/>
          </a:xfrm>
          <a:prstGeom prst="rect">
            <a:avLst/>
          </a:prstGeom>
        </p:spPr>
      </p:pic>
      <p:pic>
        <p:nvPicPr>
          <p:cNvPr id="60" name="Рисунок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61125" y="5077380"/>
            <a:ext cx="1060876" cy="1060876"/>
          </a:xfrm>
          <a:prstGeom prst="rect">
            <a:avLst/>
          </a:prstGeom>
        </p:spPr>
      </p:pic>
      <p:sp>
        <p:nvSpPr>
          <p:cNvPr id="15" name="TextBox 14"/>
          <p:cNvSpPr txBox="1"/>
          <p:nvPr/>
        </p:nvSpPr>
        <p:spPr>
          <a:xfrm>
            <a:off x="1116224" y="3979252"/>
            <a:ext cx="706141" cy="646331"/>
          </a:xfrm>
          <a:prstGeom prst="rect">
            <a:avLst/>
          </a:prstGeom>
          <a:noFill/>
        </p:spPr>
        <p:txBody>
          <a:bodyPr wrap="square" rtlCol="0">
            <a:spAutoFit/>
          </a:bodyPr>
          <a:lstStyle/>
          <a:p>
            <a:r>
              <a:rPr lang="ru-RU" sz="3600" dirty="0" smtClean="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1</a:t>
            </a:r>
            <a:endParaRPr lang="ru-RU" sz="36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0" name="TextBox 39"/>
          <p:cNvSpPr txBox="1"/>
          <p:nvPr/>
        </p:nvSpPr>
        <p:spPr>
          <a:xfrm>
            <a:off x="491498" y="5516304"/>
            <a:ext cx="829762" cy="646331"/>
          </a:xfrm>
          <a:prstGeom prst="rect">
            <a:avLst/>
          </a:prstGeom>
          <a:noFill/>
        </p:spPr>
        <p:txBody>
          <a:bodyPr wrap="square" rtlCol="0">
            <a:spAutoFit/>
          </a:bodyPr>
          <a:lstStyle/>
          <a:p>
            <a:r>
              <a:rPr lang="ru-RU" sz="3600" dirty="0" smtClean="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4</a:t>
            </a:r>
            <a:endParaRPr lang="ru-RU" sz="36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1" name="TextBox 40"/>
          <p:cNvSpPr txBox="1"/>
          <p:nvPr/>
        </p:nvSpPr>
        <p:spPr>
          <a:xfrm>
            <a:off x="3748181" y="5458261"/>
            <a:ext cx="697627" cy="646331"/>
          </a:xfrm>
          <a:prstGeom prst="rect">
            <a:avLst/>
          </a:prstGeom>
          <a:noFill/>
        </p:spPr>
        <p:txBody>
          <a:bodyPr wrap="none" rtlCol="0">
            <a:spAutoFit/>
          </a:bodyPr>
          <a:lstStyle/>
          <a:p>
            <a:r>
              <a:rPr lang="ru-RU" sz="3600" dirty="0" smtClean="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20</a:t>
            </a:r>
            <a:endParaRPr lang="ru-RU" sz="36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9" name="TextBox 58"/>
          <p:cNvSpPr txBox="1"/>
          <p:nvPr/>
        </p:nvSpPr>
        <p:spPr>
          <a:xfrm>
            <a:off x="5333213" y="5514669"/>
            <a:ext cx="184731" cy="646331"/>
          </a:xfrm>
          <a:prstGeom prst="rect">
            <a:avLst/>
          </a:prstGeom>
          <a:noFill/>
        </p:spPr>
        <p:txBody>
          <a:bodyPr wrap="none" rtlCol="0">
            <a:spAutoFit/>
          </a:bodyPr>
          <a:lstStyle/>
          <a:p>
            <a:endParaRPr lang="ru-RU" sz="3600" dirty="0">
              <a:solidFill>
                <a:schemeClr val="accent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 name="TextBox 3"/>
          <p:cNvSpPr txBox="1"/>
          <p:nvPr/>
        </p:nvSpPr>
        <p:spPr>
          <a:xfrm>
            <a:off x="2077533" y="5520793"/>
            <a:ext cx="808772" cy="646331"/>
          </a:xfrm>
          <a:prstGeom prst="rect">
            <a:avLst/>
          </a:prstGeom>
          <a:noFill/>
        </p:spPr>
        <p:txBody>
          <a:bodyPr wrap="square" rtlCol="0">
            <a:spAutoFit/>
          </a:bodyPr>
          <a:lstStyle/>
          <a:p>
            <a:r>
              <a:rPr lang="ru-RU" sz="3600" dirty="0" smtClean="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66</a:t>
            </a:r>
            <a:endParaRPr lang="ru-RU" sz="36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9" name="TextBox 38"/>
          <p:cNvSpPr txBox="1"/>
          <p:nvPr/>
        </p:nvSpPr>
        <p:spPr>
          <a:xfrm>
            <a:off x="670176" y="151855"/>
            <a:ext cx="1559859" cy="769441"/>
          </a:xfrm>
          <a:prstGeom prst="rect">
            <a:avLst/>
          </a:prstGeom>
          <a:noFill/>
        </p:spPr>
        <p:txBody>
          <a:bodyPr wrap="squar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Холм-Жирковский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42" name="TextBox 41"/>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47" name="Picture 6" descr="C:\Users\i_sli\Pictures\культура_фото района\ФОТО Холм-Жирковского района\Герб.png"/>
          <p:cNvPicPr>
            <a:picLocks noChangeAspect="1" noChangeArrowheads="1"/>
          </p:cNvPicPr>
          <p:nvPr/>
        </p:nvPicPr>
        <p:blipFill>
          <a:blip r:embed="rId19" cstate="print"/>
          <a:srcRect/>
          <a:stretch>
            <a:fillRect/>
          </a:stretch>
        </p:blipFill>
        <p:spPr bwMode="auto">
          <a:xfrm>
            <a:off x="118882" y="192540"/>
            <a:ext cx="555101" cy="688069"/>
          </a:xfrm>
          <a:prstGeom prst="rect">
            <a:avLst/>
          </a:prstGeom>
          <a:noFill/>
        </p:spPr>
      </p:pic>
      <p:sp>
        <p:nvSpPr>
          <p:cNvPr id="48" name="TextBox 47"/>
          <p:cNvSpPr txBox="1"/>
          <p:nvPr/>
        </p:nvSpPr>
        <p:spPr>
          <a:xfrm>
            <a:off x="5310648" y="5333678"/>
            <a:ext cx="697627" cy="1200329"/>
          </a:xfrm>
          <a:prstGeom prst="rect">
            <a:avLst/>
          </a:prstGeom>
          <a:noFill/>
        </p:spPr>
        <p:txBody>
          <a:bodyPr wrap="none" rtlCol="0">
            <a:spAutoFit/>
          </a:bodyPr>
          <a:lstStyle/>
          <a:p>
            <a:r>
              <a:rPr lang="ru-RU" sz="3600" dirty="0" smtClean="0">
                <a:solidFill>
                  <a:srgbClr val="007FAC"/>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72</a:t>
            </a:r>
          </a:p>
          <a:p>
            <a:endParaRPr lang="ru-RU" sz="3600" dirty="0">
              <a:solidFill>
                <a:srgbClr val="007FAC"/>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2" name="TextBox 51"/>
          <p:cNvSpPr txBox="1"/>
          <p:nvPr/>
        </p:nvSpPr>
        <p:spPr>
          <a:xfrm>
            <a:off x="781651" y="3022391"/>
            <a:ext cx="2255974" cy="461665"/>
          </a:xfrm>
          <a:prstGeom prst="rect">
            <a:avLst/>
          </a:prstGeom>
          <a:noFill/>
        </p:spPr>
        <p:txBody>
          <a:bodyPr wrap="square" rtlCol="0">
            <a:spAutoFit/>
          </a:bodyPr>
          <a:lstStyle/>
          <a:p>
            <a:pPr algn="ctr"/>
            <a:endParaRPr lang="ru-RU" sz="1200" dirty="0" smtClean="0">
              <a:solidFill>
                <a:srgbClr val="00B050"/>
              </a:solidFill>
              <a:latin typeface="Open Sans" panose="020B0606030504020204" pitchFamily="34" charset="0"/>
              <a:ea typeface="Open Sans" panose="020B0606030504020204" pitchFamily="34" charset="0"/>
              <a:cs typeface="Open Sans" panose="020B0606030504020204" pitchFamily="34" charset="0"/>
            </a:endParaRPr>
          </a:p>
          <a:p>
            <a:pPr algn="ctr"/>
            <a:endParaRPr lang="ru-RU" sz="1200" dirty="0">
              <a:solidFill>
                <a:srgbClr val="00B05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6" name="Рисунок 5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15292" y="3823485"/>
            <a:ext cx="937000" cy="935398"/>
          </a:xfrm>
          <a:prstGeom prst="rect">
            <a:avLst/>
          </a:prstGeom>
        </p:spPr>
      </p:pic>
      <p:sp>
        <p:nvSpPr>
          <p:cNvPr id="57" name="TextBox 56"/>
          <p:cNvSpPr txBox="1"/>
          <p:nvPr/>
        </p:nvSpPr>
        <p:spPr>
          <a:xfrm>
            <a:off x="1060455" y="3958436"/>
            <a:ext cx="779299" cy="646331"/>
          </a:xfrm>
          <a:prstGeom prst="rect">
            <a:avLst/>
          </a:prstGeom>
          <a:noFill/>
        </p:spPr>
        <p:txBody>
          <a:bodyPr wrap="square" rtlCol="0">
            <a:spAutoFit/>
          </a:bodyPr>
          <a:lstStyle/>
          <a:p>
            <a:r>
              <a:rPr lang="ru-RU" sz="3600" dirty="0" smtClean="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12</a:t>
            </a:r>
            <a:endParaRPr lang="ru-RU" sz="36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61" name="Рисунок 6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652780" y="3759917"/>
            <a:ext cx="1060196" cy="1060196"/>
          </a:xfrm>
          <a:prstGeom prst="rect">
            <a:avLst/>
          </a:prstGeom>
        </p:spPr>
      </p:pic>
      <p:sp>
        <p:nvSpPr>
          <p:cNvPr id="62" name="TextBox 61"/>
          <p:cNvSpPr txBox="1"/>
          <p:nvPr/>
        </p:nvSpPr>
        <p:spPr>
          <a:xfrm>
            <a:off x="2389346" y="4847464"/>
            <a:ext cx="1587064" cy="276999"/>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Строительство</a:t>
            </a:r>
          </a:p>
        </p:txBody>
      </p:sp>
      <p:pic>
        <p:nvPicPr>
          <p:cNvPr id="63" name="Рисунок 62"/>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709776" y="3814708"/>
            <a:ext cx="947191" cy="959405"/>
          </a:xfrm>
          <a:prstGeom prst="rect">
            <a:avLst/>
          </a:prstGeom>
        </p:spPr>
      </p:pic>
      <p:sp>
        <p:nvSpPr>
          <p:cNvPr id="64" name="TextBox 63"/>
          <p:cNvSpPr txBox="1"/>
          <p:nvPr/>
        </p:nvSpPr>
        <p:spPr>
          <a:xfrm>
            <a:off x="2741159" y="3954904"/>
            <a:ext cx="915808" cy="646331"/>
          </a:xfrm>
          <a:prstGeom prst="rect">
            <a:avLst/>
          </a:prstGeom>
          <a:noFill/>
        </p:spPr>
        <p:txBody>
          <a:bodyPr wrap="square" rtlCol="0">
            <a:spAutoFit/>
          </a:bodyPr>
          <a:lstStyle/>
          <a:p>
            <a:r>
              <a:rPr lang="ru-RU" sz="3600" dirty="0" smtClean="0">
                <a:solidFill>
                  <a:schemeClr val="bg1"/>
                </a:solidFill>
                <a:effectLst>
                  <a:outerShdw blurRad="38100" dist="38100" dir="2700000" algn="tl">
                    <a:srgbClr val="000000">
                      <a:alpha val="43137"/>
                    </a:srgbClr>
                  </a:outerShdw>
                </a:effectLst>
              </a:rPr>
              <a:t>  16</a:t>
            </a:r>
            <a:endParaRPr lang="ru-RU" sz="36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50" name="Рисунок 49"/>
          <p:cNvPicPr>
            <a:picLocks noChangeAspect="1"/>
          </p:cNvPicPr>
          <p:nvPr/>
        </p:nvPicPr>
        <p:blipFill>
          <a:blip r:embed="rId23" cstate="print">
            <a:lum bright="70000" contrast="-70000"/>
            <a:extLst>
              <a:ext uri="{BEBA8EAE-BF5A-486C-A8C5-ECC9F3942E4B}">
                <a14:imgProps xmlns:a14="http://schemas.microsoft.com/office/drawing/2010/main">
                  <a14:imgLayer r:embed="rId24">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23825" y="3353546"/>
            <a:ext cx="2724495" cy="290110"/>
          </a:xfrm>
          <a:prstGeom prst="rect">
            <a:avLst/>
          </a:prstGeom>
        </p:spPr>
      </p:pic>
      <p:sp>
        <p:nvSpPr>
          <p:cNvPr id="65" name="TextBox 41"/>
          <p:cNvSpPr txBox="1"/>
          <p:nvPr/>
        </p:nvSpPr>
        <p:spPr>
          <a:xfrm>
            <a:off x="142874" y="3331103"/>
            <a:ext cx="2705445"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ru-RU" sz="1600"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По видам деятельности:</a:t>
            </a:r>
            <a:endParaRPr lang="ru-RU" sz="1600"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6" name="Прямоугольник 65"/>
          <p:cNvSpPr/>
          <p:nvPr/>
        </p:nvSpPr>
        <p:spPr>
          <a:xfrm>
            <a:off x="853020" y="6645275"/>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
        <p:nvSpPr>
          <p:cNvPr id="67" name="Прямоугольник 66"/>
          <p:cNvSpPr/>
          <p:nvPr/>
        </p:nvSpPr>
        <p:spPr>
          <a:xfrm>
            <a:off x="853020" y="6738540"/>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Tree>
    <p:extLst>
      <p:ext uri="{BB962C8B-B14F-4D97-AF65-F5344CB8AC3E}">
        <p14:creationId xmlns:p14="http://schemas.microsoft.com/office/powerpoint/2010/main" val="9191853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Рисунок 29"/>
          <p:cNvPicPr>
            <a:picLocks noChangeAspect="1"/>
          </p:cNvPicPr>
          <p:nvPr/>
        </p:nvPicPr>
        <p:blipFill>
          <a:blip r:embed="rId3" cstate="print"/>
          <a:stretch>
            <a:fillRect/>
          </a:stretch>
        </p:blipFill>
        <p:spPr>
          <a:xfrm>
            <a:off x="2061031" y="156237"/>
            <a:ext cx="5498644" cy="768091"/>
          </a:xfrm>
          <a:prstGeom prst="rect">
            <a:avLst/>
          </a:prstGeom>
        </p:spPr>
      </p:pic>
      <p:pic>
        <p:nvPicPr>
          <p:cNvPr id="46" name="Рисунок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7569" y="4089460"/>
            <a:ext cx="697402" cy="697402"/>
          </a:xfrm>
          <a:prstGeom prst="rect">
            <a:avLst/>
          </a:prstGeom>
        </p:spPr>
      </p:pic>
      <p:sp>
        <p:nvSpPr>
          <p:cNvPr id="3" name="TextBox 2"/>
          <p:cNvSpPr txBox="1"/>
          <p:nvPr/>
        </p:nvSpPr>
        <p:spPr>
          <a:xfrm>
            <a:off x="2061032" y="132464"/>
            <a:ext cx="5498644" cy="830997"/>
          </a:xfrm>
          <a:prstGeom prst="rect">
            <a:avLst/>
          </a:prstGeom>
          <a:noFill/>
        </p:spPr>
        <p:txBody>
          <a:bodyPr wrap="square" rtlCol="0">
            <a:spAutoFit/>
          </a:bodyPr>
          <a:lstStyle/>
          <a:p>
            <a:pPr algn="ctr"/>
            <a:r>
              <a:rPr lang="ru-RU" sz="16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Государственная поддержка субъектов малого и </a:t>
            </a:r>
            <a:endParaRPr lang="ru-RU" sz="16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ru-RU" sz="16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среднего предпринимательства</a:t>
            </a:r>
          </a:p>
          <a:p>
            <a:pPr algn="ctr"/>
            <a:r>
              <a:rPr lang="ru-RU" sz="16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 Смоленской </a:t>
            </a:r>
            <a:r>
              <a:rPr lang="ru-RU" sz="16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области</a:t>
            </a:r>
            <a:endParaRPr lang="ru-RU" sz="16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0" name="Объект 9"/>
          <p:cNvSpPr>
            <a:spLocks noGrp="1"/>
          </p:cNvSpPr>
          <p:nvPr>
            <p:ph idx="1"/>
          </p:nvPr>
        </p:nvSpPr>
        <p:spPr>
          <a:xfrm>
            <a:off x="209548" y="1258561"/>
            <a:ext cx="7076753" cy="1465589"/>
          </a:xfrm>
        </p:spPr>
        <p:txBody>
          <a:bodyPr>
            <a:noAutofit/>
          </a:bodyPr>
          <a:lstStyle/>
          <a:p>
            <a:pPr marL="0" indent="358775" algn="just">
              <a:buNone/>
            </a:pPr>
            <a:r>
              <a:rPr lang="ru-RU" sz="1500" dirty="0" smtClean="0">
                <a:latin typeface="Open Sans" panose="020B0606030504020204" pitchFamily="34" charset="0"/>
                <a:ea typeface="Open Sans" panose="020B0606030504020204" pitchFamily="34" charset="0"/>
                <a:cs typeface="Open Sans" panose="020B0606030504020204" pitchFamily="34" charset="0"/>
              </a:rPr>
              <a:t>Реализация государственной политики в сфере развития малого и среднего предпринимательства осуществляется в рамках подпрограммы </a:t>
            </a:r>
            <a:r>
              <a:rPr lang="ru-RU" sz="15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«Развитие малого и среднего предпринимательства в Смоленской области»</a:t>
            </a:r>
            <a:r>
              <a:rPr lang="ru-RU" sz="1500"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ru-RU" sz="1500" dirty="0" smtClean="0">
                <a:latin typeface="Open Sans" panose="020B0606030504020204" pitchFamily="34" charset="0"/>
                <a:ea typeface="Open Sans" panose="020B0606030504020204" pitchFamily="34" charset="0"/>
                <a:cs typeface="Open Sans" panose="020B0606030504020204" pitchFamily="34" charset="0"/>
              </a:rPr>
              <a:t>областной государственной программы «Экономическое развитие Смоленской области», включая создание благоприятного предпринимательского и инвестиционного климата.</a:t>
            </a:r>
          </a:p>
          <a:p>
            <a:pPr marL="0" indent="358775" algn="just">
              <a:buNone/>
            </a:pPr>
            <a:r>
              <a:rPr lang="ru-RU" sz="1500" dirty="0" smtClean="0">
                <a:latin typeface="Open Sans" panose="020B0606030504020204" pitchFamily="34" charset="0"/>
                <a:ea typeface="Open Sans" panose="020B0606030504020204" pitchFamily="34" charset="0"/>
                <a:cs typeface="Open Sans" panose="020B0606030504020204" pitchFamily="34" charset="0"/>
              </a:rPr>
              <a:t>.</a:t>
            </a:r>
            <a:endParaRPr lang="ru-RU" sz="15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8123" y="3905833"/>
            <a:ext cx="2438104" cy="1485317"/>
          </a:xfrm>
          <a:prstGeom prst="rect">
            <a:avLst/>
          </a:prstGeom>
        </p:spPr>
      </p:pic>
      <p:pic>
        <p:nvPicPr>
          <p:cNvPr id="21" name="Рисунок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91100" y="3875484"/>
            <a:ext cx="2390451" cy="1563291"/>
          </a:xfrm>
          <a:prstGeom prst="rect">
            <a:avLst/>
          </a:prstGeom>
        </p:spPr>
      </p:pic>
      <p:sp>
        <p:nvSpPr>
          <p:cNvPr id="22" name="Объект 9"/>
          <p:cNvSpPr txBox="1">
            <a:spLocks/>
          </p:cNvSpPr>
          <p:nvPr/>
        </p:nvSpPr>
        <p:spPr>
          <a:xfrm>
            <a:off x="4989317" y="3887459"/>
            <a:ext cx="2421133" cy="1427491"/>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buFont typeface="Arial" panose="020B0604020202020204" pitchFamily="34" charset="0"/>
              <a:buNone/>
            </a:pPr>
            <a:endParaRPr lang="ru-RU" sz="130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25" name="Прямая со стрелкой 24"/>
          <p:cNvCxnSpPr/>
          <p:nvPr/>
        </p:nvCxnSpPr>
        <p:spPr>
          <a:xfrm flipV="1">
            <a:off x="2705100" y="4485787"/>
            <a:ext cx="721128" cy="10013"/>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8" name="Прямая со стрелкой 27"/>
          <p:cNvCxnSpPr>
            <a:endCxn id="46" idx="0"/>
          </p:cNvCxnSpPr>
          <p:nvPr/>
        </p:nvCxnSpPr>
        <p:spPr>
          <a:xfrm rot="16200000" flipH="1">
            <a:off x="3684118" y="3907307"/>
            <a:ext cx="346135" cy="18170"/>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7112117" y="7190343"/>
            <a:ext cx="441146"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16</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6" name="Рисунок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77912" y="5595348"/>
            <a:ext cx="359828" cy="312796"/>
          </a:xfrm>
          <a:prstGeom prst="rect">
            <a:avLst/>
          </a:prstGeom>
        </p:spPr>
      </p:pic>
      <p:sp>
        <p:nvSpPr>
          <p:cNvPr id="32" name="TextBox 31"/>
          <p:cNvSpPr txBox="1"/>
          <p:nvPr/>
        </p:nvSpPr>
        <p:spPr>
          <a:xfrm>
            <a:off x="1880377" y="5738223"/>
            <a:ext cx="3401348" cy="1200329"/>
          </a:xfrm>
          <a:prstGeom prst="rect">
            <a:avLst/>
          </a:prstGeom>
          <a:noFill/>
        </p:spPr>
        <p:txBody>
          <a:bodyPr wrap="square" rtlCol="0">
            <a:spAutoFit/>
          </a:bodyPr>
          <a:lstStyle/>
          <a:p>
            <a:pPr algn="ctr"/>
            <a:r>
              <a:rPr lang="ru-RU" sz="1200" b="1" dirty="0" smtClean="0">
                <a:latin typeface="Open Sans" panose="020B0606030504020204" pitchFamily="34" charset="0"/>
                <a:ea typeface="Open Sans" panose="020B0606030504020204" pitchFamily="34" charset="0"/>
                <a:cs typeface="Open Sans" panose="020B0606030504020204" pitchFamily="34" charset="0"/>
              </a:rPr>
              <a:t>Министерство  инвестиционного развития Смоленской области</a:t>
            </a:r>
          </a:p>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214014, </a:t>
            </a:r>
            <a:r>
              <a:rPr lang="ru-RU" sz="1200" dirty="0">
                <a:latin typeface="Open Sans" panose="020B0606030504020204" pitchFamily="34" charset="0"/>
                <a:ea typeface="Open Sans" panose="020B0606030504020204" pitchFamily="34" charset="0"/>
                <a:cs typeface="Open Sans" panose="020B0606030504020204" pitchFamily="34" charset="0"/>
              </a:rPr>
              <a:t>г. Смоленск, ул. </a:t>
            </a:r>
            <a:r>
              <a:rPr lang="ru-RU" sz="1200" dirty="0" smtClean="0">
                <a:latin typeface="Open Sans" panose="020B0606030504020204" pitchFamily="34" charset="0"/>
                <a:ea typeface="Open Sans" panose="020B0606030504020204" pitchFamily="34" charset="0"/>
                <a:cs typeface="Open Sans" panose="020B0606030504020204" pitchFamily="34" charset="0"/>
              </a:rPr>
              <a:t>Энгельса, </a:t>
            </a:r>
            <a:r>
              <a:rPr lang="ru-RU" sz="1200" dirty="0">
                <a:latin typeface="Open Sans" panose="020B0606030504020204" pitchFamily="34" charset="0"/>
                <a:ea typeface="Open Sans" panose="020B0606030504020204" pitchFamily="34" charset="0"/>
                <a:cs typeface="Open Sans" panose="020B0606030504020204" pitchFamily="34" charset="0"/>
              </a:rPr>
              <a:t>д. </a:t>
            </a:r>
            <a:r>
              <a:rPr lang="ru-RU" sz="1200" dirty="0" smtClean="0">
                <a:latin typeface="Open Sans" panose="020B0606030504020204" pitchFamily="34" charset="0"/>
                <a:ea typeface="Open Sans" panose="020B0606030504020204" pitchFamily="34" charset="0"/>
                <a:cs typeface="Open Sans" panose="020B0606030504020204" pitchFamily="34" charset="0"/>
              </a:rPr>
              <a:t>23</a:t>
            </a:r>
            <a:endParaRPr lang="ru-RU" sz="1200" dirty="0">
              <a:latin typeface="Open Sans" panose="020B0606030504020204" pitchFamily="34" charset="0"/>
              <a:ea typeface="Open Sans" panose="020B0606030504020204" pitchFamily="34" charset="0"/>
              <a:cs typeface="Open Sans" panose="020B0606030504020204" pitchFamily="34" charset="0"/>
            </a:endParaRPr>
          </a:p>
          <a:p>
            <a:pPr algn="ctr"/>
            <a:r>
              <a:rPr lang="ru-RU" sz="1200" dirty="0">
                <a:latin typeface="Open Sans" panose="020B0606030504020204" pitchFamily="34" charset="0"/>
                <a:ea typeface="Open Sans" panose="020B0606030504020204" pitchFamily="34" charset="0"/>
                <a:cs typeface="Open Sans" panose="020B0606030504020204" pitchFamily="34" charset="0"/>
              </a:rPr>
              <a:t>Сайт: </a:t>
            </a:r>
            <a:r>
              <a:rPr lang="en-US" sz="1200" dirty="0" err="1" smtClean="0">
                <a:latin typeface="Open Sans" panose="020B0606030504020204" pitchFamily="34" charset="0"/>
                <a:ea typeface="Open Sans" panose="020B0606030504020204" pitchFamily="34" charset="0"/>
                <a:cs typeface="Open Sans" panose="020B0606030504020204" pitchFamily="34" charset="0"/>
              </a:rPr>
              <a:t>dep</a:t>
            </a:r>
            <a:r>
              <a:rPr lang="ru-RU" sz="1200" dirty="0" smtClean="0">
                <a:latin typeface="Open Sans" panose="020B0606030504020204" pitchFamily="34" charset="0"/>
                <a:ea typeface="Open Sans" panose="020B0606030504020204" pitchFamily="34" charset="0"/>
                <a:cs typeface="Open Sans" panose="020B0606030504020204" pitchFamily="34" charset="0"/>
              </a:rPr>
              <a:t>-</a:t>
            </a:r>
            <a:r>
              <a:rPr lang="en-US" sz="1200" dirty="0" smtClean="0">
                <a:latin typeface="Open Sans" panose="020B0606030504020204" pitchFamily="34" charset="0"/>
                <a:ea typeface="Open Sans" panose="020B0606030504020204" pitchFamily="34" charset="0"/>
                <a:cs typeface="Open Sans" panose="020B0606030504020204" pitchFamily="34" charset="0"/>
              </a:rPr>
              <a:t>invest.admin-smolinvest.ru</a:t>
            </a:r>
            <a:endParaRPr lang="ru-RU" sz="1200" dirty="0">
              <a:latin typeface="Open Sans" panose="020B0606030504020204" pitchFamily="34" charset="0"/>
              <a:ea typeface="Open Sans" panose="020B0606030504020204" pitchFamily="34" charset="0"/>
              <a:cs typeface="Open Sans" panose="020B0606030504020204" pitchFamily="34" charset="0"/>
            </a:endParaRPr>
          </a:p>
          <a:p>
            <a:pPr algn="ctr"/>
            <a:r>
              <a:rPr lang="en-US" sz="1200" dirty="0">
                <a:latin typeface="Open Sans" panose="020B0606030504020204" pitchFamily="34" charset="0"/>
                <a:ea typeface="Open Sans" panose="020B0606030504020204" pitchFamily="34" charset="0"/>
                <a:cs typeface="Open Sans" panose="020B0606030504020204" pitchFamily="34" charset="0"/>
              </a:rPr>
              <a:t>E-mail: </a:t>
            </a:r>
            <a:r>
              <a:rPr lang="en-US" sz="1200" dirty="0" smtClean="0">
                <a:latin typeface="Open Sans" panose="020B0606030504020204" pitchFamily="34" charset="0"/>
                <a:ea typeface="Open Sans" panose="020B0606030504020204" pitchFamily="34" charset="0"/>
                <a:cs typeface="Open Sans" panose="020B0606030504020204" pitchFamily="34" charset="0"/>
                <a:hlinkClick r:id="rId8"/>
              </a:rPr>
              <a:t>invest-smolensk@yandex.ru</a:t>
            </a:r>
            <a:endParaRPr lang="ru-RU" sz="1200" dirty="0" smtClean="0">
              <a:latin typeface="Open Sans" panose="020B0606030504020204" pitchFamily="34" charset="0"/>
              <a:ea typeface="Open Sans" panose="020B0606030504020204" pitchFamily="34" charset="0"/>
              <a:cs typeface="Open Sans" panose="020B0606030504020204" pitchFamily="34" charset="0"/>
            </a:endParaRPr>
          </a:p>
          <a:p>
            <a:pPr algn="ctr"/>
            <a:r>
              <a:rPr lang="ru-RU" sz="1200" dirty="0" smtClean="0">
                <a:latin typeface="Open Sans" panose="020B0606030504020204" pitchFamily="34" charset="0"/>
                <a:ea typeface="Open Sans" panose="020B0606030504020204" pitchFamily="34" charset="0"/>
                <a:cs typeface="Open Sans" panose="020B0606030504020204" pitchFamily="34" charset="0"/>
                <a:hlinkClick r:id="rId9"/>
              </a:rPr>
              <a:t>   </a:t>
            </a:r>
            <a:r>
              <a:rPr lang="en-US" sz="1200" dirty="0" smtClean="0">
                <a:latin typeface="Open Sans" panose="020B0606030504020204" pitchFamily="34" charset="0"/>
                <a:ea typeface="Open Sans" panose="020B0606030504020204" pitchFamily="34" charset="0"/>
                <a:cs typeface="Open Sans" panose="020B0606030504020204" pitchFamily="34" charset="0"/>
                <a:hlinkClick r:id="rId9"/>
              </a:rPr>
              <a:t>ofp@smolinvest.com</a:t>
            </a:r>
            <a:r>
              <a:rPr lang="ru-RU" sz="1200" dirty="0" smtClean="0">
                <a:latin typeface="Open Sans" panose="020B0606030504020204" pitchFamily="34" charset="0"/>
                <a:ea typeface="Open Sans" panose="020B0606030504020204" pitchFamily="34" charset="0"/>
                <a:cs typeface="Open Sans" panose="020B0606030504020204" pitchFamily="34" charset="0"/>
              </a:rPr>
              <a:t> </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p:cNvSpPr txBox="1"/>
          <p:nvPr/>
        </p:nvSpPr>
        <p:spPr>
          <a:xfrm>
            <a:off x="276223" y="4135110"/>
            <a:ext cx="2438104" cy="492443"/>
          </a:xfrm>
          <a:prstGeom prst="rect">
            <a:avLst/>
          </a:prstGeom>
          <a:noFill/>
        </p:spPr>
        <p:txBody>
          <a:bodyPr wrap="square" rtlCol="0">
            <a:spAutoFit/>
          </a:bodyPr>
          <a:lstStyle/>
          <a:p>
            <a:pPr algn="ctr"/>
            <a:endParaRPr lang="ru-RU" sz="1300" dirty="0" smtClean="0">
              <a:latin typeface="Open Sans" panose="020B0606030504020204" pitchFamily="34" charset="0"/>
              <a:ea typeface="Open Sans" panose="020B0606030504020204" pitchFamily="34" charset="0"/>
              <a:cs typeface="Open Sans" panose="020B0606030504020204" pitchFamily="34" charset="0"/>
            </a:endParaRPr>
          </a:p>
          <a:p>
            <a:pPr algn="ctr"/>
            <a:endParaRPr lang="ru-RU" sz="13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p:cNvSpPr txBox="1"/>
          <p:nvPr/>
        </p:nvSpPr>
        <p:spPr>
          <a:xfrm>
            <a:off x="670176" y="151855"/>
            <a:ext cx="1559859" cy="769441"/>
          </a:xfrm>
          <a:prstGeom prst="rect">
            <a:avLst/>
          </a:prstGeom>
          <a:noFill/>
        </p:spPr>
        <p:txBody>
          <a:bodyPr wrap="squar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Холм-Жирковский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23" name="TextBox 22"/>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33" name="Picture 6" descr="C:\Users\i_sli\Pictures\культура_фото района\ФОТО Холм-Жирковского района\Герб.png"/>
          <p:cNvPicPr>
            <a:picLocks noChangeAspect="1" noChangeArrowheads="1"/>
          </p:cNvPicPr>
          <p:nvPr/>
        </p:nvPicPr>
        <p:blipFill>
          <a:blip r:embed="rId10" cstate="print"/>
          <a:srcRect/>
          <a:stretch>
            <a:fillRect/>
          </a:stretch>
        </p:blipFill>
        <p:spPr bwMode="auto">
          <a:xfrm>
            <a:off x="118882" y="192540"/>
            <a:ext cx="555101" cy="688069"/>
          </a:xfrm>
          <a:prstGeom prst="rect">
            <a:avLst/>
          </a:prstGeom>
          <a:noFill/>
        </p:spPr>
      </p:pic>
      <p:sp>
        <p:nvSpPr>
          <p:cNvPr id="24" name="Объект 9"/>
          <p:cNvSpPr txBox="1">
            <a:spLocks/>
          </p:cNvSpPr>
          <p:nvPr/>
        </p:nvSpPr>
        <p:spPr>
          <a:xfrm>
            <a:off x="3076574" y="2458710"/>
            <a:ext cx="2714625" cy="1208416"/>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buFont typeface="Arial" panose="020B0604020202020204" pitchFamily="34" charset="0"/>
              <a:buNone/>
            </a:pPr>
            <a:endParaRPr lang="ru-RU" sz="13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Прямоугольник 26"/>
          <p:cNvSpPr/>
          <p:nvPr/>
        </p:nvSpPr>
        <p:spPr>
          <a:xfrm>
            <a:off x="1876425" y="2724150"/>
            <a:ext cx="3648075" cy="923330"/>
          </a:xfrm>
          <a:prstGeom prst="rect">
            <a:avLst/>
          </a:prstGeom>
        </p:spPr>
        <p:txBody>
          <a:bodyPr wrap="square">
            <a:spAutoFit/>
          </a:bodyPr>
          <a:lstStyle/>
          <a:p>
            <a:pPr algn="just"/>
            <a:endParaRPr lang="ru-RU" dirty="0" smtClean="0"/>
          </a:p>
          <a:p>
            <a:pPr algn="just"/>
            <a:endParaRPr lang="ru-RU" dirty="0" smtClean="0"/>
          </a:p>
          <a:p>
            <a:pPr algn="just"/>
            <a:endParaRPr lang="ru-RU" dirty="0"/>
          </a:p>
        </p:txBody>
      </p:sp>
      <p:sp>
        <p:nvSpPr>
          <p:cNvPr id="35" name="Прямоугольник 34"/>
          <p:cNvSpPr/>
          <p:nvPr/>
        </p:nvSpPr>
        <p:spPr>
          <a:xfrm>
            <a:off x="276224" y="3988525"/>
            <a:ext cx="2333625" cy="1200329"/>
          </a:xfrm>
          <a:prstGeom prst="rect">
            <a:avLst/>
          </a:prstGeom>
        </p:spPr>
        <p:txBody>
          <a:bodyPr wrap="square">
            <a:spAutoFit/>
          </a:bodyPr>
          <a:lstStyle/>
          <a:p>
            <a:pPr algn="ctr"/>
            <a:r>
              <a:rPr lang="ru-RU" sz="1200" dirty="0" smtClean="0"/>
              <a:t>Возмещение субъектам МСП до 50% затрат на технологическое присоединение к объектам </a:t>
            </a:r>
            <a:r>
              <a:rPr lang="ru-RU" sz="1200" dirty="0" err="1" smtClean="0"/>
              <a:t>электросетевого</a:t>
            </a:r>
            <a:r>
              <a:rPr lang="ru-RU" sz="1200" dirty="0" smtClean="0"/>
              <a:t> хозяйства мощностью до 1,5 МВт, не более 2 млн. рублей </a:t>
            </a:r>
            <a:endParaRPr lang="ru-RU" sz="1200" dirty="0"/>
          </a:p>
        </p:txBody>
      </p:sp>
      <p:sp>
        <p:nvSpPr>
          <p:cNvPr id="36" name="Прямоугольник 35"/>
          <p:cNvSpPr/>
          <p:nvPr/>
        </p:nvSpPr>
        <p:spPr>
          <a:xfrm>
            <a:off x="5038725" y="3981449"/>
            <a:ext cx="2295525" cy="1384995"/>
          </a:xfrm>
          <a:prstGeom prst="rect">
            <a:avLst/>
          </a:prstGeom>
        </p:spPr>
        <p:txBody>
          <a:bodyPr wrap="square">
            <a:spAutoFit/>
          </a:bodyPr>
          <a:lstStyle/>
          <a:p>
            <a:pPr algn="ctr"/>
            <a:r>
              <a:rPr lang="ru-RU" sz="1200" dirty="0" smtClean="0"/>
              <a:t>Возмещение субъектам МСП до 70% затрат на уплату первого взноса (аванса) по договорам лизинга оборудования с российскими лизинговыми организациями, не более </a:t>
            </a:r>
          </a:p>
          <a:p>
            <a:pPr algn="ctr"/>
            <a:r>
              <a:rPr lang="ru-RU" sz="1200" dirty="0" smtClean="0"/>
              <a:t>2,5 млн. рублей</a:t>
            </a:r>
            <a:endParaRPr lang="ru-RU" sz="1200" dirty="0"/>
          </a:p>
        </p:txBody>
      </p:sp>
      <p:cxnSp>
        <p:nvCxnSpPr>
          <p:cNvPr id="37" name="Прямая со стрелкой 36"/>
          <p:cNvCxnSpPr/>
          <p:nvPr/>
        </p:nvCxnSpPr>
        <p:spPr>
          <a:xfrm rot="10800000" flipV="1">
            <a:off x="4239638" y="4524374"/>
            <a:ext cx="618113" cy="8491"/>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sp>
        <p:nvSpPr>
          <p:cNvPr id="48" name="Прямоугольник 47"/>
          <p:cNvSpPr/>
          <p:nvPr/>
        </p:nvSpPr>
        <p:spPr>
          <a:xfrm>
            <a:off x="1843088" y="2731225"/>
            <a:ext cx="3778250" cy="830997"/>
          </a:xfrm>
          <a:prstGeom prst="rect">
            <a:avLst/>
          </a:prstGeom>
        </p:spPr>
        <p:txBody>
          <a:bodyPr>
            <a:spAutoFit/>
          </a:bodyPr>
          <a:lstStyle/>
          <a:p>
            <a:pPr algn="ctr"/>
            <a:r>
              <a:rPr lang="ru-RU" sz="1200" dirty="0" smtClean="0"/>
              <a:t>Предоставления грантов субъектам МСП, являющимся социальными предприятиями, или субъектам МСП, созданным физическими лицами в возрасте до 25 лет включительно - до 0,5 млн. руб.</a:t>
            </a:r>
            <a:endParaRPr lang="ru-RU" sz="1200" dirty="0"/>
          </a:p>
        </p:txBody>
      </p:sp>
      <p:pic>
        <p:nvPicPr>
          <p:cNvPr id="49" name="Рисунок 4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8800" y="2590799"/>
            <a:ext cx="3857625" cy="1104901"/>
          </a:xfrm>
          <a:prstGeom prst="rect">
            <a:avLst/>
          </a:prstGeom>
        </p:spPr>
      </p:pic>
      <p:sp>
        <p:nvSpPr>
          <p:cNvPr id="29" name="Прямоугольник 28"/>
          <p:cNvSpPr/>
          <p:nvPr/>
        </p:nvSpPr>
        <p:spPr>
          <a:xfrm>
            <a:off x="853020" y="6645275"/>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
        <p:nvSpPr>
          <p:cNvPr id="34" name="Прямоугольник 33"/>
          <p:cNvSpPr/>
          <p:nvPr/>
        </p:nvSpPr>
        <p:spPr>
          <a:xfrm>
            <a:off x="853020" y="6738540"/>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Tree>
    <p:extLst>
      <p:ext uri="{BB962C8B-B14F-4D97-AF65-F5344CB8AC3E}">
        <p14:creationId xmlns:p14="http://schemas.microsoft.com/office/powerpoint/2010/main" val="4996291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Рисунок 44" descr="https://docviewer.yandex.ru/view/0/htmlimage?id=1ieg6-hwd1lmoibqf98p0jca1hu7vgn273oxrg0i9en6pislpqq137cqqrkbgrqtfiqjownoj1697tsodz27os72latuh65bw1idb157d&amp;name=image-laetbtepL2BwOM2nya.png"/>
          <p:cNvPicPr/>
          <p:nvPr/>
        </p:nvPicPr>
        <p:blipFill>
          <a:blip r:embed="rId3" cstate="print"/>
          <a:srcRect/>
          <a:stretch>
            <a:fillRect/>
          </a:stretch>
        </p:blipFill>
        <p:spPr bwMode="auto">
          <a:xfrm>
            <a:off x="293151" y="4620772"/>
            <a:ext cx="965294" cy="978944"/>
          </a:xfrm>
          <a:prstGeom prst="rect">
            <a:avLst/>
          </a:prstGeom>
          <a:noFill/>
          <a:ln w="9525">
            <a:noFill/>
            <a:miter lim="800000"/>
            <a:headEnd/>
            <a:tailEnd/>
          </a:ln>
        </p:spPr>
      </p:pic>
      <p:pic>
        <p:nvPicPr>
          <p:cNvPr id="49154" name="Picture 2" descr="https://docviewer.yandex.ru/view/0/htmlimage?id=r5pt-javkceuw0jsfkxjowgxuw55xjny0jnid52xwo8diozwpilcapzk9wbqk2ipo67u4ldx8n7pu39955iq9xd34c57n32oh4ync8av&amp;name=image-PFCEEAJoPRt2H7j0z6.png"/>
          <p:cNvPicPr>
            <a:picLocks noChangeAspect="1" noChangeArrowheads="1"/>
          </p:cNvPicPr>
          <p:nvPr/>
        </p:nvPicPr>
        <p:blipFill>
          <a:blip r:embed="rId4" cstate="print"/>
          <a:srcRect/>
          <a:stretch>
            <a:fillRect/>
          </a:stretch>
        </p:blipFill>
        <p:spPr bwMode="auto">
          <a:xfrm>
            <a:off x="3471511" y="4983219"/>
            <a:ext cx="960127" cy="960128"/>
          </a:xfrm>
          <a:prstGeom prst="rect">
            <a:avLst/>
          </a:prstGeom>
          <a:noFill/>
        </p:spPr>
      </p:pic>
      <p:pic>
        <p:nvPicPr>
          <p:cNvPr id="47" name="Рисунок 46"/>
          <p:cNvPicPr>
            <a:picLocks noChangeAspect="1"/>
          </p:cNvPicPr>
          <p:nvPr/>
        </p:nvPicPr>
        <p:blipFill>
          <a:blip r:embed="rId5" cstate="print">
            <a:duotone>
              <a:prstClr val="black"/>
              <a:srgbClr val="77CA82">
                <a:tint val="45000"/>
                <a:satMod val="400000"/>
              </a:srgbClr>
            </a:duotone>
            <a:extLst>
              <a:ext uri="{28A0092B-C50C-407E-A947-70E740481C1C}">
                <a14:useLocalDpi xmlns:a14="http://schemas.microsoft.com/office/drawing/2010/main" val="0"/>
              </a:ext>
            </a:extLst>
          </a:blip>
          <a:stretch>
            <a:fillRect/>
          </a:stretch>
        </p:blipFill>
        <p:spPr>
          <a:xfrm>
            <a:off x="236368" y="4559481"/>
            <a:ext cx="1072183" cy="1072183"/>
          </a:xfrm>
          <a:prstGeom prst="rect">
            <a:avLst/>
          </a:prstGeom>
        </p:spPr>
      </p:pic>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94895" y="4923955"/>
            <a:ext cx="1072183" cy="1072183"/>
          </a:xfrm>
          <a:prstGeom prst="rect">
            <a:avLst/>
          </a:prstGeom>
        </p:spPr>
      </p:pic>
      <p:pic>
        <p:nvPicPr>
          <p:cNvPr id="36" name="Рисунок 35"/>
          <p:cNvPicPr>
            <a:picLocks noChangeAspect="1"/>
          </p:cNvPicPr>
          <p:nvPr/>
        </p:nvPicPr>
        <p:blipFill>
          <a:blip r:embed="rId6" cstate="print"/>
          <a:stretch>
            <a:fillRect/>
          </a:stretch>
        </p:blipFill>
        <p:spPr>
          <a:xfrm>
            <a:off x="2061031" y="156237"/>
            <a:ext cx="5498644" cy="768091"/>
          </a:xfrm>
          <a:prstGeom prst="rect">
            <a:avLst/>
          </a:prstGeom>
        </p:spPr>
      </p:pic>
      <p:sp>
        <p:nvSpPr>
          <p:cNvPr id="3" name="TextBox 2"/>
          <p:cNvSpPr txBox="1"/>
          <p:nvPr/>
        </p:nvSpPr>
        <p:spPr>
          <a:xfrm>
            <a:off x="2050584" y="307194"/>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Промышленный комплекс</a:t>
            </a:r>
          </a:p>
        </p:txBody>
      </p:sp>
      <p:sp>
        <p:nvSpPr>
          <p:cNvPr id="37" name="TextBox 36"/>
          <p:cNvSpPr txBox="1"/>
          <p:nvPr/>
        </p:nvSpPr>
        <p:spPr>
          <a:xfrm>
            <a:off x="7118529" y="7190343"/>
            <a:ext cx="441146"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17</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2" name="TextBox 51"/>
          <p:cNvSpPr txBox="1"/>
          <p:nvPr/>
        </p:nvSpPr>
        <p:spPr>
          <a:xfrm>
            <a:off x="1423408" y="1863664"/>
            <a:ext cx="728076" cy="1200329"/>
          </a:xfrm>
          <a:prstGeom prst="rect">
            <a:avLst/>
          </a:prstGeom>
          <a:noFill/>
        </p:spPr>
        <p:txBody>
          <a:bodyPr wrap="square" rtlCol="0">
            <a:spAutoFit/>
          </a:bodyPr>
          <a:lstStyle/>
          <a:p>
            <a:pPr algn="ctr"/>
            <a:r>
              <a:rPr lang="ru-RU" sz="3600" dirty="0" smtClean="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2</a:t>
            </a:r>
          </a:p>
          <a:p>
            <a:pPr algn="ctr"/>
            <a:r>
              <a:rPr lang="ru-RU" sz="3600"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p>
        </p:txBody>
      </p:sp>
      <p:pic>
        <p:nvPicPr>
          <p:cNvPr id="55" name="Рисунок 54"/>
          <p:cNvPicPr>
            <a:picLocks noChangeAspect="1"/>
          </p:cNvPicPr>
          <p:nvPr/>
        </p:nvPicPr>
        <p:blipFill>
          <a:blip r:embed="rId7" cstate="print">
            <a:lum bright="70000" contrast="-70000"/>
            <a:extLst>
              <a:ext uri="{BEBA8EAE-BF5A-486C-A8C5-ECC9F3942E4B}">
                <a14:imgProps xmlns:a14="http://schemas.microsoft.com/office/drawing/2010/main">
                  <a14:imgLayer r:embed="rId8">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032795" y="1113062"/>
            <a:ext cx="4227067" cy="689991"/>
          </a:xfrm>
          <a:prstGeom prst="rect">
            <a:avLst/>
          </a:prstGeom>
        </p:spPr>
      </p:pic>
      <p:sp>
        <p:nvSpPr>
          <p:cNvPr id="57" name="TextBox 56"/>
          <p:cNvSpPr txBox="1"/>
          <p:nvPr/>
        </p:nvSpPr>
        <p:spPr>
          <a:xfrm>
            <a:off x="3071221" y="1155232"/>
            <a:ext cx="4150214" cy="584775"/>
          </a:xfrm>
          <a:prstGeom prst="rect">
            <a:avLst/>
          </a:prstGeom>
          <a:noFill/>
        </p:spPr>
        <p:txBody>
          <a:bodyPr wrap="square" rtlCol="0">
            <a:spAutoFit/>
          </a:bodyPr>
          <a:lstStyle/>
          <a:p>
            <a:pPr algn="ctr"/>
            <a:r>
              <a:rPr lang="ru-RU" sz="1600" dirty="0" smtClean="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Структура промышленного производства</a:t>
            </a:r>
            <a:endParaRPr lang="ru-RU" sz="16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59" name="Рисунок 58"/>
          <p:cNvPicPr>
            <a:picLocks noChangeAspect="1"/>
          </p:cNvPicPr>
          <p:nvPr/>
        </p:nvPicPr>
        <p:blipFill>
          <a:blip r:embed="rId9" cstate="print">
            <a:lum bright="70000" contrast="-70000"/>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8296" y="1075286"/>
            <a:ext cx="2631730" cy="602976"/>
          </a:xfrm>
          <a:prstGeom prst="rect">
            <a:avLst/>
          </a:prstGeom>
        </p:spPr>
      </p:pic>
      <p:sp>
        <p:nvSpPr>
          <p:cNvPr id="61" name="TextBox 60"/>
          <p:cNvSpPr txBox="1"/>
          <p:nvPr/>
        </p:nvSpPr>
        <p:spPr>
          <a:xfrm>
            <a:off x="460587" y="1059234"/>
            <a:ext cx="1928389" cy="584775"/>
          </a:xfrm>
          <a:prstGeom prst="rect">
            <a:avLst/>
          </a:prstGeom>
          <a:noFill/>
        </p:spPr>
        <p:txBody>
          <a:bodyPr wrap="squar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Число предприятий</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 name="Рисунок 1"/>
          <p:cNvPicPr>
            <a:picLocks noChangeAspect="1"/>
          </p:cNvPicPr>
          <p:nvPr/>
        </p:nvPicPr>
        <p:blipFill>
          <a:blip r:embed="rId10" cstate="print">
            <a:clrChange>
              <a:clrFrom>
                <a:srgbClr val="FFFFFF"/>
              </a:clrFrom>
              <a:clrTo>
                <a:srgbClr val="FFFFFF">
                  <a:alpha val="0"/>
                </a:srgbClr>
              </a:clrTo>
            </a:clrChange>
            <a:duotone>
              <a:prstClr val="black"/>
              <a:srgbClr val="00B050">
                <a:tint val="45000"/>
                <a:satMod val="400000"/>
              </a:srgbClr>
            </a:duotone>
          </a:blip>
          <a:stretch>
            <a:fillRect/>
          </a:stretch>
        </p:blipFill>
        <p:spPr>
          <a:xfrm flipH="1">
            <a:off x="767368" y="1829935"/>
            <a:ext cx="654378" cy="622816"/>
          </a:xfrm>
          <a:prstGeom prst="rect">
            <a:avLst/>
          </a:prstGeom>
        </p:spPr>
      </p:pic>
      <p:pic>
        <p:nvPicPr>
          <p:cNvPr id="75" name="Рисунок 74"/>
          <p:cNvPicPr>
            <a:picLocks noChangeAspect="1"/>
          </p:cNvPicPr>
          <p:nvPr/>
        </p:nvPicPr>
        <p:blipFill>
          <a:blip r:embed="rId11" cstate="print">
            <a:lum bright="70000" contrast="-70000"/>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48291" y="2702390"/>
            <a:ext cx="2631730" cy="670017"/>
          </a:xfrm>
          <a:prstGeom prst="rect">
            <a:avLst/>
          </a:prstGeom>
        </p:spPr>
      </p:pic>
      <p:sp>
        <p:nvSpPr>
          <p:cNvPr id="76" name="TextBox 75"/>
          <p:cNvSpPr txBox="1"/>
          <p:nvPr/>
        </p:nvSpPr>
        <p:spPr>
          <a:xfrm>
            <a:off x="355971" y="2710758"/>
            <a:ext cx="2216369" cy="615553"/>
          </a:xfrm>
          <a:prstGeom prst="rect">
            <a:avLst/>
          </a:prstGeom>
          <a:noFill/>
        </p:spPr>
        <p:txBody>
          <a:bodyPr wrap="squar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Численность</a:t>
            </a:r>
            <a:r>
              <a:rPr lang="ru-RU"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p>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работающих</a:t>
            </a:r>
            <a:endPar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78" name="TextBox 77"/>
          <p:cNvSpPr txBox="1"/>
          <p:nvPr/>
        </p:nvSpPr>
        <p:spPr>
          <a:xfrm>
            <a:off x="572519" y="3512591"/>
            <a:ext cx="2533520" cy="523220"/>
          </a:xfrm>
          <a:prstGeom prst="rect">
            <a:avLst/>
          </a:prstGeom>
          <a:noFill/>
        </p:spPr>
        <p:txBody>
          <a:bodyPr wrap="square" rtlCol="0">
            <a:spAutoFit/>
          </a:bodyPr>
          <a:lstStyle/>
          <a:p>
            <a:pPr algn="ctr"/>
            <a:r>
              <a:rPr lang="ru-RU" sz="2800" dirty="0" smtClean="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0,17 </a:t>
            </a:r>
            <a:r>
              <a:rPr lang="ru-RU" sz="1200" dirty="0" smtClean="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тыс. чел.</a:t>
            </a:r>
            <a:endParaRPr lang="ru-RU" sz="800" dirty="0">
              <a:solidFill>
                <a:srgbClr val="265F9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7" name="Рисунок 7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9976" y="3440164"/>
            <a:ext cx="581235" cy="611720"/>
          </a:xfrm>
          <a:prstGeom prst="rect">
            <a:avLst/>
          </a:prstGeom>
        </p:spPr>
      </p:pic>
      <p:sp>
        <p:nvSpPr>
          <p:cNvPr id="33" name="TextBox 32"/>
          <p:cNvSpPr txBox="1"/>
          <p:nvPr/>
        </p:nvSpPr>
        <p:spPr>
          <a:xfrm>
            <a:off x="4327244" y="5078807"/>
            <a:ext cx="2048697" cy="461665"/>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Обрабатывающие производства</a:t>
            </a:r>
          </a:p>
        </p:txBody>
      </p:sp>
      <p:sp>
        <p:nvSpPr>
          <p:cNvPr id="49" name="TextBox 48"/>
          <p:cNvSpPr txBox="1"/>
          <p:nvPr/>
        </p:nvSpPr>
        <p:spPr>
          <a:xfrm>
            <a:off x="3587737" y="6061955"/>
            <a:ext cx="2614407" cy="646331"/>
          </a:xfrm>
          <a:prstGeom prst="rect">
            <a:avLst/>
          </a:prstGeom>
          <a:noFill/>
        </p:spPr>
        <p:txBody>
          <a:bodyPr wrap="square" rtlCol="0">
            <a:spAutoFit/>
          </a:bodyPr>
          <a:lstStyle/>
          <a:p>
            <a:pPr algn="ctr"/>
            <a:r>
              <a:rPr lang="ru-RU" sz="1200" dirty="0" err="1" smtClean="0">
                <a:latin typeface="Open Sans" panose="020B0606030504020204" pitchFamily="34" charset="0"/>
                <a:ea typeface="Open Sans" panose="020B0606030504020204" pitchFamily="34" charset="0"/>
                <a:cs typeface="Open Sans" panose="020B0606030504020204" pitchFamily="34" charset="0"/>
              </a:rPr>
              <a:t>Игоревский</a:t>
            </a:r>
            <a:r>
              <a:rPr lang="ru-RU" sz="1200" dirty="0" smtClean="0">
                <a:latin typeface="Open Sans" panose="020B0606030504020204" pitchFamily="34" charset="0"/>
                <a:ea typeface="Open Sans" panose="020B0606030504020204" pitchFamily="34" charset="0"/>
                <a:cs typeface="Open Sans" panose="020B0606030504020204" pitchFamily="34" charset="0"/>
              </a:rPr>
              <a:t> филиал</a:t>
            </a:r>
          </a:p>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 ООО «КРОНОШПАН ГМП»</a:t>
            </a:r>
          </a:p>
          <a:p>
            <a:pPr algn="ct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53" name="TextBox 52"/>
          <p:cNvSpPr txBox="1"/>
          <p:nvPr/>
        </p:nvSpPr>
        <p:spPr>
          <a:xfrm>
            <a:off x="4475347" y="5579148"/>
            <a:ext cx="1900594" cy="307777"/>
          </a:xfrm>
          <a:prstGeom prst="rect">
            <a:avLst/>
          </a:prstGeom>
          <a:noFill/>
        </p:spPr>
        <p:txBody>
          <a:bodyPr wrap="square" rtlCol="0">
            <a:spAutoFit/>
          </a:bodyPr>
          <a:lstStyle/>
          <a:p>
            <a:pPr algn="ctr"/>
            <a:r>
              <a:rPr lang="ru-RU" sz="1400" b="1" dirty="0" smtClean="0">
                <a:latin typeface="Open Sans" panose="020B0606030504020204" pitchFamily="34" charset="0"/>
                <a:ea typeface="Open Sans" panose="020B0606030504020204" pitchFamily="34" charset="0"/>
                <a:cs typeface="Open Sans" panose="020B0606030504020204" pitchFamily="34" charset="0"/>
              </a:rPr>
              <a:t>4,55млрд. руб.</a:t>
            </a:r>
            <a:endParaRPr lang="ru-RU" sz="1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79" name="TextBox 78"/>
          <p:cNvSpPr txBox="1"/>
          <p:nvPr/>
        </p:nvSpPr>
        <p:spPr>
          <a:xfrm>
            <a:off x="1222639" y="4492063"/>
            <a:ext cx="2014792" cy="461665"/>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Водоснабжение, водоотведение</a:t>
            </a:r>
          </a:p>
        </p:txBody>
      </p:sp>
      <p:sp>
        <p:nvSpPr>
          <p:cNvPr id="80" name="TextBox 79"/>
          <p:cNvSpPr txBox="1"/>
          <p:nvPr/>
        </p:nvSpPr>
        <p:spPr>
          <a:xfrm>
            <a:off x="189272" y="5871831"/>
            <a:ext cx="3323627" cy="276999"/>
          </a:xfrm>
          <a:prstGeom prst="rect">
            <a:avLst/>
          </a:prstGeom>
          <a:noFill/>
        </p:spPr>
        <p:txBody>
          <a:bodyPr wrap="square" rtlCol="0">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МУП «ИКХ», МКП «Холм-Жирковское ЖКХ»</a:t>
            </a:r>
          </a:p>
        </p:txBody>
      </p:sp>
      <p:sp>
        <p:nvSpPr>
          <p:cNvPr id="81" name="TextBox 80"/>
          <p:cNvSpPr txBox="1"/>
          <p:nvPr/>
        </p:nvSpPr>
        <p:spPr>
          <a:xfrm>
            <a:off x="1204534" y="5336643"/>
            <a:ext cx="2041900" cy="307777"/>
          </a:xfrm>
          <a:prstGeom prst="rect">
            <a:avLst/>
          </a:prstGeom>
          <a:noFill/>
        </p:spPr>
        <p:txBody>
          <a:bodyPr wrap="square" rtlCol="0">
            <a:spAutoFit/>
          </a:bodyPr>
          <a:lstStyle/>
          <a:p>
            <a:pPr algn="ctr"/>
            <a:r>
              <a:rPr lang="ru-RU" sz="1400" b="1" dirty="0" smtClean="0">
                <a:latin typeface="Open Sans" panose="020B0606030504020204" pitchFamily="34" charset="0"/>
                <a:ea typeface="Open Sans" panose="020B0606030504020204" pitchFamily="34" charset="0"/>
                <a:cs typeface="Open Sans" panose="020B0606030504020204" pitchFamily="34" charset="0"/>
              </a:rPr>
              <a:t>6,5 млн. руб.</a:t>
            </a:r>
            <a:endParaRPr lang="ru-RU" sz="1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34" name="TextBox 33"/>
          <p:cNvSpPr txBox="1"/>
          <p:nvPr/>
        </p:nvSpPr>
        <p:spPr>
          <a:xfrm>
            <a:off x="670176" y="151855"/>
            <a:ext cx="1559859" cy="769441"/>
          </a:xfrm>
          <a:prstGeom prst="rect">
            <a:avLst/>
          </a:prstGeom>
          <a:noFill/>
        </p:spPr>
        <p:txBody>
          <a:bodyPr wrap="squar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Холм-Жирковский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5" name="TextBox 34"/>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39" name="Picture 6" descr="C:\Users\i_sli\Pictures\культура_фото района\ФОТО Холм-Жирковского района\Герб.png"/>
          <p:cNvPicPr>
            <a:picLocks noChangeAspect="1" noChangeArrowheads="1"/>
          </p:cNvPicPr>
          <p:nvPr/>
        </p:nvPicPr>
        <p:blipFill>
          <a:blip r:embed="rId13" cstate="print"/>
          <a:srcRect/>
          <a:stretch>
            <a:fillRect/>
          </a:stretch>
        </p:blipFill>
        <p:spPr bwMode="auto">
          <a:xfrm>
            <a:off x="118882" y="192540"/>
            <a:ext cx="555101" cy="688069"/>
          </a:xfrm>
          <a:prstGeom prst="rect">
            <a:avLst/>
          </a:prstGeom>
          <a:noFill/>
        </p:spPr>
      </p:pic>
      <p:graphicFrame>
        <p:nvGraphicFramePr>
          <p:cNvPr id="32" name="Диаграмма 31"/>
          <p:cNvGraphicFramePr/>
          <p:nvPr/>
        </p:nvGraphicFramePr>
        <p:xfrm>
          <a:off x="3578575" y="1709214"/>
          <a:ext cx="3249635" cy="3455446"/>
        </p:xfrm>
        <a:graphic>
          <a:graphicData uri="http://schemas.openxmlformats.org/drawingml/2006/chart">
            <c:chart xmlns:c="http://schemas.openxmlformats.org/drawingml/2006/chart" xmlns:r="http://schemas.openxmlformats.org/officeDocument/2006/relationships" r:id="rId14"/>
          </a:graphicData>
        </a:graphic>
      </p:graphicFrame>
      <p:sp>
        <p:nvSpPr>
          <p:cNvPr id="29" name="Прямоугольник 28"/>
          <p:cNvSpPr/>
          <p:nvPr/>
        </p:nvSpPr>
        <p:spPr>
          <a:xfrm>
            <a:off x="853020" y="6645275"/>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
        <p:nvSpPr>
          <p:cNvPr id="30" name="Прямоугольник 29"/>
          <p:cNvSpPr/>
          <p:nvPr/>
        </p:nvSpPr>
        <p:spPr>
          <a:xfrm>
            <a:off x="853020" y="6738540"/>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Tree>
    <p:extLst>
      <p:ext uri="{BB962C8B-B14F-4D97-AF65-F5344CB8AC3E}">
        <p14:creationId xmlns:p14="http://schemas.microsoft.com/office/powerpoint/2010/main" val="15898882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Рисунок 34"/>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313289" y="5297342"/>
            <a:ext cx="3329273" cy="892326"/>
          </a:xfrm>
          <a:prstGeom prst="rect">
            <a:avLst/>
          </a:prstGeom>
        </p:spPr>
      </p:pic>
      <p:pic>
        <p:nvPicPr>
          <p:cNvPr id="42" name="Рисунок 41"/>
          <p:cNvPicPr>
            <a:picLocks noChangeAspect="1"/>
          </p:cNvPicPr>
          <p:nvPr/>
        </p:nvPicPr>
        <p:blipFill>
          <a:blip r:embed="rId5" cstate="print">
            <a:lum bright="70000" contrast="-70000"/>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8296" y="1119763"/>
            <a:ext cx="2457946" cy="629077"/>
          </a:xfrm>
          <a:prstGeom prst="rect">
            <a:avLst/>
          </a:prstGeom>
        </p:spPr>
      </p:pic>
      <p:pic>
        <p:nvPicPr>
          <p:cNvPr id="22" name="Рисунок 21"/>
          <p:cNvPicPr>
            <a:picLocks noChangeAspect="1"/>
          </p:cNvPicPr>
          <p:nvPr/>
        </p:nvPicPr>
        <p:blipFill>
          <a:blip r:embed="rId7" cstate="print"/>
          <a:stretch>
            <a:fillRect/>
          </a:stretch>
        </p:blipFill>
        <p:spPr>
          <a:xfrm>
            <a:off x="2061031" y="156237"/>
            <a:ext cx="5498644" cy="768091"/>
          </a:xfrm>
          <a:prstGeom prst="rect">
            <a:avLst/>
          </a:prstGeom>
        </p:spPr>
      </p:pic>
      <p:sp>
        <p:nvSpPr>
          <p:cNvPr id="3" name="TextBox 2"/>
          <p:cNvSpPr txBox="1"/>
          <p:nvPr/>
        </p:nvSpPr>
        <p:spPr>
          <a:xfrm>
            <a:off x="2060734" y="315440"/>
            <a:ext cx="5498941"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Сельское хозяйство</a:t>
            </a:r>
          </a:p>
        </p:txBody>
      </p:sp>
      <p:pic>
        <p:nvPicPr>
          <p:cNvPr id="40" name="Рисунок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7070" y="1819957"/>
            <a:ext cx="703970" cy="703970"/>
          </a:xfrm>
          <a:prstGeom prst="rect">
            <a:avLst/>
          </a:prstGeom>
        </p:spPr>
      </p:pic>
      <p:sp>
        <p:nvSpPr>
          <p:cNvPr id="76" name="TextBox 75"/>
          <p:cNvSpPr txBox="1"/>
          <p:nvPr/>
        </p:nvSpPr>
        <p:spPr>
          <a:xfrm>
            <a:off x="1388256" y="1890898"/>
            <a:ext cx="661829" cy="584775"/>
          </a:xfrm>
          <a:prstGeom prst="rect">
            <a:avLst/>
          </a:prstGeom>
          <a:noFill/>
        </p:spPr>
        <p:txBody>
          <a:bodyPr wrap="square" rtlCol="0">
            <a:spAutoFit/>
          </a:bodyPr>
          <a:lstStyle/>
          <a:p>
            <a:pPr algn="ctr"/>
            <a:r>
              <a:rPr lang="ru-RU" sz="32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2</a:t>
            </a:r>
            <a:r>
              <a:rPr lang="ru-RU" sz="3200" dirty="0" smtClean="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 </a:t>
            </a:r>
          </a:p>
        </p:txBody>
      </p:sp>
      <p:pic>
        <p:nvPicPr>
          <p:cNvPr id="78" name="Рисунок 77"/>
          <p:cNvPicPr>
            <a:picLocks noChangeAspect="1"/>
          </p:cNvPicPr>
          <p:nvPr/>
        </p:nvPicPr>
        <p:blipFill>
          <a:blip r:embed="rId9" cstate="print">
            <a:lum bright="70000" contrast="-70000"/>
            <a:extLst>
              <a:ext uri="{BEBA8EAE-BF5A-486C-A8C5-ECC9F3942E4B}">
                <a14:imgProps xmlns:a14="http://schemas.microsoft.com/office/drawing/2010/main">
                  <a14:imgLayer r:embed="rId10">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8296" y="2804575"/>
            <a:ext cx="2449953" cy="504138"/>
          </a:xfrm>
          <a:prstGeom prst="rect">
            <a:avLst/>
          </a:prstGeom>
        </p:spPr>
      </p:pic>
      <p:sp>
        <p:nvSpPr>
          <p:cNvPr id="8" name="TextBox 7"/>
          <p:cNvSpPr txBox="1"/>
          <p:nvPr/>
        </p:nvSpPr>
        <p:spPr>
          <a:xfrm>
            <a:off x="168296" y="2815607"/>
            <a:ext cx="2437272" cy="523220"/>
          </a:xfrm>
          <a:prstGeom prst="rect">
            <a:avLst/>
          </a:prstGeom>
          <a:noFill/>
        </p:spPr>
        <p:txBody>
          <a:bodyPr wrap="square" rtlCol="0">
            <a:spAutoFit/>
          </a:bodyPr>
          <a:lstStyle/>
          <a:p>
            <a:pPr algn="ctr"/>
            <a:r>
              <a:rPr lang="ru-RU" sz="1400" dirty="0" smtClean="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Структура сельского хозяйства</a:t>
            </a:r>
            <a:endParaRPr lang="ru-RU" sz="14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96" name="TextBox 95"/>
          <p:cNvSpPr txBox="1"/>
          <p:nvPr/>
        </p:nvSpPr>
        <p:spPr>
          <a:xfrm>
            <a:off x="2936979" y="1037747"/>
            <a:ext cx="4595395" cy="523220"/>
          </a:xfrm>
          <a:prstGeom prst="rect">
            <a:avLst/>
          </a:prstGeom>
          <a:noFill/>
        </p:spPr>
        <p:txBody>
          <a:bodyPr wrap="square" rtlCol="0">
            <a:spAutoFit/>
          </a:bodyPr>
          <a:lstStyle/>
          <a:p>
            <a:pPr algn="ctr"/>
            <a:r>
              <a:rPr lang="ru-RU" sz="1400" dirty="0" smtClean="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Производство основных видов продукции во всех категориях хозяйств</a:t>
            </a:r>
            <a:endParaRPr lang="ru-RU" sz="14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17" name="Рисунок 16"/>
          <p:cNvPicPr>
            <a:picLocks noChangeAspect="1"/>
          </p:cNvPicPr>
          <p:nvPr/>
        </p:nvPicPr>
        <p:blipFill>
          <a:blip r:embed="rId11" cstate="print">
            <a:lum bright="70000" contrast="-70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632266" y="5297342"/>
            <a:ext cx="3442992" cy="1418406"/>
          </a:xfrm>
          <a:prstGeom prst="rect">
            <a:avLst/>
          </a:prstGeom>
        </p:spPr>
      </p:pic>
      <p:sp>
        <p:nvSpPr>
          <p:cNvPr id="19" name="TextBox 18"/>
          <p:cNvSpPr txBox="1"/>
          <p:nvPr/>
        </p:nvSpPr>
        <p:spPr>
          <a:xfrm>
            <a:off x="2528202" y="4939846"/>
            <a:ext cx="4540994" cy="338554"/>
          </a:xfrm>
          <a:prstGeom prst="rect">
            <a:avLst/>
          </a:prstGeom>
          <a:noFill/>
        </p:spPr>
        <p:txBody>
          <a:bodyPr wrap="squar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Основные задачи на период до 2024 года</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4" name="Рисунок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72059" y="5382714"/>
            <a:ext cx="253843" cy="267857"/>
          </a:xfrm>
          <a:prstGeom prst="rect">
            <a:avLst/>
          </a:prstGeom>
        </p:spPr>
      </p:pic>
      <p:sp>
        <p:nvSpPr>
          <p:cNvPr id="27" name="TextBox 26"/>
          <p:cNvSpPr txBox="1"/>
          <p:nvPr/>
        </p:nvSpPr>
        <p:spPr>
          <a:xfrm>
            <a:off x="7118529" y="7190343"/>
            <a:ext cx="441146"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18</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0" name="TextBox 29"/>
          <p:cNvSpPr txBox="1"/>
          <p:nvPr/>
        </p:nvSpPr>
        <p:spPr>
          <a:xfrm>
            <a:off x="549580" y="1131035"/>
            <a:ext cx="1801050" cy="584775"/>
          </a:xfrm>
          <a:prstGeom prst="rect">
            <a:avLst/>
          </a:prstGeom>
          <a:noFill/>
        </p:spPr>
        <p:txBody>
          <a:bodyPr wrap="squar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Число предприятий</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32" name="Рисунок 3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72059" y="6073297"/>
            <a:ext cx="253843" cy="267857"/>
          </a:xfrm>
          <a:prstGeom prst="rect">
            <a:avLst/>
          </a:prstGeom>
        </p:spPr>
      </p:pic>
      <p:sp>
        <p:nvSpPr>
          <p:cNvPr id="9" name="TextBox 8"/>
          <p:cNvSpPr txBox="1"/>
          <p:nvPr/>
        </p:nvSpPr>
        <p:spPr>
          <a:xfrm>
            <a:off x="3105041" y="5328006"/>
            <a:ext cx="3451258" cy="830997"/>
          </a:xfrm>
          <a:prstGeom prst="rect">
            <a:avLst/>
          </a:prstGeom>
          <a:noFill/>
        </p:spPr>
        <p:txBody>
          <a:bodyPr wrap="square" rtlCol="0">
            <a:spAutoFit/>
          </a:bodyPr>
          <a:lstStyle/>
          <a:p>
            <a:r>
              <a:rPr lang="ru-RU" sz="1200" dirty="0">
                <a:latin typeface="Open Sans" panose="020B0606030504020204" pitchFamily="34" charset="0"/>
                <a:ea typeface="Open Sans" panose="020B0606030504020204" pitchFamily="34" charset="0"/>
                <a:cs typeface="Open Sans" panose="020B0606030504020204" pitchFamily="34" charset="0"/>
              </a:rPr>
              <a:t>Стимулирование инновационной деятельности и инновационного развития агропромышленного комплекса</a:t>
            </a:r>
          </a:p>
          <a:p>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34" name="TextBox 33"/>
          <p:cNvSpPr txBox="1"/>
          <p:nvPr/>
        </p:nvSpPr>
        <p:spPr>
          <a:xfrm>
            <a:off x="3100846" y="6008804"/>
            <a:ext cx="2974412" cy="646331"/>
          </a:xfrm>
          <a:prstGeom prst="rect">
            <a:avLst/>
          </a:prstGeom>
          <a:noFill/>
        </p:spPr>
        <p:txBody>
          <a:bodyPr wrap="square" rtlCol="0">
            <a:spAutoFit/>
          </a:bodyPr>
          <a:lstStyle/>
          <a:p>
            <a:r>
              <a:rPr lang="ru-RU" sz="1200" dirty="0">
                <a:latin typeface="Open Sans" panose="020B0606030504020204" pitchFamily="34" charset="0"/>
                <a:ea typeface="Open Sans" panose="020B0606030504020204" pitchFamily="34" charset="0"/>
                <a:cs typeface="Open Sans" panose="020B0606030504020204" pitchFamily="34" charset="0"/>
              </a:rPr>
              <a:t>Вовлечение в оборот неиспользуемых земель сельскохозяйственного </a:t>
            </a:r>
            <a:r>
              <a:rPr lang="ru-RU" sz="1200" dirty="0" smtClean="0">
                <a:latin typeface="Open Sans" panose="020B0606030504020204" pitchFamily="34" charset="0"/>
                <a:ea typeface="Open Sans" panose="020B0606030504020204" pitchFamily="34" charset="0"/>
                <a:cs typeface="Open Sans" panose="020B0606030504020204" pitchFamily="34" charset="0"/>
              </a:rPr>
              <a:t>назначения</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60" name="TextBox 59"/>
          <p:cNvSpPr txBox="1"/>
          <p:nvPr/>
        </p:nvSpPr>
        <p:spPr>
          <a:xfrm>
            <a:off x="2893203" y="4507875"/>
            <a:ext cx="1478389" cy="261610"/>
          </a:xfrm>
          <a:prstGeom prst="rect">
            <a:avLst/>
          </a:prstGeom>
          <a:noFill/>
        </p:spPr>
        <p:txBody>
          <a:bodyPr wrap="square" rtlCol="0">
            <a:spAutoFit/>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молоко</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1" name="TextBox 30"/>
          <p:cNvSpPr txBox="1"/>
          <p:nvPr/>
        </p:nvSpPr>
        <p:spPr>
          <a:xfrm>
            <a:off x="4451360" y="4507875"/>
            <a:ext cx="1478389" cy="261610"/>
          </a:xfrm>
          <a:prstGeom prst="rect">
            <a:avLst/>
          </a:prstGeom>
          <a:noFill/>
        </p:spPr>
        <p:txBody>
          <a:bodyPr wrap="square" rtlCol="0">
            <a:spAutoFit/>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мясо скота и птицы</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3" name="TextBox 32"/>
          <p:cNvSpPr txBox="1"/>
          <p:nvPr/>
        </p:nvSpPr>
        <p:spPr>
          <a:xfrm>
            <a:off x="5966030" y="4504246"/>
            <a:ext cx="1478389" cy="261610"/>
          </a:xfrm>
          <a:prstGeom prst="rect">
            <a:avLst/>
          </a:prstGeom>
          <a:noFill/>
        </p:spPr>
        <p:txBody>
          <a:bodyPr wrap="square" rtlCol="0">
            <a:spAutoFit/>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яйцо</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38" name="Рисунок 3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44937" y="1672241"/>
            <a:ext cx="1196713" cy="1196713"/>
          </a:xfrm>
          <a:prstGeom prst="rect">
            <a:avLst/>
          </a:prstGeom>
        </p:spPr>
      </p:pic>
      <p:pic>
        <p:nvPicPr>
          <p:cNvPr id="39" name="Рисунок 3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63976" y="1673959"/>
            <a:ext cx="1167767" cy="1167767"/>
          </a:xfrm>
          <a:prstGeom prst="rect">
            <a:avLst/>
          </a:prstGeom>
        </p:spPr>
      </p:pic>
      <p:pic>
        <p:nvPicPr>
          <p:cNvPr id="41" name="Рисунок 4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19152" y="1672241"/>
            <a:ext cx="1172146" cy="1172146"/>
          </a:xfrm>
          <a:prstGeom prst="rect">
            <a:avLst/>
          </a:prstGeom>
        </p:spPr>
      </p:pic>
      <p:pic>
        <p:nvPicPr>
          <p:cNvPr id="43" name="Рисунок 4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065027" y="3281710"/>
            <a:ext cx="1156534" cy="1139891"/>
          </a:xfrm>
          <a:prstGeom prst="rect">
            <a:avLst/>
          </a:prstGeom>
        </p:spPr>
      </p:pic>
      <p:pic>
        <p:nvPicPr>
          <p:cNvPr id="44" name="Рисунок 4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619107" y="3265953"/>
            <a:ext cx="1142896" cy="1142896"/>
          </a:xfrm>
          <a:prstGeom prst="rect">
            <a:avLst/>
          </a:prstGeom>
        </p:spPr>
      </p:pic>
      <p:pic>
        <p:nvPicPr>
          <p:cNvPr id="45" name="Рисунок 4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129956" y="3244086"/>
            <a:ext cx="1172146" cy="1172146"/>
          </a:xfrm>
          <a:prstGeom prst="rect">
            <a:avLst/>
          </a:prstGeom>
        </p:spPr>
      </p:pic>
      <p:sp>
        <p:nvSpPr>
          <p:cNvPr id="46" name="TextBox 45"/>
          <p:cNvSpPr txBox="1"/>
          <p:nvPr/>
        </p:nvSpPr>
        <p:spPr>
          <a:xfrm>
            <a:off x="3204375" y="1871848"/>
            <a:ext cx="753732" cy="800219"/>
          </a:xfrm>
          <a:prstGeom prst="rect">
            <a:avLst/>
          </a:prstGeom>
          <a:noFill/>
        </p:spPr>
        <p:txBody>
          <a:bodyPr wrap="none" rtlCol="0">
            <a:spAutoFit/>
          </a:bodyPr>
          <a:lstStyle/>
          <a:p>
            <a:pPr algn="ctr"/>
            <a:r>
              <a:rPr lang="ru-RU" sz="3200" b="1"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3,4</a:t>
            </a:r>
          </a:p>
          <a:p>
            <a:pPr algn="ctr"/>
            <a:r>
              <a:rPr lang="ru-RU" sz="1400" b="1" dirty="0" err="1"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тыс.т</a:t>
            </a:r>
            <a:r>
              <a:rPr lang="ru-RU" sz="1400" b="1"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a:t>
            </a:r>
            <a:endParaRPr lang="ru-RU" sz="1400" b="1"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1" name="TextBox 50"/>
          <p:cNvSpPr txBox="1"/>
          <p:nvPr/>
        </p:nvSpPr>
        <p:spPr>
          <a:xfrm>
            <a:off x="4545912" y="1860842"/>
            <a:ext cx="1208985" cy="800219"/>
          </a:xfrm>
          <a:prstGeom prst="rect">
            <a:avLst/>
          </a:prstGeom>
          <a:noFill/>
        </p:spPr>
        <p:txBody>
          <a:bodyPr wrap="none" rtlCol="0">
            <a:spAutoFit/>
          </a:bodyPr>
          <a:lstStyle/>
          <a:p>
            <a:pPr algn="ctr"/>
            <a:r>
              <a:rPr lang="ru-RU" sz="3200" dirty="0" smtClean="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1,446</a:t>
            </a:r>
          </a:p>
          <a:p>
            <a:pPr algn="ctr"/>
            <a:r>
              <a:rPr lang="ru-RU" sz="1400" dirty="0" err="1"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тыс.т</a:t>
            </a:r>
            <a:r>
              <a:rPr lang="ru-RU" sz="1400"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a:t>
            </a:r>
            <a:endParaRPr lang="ru-RU" sz="14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2" name="TextBox 51"/>
          <p:cNvSpPr txBox="1"/>
          <p:nvPr/>
        </p:nvSpPr>
        <p:spPr>
          <a:xfrm>
            <a:off x="6075258" y="1901643"/>
            <a:ext cx="1208985" cy="800219"/>
          </a:xfrm>
          <a:prstGeom prst="rect">
            <a:avLst/>
          </a:prstGeom>
          <a:noFill/>
        </p:spPr>
        <p:txBody>
          <a:bodyPr wrap="none" rtlCol="0">
            <a:spAutoFit/>
          </a:bodyPr>
          <a:lstStyle/>
          <a:p>
            <a:pPr algn="ctr"/>
            <a:r>
              <a:rPr lang="ru-RU" sz="3200" dirty="0" smtClean="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0,260</a:t>
            </a:r>
          </a:p>
          <a:p>
            <a:pPr algn="ctr"/>
            <a:r>
              <a:rPr lang="ru-RU" sz="1400"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тыс.т.</a:t>
            </a:r>
            <a:endParaRPr lang="ru-RU" sz="14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3" name="TextBox 52"/>
          <p:cNvSpPr txBox="1"/>
          <p:nvPr/>
        </p:nvSpPr>
        <p:spPr>
          <a:xfrm>
            <a:off x="3096625" y="3476219"/>
            <a:ext cx="981359" cy="800219"/>
          </a:xfrm>
          <a:prstGeom prst="rect">
            <a:avLst/>
          </a:prstGeom>
          <a:noFill/>
        </p:spPr>
        <p:txBody>
          <a:bodyPr wrap="none" rtlCol="0">
            <a:spAutoFit/>
          </a:bodyPr>
          <a:lstStyle/>
          <a:p>
            <a:pPr algn="ctr"/>
            <a:r>
              <a:rPr lang="ru-RU" sz="3200"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3,61</a:t>
            </a:r>
          </a:p>
          <a:p>
            <a:pPr algn="ctr"/>
            <a:r>
              <a:rPr lang="ru-RU" sz="1400" dirty="0" err="1"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тыс.т</a:t>
            </a:r>
            <a:r>
              <a:rPr lang="ru-RU" sz="1400"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a:t>
            </a:r>
            <a:endParaRPr lang="ru-RU" sz="14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4" name="TextBox 53"/>
          <p:cNvSpPr txBox="1"/>
          <p:nvPr/>
        </p:nvSpPr>
        <p:spPr>
          <a:xfrm>
            <a:off x="4608199" y="3490611"/>
            <a:ext cx="1208985" cy="800219"/>
          </a:xfrm>
          <a:prstGeom prst="rect">
            <a:avLst/>
          </a:prstGeom>
          <a:noFill/>
        </p:spPr>
        <p:txBody>
          <a:bodyPr wrap="none" rtlCol="0">
            <a:spAutoFit/>
          </a:bodyPr>
          <a:lstStyle/>
          <a:p>
            <a:pPr algn="ctr"/>
            <a:r>
              <a:rPr lang="ru-RU" sz="3200"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286,0</a:t>
            </a:r>
          </a:p>
          <a:p>
            <a:pPr algn="ctr"/>
            <a:r>
              <a:rPr lang="ru-RU" sz="1400"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тонн</a:t>
            </a:r>
            <a:endParaRPr lang="ru-RU" sz="14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5" name="TextBox 54"/>
          <p:cNvSpPr txBox="1"/>
          <p:nvPr/>
        </p:nvSpPr>
        <p:spPr>
          <a:xfrm>
            <a:off x="6120189" y="3454401"/>
            <a:ext cx="1208985" cy="800219"/>
          </a:xfrm>
          <a:prstGeom prst="rect">
            <a:avLst/>
          </a:prstGeom>
          <a:noFill/>
        </p:spPr>
        <p:txBody>
          <a:bodyPr wrap="none" rtlCol="0">
            <a:spAutoFit/>
          </a:bodyPr>
          <a:lstStyle/>
          <a:p>
            <a:pPr algn="ctr"/>
            <a:r>
              <a:rPr lang="ru-RU" sz="3200" dirty="0" smtClean="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0,724</a:t>
            </a:r>
          </a:p>
          <a:p>
            <a:pPr algn="ctr"/>
            <a:r>
              <a:rPr lang="ru-RU" sz="1400" dirty="0" err="1">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м</a:t>
            </a:r>
            <a:r>
              <a:rPr lang="ru-RU" sz="1400" dirty="0" err="1"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лн.шт</a:t>
            </a:r>
            <a:r>
              <a:rPr lang="ru-RU" sz="1400"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a:t>
            </a:r>
            <a:endParaRPr lang="ru-RU" sz="14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graphicFrame>
        <p:nvGraphicFramePr>
          <p:cNvPr id="57" name="Диаграмма 56"/>
          <p:cNvGraphicFramePr/>
          <p:nvPr>
            <p:extLst>
              <p:ext uri="{D42A27DB-BD31-4B8C-83A1-F6EECF244321}">
                <p14:modId xmlns:p14="http://schemas.microsoft.com/office/powerpoint/2010/main" val="2071797853"/>
              </p:ext>
            </p:extLst>
          </p:nvPr>
        </p:nvGraphicFramePr>
        <p:xfrm>
          <a:off x="-327143" y="3436667"/>
          <a:ext cx="3180462" cy="3094640"/>
        </p:xfrm>
        <a:graphic>
          <a:graphicData uri="http://schemas.openxmlformats.org/drawingml/2006/chart">
            <c:chart xmlns:c="http://schemas.openxmlformats.org/drawingml/2006/chart" xmlns:r="http://schemas.openxmlformats.org/officeDocument/2006/relationships" r:id="rId19"/>
          </a:graphicData>
        </a:graphic>
      </p:graphicFrame>
      <p:sp>
        <p:nvSpPr>
          <p:cNvPr id="59" name="TextBox 58"/>
          <p:cNvSpPr txBox="1"/>
          <p:nvPr/>
        </p:nvSpPr>
        <p:spPr>
          <a:xfrm>
            <a:off x="670176" y="151855"/>
            <a:ext cx="1559859" cy="769441"/>
          </a:xfrm>
          <a:prstGeom prst="rect">
            <a:avLst/>
          </a:prstGeom>
          <a:noFill/>
        </p:spPr>
        <p:txBody>
          <a:bodyPr wrap="squar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Холм-Жирковский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61" name="TextBox 60"/>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62" name="Picture 6" descr="C:\Users\i_sli\Pictures\культура_фото района\ФОТО Холм-Жирковского района\Герб.png"/>
          <p:cNvPicPr>
            <a:picLocks noChangeAspect="1" noChangeArrowheads="1"/>
          </p:cNvPicPr>
          <p:nvPr/>
        </p:nvPicPr>
        <p:blipFill>
          <a:blip r:embed="rId20" cstate="print"/>
          <a:srcRect/>
          <a:stretch>
            <a:fillRect/>
          </a:stretch>
        </p:blipFill>
        <p:spPr bwMode="auto">
          <a:xfrm>
            <a:off x="118882" y="192540"/>
            <a:ext cx="555101" cy="688069"/>
          </a:xfrm>
          <a:prstGeom prst="rect">
            <a:avLst/>
          </a:prstGeom>
          <a:noFill/>
        </p:spPr>
      </p:pic>
      <p:sp>
        <p:nvSpPr>
          <p:cNvPr id="48" name="TextBox 47"/>
          <p:cNvSpPr txBox="1"/>
          <p:nvPr/>
        </p:nvSpPr>
        <p:spPr>
          <a:xfrm>
            <a:off x="2904098" y="2907116"/>
            <a:ext cx="1478389" cy="261610"/>
          </a:xfrm>
          <a:prstGeom prst="rect">
            <a:avLst/>
          </a:prstGeom>
          <a:noFill/>
        </p:spPr>
        <p:txBody>
          <a:bodyPr wrap="square" rtlCol="0">
            <a:spAutoFit/>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зерно</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9" name="TextBox 48"/>
          <p:cNvSpPr txBox="1"/>
          <p:nvPr/>
        </p:nvSpPr>
        <p:spPr>
          <a:xfrm>
            <a:off x="4408664" y="2907116"/>
            <a:ext cx="1478389" cy="261610"/>
          </a:xfrm>
          <a:prstGeom prst="rect">
            <a:avLst/>
          </a:prstGeom>
          <a:noFill/>
        </p:spPr>
        <p:txBody>
          <a:bodyPr wrap="square" rtlCol="0">
            <a:spAutoFit/>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картофель</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8" name="TextBox 57"/>
          <p:cNvSpPr txBox="1"/>
          <p:nvPr/>
        </p:nvSpPr>
        <p:spPr>
          <a:xfrm>
            <a:off x="5972533" y="2907116"/>
            <a:ext cx="1478389" cy="261610"/>
          </a:xfrm>
          <a:prstGeom prst="rect">
            <a:avLst/>
          </a:prstGeom>
          <a:noFill/>
        </p:spPr>
        <p:txBody>
          <a:bodyPr wrap="square" rtlCol="0">
            <a:spAutoFit/>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овощи</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7" name="Прямоугольник 46"/>
          <p:cNvSpPr/>
          <p:nvPr/>
        </p:nvSpPr>
        <p:spPr>
          <a:xfrm>
            <a:off x="853020" y="6645275"/>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
        <p:nvSpPr>
          <p:cNvPr id="50" name="Прямоугольник 49"/>
          <p:cNvSpPr/>
          <p:nvPr/>
        </p:nvSpPr>
        <p:spPr>
          <a:xfrm>
            <a:off x="853020" y="6738540"/>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Tree>
    <p:extLst>
      <p:ext uri="{BB962C8B-B14F-4D97-AF65-F5344CB8AC3E}">
        <p14:creationId xmlns:p14="http://schemas.microsoft.com/office/powerpoint/2010/main" val="26666660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Объект 31"/>
          <p:cNvSpPr txBox="1">
            <a:spLocks/>
          </p:cNvSpPr>
          <p:nvPr/>
        </p:nvSpPr>
        <p:spPr>
          <a:xfrm>
            <a:off x="5134564" y="2607372"/>
            <a:ext cx="2318752" cy="1762288"/>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180975" algn="just">
              <a:lnSpc>
                <a:spcPct val="96000"/>
              </a:lnSpc>
              <a:spcBef>
                <a:spcPts val="0"/>
              </a:spcBef>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Предоставление </a:t>
            </a:r>
            <a:r>
              <a:rPr lang="ru-RU" sz="900" spc="-50" dirty="0">
                <a:latin typeface="Open Sans" panose="020B0606030504020204" pitchFamily="34" charset="0"/>
                <a:ea typeface="Open Sans" panose="020B0606030504020204" pitchFamily="34" charset="0"/>
                <a:cs typeface="Open Sans" panose="020B0606030504020204" pitchFamily="34" charset="0"/>
              </a:rPr>
              <a:t>грантов «</a:t>
            </a:r>
            <a:r>
              <a:rPr lang="ru-RU" sz="900" spc="-50" dirty="0" err="1">
                <a:latin typeface="Open Sans" panose="020B0606030504020204" pitchFamily="34" charset="0"/>
                <a:ea typeface="Open Sans" panose="020B0606030504020204" pitchFamily="34" charset="0"/>
                <a:cs typeface="Open Sans" panose="020B0606030504020204" pitchFamily="34" charset="0"/>
              </a:rPr>
              <a:t>Агростартап</a:t>
            </a:r>
            <a:r>
              <a:rPr lang="ru-RU" sz="900" spc="-50" dirty="0">
                <a:latin typeface="Open Sans" panose="020B0606030504020204" pitchFamily="34" charset="0"/>
                <a:ea typeface="Open Sans" panose="020B0606030504020204" pitchFamily="34" charset="0"/>
                <a:cs typeface="Open Sans" panose="020B0606030504020204" pitchFamily="34" charset="0"/>
              </a:rPr>
              <a:t>» крестьянским (фермерским) хозяйствам или индивидуальным предпринимателям на их создание и (или) развитие;</a:t>
            </a:r>
          </a:p>
          <a:p>
            <a:pPr marL="0" indent="180975" algn="just">
              <a:lnSpc>
                <a:spcPct val="96000"/>
              </a:lnSpc>
              <a:spcBef>
                <a:spcPts val="0"/>
              </a:spcBef>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Предоставление </a:t>
            </a:r>
            <a:r>
              <a:rPr lang="ru-RU" sz="900" spc="-50" dirty="0">
                <a:latin typeface="Open Sans" panose="020B0606030504020204" pitchFamily="34" charset="0"/>
                <a:ea typeface="Open Sans" panose="020B0606030504020204" pitchFamily="34" charset="0"/>
                <a:cs typeface="Open Sans" panose="020B0606030504020204" pitchFamily="34" charset="0"/>
              </a:rPr>
              <a:t>грантов на развитие семейных ферм на базе крестьянских (фермерских) хозяйств, включая индивидуальных предпринимателей;</a:t>
            </a:r>
          </a:p>
          <a:p>
            <a:pPr marL="0" indent="180975" algn="just">
              <a:lnSpc>
                <a:spcPct val="96000"/>
              </a:lnSpc>
              <a:spcBef>
                <a:spcPts val="0"/>
              </a:spcBef>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Предоставление </a:t>
            </a:r>
            <a:r>
              <a:rPr lang="ru-RU" sz="900" spc="-50" dirty="0">
                <a:latin typeface="Open Sans" panose="020B0606030504020204" pitchFamily="34" charset="0"/>
                <a:ea typeface="Open Sans" panose="020B0606030504020204" pitchFamily="34" charset="0"/>
                <a:cs typeface="Open Sans" panose="020B0606030504020204" pitchFamily="34" charset="0"/>
              </a:rPr>
              <a:t>субсидий сельскохозяйственным потребительским кооперативам (за исключением сельскохозяйственных потребительских кредитных кооперативов) на возмещение части затрат, связанных с их развитием.</a:t>
            </a:r>
          </a:p>
        </p:txBody>
      </p:sp>
      <p:pic>
        <p:nvPicPr>
          <p:cNvPr id="57" name="Рисунок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0470" y="2122268"/>
            <a:ext cx="2278865" cy="411187"/>
          </a:xfrm>
          <a:prstGeom prst="rect">
            <a:avLst/>
          </a:prstGeom>
        </p:spPr>
      </p:pic>
      <p:sp>
        <p:nvSpPr>
          <p:cNvPr id="48" name="TextBox 47"/>
          <p:cNvSpPr txBox="1"/>
          <p:nvPr/>
        </p:nvSpPr>
        <p:spPr>
          <a:xfrm>
            <a:off x="5109172" y="2090003"/>
            <a:ext cx="2366767" cy="461665"/>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Развитие малых форм хозяйствования</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5" name="Рисунок 24"/>
          <p:cNvPicPr>
            <a:picLocks noChangeAspect="1"/>
          </p:cNvPicPr>
          <p:nvPr/>
        </p:nvPicPr>
        <p:blipFill>
          <a:blip r:embed="rId4" cstate="print">
            <a:duotone>
              <a:prstClr val="black"/>
              <a:srgbClr val="CCE395">
                <a:tint val="45000"/>
                <a:satMod val="400000"/>
              </a:srgbClr>
            </a:duotone>
            <a:extLst>
              <a:ext uri="{28A0092B-C50C-407E-A947-70E740481C1C}">
                <a14:useLocalDpi xmlns:a14="http://schemas.microsoft.com/office/drawing/2010/main" val="0"/>
              </a:ext>
            </a:extLst>
          </a:blip>
          <a:stretch>
            <a:fillRect/>
          </a:stretch>
        </p:blipFill>
        <p:spPr>
          <a:xfrm>
            <a:off x="5151402" y="879485"/>
            <a:ext cx="2287933" cy="267708"/>
          </a:xfrm>
          <a:prstGeom prst="rect">
            <a:avLst/>
          </a:prstGeom>
        </p:spPr>
      </p:pic>
      <p:sp>
        <p:nvSpPr>
          <p:cNvPr id="21" name="TextBox 20"/>
          <p:cNvSpPr txBox="1"/>
          <p:nvPr/>
        </p:nvSpPr>
        <p:spPr>
          <a:xfrm>
            <a:off x="5078994" y="872818"/>
            <a:ext cx="2363014" cy="276999"/>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Страхование в АПК</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6" name="Объект 31"/>
          <p:cNvSpPr txBox="1">
            <a:spLocks/>
          </p:cNvSpPr>
          <p:nvPr/>
        </p:nvSpPr>
        <p:spPr>
          <a:xfrm>
            <a:off x="5148062" y="1183100"/>
            <a:ext cx="2272654" cy="741029"/>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lnSpc>
                <a:spcPct val="96000"/>
              </a:lnSpc>
              <a:spcBef>
                <a:spcPts val="0"/>
              </a:spcBef>
              <a:buNone/>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уплату страховой премии, начисленной по договору сельскохозяйственного страхования в области растениеводства, и (или) животноводства, и (или) товарной </a:t>
            </a:r>
            <a:r>
              <a:rPr lang="ru-RU" sz="900" spc="-50" dirty="0" err="1">
                <a:latin typeface="Open Sans" panose="020B0606030504020204" pitchFamily="34" charset="0"/>
                <a:ea typeface="Open Sans" panose="020B0606030504020204" pitchFamily="34" charset="0"/>
                <a:cs typeface="Open Sans" panose="020B0606030504020204" pitchFamily="34" charset="0"/>
              </a:rPr>
              <a:t>аквакультуры</a:t>
            </a:r>
            <a:r>
              <a:rPr lang="ru-RU" sz="900" spc="-50" dirty="0">
                <a:latin typeface="Open Sans" panose="020B0606030504020204" pitchFamily="34" charset="0"/>
                <a:ea typeface="Open Sans" panose="020B0606030504020204" pitchFamily="34" charset="0"/>
                <a:cs typeface="Open Sans" panose="020B0606030504020204" pitchFamily="34" charset="0"/>
              </a:rPr>
              <a:t> (товарного рыбоводства).</a:t>
            </a: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47" y="854310"/>
            <a:ext cx="2524148" cy="315507"/>
          </a:xfrm>
          <a:prstGeom prst="rect">
            <a:avLst/>
          </a:prstGeom>
        </p:spPr>
      </p:pic>
      <p:sp>
        <p:nvSpPr>
          <p:cNvPr id="6" name="TextBox 5"/>
          <p:cNvSpPr txBox="1"/>
          <p:nvPr/>
        </p:nvSpPr>
        <p:spPr>
          <a:xfrm>
            <a:off x="80149" y="862084"/>
            <a:ext cx="2519745" cy="276999"/>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Растениеводство</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3" name="Объект 31"/>
          <p:cNvSpPr txBox="1">
            <a:spLocks/>
          </p:cNvSpPr>
          <p:nvPr/>
        </p:nvSpPr>
        <p:spPr>
          <a:xfrm>
            <a:off x="2616581" y="1227206"/>
            <a:ext cx="2517983" cy="3355851"/>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180975"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приобретение сельскохозяйственной, промышленной техники для производства сельскохозяйственной продукции;</a:t>
            </a:r>
          </a:p>
          <a:p>
            <a:pPr marL="0" indent="180975"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уплату лизинговых платежей при приобретении сельскохозяйственной техники и оборудования;</a:t>
            </a:r>
          </a:p>
          <a:p>
            <a:pPr marL="0" indent="180975"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связанных с разработкой проектно-сметной документации на создание и (или) модернизацию молочно-товарных ферм и проведение инженерных изысканий, выполняемых в целях подготовки данной проектной документации;</a:t>
            </a:r>
          </a:p>
          <a:p>
            <a:pPr marL="0" indent="180975"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создание и (или) модернизацию объектов агропромышленного комплекса, а также на приобретение и ввод в промышленную эксплуатацию маркировочного оборудования для внедрения обязательной маркировки отдельных видов молочной продукции;</a:t>
            </a:r>
          </a:p>
          <a:p>
            <a:pPr marL="0" indent="180975"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приобретение оборудования в целях создания и (или) модернизации производства молочной продукции.</a:t>
            </a:r>
          </a:p>
        </p:txBody>
      </p:sp>
      <p:pic>
        <p:nvPicPr>
          <p:cNvPr id="42" name="Рисунок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42487" y="1194414"/>
            <a:ext cx="2452195" cy="3468121"/>
          </a:xfrm>
          <a:prstGeom prst="rect">
            <a:avLst/>
          </a:prstGeom>
        </p:spPr>
      </p:pic>
      <p:pic>
        <p:nvPicPr>
          <p:cNvPr id="54" name="Рисунок 53"/>
          <p:cNvPicPr>
            <a:picLocks noChangeAspect="1"/>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645849" y="862442"/>
            <a:ext cx="2452477" cy="299242"/>
          </a:xfrm>
          <a:prstGeom prst="rect">
            <a:avLst/>
          </a:prstGeom>
        </p:spPr>
      </p:pic>
      <p:sp>
        <p:nvSpPr>
          <p:cNvPr id="46" name="TextBox 45"/>
          <p:cNvSpPr txBox="1"/>
          <p:nvPr/>
        </p:nvSpPr>
        <p:spPr>
          <a:xfrm>
            <a:off x="2672303" y="860951"/>
            <a:ext cx="2406691" cy="276999"/>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Техническая модернизация</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8" name="Рисунок 27"/>
          <p:cNvPicPr>
            <a:picLocks noChangeAspect="1"/>
          </p:cNvPicPr>
          <p:nvPr/>
        </p:nvPicPr>
        <p:blipFill>
          <a:blip r:embed="rId6" cstate="print">
            <a:duotone>
              <a:prstClr val="black"/>
              <a:srgbClr val="AEFFDE">
                <a:tint val="45000"/>
                <a:satMod val="400000"/>
              </a:srgbClr>
            </a:duotone>
            <a:extLst>
              <a:ext uri="{28A0092B-C50C-407E-A947-70E740481C1C}">
                <a14:useLocalDpi xmlns:a14="http://schemas.microsoft.com/office/drawing/2010/main" val="0"/>
              </a:ext>
            </a:extLst>
          </a:blip>
          <a:stretch>
            <a:fillRect/>
          </a:stretch>
        </p:blipFill>
        <p:spPr>
          <a:xfrm>
            <a:off x="70448" y="1198775"/>
            <a:ext cx="2529447" cy="2096382"/>
          </a:xfrm>
          <a:prstGeom prst="rect">
            <a:avLst/>
          </a:prstGeom>
        </p:spPr>
      </p:pic>
      <p:sp>
        <p:nvSpPr>
          <p:cNvPr id="49" name="Объект 31"/>
          <p:cNvSpPr>
            <a:spLocks noGrp="1"/>
          </p:cNvSpPr>
          <p:nvPr/>
        </p:nvSpPr>
        <p:spPr>
          <a:xfrm>
            <a:off x="48430" y="1220332"/>
            <a:ext cx="2551814" cy="2029222"/>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180975" algn="just">
              <a:lnSpc>
                <a:spcPct val="96000"/>
              </a:lnSpc>
              <a:spcBef>
                <a:spcPts val="0"/>
              </a:spcBef>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Субсидии на </a:t>
            </a:r>
            <a:r>
              <a:rPr lang="ru-RU" sz="900" spc="-50" dirty="0">
                <a:latin typeface="Open Sans" panose="020B0606030504020204" pitchFamily="34" charset="0"/>
                <a:ea typeface="Open Sans" panose="020B0606030504020204" pitchFamily="34" charset="0"/>
                <a:cs typeface="Open Sans" panose="020B0606030504020204" pitchFamily="34" charset="0"/>
              </a:rPr>
              <a:t>поддержку элитного семеноводства;</a:t>
            </a:r>
          </a:p>
          <a:p>
            <a:pPr marL="0" indent="180975"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900" spc="-50" dirty="0">
                <a:latin typeface="Open Sans" panose="020B0606030504020204" pitchFamily="34" charset="0"/>
                <a:ea typeface="Open Sans" panose="020B0606030504020204" pitchFamily="34" charset="0"/>
                <a:cs typeface="Open Sans" panose="020B0606030504020204" pitchFamily="34" charset="0"/>
              </a:rPr>
              <a:t>проведение комплекса агротехнологических работ на посевных площадях, занятых зерновыми, зернобобовыми и кормовыми культурами;</a:t>
            </a:r>
          </a:p>
          <a:p>
            <a:pPr marL="0" indent="180975"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900" spc="-50" dirty="0">
                <a:latin typeface="Open Sans" panose="020B0606030504020204" pitchFamily="34" charset="0"/>
                <a:ea typeface="Open Sans" panose="020B0606030504020204" pitchFamily="34" charset="0"/>
                <a:cs typeface="Open Sans" panose="020B0606030504020204" pitchFamily="34" charset="0"/>
              </a:rPr>
              <a:t>производство и реализацию зерновых культур;</a:t>
            </a:r>
          </a:p>
          <a:p>
            <a:pPr marL="0" indent="180975"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900" spc="-50" dirty="0">
                <a:latin typeface="Open Sans" panose="020B0606030504020204" pitchFamily="34" charset="0"/>
                <a:ea typeface="Open Sans" panose="020B0606030504020204" pitchFamily="34" charset="0"/>
                <a:cs typeface="Open Sans" panose="020B0606030504020204" pitchFamily="34" charset="0"/>
              </a:rPr>
              <a:t>приобретение горюче-смазочных материалов, используемых при производстве зерновых культур;</a:t>
            </a:r>
          </a:p>
          <a:p>
            <a:pPr marL="0" indent="180975"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900" spc="-50" dirty="0">
                <a:latin typeface="Open Sans" panose="020B0606030504020204" pitchFamily="34" charset="0"/>
                <a:ea typeface="Open Sans" panose="020B0606030504020204" pitchFamily="34" charset="0"/>
                <a:cs typeface="Open Sans" panose="020B0606030504020204" pitchFamily="34" charset="0"/>
              </a:rPr>
              <a:t>поддержку производства льна-долгунца и (или) технической конопли;</a:t>
            </a:r>
          </a:p>
          <a:p>
            <a:pPr marL="0" indent="180975"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900" spc="-50" dirty="0">
                <a:latin typeface="Open Sans" panose="020B0606030504020204" pitchFamily="34" charset="0"/>
                <a:ea typeface="Open Sans" panose="020B0606030504020204" pitchFamily="34" charset="0"/>
                <a:cs typeface="Open Sans" panose="020B0606030504020204" pitchFamily="34" charset="0"/>
              </a:rPr>
              <a:t>стимулирование увеличения производства картофеля и овощей.</a:t>
            </a:r>
          </a:p>
        </p:txBody>
      </p:sp>
      <p:pic>
        <p:nvPicPr>
          <p:cNvPr id="7" name="Рисунок 6"/>
          <p:cNvPicPr>
            <a:picLocks noChangeAspect="1"/>
          </p:cNvPicPr>
          <p:nvPr/>
        </p:nvPicPr>
        <p:blipFill>
          <a:blip r:embed="rId7" cstate="print">
            <a:duotone>
              <a:prstClr val="black"/>
              <a:srgbClr val="DEE59D">
                <a:tint val="45000"/>
                <a:satMod val="400000"/>
              </a:srgbClr>
            </a:duotone>
            <a:extLst>
              <a:ext uri="{28A0092B-C50C-407E-A947-70E740481C1C}">
                <a14:useLocalDpi xmlns:a14="http://schemas.microsoft.com/office/drawing/2010/main" val="0"/>
              </a:ext>
            </a:extLst>
          </a:blip>
          <a:stretch>
            <a:fillRect/>
          </a:stretch>
        </p:blipFill>
        <p:spPr>
          <a:xfrm>
            <a:off x="79762" y="3341618"/>
            <a:ext cx="2520132" cy="293796"/>
          </a:xfrm>
          <a:prstGeom prst="rect">
            <a:avLst/>
          </a:prstGeom>
        </p:spPr>
      </p:pic>
      <p:sp>
        <p:nvSpPr>
          <p:cNvPr id="12" name="TextBox 11"/>
          <p:cNvSpPr txBox="1"/>
          <p:nvPr/>
        </p:nvSpPr>
        <p:spPr>
          <a:xfrm>
            <a:off x="104291" y="3357689"/>
            <a:ext cx="2495603" cy="276999"/>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Животноводство</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43" name="Рисунок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240449" y="5339022"/>
            <a:ext cx="1260636" cy="1220743"/>
          </a:xfrm>
          <a:prstGeom prst="rect">
            <a:avLst/>
          </a:prstGeom>
        </p:spPr>
      </p:pic>
      <p:pic>
        <p:nvPicPr>
          <p:cNvPr id="24" name="Рисунок 23"/>
          <p:cNvPicPr>
            <a:picLocks noChangeAspect="1"/>
          </p:cNvPicPr>
          <p:nvPr/>
        </p:nvPicPr>
        <p:blipFill>
          <a:blip r:embed="rId9" cstate="print">
            <a:duotone>
              <a:prstClr val="black"/>
              <a:srgbClr val="AEFFDE">
                <a:tint val="45000"/>
                <a:satMod val="400000"/>
              </a:srgbClr>
            </a:duotone>
            <a:extLst>
              <a:ext uri="{28A0092B-C50C-407E-A947-70E740481C1C}">
                <a14:useLocalDpi xmlns:a14="http://schemas.microsoft.com/office/drawing/2010/main" val="0"/>
              </a:ext>
            </a:extLst>
          </a:blip>
          <a:stretch>
            <a:fillRect/>
          </a:stretch>
        </p:blipFill>
        <p:spPr>
          <a:xfrm>
            <a:off x="2621072" y="4708444"/>
            <a:ext cx="2426023" cy="357743"/>
          </a:xfrm>
          <a:prstGeom prst="rect">
            <a:avLst/>
          </a:prstGeom>
        </p:spPr>
      </p:pic>
      <p:pic>
        <p:nvPicPr>
          <p:cNvPr id="10" name="Рисунок 9"/>
          <p:cNvPicPr>
            <a:picLocks noChangeAspect="1"/>
          </p:cNvPicPr>
          <p:nvPr/>
        </p:nvPicPr>
        <p:blipFill>
          <a:blip r:embed="rId10" cstate="print"/>
          <a:stretch>
            <a:fillRect/>
          </a:stretch>
        </p:blipFill>
        <p:spPr>
          <a:xfrm>
            <a:off x="2061031" y="59380"/>
            <a:ext cx="5498644" cy="663073"/>
          </a:xfrm>
          <a:prstGeom prst="rect">
            <a:avLst/>
          </a:prstGeom>
        </p:spPr>
      </p:pic>
      <p:sp>
        <p:nvSpPr>
          <p:cNvPr id="3" name="TextBox 2"/>
          <p:cNvSpPr txBox="1"/>
          <p:nvPr/>
        </p:nvSpPr>
        <p:spPr>
          <a:xfrm>
            <a:off x="1878080" y="31690"/>
            <a:ext cx="6007049" cy="707886"/>
          </a:xfrm>
          <a:prstGeom prst="rect">
            <a:avLst/>
          </a:prstGeom>
          <a:noFill/>
        </p:spPr>
        <p:txBody>
          <a:bodyPr wrap="square" rtlCol="0">
            <a:spAutoFit/>
          </a:bodyPr>
          <a:lstStyle/>
          <a:p>
            <a:pPr algn="ctr"/>
            <a:r>
              <a:rPr lang="ru-RU" sz="195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Государственная поддержка </a:t>
            </a:r>
            <a:r>
              <a:rPr lang="ru-RU" sz="195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сельхозтоваропроизводителей (субсидии)</a:t>
            </a:r>
          </a:p>
        </p:txBody>
      </p:sp>
      <p:sp>
        <p:nvSpPr>
          <p:cNvPr id="4" name="TextBox 3"/>
          <p:cNvSpPr txBox="1"/>
          <p:nvPr/>
        </p:nvSpPr>
        <p:spPr>
          <a:xfrm>
            <a:off x="7125935" y="7190343"/>
            <a:ext cx="419859"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19</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4" name="TextBox 13"/>
          <p:cNvSpPr txBox="1"/>
          <p:nvPr/>
        </p:nvSpPr>
        <p:spPr>
          <a:xfrm>
            <a:off x="2665896" y="4656482"/>
            <a:ext cx="2298906" cy="461665"/>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Возмещение процентных</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a:t>
            </a: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тавок по кредитам</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33" name="Рисунок 32"/>
          <p:cNvPicPr>
            <a:picLocks noChangeAspect="1"/>
          </p:cNvPicPr>
          <p:nvPr/>
        </p:nvPicPr>
        <p:blipFill>
          <a:blip r:embed="rId6" cstate="print">
            <a:duotone>
              <a:prstClr val="black"/>
              <a:srgbClr val="E5E5A2">
                <a:tint val="45000"/>
                <a:satMod val="400000"/>
              </a:srgbClr>
            </a:duotone>
            <a:extLst>
              <a:ext uri="{28A0092B-C50C-407E-A947-70E740481C1C}">
                <a14:useLocalDpi xmlns:a14="http://schemas.microsoft.com/office/drawing/2010/main" val="0"/>
              </a:ext>
            </a:extLst>
          </a:blip>
          <a:stretch>
            <a:fillRect/>
          </a:stretch>
        </p:blipFill>
        <p:spPr>
          <a:xfrm>
            <a:off x="70448" y="3681874"/>
            <a:ext cx="2529447" cy="2511163"/>
          </a:xfrm>
          <a:prstGeom prst="rect">
            <a:avLst/>
          </a:prstGeom>
        </p:spPr>
      </p:pic>
      <p:pic>
        <p:nvPicPr>
          <p:cNvPr id="39" name="Рисунок 3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39159" y="5114982"/>
            <a:ext cx="2407936" cy="620072"/>
          </a:xfrm>
          <a:prstGeom prst="rect">
            <a:avLst/>
          </a:prstGeom>
        </p:spPr>
      </p:pic>
      <p:sp>
        <p:nvSpPr>
          <p:cNvPr id="30" name="Объект 31"/>
          <p:cNvSpPr txBox="1">
            <a:spLocks/>
          </p:cNvSpPr>
          <p:nvPr/>
        </p:nvSpPr>
        <p:spPr>
          <a:xfrm>
            <a:off x="2535972" y="4560456"/>
            <a:ext cx="2303910" cy="1153823"/>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228600" indent="-228600" algn="just">
              <a:lnSpc>
                <a:spcPct val="100000"/>
              </a:lnSpc>
              <a:spcBef>
                <a:spcPts val="0"/>
              </a:spcBef>
              <a:buFont typeface="Arial" panose="020B0604020202020204" pitchFamily="34" charset="0"/>
              <a:buAutoNum type="arabicPeriod"/>
            </a:pPr>
            <a:endParaRPr lang="ru-RU" sz="800" spc="-50" dirty="0" smtClean="0">
              <a:latin typeface="Open Sans" panose="020B0606030504020204" pitchFamily="34" charset="0"/>
              <a:ea typeface="Open Sans" panose="020B0606030504020204" pitchFamily="34" charset="0"/>
              <a:cs typeface="Open Sans" panose="020B0606030504020204" pitchFamily="34" charset="0"/>
            </a:endParaRPr>
          </a:p>
          <a:p>
            <a:pPr marL="228600" indent="-228600" algn="just">
              <a:lnSpc>
                <a:spcPct val="100000"/>
              </a:lnSpc>
              <a:spcBef>
                <a:spcPts val="0"/>
              </a:spcBef>
              <a:buFont typeface="Arial" panose="020B0604020202020204" pitchFamily="34" charset="0"/>
              <a:buAutoNum type="arabicPeriod"/>
            </a:pPr>
            <a:endParaRPr lang="ru-RU" sz="800" spc="-50" dirty="0" smtClean="0">
              <a:latin typeface="Open Sans" panose="020B0606030504020204" pitchFamily="34" charset="0"/>
              <a:ea typeface="Open Sans" panose="020B0606030504020204" pitchFamily="34" charset="0"/>
              <a:cs typeface="Open Sans" panose="020B0606030504020204" pitchFamily="34" charset="0"/>
            </a:endParaRPr>
          </a:p>
        </p:txBody>
      </p:sp>
      <p:sp>
        <p:nvSpPr>
          <p:cNvPr id="35" name="Объект 31"/>
          <p:cNvSpPr txBox="1">
            <a:spLocks/>
          </p:cNvSpPr>
          <p:nvPr/>
        </p:nvSpPr>
        <p:spPr>
          <a:xfrm>
            <a:off x="2639159" y="5121595"/>
            <a:ext cx="2351312" cy="592684"/>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lnSpc>
                <a:spcPct val="96000"/>
              </a:lnSpc>
              <a:spcBef>
                <a:spcPts val="0"/>
              </a:spcBef>
              <a:buNone/>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на уплату процентов по инвестиционным кредитам (займам) в агропромышленном комплексе.</a:t>
            </a:r>
          </a:p>
        </p:txBody>
      </p:sp>
      <p:pic>
        <p:nvPicPr>
          <p:cNvPr id="40" name="Рисунок 39"/>
          <p:cNvPicPr>
            <a:picLocks noChangeAspect="1"/>
          </p:cNvPicPr>
          <p:nvPr/>
        </p:nvPicPr>
        <p:blipFill>
          <a:blip r:embed="rId12" cstate="print">
            <a:duotone>
              <a:prstClr val="black"/>
              <a:srgbClr val="DEE59D">
                <a:tint val="45000"/>
                <a:satMod val="400000"/>
              </a:srgbClr>
            </a:duotone>
            <a:extLst>
              <a:ext uri="{28A0092B-C50C-407E-A947-70E740481C1C}">
                <a14:useLocalDpi xmlns:a14="http://schemas.microsoft.com/office/drawing/2010/main" val="0"/>
              </a:ext>
            </a:extLst>
          </a:blip>
          <a:stretch>
            <a:fillRect/>
          </a:stretch>
        </p:blipFill>
        <p:spPr>
          <a:xfrm>
            <a:off x="5150900" y="1190852"/>
            <a:ext cx="2283313" cy="873186"/>
          </a:xfrm>
          <a:prstGeom prst="rect">
            <a:avLst/>
          </a:prstGeom>
        </p:spPr>
      </p:pic>
      <p:sp>
        <p:nvSpPr>
          <p:cNvPr id="50" name="Объект 31"/>
          <p:cNvSpPr txBox="1">
            <a:spLocks/>
          </p:cNvSpPr>
          <p:nvPr/>
        </p:nvSpPr>
        <p:spPr>
          <a:xfrm>
            <a:off x="136449" y="3704378"/>
            <a:ext cx="2388518" cy="2466154"/>
          </a:xfrm>
          <a:prstGeom prst="rect">
            <a:avLst/>
          </a:prstGeom>
        </p:spPr>
        <p:txBody>
          <a:bodyPr vert="horz" lIns="91440" tIns="45720" rIns="91440" bIns="4572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900" spc="-50" dirty="0">
                <a:latin typeface="Open Sans" panose="020B0606030504020204" pitchFamily="34" charset="0"/>
                <a:ea typeface="Open Sans" panose="020B0606030504020204" pitchFamily="34" charset="0"/>
                <a:cs typeface="Open Sans" panose="020B0606030504020204" pitchFamily="34" charset="0"/>
              </a:rPr>
              <a:t>поддержку племенного животноводства;</a:t>
            </a:r>
          </a:p>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900" spc="-50" dirty="0">
                <a:latin typeface="Open Sans" panose="020B0606030504020204" pitchFamily="34" charset="0"/>
                <a:ea typeface="Open Sans" panose="020B0606030504020204" pitchFamily="34" charset="0"/>
                <a:cs typeface="Open Sans" panose="020B0606030504020204" pitchFamily="34" charset="0"/>
              </a:rPr>
              <a:t>приобретение племенного молодняка;</a:t>
            </a:r>
          </a:p>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900" spc="-50" dirty="0">
                <a:latin typeface="Open Sans" panose="020B0606030504020204" pitchFamily="34" charset="0"/>
                <a:ea typeface="Open Sans" panose="020B0606030504020204" pitchFamily="34" charset="0"/>
                <a:cs typeface="Open Sans" panose="020B0606030504020204" pitchFamily="34" charset="0"/>
              </a:rPr>
              <a:t>повышение продуктивности в молочном скотоводстве;  </a:t>
            </a:r>
          </a:p>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900" spc="-50" dirty="0">
                <a:latin typeface="Open Sans" panose="020B0606030504020204" pitchFamily="34" charset="0"/>
                <a:ea typeface="Open Sans" panose="020B0606030504020204" pitchFamily="34" charset="0"/>
                <a:cs typeface="Open Sans" panose="020B0606030504020204" pitchFamily="34" charset="0"/>
              </a:rPr>
              <a:t>прирост поголовья молочных коров;</a:t>
            </a:r>
          </a:p>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900" spc="-50" dirty="0">
                <a:latin typeface="Open Sans" panose="020B0606030504020204" pitchFamily="34" charset="0"/>
                <a:ea typeface="Open Sans" panose="020B0606030504020204" pitchFamily="34" charset="0"/>
                <a:cs typeface="Open Sans" panose="020B0606030504020204" pitchFamily="34" charset="0"/>
              </a:rPr>
              <a:t>содержание высокопродуктивного поголовья молочных коров;</a:t>
            </a:r>
          </a:p>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900" spc="-50" dirty="0">
                <a:latin typeface="Open Sans" panose="020B0606030504020204" pitchFamily="34" charset="0"/>
                <a:ea typeface="Open Sans" panose="020B0606030504020204" pitchFamily="34" charset="0"/>
                <a:cs typeface="Open Sans" panose="020B0606030504020204" pitchFamily="34" charset="0"/>
              </a:rPr>
              <a:t>развитие мясного животноводства;</a:t>
            </a:r>
          </a:p>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900" spc="-50" dirty="0">
                <a:latin typeface="Open Sans" panose="020B0606030504020204" pitchFamily="34" charset="0"/>
                <a:ea typeface="Open Sans" panose="020B0606030504020204" pitchFamily="34" charset="0"/>
                <a:cs typeface="Open Sans" panose="020B0606030504020204" pitchFamily="34" charset="0"/>
              </a:rPr>
              <a:t>реализованную товарную рыбу, произведенную в Смоленской области;</a:t>
            </a:r>
          </a:p>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900" spc="-50" dirty="0">
                <a:latin typeface="Open Sans" panose="020B0606030504020204" pitchFamily="34" charset="0"/>
                <a:ea typeface="Open Sans" panose="020B0606030504020204" pitchFamily="34" charset="0"/>
                <a:cs typeface="Open Sans" panose="020B0606030504020204" pitchFamily="34" charset="0"/>
              </a:rPr>
              <a:t>приобретение рыбопосадочного материала.</a:t>
            </a:r>
          </a:p>
        </p:txBody>
      </p:sp>
      <p:pic>
        <p:nvPicPr>
          <p:cNvPr id="51" name="Рисунок 50"/>
          <p:cNvPicPr>
            <a:picLocks noChangeAspect="1"/>
          </p:cNvPicPr>
          <p:nvPr/>
        </p:nvPicPr>
        <p:blipFill>
          <a:blip r:embed="rId12" cstate="print">
            <a:duotone>
              <a:prstClr val="black"/>
              <a:srgbClr val="DEE59D">
                <a:tint val="45000"/>
                <a:satMod val="400000"/>
              </a:srgbClr>
            </a:duotone>
            <a:extLst>
              <a:ext uri="{28A0092B-C50C-407E-A947-70E740481C1C}">
                <a14:useLocalDpi xmlns:a14="http://schemas.microsoft.com/office/drawing/2010/main" val="0"/>
              </a:ext>
            </a:extLst>
          </a:blip>
          <a:stretch>
            <a:fillRect/>
          </a:stretch>
        </p:blipFill>
        <p:spPr>
          <a:xfrm>
            <a:off x="5160471" y="2590602"/>
            <a:ext cx="2267594" cy="2117842"/>
          </a:xfrm>
          <a:prstGeom prst="rect">
            <a:avLst/>
          </a:prstGeom>
        </p:spPr>
      </p:pic>
      <p:sp>
        <p:nvSpPr>
          <p:cNvPr id="2" name="Прямоугольник 1"/>
          <p:cNvSpPr/>
          <p:nvPr/>
        </p:nvSpPr>
        <p:spPr>
          <a:xfrm>
            <a:off x="764874" y="6977520"/>
            <a:ext cx="1296157" cy="158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smtClean="0">
                <a:solidFill>
                  <a:srgbClr val="485A61"/>
                </a:solidFill>
                <a:cs typeface="Times New Roman" panose="02020603050405020304" pitchFamily="18" charset="0"/>
              </a:rPr>
              <a:t>Министерство</a:t>
            </a:r>
            <a:endParaRPr lang="ru-RU" sz="1400" dirty="0">
              <a:solidFill>
                <a:srgbClr val="485A61"/>
              </a:solidFill>
              <a:cs typeface="Times New Roman" panose="02020603050405020304" pitchFamily="18" charset="0"/>
            </a:endParaRPr>
          </a:p>
        </p:txBody>
      </p:sp>
      <p:pic>
        <p:nvPicPr>
          <p:cNvPr id="9" name="Рисунок 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586" y="6670629"/>
            <a:ext cx="845715" cy="877292"/>
          </a:xfrm>
          <a:prstGeom prst="rect">
            <a:avLst/>
          </a:prstGeom>
        </p:spPr>
      </p:pic>
      <p:sp>
        <p:nvSpPr>
          <p:cNvPr id="38" name="TextBox 48"/>
          <p:cNvSpPr txBox="1">
            <a:spLocks noChangeArrowheads="1"/>
          </p:cNvSpPr>
          <p:nvPr/>
        </p:nvSpPr>
        <p:spPr bwMode="auto">
          <a:xfrm>
            <a:off x="773113" y="136525"/>
            <a:ext cx="1156086" cy="769441"/>
          </a:xfrm>
          <a:prstGeom prst="rect">
            <a:avLst/>
          </a:prstGeom>
          <a:noFill/>
          <a:ln w="9525">
            <a:noFill/>
            <a:miter lim="800000"/>
            <a:headEnd/>
            <a:tailEnd/>
          </a:ln>
        </p:spPr>
        <p:txBody>
          <a:bodyPr wrap="none">
            <a:spAutoFit/>
          </a:bodyPr>
          <a:lstStyle/>
          <a:p>
            <a:r>
              <a:rPr lang="ru-RU" sz="1100" dirty="0" smtClean="0">
                <a:solidFill>
                  <a:srgbClr val="002060"/>
                </a:solidFill>
                <a:latin typeface="Open Sans"/>
                <a:ea typeface="Open Sans"/>
                <a:cs typeface="Open Sans"/>
              </a:rPr>
              <a:t>Холм-Жирковский</a:t>
            </a:r>
            <a:endParaRPr lang="ru-RU" sz="1100" dirty="0">
              <a:solidFill>
                <a:srgbClr val="002060"/>
              </a:solidFill>
              <a:latin typeface="Open Sans"/>
              <a:ea typeface="Open Sans"/>
              <a:cs typeface="Open Sans"/>
            </a:endParaRPr>
          </a:p>
          <a:p>
            <a:r>
              <a:rPr lang="ru-RU" sz="1100" dirty="0">
                <a:solidFill>
                  <a:srgbClr val="002060"/>
                </a:solidFill>
                <a:latin typeface="Open Sans"/>
                <a:ea typeface="Open Sans"/>
                <a:cs typeface="Open Sans"/>
              </a:rPr>
              <a:t>район</a:t>
            </a:r>
          </a:p>
          <a:p>
            <a:r>
              <a:rPr lang="ru-RU" sz="1100" dirty="0">
                <a:solidFill>
                  <a:srgbClr val="002060"/>
                </a:solidFill>
                <a:latin typeface="Open Sans"/>
                <a:ea typeface="Open Sans"/>
                <a:cs typeface="Open Sans"/>
              </a:rPr>
              <a:t>Смоленской</a:t>
            </a:r>
          </a:p>
          <a:p>
            <a:r>
              <a:rPr lang="ru-RU" sz="1100" dirty="0">
                <a:solidFill>
                  <a:srgbClr val="002060"/>
                </a:solidFill>
                <a:latin typeface="Open Sans"/>
                <a:ea typeface="Open Sans"/>
                <a:cs typeface="Open Sans"/>
              </a:rPr>
              <a:t>области</a:t>
            </a:r>
          </a:p>
        </p:txBody>
      </p:sp>
      <p:pic>
        <p:nvPicPr>
          <p:cNvPr id="41" name="Picture 6" descr="C:\Users\i_sli\Pictures\культура_фото района\ФОТО Холм-Жирковского района\Герб.png"/>
          <p:cNvPicPr>
            <a:picLocks noChangeAspect="1" noChangeArrowheads="1"/>
          </p:cNvPicPr>
          <p:nvPr/>
        </p:nvPicPr>
        <p:blipFill>
          <a:blip r:embed="rId14" cstate="print"/>
          <a:srcRect/>
          <a:stretch>
            <a:fillRect/>
          </a:stretch>
        </p:blipFill>
        <p:spPr bwMode="auto">
          <a:xfrm>
            <a:off x="118882" y="192540"/>
            <a:ext cx="555101" cy="688069"/>
          </a:xfrm>
          <a:prstGeom prst="rect">
            <a:avLst/>
          </a:prstGeom>
          <a:noFill/>
        </p:spPr>
      </p:pic>
    </p:spTree>
    <p:extLst>
      <p:ext uri="{BB962C8B-B14F-4D97-AF65-F5344CB8AC3E}">
        <p14:creationId xmlns:p14="http://schemas.microsoft.com/office/powerpoint/2010/main" val="24851438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p:cNvPicPr>
            <a:picLocks noChangeAspect="1"/>
          </p:cNvPicPr>
          <p:nvPr/>
        </p:nvPicPr>
        <p:blipFill>
          <a:blip r:embed="rId2" cstate="print"/>
          <a:stretch>
            <a:fillRect/>
          </a:stretch>
        </p:blipFill>
        <p:spPr>
          <a:xfrm>
            <a:off x="2061031" y="156237"/>
            <a:ext cx="5498644" cy="768091"/>
          </a:xfrm>
          <a:prstGeom prst="rect">
            <a:avLst/>
          </a:prstGeom>
        </p:spPr>
      </p:pic>
      <p:sp>
        <p:nvSpPr>
          <p:cNvPr id="18" name="TextBox 17"/>
          <p:cNvSpPr txBox="1"/>
          <p:nvPr/>
        </p:nvSpPr>
        <p:spPr>
          <a:xfrm>
            <a:off x="1751897" y="232505"/>
            <a:ext cx="6116912" cy="615553"/>
          </a:xfrm>
          <a:prstGeom prst="rect">
            <a:avLst/>
          </a:prstGeom>
          <a:noFill/>
        </p:spPr>
        <p:txBody>
          <a:bodyPr wrap="square" rtlCol="0">
            <a:spAutoFit/>
          </a:bodyPr>
          <a:lstStyle/>
          <a:p>
            <a:pPr algn="ctr"/>
            <a:r>
              <a:rPr lang="ru-RU" sz="165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Обращение </a:t>
            </a:r>
            <a:r>
              <a:rPr lang="ru-RU" sz="165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Главы муниципального образования</a:t>
            </a:r>
            <a:endParaRPr lang="ru-RU" sz="165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ru-RU" sz="165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«Холм-Жирковский» Смоленской </a:t>
            </a:r>
            <a:r>
              <a:rPr lang="ru-RU" sz="165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области</a:t>
            </a:r>
            <a:endParaRPr lang="ru-RU" sz="165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9" name="TextBox 18"/>
          <p:cNvSpPr txBox="1"/>
          <p:nvPr/>
        </p:nvSpPr>
        <p:spPr>
          <a:xfrm>
            <a:off x="7257989" y="7190343"/>
            <a:ext cx="311304"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1" name="TextBox 20"/>
          <p:cNvSpPr txBox="1"/>
          <p:nvPr/>
        </p:nvSpPr>
        <p:spPr>
          <a:xfrm>
            <a:off x="2854777" y="1472213"/>
            <a:ext cx="4403212" cy="3231654"/>
          </a:xfrm>
          <a:prstGeom prst="rect">
            <a:avLst/>
          </a:prstGeom>
          <a:noFill/>
        </p:spPr>
        <p:txBody>
          <a:bodyPr wrap="square" rtlCol="0">
            <a:spAutoFit/>
          </a:bodyPr>
          <a:lstStyle/>
          <a:p>
            <a:pPr indent="355600" algn="just"/>
            <a:r>
              <a:rPr lang="ru-RU" sz="1200" dirty="0" smtClean="0">
                <a:latin typeface="Open Sans" panose="020B0606030504020204" pitchFamily="34" charset="0"/>
                <a:ea typeface="Open Sans" panose="020B0606030504020204" pitchFamily="34" charset="0"/>
                <a:cs typeface="Open Sans" panose="020B0606030504020204" pitchFamily="34" charset="0"/>
              </a:rPr>
              <a:t>Администрация муниципального образования «Холм-Жирковский район» Смоленской области стремится создавать благоприятную среду для привлечения инвестиций. Экономика Холм-Жирковского района в настоящее время представлена такими видами деятельности как обработка древесины и сельское хозяйство. Холм-Жирковский район представляет собой удобную площадку для развития производства в агропромышленном комплексе. Мы готовы представить инвесторам земельные участки для развития растениеводства, овощеводства  и животноводства. Инвестиционный потенциал района представлен наличием месторождений полезных ископаемых, наличием свободных неиспользуемых земель, площадок для размещения производств, а также богатыми лесными ресурсами.</a:t>
            </a:r>
            <a:endParaRPr lang="ru-RU" sz="1200" dirty="0">
              <a:latin typeface="Open Sans" panose="020B0606030504020204" pitchFamily="34" charset="0"/>
              <a:ea typeface="Open Sans" panose="020B0606030504020204" pitchFamily="34" charset="0"/>
              <a:cs typeface="Open Sans" panose="020B0606030504020204" pitchFamily="34" charset="0"/>
            </a:endParaRPr>
          </a:p>
          <a:p>
            <a:pPr algn="just"/>
            <a:endParaRPr lang="ru-RU" sz="1200" dirty="0"/>
          </a:p>
        </p:txBody>
      </p:sp>
      <p:sp>
        <p:nvSpPr>
          <p:cNvPr id="22" name="TextBox 21"/>
          <p:cNvSpPr txBox="1"/>
          <p:nvPr/>
        </p:nvSpPr>
        <p:spPr>
          <a:xfrm>
            <a:off x="280103" y="3813868"/>
            <a:ext cx="2422465" cy="523220"/>
          </a:xfrm>
          <a:prstGeom prst="rect">
            <a:avLst/>
          </a:prstGeom>
          <a:noFill/>
        </p:spPr>
        <p:txBody>
          <a:bodyPr wrap="square" rtlCol="0">
            <a:spAutoFit/>
          </a:bodyPr>
          <a:lstStyle/>
          <a:p>
            <a:pPr algn="ctr"/>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Егикян </a:t>
            </a:r>
          </a:p>
          <a:p>
            <a:pPr algn="ctr"/>
            <a:r>
              <a:rPr lang="ru-RU" sz="1400" dirty="0" err="1"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Ашот</a:t>
            </a:r>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400" dirty="0" err="1"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Мушегович</a:t>
            </a:r>
            <a:endPar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3" name="TextBox 22"/>
          <p:cNvSpPr txBox="1"/>
          <p:nvPr/>
        </p:nvSpPr>
        <p:spPr>
          <a:xfrm>
            <a:off x="4031576" y="1130547"/>
            <a:ext cx="2049613" cy="307777"/>
          </a:xfrm>
          <a:prstGeom prst="rect">
            <a:avLst/>
          </a:prstGeom>
          <a:noFill/>
        </p:spPr>
        <p:txBody>
          <a:bodyPr wrap="square" rtlCol="0">
            <a:spAutoFit/>
          </a:bodyPr>
          <a:lstStyle/>
          <a:p>
            <a:pPr algn="ctr"/>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Дорогие друзья</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4" name="TextBox 23"/>
          <p:cNvSpPr txBox="1"/>
          <p:nvPr/>
        </p:nvSpPr>
        <p:spPr>
          <a:xfrm>
            <a:off x="1083609" y="6214184"/>
            <a:ext cx="4931027" cy="307777"/>
          </a:xfrm>
          <a:prstGeom prst="rect">
            <a:avLst/>
          </a:prstGeom>
          <a:noFill/>
        </p:spPr>
        <p:txBody>
          <a:bodyPr wrap="square" rtlCol="0">
            <a:spAutoFit/>
          </a:bodyPr>
          <a:lstStyle/>
          <a:p>
            <a:pPr algn="ctr"/>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Добро пожаловать в Холм-Жирковский район!</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5" name="TextBox 24"/>
          <p:cNvSpPr txBox="1"/>
          <p:nvPr/>
        </p:nvSpPr>
        <p:spPr>
          <a:xfrm>
            <a:off x="190105" y="4595599"/>
            <a:ext cx="7067884" cy="830997"/>
          </a:xfrm>
          <a:prstGeom prst="rect">
            <a:avLst/>
          </a:prstGeom>
          <a:noFill/>
        </p:spPr>
        <p:txBody>
          <a:bodyPr wrap="square" rtlCol="0">
            <a:spAutoFit/>
          </a:bodyPr>
          <a:lstStyle/>
          <a:p>
            <a:pPr indent="355600" algn="just"/>
            <a:r>
              <a:rPr lang="ru-RU" sz="1200" dirty="0" smtClean="0">
                <a:latin typeface="Open Sans" panose="020B0606030504020204" pitchFamily="34" charset="0"/>
                <a:ea typeface="Open Sans" panose="020B0606030504020204" pitchFamily="34" charset="0"/>
                <a:cs typeface="Open Sans" panose="020B0606030504020204" pitchFamily="34" charset="0"/>
              </a:rPr>
              <a:t>Уважаемые инвесторы, выгодное географическое расположение, производственный и промышленный потенциал, налаженная транспортная система, наличие современных средств связи и телекоммуникаций создают благоприятные условия для эффективного сотрудничества.</a:t>
            </a:r>
            <a:endParaRPr lang="ru-RU" sz="1200" dirty="0">
              <a:latin typeface="Open Sans" panose="020B0606030504020204" pitchFamily="34" charset="0"/>
              <a:ea typeface="Open Sans" panose="020B0606030504020204" pitchFamily="34" charset="0"/>
              <a:cs typeface="Open Sans" panose="020B0606030504020204" pitchFamily="34" charset="0"/>
            </a:endParaRPr>
          </a:p>
          <a:p>
            <a:pPr indent="355600" algn="just"/>
            <a:endParaRPr lang="ru-RU" sz="1200" dirty="0"/>
          </a:p>
        </p:txBody>
      </p:sp>
      <p:sp>
        <p:nvSpPr>
          <p:cNvPr id="27" name="TextBox 26"/>
          <p:cNvSpPr txBox="1"/>
          <p:nvPr/>
        </p:nvSpPr>
        <p:spPr>
          <a:xfrm>
            <a:off x="670176" y="151855"/>
            <a:ext cx="1559859" cy="769441"/>
          </a:xfrm>
          <a:prstGeom prst="rect">
            <a:avLst/>
          </a:prstGeom>
          <a:noFill/>
        </p:spPr>
        <p:txBody>
          <a:bodyPr wrap="squar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Холм-Жирковский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28" name="Прямоугольник 27"/>
          <p:cNvSpPr/>
          <p:nvPr/>
        </p:nvSpPr>
        <p:spPr>
          <a:xfrm>
            <a:off x="236367" y="5481836"/>
            <a:ext cx="6625512" cy="830997"/>
          </a:xfrm>
          <a:prstGeom prst="rect">
            <a:avLst/>
          </a:prstGeom>
        </p:spPr>
        <p:txBody>
          <a:bodyPr wrap="square">
            <a:spAutoFit/>
          </a:bodyPr>
          <a:lstStyle/>
          <a:p>
            <a:pPr indent="355600" algn="just"/>
            <a:r>
              <a:rPr lang="ru-RU" sz="1200" dirty="0" smtClean="0">
                <a:latin typeface="Open Sans" panose="020B0606030504020204" pitchFamily="34" charset="0"/>
                <a:ea typeface="Open Sans" panose="020B0606030504020204" pitchFamily="34" charset="0"/>
                <a:cs typeface="Open Sans" panose="020B0606030504020204" pitchFamily="34" charset="0"/>
              </a:rPr>
              <a:t>Мы готовы рассматривать любые взаимовыгодные предложения! Охотно примем экономически выгодные предложения от деловых партнеров стран ближнего и дальнего зарубежья.</a:t>
            </a:r>
            <a:endParaRPr lang="ru-RU" sz="1200" dirty="0">
              <a:latin typeface="Open Sans" panose="020B0606030504020204" pitchFamily="34" charset="0"/>
              <a:ea typeface="Open Sans" panose="020B0606030504020204" pitchFamily="34" charset="0"/>
              <a:cs typeface="Open Sans" panose="020B0606030504020204" pitchFamily="34" charset="0"/>
            </a:endParaRPr>
          </a:p>
          <a:p>
            <a:pPr indent="355600" algn="just"/>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sp>
        <p:nvSpPr>
          <p:cNvPr id="16" name="TextBox 15"/>
          <p:cNvSpPr txBox="1"/>
          <p:nvPr/>
        </p:nvSpPr>
        <p:spPr>
          <a:xfrm>
            <a:off x="965404" y="2179897"/>
            <a:ext cx="1051867" cy="461665"/>
          </a:xfrm>
          <a:prstGeom prst="rect">
            <a:avLst/>
          </a:prstGeom>
          <a:noFill/>
        </p:spPr>
        <p:txBody>
          <a:bodyPr wrap="square" rtlCol="0">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Место для фото</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6" name="Picture 6" descr="C:\Users\i_sli\Pictures\культура_фото района\ФОТО Холм-Жирковского района\Герб.png"/>
          <p:cNvPicPr>
            <a:picLocks noChangeAspect="1" noChangeArrowheads="1"/>
          </p:cNvPicPr>
          <p:nvPr/>
        </p:nvPicPr>
        <p:blipFill>
          <a:blip r:embed="rId3" cstate="print"/>
          <a:srcRect/>
          <a:stretch>
            <a:fillRect/>
          </a:stretch>
        </p:blipFill>
        <p:spPr bwMode="auto">
          <a:xfrm>
            <a:off x="118882" y="192540"/>
            <a:ext cx="555101" cy="688069"/>
          </a:xfrm>
          <a:prstGeom prst="rect">
            <a:avLst/>
          </a:prstGeom>
          <a:noFill/>
        </p:spPr>
      </p:pic>
      <p:pic>
        <p:nvPicPr>
          <p:cNvPr id="20" name="Рисунок 19" descr="http://holmvpered.ru/wp-content/uploads/2020/05/DSC00111-1024x768.jpg"/>
          <p:cNvPicPr/>
          <p:nvPr/>
        </p:nvPicPr>
        <p:blipFill>
          <a:blip r:embed="rId4" cstate="print"/>
          <a:srcRect/>
          <a:stretch>
            <a:fillRect/>
          </a:stretch>
        </p:blipFill>
        <p:spPr bwMode="auto">
          <a:xfrm>
            <a:off x="415636" y="1517073"/>
            <a:ext cx="2057400" cy="1883352"/>
          </a:xfrm>
          <a:prstGeom prst="ellipse">
            <a:avLst/>
          </a:prstGeom>
          <a:noFill/>
          <a:ln w="38100">
            <a:noFill/>
            <a:miter lim="800000"/>
            <a:headEnd/>
            <a:tailEnd/>
          </a:ln>
        </p:spPr>
      </p:pic>
      <p:pic>
        <p:nvPicPr>
          <p:cNvPr id="29" name="Рисунок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1476" y="1451264"/>
            <a:ext cx="2101560" cy="1949162"/>
          </a:xfrm>
          <a:prstGeom prst="rect">
            <a:avLst/>
          </a:prstGeom>
        </p:spPr>
      </p:pic>
      <p:sp>
        <p:nvSpPr>
          <p:cNvPr id="5" name="Прямоугольник 4"/>
          <p:cNvSpPr/>
          <p:nvPr/>
        </p:nvSpPr>
        <p:spPr>
          <a:xfrm>
            <a:off x="861060" y="6640155"/>
            <a:ext cx="1993717" cy="827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
        <p:nvSpPr>
          <p:cNvPr id="30" name="Прямоугольник 29"/>
          <p:cNvSpPr/>
          <p:nvPr/>
        </p:nvSpPr>
        <p:spPr>
          <a:xfrm>
            <a:off x="853020" y="6738540"/>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Tree>
    <p:extLst>
      <p:ext uri="{BB962C8B-B14F-4D97-AF65-F5344CB8AC3E}">
        <p14:creationId xmlns:p14="http://schemas.microsoft.com/office/powerpoint/2010/main" val="36387412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6"/>
          <p:cNvSpPr txBox="1"/>
          <p:nvPr/>
        </p:nvSpPr>
        <p:spPr>
          <a:xfrm>
            <a:off x="153375" y="1811046"/>
            <a:ext cx="2382596" cy="3283976"/>
          </a:xfrm>
          <a:prstGeom prst="rect">
            <a:avLst/>
          </a:prstGeom>
          <a:noFill/>
        </p:spPr>
        <p:txBody>
          <a:bodyPr wrap="square" rtlCol="0">
            <a:spAutoFit/>
          </a:bodyPr>
          <a:lstStyle/>
          <a:p>
            <a:pPr indent="180975" algn="just" defTabSz="755934">
              <a:lnSpc>
                <a:spcPct val="96000"/>
              </a:lnSpc>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Субсидия на </a:t>
            </a:r>
            <a:r>
              <a:rPr lang="ru-RU" sz="900" spc="-50" dirty="0">
                <a:latin typeface="Open Sans" panose="020B0606030504020204" pitchFamily="34" charset="0"/>
                <a:ea typeface="Open Sans" panose="020B0606030504020204" pitchFamily="34" charset="0"/>
                <a:cs typeface="Open Sans" panose="020B0606030504020204" pitchFamily="34" charset="0"/>
              </a:rPr>
              <a:t>проведение </a:t>
            </a:r>
            <a:r>
              <a:rPr lang="ru-RU" sz="900" spc="-50" dirty="0" err="1">
                <a:latin typeface="Open Sans" panose="020B0606030504020204" pitchFamily="34" charset="0"/>
                <a:ea typeface="Open Sans" panose="020B0606030504020204" pitchFamily="34" charset="0"/>
                <a:cs typeface="Open Sans" panose="020B0606030504020204" pitchFamily="34" charset="0"/>
              </a:rPr>
              <a:t>культуртехнических</a:t>
            </a:r>
            <a:r>
              <a:rPr lang="ru-RU" sz="900" spc="-50" dirty="0">
                <a:latin typeface="Open Sans" panose="020B0606030504020204" pitchFamily="34" charset="0"/>
                <a:ea typeface="Open Sans" panose="020B0606030504020204" pitchFamily="34" charset="0"/>
                <a:cs typeface="Open Sans" panose="020B0606030504020204" pitchFamily="34" charset="0"/>
              </a:rPr>
              <a:t> мероприятий на выбывших сельскохозяйственных угодьях, вовлекаемых в сельскохозяйственный оборот, в том числе в рамках федерального проекта «Экспорт продукции АПК»;</a:t>
            </a:r>
          </a:p>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Субсидия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900" spc="-50" dirty="0">
                <a:latin typeface="Open Sans" panose="020B0606030504020204" pitchFamily="34" charset="0"/>
                <a:ea typeface="Open Sans" panose="020B0606030504020204" pitchFamily="34" charset="0"/>
                <a:cs typeface="Open Sans" panose="020B0606030504020204" pitchFamily="34" charset="0"/>
              </a:rPr>
              <a:t>проведение мероприятий в области известкования кислых почв на пашне</a:t>
            </a:r>
          </a:p>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 на проведение гидромелиоративных мероприятий;</a:t>
            </a:r>
          </a:p>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Субсидия </a:t>
            </a:r>
            <a:r>
              <a:rPr lang="ru-RU" sz="900" spc="-50" dirty="0" smtClean="0">
                <a:latin typeface="Open Sans" panose="020B0606030504020204" pitchFamily="34" charset="0"/>
                <a:ea typeface="Open Sans" panose="020B0606030504020204" pitchFamily="34" charset="0"/>
                <a:cs typeface="Open Sans" panose="020B0606030504020204" pitchFamily="34" charset="0"/>
              </a:rPr>
              <a:t>сельскохозяйственным </a:t>
            </a:r>
            <a:r>
              <a:rPr lang="ru-RU" sz="900" spc="-50" dirty="0">
                <a:latin typeface="Open Sans" panose="020B0606030504020204" pitchFamily="34" charset="0"/>
                <a:ea typeface="Open Sans" panose="020B0606030504020204" pitchFamily="34" charset="0"/>
                <a:cs typeface="Open Sans" panose="020B0606030504020204" pitchFamily="34" charset="0"/>
              </a:rPr>
              <a:t>товаропроизводителям, относящимся к категории </a:t>
            </a:r>
            <a:r>
              <a:rPr lang="ru-RU" sz="900" spc="-50" dirty="0" err="1">
                <a:latin typeface="Open Sans" panose="020B0606030504020204" pitchFamily="34" charset="0"/>
                <a:ea typeface="Open Sans" panose="020B0606030504020204" pitchFamily="34" charset="0"/>
                <a:cs typeface="Open Sans" panose="020B0606030504020204" pitchFamily="34" charset="0"/>
              </a:rPr>
              <a:t>микропредприятий</a:t>
            </a:r>
            <a:r>
              <a:rPr lang="ru-RU" sz="900" spc="-50" dirty="0">
                <a:latin typeface="Open Sans" panose="020B0606030504020204" pitchFamily="34" charset="0"/>
                <a:ea typeface="Open Sans" panose="020B0606030504020204" pitchFamily="34" charset="0"/>
                <a:cs typeface="Open Sans" panose="020B0606030504020204" pitchFamily="34" charset="0"/>
              </a:rPr>
              <a:t>, на возмещение части затрат на проведение </a:t>
            </a:r>
            <a:r>
              <a:rPr lang="ru-RU" sz="900" spc="-50" dirty="0" err="1">
                <a:latin typeface="Open Sans" panose="020B0606030504020204" pitchFamily="34" charset="0"/>
                <a:ea typeface="Open Sans" panose="020B0606030504020204" pitchFamily="34" charset="0"/>
                <a:cs typeface="Open Sans" panose="020B0606030504020204" pitchFamily="34" charset="0"/>
              </a:rPr>
              <a:t>культуртехнических</a:t>
            </a:r>
            <a:r>
              <a:rPr lang="ru-RU" sz="900" spc="-50" dirty="0">
                <a:latin typeface="Open Sans" panose="020B0606030504020204" pitchFamily="34" charset="0"/>
                <a:ea typeface="Open Sans" panose="020B0606030504020204" pitchFamily="34" charset="0"/>
                <a:cs typeface="Open Sans" panose="020B0606030504020204" pitchFamily="34" charset="0"/>
              </a:rPr>
              <a:t> мероприятий на выбывших сельскохозяйственных угодьях, вовлекаемых в сельскохозяйственный оборот;</a:t>
            </a:r>
          </a:p>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Субсидия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бюджетам </a:t>
            </a:r>
            <a:r>
              <a:rPr lang="ru-RU" sz="900" spc="-50" dirty="0">
                <a:latin typeface="Open Sans" panose="020B0606030504020204" pitchFamily="34" charset="0"/>
                <a:ea typeface="Open Sans" panose="020B0606030504020204" pitchFamily="34" charset="0"/>
                <a:cs typeface="Open Sans" panose="020B0606030504020204" pitchFamily="34" charset="0"/>
              </a:rPr>
              <a:t>муниципальных образований на подготовку проектов межевания земельных участков и на проведение кадастровых работ.</a:t>
            </a:r>
          </a:p>
        </p:txBody>
      </p:sp>
      <p:pic>
        <p:nvPicPr>
          <p:cNvPr id="39" name="Рисунок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373" y="1769999"/>
            <a:ext cx="2382598" cy="3343542"/>
          </a:xfrm>
          <a:prstGeom prst="rect">
            <a:avLst/>
          </a:prstGeom>
        </p:spPr>
      </p:pic>
      <p:pic>
        <p:nvPicPr>
          <p:cNvPr id="62" name="Рисунок 61"/>
          <p:cNvPicPr>
            <a:picLocks noChangeAspect="1"/>
          </p:cNvPicPr>
          <p:nvPr/>
        </p:nvPicPr>
        <p:blipFill>
          <a:blip r:embed="rId4" cstate="print">
            <a:duotone>
              <a:prstClr val="black"/>
              <a:srgbClr val="AEFFDE">
                <a:tint val="45000"/>
                <a:satMod val="400000"/>
              </a:srgbClr>
            </a:duotone>
            <a:extLst>
              <a:ext uri="{28A0092B-C50C-407E-A947-70E740481C1C}">
                <a14:useLocalDpi xmlns:a14="http://schemas.microsoft.com/office/drawing/2010/main" val="0"/>
              </a:ext>
            </a:extLst>
          </a:blip>
          <a:stretch>
            <a:fillRect/>
          </a:stretch>
        </p:blipFill>
        <p:spPr>
          <a:xfrm>
            <a:off x="5133405" y="1413262"/>
            <a:ext cx="2309147" cy="2643160"/>
          </a:xfrm>
          <a:prstGeom prst="rect">
            <a:avLst/>
          </a:prstGeom>
        </p:spPr>
      </p:pic>
      <p:pic>
        <p:nvPicPr>
          <p:cNvPr id="43" name="Рисунок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402468" y="4889303"/>
            <a:ext cx="1260636" cy="1220743"/>
          </a:xfrm>
          <a:prstGeom prst="rect">
            <a:avLst/>
          </a:prstGeom>
        </p:spPr>
      </p:pic>
      <p:pic>
        <p:nvPicPr>
          <p:cNvPr id="26" name="Рисунок 25"/>
          <p:cNvPicPr>
            <a:picLocks noChangeAspect="1"/>
          </p:cNvPicPr>
          <p:nvPr/>
        </p:nvPicPr>
        <p:blipFill>
          <a:blip r:embed="rId6"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657369" y="886177"/>
            <a:ext cx="2347401" cy="414044"/>
          </a:xfrm>
          <a:prstGeom prst="rect">
            <a:avLst/>
          </a:prstGeom>
        </p:spPr>
      </p:pic>
      <p:pic>
        <p:nvPicPr>
          <p:cNvPr id="10" name="Рисунок 9"/>
          <p:cNvPicPr>
            <a:picLocks noChangeAspect="1"/>
          </p:cNvPicPr>
          <p:nvPr/>
        </p:nvPicPr>
        <p:blipFill>
          <a:blip r:embed="rId7" cstate="print"/>
          <a:stretch>
            <a:fillRect/>
          </a:stretch>
        </p:blipFill>
        <p:spPr>
          <a:xfrm>
            <a:off x="2061031" y="59380"/>
            <a:ext cx="5498644" cy="663073"/>
          </a:xfrm>
          <a:prstGeom prst="rect">
            <a:avLst/>
          </a:prstGeom>
        </p:spPr>
      </p:pic>
      <p:sp>
        <p:nvSpPr>
          <p:cNvPr id="3" name="TextBox 2"/>
          <p:cNvSpPr txBox="1"/>
          <p:nvPr/>
        </p:nvSpPr>
        <p:spPr>
          <a:xfrm>
            <a:off x="1878080" y="31690"/>
            <a:ext cx="6007049" cy="707886"/>
          </a:xfrm>
          <a:prstGeom prst="rect">
            <a:avLst/>
          </a:prstGeom>
          <a:noFill/>
        </p:spPr>
        <p:txBody>
          <a:bodyPr wrap="square" rtlCol="0">
            <a:spAutoFit/>
          </a:bodyPr>
          <a:lstStyle/>
          <a:p>
            <a:pPr algn="ctr"/>
            <a:r>
              <a:rPr lang="ru-RU" sz="195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Государственная поддержка </a:t>
            </a:r>
            <a:r>
              <a:rPr lang="ru-RU" sz="195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сельхозтоваропроизводителей (субсидии)</a:t>
            </a:r>
          </a:p>
        </p:txBody>
      </p:sp>
      <p:sp>
        <p:nvSpPr>
          <p:cNvPr id="4" name="TextBox 3"/>
          <p:cNvSpPr txBox="1"/>
          <p:nvPr/>
        </p:nvSpPr>
        <p:spPr>
          <a:xfrm>
            <a:off x="7125935" y="7190343"/>
            <a:ext cx="42191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20</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5" name="Рисунок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8561" y="895047"/>
            <a:ext cx="2454490" cy="827734"/>
          </a:xfrm>
          <a:prstGeom prst="rect">
            <a:avLst/>
          </a:prstGeom>
        </p:spPr>
      </p:pic>
      <p:sp>
        <p:nvSpPr>
          <p:cNvPr id="6" name="TextBox 5"/>
          <p:cNvSpPr txBox="1"/>
          <p:nvPr/>
        </p:nvSpPr>
        <p:spPr>
          <a:xfrm>
            <a:off x="28618" y="902066"/>
            <a:ext cx="2672457" cy="830997"/>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Вовлечение в оборот и комплексная мелиорация земель сельскохозяйственного назначения</a:t>
            </a:r>
          </a:p>
        </p:txBody>
      </p:sp>
      <p:sp>
        <p:nvSpPr>
          <p:cNvPr id="17" name="TextBox 16"/>
          <p:cNvSpPr txBox="1"/>
          <p:nvPr/>
        </p:nvSpPr>
        <p:spPr>
          <a:xfrm>
            <a:off x="2765393" y="873243"/>
            <a:ext cx="1967403" cy="461665"/>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Развитие сельских территорий</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0" name="Объект 31"/>
          <p:cNvSpPr txBox="1">
            <a:spLocks/>
          </p:cNvSpPr>
          <p:nvPr/>
        </p:nvSpPr>
        <p:spPr>
          <a:xfrm>
            <a:off x="2535972" y="4560456"/>
            <a:ext cx="2303910" cy="1153823"/>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228600" indent="-228600" algn="just">
              <a:lnSpc>
                <a:spcPct val="100000"/>
              </a:lnSpc>
              <a:spcBef>
                <a:spcPts val="0"/>
              </a:spcBef>
              <a:buFont typeface="Arial" panose="020B0604020202020204" pitchFamily="34" charset="0"/>
              <a:buAutoNum type="arabicPeriod"/>
            </a:pPr>
            <a:endParaRPr lang="ru-RU" sz="800" spc="-50" dirty="0" smtClean="0">
              <a:latin typeface="Open Sans" panose="020B0606030504020204" pitchFamily="34" charset="0"/>
              <a:ea typeface="Open Sans" panose="020B0606030504020204" pitchFamily="34" charset="0"/>
              <a:cs typeface="Open Sans" panose="020B0606030504020204" pitchFamily="34" charset="0"/>
            </a:endParaRPr>
          </a:p>
          <a:p>
            <a:pPr marL="228600" indent="-228600" algn="just">
              <a:lnSpc>
                <a:spcPct val="100000"/>
              </a:lnSpc>
              <a:spcBef>
                <a:spcPts val="0"/>
              </a:spcBef>
              <a:buFont typeface="Arial" panose="020B0604020202020204" pitchFamily="34" charset="0"/>
              <a:buAutoNum type="arabicPeriod"/>
            </a:pPr>
            <a:endParaRPr lang="ru-RU" sz="800" spc="-50" dirty="0" smtClean="0">
              <a:latin typeface="Open Sans" panose="020B0606030504020204" pitchFamily="34" charset="0"/>
              <a:ea typeface="Open Sans" panose="020B0606030504020204" pitchFamily="34" charset="0"/>
              <a:cs typeface="Open Sans" panose="020B0606030504020204" pitchFamily="34" charset="0"/>
            </a:endParaRPr>
          </a:p>
        </p:txBody>
      </p:sp>
      <p:pic>
        <p:nvPicPr>
          <p:cNvPr id="37" name="Рисунок 36"/>
          <p:cNvPicPr>
            <a:picLocks noChangeAspect="1"/>
          </p:cNvPicPr>
          <p:nvPr/>
        </p:nvPicPr>
        <p:blipFill>
          <a:blip r:embed="rId9" cstate="print">
            <a:duotone>
              <a:prstClr val="black"/>
              <a:srgbClr val="AEE696">
                <a:tint val="45000"/>
                <a:satMod val="400000"/>
              </a:srgbClr>
            </a:duotone>
            <a:extLst>
              <a:ext uri="{28A0092B-C50C-407E-A947-70E740481C1C}">
                <a14:useLocalDpi xmlns:a14="http://schemas.microsoft.com/office/drawing/2010/main" val="0"/>
              </a:ext>
            </a:extLst>
          </a:blip>
          <a:stretch>
            <a:fillRect/>
          </a:stretch>
        </p:blipFill>
        <p:spPr>
          <a:xfrm>
            <a:off x="2657369" y="1413261"/>
            <a:ext cx="2347401" cy="4696786"/>
          </a:xfrm>
          <a:prstGeom prst="rect">
            <a:avLst/>
          </a:prstGeom>
        </p:spPr>
      </p:pic>
      <p:sp>
        <p:nvSpPr>
          <p:cNvPr id="45" name="TextBox 44"/>
          <p:cNvSpPr txBox="1"/>
          <p:nvPr/>
        </p:nvSpPr>
        <p:spPr>
          <a:xfrm>
            <a:off x="2667522" y="1496219"/>
            <a:ext cx="2337247" cy="4613827"/>
          </a:xfrm>
          <a:prstGeom prst="rect">
            <a:avLst/>
          </a:prstGeom>
          <a:noFill/>
        </p:spPr>
        <p:txBody>
          <a:bodyPr wrap="square" rtlCol="0">
            <a:spAutoFit/>
          </a:bodyPr>
          <a:lstStyle/>
          <a:p>
            <a:pPr indent="180975" algn="just" defTabSz="755934">
              <a:lnSpc>
                <a:spcPct val="96000"/>
              </a:lnSpc>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Социальные </a:t>
            </a:r>
            <a:r>
              <a:rPr lang="ru-RU" sz="900" spc="-50" dirty="0">
                <a:latin typeface="Open Sans" panose="020B0606030504020204" pitchFamily="34" charset="0"/>
                <a:ea typeface="Open Sans" panose="020B0606030504020204" pitchFamily="34" charset="0"/>
                <a:cs typeface="Open Sans" panose="020B0606030504020204" pitchFamily="34" charset="0"/>
              </a:rPr>
              <a:t>выплаты на строительство (приобретение) жилья гражданам, проживающим на сельских территориях;</a:t>
            </a:r>
          </a:p>
          <a:p>
            <a:pPr indent="180975" algn="just" defTabSz="755934">
              <a:lnSpc>
                <a:spcPct val="96000"/>
              </a:lnSpc>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a:latin typeface="Open Sans" panose="020B0606030504020204" pitchFamily="34" charset="0"/>
                <a:ea typeface="Open Sans" panose="020B0606030504020204" pitchFamily="34" charset="0"/>
                <a:cs typeface="Open Sans" panose="020B0606030504020204" pitchFamily="34" charset="0"/>
              </a:rPr>
              <a:t>для </a:t>
            </a:r>
            <a:r>
              <a:rPr lang="ru-RU" sz="900" spc="-50" dirty="0" err="1">
                <a:latin typeface="Open Sans" panose="020B0606030504020204" pitchFamily="34" charset="0"/>
                <a:ea typeface="Open Sans" panose="020B0606030504020204" pitchFamily="34" charset="0"/>
                <a:cs typeface="Open Sans" panose="020B0606030504020204" pitchFamily="34" charset="0"/>
              </a:rPr>
              <a:t>софинансирования</a:t>
            </a:r>
            <a:r>
              <a:rPr lang="ru-RU" sz="900" spc="-50" dirty="0">
                <a:latin typeface="Open Sans" panose="020B0606030504020204" pitchFamily="34" charset="0"/>
                <a:ea typeface="Open Sans" panose="020B0606030504020204" pitchFamily="34" charset="0"/>
                <a:cs typeface="Open Sans" panose="020B0606030504020204" pitchFamily="34" charset="0"/>
              </a:rPr>
              <a:t> расходов бюджетов муниципальных образований Смоленской области на строительство (приобретение) жилого помещения (жилого дома) на сельских территориях, территориях опорных населенных пунктов, предоставляемого гражданам Российской Федерации, проживающим на сельских территориях, территориях опорных населенных пунктов, по договору найма жилого помещения;</a:t>
            </a:r>
          </a:p>
          <a:p>
            <a:pPr indent="180975" algn="just" defTabSz="755934">
              <a:lnSpc>
                <a:spcPct val="96000"/>
              </a:lnSpc>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a:latin typeface="Open Sans" panose="020B0606030504020204" pitchFamily="34" charset="0"/>
                <a:ea typeface="Open Sans" panose="020B0606030504020204" pitchFamily="34" charset="0"/>
                <a:cs typeface="Open Sans" panose="020B0606030504020204" pitchFamily="34" charset="0"/>
              </a:rPr>
              <a:t>для </a:t>
            </a:r>
            <a:r>
              <a:rPr lang="ru-RU" sz="900" spc="-50" dirty="0" err="1">
                <a:latin typeface="Open Sans" panose="020B0606030504020204" pitchFamily="34" charset="0"/>
                <a:ea typeface="Open Sans" panose="020B0606030504020204" pitchFamily="34" charset="0"/>
                <a:cs typeface="Open Sans" panose="020B0606030504020204" pitchFamily="34" charset="0"/>
              </a:rPr>
              <a:t>софинансирования</a:t>
            </a:r>
            <a:r>
              <a:rPr lang="ru-RU" sz="900" spc="-50" dirty="0">
                <a:latin typeface="Open Sans" panose="020B0606030504020204" pitchFamily="34" charset="0"/>
                <a:ea typeface="Open Sans" panose="020B0606030504020204" pitchFamily="34" charset="0"/>
                <a:cs typeface="Open Sans" panose="020B0606030504020204" pitchFamily="34" charset="0"/>
              </a:rPr>
              <a:t> расходов бюджетов муниципальных образований Смоленской на реализацию мероприятий по благоустройству сельских территорий;</a:t>
            </a:r>
          </a:p>
          <a:p>
            <a:pPr indent="180975" algn="just" defTabSz="755934">
              <a:lnSpc>
                <a:spcPct val="96000"/>
              </a:lnSpc>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a:latin typeface="Open Sans" panose="020B0606030504020204" pitchFamily="34" charset="0"/>
                <a:ea typeface="Open Sans" panose="020B0606030504020204" pitchFamily="34" charset="0"/>
                <a:cs typeface="Open Sans" panose="020B0606030504020204" pitchFamily="34" charset="0"/>
              </a:rPr>
              <a:t>для </a:t>
            </a:r>
            <a:r>
              <a:rPr lang="ru-RU" sz="900" spc="-50" dirty="0" err="1">
                <a:latin typeface="Open Sans" panose="020B0606030504020204" pitchFamily="34" charset="0"/>
                <a:ea typeface="Open Sans" panose="020B0606030504020204" pitchFamily="34" charset="0"/>
                <a:cs typeface="Open Sans" panose="020B0606030504020204" pitchFamily="34" charset="0"/>
              </a:rPr>
              <a:t>софинансирования</a:t>
            </a:r>
            <a:r>
              <a:rPr lang="ru-RU" sz="900" spc="-50" dirty="0">
                <a:latin typeface="Open Sans" panose="020B0606030504020204" pitchFamily="34" charset="0"/>
                <a:ea typeface="Open Sans" panose="020B0606030504020204" pitchFamily="34" charset="0"/>
                <a:cs typeface="Open Sans" panose="020B0606030504020204" pitchFamily="34" charset="0"/>
              </a:rPr>
              <a:t> расходов бюджетов муниципальных образований Смоленской области на реализацию мероприятий по благоустройству общественных пространств в опорных населенных пунктах;</a:t>
            </a:r>
          </a:p>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сельскохозяйственным товаропроизводителям (кроме граждан, ведущих личное подсобное хозяйство) на возмещение части затрат, связанных с обеспечением квалифицированными специалистами.</a:t>
            </a:r>
          </a:p>
        </p:txBody>
      </p:sp>
      <p:sp>
        <p:nvSpPr>
          <p:cNvPr id="2" name="Прямоугольник 1"/>
          <p:cNvSpPr/>
          <p:nvPr/>
        </p:nvSpPr>
        <p:spPr>
          <a:xfrm>
            <a:off x="764874" y="6977520"/>
            <a:ext cx="1296157" cy="158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smtClean="0">
                <a:solidFill>
                  <a:srgbClr val="485A61"/>
                </a:solidFill>
                <a:cs typeface="Times New Roman" panose="02020603050405020304" pitchFamily="18" charset="0"/>
              </a:rPr>
              <a:t>Министерство</a:t>
            </a:r>
            <a:endParaRPr lang="ru-RU" sz="1400" dirty="0">
              <a:solidFill>
                <a:srgbClr val="485A61"/>
              </a:solidFill>
              <a:cs typeface="Times New Roman" panose="02020603050405020304" pitchFamily="18" charset="0"/>
            </a:endParaRPr>
          </a:p>
        </p:txBody>
      </p:sp>
      <p:pic>
        <p:nvPicPr>
          <p:cNvPr id="9" name="Рисунок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86" y="6670629"/>
            <a:ext cx="845715" cy="877292"/>
          </a:xfrm>
          <a:prstGeom prst="rect">
            <a:avLst/>
          </a:prstGeom>
        </p:spPr>
      </p:pic>
      <p:pic>
        <p:nvPicPr>
          <p:cNvPr id="60" name="Рисунок 59"/>
          <p:cNvPicPr>
            <a:picLocks noChangeAspect="1"/>
          </p:cNvPicPr>
          <p:nvPr/>
        </p:nvPicPr>
        <p:blipFill>
          <a:blip r:embed="rId8"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5133406" y="892482"/>
            <a:ext cx="2325725" cy="414044"/>
          </a:xfrm>
          <a:prstGeom prst="rect">
            <a:avLst/>
          </a:prstGeom>
        </p:spPr>
      </p:pic>
      <p:sp>
        <p:nvSpPr>
          <p:cNvPr id="61" name="Прямоугольник 60"/>
          <p:cNvSpPr/>
          <p:nvPr/>
        </p:nvSpPr>
        <p:spPr>
          <a:xfrm>
            <a:off x="5133404" y="1471098"/>
            <a:ext cx="2309148" cy="2585323"/>
          </a:xfrm>
          <a:prstGeom prst="rect">
            <a:avLst/>
          </a:prstGeom>
        </p:spPr>
        <p:txBody>
          <a:bodyPr wrap="square">
            <a:spAutoFit/>
          </a:bodyPr>
          <a:lstStyle/>
          <a:p>
            <a:pPr algn="jus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 Выплата </a:t>
            </a:r>
            <a:r>
              <a:rPr lang="ru-RU" sz="900" spc="-50" dirty="0">
                <a:latin typeface="Open Sans" panose="020B0606030504020204" pitchFamily="34" charset="0"/>
                <a:ea typeface="Open Sans" panose="020B0606030504020204" pitchFamily="34" charset="0"/>
                <a:cs typeface="Open Sans" panose="020B0606030504020204" pitchFamily="34" charset="0"/>
              </a:rPr>
              <a:t>единовременного областного государственного пособия молодым специалистам, являющимся гражданами Российской Федерации, работающим в сельскохозяйственных организациях, крестьянских (фермерских) хозяйствах, областных государственных организациях ветеринарии, у индивидуальных предпринимателей, в соответствии с областным нормативным правовым актом;</a:t>
            </a:r>
          </a:p>
          <a:p>
            <a:pPr algn="jus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 Предоставление </a:t>
            </a:r>
            <a:r>
              <a:rPr lang="ru-RU" sz="900" spc="-50" dirty="0">
                <a:latin typeface="Open Sans" panose="020B0606030504020204" pitchFamily="34" charset="0"/>
                <a:ea typeface="Open Sans" panose="020B0606030504020204" pitchFamily="34" charset="0"/>
                <a:cs typeface="Open Sans" panose="020B0606030504020204" pitchFamily="34" charset="0"/>
              </a:rPr>
              <a:t>ежемесячных выплат молодым специалистам, работающим в сельскохозяйственных организациях, крестьянских (фермерских) хозяйствах и у индивидуальных предпринимателей, в соответствии с областным нормативным правовым актом.</a:t>
            </a:r>
          </a:p>
        </p:txBody>
      </p:sp>
      <p:sp>
        <p:nvSpPr>
          <p:cNvPr id="59" name="TextBox 58"/>
          <p:cNvSpPr txBox="1"/>
          <p:nvPr/>
        </p:nvSpPr>
        <p:spPr>
          <a:xfrm>
            <a:off x="5184333" y="964474"/>
            <a:ext cx="2258220" cy="276999"/>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Социальные выплаты</a:t>
            </a:r>
          </a:p>
        </p:txBody>
      </p:sp>
      <p:sp>
        <p:nvSpPr>
          <p:cNvPr id="24" name="TextBox 48"/>
          <p:cNvSpPr txBox="1">
            <a:spLocks noChangeArrowheads="1"/>
          </p:cNvSpPr>
          <p:nvPr/>
        </p:nvSpPr>
        <p:spPr bwMode="auto">
          <a:xfrm>
            <a:off x="773113" y="155575"/>
            <a:ext cx="1156086" cy="769441"/>
          </a:xfrm>
          <a:prstGeom prst="rect">
            <a:avLst/>
          </a:prstGeom>
          <a:noFill/>
          <a:ln w="9525">
            <a:noFill/>
            <a:miter lim="800000"/>
            <a:headEnd/>
            <a:tailEnd/>
          </a:ln>
        </p:spPr>
        <p:txBody>
          <a:bodyPr wrap="none">
            <a:spAutoFit/>
          </a:bodyPr>
          <a:lstStyle/>
          <a:p>
            <a:r>
              <a:rPr lang="ru-RU" sz="1100" dirty="0" smtClean="0">
                <a:solidFill>
                  <a:srgbClr val="002060"/>
                </a:solidFill>
                <a:latin typeface="Open Sans"/>
                <a:ea typeface="Open Sans"/>
                <a:cs typeface="Open Sans"/>
              </a:rPr>
              <a:t>Холм-Жирковский</a:t>
            </a:r>
            <a:endParaRPr lang="ru-RU" sz="1100" dirty="0">
              <a:solidFill>
                <a:srgbClr val="002060"/>
              </a:solidFill>
              <a:latin typeface="Open Sans"/>
              <a:ea typeface="Open Sans"/>
              <a:cs typeface="Open Sans"/>
            </a:endParaRPr>
          </a:p>
          <a:p>
            <a:r>
              <a:rPr lang="ru-RU" sz="1100" dirty="0">
                <a:solidFill>
                  <a:srgbClr val="002060"/>
                </a:solidFill>
                <a:latin typeface="Open Sans"/>
                <a:ea typeface="Open Sans"/>
                <a:cs typeface="Open Sans"/>
              </a:rPr>
              <a:t>район</a:t>
            </a:r>
          </a:p>
          <a:p>
            <a:r>
              <a:rPr lang="ru-RU" sz="1100" dirty="0">
                <a:solidFill>
                  <a:srgbClr val="002060"/>
                </a:solidFill>
                <a:latin typeface="Open Sans"/>
                <a:ea typeface="Open Sans"/>
                <a:cs typeface="Open Sans"/>
              </a:rPr>
              <a:t>Смоленской</a:t>
            </a:r>
          </a:p>
          <a:p>
            <a:r>
              <a:rPr lang="ru-RU" sz="1100" dirty="0">
                <a:solidFill>
                  <a:srgbClr val="002060"/>
                </a:solidFill>
                <a:latin typeface="Open Sans"/>
                <a:ea typeface="Open Sans"/>
                <a:cs typeface="Open Sans"/>
              </a:rPr>
              <a:t>области</a:t>
            </a:r>
          </a:p>
        </p:txBody>
      </p:sp>
      <p:pic>
        <p:nvPicPr>
          <p:cNvPr id="25" name="Picture 6" descr="C:\Users\i_sli\Pictures\культура_фото района\ФОТО Холм-Жирковского района\Герб.png"/>
          <p:cNvPicPr>
            <a:picLocks noChangeAspect="1" noChangeArrowheads="1"/>
          </p:cNvPicPr>
          <p:nvPr/>
        </p:nvPicPr>
        <p:blipFill>
          <a:blip r:embed="rId11" cstate="print"/>
          <a:srcRect/>
          <a:stretch>
            <a:fillRect/>
          </a:stretch>
        </p:blipFill>
        <p:spPr bwMode="auto">
          <a:xfrm>
            <a:off x="118882" y="192540"/>
            <a:ext cx="555101" cy="688069"/>
          </a:xfrm>
          <a:prstGeom prst="rect">
            <a:avLst/>
          </a:prstGeom>
          <a:noFill/>
        </p:spPr>
      </p:pic>
    </p:spTree>
    <p:extLst>
      <p:ext uri="{BB962C8B-B14F-4D97-AF65-F5344CB8AC3E}">
        <p14:creationId xmlns:p14="http://schemas.microsoft.com/office/powerpoint/2010/main" val="15386276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Рисунок 26"/>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870967" y="5389489"/>
            <a:ext cx="2582427" cy="942219"/>
          </a:xfrm>
          <a:prstGeom prst="rect">
            <a:avLst/>
          </a:prstGeom>
        </p:spPr>
      </p:pic>
      <p:pic>
        <p:nvPicPr>
          <p:cNvPr id="10" name="Рисунок 9"/>
          <p:cNvPicPr>
            <a:picLocks noChangeAspect="1"/>
          </p:cNvPicPr>
          <p:nvPr/>
        </p:nvPicPr>
        <p:blipFill>
          <a:blip r:embed="rId5" cstate="print"/>
          <a:stretch>
            <a:fillRect/>
          </a:stretch>
        </p:blipFill>
        <p:spPr>
          <a:xfrm>
            <a:off x="2061031" y="156237"/>
            <a:ext cx="5498644" cy="768091"/>
          </a:xfrm>
          <a:prstGeom prst="rect">
            <a:avLst/>
          </a:prstGeom>
        </p:spPr>
      </p:pic>
      <p:sp>
        <p:nvSpPr>
          <p:cNvPr id="3" name="TextBox 2"/>
          <p:cNvSpPr txBox="1"/>
          <p:nvPr/>
        </p:nvSpPr>
        <p:spPr>
          <a:xfrm>
            <a:off x="2061031" y="308774"/>
            <a:ext cx="5467799"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Транспорт</a:t>
            </a:r>
          </a:p>
        </p:txBody>
      </p:sp>
      <p:sp>
        <p:nvSpPr>
          <p:cNvPr id="4" name="TextBox 3"/>
          <p:cNvSpPr txBox="1"/>
          <p:nvPr/>
        </p:nvSpPr>
        <p:spPr>
          <a:xfrm>
            <a:off x="7155119" y="7190343"/>
            <a:ext cx="414024"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21</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5" name="TextBox 14"/>
          <p:cNvSpPr txBox="1"/>
          <p:nvPr/>
        </p:nvSpPr>
        <p:spPr>
          <a:xfrm>
            <a:off x="3765791" y="5880836"/>
            <a:ext cx="2811554" cy="369332"/>
          </a:xfrm>
          <a:prstGeom prst="rect">
            <a:avLst/>
          </a:prstGeom>
          <a:noFill/>
        </p:spPr>
        <p:txBody>
          <a:bodyPr wrap="square" rtlCol="0">
            <a:spAutoFit/>
          </a:bodyPr>
          <a:lstStyle/>
          <a:p>
            <a:pPr algn="ctr"/>
            <a:r>
              <a:rPr lang="ru-RU" dirty="0" smtClean="0">
                <a:solidFill>
                  <a:srgbClr val="0236AA"/>
                </a:solidFill>
                <a:latin typeface="Open Sans Semibold" panose="020B0706030804020204" pitchFamily="34" charset="0"/>
                <a:ea typeface="Open Sans Semibold" panose="020B0706030804020204" pitchFamily="34" charset="0"/>
                <a:cs typeface="Open Sans Semibold" panose="020B0706030804020204" pitchFamily="34" charset="0"/>
              </a:rPr>
              <a:t>169,1км </a:t>
            </a:r>
            <a:r>
              <a:rPr lang="ru-RU" sz="1200" dirty="0" smtClean="0">
                <a:latin typeface="Open Sans Semibold" panose="020B0706030804020204" pitchFamily="34" charset="0"/>
                <a:ea typeface="Open Sans Semibold" panose="020B0706030804020204" pitchFamily="34" charset="0"/>
                <a:cs typeface="Open Sans Semibold" panose="020B0706030804020204" pitchFamily="34" charset="0"/>
              </a:rPr>
              <a:t>асфальтобетонные</a:t>
            </a:r>
            <a:endParaRPr lang="ru-RU" sz="1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6" name="TextBox 15"/>
          <p:cNvSpPr txBox="1"/>
          <p:nvPr/>
        </p:nvSpPr>
        <p:spPr>
          <a:xfrm>
            <a:off x="3745009" y="5478911"/>
            <a:ext cx="2832335" cy="365988"/>
          </a:xfrm>
          <a:prstGeom prst="rect">
            <a:avLst/>
          </a:prstGeom>
          <a:noFill/>
        </p:spPr>
        <p:txBody>
          <a:bodyPr wrap="square" rtlCol="0">
            <a:spAutoFit/>
          </a:bodyPr>
          <a:lstStyle/>
          <a:p>
            <a:pPr algn="ctr"/>
            <a:r>
              <a:rPr lang="ru-RU" dirty="0" smtClean="0">
                <a:solidFill>
                  <a:srgbClr val="0236AA"/>
                </a:solidFill>
                <a:latin typeface="Open Sans Semibold" panose="020B0706030804020204" pitchFamily="34" charset="0"/>
                <a:ea typeface="Open Sans Semibold" panose="020B0706030804020204" pitchFamily="34" charset="0"/>
                <a:cs typeface="Open Sans Semibold" panose="020B0706030804020204" pitchFamily="34" charset="0"/>
              </a:rPr>
              <a:t>131,2 км  </a:t>
            </a:r>
            <a:r>
              <a:rPr lang="ru-RU" sz="1200" dirty="0" smtClean="0">
                <a:latin typeface="Open Sans Semibold" panose="020B0706030804020204" pitchFamily="34" charset="0"/>
                <a:ea typeface="Open Sans Semibold" panose="020B0706030804020204" pitchFamily="34" charset="0"/>
                <a:cs typeface="Open Sans Semibold" panose="020B0706030804020204" pitchFamily="34" charset="0"/>
              </a:rPr>
              <a:t>грунтовые</a:t>
            </a:r>
            <a:endParaRPr lang="ru-RU" sz="1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8" name="TextBox 17"/>
          <p:cNvSpPr txBox="1"/>
          <p:nvPr/>
        </p:nvSpPr>
        <p:spPr>
          <a:xfrm>
            <a:off x="3590392" y="4751163"/>
            <a:ext cx="3224196" cy="523220"/>
          </a:xfrm>
          <a:prstGeom prst="rect">
            <a:avLst/>
          </a:prstGeom>
          <a:noFill/>
        </p:spPr>
        <p:txBody>
          <a:bodyPr wrap="square" rtlCol="0">
            <a:spAutoFit/>
          </a:bodyPr>
          <a:lstStyle/>
          <a:p>
            <a:pPr algn="ctr"/>
            <a:r>
              <a:rPr lang="ru-RU" sz="14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Автодороги в муниципальной собственности:</a:t>
            </a:r>
            <a:endPar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1" name="Рисунок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7319" y="5914573"/>
            <a:ext cx="546264" cy="625106"/>
          </a:xfrm>
          <a:prstGeom prst="rect">
            <a:avLst/>
          </a:prstGeom>
        </p:spPr>
      </p:pic>
      <p:sp>
        <p:nvSpPr>
          <p:cNvPr id="32" name="Прямоугольник 31"/>
          <p:cNvSpPr/>
          <p:nvPr/>
        </p:nvSpPr>
        <p:spPr>
          <a:xfrm>
            <a:off x="1002217" y="5974900"/>
            <a:ext cx="2924788" cy="523220"/>
          </a:xfrm>
          <a:prstGeom prst="rect">
            <a:avLst/>
          </a:prstGeom>
        </p:spPr>
        <p:txBody>
          <a:bodyPr wrap="square">
            <a:spAutoFit/>
          </a:bodyPr>
          <a:lstStyle/>
          <a:p>
            <a:r>
              <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с</a:t>
            </a:r>
            <a:r>
              <a:rPr lang="ru-RU" sz="14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т. Владимирский Тупик-</a:t>
            </a:r>
            <a:br>
              <a:rPr lang="ru-RU" sz="14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br>
            <a:r>
              <a:rPr lang="ru-RU" sz="14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ст. Дурово</a:t>
            </a:r>
            <a:endPar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29"/>
          <p:cNvSpPr txBox="1"/>
          <p:nvPr/>
        </p:nvSpPr>
        <p:spPr>
          <a:xfrm>
            <a:off x="1199898" y="4478686"/>
            <a:ext cx="2083580" cy="83099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ru-RU" sz="16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Общая протяженность дорог</a:t>
            </a:r>
            <a:endParaRPr lang="ru-RU" sz="1600" b="1"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p:cNvSpPr txBox="1"/>
          <p:nvPr/>
        </p:nvSpPr>
        <p:spPr>
          <a:xfrm>
            <a:off x="410064" y="4354509"/>
            <a:ext cx="153510" cy="476498"/>
          </a:xfrm>
          <a:prstGeom prst="rect">
            <a:avLst/>
          </a:prstGeom>
          <a:noFill/>
        </p:spPr>
        <p:txBody>
          <a:bodyPr wrap="square" rtlCol="0">
            <a:spAutoFit/>
          </a:bodyPr>
          <a:lstStyle/>
          <a:p>
            <a:endParaRPr lang="ru-RU" sz="2400" dirty="0" smtClean="0">
              <a:latin typeface="Open Sans" pitchFamily="34" charset="0"/>
              <a:ea typeface="Open Sans" pitchFamily="34" charset="0"/>
              <a:cs typeface="Open Sans" pitchFamily="34" charset="0"/>
            </a:endParaRPr>
          </a:p>
        </p:txBody>
      </p:sp>
      <p:pic>
        <p:nvPicPr>
          <p:cNvPr id="22" name="Picture 6" descr="http://tomnosti.info/dorogi-kak-i-pochemu-4/foto/1743.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500" r="12500"/>
          <a:stretch/>
        </p:blipFill>
        <p:spPr bwMode="auto">
          <a:xfrm>
            <a:off x="251054" y="4271584"/>
            <a:ext cx="1044872" cy="1046593"/>
          </a:xfrm>
          <a:prstGeom prst="ellipse">
            <a:avLst/>
          </a:prstGeom>
          <a:noFill/>
          <a:extLst>
            <a:ext uri="{909E8E84-426E-40DD-AFC4-6F175D3DCCD1}">
              <a14:hiddenFill xmlns:a14="http://schemas.microsoft.com/office/drawing/2010/main">
                <a:solidFill>
                  <a:srgbClr val="FFFFFF"/>
                </a:solidFill>
              </a14:hiddenFill>
            </a:ext>
          </a:extLst>
        </p:spPr>
      </p:pic>
      <p:sp>
        <p:nvSpPr>
          <p:cNvPr id="41" name="Прямоугольник 40"/>
          <p:cNvSpPr/>
          <p:nvPr/>
        </p:nvSpPr>
        <p:spPr>
          <a:xfrm>
            <a:off x="279399" y="4384583"/>
            <a:ext cx="1005009" cy="830997"/>
          </a:xfrm>
          <a:prstGeom prst="rect">
            <a:avLst/>
          </a:prstGeom>
        </p:spPr>
        <p:txBody>
          <a:bodyPr wrap="square">
            <a:spAutoFit/>
          </a:bodyPr>
          <a:lstStyle/>
          <a:p>
            <a:pPr algn="ctr"/>
            <a:r>
              <a:rPr lang="ru-RU" sz="2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526 км</a:t>
            </a:r>
            <a:endParaRPr lang="ru-RU" sz="2400" dirty="0">
              <a:solidFill>
                <a:schemeClr val="bg1"/>
              </a:solidFill>
            </a:endParaRPr>
          </a:p>
        </p:txBody>
      </p:sp>
      <p:sp>
        <p:nvSpPr>
          <p:cNvPr id="55" name="TextBox 54"/>
          <p:cNvSpPr txBox="1"/>
          <p:nvPr/>
        </p:nvSpPr>
        <p:spPr>
          <a:xfrm>
            <a:off x="0" y="5421464"/>
            <a:ext cx="3581758" cy="369332"/>
          </a:xfrm>
          <a:prstGeom prst="rect">
            <a:avLst/>
          </a:prstGeom>
          <a:noFill/>
        </p:spPr>
        <p:txBody>
          <a:bodyPr wrap="square" rtlCol="0">
            <a:spAutoFit/>
          </a:bodyPr>
          <a:lstStyle/>
          <a:p>
            <a:pPr algn="ctr"/>
            <a:r>
              <a:rPr lang="ru-RU"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1 </a:t>
            </a:r>
            <a:r>
              <a:rPr lang="ru-RU"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 </a:t>
            </a:r>
            <a:r>
              <a:rPr lang="ru-RU" sz="15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железнодорожная магистраль:</a:t>
            </a:r>
          </a:p>
        </p:txBody>
      </p:sp>
      <p:sp>
        <p:nvSpPr>
          <p:cNvPr id="24" name="TextBox 23"/>
          <p:cNvSpPr txBox="1"/>
          <p:nvPr/>
        </p:nvSpPr>
        <p:spPr>
          <a:xfrm>
            <a:off x="670176" y="151855"/>
            <a:ext cx="1559859" cy="769441"/>
          </a:xfrm>
          <a:prstGeom prst="rect">
            <a:avLst/>
          </a:prstGeom>
          <a:noFill/>
        </p:spPr>
        <p:txBody>
          <a:bodyPr wrap="squar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Холм-Жирковский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25" name="TextBox 24"/>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26" name="Picture 6" descr="C:\Users\i_sli\Pictures\культура_фото района\ФОТО Холм-Жирковского района\Герб.png"/>
          <p:cNvPicPr>
            <a:picLocks noChangeAspect="1" noChangeArrowheads="1"/>
          </p:cNvPicPr>
          <p:nvPr/>
        </p:nvPicPr>
        <p:blipFill>
          <a:blip r:embed="rId8" cstate="print"/>
          <a:srcRect/>
          <a:stretch>
            <a:fillRect/>
          </a:stretch>
        </p:blipFill>
        <p:spPr bwMode="auto">
          <a:xfrm>
            <a:off x="118882" y="192540"/>
            <a:ext cx="555101" cy="688069"/>
          </a:xfrm>
          <a:prstGeom prst="rect">
            <a:avLst/>
          </a:prstGeom>
          <a:noFill/>
        </p:spPr>
      </p:pic>
      <p:pic>
        <p:nvPicPr>
          <p:cNvPr id="34" name="Рисунок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6368" y="4251054"/>
            <a:ext cx="1072718" cy="1091478"/>
          </a:xfrm>
          <a:prstGeom prst="rect">
            <a:avLst/>
          </a:prstGeom>
        </p:spPr>
      </p:pic>
      <p:pic>
        <p:nvPicPr>
          <p:cNvPr id="5" name="Рисунок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7865" y="1034295"/>
            <a:ext cx="6494288" cy="3613713"/>
          </a:xfrm>
          <a:prstGeom prst="rect">
            <a:avLst/>
          </a:prstGeom>
        </p:spPr>
      </p:pic>
      <p:sp>
        <p:nvSpPr>
          <p:cNvPr id="21" name="Прямоугольник 20"/>
          <p:cNvSpPr/>
          <p:nvPr/>
        </p:nvSpPr>
        <p:spPr>
          <a:xfrm>
            <a:off x="853020" y="6722745"/>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
        <p:nvSpPr>
          <p:cNvPr id="23" name="Прямоугольник 22"/>
          <p:cNvSpPr/>
          <p:nvPr/>
        </p:nvSpPr>
        <p:spPr>
          <a:xfrm>
            <a:off x="853020" y="6738540"/>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Tree>
    <p:extLst>
      <p:ext uri="{BB962C8B-B14F-4D97-AF65-F5344CB8AC3E}">
        <p14:creationId xmlns:p14="http://schemas.microsoft.com/office/powerpoint/2010/main" val="29693476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cstate="print"/>
          <a:stretch>
            <a:fillRect/>
          </a:stretch>
        </p:blipFill>
        <p:spPr>
          <a:xfrm>
            <a:off x="2061031" y="156237"/>
            <a:ext cx="5498644" cy="768091"/>
          </a:xfrm>
          <a:prstGeom prst="rect">
            <a:avLst/>
          </a:prstGeom>
        </p:spPr>
      </p:pic>
      <p:sp>
        <p:nvSpPr>
          <p:cNvPr id="3" name="TextBox 2"/>
          <p:cNvSpPr txBox="1"/>
          <p:nvPr/>
        </p:nvSpPr>
        <p:spPr>
          <a:xfrm>
            <a:off x="2101991" y="320065"/>
            <a:ext cx="5416722"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Связь</a:t>
            </a:r>
            <a:endParaRPr lang="ru-RU" sz="22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 name="TextBox 3"/>
          <p:cNvSpPr txBox="1"/>
          <p:nvPr/>
        </p:nvSpPr>
        <p:spPr>
          <a:xfrm>
            <a:off x="7118529" y="7190343"/>
            <a:ext cx="42191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22</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1" name="TextBox 10"/>
          <p:cNvSpPr txBox="1"/>
          <p:nvPr/>
        </p:nvSpPr>
        <p:spPr>
          <a:xfrm>
            <a:off x="1224501" y="1693961"/>
            <a:ext cx="1978323" cy="738664"/>
          </a:xfrm>
          <a:prstGeom prst="rect">
            <a:avLst/>
          </a:prstGeom>
          <a:noFill/>
        </p:spPr>
        <p:txBody>
          <a:bodyPr wrap="square" rtlCol="0">
            <a:spAutoFit/>
          </a:bodyPr>
          <a:lstStyle/>
          <a:p>
            <a:pPr algn="ctr"/>
            <a:r>
              <a:rPr lang="ru-RU" sz="14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организации, оказывающие услуги связи</a:t>
            </a:r>
          </a:p>
        </p:txBody>
      </p:sp>
      <p:sp>
        <p:nvSpPr>
          <p:cNvPr id="12" name="TextBox 11"/>
          <p:cNvSpPr txBox="1"/>
          <p:nvPr/>
        </p:nvSpPr>
        <p:spPr>
          <a:xfrm>
            <a:off x="2007516" y="1223388"/>
            <a:ext cx="412292" cy="584775"/>
          </a:xfrm>
          <a:prstGeom prst="rect">
            <a:avLst/>
          </a:prstGeom>
          <a:noFill/>
        </p:spPr>
        <p:txBody>
          <a:bodyPr wrap="none" rtlCol="0">
            <a:spAutoFit/>
          </a:bodyPr>
          <a:lstStyle/>
          <a:p>
            <a:r>
              <a:rPr lang="ru-RU" sz="3200" b="1" dirty="0" smtClean="0">
                <a:solidFill>
                  <a:srgbClr val="497CBE"/>
                </a:solidFill>
                <a:latin typeface="Open Sans" panose="020B0606030504020204" pitchFamily="34" charset="0"/>
                <a:ea typeface="Open Sans" panose="020B0606030504020204" pitchFamily="34" charset="0"/>
                <a:cs typeface="Open Sans" panose="020B0606030504020204" pitchFamily="34" charset="0"/>
              </a:rPr>
              <a:t>2</a:t>
            </a:r>
            <a:endParaRPr lang="ru-RU" sz="3200" b="1" dirty="0">
              <a:solidFill>
                <a:srgbClr val="497CB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p:cNvSpPr txBox="1"/>
          <p:nvPr/>
        </p:nvSpPr>
        <p:spPr>
          <a:xfrm flipH="1">
            <a:off x="6456968" y="2964131"/>
            <a:ext cx="806564" cy="584775"/>
          </a:xfrm>
          <a:prstGeom prst="rect">
            <a:avLst/>
          </a:prstGeom>
          <a:noFill/>
        </p:spPr>
        <p:txBody>
          <a:bodyPr wrap="square" rtlCol="0">
            <a:spAutoFit/>
          </a:bodyPr>
          <a:lstStyle/>
          <a:p>
            <a:r>
              <a:rPr lang="ru-RU" sz="3200" b="1" dirty="0" smtClean="0">
                <a:solidFill>
                  <a:srgbClr val="497CBE"/>
                </a:solidFill>
                <a:latin typeface="Open Sans" panose="020B0606030504020204" pitchFamily="34" charset="0"/>
                <a:ea typeface="Open Sans" panose="020B0606030504020204" pitchFamily="34" charset="0"/>
                <a:cs typeface="Open Sans" panose="020B0606030504020204" pitchFamily="34" charset="0"/>
              </a:rPr>
              <a:t>14</a:t>
            </a:r>
            <a:endParaRPr lang="ru-RU" sz="3200" b="1" dirty="0">
              <a:solidFill>
                <a:srgbClr val="497CB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p:cNvSpPr txBox="1"/>
          <p:nvPr/>
        </p:nvSpPr>
        <p:spPr>
          <a:xfrm>
            <a:off x="6160825" y="3436470"/>
            <a:ext cx="1398850" cy="738664"/>
          </a:xfrm>
          <a:prstGeom prst="rect">
            <a:avLst/>
          </a:prstGeom>
          <a:noFill/>
        </p:spPr>
        <p:txBody>
          <a:bodyPr wrap="square" rtlCol="0">
            <a:spAutoFit/>
          </a:bodyPr>
          <a:lstStyle/>
          <a:p>
            <a:pPr algn="ctr"/>
            <a:r>
              <a:rPr lang="ru-RU" sz="14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почтовых отделений связи</a:t>
            </a:r>
            <a:endPar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p:cNvSpPr txBox="1"/>
          <p:nvPr/>
        </p:nvSpPr>
        <p:spPr>
          <a:xfrm flipH="1">
            <a:off x="727536" y="3123912"/>
            <a:ext cx="495617" cy="584775"/>
          </a:xfrm>
          <a:prstGeom prst="rect">
            <a:avLst/>
          </a:prstGeom>
          <a:noFill/>
        </p:spPr>
        <p:txBody>
          <a:bodyPr wrap="square" rtlCol="0">
            <a:spAutoFit/>
          </a:bodyPr>
          <a:lstStyle/>
          <a:p>
            <a:r>
              <a:rPr lang="ru-RU" sz="3200" b="1" dirty="0">
                <a:solidFill>
                  <a:srgbClr val="497CBE"/>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8" name="TextBox 17"/>
          <p:cNvSpPr txBox="1"/>
          <p:nvPr/>
        </p:nvSpPr>
        <p:spPr>
          <a:xfrm>
            <a:off x="210451" y="3548906"/>
            <a:ext cx="1529785" cy="523220"/>
          </a:xfrm>
          <a:prstGeom prst="rect">
            <a:avLst/>
          </a:prstGeom>
          <a:noFill/>
        </p:spPr>
        <p:txBody>
          <a:bodyPr wrap="square" rtlCol="0">
            <a:spAutoFit/>
          </a:bodyPr>
          <a:lstStyle/>
          <a:p>
            <a:pPr algn="ctr"/>
            <a:r>
              <a:rPr lang="ru-RU" sz="14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оператора сотой связи</a:t>
            </a:r>
          </a:p>
        </p:txBody>
      </p:sp>
      <p:sp>
        <p:nvSpPr>
          <p:cNvPr id="20" name="TextBox 19"/>
          <p:cNvSpPr txBox="1"/>
          <p:nvPr/>
        </p:nvSpPr>
        <p:spPr>
          <a:xfrm>
            <a:off x="4508073" y="5102314"/>
            <a:ext cx="2359451" cy="1138773"/>
          </a:xfrm>
          <a:prstGeom prst="rect">
            <a:avLst/>
          </a:prstGeom>
          <a:noFill/>
        </p:spPr>
        <p:txBody>
          <a:bodyPr wrap="square" rtlCol="0">
            <a:spAutoFit/>
          </a:bodyPr>
          <a:lstStyle/>
          <a:p>
            <a:pPr algn="ctr"/>
            <a:r>
              <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Активно работает сеть Интернет, спутниковое и кабельное телерадиовещание</a:t>
            </a:r>
            <a:endParaRPr lang="ru-RU" sz="120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a:p>
            <a:pPr algn="ctr"/>
            <a:endParaRPr lang="ru-RU" sz="120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341" y="1286280"/>
            <a:ext cx="1237827" cy="1237827"/>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5554" y="1452358"/>
            <a:ext cx="959403" cy="959403"/>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6463" y="5069190"/>
            <a:ext cx="1251611" cy="1251611"/>
          </a:xfrm>
          <a:prstGeom prst="rect">
            <a:avLst/>
          </a:prstGeom>
        </p:spPr>
      </p:pic>
      <p:pic>
        <p:nvPicPr>
          <p:cNvPr id="27" name="Рисунок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1524" y="3141641"/>
            <a:ext cx="1186215" cy="1186215"/>
          </a:xfrm>
          <a:prstGeom prst="rect">
            <a:avLst/>
          </a:prstGeom>
        </p:spPr>
      </p:pic>
      <p:pic>
        <p:nvPicPr>
          <p:cNvPr id="28" name="Рисунок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88491" y="3105126"/>
            <a:ext cx="1223035" cy="1223035"/>
          </a:xfrm>
          <a:prstGeom prst="rect">
            <a:avLst/>
          </a:prstGeom>
        </p:spPr>
      </p:pic>
      <p:pic>
        <p:nvPicPr>
          <p:cNvPr id="29" name="Рисунок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7416" y="3105126"/>
            <a:ext cx="1237827" cy="1237827"/>
          </a:xfrm>
          <a:prstGeom prst="rect">
            <a:avLst/>
          </a:prstGeom>
        </p:spPr>
      </p:pic>
      <p:pic>
        <p:nvPicPr>
          <p:cNvPr id="30" name="Рисунок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5717" y="3105126"/>
            <a:ext cx="1237827" cy="1237827"/>
          </a:xfrm>
          <a:prstGeom prst="rect">
            <a:avLst/>
          </a:prstGeom>
        </p:spPr>
      </p:pic>
      <p:pic>
        <p:nvPicPr>
          <p:cNvPr id="31" name="Рисунок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341" y="5079503"/>
            <a:ext cx="1237827" cy="1237827"/>
          </a:xfrm>
          <a:prstGeom prst="rect">
            <a:avLst/>
          </a:prstGeom>
        </p:spPr>
      </p:pic>
      <p:sp>
        <p:nvSpPr>
          <p:cNvPr id="32" name="TextBox 31"/>
          <p:cNvSpPr txBox="1"/>
          <p:nvPr/>
        </p:nvSpPr>
        <p:spPr>
          <a:xfrm>
            <a:off x="4597939" y="1370230"/>
            <a:ext cx="2886824" cy="1015663"/>
          </a:xfrm>
          <a:prstGeom prst="rect">
            <a:avLst/>
          </a:prstGeom>
          <a:noFill/>
        </p:spPr>
        <p:txBody>
          <a:bodyPr wrap="square" rtlCol="0">
            <a:spAutoFit/>
          </a:bodyPr>
          <a:lstStyle/>
          <a:p>
            <a:pPr marL="228600" indent="-228600">
              <a:buFont typeface="+mj-lt"/>
              <a:buAutoNum type="arabicPeriod"/>
              <a:tabLst>
                <a:tab pos="176213" algn="l"/>
              </a:tabLst>
            </a:pPr>
            <a:r>
              <a:rPr lang="ru-RU" sz="1200" dirty="0" smtClean="0">
                <a:latin typeface="Open Sans" panose="020B0606030504020204" pitchFamily="34" charset="0"/>
                <a:ea typeface="Open Sans" panose="020B0606030504020204" pitchFamily="34" charset="0"/>
                <a:cs typeface="Open Sans" panose="020B0606030504020204" pitchFamily="34" charset="0"/>
              </a:rPr>
              <a:t>Отделение почтовой связи Холм-Жирки ФГУП</a:t>
            </a:r>
            <a:br>
              <a:rPr lang="ru-RU" sz="1200" dirty="0" smtClean="0">
                <a:latin typeface="Open Sans" panose="020B0606030504020204" pitchFamily="34" charset="0"/>
                <a:ea typeface="Open Sans" panose="020B0606030504020204" pitchFamily="34" charset="0"/>
                <a:cs typeface="Open Sans" panose="020B0606030504020204" pitchFamily="34" charset="0"/>
              </a:rPr>
            </a:br>
            <a:r>
              <a:rPr lang="ru-RU" sz="1200" dirty="0" smtClean="0">
                <a:latin typeface="Open Sans" panose="020B0606030504020204" pitchFamily="34" charset="0"/>
                <a:ea typeface="Open Sans" panose="020B0606030504020204" pitchFamily="34" charset="0"/>
                <a:cs typeface="Open Sans" panose="020B0606030504020204" pitchFamily="34" charset="0"/>
              </a:rPr>
              <a:t>«Почта России»</a:t>
            </a:r>
          </a:p>
          <a:p>
            <a:pPr marL="228600" indent="-228600">
              <a:buFont typeface="+mj-lt"/>
              <a:buAutoNum type="arabicPeriod"/>
              <a:tabLst>
                <a:tab pos="176213" algn="l"/>
              </a:tabLst>
            </a:pPr>
            <a:r>
              <a:rPr lang="ru-RU" sz="1200" dirty="0" smtClean="0">
                <a:latin typeface="Open Sans" panose="020B0606030504020204" pitchFamily="34" charset="0"/>
                <a:ea typeface="Open Sans" panose="020B0606030504020204" pitchFamily="34" charset="0"/>
                <a:cs typeface="Open Sans" panose="020B0606030504020204" pitchFamily="34" charset="0"/>
              </a:rPr>
              <a:t>Смоленский филиал </a:t>
            </a:r>
            <a:br>
              <a:rPr lang="ru-RU" sz="1200" dirty="0" smtClean="0">
                <a:latin typeface="Open Sans" panose="020B0606030504020204" pitchFamily="34" charset="0"/>
                <a:ea typeface="Open Sans" panose="020B0606030504020204" pitchFamily="34" charset="0"/>
                <a:cs typeface="Open Sans" panose="020B0606030504020204" pitchFamily="34" charset="0"/>
              </a:rPr>
            </a:br>
            <a:r>
              <a:rPr lang="ru-RU" sz="1200" dirty="0" smtClean="0">
                <a:latin typeface="Open Sans" panose="020B0606030504020204" pitchFamily="34" charset="0"/>
                <a:ea typeface="Open Sans" panose="020B0606030504020204" pitchFamily="34" charset="0"/>
                <a:cs typeface="Open Sans" panose="020B0606030504020204" pitchFamily="34" charset="0"/>
              </a:rPr>
              <a:t>ПАО «Ростелеком»</a:t>
            </a:r>
          </a:p>
        </p:txBody>
      </p:sp>
      <p:sp>
        <p:nvSpPr>
          <p:cNvPr id="33" name="TextBox 32"/>
          <p:cNvSpPr txBox="1"/>
          <p:nvPr/>
        </p:nvSpPr>
        <p:spPr>
          <a:xfrm>
            <a:off x="477715" y="4255727"/>
            <a:ext cx="1841732" cy="2031325"/>
          </a:xfrm>
          <a:prstGeom prst="rect">
            <a:avLst/>
          </a:prstGeom>
          <a:noFill/>
        </p:spPr>
        <p:txBody>
          <a:bodyPr wrap="square" rtlCol="0">
            <a:spAutoFit/>
          </a:bodyPr>
          <a:lstStyle/>
          <a:p>
            <a:pPr algn="ctr"/>
            <a:endParaRPr lang="ru-RU" sz="1400" dirty="0" smtClean="0">
              <a:latin typeface="Open Sans" panose="020B0606030504020204" pitchFamily="34" charset="0"/>
              <a:ea typeface="Open Sans" panose="020B0606030504020204" pitchFamily="34" charset="0"/>
              <a:cs typeface="Open Sans" panose="020B0606030504020204" pitchFamily="34" charset="0"/>
            </a:endParaRP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   МТС</a:t>
            </a:r>
          </a:p>
          <a:p>
            <a:pPr algn="ctr"/>
            <a:endParaRPr lang="ru-RU" sz="1400" dirty="0">
              <a:latin typeface="Open Sans" panose="020B0606030504020204" pitchFamily="34" charset="0"/>
              <a:ea typeface="Open Sans" panose="020B0606030504020204" pitchFamily="34" charset="0"/>
              <a:cs typeface="Open Sans" panose="020B0606030504020204" pitchFamily="34" charset="0"/>
            </a:endParaRP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 Билайн</a:t>
            </a:r>
          </a:p>
          <a:p>
            <a:pPr algn="ctr"/>
            <a:endParaRPr lang="ru-RU" sz="1400" dirty="0">
              <a:latin typeface="Open Sans" panose="020B0606030504020204" pitchFamily="34" charset="0"/>
              <a:ea typeface="Open Sans" panose="020B0606030504020204" pitchFamily="34" charset="0"/>
              <a:cs typeface="Open Sans" panose="020B0606030504020204" pitchFamily="34" charset="0"/>
            </a:endParaRP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  Теле2</a:t>
            </a:r>
          </a:p>
          <a:p>
            <a:pPr algn="ctr"/>
            <a:endParaRPr lang="ru-RU" sz="1400" dirty="0">
              <a:latin typeface="Open Sans" panose="020B0606030504020204" pitchFamily="34" charset="0"/>
              <a:ea typeface="Open Sans" panose="020B0606030504020204" pitchFamily="34" charset="0"/>
              <a:cs typeface="Open Sans" panose="020B0606030504020204" pitchFamily="34" charset="0"/>
            </a:endParaRP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Мегафон</a:t>
            </a:r>
          </a:p>
          <a:p>
            <a:pPr algn="ctr"/>
            <a:endParaRPr lang="ru-RU"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Рисунок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1249" y="3642039"/>
            <a:ext cx="1720322" cy="124033"/>
          </a:xfrm>
          <a:prstGeom prst="rect">
            <a:avLst/>
          </a:prstGeom>
        </p:spPr>
      </p:pic>
      <p:pic>
        <p:nvPicPr>
          <p:cNvPr id="36" name="Рисунок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3075319">
            <a:off x="2539557" y="4741204"/>
            <a:ext cx="969094" cy="124033"/>
          </a:xfrm>
          <a:prstGeom prst="rect">
            <a:avLst/>
          </a:prstGeom>
        </p:spPr>
      </p:pic>
      <p:pic>
        <p:nvPicPr>
          <p:cNvPr id="37" name="Рисунок 3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3075319">
            <a:off x="4325805" y="2716097"/>
            <a:ext cx="969094" cy="124033"/>
          </a:xfrm>
          <a:prstGeom prst="rect">
            <a:avLst/>
          </a:prstGeom>
        </p:spPr>
      </p:pic>
      <p:pic>
        <p:nvPicPr>
          <p:cNvPr id="40" name="Рисунок 3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4704" y="4336314"/>
            <a:ext cx="427934" cy="440771"/>
          </a:xfrm>
          <a:prstGeom prst="rect">
            <a:avLst/>
          </a:prstGeom>
        </p:spPr>
      </p:pic>
      <p:pic>
        <p:nvPicPr>
          <p:cNvPr id="41" name="Рисунок 4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7017" y="4839741"/>
            <a:ext cx="406466" cy="405614"/>
          </a:xfrm>
          <a:prstGeom prst="rect">
            <a:avLst/>
          </a:prstGeom>
        </p:spPr>
      </p:pic>
      <p:pic>
        <p:nvPicPr>
          <p:cNvPr id="42" name="Рисунок 4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0176" y="5321425"/>
            <a:ext cx="374559" cy="274177"/>
          </a:xfrm>
          <a:prstGeom prst="rect">
            <a:avLst/>
          </a:prstGeom>
        </p:spPr>
      </p:pic>
      <p:pic>
        <p:nvPicPr>
          <p:cNvPr id="43" name="Рисунок 4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7933" y="5698417"/>
            <a:ext cx="424633" cy="425772"/>
          </a:xfrm>
          <a:prstGeom prst="rect">
            <a:avLst/>
          </a:prstGeom>
        </p:spPr>
      </p:pic>
      <p:sp>
        <p:nvSpPr>
          <p:cNvPr id="38" name="TextBox 37"/>
          <p:cNvSpPr txBox="1"/>
          <p:nvPr/>
        </p:nvSpPr>
        <p:spPr>
          <a:xfrm>
            <a:off x="670176" y="151855"/>
            <a:ext cx="1559859" cy="769441"/>
          </a:xfrm>
          <a:prstGeom prst="rect">
            <a:avLst/>
          </a:prstGeom>
          <a:noFill/>
        </p:spPr>
        <p:txBody>
          <a:bodyPr wrap="squar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Холм-Жирковский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44" name="TextBox 43"/>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45" name="Picture 6" descr="C:\Users\i_sli\Pictures\культура_фото района\ФОТО Холм-Жирковского района\Герб.png"/>
          <p:cNvPicPr>
            <a:picLocks noChangeAspect="1" noChangeArrowheads="1"/>
          </p:cNvPicPr>
          <p:nvPr/>
        </p:nvPicPr>
        <p:blipFill>
          <a:blip r:embed="rId14" cstate="print"/>
          <a:srcRect/>
          <a:stretch>
            <a:fillRect/>
          </a:stretch>
        </p:blipFill>
        <p:spPr bwMode="auto">
          <a:xfrm>
            <a:off x="118882" y="192540"/>
            <a:ext cx="555101" cy="688069"/>
          </a:xfrm>
          <a:prstGeom prst="rect">
            <a:avLst/>
          </a:prstGeom>
          <a:noFill/>
        </p:spPr>
      </p:pic>
      <p:sp>
        <p:nvSpPr>
          <p:cNvPr id="34" name="Прямоугольник 33"/>
          <p:cNvSpPr/>
          <p:nvPr/>
        </p:nvSpPr>
        <p:spPr>
          <a:xfrm>
            <a:off x="853020" y="6662420"/>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
        <p:nvSpPr>
          <p:cNvPr id="35" name="Прямоугольник 34"/>
          <p:cNvSpPr/>
          <p:nvPr/>
        </p:nvSpPr>
        <p:spPr>
          <a:xfrm>
            <a:off x="853020" y="6738540"/>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Tree>
    <p:extLst>
      <p:ext uri="{BB962C8B-B14F-4D97-AF65-F5344CB8AC3E}">
        <p14:creationId xmlns:p14="http://schemas.microsoft.com/office/powerpoint/2010/main" val="19202283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0564" y="2534231"/>
            <a:ext cx="986568" cy="985010"/>
          </a:xfrm>
          <a:prstGeom prst="rect">
            <a:avLst/>
          </a:prstGeom>
        </p:spPr>
      </p:pic>
      <p:pic>
        <p:nvPicPr>
          <p:cNvPr id="10" name="Рисунок 9"/>
          <p:cNvPicPr>
            <a:picLocks noChangeAspect="1"/>
          </p:cNvPicPr>
          <p:nvPr/>
        </p:nvPicPr>
        <p:blipFill>
          <a:blip r:embed="rId3" cstate="print"/>
          <a:stretch>
            <a:fillRect/>
          </a:stretch>
        </p:blipFill>
        <p:spPr>
          <a:xfrm>
            <a:off x="2061031" y="156237"/>
            <a:ext cx="5498644" cy="768091"/>
          </a:xfrm>
          <a:prstGeom prst="rect">
            <a:avLst/>
          </a:prstGeom>
        </p:spPr>
      </p:pic>
      <p:sp>
        <p:nvSpPr>
          <p:cNvPr id="3" name="TextBox 2"/>
          <p:cNvSpPr txBox="1"/>
          <p:nvPr/>
        </p:nvSpPr>
        <p:spPr>
          <a:xfrm>
            <a:off x="2049665" y="313297"/>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Строительство</a:t>
            </a:r>
          </a:p>
        </p:txBody>
      </p:sp>
      <p:sp>
        <p:nvSpPr>
          <p:cNvPr id="4" name="TextBox 3"/>
          <p:cNvSpPr txBox="1"/>
          <p:nvPr/>
        </p:nvSpPr>
        <p:spPr>
          <a:xfrm>
            <a:off x="7118529" y="7190343"/>
            <a:ext cx="42191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23</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4" name="Рисунок 23"/>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23140" y="1494732"/>
            <a:ext cx="2795137" cy="936966"/>
          </a:xfrm>
          <a:prstGeom prst="rect">
            <a:avLst/>
          </a:prstGeom>
        </p:spPr>
      </p:pic>
      <p:pic>
        <p:nvPicPr>
          <p:cNvPr id="25" name="Рисунок 24"/>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094500" y="1504310"/>
            <a:ext cx="2795137" cy="936966"/>
          </a:xfrm>
          <a:prstGeom prst="rect">
            <a:avLst/>
          </a:prstGeom>
        </p:spPr>
      </p:pic>
      <p:sp>
        <p:nvSpPr>
          <p:cNvPr id="28" name="TextBox 27"/>
          <p:cNvSpPr txBox="1"/>
          <p:nvPr/>
        </p:nvSpPr>
        <p:spPr>
          <a:xfrm>
            <a:off x="3940088" y="2671952"/>
            <a:ext cx="3016683" cy="646331"/>
          </a:xfrm>
          <a:prstGeom prst="rect">
            <a:avLst/>
          </a:prstGeom>
          <a:noFill/>
        </p:spPr>
        <p:txBody>
          <a:bodyPr wrap="square" rtlCol="0">
            <a:spAutoFit/>
          </a:bodyPr>
          <a:lstStyle/>
          <a:p>
            <a:pPr algn="ctr"/>
            <a:r>
              <a:rPr lang="ru-RU" sz="36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2,891</a:t>
            </a:r>
            <a:r>
              <a:rPr lang="ru-RU"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тыс. кв. м</a:t>
            </a:r>
            <a:endParaRPr lang="ru-RU" sz="1600" dirty="0">
              <a:solidFill>
                <a:srgbClr val="418FC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p:cNvSpPr txBox="1"/>
          <p:nvPr/>
        </p:nvSpPr>
        <p:spPr>
          <a:xfrm>
            <a:off x="544804" y="2530837"/>
            <a:ext cx="1566454" cy="923330"/>
          </a:xfrm>
          <a:prstGeom prst="rect">
            <a:avLst/>
          </a:prstGeom>
          <a:noFill/>
        </p:spPr>
        <p:txBody>
          <a:bodyPr wrap="none" rtlCol="0">
            <a:spAutoFit/>
          </a:bodyPr>
          <a:lstStyle/>
          <a:p>
            <a:pPr algn="ctr"/>
            <a:r>
              <a:rPr lang="ru-RU" sz="3600"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316,5 </a:t>
            </a:r>
            <a:r>
              <a:rPr lang="ru-RU" sz="2800"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p>
          <a:p>
            <a:pPr algn="ctr"/>
            <a:r>
              <a:rPr lang="ru-RU"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т</a:t>
            </a:r>
            <a:r>
              <a:rPr lang="ru-RU"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ыс. кв. м</a:t>
            </a:r>
            <a:endParaRPr lang="ru-RU" sz="1600" dirty="0">
              <a:solidFill>
                <a:srgbClr val="418FC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TextBox 29"/>
          <p:cNvSpPr txBox="1"/>
          <p:nvPr/>
        </p:nvSpPr>
        <p:spPr>
          <a:xfrm>
            <a:off x="2390382" y="2680721"/>
            <a:ext cx="966931" cy="369332"/>
          </a:xfrm>
          <a:prstGeom prst="rect">
            <a:avLst/>
          </a:prstGeom>
          <a:noFill/>
        </p:spPr>
        <p:txBody>
          <a:bodyPr wrap="none" rtlCol="0">
            <a:spAutoFit/>
          </a:bodyPr>
          <a:lstStyle/>
          <a:p>
            <a:r>
              <a:rPr lang="ru-RU" dirty="0" smtClean="0">
                <a:latin typeface="Open Sans" panose="020B0606030504020204" pitchFamily="34" charset="0"/>
                <a:ea typeface="Open Sans" panose="020B0606030504020204" pitchFamily="34" charset="0"/>
                <a:cs typeface="Open Sans" panose="020B0606030504020204" pitchFamily="34" charset="0"/>
              </a:rPr>
              <a:t>100,5%</a:t>
            </a:r>
            <a:endParaRPr lang="ru-RU"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p:cNvSpPr txBox="1"/>
          <p:nvPr/>
        </p:nvSpPr>
        <p:spPr>
          <a:xfrm>
            <a:off x="2330836" y="2984565"/>
            <a:ext cx="1029797" cy="415498"/>
          </a:xfrm>
          <a:prstGeom prst="rect">
            <a:avLst/>
          </a:prstGeom>
          <a:noFill/>
        </p:spPr>
        <p:txBody>
          <a:bodyPr wrap="square" rtlCol="0">
            <a:spAutoFit/>
          </a:bodyPr>
          <a:lstStyle/>
          <a:p>
            <a:pPr algn="ctr"/>
            <a:r>
              <a:rPr lang="ru-RU" sz="1050" dirty="0" smtClean="0">
                <a:latin typeface="Open Sans" panose="020B0606030504020204" pitchFamily="34" charset="0"/>
                <a:ea typeface="Open Sans" panose="020B0606030504020204" pitchFamily="34" charset="0"/>
                <a:cs typeface="Open Sans" panose="020B0606030504020204" pitchFamily="34" charset="0"/>
              </a:rPr>
              <a:t>к уровню 2021 года</a:t>
            </a:r>
            <a:endParaRPr lang="ru-RU" sz="1050" dirty="0">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p:cNvSpPr txBox="1"/>
          <p:nvPr/>
        </p:nvSpPr>
        <p:spPr>
          <a:xfrm>
            <a:off x="833043" y="1640049"/>
            <a:ext cx="2375330" cy="646331"/>
          </a:xfrm>
          <a:prstGeom prst="rect">
            <a:avLst/>
          </a:prstGeom>
          <a:noFill/>
        </p:spPr>
        <p:txBody>
          <a:bodyPr wrap="none" rtlCol="0">
            <a:spAutoFit/>
          </a:bodyPr>
          <a:lstStyle/>
          <a:p>
            <a:pPr algn="ctr"/>
            <a:r>
              <a:rPr lang="ru-RU"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Общая площадь </a:t>
            </a:r>
          </a:p>
          <a:p>
            <a:pPr algn="ctr"/>
            <a:r>
              <a:rPr lang="ru-RU"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жилищного фонда</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7" name="TextBox 36"/>
          <p:cNvSpPr txBox="1"/>
          <p:nvPr/>
        </p:nvSpPr>
        <p:spPr>
          <a:xfrm>
            <a:off x="4119424" y="1688593"/>
            <a:ext cx="2678554" cy="584775"/>
          </a:xfrm>
          <a:prstGeom prst="rect">
            <a:avLst/>
          </a:prstGeom>
          <a:noFill/>
        </p:spPr>
        <p:txBody>
          <a:bodyPr wrap="non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Количество введенного</a:t>
            </a:r>
          </a:p>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a:t>
            </a: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эксплуатацию жилья</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50105" y="3828730"/>
            <a:ext cx="4153796" cy="2647147"/>
          </a:xfrm>
          <a:prstGeom prst="rect">
            <a:avLst/>
          </a:prstGeom>
          <a:effectLst>
            <a:softEdge rad="63500"/>
          </a:effectLst>
        </p:spPr>
      </p:pic>
      <p:pic>
        <p:nvPicPr>
          <p:cNvPr id="47" name="Рисунок 46"/>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rot="5400000">
            <a:off x="2045640" y="2925845"/>
            <a:ext cx="393612" cy="191262"/>
          </a:xfrm>
          <a:prstGeom prst="rect">
            <a:avLst/>
          </a:prstGeom>
        </p:spPr>
      </p:pic>
      <p:sp>
        <p:nvSpPr>
          <p:cNvPr id="32" name="TextBox 31"/>
          <p:cNvSpPr txBox="1"/>
          <p:nvPr/>
        </p:nvSpPr>
        <p:spPr>
          <a:xfrm>
            <a:off x="670176" y="151855"/>
            <a:ext cx="1559859" cy="769441"/>
          </a:xfrm>
          <a:prstGeom prst="rect">
            <a:avLst/>
          </a:prstGeom>
          <a:noFill/>
        </p:spPr>
        <p:txBody>
          <a:bodyPr wrap="squar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Холм-Жирковский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8" name="TextBox 37"/>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39" name="Picture 6" descr="C:\Users\i_sli\Pictures\культура_фото района\ФОТО Холм-Жирковского района\Герб.png"/>
          <p:cNvPicPr>
            <a:picLocks noChangeAspect="1" noChangeArrowheads="1"/>
          </p:cNvPicPr>
          <p:nvPr/>
        </p:nvPicPr>
        <p:blipFill>
          <a:blip r:embed="rId8" cstate="print"/>
          <a:srcRect/>
          <a:stretch>
            <a:fillRect/>
          </a:stretch>
        </p:blipFill>
        <p:spPr bwMode="auto">
          <a:xfrm>
            <a:off x="118882" y="192540"/>
            <a:ext cx="555101" cy="688069"/>
          </a:xfrm>
          <a:prstGeom prst="rect">
            <a:avLst/>
          </a:prstGeom>
          <a:noFill/>
        </p:spPr>
      </p:pic>
      <p:sp>
        <p:nvSpPr>
          <p:cNvPr id="19" name="Прямоугольник 18"/>
          <p:cNvSpPr/>
          <p:nvPr/>
        </p:nvSpPr>
        <p:spPr>
          <a:xfrm>
            <a:off x="853020" y="6738540"/>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Tree>
    <p:extLst>
      <p:ext uri="{BB962C8B-B14F-4D97-AF65-F5344CB8AC3E}">
        <p14:creationId xmlns:p14="http://schemas.microsoft.com/office/powerpoint/2010/main" val="12311433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Рисунок 28"/>
          <p:cNvPicPr>
            <a:picLocks noChangeAspect="1"/>
          </p:cNvPicPr>
          <p:nvPr/>
        </p:nvPicPr>
        <p:blipFill>
          <a:blip r:embed="rId2" cstate="print">
            <a:lum bright="70000" contrast="-70000"/>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23060" y="1171771"/>
            <a:ext cx="2422382" cy="848350"/>
          </a:xfrm>
          <a:prstGeom prst="rect">
            <a:avLst/>
          </a:prstGeom>
        </p:spPr>
      </p:pic>
      <p:pic>
        <p:nvPicPr>
          <p:cNvPr id="10" name="Рисунок 9"/>
          <p:cNvPicPr>
            <a:picLocks noChangeAspect="1"/>
          </p:cNvPicPr>
          <p:nvPr/>
        </p:nvPicPr>
        <p:blipFill>
          <a:blip r:embed="rId4" cstate="print"/>
          <a:stretch>
            <a:fillRect/>
          </a:stretch>
        </p:blipFill>
        <p:spPr>
          <a:xfrm>
            <a:off x="2061031" y="156237"/>
            <a:ext cx="5498644" cy="768091"/>
          </a:xfrm>
          <a:prstGeom prst="rect">
            <a:avLst/>
          </a:prstGeom>
        </p:spPr>
      </p:pic>
      <p:sp>
        <p:nvSpPr>
          <p:cNvPr id="4" name="TextBox 3"/>
          <p:cNvSpPr txBox="1"/>
          <p:nvPr/>
        </p:nvSpPr>
        <p:spPr>
          <a:xfrm>
            <a:off x="7110239" y="7190343"/>
            <a:ext cx="419859"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24</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2" name="TextBox 41"/>
          <p:cNvSpPr txBox="1"/>
          <p:nvPr/>
        </p:nvSpPr>
        <p:spPr>
          <a:xfrm>
            <a:off x="336332" y="1172069"/>
            <a:ext cx="2452542" cy="830997"/>
          </a:xfrm>
          <a:prstGeom prst="rect">
            <a:avLst/>
          </a:prstGeom>
          <a:noFill/>
        </p:spPr>
        <p:txBody>
          <a:bodyPr wrap="squar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Количество предприятий </a:t>
            </a:r>
          </a:p>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розничной торговли</a:t>
            </a:r>
            <a:endParaRPr lang="ru-RU" sz="14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3" name="TextBox 42"/>
          <p:cNvSpPr txBox="1"/>
          <p:nvPr/>
        </p:nvSpPr>
        <p:spPr>
          <a:xfrm>
            <a:off x="1486341" y="2100236"/>
            <a:ext cx="639919" cy="584775"/>
          </a:xfrm>
          <a:prstGeom prst="rect">
            <a:avLst/>
          </a:prstGeom>
          <a:noFill/>
        </p:spPr>
        <p:txBody>
          <a:bodyPr wrap="none" rtlCol="0">
            <a:spAutoFit/>
          </a:bodyPr>
          <a:lstStyle/>
          <a:p>
            <a:pPr algn="ctr"/>
            <a:r>
              <a:rPr lang="ru-RU" sz="3200" b="1" dirty="0" smtClean="0">
                <a:solidFill>
                  <a:srgbClr val="418FCA"/>
                </a:solidFill>
                <a:latin typeface="Open Sans Semibold" panose="020B0706030804020204" pitchFamily="34" charset="0"/>
                <a:ea typeface="Open Sans Semibold" panose="020B0706030804020204" pitchFamily="34" charset="0"/>
                <a:cs typeface="Open Sans Semibold" panose="020B0706030804020204" pitchFamily="34" charset="0"/>
              </a:rPr>
              <a:t>90</a:t>
            </a:r>
            <a:endParaRPr lang="ru-RU" sz="2800" dirty="0" smtClean="0">
              <a:solidFill>
                <a:srgbClr val="418FCA"/>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5" name="TextBox 44"/>
          <p:cNvSpPr txBox="1"/>
          <p:nvPr/>
        </p:nvSpPr>
        <p:spPr>
          <a:xfrm>
            <a:off x="3164486" y="4534344"/>
            <a:ext cx="2177310" cy="1477328"/>
          </a:xfrm>
          <a:prstGeom prst="rect">
            <a:avLst/>
          </a:prstGeom>
          <a:noFill/>
        </p:spPr>
        <p:txBody>
          <a:bodyPr wrap="square" rtlCol="0">
            <a:spAutoFit/>
          </a:bodyPr>
          <a:lstStyle/>
          <a:p>
            <a:pPr algn="ctr"/>
            <a:r>
              <a:rPr lang="ru-RU"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Обеспеченность населения торговыми площадями</a:t>
            </a:r>
            <a:endParaRPr lang="ru-RU" b="1" dirty="0" smtClean="0">
              <a:solidFill>
                <a:srgbClr val="518A42"/>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ru-RU" sz="1600" b="1" dirty="0" smtClean="0">
                <a:latin typeface="Open Sans Semibold" panose="020B0706030804020204" pitchFamily="34" charset="0"/>
                <a:ea typeface="Open Sans Semibold" panose="020B0706030804020204" pitchFamily="34" charset="0"/>
                <a:cs typeface="Open Sans Semibold" panose="020B0706030804020204" pitchFamily="34" charset="0"/>
              </a:rPr>
              <a:t>на 1 </a:t>
            </a:r>
            <a:r>
              <a:rPr lang="ru-RU" sz="1600" b="1" dirty="0" err="1" smtClean="0">
                <a:latin typeface="Open Sans Semibold" panose="020B0706030804020204" pitchFamily="34" charset="0"/>
                <a:ea typeface="Open Sans Semibold" panose="020B0706030804020204" pitchFamily="34" charset="0"/>
                <a:cs typeface="Open Sans Semibold" panose="020B0706030804020204" pitchFamily="34" charset="0"/>
              </a:rPr>
              <a:t>тыс.чел</a:t>
            </a:r>
            <a:r>
              <a:rPr lang="ru-RU" sz="1200" b="1" dirty="0" smtClean="0">
                <a:solidFill>
                  <a:schemeClr val="accent1">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t>
            </a:r>
            <a:endParaRPr lang="ru-RU" sz="1200" b="1" dirty="0">
              <a:solidFill>
                <a:schemeClr val="accent1">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0024" y="4323207"/>
            <a:ext cx="1584039" cy="1584039"/>
          </a:xfrm>
          <a:prstGeom prst="rect">
            <a:avLst/>
          </a:prstGeom>
        </p:spPr>
      </p:pic>
      <p:sp>
        <p:nvSpPr>
          <p:cNvPr id="20" name="TextBox 19"/>
          <p:cNvSpPr txBox="1"/>
          <p:nvPr/>
        </p:nvSpPr>
        <p:spPr>
          <a:xfrm>
            <a:off x="5404348" y="4453506"/>
            <a:ext cx="1641340" cy="1323439"/>
          </a:xfrm>
          <a:prstGeom prst="rect">
            <a:avLst/>
          </a:prstGeom>
          <a:noFill/>
        </p:spPr>
        <p:txBody>
          <a:bodyPr wrap="square" rtlCol="0">
            <a:spAutoFit/>
          </a:bodyPr>
          <a:lstStyle>
            <a:defPPr>
              <a:defRPr lang="en-US"/>
            </a:defPPr>
            <a:lvl1pPr>
              <a:defRPr sz="4800" b="1">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1pPr>
          </a:lstStyle>
          <a:p>
            <a:pPr algn="ctr"/>
            <a:r>
              <a:rPr lang="ru-RU" dirty="0" smtClean="0"/>
              <a:t>659 </a:t>
            </a:r>
            <a:r>
              <a:rPr lang="ru-RU" sz="3200" dirty="0" smtClean="0"/>
              <a:t>кв.м</a:t>
            </a:r>
            <a:endParaRPr lang="ru-RU" sz="3200" dirty="0"/>
          </a:p>
        </p:txBody>
      </p:sp>
      <p:pic>
        <p:nvPicPr>
          <p:cNvPr id="39" name="Рисунок 38"/>
          <p:cNvPicPr>
            <a:picLocks noChangeAspect="1"/>
          </p:cNvPicPr>
          <p:nvPr/>
        </p:nvPicPr>
        <p:blipFill>
          <a:blip r:embed="rId6" cstate="print">
            <a:lum bright="70000" contrast="-70000"/>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10752" y="2760090"/>
            <a:ext cx="2422382" cy="689006"/>
          </a:xfrm>
          <a:prstGeom prst="rect">
            <a:avLst/>
          </a:prstGeom>
        </p:spPr>
      </p:pic>
      <p:sp>
        <p:nvSpPr>
          <p:cNvPr id="41" name="TextBox 40"/>
          <p:cNvSpPr txBox="1"/>
          <p:nvPr/>
        </p:nvSpPr>
        <p:spPr>
          <a:xfrm>
            <a:off x="310752" y="2804631"/>
            <a:ext cx="2422382" cy="584775"/>
          </a:xfrm>
          <a:prstGeom prst="rect">
            <a:avLst/>
          </a:prstGeom>
          <a:noFill/>
        </p:spPr>
        <p:txBody>
          <a:bodyPr wrap="squar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Оборот розничной торговли </a:t>
            </a:r>
            <a:endParaRPr lang="ru-RU" sz="14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4" name="TextBox 43"/>
          <p:cNvSpPr txBox="1"/>
          <p:nvPr/>
        </p:nvSpPr>
        <p:spPr>
          <a:xfrm>
            <a:off x="1359955" y="3573730"/>
            <a:ext cx="1085555" cy="769441"/>
          </a:xfrm>
          <a:prstGeom prst="rect">
            <a:avLst/>
          </a:prstGeom>
          <a:noFill/>
        </p:spPr>
        <p:txBody>
          <a:bodyPr wrap="none" rtlCol="0">
            <a:spAutoFit/>
          </a:bodyPr>
          <a:lstStyle/>
          <a:p>
            <a:pPr algn="ctr"/>
            <a:r>
              <a:rPr lang="ru-RU" sz="28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564,2</a:t>
            </a:r>
            <a:endParaRPr lang="ru-RU" sz="2800"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ru-RU" sz="16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млн</a:t>
            </a: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руб.</a:t>
            </a:r>
            <a:endParaRPr lang="ru-RU" sz="140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p:cNvSpPr txBox="1"/>
          <p:nvPr/>
        </p:nvSpPr>
        <p:spPr>
          <a:xfrm>
            <a:off x="2044339" y="347908"/>
            <a:ext cx="5532028" cy="400110"/>
          </a:xfrm>
          <a:prstGeom prst="rect">
            <a:avLst/>
          </a:prstGeom>
          <a:noFill/>
        </p:spPr>
        <p:txBody>
          <a:bodyPr wrap="square" rtlCol="0">
            <a:spAutoFit/>
          </a:bodyPr>
          <a:lstStyle/>
          <a:p>
            <a:pPr algn="ctr"/>
            <a:r>
              <a:rPr lang="ru-RU" sz="20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Потребительский рынок товаров и услуг</a:t>
            </a:r>
          </a:p>
        </p:txBody>
      </p:sp>
      <p:sp>
        <p:nvSpPr>
          <p:cNvPr id="26" name="TextBox 39"/>
          <p:cNvSpPr txBox="1"/>
          <p:nvPr/>
        </p:nvSpPr>
        <p:spPr>
          <a:xfrm>
            <a:off x="3108503" y="1658850"/>
            <a:ext cx="2130616"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ru-RU"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Общественное питание</a:t>
            </a:r>
            <a:endPar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7" name="TextBox 25"/>
          <p:cNvSpPr txBox="1"/>
          <p:nvPr/>
        </p:nvSpPr>
        <p:spPr>
          <a:xfrm>
            <a:off x="5200196" y="3125930"/>
            <a:ext cx="2130616"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ru-RU"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Бытовое обслуживание</a:t>
            </a:r>
            <a:endPar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1" name="TextBox 50"/>
          <p:cNvSpPr txBox="1"/>
          <p:nvPr/>
        </p:nvSpPr>
        <p:spPr>
          <a:xfrm>
            <a:off x="5390024" y="1580308"/>
            <a:ext cx="1031328" cy="461665"/>
          </a:xfrm>
          <a:prstGeom prst="rect">
            <a:avLst/>
          </a:prstGeom>
          <a:noFill/>
        </p:spPr>
        <p:txBody>
          <a:bodyPr wrap="square" rtlCol="0">
            <a:spAutoFit/>
          </a:bodyPr>
          <a:lstStyle/>
          <a:p>
            <a:pPr algn="ctr"/>
            <a:endPar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8" descr="http://www.infovoronezh.ru/images/News/604755735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9863" y="4655500"/>
            <a:ext cx="2524159" cy="165547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ttp://www.dekor3d.ru/upload/iblock/378/378124e25a3161f32210a5ae5fe9182d.jpg"/>
          <p:cNvPicPr>
            <a:picLocks noChangeAspect="1" noChangeArrowheads="1"/>
          </p:cNvPicPr>
          <p:nvPr/>
        </p:nvPicPr>
        <p:blipFill>
          <a:blip r:embed="rId8"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619342" y="3650582"/>
            <a:ext cx="612512" cy="615736"/>
          </a:xfrm>
          <a:prstGeom prst="rect">
            <a:avLst/>
          </a:prstGeom>
          <a:noFill/>
          <a:extLst>
            <a:ext uri="{909E8E84-426E-40DD-AFC4-6F175D3DCCD1}">
              <a14:hiddenFill xmlns:a14="http://schemas.microsoft.com/office/drawing/2010/main">
                <a:solidFill>
                  <a:srgbClr val="FFFFFF"/>
                </a:solidFill>
              </a14:hiddenFill>
            </a:ext>
          </a:extLst>
        </p:spPr>
      </p:pic>
      <p:pic>
        <p:nvPicPr>
          <p:cNvPr id="50" name="Рисунок 4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5781" y="2081424"/>
            <a:ext cx="651064" cy="622400"/>
          </a:xfrm>
          <a:prstGeom prst="rect">
            <a:avLst/>
          </a:prstGeom>
        </p:spPr>
      </p:pic>
      <p:pic>
        <p:nvPicPr>
          <p:cNvPr id="40" name="Рисунок 3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23166" y="1183738"/>
            <a:ext cx="1470345" cy="1470345"/>
          </a:xfrm>
          <a:prstGeom prst="rect">
            <a:avLst/>
          </a:prstGeom>
        </p:spPr>
      </p:pic>
      <p:pic>
        <p:nvPicPr>
          <p:cNvPr id="48" name="Picture 4" descr="http://images.aif.ru/008/168/416a502890c5bbef90211e8644c3977d.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6010" t="288" r="18606" b="-288"/>
          <a:stretch/>
        </p:blipFill>
        <p:spPr bwMode="auto">
          <a:xfrm>
            <a:off x="5464473" y="1217807"/>
            <a:ext cx="1399540" cy="1399540"/>
          </a:xfrm>
          <a:prstGeom prst="ellipse">
            <a:avLst/>
          </a:prstGeom>
          <a:noFill/>
          <a:extLst>
            <a:ext uri="{909E8E84-426E-40DD-AFC4-6F175D3DCCD1}">
              <a14:hiddenFill xmlns:a14="http://schemas.microsoft.com/office/drawing/2010/main">
                <a:solidFill>
                  <a:srgbClr val="FFFFFF"/>
                </a:solidFill>
              </a14:hiddenFill>
            </a:ext>
          </a:extLst>
        </p:spPr>
      </p:pic>
      <p:sp>
        <p:nvSpPr>
          <p:cNvPr id="54" name="TextBox 53"/>
          <p:cNvSpPr txBox="1"/>
          <p:nvPr/>
        </p:nvSpPr>
        <p:spPr>
          <a:xfrm>
            <a:off x="5900377" y="1498083"/>
            <a:ext cx="527709" cy="830997"/>
          </a:xfrm>
          <a:prstGeom prst="rect">
            <a:avLst/>
          </a:prstGeom>
          <a:noFill/>
        </p:spPr>
        <p:txBody>
          <a:bodyPr wrap="none" rtlCol="0">
            <a:spAutoFit/>
          </a:bodyPr>
          <a:lstStyle/>
          <a:p>
            <a:r>
              <a:rPr lang="ru-RU" sz="48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4</a:t>
            </a:r>
            <a:endParaRPr lang="ru-RU" sz="40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55" name="Рисунок 5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59733" y="2718706"/>
            <a:ext cx="1470345" cy="1470345"/>
          </a:xfrm>
          <a:prstGeom prst="rect">
            <a:avLst/>
          </a:prstGeom>
        </p:spPr>
      </p:pic>
      <p:pic>
        <p:nvPicPr>
          <p:cNvPr id="56" name="Picture 2" descr="http://fbm.ru/wp-content/uploads/2015/10/52321671830b1.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9750" r="5916"/>
          <a:stretch/>
        </p:blipFill>
        <p:spPr bwMode="auto">
          <a:xfrm>
            <a:off x="3490575" y="2753591"/>
            <a:ext cx="1402773" cy="1402773"/>
          </a:xfrm>
          <a:prstGeom prst="ellipse">
            <a:avLst/>
          </a:prstGeom>
          <a:noFill/>
          <a:extLst>
            <a:ext uri="{909E8E84-426E-40DD-AFC4-6F175D3DCCD1}">
              <a14:hiddenFill xmlns:a14="http://schemas.microsoft.com/office/drawing/2010/main">
                <a:solidFill>
                  <a:srgbClr val="FFFFFF"/>
                </a:solidFill>
              </a14:hiddenFill>
            </a:ext>
          </a:extLst>
        </p:spPr>
      </p:pic>
      <p:sp>
        <p:nvSpPr>
          <p:cNvPr id="57" name="TextBox 56"/>
          <p:cNvSpPr txBox="1"/>
          <p:nvPr/>
        </p:nvSpPr>
        <p:spPr>
          <a:xfrm>
            <a:off x="3707074" y="3045934"/>
            <a:ext cx="870751" cy="830997"/>
          </a:xfrm>
          <a:prstGeom prst="rect">
            <a:avLst/>
          </a:prstGeom>
          <a:noFill/>
        </p:spPr>
        <p:txBody>
          <a:bodyPr wrap="none" rtlCol="0">
            <a:spAutoFit/>
          </a:bodyPr>
          <a:lstStyle/>
          <a:p>
            <a:r>
              <a:rPr lang="ru-RU" sz="4800" b="1" dirty="0" smtClean="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16</a:t>
            </a:r>
            <a:endParaRPr lang="ru-RU" sz="40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p:cNvSpPr txBox="1"/>
          <p:nvPr/>
        </p:nvSpPr>
        <p:spPr>
          <a:xfrm>
            <a:off x="670176" y="151855"/>
            <a:ext cx="1559859" cy="769441"/>
          </a:xfrm>
          <a:prstGeom prst="rect">
            <a:avLst/>
          </a:prstGeom>
          <a:noFill/>
        </p:spPr>
        <p:txBody>
          <a:bodyPr wrap="squar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Холм-Жирковский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2" name="TextBox 31"/>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36" name="Picture 6" descr="C:\Users\i_sli\Pictures\культура_фото района\ФОТО Холм-Жирковского района\Герб.png"/>
          <p:cNvPicPr>
            <a:picLocks noChangeAspect="1" noChangeArrowheads="1"/>
          </p:cNvPicPr>
          <p:nvPr/>
        </p:nvPicPr>
        <p:blipFill>
          <a:blip r:embed="rId13" cstate="print"/>
          <a:srcRect/>
          <a:stretch>
            <a:fillRect/>
          </a:stretch>
        </p:blipFill>
        <p:spPr bwMode="auto">
          <a:xfrm>
            <a:off x="118882" y="192540"/>
            <a:ext cx="555101" cy="688069"/>
          </a:xfrm>
          <a:prstGeom prst="rect">
            <a:avLst/>
          </a:prstGeom>
          <a:noFill/>
        </p:spPr>
      </p:pic>
      <p:sp>
        <p:nvSpPr>
          <p:cNvPr id="37" name="Прямоугольник 36"/>
          <p:cNvSpPr/>
          <p:nvPr/>
        </p:nvSpPr>
        <p:spPr>
          <a:xfrm>
            <a:off x="853020" y="6738540"/>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Tree>
    <p:extLst>
      <p:ext uri="{BB962C8B-B14F-4D97-AF65-F5344CB8AC3E}">
        <p14:creationId xmlns:p14="http://schemas.microsoft.com/office/powerpoint/2010/main" val="28285661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Диаграмма 20"/>
          <p:cNvGraphicFramePr/>
          <p:nvPr>
            <p:extLst>
              <p:ext uri="{D42A27DB-BD31-4B8C-83A1-F6EECF244321}">
                <p14:modId xmlns:p14="http://schemas.microsoft.com/office/powerpoint/2010/main" val="1854146421"/>
              </p:ext>
            </p:extLst>
          </p:nvPr>
        </p:nvGraphicFramePr>
        <p:xfrm>
          <a:off x="3321268" y="1269643"/>
          <a:ext cx="4414345" cy="35964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7" name="Диаграмма 26"/>
          <p:cNvGraphicFramePr/>
          <p:nvPr>
            <p:extLst>
              <p:ext uri="{D42A27DB-BD31-4B8C-83A1-F6EECF244321}">
                <p14:modId xmlns:p14="http://schemas.microsoft.com/office/powerpoint/2010/main" val="3131014697"/>
              </p:ext>
            </p:extLst>
          </p:nvPr>
        </p:nvGraphicFramePr>
        <p:xfrm>
          <a:off x="178737" y="2959771"/>
          <a:ext cx="6836722" cy="3847101"/>
        </p:xfrm>
        <a:graphic>
          <a:graphicData uri="http://schemas.openxmlformats.org/drawingml/2006/chart">
            <c:chart xmlns:c="http://schemas.openxmlformats.org/drawingml/2006/chart" xmlns:r="http://schemas.openxmlformats.org/officeDocument/2006/relationships" r:id="rId4"/>
          </a:graphicData>
        </a:graphic>
      </p:graphicFrame>
      <p:pic>
        <p:nvPicPr>
          <p:cNvPr id="10" name="Рисунок 9"/>
          <p:cNvPicPr>
            <a:picLocks noChangeAspect="1"/>
          </p:cNvPicPr>
          <p:nvPr/>
        </p:nvPicPr>
        <p:blipFill>
          <a:blip r:embed="rId5" cstate="print"/>
          <a:stretch>
            <a:fillRect/>
          </a:stretch>
        </p:blipFill>
        <p:spPr>
          <a:xfrm>
            <a:off x="2061031" y="156237"/>
            <a:ext cx="5498644" cy="768091"/>
          </a:xfrm>
          <a:prstGeom prst="rect">
            <a:avLst/>
          </a:prstGeom>
        </p:spPr>
      </p:pic>
      <p:sp>
        <p:nvSpPr>
          <p:cNvPr id="3" name="TextBox 2"/>
          <p:cNvSpPr txBox="1"/>
          <p:nvPr/>
        </p:nvSpPr>
        <p:spPr>
          <a:xfrm>
            <a:off x="2061031" y="317130"/>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Финансовая деятельность</a:t>
            </a:r>
          </a:p>
        </p:txBody>
      </p:sp>
      <p:sp>
        <p:nvSpPr>
          <p:cNvPr id="4" name="TextBox 3"/>
          <p:cNvSpPr txBox="1"/>
          <p:nvPr/>
        </p:nvSpPr>
        <p:spPr>
          <a:xfrm>
            <a:off x="7118529" y="7190343"/>
            <a:ext cx="42191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25</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7" name="TextBox 16"/>
          <p:cNvSpPr txBox="1"/>
          <p:nvPr/>
        </p:nvSpPr>
        <p:spPr>
          <a:xfrm>
            <a:off x="3236118" y="1006898"/>
            <a:ext cx="3779341" cy="338554"/>
          </a:xfrm>
          <a:prstGeom prst="rect">
            <a:avLst/>
          </a:prstGeom>
          <a:noFill/>
        </p:spPr>
        <p:txBody>
          <a:bodyPr wrap="square" rtlCol="0">
            <a:spAutoFit/>
          </a:bodyPr>
          <a:lstStyle/>
          <a:p>
            <a:pPr algn="ctr"/>
            <a:r>
              <a:rPr lang="ru-RU" sz="16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Структура доходов, млн. руб</a:t>
            </a:r>
            <a:r>
              <a:rPr lang="ru-RU" sz="16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23" name="TextBox 22"/>
          <p:cNvSpPr txBox="1"/>
          <p:nvPr/>
        </p:nvSpPr>
        <p:spPr>
          <a:xfrm>
            <a:off x="0" y="4462574"/>
            <a:ext cx="3802564" cy="338554"/>
          </a:xfrm>
          <a:prstGeom prst="rect">
            <a:avLst/>
          </a:prstGeom>
          <a:noFill/>
        </p:spPr>
        <p:txBody>
          <a:bodyPr wrap="square" rtlCol="0">
            <a:spAutoFit/>
          </a:bodyPr>
          <a:lstStyle/>
          <a:p>
            <a:pPr algn="ctr"/>
            <a:r>
              <a:rPr lang="ru-RU" sz="16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Структура расходов, млн. руб.</a:t>
            </a:r>
            <a:endParaRPr lang="ru-RU" sz="1600" b="1"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p:cNvSpPr txBox="1"/>
          <p:nvPr/>
        </p:nvSpPr>
        <p:spPr>
          <a:xfrm>
            <a:off x="670176" y="151855"/>
            <a:ext cx="1559859" cy="769441"/>
          </a:xfrm>
          <a:prstGeom prst="rect">
            <a:avLst/>
          </a:prstGeom>
          <a:noFill/>
        </p:spPr>
        <p:txBody>
          <a:bodyPr wrap="squar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Холм-Жирковский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18" name="TextBox 17"/>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19" name="Picture 6" descr="C:\Users\i_sli\Pictures\культура_фото района\ФОТО Холм-Жирковского района\Герб.png"/>
          <p:cNvPicPr>
            <a:picLocks noChangeAspect="1" noChangeArrowheads="1"/>
          </p:cNvPicPr>
          <p:nvPr/>
        </p:nvPicPr>
        <p:blipFill>
          <a:blip r:embed="rId6" cstate="print"/>
          <a:srcRect/>
          <a:stretch>
            <a:fillRect/>
          </a:stretch>
        </p:blipFill>
        <p:spPr bwMode="auto">
          <a:xfrm>
            <a:off x="118882" y="192540"/>
            <a:ext cx="555101" cy="688069"/>
          </a:xfrm>
          <a:prstGeom prst="rect">
            <a:avLst/>
          </a:prstGeom>
          <a:noFill/>
        </p:spPr>
      </p:pic>
      <p:sp>
        <p:nvSpPr>
          <p:cNvPr id="14" name="TextBox 13"/>
          <p:cNvSpPr txBox="1"/>
          <p:nvPr/>
        </p:nvSpPr>
        <p:spPr>
          <a:xfrm>
            <a:off x="0" y="1342707"/>
            <a:ext cx="3756380" cy="523220"/>
          </a:xfrm>
          <a:prstGeom prst="rect">
            <a:avLst/>
          </a:prstGeom>
          <a:noFill/>
        </p:spPr>
        <p:txBody>
          <a:bodyPr wrap="square" rtlCol="0">
            <a:spAutoFit/>
          </a:bodyPr>
          <a:lstStyle/>
          <a:p>
            <a:pPr algn="ctr"/>
            <a:r>
              <a:rPr lang="ru-RU" sz="14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Финансовые организации, </a:t>
            </a:r>
            <a:r>
              <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осуществляющие деятельность</a:t>
            </a:r>
          </a:p>
        </p:txBody>
      </p:sp>
      <p:graphicFrame>
        <p:nvGraphicFramePr>
          <p:cNvPr id="20" name="Таблица 19"/>
          <p:cNvGraphicFramePr>
            <a:graphicFrameLocks noGrp="1"/>
          </p:cNvGraphicFramePr>
          <p:nvPr>
            <p:extLst>
              <p:ext uri="{D42A27DB-BD31-4B8C-83A1-F6EECF244321}">
                <p14:modId xmlns:p14="http://schemas.microsoft.com/office/powerpoint/2010/main" val="61094976"/>
              </p:ext>
            </p:extLst>
          </p:nvPr>
        </p:nvGraphicFramePr>
        <p:xfrm>
          <a:off x="236368" y="2013642"/>
          <a:ext cx="3220552" cy="1859587"/>
        </p:xfrm>
        <a:graphic>
          <a:graphicData uri="http://schemas.openxmlformats.org/drawingml/2006/table">
            <a:tbl>
              <a:tblPr firstRow="1" bandRow="1">
                <a:tableStyleId>{5C22544A-7EE6-4342-B048-85BDC9FD1C3A}</a:tableStyleId>
              </a:tblPr>
              <a:tblGrid>
                <a:gridCol w="1606994">
                  <a:extLst>
                    <a:ext uri="{9D8B030D-6E8A-4147-A177-3AD203B41FA5}">
                      <a16:colId xmlns:a16="http://schemas.microsoft.com/office/drawing/2014/main" xmlns="" val="271249730"/>
                    </a:ext>
                  </a:extLst>
                </a:gridCol>
                <a:gridCol w="1613558">
                  <a:extLst>
                    <a:ext uri="{9D8B030D-6E8A-4147-A177-3AD203B41FA5}">
                      <a16:colId xmlns:a16="http://schemas.microsoft.com/office/drawing/2014/main" xmlns="" val="3658549356"/>
                    </a:ext>
                  </a:extLst>
                </a:gridCol>
              </a:tblGrid>
              <a:tr h="262639">
                <a:tc>
                  <a:txBody>
                    <a:bodyPr/>
                    <a:lstStyle/>
                    <a:p>
                      <a:pPr algn="ctr"/>
                      <a:r>
                        <a:rPr lang="ru-RU" sz="105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Банки</a:t>
                      </a:r>
                      <a:endParaRPr lang="ru-RU" sz="1050"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FFFF"/>
                    </a:solidFill>
                  </a:tcPr>
                </a:tc>
                <a:tc>
                  <a:txBody>
                    <a:bodyPr/>
                    <a:lstStyle/>
                    <a:p>
                      <a:pPr algn="ctr"/>
                      <a:r>
                        <a:rPr lang="ru-RU" sz="105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Страховые компании</a:t>
                      </a:r>
                      <a:endParaRPr lang="ru-RU" sz="1050"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FFFF"/>
                    </a:solidFill>
                  </a:tcPr>
                </a:tc>
                <a:extLst>
                  <a:ext uri="{0D108BD9-81ED-4DB2-BD59-A6C34878D82A}">
                    <a16:rowId xmlns:a16="http://schemas.microsoft.com/office/drawing/2014/main" xmlns="" val="446570374"/>
                  </a:ext>
                </a:extLst>
              </a:tr>
              <a:tr h="1596948">
                <a:tc>
                  <a:txBody>
                    <a:bodyPr/>
                    <a:lstStyle/>
                    <a:p>
                      <a:pPr algn="ctr"/>
                      <a:r>
                        <a:rPr lang="ru-RU" sz="10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ПАО</a:t>
                      </a:r>
                      <a:r>
                        <a:rPr lang="ru-RU" sz="1000" baseline="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 «Сбербанк» Смоленское отделение №8609/100</a:t>
                      </a:r>
                      <a:endParaRPr lang="ru-RU" sz="10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FFFF"/>
                    </a:solidFill>
                  </a:tcPr>
                </a:tc>
                <a:tc>
                  <a:txBody>
                    <a:bodyPr/>
                    <a:lstStyle/>
                    <a:p>
                      <a:pPr algn="ctr"/>
                      <a:r>
                        <a:rPr lang="ru-RU" sz="10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Страховое агентство «</a:t>
                      </a:r>
                      <a:r>
                        <a:rPr lang="ru-RU" sz="1000" dirty="0" err="1" smtClean="0">
                          <a:solidFill>
                            <a:srgbClr val="002060"/>
                          </a:solidFill>
                          <a:latin typeface="Open Sans" panose="020B0606030504020204" pitchFamily="34" charset="0"/>
                          <a:ea typeface="Open Sans" panose="020B0606030504020204" pitchFamily="34" charset="0"/>
                          <a:cs typeface="Open Sans" panose="020B0606030504020204" pitchFamily="34" charset="0"/>
                        </a:rPr>
                        <a:t>Югория</a:t>
                      </a:r>
                      <a:r>
                        <a:rPr lang="ru-RU" sz="10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a:t>
                      </a:r>
                      <a:endParaRPr lang="ru-RU" sz="1000" baseline="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gn="ctr"/>
                      <a:endParaRPr lang="ru-RU" sz="1000" baseline="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gn="ctr"/>
                      <a:r>
                        <a:rPr lang="ru-RU" sz="1000" baseline="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Филиал АО «МАКС-М» в г. Смоленске</a:t>
                      </a:r>
                      <a:endParaRPr lang="ru-RU" sz="10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FFFF"/>
                    </a:solidFill>
                  </a:tcPr>
                </a:tc>
                <a:extLst>
                  <a:ext uri="{0D108BD9-81ED-4DB2-BD59-A6C34878D82A}">
                    <a16:rowId xmlns:a16="http://schemas.microsoft.com/office/drawing/2014/main" xmlns="" val="3661350664"/>
                  </a:ext>
                </a:extLst>
              </a:tr>
            </a:tbl>
          </a:graphicData>
        </a:graphic>
      </p:graphicFrame>
      <p:sp>
        <p:nvSpPr>
          <p:cNvPr id="16" name="Прямоугольник 15"/>
          <p:cNvSpPr/>
          <p:nvPr/>
        </p:nvSpPr>
        <p:spPr>
          <a:xfrm>
            <a:off x="853020" y="6738540"/>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Tree>
    <p:extLst>
      <p:ext uri="{BB962C8B-B14F-4D97-AF65-F5344CB8AC3E}">
        <p14:creationId xmlns:p14="http://schemas.microsoft.com/office/powerpoint/2010/main" val="42604430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Рисунок 38"/>
          <p:cNvPicPr>
            <a:picLocks noChangeAspect="1"/>
          </p:cNvPicPr>
          <p:nvPr/>
        </p:nvPicPr>
        <p:blipFill>
          <a:blip r:embed="rId3">
            <a:duotone>
              <a:prstClr val="black"/>
              <a:srgbClr val="FFFFB0">
                <a:tint val="45000"/>
                <a:satMod val="400000"/>
              </a:srgbClr>
            </a:duotone>
            <a:extLst>
              <a:ext uri="{BEBA8EAE-BF5A-486C-A8C5-ECC9F3942E4B}">
                <a14:imgProps xmlns:a14="http://schemas.microsoft.com/office/drawing/2010/main">
                  <a14:imgLayer r:embed="rId4">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60" y="5559324"/>
            <a:ext cx="6303076" cy="928141"/>
          </a:xfrm>
          <a:prstGeom prst="rect">
            <a:avLst/>
          </a:prstGeom>
          <a:effectLst>
            <a:glow rad="127000">
              <a:schemeClr val="accent1">
                <a:alpha val="0"/>
              </a:schemeClr>
            </a:glow>
            <a:outerShdw blurRad="50800" dist="50800" dir="5400000" sx="99000" sy="99000" algn="ctr" rotWithShape="0">
              <a:srgbClr val="000000">
                <a:alpha val="0"/>
              </a:srgbClr>
            </a:outerShdw>
            <a:reflection stA="97000" endPos="0" dist="50800" dir="5400000" sy="-100000" algn="bl" rotWithShape="0"/>
          </a:effectLst>
        </p:spPr>
      </p:pic>
      <p:pic>
        <p:nvPicPr>
          <p:cNvPr id="6" name="Рисунок 5"/>
          <p:cNvPicPr>
            <a:picLocks noChangeAspect="1"/>
          </p:cNvPicPr>
          <p:nvPr/>
        </p:nvPicPr>
        <p:blipFill>
          <a:blip r:embed="rId5">
            <a:extLst>
              <a:ext uri="{BEBA8EAE-BF5A-486C-A8C5-ECC9F3942E4B}">
                <a14:imgProps xmlns:a14="http://schemas.microsoft.com/office/drawing/2010/main">
                  <a14:imgLayer r:embed="rId4">
                    <a14:imgEffect>
                      <a14:artisticCrisscrossEtching/>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3354219"/>
            <a:ext cx="7559675" cy="1069785"/>
          </a:xfrm>
          <a:prstGeom prst="rect">
            <a:avLst/>
          </a:prstGeom>
          <a:ln>
            <a:noFill/>
            <a:prstDash val="lgDash"/>
          </a:ln>
        </p:spPr>
      </p:pic>
      <p:pic>
        <p:nvPicPr>
          <p:cNvPr id="10" name="Рисунок 9"/>
          <p:cNvPicPr>
            <a:picLocks noChangeAspect="1"/>
          </p:cNvPicPr>
          <p:nvPr/>
        </p:nvPicPr>
        <p:blipFill>
          <a:blip r:embed="rId6" cstate="print"/>
          <a:stretch>
            <a:fillRect/>
          </a:stretch>
        </p:blipFill>
        <p:spPr>
          <a:xfrm>
            <a:off x="2061031" y="156237"/>
            <a:ext cx="5498644" cy="768091"/>
          </a:xfrm>
          <a:prstGeom prst="rect">
            <a:avLst/>
          </a:prstGeom>
        </p:spPr>
      </p:pic>
      <p:sp>
        <p:nvSpPr>
          <p:cNvPr id="3" name="TextBox 2"/>
          <p:cNvSpPr txBox="1"/>
          <p:nvPr/>
        </p:nvSpPr>
        <p:spPr>
          <a:xfrm>
            <a:off x="2061031" y="311192"/>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Образование</a:t>
            </a:r>
          </a:p>
        </p:txBody>
      </p:sp>
      <p:sp>
        <p:nvSpPr>
          <p:cNvPr id="4" name="TextBox 3"/>
          <p:cNvSpPr txBox="1"/>
          <p:nvPr/>
        </p:nvSpPr>
        <p:spPr>
          <a:xfrm>
            <a:off x="7105957" y="7190343"/>
            <a:ext cx="42191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26</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 name="TextBox 1"/>
          <p:cNvSpPr txBox="1"/>
          <p:nvPr/>
        </p:nvSpPr>
        <p:spPr>
          <a:xfrm>
            <a:off x="656969" y="2564427"/>
            <a:ext cx="1470922" cy="600164"/>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a:t>
            </a: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униципальных </a:t>
            </a:r>
          </a:p>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образовательных </a:t>
            </a:r>
          </a:p>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учреждений</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 name="TextBox 4"/>
          <p:cNvSpPr txBox="1"/>
          <p:nvPr/>
        </p:nvSpPr>
        <p:spPr>
          <a:xfrm>
            <a:off x="2933425" y="2573751"/>
            <a:ext cx="1458296" cy="600164"/>
          </a:xfrm>
          <a:prstGeom prst="rect">
            <a:avLst/>
          </a:prstGeom>
          <a:noFill/>
        </p:spPr>
        <p:txBody>
          <a:bodyPr wrap="square" rtlCol="0">
            <a:spAutoFit/>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Учреждений дошкольного образования</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6" name="TextBox 25"/>
          <p:cNvSpPr txBox="1"/>
          <p:nvPr/>
        </p:nvSpPr>
        <p:spPr>
          <a:xfrm>
            <a:off x="4891387" y="2584565"/>
            <a:ext cx="2053575" cy="600164"/>
          </a:xfrm>
          <a:prstGeom prst="rect">
            <a:avLst/>
          </a:prstGeom>
          <a:noFill/>
        </p:spPr>
        <p:txBody>
          <a:bodyPr wrap="square" rtlCol="0">
            <a:spAutoFit/>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Учреждений дополнительного образования</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9" name="TextBox 28"/>
          <p:cNvSpPr txBox="1"/>
          <p:nvPr/>
        </p:nvSpPr>
        <p:spPr>
          <a:xfrm>
            <a:off x="313301" y="3326141"/>
            <a:ext cx="1718740" cy="646331"/>
          </a:xfrm>
          <a:prstGeom prst="rect">
            <a:avLst/>
          </a:prstGeom>
          <a:noFill/>
        </p:spPr>
        <p:txBody>
          <a:bodyPr wrap="none" rtlCol="0">
            <a:spAutoFit/>
          </a:bodyPr>
          <a:lstStyle/>
          <a:p>
            <a:pPr algn="ct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Общее </a:t>
            </a:r>
          </a:p>
          <a:p>
            <a:pPr algn="ct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образование</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0" name="TextBox 29"/>
          <p:cNvSpPr txBox="1"/>
          <p:nvPr/>
        </p:nvSpPr>
        <p:spPr>
          <a:xfrm>
            <a:off x="2345342" y="3507775"/>
            <a:ext cx="5115938" cy="830997"/>
          </a:xfrm>
          <a:prstGeom prst="rect">
            <a:avLst/>
          </a:prstGeom>
          <a:noFill/>
        </p:spPr>
        <p:txBody>
          <a:bodyPr wrap="square" rtlCol="0">
            <a:spAutoFit/>
          </a:bodyPr>
          <a:lstStyle/>
          <a:p>
            <a:r>
              <a:rPr lang="ru-RU" sz="16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4</a:t>
            </a:r>
            <a:r>
              <a:rPr lang="ru-RU" sz="14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 </a:t>
            </a:r>
            <a:r>
              <a:rPr lang="ru-RU" sz="12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средних  общеобразовательных учреждений</a:t>
            </a:r>
          </a:p>
          <a:p>
            <a:r>
              <a:rPr lang="ru-RU" sz="16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2</a:t>
            </a:r>
            <a:r>
              <a:rPr lang="ru-RU" sz="14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 </a:t>
            </a:r>
            <a:r>
              <a:rPr lang="ru-RU" sz="12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основных школы</a:t>
            </a:r>
          </a:p>
          <a:p>
            <a:r>
              <a:rPr lang="ru-RU" sz="16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2</a:t>
            </a:r>
            <a:r>
              <a:rPr lang="ru-RU" sz="14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 </a:t>
            </a:r>
            <a:r>
              <a:rPr lang="ru-RU" sz="12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филиала</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6" name="Рисунок 35"/>
          <p:cNvPicPr>
            <a:picLocks noChangeAspect="1"/>
          </p:cNvPicPr>
          <p:nvPr/>
        </p:nvPicPr>
        <p:blipFill>
          <a:blip r:embed="rId7">
            <a:duotone>
              <a:prstClr val="black"/>
              <a:srgbClr val="D1FFFF">
                <a:tint val="45000"/>
                <a:satMod val="400000"/>
              </a:srgbClr>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4455316"/>
            <a:ext cx="7429500" cy="1031084"/>
          </a:xfrm>
          <a:prstGeom prst="rect">
            <a:avLst/>
          </a:prstGeom>
        </p:spPr>
      </p:pic>
      <p:sp>
        <p:nvSpPr>
          <p:cNvPr id="37" name="TextBox 36"/>
          <p:cNvSpPr txBox="1"/>
          <p:nvPr/>
        </p:nvSpPr>
        <p:spPr>
          <a:xfrm>
            <a:off x="0" y="4501966"/>
            <a:ext cx="2237472" cy="646331"/>
          </a:xfrm>
          <a:prstGeom prst="rect">
            <a:avLst/>
          </a:prstGeom>
          <a:noFill/>
        </p:spPr>
        <p:txBody>
          <a:bodyPr wrap="none" rtlCol="0">
            <a:spAutoFit/>
          </a:bodyPr>
          <a:lstStyle/>
          <a:p>
            <a:pPr algn="ct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Дополнительное </a:t>
            </a:r>
          </a:p>
          <a:p>
            <a:pPr algn="ct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образование</a:t>
            </a:r>
          </a:p>
        </p:txBody>
      </p:sp>
      <p:sp>
        <p:nvSpPr>
          <p:cNvPr id="45" name="TextBox 44"/>
          <p:cNvSpPr txBox="1"/>
          <p:nvPr/>
        </p:nvSpPr>
        <p:spPr>
          <a:xfrm>
            <a:off x="307688" y="5698989"/>
            <a:ext cx="1738168" cy="646331"/>
          </a:xfrm>
          <a:prstGeom prst="rect">
            <a:avLst/>
          </a:prstGeom>
          <a:noFill/>
        </p:spPr>
        <p:txBody>
          <a:bodyPr wrap="none" rtlCol="0">
            <a:spAutoFit/>
          </a:bodyPr>
          <a:lstStyle/>
          <a:p>
            <a:pPr algn="ct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Дошкольное</a:t>
            </a:r>
          </a:p>
          <a:p>
            <a:pPr algn="ct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образование</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54" name="Рисунок 5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2517" y="1072119"/>
            <a:ext cx="1503758" cy="1501632"/>
          </a:xfrm>
          <a:prstGeom prst="rect">
            <a:avLst/>
          </a:prstGeom>
        </p:spPr>
      </p:pic>
      <p:pic>
        <p:nvPicPr>
          <p:cNvPr id="57" name="Рисунок 5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10694" y="1072119"/>
            <a:ext cx="1503758" cy="1501632"/>
          </a:xfrm>
          <a:prstGeom prst="rect">
            <a:avLst/>
          </a:prstGeom>
        </p:spPr>
      </p:pic>
      <p:pic>
        <p:nvPicPr>
          <p:cNvPr id="58" name="Рисунок 5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58871" y="1079283"/>
            <a:ext cx="1491130" cy="1489021"/>
          </a:xfrm>
          <a:prstGeom prst="rect">
            <a:avLst/>
          </a:prstGeom>
        </p:spPr>
      </p:pic>
      <p:sp>
        <p:nvSpPr>
          <p:cNvPr id="59" name="TextBox 58"/>
          <p:cNvSpPr txBox="1"/>
          <p:nvPr/>
        </p:nvSpPr>
        <p:spPr>
          <a:xfrm>
            <a:off x="91983" y="3914347"/>
            <a:ext cx="2002536" cy="523220"/>
          </a:xfrm>
          <a:prstGeom prst="rect">
            <a:avLst/>
          </a:prstGeom>
          <a:noFill/>
        </p:spPr>
        <p:txBody>
          <a:bodyPr wrap="none" rtlCol="0">
            <a:spAutoFit/>
          </a:bodyPr>
          <a:lstStyle/>
          <a:p>
            <a:r>
              <a:rPr lang="ru-RU" sz="1200" dirty="0" smtClean="0">
                <a:latin typeface="Open Sans" panose="020B0606030504020204" pitchFamily="34" charset="0"/>
                <a:ea typeface="Open Sans" panose="020B0606030504020204" pitchFamily="34" charset="0"/>
                <a:cs typeface="Open Sans" panose="020B0606030504020204" pitchFamily="34" charset="0"/>
              </a:rPr>
              <a:t>Численность школьников</a:t>
            </a:r>
          </a:p>
          <a:p>
            <a:pPr algn="ctr"/>
            <a:r>
              <a:rPr lang="ru-RU" sz="16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791</a:t>
            </a:r>
            <a:r>
              <a:rPr lang="ru-RU" sz="1200" dirty="0" smtClean="0">
                <a:latin typeface="Open Sans" panose="020B0606030504020204" pitchFamily="34" charset="0"/>
                <a:ea typeface="Open Sans" panose="020B0606030504020204" pitchFamily="34" charset="0"/>
                <a:cs typeface="Open Sans" panose="020B0606030504020204" pitchFamily="34" charset="0"/>
              </a:rPr>
              <a:t>чел.</a:t>
            </a:r>
            <a:endParaRPr lang="ru-RU" sz="105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p:cNvSpPr txBox="1"/>
          <p:nvPr/>
        </p:nvSpPr>
        <p:spPr>
          <a:xfrm>
            <a:off x="3427568" y="1378462"/>
            <a:ext cx="569387" cy="923330"/>
          </a:xfrm>
          <a:prstGeom prst="rect">
            <a:avLst/>
          </a:prstGeom>
          <a:noFill/>
        </p:spPr>
        <p:txBody>
          <a:bodyPr wrap="none" rtlCol="0">
            <a:spAutoFit/>
          </a:bodyPr>
          <a:lstStyle>
            <a:defPPr>
              <a:defRPr lang="en-US"/>
            </a:defPPr>
            <a:lvl1pPr>
              <a:defRPr sz="5400" b="1">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ru-RU" dirty="0"/>
              <a:t>4</a:t>
            </a:r>
          </a:p>
        </p:txBody>
      </p:sp>
      <p:sp>
        <p:nvSpPr>
          <p:cNvPr id="42" name="TextBox 41"/>
          <p:cNvSpPr txBox="1"/>
          <p:nvPr/>
        </p:nvSpPr>
        <p:spPr>
          <a:xfrm>
            <a:off x="5627871" y="1382272"/>
            <a:ext cx="580608" cy="923330"/>
          </a:xfrm>
          <a:prstGeom prst="rect">
            <a:avLst/>
          </a:prstGeom>
          <a:noFill/>
        </p:spPr>
        <p:txBody>
          <a:bodyPr wrap="none" rtlCol="0">
            <a:spAutoFit/>
          </a:bodyPr>
          <a:lstStyle/>
          <a:p>
            <a:r>
              <a:rPr lang="ru-RU" sz="54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2</a:t>
            </a:r>
          </a:p>
        </p:txBody>
      </p:sp>
      <p:sp>
        <p:nvSpPr>
          <p:cNvPr id="43" name="TextBox 42"/>
          <p:cNvSpPr txBox="1"/>
          <p:nvPr/>
        </p:nvSpPr>
        <p:spPr>
          <a:xfrm>
            <a:off x="1093251" y="1356608"/>
            <a:ext cx="569387" cy="923330"/>
          </a:xfrm>
          <a:prstGeom prst="rect">
            <a:avLst/>
          </a:prstGeom>
          <a:noFill/>
        </p:spPr>
        <p:txBody>
          <a:bodyPr wrap="none" rtlCol="0">
            <a:spAutoFit/>
          </a:bodyPr>
          <a:lstStyle/>
          <a:p>
            <a:r>
              <a:rPr lang="ru-RU" sz="54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8</a:t>
            </a:r>
          </a:p>
        </p:txBody>
      </p:sp>
      <p:sp>
        <p:nvSpPr>
          <p:cNvPr id="11" name="Прямоугольник 10"/>
          <p:cNvSpPr/>
          <p:nvPr/>
        </p:nvSpPr>
        <p:spPr>
          <a:xfrm>
            <a:off x="2359327" y="4690160"/>
            <a:ext cx="5187776" cy="572464"/>
          </a:xfrm>
          <a:prstGeom prst="rect">
            <a:avLst/>
          </a:prstGeom>
        </p:spPr>
        <p:txBody>
          <a:bodyPr wrap="square">
            <a:spAutoFit/>
          </a:bodyPr>
          <a:lstStyle/>
          <a:p>
            <a:pPr>
              <a:lnSpc>
                <a:spcPct val="130000"/>
              </a:lnSpc>
            </a:pPr>
            <a:r>
              <a:rPr lang="ru-RU" sz="1200" dirty="0" smtClean="0">
                <a:latin typeface="Open Sans" panose="020B0606030504020204" pitchFamily="34" charset="0"/>
                <a:ea typeface="Open Sans" panose="020B0606030504020204" pitchFamily="34" charset="0"/>
                <a:cs typeface="Open Sans" panose="020B0606030504020204" pitchFamily="34" charset="0"/>
              </a:rPr>
              <a:t>МБОУ ДОД «</a:t>
            </a:r>
            <a:r>
              <a:rPr lang="ru-RU" sz="1200" dirty="0" err="1" smtClean="0">
                <a:latin typeface="Open Sans" panose="020B0606030504020204" pitchFamily="34" charset="0"/>
                <a:ea typeface="Open Sans" panose="020B0606030504020204" pitchFamily="34" charset="0"/>
                <a:cs typeface="Open Sans" panose="020B0606030504020204" pitchFamily="34" charset="0"/>
              </a:rPr>
              <a:t>Холмовская</a:t>
            </a:r>
            <a:r>
              <a:rPr lang="ru-RU" sz="1200" dirty="0" smtClean="0">
                <a:latin typeface="Open Sans" panose="020B0606030504020204" pitchFamily="34" charset="0"/>
                <a:ea typeface="Open Sans" panose="020B0606030504020204" pitchFamily="34" charset="0"/>
                <a:cs typeface="Open Sans" panose="020B0606030504020204" pitchFamily="34" charset="0"/>
              </a:rPr>
              <a:t> ДЮСШ»</a:t>
            </a:r>
          </a:p>
          <a:p>
            <a:pPr>
              <a:lnSpc>
                <a:spcPct val="130000"/>
              </a:lnSpc>
            </a:pPr>
            <a:r>
              <a:rPr lang="ru-RU" sz="1200" dirty="0" smtClean="0">
                <a:latin typeface="Open Sans" panose="020B0606030504020204" pitchFamily="34" charset="0"/>
                <a:ea typeface="Open Sans" panose="020B0606030504020204" pitchFamily="34" charset="0"/>
                <a:cs typeface="Open Sans" panose="020B0606030504020204" pitchFamily="34" charset="0"/>
              </a:rPr>
              <a:t>МБОУ ДО «Холм-Жирковский районный  ДТДЮ»</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50" name="TextBox 49"/>
          <p:cNvSpPr txBox="1"/>
          <p:nvPr/>
        </p:nvSpPr>
        <p:spPr>
          <a:xfrm>
            <a:off x="2354470" y="5608994"/>
            <a:ext cx="4083762" cy="769441"/>
          </a:xfrm>
          <a:prstGeom prst="rect">
            <a:avLst/>
          </a:prstGeom>
          <a:noFill/>
        </p:spPr>
        <p:txBody>
          <a:bodyPr wrap="square" rtlCol="0">
            <a:spAutoFit/>
          </a:bodyPr>
          <a:lstStyle/>
          <a:p>
            <a:r>
              <a:rPr lang="ru-RU" sz="1600" b="1" dirty="0" smtClean="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4</a:t>
            </a:r>
            <a:r>
              <a:rPr lang="ru-RU" sz="1600" dirty="0" smtClean="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ru-RU" sz="1200" dirty="0" smtClean="0">
                <a:latin typeface="Open Sans" panose="020B0606030504020204" pitchFamily="34" charset="0"/>
                <a:ea typeface="Open Sans" panose="020B0606030504020204" pitchFamily="34" charset="0"/>
                <a:cs typeface="Open Sans" panose="020B0606030504020204" pitchFamily="34" charset="0"/>
              </a:rPr>
              <a:t>детских сада</a:t>
            </a:r>
            <a:r>
              <a:rPr lang="ru-RU" sz="1600" dirty="0">
                <a:latin typeface="Open Sans" panose="020B0606030504020204" pitchFamily="34" charset="0"/>
                <a:ea typeface="Open Sans" panose="020B0606030504020204" pitchFamily="34" charset="0"/>
                <a:cs typeface="Open Sans" panose="020B0606030504020204" pitchFamily="34" charset="0"/>
              </a:rPr>
              <a:t> </a:t>
            </a:r>
          </a:p>
          <a:p>
            <a:r>
              <a:rPr lang="ru-RU" sz="1600" b="1" dirty="0" smtClean="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3</a:t>
            </a:r>
            <a:r>
              <a:rPr lang="ru-RU" sz="16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 </a:t>
            </a:r>
            <a:r>
              <a:rPr lang="ru-RU" sz="1200" dirty="0" smtClean="0">
                <a:latin typeface="Open Sans" panose="020B0606030504020204" pitchFamily="34" charset="0"/>
                <a:ea typeface="Open Sans" panose="020B0606030504020204" pitchFamily="34" charset="0"/>
                <a:cs typeface="Open Sans" panose="020B0606030504020204" pitchFamily="34" charset="0"/>
              </a:rPr>
              <a:t>дошкольные группы при общеобразовательных учреждениях</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p:cNvSpPr txBox="1"/>
          <p:nvPr/>
        </p:nvSpPr>
        <p:spPr>
          <a:xfrm>
            <a:off x="670176" y="151855"/>
            <a:ext cx="1559859" cy="769441"/>
          </a:xfrm>
          <a:prstGeom prst="rect">
            <a:avLst/>
          </a:prstGeom>
          <a:noFill/>
        </p:spPr>
        <p:txBody>
          <a:bodyPr wrap="squar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Холм-Жирковский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2" name="TextBox 31"/>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33" name="Picture 6" descr="C:\Users\i_sli\Pictures\культура_фото района\ФОТО Холм-Жирковского района\Герб.png"/>
          <p:cNvPicPr>
            <a:picLocks noChangeAspect="1" noChangeArrowheads="1"/>
          </p:cNvPicPr>
          <p:nvPr/>
        </p:nvPicPr>
        <p:blipFill>
          <a:blip r:embed="rId10" cstate="print"/>
          <a:srcRect/>
          <a:stretch>
            <a:fillRect/>
          </a:stretch>
        </p:blipFill>
        <p:spPr bwMode="auto">
          <a:xfrm>
            <a:off x="118882" y="192540"/>
            <a:ext cx="555101" cy="688069"/>
          </a:xfrm>
          <a:prstGeom prst="rect">
            <a:avLst/>
          </a:prstGeom>
          <a:noFill/>
        </p:spPr>
      </p:pic>
      <p:sp>
        <p:nvSpPr>
          <p:cNvPr id="27" name="TextBox 26"/>
          <p:cNvSpPr txBox="1"/>
          <p:nvPr/>
        </p:nvSpPr>
        <p:spPr>
          <a:xfrm>
            <a:off x="0" y="5046224"/>
            <a:ext cx="2354470" cy="338554"/>
          </a:xfrm>
          <a:prstGeom prst="rect">
            <a:avLst/>
          </a:prstGeom>
          <a:noFill/>
        </p:spPr>
        <p:txBody>
          <a:bodyPr wrap="square" rtlCol="0">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Обучаются</a:t>
            </a:r>
            <a:r>
              <a:rPr lang="ru-RU" sz="1600" dirty="0" smtClean="0">
                <a:latin typeface="Open Sans" panose="020B0606030504020204" pitchFamily="34" charset="0"/>
                <a:ea typeface="Open Sans" panose="020B0606030504020204" pitchFamily="34" charset="0"/>
                <a:cs typeface="Open Sans" panose="020B0606030504020204" pitchFamily="34" charset="0"/>
              </a:rPr>
              <a:t> </a:t>
            </a:r>
            <a:r>
              <a:rPr lang="ru-RU" sz="1600" b="1" dirty="0" smtClean="0">
                <a:solidFill>
                  <a:schemeClr val="accent5">
                    <a:lumMod val="75000"/>
                  </a:schemeClr>
                </a:solidFill>
                <a:latin typeface="Open Sans" panose="020B0606030504020204" pitchFamily="34" charset="0"/>
                <a:ea typeface="Open Sans" panose="020B0606030504020204" pitchFamily="34" charset="0"/>
                <a:cs typeface="Open Sans" panose="020B0606030504020204" pitchFamily="34" charset="0"/>
              </a:rPr>
              <a:t>820</a:t>
            </a:r>
            <a:r>
              <a:rPr lang="ru-RU" sz="1600" b="1" dirty="0" smtClean="0">
                <a:latin typeface="Open Sans" panose="020B0606030504020204" pitchFamily="34" charset="0"/>
                <a:ea typeface="Open Sans" panose="020B0606030504020204" pitchFamily="34" charset="0"/>
                <a:cs typeface="Open Sans" panose="020B0606030504020204" pitchFamily="34" charset="0"/>
              </a:rPr>
              <a:t> </a:t>
            </a:r>
            <a:r>
              <a:rPr lang="ru-RU" sz="1200" dirty="0" smtClean="0">
                <a:latin typeface="Open Sans" panose="020B0606030504020204" pitchFamily="34" charset="0"/>
                <a:ea typeface="Open Sans" panose="020B0606030504020204" pitchFamily="34" charset="0"/>
                <a:cs typeface="Open Sans" panose="020B0606030504020204" pitchFamily="34" charset="0"/>
              </a:rPr>
              <a:t>чел</a:t>
            </a:r>
            <a:r>
              <a:rPr lang="ru-RU" sz="1600" dirty="0" smtClean="0">
                <a:latin typeface="Open Sans" panose="020B0606030504020204" pitchFamily="34" charset="0"/>
                <a:ea typeface="Open Sans" panose="020B0606030504020204" pitchFamily="34" charset="0"/>
                <a:cs typeface="Open Sans" panose="020B0606030504020204" pitchFamily="34" charset="0"/>
              </a:rPr>
              <a:t>.</a:t>
            </a:r>
            <a:endParaRPr lang="ru-RU"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Прямоугольник 27"/>
          <p:cNvSpPr/>
          <p:nvPr/>
        </p:nvSpPr>
        <p:spPr>
          <a:xfrm>
            <a:off x="853020" y="6738540"/>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Tree>
    <p:extLst>
      <p:ext uri="{BB962C8B-B14F-4D97-AF65-F5344CB8AC3E}">
        <p14:creationId xmlns:p14="http://schemas.microsoft.com/office/powerpoint/2010/main" val="7791166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cstate="print"/>
          <a:stretch>
            <a:fillRect/>
          </a:stretch>
        </p:blipFill>
        <p:spPr>
          <a:xfrm>
            <a:off x="2061031" y="156237"/>
            <a:ext cx="5498644" cy="768091"/>
          </a:xfrm>
          <a:prstGeom prst="rect">
            <a:avLst/>
          </a:prstGeom>
        </p:spPr>
      </p:pic>
      <p:sp>
        <p:nvSpPr>
          <p:cNvPr id="3" name="TextBox 2"/>
          <p:cNvSpPr txBox="1"/>
          <p:nvPr/>
        </p:nvSpPr>
        <p:spPr>
          <a:xfrm>
            <a:off x="2061031" y="311950"/>
            <a:ext cx="5388908"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Здравоохранение</a:t>
            </a:r>
          </a:p>
        </p:txBody>
      </p:sp>
      <p:sp>
        <p:nvSpPr>
          <p:cNvPr id="4" name="TextBox 3"/>
          <p:cNvSpPr txBox="1"/>
          <p:nvPr/>
        </p:nvSpPr>
        <p:spPr>
          <a:xfrm>
            <a:off x="7155119" y="7190343"/>
            <a:ext cx="417294"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27</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1637747778"/>
              </p:ext>
            </p:extLst>
          </p:nvPr>
        </p:nvGraphicFramePr>
        <p:xfrm>
          <a:off x="236368" y="1156593"/>
          <a:ext cx="3680544" cy="1882818"/>
        </p:xfrm>
        <a:graphic>
          <a:graphicData uri="http://schemas.openxmlformats.org/drawingml/2006/table">
            <a:tbl>
              <a:tblPr firstRow="1" bandRow="1">
                <a:tableStyleId>{5C22544A-7EE6-4342-B048-85BDC9FD1C3A}</a:tableStyleId>
              </a:tblPr>
              <a:tblGrid>
                <a:gridCol w="2970380">
                  <a:extLst>
                    <a:ext uri="{9D8B030D-6E8A-4147-A177-3AD203B41FA5}">
                      <a16:colId xmlns:a16="http://schemas.microsoft.com/office/drawing/2014/main" xmlns="" val="2891352032"/>
                    </a:ext>
                  </a:extLst>
                </a:gridCol>
                <a:gridCol w="710164">
                  <a:extLst>
                    <a:ext uri="{9D8B030D-6E8A-4147-A177-3AD203B41FA5}">
                      <a16:colId xmlns:a16="http://schemas.microsoft.com/office/drawing/2014/main" xmlns="" val="264918717"/>
                    </a:ext>
                  </a:extLst>
                </a:gridCol>
              </a:tblGrid>
              <a:tr h="419778">
                <a:tc gridSpan="2">
                  <a:txBody>
                    <a:bodyPr/>
                    <a:lstStyle/>
                    <a:p>
                      <a:pPr algn="ctr"/>
                      <a:r>
                        <a:rPr lang="ru-RU" cap="all" baseline="0" dirty="0" smtClean="0">
                          <a:latin typeface="Open Sans" panose="020B0606030504020204" pitchFamily="34" charset="0"/>
                          <a:ea typeface="Open Sans" panose="020B0606030504020204" pitchFamily="34" charset="0"/>
                          <a:cs typeface="Open Sans" panose="020B0606030504020204" pitchFamily="34" charset="0"/>
                        </a:rPr>
                        <a:t>Сеть медицинских учреждений</a:t>
                      </a:r>
                      <a:endParaRPr lang="ru-RU" cap="all" baseline="0" dirty="0">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59C0D5"/>
                    </a:solidFill>
                  </a:tcPr>
                </a:tc>
                <a:tc hMerge="1">
                  <a:txBody>
                    <a:bodyPr/>
                    <a:lstStyle/>
                    <a:p>
                      <a:endParaRPr lang="ru-RU" dirty="0"/>
                    </a:p>
                  </a:txBody>
                  <a:tcPr/>
                </a:tc>
                <a:extLst>
                  <a:ext uri="{0D108BD9-81ED-4DB2-BD59-A6C34878D82A}">
                    <a16:rowId xmlns:a16="http://schemas.microsoft.com/office/drawing/2014/main" xmlns="" val="235983299"/>
                  </a:ext>
                </a:extLst>
              </a:tr>
              <a:tr h="276125">
                <a:tc>
                  <a:txBody>
                    <a:bodyPr/>
                    <a:lstStyle/>
                    <a:p>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Врачебные</a:t>
                      </a:r>
                      <a:r>
                        <a:rPr lang="ru-RU" sz="1400" baseline="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 амбулатории</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ctr"/>
                      <a:r>
                        <a:rPr lang="ru-RU" sz="1800" dirty="0" smtClean="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rPr>
                        <a:t>2</a:t>
                      </a:r>
                      <a:endParaRPr lang="ru-RU" sz="1800" dirty="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extLst>
                  <a:ext uri="{0D108BD9-81ED-4DB2-BD59-A6C34878D82A}">
                    <a16:rowId xmlns:a16="http://schemas.microsoft.com/office/drawing/2014/main" xmlns="" val="1922429711"/>
                  </a:ext>
                </a:extLst>
              </a:tr>
              <a:tr h="338490">
                <a:tc>
                  <a:txBody>
                    <a:bodyPr/>
                    <a:lstStyle/>
                    <a:p>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ЦРБ</a:t>
                      </a:r>
                      <a:r>
                        <a:rPr lang="ru-RU" sz="1400" baseline="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                                   </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ctr"/>
                      <a:r>
                        <a:rPr lang="ru-RU" sz="1800" dirty="0" smtClean="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rPr>
                        <a:t>1</a:t>
                      </a:r>
                      <a:endParaRPr lang="ru-RU" sz="1800" dirty="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extLst>
                  <a:ext uri="{0D108BD9-81ED-4DB2-BD59-A6C34878D82A}">
                    <a16:rowId xmlns:a16="http://schemas.microsoft.com/office/drawing/2014/main" xmlns="" val="3815169501"/>
                  </a:ext>
                </a:extLst>
              </a:tr>
              <a:tr h="306217">
                <a:tc>
                  <a:txBody>
                    <a:bodyPr/>
                    <a:lstStyle/>
                    <a:p>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Стационары</a:t>
                      </a:r>
                      <a:r>
                        <a:rPr lang="ru-RU" sz="1400" baseline="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                      </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ctr"/>
                      <a:r>
                        <a:rPr lang="ru-RU" sz="1800" dirty="0" smtClean="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rPr>
                        <a:t>1</a:t>
                      </a:r>
                      <a:endParaRPr lang="ru-RU" sz="1800" dirty="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extLst>
                  <a:ext uri="{0D108BD9-81ED-4DB2-BD59-A6C34878D82A}">
                    <a16:rowId xmlns:a16="http://schemas.microsoft.com/office/drawing/2014/main" xmlns="" val="2691556949"/>
                  </a:ext>
                </a:extLst>
              </a:tr>
              <a:tr h="306217">
                <a:tc>
                  <a:txBody>
                    <a:bodyPr/>
                    <a:lstStyle/>
                    <a:p>
                      <a:r>
                        <a:rPr lang="ru-RU" sz="1400" dirty="0" err="1"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ФАПы</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ctr"/>
                      <a:r>
                        <a:rPr lang="ru-RU" sz="1800" dirty="0" smtClean="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rPr>
                        <a:t>13</a:t>
                      </a:r>
                      <a:endParaRPr lang="ru-RU" sz="1800" dirty="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r>
            </a:tbl>
          </a:graphicData>
        </a:graphic>
      </p:graphicFrame>
      <p:pic>
        <p:nvPicPr>
          <p:cNvPr id="11" name="Picture 2" descr="http://misanec.ru/wp-content/uploads/2016/01/What-we-do-health-18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47368" y="1187283"/>
            <a:ext cx="2982928" cy="1909437"/>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6653" y="5159999"/>
            <a:ext cx="1401679" cy="1401679"/>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75245" y="3447628"/>
            <a:ext cx="1322076" cy="1322076"/>
          </a:xfrm>
          <a:prstGeom prst="rect">
            <a:avLst/>
          </a:prstGeom>
        </p:spPr>
      </p:pic>
      <p:pic>
        <p:nvPicPr>
          <p:cNvPr id="12" name="Рисунок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5679" y="3431109"/>
            <a:ext cx="1281117" cy="1281117"/>
          </a:xfrm>
          <a:prstGeom prst="rect">
            <a:avLst/>
          </a:prstGeom>
        </p:spPr>
      </p:pic>
      <p:sp>
        <p:nvSpPr>
          <p:cNvPr id="16" name="TextBox 15"/>
          <p:cNvSpPr txBox="1"/>
          <p:nvPr/>
        </p:nvSpPr>
        <p:spPr>
          <a:xfrm>
            <a:off x="1878251" y="3830291"/>
            <a:ext cx="1502869" cy="523220"/>
          </a:xfrm>
          <a:prstGeom prst="rect">
            <a:avLst/>
          </a:prstGeom>
          <a:noFill/>
        </p:spPr>
        <p:txBody>
          <a:bodyPr wrap="square" rtlCol="0">
            <a:spAutoFit/>
          </a:bodyPr>
          <a:lstStyle/>
          <a:p>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Количество</a:t>
            </a:r>
          </a:p>
          <a:p>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коек</a:t>
            </a:r>
            <a:endPar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7" name="TextBox 16"/>
          <p:cNvSpPr txBox="1"/>
          <p:nvPr/>
        </p:nvSpPr>
        <p:spPr>
          <a:xfrm>
            <a:off x="5496187" y="3754869"/>
            <a:ext cx="1464961" cy="738664"/>
          </a:xfrm>
          <a:prstGeom prst="rect">
            <a:avLst/>
          </a:prstGeom>
          <a:noFill/>
        </p:spPr>
        <p:txBody>
          <a:bodyPr wrap="square" rtlCol="0">
            <a:spAutoFit/>
          </a:bodyPr>
          <a:lstStyle/>
          <a:p>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Численность</a:t>
            </a:r>
          </a:p>
          <a:p>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врачей в</a:t>
            </a:r>
          </a:p>
          <a:p>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районе</a:t>
            </a:r>
            <a:endPar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8" name="TextBox 17"/>
          <p:cNvSpPr txBox="1"/>
          <p:nvPr/>
        </p:nvSpPr>
        <p:spPr>
          <a:xfrm>
            <a:off x="3420423" y="5352747"/>
            <a:ext cx="1797205" cy="954107"/>
          </a:xfrm>
          <a:prstGeom prst="rect">
            <a:avLst/>
          </a:prstGeom>
          <a:noFill/>
        </p:spPr>
        <p:txBody>
          <a:bodyPr wrap="square" rtlCol="0">
            <a:spAutoFit/>
          </a:bodyPr>
          <a:lstStyle/>
          <a:p>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Обеспеченность</a:t>
            </a:r>
          </a:p>
          <a:p>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медицинскими</a:t>
            </a:r>
          </a:p>
          <a:p>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работниками</a:t>
            </a:r>
          </a:p>
          <a:p>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(на 10 тыс. чел.) </a:t>
            </a:r>
            <a:endPar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15" name="Рисунок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4866" y="3396783"/>
            <a:ext cx="1328683" cy="1328683"/>
          </a:xfrm>
          <a:prstGeom prst="rect">
            <a:avLst/>
          </a:prstGeom>
        </p:spPr>
      </p:pic>
      <p:sp>
        <p:nvSpPr>
          <p:cNvPr id="21" name="TextBox 20"/>
          <p:cNvSpPr txBox="1"/>
          <p:nvPr/>
        </p:nvSpPr>
        <p:spPr>
          <a:xfrm>
            <a:off x="440315" y="3584069"/>
            <a:ext cx="1398633" cy="1015663"/>
          </a:xfrm>
          <a:prstGeom prst="rect">
            <a:avLst/>
          </a:prstGeom>
          <a:noFill/>
        </p:spPr>
        <p:txBody>
          <a:bodyPr wrap="square" rtlCol="0">
            <a:spAutoFit/>
          </a:bodyPr>
          <a:lstStyle/>
          <a:p>
            <a:pPr algn="ctr"/>
            <a:r>
              <a:rPr lang="ru-RU" sz="3200" b="1" dirty="0" smtClean="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0,029</a:t>
            </a:r>
          </a:p>
          <a:p>
            <a:pPr algn="ctr"/>
            <a:r>
              <a:rPr lang="ru-RU" sz="2800" b="1" dirty="0" smtClean="0">
                <a:solidFill>
                  <a:srgbClr val="A3E9E3"/>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тыс</a:t>
            </a:r>
            <a:r>
              <a:rPr lang="ru-RU" sz="2000" dirty="0" smtClean="0">
                <a:solidFill>
                  <a:srgbClr val="A3E9E3"/>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a:t>
            </a:r>
            <a:endParaRPr lang="ru-RU" sz="2000" dirty="0">
              <a:solidFill>
                <a:srgbClr val="A3E9E3"/>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27" name="Рисунок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71349" y="3431109"/>
            <a:ext cx="1322245" cy="1322245"/>
          </a:xfrm>
          <a:prstGeom prst="rect">
            <a:avLst/>
          </a:prstGeom>
        </p:spPr>
      </p:pic>
      <p:sp>
        <p:nvSpPr>
          <p:cNvPr id="22" name="TextBox 21"/>
          <p:cNvSpPr txBox="1"/>
          <p:nvPr/>
        </p:nvSpPr>
        <p:spPr>
          <a:xfrm>
            <a:off x="4152456" y="3616370"/>
            <a:ext cx="1129718" cy="1015663"/>
          </a:xfrm>
          <a:prstGeom prst="rect">
            <a:avLst/>
          </a:prstGeom>
          <a:noFill/>
        </p:spPr>
        <p:txBody>
          <a:bodyPr wrap="square" rtlCol="0">
            <a:spAutoFit/>
          </a:bodyPr>
          <a:lstStyle/>
          <a:p>
            <a:pPr algn="ctr"/>
            <a:r>
              <a:rPr lang="ru-RU" sz="3600" b="1" dirty="0" smtClean="0">
                <a:solidFill>
                  <a:srgbClr val="007FAC"/>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11</a:t>
            </a:r>
          </a:p>
          <a:p>
            <a:pPr algn="ctr"/>
            <a:r>
              <a:rPr lang="ru-RU" sz="2400" dirty="0" smtClean="0">
                <a:solidFill>
                  <a:srgbClr val="00BFD2"/>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чел.</a:t>
            </a:r>
            <a:endParaRPr lang="ru-RU" sz="2400" dirty="0">
              <a:solidFill>
                <a:srgbClr val="00BFD2"/>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29" name="Рисунок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78251" y="5131071"/>
            <a:ext cx="1441134" cy="1441134"/>
          </a:xfrm>
          <a:prstGeom prst="rect">
            <a:avLst/>
          </a:prstGeom>
        </p:spPr>
      </p:pic>
      <p:sp>
        <p:nvSpPr>
          <p:cNvPr id="23" name="TextBox 22"/>
          <p:cNvSpPr txBox="1"/>
          <p:nvPr/>
        </p:nvSpPr>
        <p:spPr>
          <a:xfrm>
            <a:off x="2243301" y="5333585"/>
            <a:ext cx="743700" cy="1384995"/>
          </a:xfrm>
          <a:prstGeom prst="rect">
            <a:avLst/>
          </a:prstGeom>
          <a:noFill/>
        </p:spPr>
        <p:txBody>
          <a:bodyPr wrap="square" rtlCol="0">
            <a:spAutoFit/>
          </a:bodyPr>
          <a:lstStyle/>
          <a:p>
            <a:pPr algn="ctr"/>
            <a:r>
              <a:rPr lang="ru-RU" sz="3600" b="1" dirty="0" smtClean="0">
                <a:solidFill>
                  <a:srgbClr val="00206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51</a:t>
            </a:r>
          </a:p>
          <a:p>
            <a:pPr algn="ctr"/>
            <a:r>
              <a:rPr lang="ru-RU" sz="2400" dirty="0" smtClean="0">
                <a:solidFill>
                  <a:srgbClr val="00206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чел.</a:t>
            </a:r>
            <a:endParaRPr lang="ru-RU" sz="2400" dirty="0">
              <a:solidFill>
                <a:srgbClr val="00206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2" name="TextBox 31"/>
          <p:cNvSpPr txBox="1"/>
          <p:nvPr/>
        </p:nvSpPr>
        <p:spPr>
          <a:xfrm>
            <a:off x="670176" y="151855"/>
            <a:ext cx="1559859" cy="769441"/>
          </a:xfrm>
          <a:prstGeom prst="rect">
            <a:avLst/>
          </a:prstGeom>
          <a:noFill/>
        </p:spPr>
        <p:txBody>
          <a:bodyPr wrap="squar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Холм-Жирковский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4" name="TextBox 33"/>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35" name="Picture 6" descr="C:\Users\i_sli\Pictures\культура_фото района\ФОТО Холм-Жирковского района\Герб.png"/>
          <p:cNvPicPr>
            <a:picLocks noChangeAspect="1" noChangeArrowheads="1"/>
          </p:cNvPicPr>
          <p:nvPr/>
        </p:nvPicPr>
        <p:blipFill>
          <a:blip r:embed="rId9" cstate="print"/>
          <a:srcRect/>
          <a:stretch>
            <a:fillRect/>
          </a:stretch>
        </p:blipFill>
        <p:spPr bwMode="auto">
          <a:xfrm>
            <a:off x="118882" y="192540"/>
            <a:ext cx="555101" cy="688069"/>
          </a:xfrm>
          <a:prstGeom prst="rect">
            <a:avLst/>
          </a:prstGeom>
          <a:noFill/>
        </p:spPr>
      </p:pic>
      <p:sp>
        <p:nvSpPr>
          <p:cNvPr id="24" name="Прямоугольник 23"/>
          <p:cNvSpPr/>
          <p:nvPr/>
        </p:nvSpPr>
        <p:spPr>
          <a:xfrm>
            <a:off x="853020" y="6738540"/>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Tree>
    <p:extLst>
      <p:ext uri="{BB962C8B-B14F-4D97-AF65-F5344CB8AC3E}">
        <p14:creationId xmlns:p14="http://schemas.microsoft.com/office/powerpoint/2010/main" val="17981098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878" y="1176948"/>
            <a:ext cx="1658624" cy="1656277"/>
          </a:xfrm>
          <a:prstGeom prst="rect">
            <a:avLst/>
          </a:prstGeom>
        </p:spPr>
      </p:pic>
      <p:pic>
        <p:nvPicPr>
          <p:cNvPr id="10" name="Рисунок 9"/>
          <p:cNvPicPr>
            <a:picLocks noChangeAspect="1"/>
          </p:cNvPicPr>
          <p:nvPr/>
        </p:nvPicPr>
        <p:blipFill>
          <a:blip r:embed="rId3" cstate="print"/>
          <a:stretch>
            <a:fillRect/>
          </a:stretch>
        </p:blipFill>
        <p:spPr>
          <a:xfrm>
            <a:off x="2061031" y="156237"/>
            <a:ext cx="5498644" cy="768091"/>
          </a:xfrm>
          <a:prstGeom prst="rect">
            <a:avLst/>
          </a:prstGeom>
        </p:spPr>
      </p:pic>
      <p:sp>
        <p:nvSpPr>
          <p:cNvPr id="3" name="TextBox 2"/>
          <p:cNvSpPr txBox="1"/>
          <p:nvPr/>
        </p:nvSpPr>
        <p:spPr>
          <a:xfrm>
            <a:off x="2061031" y="308774"/>
            <a:ext cx="5422335"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Спорт</a:t>
            </a:r>
            <a:endParaRPr lang="ru-RU" sz="28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 name="TextBox 3"/>
          <p:cNvSpPr txBox="1"/>
          <p:nvPr/>
        </p:nvSpPr>
        <p:spPr>
          <a:xfrm>
            <a:off x="7155119" y="7190343"/>
            <a:ext cx="42191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28</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152" y="4711895"/>
            <a:ext cx="1624075" cy="1621777"/>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0109" y="2963949"/>
            <a:ext cx="1619513" cy="1617221"/>
          </a:xfrm>
          <a:prstGeom prst="rect">
            <a:avLst/>
          </a:prstGeom>
        </p:spPr>
      </p:pic>
      <p:sp>
        <p:nvSpPr>
          <p:cNvPr id="14" name="TextBox 13"/>
          <p:cNvSpPr txBox="1"/>
          <p:nvPr/>
        </p:nvSpPr>
        <p:spPr>
          <a:xfrm>
            <a:off x="3564358" y="2852839"/>
            <a:ext cx="3315908" cy="584775"/>
          </a:xfrm>
          <a:prstGeom prst="rect">
            <a:avLst/>
          </a:prstGeom>
          <a:noFill/>
        </p:spPr>
        <p:txBody>
          <a:bodyPr wrap="none" rtlCol="0">
            <a:spAutoFit/>
          </a:bodyPr>
          <a:lstStyle/>
          <a:p>
            <a:r>
              <a:rPr lang="ru-RU" sz="3200" b="1" dirty="0" smtClean="0">
                <a:solidFill>
                  <a:srgbClr val="32C45C"/>
                </a:solidFill>
                <a:latin typeface="Open Sans Semibold" panose="020B0706030804020204" pitchFamily="34" charset="0"/>
                <a:ea typeface="Open Sans Semibold" panose="020B0706030804020204" pitchFamily="34" charset="0"/>
                <a:cs typeface="Open Sans Semibold" panose="020B0706030804020204" pitchFamily="34" charset="0"/>
              </a:rPr>
              <a:t>36 </a:t>
            </a:r>
            <a:r>
              <a:rPr lang="ru-RU" b="1" dirty="0" smtClean="0">
                <a:latin typeface="Open Sans Semibold" panose="020B0706030804020204" pitchFamily="34" charset="0"/>
                <a:ea typeface="Open Sans Semibold" panose="020B0706030804020204" pitchFamily="34" charset="0"/>
                <a:cs typeface="Open Sans Semibold" panose="020B0706030804020204" pitchFamily="34" charset="0"/>
              </a:rPr>
              <a:t>спортивных объектов</a:t>
            </a:r>
            <a:endParaRPr lang="ru-RU" b="1"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5" name="Прямоугольник 14"/>
          <p:cNvSpPr/>
          <p:nvPr/>
        </p:nvSpPr>
        <p:spPr>
          <a:xfrm>
            <a:off x="4312963" y="3364411"/>
            <a:ext cx="1769003" cy="830997"/>
          </a:xfrm>
          <a:prstGeom prst="rect">
            <a:avLst/>
          </a:prstGeom>
        </p:spPr>
        <p:txBody>
          <a:bodyPr wrap="square">
            <a:spAutoFit/>
          </a:bodyPr>
          <a:lstStyle/>
          <a:p>
            <a:pPr algn="ctr"/>
            <a:r>
              <a:rPr lang="ru-RU" sz="1600" dirty="0" smtClean="0">
                <a:latin typeface="Open Sans" panose="020B0606030504020204" pitchFamily="34" charset="0"/>
                <a:ea typeface="Open Sans" panose="020B0606030504020204" pitchFamily="34" charset="0"/>
                <a:cs typeface="Open Sans" panose="020B0606030504020204" pitchFamily="34" charset="0"/>
              </a:rPr>
              <a:t>СК «Лидер»</a:t>
            </a:r>
          </a:p>
          <a:p>
            <a:pPr algn="ctr"/>
            <a:r>
              <a:rPr lang="ru-RU" sz="1600" dirty="0" smtClean="0">
                <a:latin typeface="Open Sans" panose="020B0606030504020204" pitchFamily="34" charset="0"/>
                <a:ea typeface="Open Sans" panose="020B0606030504020204" pitchFamily="34" charset="0"/>
                <a:cs typeface="Open Sans" panose="020B0606030504020204" pitchFamily="34" charset="0"/>
              </a:rPr>
              <a:t>Стадион</a:t>
            </a:r>
          </a:p>
          <a:p>
            <a:pPr algn="ctr"/>
            <a:endParaRPr lang="ru-RU"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p:cNvSpPr txBox="1"/>
          <p:nvPr/>
        </p:nvSpPr>
        <p:spPr>
          <a:xfrm>
            <a:off x="3068926" y="4102394"/>
            <a:ext cx="2787494" cy="584775"/>
          </a:xfrm>
          <a:prstGeom prst="rect">
            <a:avLst/>
          </a:prstGeom>
          <a:noFill/>
        </p:spPr>
        <p:txBody>
          <a:bodyPr wrap="none" rtlCol="0">
            <a:spAutoFit/>
          </a:bodyPr>
          <a:lstStyle/>
          <a:p>
            <a:r>
              <a:rPr lang="ru-RU" sz="3200" b="1" dirty="0">
                <a:solidFill>
                  <a:srgbClr val="32C45C"/>
                </a:solidFill>
                <a:latin typeface="Open Sans Semibold" panose="020B0706030804020204" pitchFamily="34" charset="0"/>
                <a:ea typeface="Open Sans Semibold" panose="020B0706030804020204" pitchFamily="34" charset="0"/>
                <a:cs typeface="Open Sans Semibold" panose="020B0706030804020204" pitchFamily="34" charset="0"/>
              </a:rPr>
              <a:t>1</a:t>
            </a:r>
            <a:r>
              <a:rPr lang="ru-RU" b="1" dirty="0" smtClean="0">
                <a:latin typeface="Open Sans Semibold" panose="020B0706030804020204" pitchFamily="34" charset="0"/>
                <a:ea typeface="Open Sans Semibold" panose="020B0706030804020204" pitchFamily="34" charset="0"/>
                <a:cs typeface="Open Sans Semibold" panose="020B0706030804020204" pitchFamily="34" charset="0"/>
              </a:rPr>
              <a:t>  спортивная школа</a:t>
            </a:r>
            <a:endParaRPr lang="ru-RU" b="1"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7" name="Прямоугольник 16"/>
          <p:cNvSpPr/>
          <p:nvPr/>
        </p:nvSpPr>
        <p:spPr>
          <a:xfrm>
            <a:off x="3657049" y="4661264"/>
            <a:ext cx="3498070" cy="584775"/>
          </a:xfrm>
          <a:prstGeom prst="rect">
            <a:avLst/>
          </a:prstGeom>
        </p:spPr>
        <p:txBody>
          <a:bodyPr wrap="square">
            <a:spAutoFit/>
          </a:bodyPr>
          <a:lstStyle/>
          <a:p>
            <a:pPr algn="ctr"/>
            <a:r>
              <a:rPr lang="ru-RU" sz="1600" dirty="0">
                <a:latin typeface="Open Sans" panose="020B0606030504020204" pitchFamily="34" charset="0"/>
                <a:ea typeface="Open Sans" panose="020B0606030504020204" pitchFamily="34" charset="0"/>
                <a:cs typeface="Open Sans" panose="020B0606030504020204" pitchFamily="34" charset="0"/>
              </a:rPr>
              <a:t>МБОУ ДОД </a:t>
            </a:r>
            <a:r>
              <a:rPr lang="ru-RU" sz="1600" dirty="0" smtClean="0">
                <a:latin typeface="Open Sans" panose="020B0606030504020204" pitchFamily="34" charset="0"/>
                <a:ea typeface="Open Sans" panose="020B0606030504020204" pitchFamily="34" charset="0"/>
                <a:cs typeface="Open Sans" panose="020B0606030504020204" pitchFamily="34" charset="0"/>
              </a:rPr>
              <a:t>«</a:t>
            </a:r>
            <a:r>
              <a:rPr lang="ru-RU" sz="1600" dirty="0" err="1" smtClean="0">
                <a:latin typeface="Open Sans" panose="020B0606030504020204" pitchFamily="34" charset="0"/>
                <a:ea typeface="Open Sans" panose="020B0606030504020204" pitchFamily="34" charset="0"/>
                <a:cs typeface="Open Sans" panose="020B0606030504020204" pitchFamily="34" charset="0"/>
              </a:rPr>
              <a:t>Холмовская</a:t>
            </a:r>
            <a:r>
              <a:rPr lang="ru-RU" sz="1600" dirty="0" smtClean="0">
                <a:latin typeface="Open Sans" panose="020B0606030504020204" pitchFamily="34" charset="0"/>
                <a:ea typeface="Open Sans" panose="020B0606030504020204" pitchFamily="34" charset="0"/>
                <a:cs typeface="Open Sans" panose="020B0606030504020204" pitchFamily="34" charset="0"/>
              </a:rPr>
              <a:t> ДЮСШ»</a:t>
            </a:r>
            <a:endParaRPr lang="ru-RU" sz="1600" dirty="0">
              <a:latin typeface="Open Sans" panose="020B0606030504020204" pitchFamily="34" charset="0"/>
              <a:ea typeface="Open Sans" panose="020B0606030504020204" pitchFamily="34" charset="0"/>
              <a:cs typeface="Open Sans" panose="020B0606030504020204" pitchFamily="34" charset="0"/>
            </a:endParaRPr>
          </a:p>
          <a:p>
            <a:pPr algn="ctr"/>
            <a:endParaRPr lang="ru-RU"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Прямоугольник 18"/>
          <p:cNvSpPr/>
          <p:nvPr/>
        </p:nvSpPr>
        <p:spPr>
          <a:xfrm>
            <a:off x="3993790" y="2122961"/>
            <a:ext cx="1534716" cy="584775"/>
          </a:xfrm>
          <a:prstGeom prst="rect">
            <a:avLst/>
          </a:prstGeom>
        </p:spPr>
        <p:txBody>
          <a:bodyPr wrap="none">
            <a:spAutoFit/>
          </a:bodyPr>
          <a:lstStyle/>
          <a:p>
            <a:r>
              <a:rPr lang="ru-RU" sz="3200" b="1" dirty="0" smtClean="0">
                <a:solidFill>
                  <a:srgbClr val="32C45C"/>
                </a:solidFill>
                <a:latin typeface="Open Sans" panose="020B0606030504020204" pitchFamily="34" charset="0"/>
                <a:ea typeface="Open Sans" panose="020B0606030504020204" pitchFamily="34" charset="0"/>
                <a:cs typeface="Open Sans" panose="020B0606030504020204" pitchFamily="34" charset="0"/>
              </a:rPr>
              <a:t>2600</a:t>
            </a:r>
            <a:r>
              <a:rPr lang="ru-RU" dirty="0" smtClean="0">
                <a:latin typeface="Open Sans" panose="020B0606030504020204" pitchFamily="34" charset="0"/>
                <a:ea typeface="Open Sans" panose="020B0606030504020204" pitchFamily="34" charset="0"/>
                <a:cs typeface="Open Sans" panose="020B0606030504020204" pitchFamily="34" charset="0"/>
              </a:rPr>
              <a:t>чел.</a:t>
            </a:r>
            <a:endParaRPr lang="ru-RU" sz="2800" dirty="0">
              <a:solidFill>
                <a:srgbClr val="59C05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p:cNvSpPr txBox="1"/>
          <p:nvPr/>
        </p:nvSpPr>
        <p:spPr>
          <a:xfrm>
            <a:off x="2901290" y="1225536"/>
            <a:ext cx="3929283" cy="923330"/>
          </a:xfrm>
          <a:prstGeom prst="rect">
            <a:avLst/>
          </a:prstGeom>
          <a:noFill/>
        </p:spPr>
        <p:txBody>
          <a:bodyPr wrap="square" rtlCol="0">
            <a:spAutoFit/>
          </a:bodyPr>
          <a:lstStyle/>
          <a:p>
            <a:pPr algn="ctr"/>
            <a:r>
              <a:rPr lang="ru-RU" dirty="0" smtClean="0">
                <a:latin typeface="Open Sans Semibold" panose="020B0706030804020204" pitchFamily="34" charset="0"/>
                <a:ea typeface="Open Sans Semibold" panose="020B0706030804020204" pitchFamily="34" charset="0"/>
                <a:cs typeface="Open Sans Semibold" panose="020B0706030804020204" pitchFamily="34" charset="0"/>
              </a:rPr>
              <a:t>Численность населения, занимающаяся физкультурой и спортом</a:t>
            </a:r>
            <a:endParaRPr lang="ru-RU"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3" name="TextBox 22"/>
          <p:cNvSpPr txBox="1"/>
          <p:nvPr/>
        </p:nvSpPr>
        <p:spPr>
          <a:xfrm>
            <a:off x="3184571" y="5233029"/>
            <a:ext cx="3095778" cy="1138773"/>
          </a:xfrm>
          <a:prstGeom prst="rect">
            <a:avLst/>
          </a:prstGeom>
          <a:noFill/>
        </p:spPr>
        <p:txBody>
          <a:bodyPr wrap="square" rtlCol="0">
            <a:spAutoFit/>
          </a:bodyPr>
          <a:lstStyle/>
          <a:p>
            <a:pPr algn="ctr"/>
            <a:r>
              <a:rPr lang="ru-RU" dirty="0" smtClean="0">
                <a:latin typeface="Open Sans" panose="020B0606030504020204" pitchFamily="34" charset="0"/>
                <a:ea typeface="Open Sans" panose="020B0606030504020204" pitchFamily="34" charset="0"/>
                <a:cs typeface="Open Sans" panose="020B0606030504020204" pitchFamily="34" charset="0"/>
              </a:rPr>
              <a:t>В 2023 г. проведено</a:t>
            </a:r>
          </a:p>
          <a:p>
            <a:pPr algn="ctr"/>
            <a:r>
              <a:rPr lang="ru-RU" sz="3200" b="1" dirty="0" smtClean="0">
                <a:solidFill>
                  <a:srgbClr val="32C45C"/>
                </a:solidFill>
                <a:latin typeface="Open Sans Semibold" panose="020B0706030804020204" pitchFamily="34" charset="0"/>
                <a:ea typeface="Open Sans Semibold" panose="020B0706030804020204" pitchFamily="34" charset="0"/>
                <a:cs typeface="Open Sans Semibold" panose="020B0706030804020204" pitchFamily="34" charset="0"/>
              </a:rPr>
              <a:t>44</a:t>
            </a:r>
            <a:r>
              <a:rPr lang="ru-RU" dirty="0" smtClean="0">
                <a:latin typeface="Open Sans Semibold" panose="020B0706030804020204" pitchFamily="34" charset="0"/>
                <a:ea typeface="Open Sans Semibold" panose="020B0706030804020204" pitchFamily="34" charset="0"/>
                <a:cs typeface="Open Sans Semibold" panose="020B0706030804020204" pitchFamily="34" charset="0"/>
              </a:rPr>
              <a:t> спортивно-массовых мероприятий</a:t>
            </a:r>
            <a:endParaRPr lang="ru-RU"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2" name="TextBox 21"/>
          <p:cNvSpPr txBox="1"/>
          <p:nvPr/>
        </p:nvSpPr>
        <p:spPr>
          <a:xfrm>
            <a:off x="670176" y="151855"/>
            <a:ext cx="1559859" cy="769441"/>
          </a:xfrm>
          <a:prstGeom prst="rect">
            <a:avLst/>
          </a:prstGeom>
          <a:noFill/>
        </p:spPr>
        <p:txBody>
          <a:bodyPr wrap="squar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Холм-Жирковский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25" name="TextBox 24"/>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26" name="Picture 6" descr="C:\Users\i_sli\Pictures\культура_фото района\ФОТО Холм-Жирковского района\Герб.png"/>
          <p:cNvPicPr>
            <a:picLocks noChangeAspect="1" noChangeArrowheads="1"/>
          </p:cNvPicPr>
          <p:nvPr/>
        </p:nvPicPr>
        <p:blipFill>
          <a:blip r:embed="rId6" cstate="print"/>
          <a:srcRect/>
          <a:stretch>
            <a:fillRect/>
          </a:stretch>
        </p:blipFill>
        <p:spPr bwMode="auto">
          <a:xfrm>
            <a:off x="118882" y="192540"/>
            <a:ext cx="555101" cy="688069"/>
          </a:xfrm>
          <a:prstGeom prst="rect">
            <a:avLst/>
          </a:prstGeom>
          <a:noFill/>
        </p:spPr>
      </p:pic>
      <p:sp>
        <p:nvSpPr>
          <p:cNvPr id="18" name="Прямоугольник 17"/>
          <p:cNvSpPr/>
          <p:nvPr/>
        </p:nvSpPr>
        <p:spPr>
          <a:xfrm>
            <a:off x="853020" y="6738540"/>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Tree>
    <p:extLst>
      <p:ext uri="{BB962C8B-B14F-4D97-AF65-F5344CB8AC3E}">
        <p14:creationId xmlns:p14="http://schemas.microsoft.com/office/powerpoint/2010/main" val="9841844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cstate="print"/>
          <a:stretch>
            <a:fillRect/>
          </a:stretch>
        </p:blipFill>
        <p:spPr>
          <a:xfrm>
            <a:off x="2061031" y="156237"/>
            <a:ext cx="5498644" cy="768091"/>
          </a:xfrm>
          <a:prstGeom prst="rect">
            <a:avLst/>
          </a:prstGeom>
        </p:spPr>
      </p:pic>
      <p:sp>
        <p:nvSpPr>
          <p:cNvPr id="3" name="TextBox 2"/>
          <p:cNvSpPr txBox="1"/>
          <p:nvPr/>
        </p:nvSpPr>
        <p:spPr>
          <a:xfrm>
            <a:off x="2061031" y="317130"/>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Культура</a:t>
            </a:r>
          </a:p>
        </p:txBody>
      </p:sp>
      <p:sp>
        <p:nvSpPr>
          <p:cNvPr id="50" name="TextBox 49"/>
          <p:cNvSpPr txBox="1"/>
          <p:nvPr/>
        </p:nvSpPr>
        <p:spPr>
          <a:xfrm>
            <a:off x="7095062" y="7190343"/>
            <a:ext cx="42191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29</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4" name="TextBox 43"/>
          <p:cNvSpPr txBox="1"/>
          <p:nvPr/>
        </p:nvSpPr>
        <p:spPr>
          <a:xfrm>
            <a:off x="4927465" y="1921482"/>
            <a:ext cx="731611" cy="369332"/>
          </a:xfrm>
          <a:prstGeom prst="rect">
            <a:avLst/>
          </a:prstGeom>
          <a:noFill/>
        </p:spPr>
        <p:txBody>
          <a:bodyPr wrap="none" rtlCol="0">
            <a:spAutoFit/>
          </a:bodyPr>
          <a:lstStyle/>
          <a:p>
            <a:r>
              <a:rPr lang="ru-RU" dirty="0" smtClean="0">
                <a:latin typeface="Open Sans" panose="020B0606030504020204" pitchFamily="34" charset="0"/>
                <a:ea typeface="Open Sans" panose="020B0606030504020204" pitchFamily="34" charset="0"/>
                <a:cs typeface="Open Sans" panose="020B0606030504020204" pitchFamily="34" charset="0"/>
              </a:rPr>
              <a:t>фото</a:t>
            </a:r>
            <a:endParaRPr lang="ru-RU" dirty="0">
              <a:latin typeface="Open Sans" panose="020B0606030504020204" pitchFamily="34" charset="0"/>
              <a:ea typeface="Open Sans" panose="020B0606030504020204" pitchFamily="34" charset="0"/>
              <a:cs typeface="Open Sans" panose="020B0606030504020204" pitchFamily="34" charset="0"/>
            </a:endParaRPr>
          </a:p>
        </p:txBody>
      </p:sp>
      <p:pic>
        <p:nvPicPr>
          <p:cNvPr id="25" name="Рисунок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783" y="1039741"/>
            <a:ext cx="1058336" cy="1058336"/>
          </a:xfrm>
          <a:prstGeom prst="rect">
            <a:avLst/>
          </a:prstGeom>
        </p:spPr>
      </p:pic>
      <p:pic>
        <p:nvPicPr>
          <p:cNvPr id="27" name="Рисунок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550" y="2445749"/>
            <a:ext cx="1062958" cy="1062958"/>
          </a:xfrm>
          <a:prstGeom prst="rect">
            <a:avLst/>
          </a:prstGeom>
        </p:spPr>
      </p:pic>
      <p:pic>
        <p:nvPicPr>
          <p:cNvPr id="28" name="Рисунок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2783" y="5360848"/>
            <a:ext cx="1075634" cy="1075634"/>
          </a:xfrm>
          <a:prstGeom prst="rect">
            <a:avLst/>
          </a:prstGeom>
        </p:spPr>
      </p:pic>
      <p:sp>
        <p:nvSpPr>
          <p:cNvPr id="32" name="TextBox 31"/>
          <p:cNvSpPr txBox="1"/>
          <p:nvPr/>
        </p:nvSpPr>
        <p:spPr>
          <a:xfrm>
            <a:off x="110909" y="6436482"/>
            <a:ext cx="1118532" cy="276999"/>
          </a:xfrm>
          <a:prstGeom prst="rect">
            <a:avLst/>
          </a:prstGeom>
        </p:spPr>
        <p:txBody>
          <a:bodyPr wrap="square">
            <a:spAutoFit/>
          </a:bodyPr>
          <a:lstStyle>
            <a:defPPr>
              <a:defRPr lang="en-US"/>
            </a:defPPr>
            <a:lvl1pPr algn="ctr">
              <a:defRPr sz="1200" b="1">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ru-RU" dirty="0"/>
              <a:t>Библиотеки                                     </a:t>
            </a:r>
          </a:p>
        </p:txBody>
      </p:sp>
      <p:sp>
        <p:nvSpPr>
          <p:cNvPr id="34" name="TextBox 33"/>
          <p:cNvSpPr txBox="1"/>
          <p:nvPr/>
        </p:nvSpPr>
        <p:spPr>
          <a:xfrm>
            <a:off x="410403" y="1162102"/>
            <a:ext cx="506870" cy="769441"/>
          </a:xfrm>
          <a:prstGeom prst="rect">
            <a:avLst/>
          </a:prstGeom>
          <a:noFill/>
        </p:spPr>
        <p:txBody>
          <a:bodyPr wrap="none" rtlCol="0">
            <a:spAutoFit/>
          </a:bodyPr>
          <a:lstStyle/>
          <a:p>
            <a:r>
              <a:rPr lang="ru-RU" sz="4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2</a:t>
            </a:r>
            <a:endParaRPr lang="ru-RU"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p:cNvSpPr txBox="1"/>
          <p:nvPr/>
        </p:nvSpPr>
        <p:spPr>
          <a:xfrm>
            <a:off x="405829" y="2622645"/>
            <a:ext cx="506870" cy="769441"/>
          </a:xfrm>
          <a:prstGeom prst="rect">
            <a:avLst/>
          </a:prstGeom>
          <a:noFill/>
        </p:spPr>
        <p:txBody>
          <a:bodyPr wrap="none" rtlCol="0">
            <a:spAutoFit/>
          </a:bodyPr>
          <a:lstStyle/>
          <a:p>
            <a:r>
              <a:rPr lang="ru-RU"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endParaRPr lang="ru-RU"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p:cNvSpPr txBox="1"/>
          <p:nvPr/>
        </p:nvSpPr>
        <p:spPr>
          <a:xfrm>
            <a:off x="284492" y="5594597"/>
            <a:ext cx="771365" cy="707886"/>
          </a:xfrm>
          <a:prstGeom prst="rect">
            <a:avLst/>
          </a:prstGeom>
          <a:noFill/>
        </p:spPr>
        <p:txBody>
          <a:bodyPr wrap="none" rtlCol="0">
            <a:spAutoFit/>
          </a:bodyPr>
          <a:lstStyle/>
          <a:p>
            <a:r>
              <a:rPr lang="ru-RU" sz="40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17</a:t>
            </a:r>
            <a:endParaRPr lang="ru-RU"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2" name="Рисунок 41" descr="E:\DSCN6095.JPG"/>
          <p:cNvPicPr/>
          <p:nvPr/>
        </p:nvPicPr>
        <p:blipFill>
          <a:blip r:embed="rId7" cstate="print"/>
          <a:srcRect/>
          <a:stretch>
            <a:fillRect/>
          </a:stretch>
        </p:blipFill>
        <p:spPr bwMode="auto">
          <a:xfrm>
            <a:off x="2009964" y="1586756"/>
            <a:ext cx="2579960" cy="1537539"/>
          </a:xfrm>
          <a:prstGeom prst="roundRect">
            <a:avLst>
              <a:gd name="adj" fmla="val 16667"/>
            </a:avLst>
          </a:prstGeom>
          <a:ln w="38100">
            <a:solidFill>
              <a:srgbClr val="7CD9E0"/>
            </a:solidFill>
          </a:ln>
          <a:effectLst/>
        </p:spPr>
      </p:pic>
      <p:pic>
        <p:nvPicPr>
          <p:cNvPr id="56" name="Рисунок 55" descr="C:\Users\Home\Desktop\IMG_20170806_204324_1CS.jpg"/>
          <p:cNvPicPr/>
          <p:nvPr/>
        </p:nvPicPr>
        <p:blipFill rotWithShape="1">
          <a:blip r:embed="rId8" cstate="print">
            <a:extLst>
              <a:ext uri="{28A0092B-C50C-407E-A947-70E740481C1C}">
                <a14:useLocalDpi xmlns:a14="http://schemas.microsoft.com/office/drawing/2010/main" val="0"/>
              </a:ext>
            </a:extLst>
          </a:blip>
          <a:srcRect t="4057" r="-84" b="15991"/>
          <a:stretch/>
        </p:blipFill>
        <p:spPr bwMode="auto">
          <a:xfrm>
            <a:off x="4331319" y="1466776"/>
            <a:ext cx="2731326" cy="1548759"/>
          </a:xfrm>
          <a:prstGeom prst="roundRect">
            <a:avLst>
              <a:gd name="adj" fmla="val 16667"/>
            </a:avLst>
          </a:prstGeom>
          <a:ln w="38100">
            <a:solidFill>
              <a:srgbClr val="7CD9E0"/>
            </a:solidFill>
          </a:ln>
          <a:effectLst/>
          <a:extLst>
            <a:ext uri="{53640926-AAD7-44D8-BBD7-CCE9431645EC}">
              <a14:shadowObscured xmlns:a14="http://schemas.microsoft.com/office/drawing/2010/main"/>
            </a:ext>
          </a:extLst>
        </p:spPr>
      </p:pic>
      <p:sp>
        <p:nvSpPr>
          <p:cNvPr id="57" name="TextBox 56"/>
          <p:cNvSpPr txBox="1"/>
          <p:nvPr/>
        </p:nvSpPr>
        <p:spPr>
          <a:xfrm>
            <a:off x="670176" y="151855"/>
            <a:ext cx="1559859" cy="769441"/>
          </a:xfrm>
          <a:prstGeom prst="rect">
            <a:avLst/>
          </a:prstGeom>
          <a:noFill/>
        </p:spPr>
        <p:txBody>
          <a:bodyPr wrap="squar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Холм-Жирковский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58" name="TextBox 57"/>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59" name="Picture 6" descr="C:\Users\i_sli\Pictures\культура_фото района\ФОТО Холм-Жирковского района\Герб.png"/>
          <p:cNvPicPr>
            <a:picLocks noChangeAspect="1" noChangeArrowheads="1"/>
          </p:cNvPicPr>
          <p:nvPr/>
        </p:nvPicPr>
        <p:blipFill>
          <a:blip r:embed="rId9" cstate="print"/>
          <a:srcRect/>
          <a:stretch>
            <a:fillRect/>
          </a:stretch>
        </p:blipFill>
        <p:spPr bwMode="auto">
          <a:xfrm>
            <a:off x="118882" y="192540"/>
            <a:ext cx="555101" cy="688069"/>
          </a:xfrm>
          <a:prstGeom prst="rect">
            <a:avLst/>
          </a:prstGeom>
          <a:noFill/>
        </p:spPr>
      </p:pic>
      <p:pic>
        <p:nvPicPr>
          <p:cNvPr id="46" name="Рисунок 45"/>
          <p:cNvPicPr>
            <a:picLocks noChangeAspect="1"/>
          </p:cNvPicPr>
          <p:nvPr/>
        </p:nvPicPr>
        <p:blipFill>
          <a:blip r:embed="rId10" cstate="print">
            <a:duotone>
              <a:prstClr val="black"/>
              <a:srgbClr val="76C981">
                <a:tint val="45000"/>
                <a:satMod val="400000"/>
              </a:srgbClr>
            </a:duotone>
            <a:extLst>
              <a:ext uri="{BEBA8EAE-BF5A-486C-A8C5-ECC9F3942E4B}">
                <a14:imgProps xmlns:a14="http://schemas.microsoft.com/office/drawing/2010/main">
                  <a14:imgLayer r:embed="rId11">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426541" y="2919577"/>
            <a:ext cx="2977318" cy="501640"/>
          </a:xfrm>
          <a:prstGeom prst="rect">
            <a:avLst/>
          </a:prstGeom>
        </p:spPr>
      </p:pic>
      <p:sp>
        <p:nvSpPr>
          <p:cNvPr id="47" name="TextBox 46"/>
          <p:cNvSpPr txBox="1"/>
          <p:nvPr/>
        </p:nvSpPr>
        <p:spPr>
          <a:xfrm>
            <a:off x="1403412" y="2952040"/>
            <a:ext cx="3000447" cy="461665"/>
          </a:xfrm>
          <a:prstGeom prst="rect">
            <a:avLst/>
          </a:prstGeom>
          <a:noFill/>
        </p:spPr>
        <p:txBody>
          <a:bodyPr wrap="square" rtlCol="0">
            <a:spAutoFit/>
          </a:bodyPr>
          <a:lstStyle/>
          <a:p>
            <a:pPr algn="ctr"/>
            <a:r>
              <a:rPr lang="ru-RU" sz="12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МБО ДО «Холм-</a:t>
            </a:r>
            <a:r>
              <a:rPr lang="ru-RU" sz="1200" b="1" dirty="0" err="1">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Жирковская</a:t>
            </a:r>
            <a:r>
              <a:rPr lang="ru-RU" sz="12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детская школа искусств»</a:t>
            </a:r>
          </a:p>
        </p:txBody>
      </p:sp>
      <p:pic>
        <p:nvPicPr>
          <p:cNvPr id="61" name="Рисунок 60"/>
          <p:cNvPicPr>
            <a:picLocks noChangeAspect="1"/>
          </p:cNvPicPr>
          <p:nvPr/>
        </p:nvPicPr>
        <p:blipFill>
          <a:blip r:embed="rId10" cstate="print">
            <a:duotone>
              <a:prstClr val="black"/>
              <a:srgbClr val="76C981">
                <a:tint val="45000"/>
                <a:satMod val="400000"/>
              </a:srgbClr>
            </a:duotone>
            <a:extLst>
              <a:ext uri="{BEBA8EAE-BF5A-486C-A8C5-ECC9F3942E4B}">
                <a14:imgProps xmlns:a14="http://schemas.microsoft.com/office/drawing/2010/main">
                  <a14:imgLayer r:embed="rId11">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537928" y="1124989"/>
            <a:ext cx="2897816" cy="523220"/>
          </a:xfrm>
          <a:prstGeom prst="rect">
            <a:avLst/>
          </a:prstGeom>
        </p:spPr>
      </p:pic>
      <p:sp>
        <p:nvSpPr>
          <p:cNvPr id="62" name="TextBox 61"/>
          <p:cNvSpPr txBox="1"/>
          <p:nvPr/>
        </p:nvSpPr>
        <p:spPr>
          <a:xfrm>
            <a:off x="4444751" y="1166913"/>
            <a:ext cx="3084171" cy="461665"/>
          </a:xfrm>
          <a:prstGeom prst="rect">
            <a:avLst/>
          </a:prstGeom>
          <a:noFill/>
        </p:spPr>
        <p:txBody>
          <a:bodyPr wrap="square" rtlCol="0">
            <a:spAutoFit/>
          </a:bodyPr>
          <a:lstStyle>
            <a:defPPr>
              <a:defRPr lang="en-US"/>
            </a:defPPr>
            <a:lvl1pPr algn="ctr">
              <a:defRPr sz="1400" b="1">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ru-RU" sz="1200" dirty="0"/>
              <a:t>МБУК «Холм-Жирковский  историко-краеведческий музей»</a:t>
            </a:r>
          </a:p>
        </p:txBody>
      </p:sp>
      <p:sp>
        <p:nvSpPr>
          <p:cNvPr id="4" name="Прямоугольник 3"/>
          <p:cNvSpPr/>
          <p:nvPr/>
        </p:nvSpPr>
        <p:spPr>
          <a:xfrm>
            <a:off x="320208" y="2090577"/>
            <a:ext cx="699935" cy="307777"/>
          </a:xfrm>
          <a:prstGeom prst="rect">
            <a:avLst/>
          </a:prstGeom>
        </p:spPr>
        <p:txBody>
          <a:bodyPr wrap="none">
            <a:spAutoFit/>
          </a:bodyPr>
          <a:lstStyle/>
          <a:p>
            <a:pPr algn="ctr"/>
            <a:r>
              <a:rPr lang="ru-RU" sz="1200" b="1" dirty="0" smtClean="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t>Музеи</a:t>
            </a:r>
            <a:r>
              <a:rPr lang="ru-RU" sz="1400" dirty="0" smtClean="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t> </a:t>
            </a:r>
            <a:endParaRPr lang="ru-RU" sz="1400" dirty="0">
              <a:solidFill>
                <a:schemeClr val="accent5">
                  <a:lumMod val="50000"/>
                </a:schemeClr>
              </a:solidFill>
            </a:endParaRPr>
          </a:p>
        </p:txBody>
      </p:sp>
      <p:sp>
        <p:nvSpPr>
          <p:cNvPr id="5" name="Прямоугольник 4"/>
          <p:cNvSpPr/>
          <p:nvPr/>
        </p:nvSpPr>
        <p:spPr>
          <a:xfrm>
            <a:off x="37438" y="3503326"/>
            <a:ext cx="1265475" cy="276999"/>
          </a:xfrm>
          <a:prstGeom prst="rect">
            <a:avLst/>
          </a:prstGeom>
        </p:spPr>
        <p:txBody>
          <a:bodyPr wrap="none">
            <a:spAutoFit/>
          </a:bodyPr>
          <a:lstStyle/>
          <a:p>
            <a:pPr algn="ctr"/>
            <a:r>
              <a:rPr lang="ru-RU" sz="1200" b="1" dirty="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t>Парки отдыха </a:t>
            </a:r>
          </a:p>
        </p:txBody>
      </p:sp>
      <p:pic>
        <p:nvPicPr>
          <p:cNvPr id="39" name="Рисунок 3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7569" y="3908462"/>
            <a:ext cx="890327" cy="890327"/>
          </a:xfrm>
          <a:prstGeom prst="rect">
            <a:avLst/>
          </a:prstGeom>
        </p:spPr>
      </p:pic>
      <p:sp>
        <p:nvSpPr>
          <p:cNvPr id="43" name="TextBox 42"/>
          <p:cNvSpPr txBox="1"/>
          <p:nvPr/>
        </p:nvSpPr>
        <p:spPr>
          <a:xfrm>
            <a:off x="99518" y="4845526"/>
            <a:ext cx="1144865" cy="461665"/>
          </a:xfrm>
          <a:prstGeom prst="rect">
            <a:avLst/>
          </a:prstGeom>
        </p:spPr>
        <p:txBody>
          <a:bodyPr wrap="none">
            <a:spAutoFit/>
          </a:bodyPr>
          <a:lstStyle>
            <a:defPPr>
              <a:defRPr lang="en-US"/>
            </a:defPPr>
            <a:lvl1pPr algn="ctr">
              <a:defRPr sz="1200" b="1">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ru-RU" dirty="0"/>
              <a:t>Клубные </a:t>
            </a:r>
            <a:endParaRPr lang="ru-RU" dirty="0" smtClean="0"/>
          </a:p>
          <a:p>
            <a:r>
              <a:rPr lang="ru-RU" dirty="0" smtClean="0"/>
              <a:t>учреждения</a:t>
            </a:r>
            <a:endParaRPr lang="ru-RU" dirty="0"/>
          </a:p>
        </p:txBody>
      </p:sp>
      <p:pic>
        <p:nvPicPr>
          <p:cNvPr id="49" name="Picture 3" descr="C:\FAO\инвестпаспорт\ИНВЕСТИЦИОННЫЙ ПАСПОРТ\ДК Центральный.JPG"/>
          <p:cNvPicPr>
            <a:picLocks noChangeAspect="1" noChangeArrowheads="1"/>
          </p:cNvPicPr>
          <p:nvPr/>
        </p:nvPicPr>
        <p:blipFill rotWithShape="1">
          <a:blip r:embed="rId13" cstate="print"/>
          <a:srcRect l="18371" r="16295"/>
          <a:stretch/>
        </p:blipFill>
        <p:spPr bwMode="auto">
          <a:xfrm>
            <a:off x="131924" y="3782591"/>
            <a:ext cx="1036658" cy="1036658"/>
          </a:xfrm>
          <a:prstGeom prst="ellipse">
            <a:avLst/>
          </a:prstGeom>
        </p:spPr>
      </p:pic>
      <p:sp>
        <p:nvSpPr>
          <p:cNvPr id="40" name="TextBox 39"/>
          <p:cNvSpPr txBox="1"/>
          <p:nvPr/>
        </p:nvSpPr>
        <p:spPr>
          <a:xfrm>
            <a:off x="1668035" y="3488054"/>
            <a:ext cx="5647600" cy="738664"/>
          </a:xfrm>
          <a:prstGeom prst="rect">
            <a:avLst/>
          </a:prstGeom>
          <a:noFill/>
        </p:spPr>
        <p:txBody>
          <a:bodyPr wrap="square" rtlCol="0">
            <a:spAutoFit/>
          </a:bodyPr>
          <a:lstStyle/>
          <a:p>
            <a:pPr algn="ctr"/>
            <a:r>
              <a:rPr lang="ru-RU" dirty="0" smtClean="0">
                <a:latin typeface="Open Sans" panose="020B0606030504020204" pitchFamily="34" charset="0"/>
                <a:ea typeface="Open Sans" panose="020B0606030504020204" pitchFamily="34" charset="0"/>
                <a:cs typeface="Open Sans" panose="020B0606030504020204" pitchFamily="34" charset="0"/>
              </a:rPr>
              <a:t>В 2023 г. проведено</a:t>
            </a:r>
          </a:p>
          <a:p>
            <a:pPr algn="ctr"/>
            <a:r>
              <a:rPr lang="ru-RU" sz="2400" b="1" dirty="0" smtClean="0">
                <a:solidFill>
                  <a:srgbClr val="00B050"/>
                </a:solidFill>
                <a:latin typeface="Open Sans" panose="020B0606030504020204" pitchFamily="34" charset="0"/>
                <a:ea typeface="Open Sans" panose="020B0606030504020204" pitchFamily="34" charset="0"/>
                <a:cs typeface="Open Sans" panose="020B0606030504020204" pitchFamily="34" charset="0"/>
              </a:rPr>
              <a:t>3417 </a:t>
            </a:r>
            <a:r>
              <a:rPr lang="ru-RU" dirty="0" smtClean="0">
                <a:latin typeface="Open Sans" panose="020B0606030504020204" pitchFamily="34" charset="0"/>
                <a:ea typeface="Open Sans" panose="020B0606030504020204" pitchFamily="34" charset="0"/>
                <a:cs typeface="Open Sans" panose="020B0606030504020204" pitchFamily="34" charset="0"/>
              </a:rPr>
              <a:t>мероприятий </a:t>
            </a:r>
            <a:r>
              <a:rPr lang="ru-RU" dirty="0">
                <a:latin typeface="Open Sans" panose="020B0606030504020204" pitchFamily="34" charset="0"/>
                <a:ea typeface="Open Sans" panose="020B0606030504020204" pitchFamily="34" charset="0"/>
                <a:cs typeface="Open Sans" panose="020B0606030504020204" pitchFamily="34" charset="0"/>
              </a:rPr>
              <a:t>в </a:t>
            </a:r>
            <a:r>
              <a:rPr lang="ru-RU" dirty="0" smtClean="0">
                <a:latin typeface="Open Sans" panose="020B0606030504020204" pitchFamily="34" charset="0"/>
                <a:ea typeface="Open Sans" panose="020B0606030504020204" pitchFamily="34" charset="0"/>
                <a:cs typeface="Open Sans" panose="020B0606030504020204" pitchFamily="34" charset="0"/>
              </a:rPr>
              <a:t>сфере </a:t>
            </a:r>
            <a:r>
              <a:rPr lang="ru-RU" dirty="0">
                <a:latin typeface="Open Sans" panose="020B0606030504020204" pitchFamily="34" charset="0"/>
                <a:ea typeface="Open Sans" panose="020B0606030504020204" pitchFamily="34" charset="0"/>
                <a:cs typeface="Open Sans" panose="020B0606030504020204" pitchFamily="34" charset="0"/>
              </a:rPr>
              <a:t>культуры</a:t>
            </a:r>
          </a:p>
        </p:txBody>
      </p:sp>
      <p:sp>
        <p:nvSpPr>
          <p:cNvPr id="45" name="TextBox 44"/>
          <p:cNvSpPr txBox="1"/>
          <p:nvPr/>
        </p:nvSpPr>
        <p:spPr>
          <a:xfrm>
            <a:off x="1507519" y="4383290"/>
            <a:ext cx="5647600" cy="830997"/>
          </a:xfrm>
          <a:prstGeom prst="rect">
            <a:avLst/>
          </a:prstGeom>
          <a:noFill/>
        </p:spPr>
        <p:txBody>
          <a:bodyPr wrap="square" rtlCol="0">
            <a:spAutoFit/>
          </a:bodyPr>
          <a:lstStyle/>
          <a:p>
            <a:pPr algn="ctr"/>
            <a:r>
              <a:rPr lang="ru-RU" dirty="0">
                <a:latin typeface="Open Sans" panose="020B0606030504020204" pitchFamily="34" charset="0"/>
                <a:ea typeface="Open Sans" panose="020B0606030504020204" pitchFamily="34" charset="0"/>
                <a:cs typeface="Open Sans" panose="020B0606030504020204" pitchFamily="34" charset="0"/>
              </a:rPr>
              <a:t>В </a:t>
            </a:r>
            <a:r>
              <a:rPr lang="ru-RU" sz="2400" b="1" dirty="0" smtClean="0">
                <a:solidFill>
                  <a:srgbClr val="40B640"/>
                </a:solidFill>
                <a:latin typeface="Open Sans" panose="020B0606030504020204" pitchFamily="34" charset="0"/>
                <a:ea typeface="Open Sans" panose="020B0606030504020204" pitchFamily="34" charset="0"/>
                <a:cs typeface="Open Sans" panose="020B0606030504020204" pitchFamily="34" charset="0"/>
              </a:rPr>
              <a:t>155 </a:t>
            </a:r>
            <a:r>
              <a:rPr lang="ru-RU" sz="1400" dirty="0" smtClean="0">
                <a:latin typeface="Open Sans Semibold" panose="020B0706030804020204" pitchFamily="34" charset="0"/>
                <a:ea typeface="Open Sans Semibold" panose="020B0706030804020204" pitchFamily="34" charset="0"/>
                <a:cs typeface="Open Sans Semibold" panose="020B0706030804020204" pitchFamily="34" charset="0"/>
              </a:rPr>
              <a:t> </a:t>
            </a:r>
            <a:r>
              <a:rPr lang="ru-RU" dirty="0" smtClean="0">
                <a:latin typeface="Open Sans" panose="020B0606030504020204" pitchFamily="34" charset="0"/>
                <a:ea typeface="Open Sans" panose="020B0606030504020204" pitchFamily="34" charset="0"/>
                <a:cs typeface="Open Sans" panose="020B0606030504020204" pitchFamily="34" charset="0"/>
              </a:rPr>
              <a:t>клубном формировании </a:t>
            </a:r>
            <a:r>
              <a:rPr lang="ru-RU" dirty="0">
                <a:latin typeface="Open Sans" panose="020B0606030504020204" pitchFamily="34" charset="0"/>
                <a:ea typeface="Open Sans" panose="020B0606030504020204" pitchFamily="34" charset="0"/>
                <a:cs typeface="Open Sans" panose="020B0606030504020204" pitchFamily="34" charset="0"/>
              </a:rPr>
              <a:t>занимаются </a:t>
            </a:r>
            <a:endParaRPr lang="ru-RU" dirty="0" smtClean="0">
              <a:latin typeface="Open Sans" panose="020B0606030504020204" pitchFamily="34" charset="0"/>
              <a:ea typeface="Open Sans" panose="020B0606030504020204" pitchFamily="34" charset="0"/>
              <a:cs typeface="Open Sans" panose="020B0606030504020204" pitchFamily="34" charset="0"/>
            </a:endParaRPr>
          </a:p>
          <a:p>
            <a:pPr algn="ctr"/>
            <a:r>
              <a:rPr lang="ru-RU" sz="2400" b="1" dirty="0" smtClean="0">
                <a:solidFill>
                  <a:srgbClr val="40B640"/>
                </a:solidFill>
                <a:latin typeface="Open Sans" panose="020B0606030504020204" pitchFamily="34" charset="0"/>
                <a:ea typeface="Open Sans" panose="020B0606030504020204" pitchFamily="34" charset="0"/>
                <a:cs typeface="Open Sans" panose="020B0606030504020204" pitchFamily="34" charset="0"/>
              </a:rPr>
              <a:t> </a:t>
            </a:r>
            <a:r>
              <a:rPr lang="ru-RU" sz="2400" b="1" dirty="0" smtClean="0">
                <a:solidFill>
                  <a:srgbClr val="00B050"/>
                </a:solidFill>
                <a:latin typeface="Open Sans" panose="020B0606030504020204" pitchFamily="34" charset="0"/>
                <a:ea typeface="Open Sans" panose="020B0606030504020204" pitchFamily="34" charset="0"/>
                <a:cs typeface="Open Sans" panose="020B0606030504020204" pitchFamily="34" charset="0"/>
              </a:rPr>
              <a:t>1 399 </a:t>
            </a:r>
            <a:r>
              <a:rPr lang="ru-RU" dirty="0" smtClean="0">
                <a:latin typeface="Open Sans" panose="020B0606030504020204" pitchFamily="34" charset="0"/>
                <a:ea typeface="Open Sans" panose="020B0606030504020204" pitchFamily="34" charset="0"/>
                <a:cs typeface="Open Sans" panose="020B0606030504020204" pitchFamily="34" charset="0"/>
              </a:rPr>
              <a:t>человек </a:t>
            </a:r>
            <a:endParaRPr lang="ru-RU"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Прямоугольник 1"/>
          <p:cNvSpPr/>
          <p:nvPr/>
        </p:nvSpPr>
        <p:spPr>
          <a:xfrm>
            <a:off x="1792104" y="5313889"/>
            <a:ext cx="4889348" cy="1169551"/>
          </a:xfrm>
          <a:prstGeom prst="rect">
            <a:avLst/>
          </a:prstGeom>
        </p:spPr>
        <p:txBody>
          <a:bodyPr wrap="square">
            <a:spAutoFit/>
          </a:bodyPr>
          <a:lstStyle/>
          <a:p>
            <a:pPr algn="ctr"/>
            <a:r>
              <a:rPr lang="ru-RU" dirty="0">
                <a:latin typeface="Open Sans" panose="020B0606030504020204" pitchFamily="34" charset="0"/>
                <a:ea typeface="Open Sans" panose="020B0606030504020204" pitchFamily="34" charset="0"/>
                <a:cs typeface="Open Sans" panose="020B0606030504020204" pitchFamily="34" charset="0"/>
              </a:rPr>
              <a:t>В библиотеках зарегистрировано </a:t>
            </a:r>
            <a:endParaRPr lang="ru-RU" dirty="0" smtClean="0">
              <a:latin typeface="Open Sans" panose="020B0606030504020204" pitchFamily="34" charset="0"/>
              <a:ea typeface="Open Sans" panose="020B0606030504020204" pitchFamily="34" charset="0"/>
              <a:cs typeface="Open Sans" panose="020B0606030504020204" pitchFamily="34" charset="0"/>
            </a:endParaRPr>
          </a:p>
          <a:p>
            <a:pPr algn="ctr"/>
            <a:r>
              <a:rPr lang="ru-RU" sz="2400" b="1" dirty="0" smtClean="0">
                <a:solidFill>
                  <a:srgbClr val="00B050"/>
                </a:solidFill>
                <a:latin typeface="Open Sans Semibold" panose="020B0706030804020204" pitchFamily="34" charset="0"/>
                <a:ea typeface="Open Sans Semibold" panose="020B0706030804020204" pitchFamily="34" charset="0"/>
                <a:cs typeface="Open Sans Semibold" panose="020B0706030804020204" pitchFamily="34" charset="0"/>
              </a:rPr>
              <a:t>6782</a:t>
            </a:r>
            <a:r>
              <a:rPr lang="ru-RU" sz="2400" b="1" dirty="0" smtClean="0">
                <a:solidFill>
                  <a:schemeClr val="accent2"/>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dirty="0">
                <a:latin typeface="Open Sans" panose="020B0606030504020204" pitchFamily="34" charset="0"/>
                <a:ea typeface="Open Sans" panose="020B0606030504020204" pitchFamily="34" charset="0"/>
                <a:cs typeface="Open Sans" panose="020B0606030504020204" pitchFamily="34" charset="0"/>
              </a:rPr>
              <a:t>читателей, </a:t>
            </a:r>
            <a:r>
              <a:rPr lang="ru-RU" dirty="0" smtClean="0">
                <a:latin typeface="Open Sans" panose="020B0606030504020204" pitchFamily="34" charset="0"/>
                <a:ea typeface="Open Sans" panose="020B0606030504020204" pitchFamily="34" charset="0"/>
                <a:cs typeface="Open Sans" panose="020B0606030504020204" pitchFamily="34" charset="0"/>
              </a:rPr>
              <a:t>книговыдача</a:t>
            </a:r>
          </a:p>
          <a:p>
            <a:pPr algn="ctr"/>
            <a:r>
              <a:rPr lang="ru-RU" sz="2800" smtClean="0">
                <a:latin typeface="Open Sans" panose="020B0606030504020204" pitchFamily="34" charset="0"/>
                <a:ea typeface="Open Sans" panose="020B0606030504020204" pitchFamily="34" charset="0"/>
                <a:cs typeface="Open Sans" panose="020B0606030504020204" pitchFamily="34" charset="0"/>
              </a:rPr>
              <a:t> </a:t>
            </a:r>
            <a:r>
              <a:rPr lang="ru-RU" sz="2400" b="1" smtClean="0">
                <a:solidFill>
                  <a:srgbClr val="00B050"/>
                </a:solidFill>
                <a:latin typeface="Open Sans" panose="020B0606030504020204" pitchFamily="34" charset="0"/>
                <a:ea typeface="Open Sans" panose="020B0606030504020204" pitchFamily="34" charset="0"/>
                <a:cs typeface="Open Sans" panose="020B0606030504020204" pitchFamily="34" charset="0"/>
              </a:rPr>
              <a:t>161723</a:t>
            </a:r>
            <a:r>
              <a:rPr lang="ru-RU" sz="2400" b="1" smtClean="0">
                <a:solidFill>
                  <a:srgbClr val="00B050"/>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dirty="0">
                <a:latin typeface="Open Sans" panose="020B0606030504020204" pitchFamily="34" charset="0"/>
                <a:ea typeface="Open Sans" panose="020B0606030504020204" pitchFamily="34" charset="0"/>
                <a:cs typeface="Open Sans" panose="020B0606030504020204" pitchFamily="34" charset="0"/>
              </a:rPr>
              <a:t>экземпляров</a:t>
            </a:r>
          </a:p>
        </p:txBody>
      </p:sp>
      <p:pic>
        <p:nvPicPr>
          <p:cNvPr id="33" name="Рисунок 3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8882" y="3768376"/>
            <a:ext cx="1065088" cy="1065088"/>
          </a:xfrm>
          <a:prstGeom prst="rect">
            <a:avLst/>
          </a:prstGeom>
        </p:spPr>
      </p:pic>
      <p:sp>
        <p:nvSpPr>
          <p:cNvPr id="53" name="TextBox 52"/>
          <p:cNvSpPr txBox="1"/>
          <p:nvPr/>
        </p:nvSpPr>
        <p:spPr>
          <a:xfrm>
            <a:off x="226701" y="3946977"/>
            <a:ext cx="847104" cy="707886"/>
          </a:xfrm>
          <a:prstGeom prst="rect">
            <a:avLst/>
          </a:prstGeom>
          <a:noFill/>
        </p:spPr>
        <p:txBody>
          <a:bodyPr wrap="square" rtlCol="0">
            <a:spAutoFit/>
          </a:bodyPr>
          <a:lstStyle/>
          <a:p>
            <a:pPr algn="ctr"/>
            <a:r>
              <a:rPr lang="ru-RU" sz="40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17</a:t>
            </a:r>
            <a:endParaRPr lang="ru-RU" sz="4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5" name="Прямоугольник 34"/>
          <p:cNvSpPr/>
          <p:nvPr/>
        </p:nvSpPr>
        <p:spPr>
          <a:xfrm>
            <a:off x="853020" y="6738540"/>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Tree>
    <p:extLst>
      <p:ext uri="{BB962C8B-B14F-4D97-AF65-F5344CB8AC3E}">
        <p14:creationId xmlns:p14="http://schemas.microsoft.com/office/powerpoint/2010/main" val="40532128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C:\Users\Home\Desktop\htmlimage (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61552" y="3078495"/>
            <a:ext cx="1597658" cy="1597658"/>
          </a:xfrm>
          <a:prstGeom prst="rect">
            <a:avLst/>
          </a:prstGeom>
          <a:noFill/>
          <a:extLst>
            <a:ext uri="{909E8E84-426E-40DD-AFC4-6F175D3DCCD1}">
              <a14:hiddenFill xmlns:a14="http://schemas.microsoft.com/office/drawing/2010/main">
                <a:solidFill>
                  <a:srgbClr val="FFFFFF"/>
                </a:solidFill>
              </a14:hiddenFill>
            </a:ext>
          </a:extLst>
        </p:spPr>
      </p:pic>
      <p:pic>
        <p:nvPicPr>
          <p:cNvPr id="41" name="Рисунок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912" y="1162757"/>
            <a:ext cx="1690011" cy="1690011"/>
          </a:xfrm>
          <a:prstGeom prst="rect">
            <a:avLst/>
          </a:prstGeom>
        </p:spPr>
      </p:pic>
      <p:sp>
        <p:nvSpPr>
          <p:cNvPr id="40" name="Стрелка вправо 39"/>
          <p:cNvSpPr/>
          <p:nvPr/>
        </p:nvSpPr>
        <p:spPr>
          <a:xfrm>
            <a:off x="4475168" y="5314915"/>
            <a:ext cx="812936" cy="143148"/>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Стрелка вправо 35"/>
          <p:cNvSpPr/>
          <p:nvPr/>
        </p:nvSpPr>
        <p:spPr>
          <a:xfrm>
            <a:off x="2867749" y="5314915"/>
            <a:ext cx="812936" cy="143148"/>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Стрелка вправо 2"/>
          <p:cNvSpPr/>
          <p:nvPr/>
        </p:nvSpPr>
        <p:spPr>
          <a:xfrm>
            <a:off x="1238763" y="5300775"/>
            <a:ext cx="812936" cy="143148"/>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9" name="Рисунок 38"/>
          <p:cNvPicPr>
            <a:picLocks noChangeAspect="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85416" y="3251137"/>
            <a:ext cx="3978693" cy="1291090"/>
          </a:xfrm>
          <a:prstGeom prst="rect">
            <a:avLst/>
          </a:prstGeom>
          <a:ln w="38100">
            <a:solidFill>
              <a:srgbClr val="77DAFF"/>
            </a:solidFill>
            <a:prstDash val="sysDash"/>
          </a:ln>
        </p:spPr>
      </p:pic>
      <p:pic>
        <p:nvPicPr>
          <p:cNvPr id="30" name="Рисунок 29"/>
          <p:cNvPicPr>
            <a:picLocks noChangeAspect="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434949" y="1398715"/>
            <a:ext cx="3924262" cy="1385851"/>
          </a:xfrm>
          <a:prstGeom prst="rect">
            <a:avLst/>
          </a:prstGeom>
          <a:ln w="38100">
            <a:solidFill>
              <a:srgbClr val="77DAFF"/>
            </a:solidFill>
            <a:prstDash val="sysDash"/>
          </a:ln>
        </p:spPr>
      </p:pic>
      <p:sp>
        <p:nvSpPr>
          <p:cNvPr id="34" name="Овал 33"/>
          <p:cNvSpPr/>
          <p:nvPr/>
        </p:nvSpPr>
        <p:spPr>
          <a:xfrm>
            <a:off x="5288104" y="4916188"/>
            <a:ext cx="942420" cy="912323"/>
          </a:xfrm>
          <a:prstGeom prst="ellipse">
            <a:avLst/>
          </a:prstGeom>
          <a:solidFill>
            <a:srgbClr val="A2D7D7"/>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Овал 32"/>
          <p:cNvSpPr/>
          <p:nvPr/>
        </p:nvSpPr>
        <p:spPr>
          <a:xfrm>
            <a:off x="3685824" y="4917932"/>
            <a:ext cx="942420" cy="912323"/>
          </a:xfrm>
          <a:prstGeom prst="ellipse">
            <a:avLst/>
          </a:prstGeom>
          <a:solidFill>
            <a:srgbClr val="D4EA8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Овал 31"/>
          <p:cNvSpPr/>
          <p:nvPr/>
        </p:nvSpPr>
        <p:spPr>
          <a:xfrm>
            <a:off x="2055510" y="4917933"/>
            <a:ext cx="942420" cy="912323"/>
          </a:xfrm>
          <a:prstGeom prst="ellipse">
            <a:avLst/>
          </a:prstGeom>
          <a:solidFill>
            <a:srgbClr val="77DA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Овал 1"/>
          <p:cNvSpPr/>
          <p:nvPr/>
        </p:nvSpPr>
        <p:spPr>
          <a:xfrm>
            <a:off x="545661" y="4917934"/>
            <a:ext cx="942420" cy="912323"/>
          </a:xfrm>
          <a:prstGeom prst="ellipse">
            <a:avLst/>
          </a:prstGeom>
          <a:solidFill>
            <a:srgbClr val="C0C966"/>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7" name="Рисунок 36"/>
          <p:cNvPicPr>
            <a:picLocks noChangeAspect="1"/>
          </p:cNvPicPr>
          <p:nvPr/>
        </p:nvPicPr>
        <p:blipFill>
          <a:blip r:embed="rId6" cstate="print"/>
          <a:stretch>
            <a:fillRect/>
          </a:stretch>
        </p:blipFill>
        <p:spPr>
          <a:xfrm>
            <a:off x="2061031" y="156237"/>
            <a:ext cx="5498644" cy="768091"/>
          </a:xfrm>
          <a:prstGeom prst="rect">
            <a:avLst/>
          </a:prstGeom>
        </p:spPr>
      </p:pic>
      <p:sp>
        <p:nvSpPr>
          <p:cNvPr id="42" name="TextBox 41"/>
          <p:cNvSpPr txBox="1"/>
          <p:nvPr/>
        </p:nvSpPr>
        <p:spPr>
          <a:xfrm>
            <a:off x="2061031" y="312564"/>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Историческая справка</a:t>
            </a:r>
          </a:p>
        </p:txBody>
      </p:sp>
      <p:sp>
        <p:nvSpPr>
          <p:cNvPr id="43" name="TextBox 42"/>
          <p:cNvSpPr txBox="1"/>
          <p:nvPr/>
        </p:nvSpPr>
        <p:spPr>
          <a:xfrm>
            <a:off x="7257989" y="7190343"/>
            <a:ext cx="311304"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3</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8" name="TextBox 47"/>
          <p:cNvSpPr txBox="1"/>
          <p:nvPr/>
        </p:nvSpPr>
        <p:spPr>
          <a:xfrm>
            <a:off x="3430140" y="1410465"/>
            <a:ext cx="3929070" cy="1200329"/>
          </a:xfrm>
          <a:prstGeom prst="rect">
            <a:avLst/>
          </a:prstGeom>
          <a:noFill/>
        </p:spPr>
        <p:txBody>
          <a:bodyPr wrap="square" rtlCol="0">
            <a:spAutoFit/>
          </a:bodyPr>
          <a:lstStyle/>
          <a:p>
            <a:pPr algn="just"/>
            <a:r>
              <a:rPr lang="ru-RU" sz="1200" dirty="0">
                <a:latin typeface="Open Sans" panose="020B0606030504020204" pitchFamily="34" charset="0"/>
                <a:ea typeface="Open Sans" panose="020B0606030504020204" pitchFamily="34" charset="0"/>
                <a:cs typeface="Open Sans" panose="020B0606030504020204" pitchFamily="34" charset="0"/>
              </a:rPr>
              <a:t> </a:t>
            </a:r>
            <a:r>
              <a:rPr lang="ru-RU" sz="1200" dirty="0" smtClean="0">
                <a:latin typeface="Open Sans" panose="020B0606030504020204" pitchFamily="34" charset="0"/>
                <a:ea typeface="Open Sans" panose="020B0606030504020204" pitchFamily="34" charset="0"/>
                <a:cs typeface="Open Sans" panose="020B0606030504020204" pitchFamily="34" charset="0"/>
              </a:rPr>
              <a:t>    Первое официальное упоминание о Холме относится ко времени Петра 1. Название Холм произошло от географического положения села. Холм расположен на самом возвышенном месте в районе. По преданию, село Холм некогда принадлежало помещикам по фамилии  </a:t>
            </a:r>
            <a:r>
              <a:rPr lang="ru-RU" sz="1200" dirty="0" err="1" smtClean="0">
                <a:latin typeface="Open Sans" panose="020B0606030504020204" pitchFamily="34" charset="0"/>
                <a:ea typeface="Open Sans" panose="020B0606030504020204" pitchFamily="34" charset="0"/>
                <a:cs typeface="Open Sans" panose="020B0606030504020204" pitchFamily="34" charset="0"/>
              </a:rPr>
              <a:t>Жирковы</a:t>
            </a:r>
            <a:r>
              <a:rPr lang="ru-RU" sz="1200" dirty="0" smtClean="0">
                <a:latin typeface="Open Sans" panose="020B0606030504020204" pitchFamily="34" charset="0"/>
                <a:ea typeface="Open Sans" panose="020B0606030504020204" pitchFamily="34" charset="0"/>
                <a:cs typeface="Open Sans" panose="020B0606030504020204" pitchFamily="34" charset="0"/>
              </a:rPr>
              <a:t>.</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53" name="TextBox 52"/>
          <p:cNvSpPr txBox="1"/>
          <p:nvPr/>
        </p:nvSpPr>
        <p:spPr>
          <a:xfrm>
            <a:off x="491775" y="5143266"/>
            <a:ext cx="1031328" cy="461665"/>
          </a:xfrm>
          <a:prstGeom prst="rect">
            <a:avLst/>
          </a:prstGeom>
          <a:noFill/>
        </p:spPr>
        <p:txBody>
          <a:bodyPr wrap="square" rtlCol="0">
            <a:spAutoFit/>
          </a:bodyPr>
          <a:lstStyle/>
          <a:p>
            <a:pPr algn="ctr"/>
            <a:r>
              <a:rPr lang="ru-RU" sz="24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1708</a:t>
            </a:r>
            <a:endPar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TextBox 53"/>
          <p:cNvSpPr txBox="1"/>
          <p:nvPr/>
        </p:nvSpPr>
        <p:spPr>
          <a:xfrm>
            <a:off x="303805" y="5872820"/>
            <a:ext cx="1394886" cy="646331"/>
          </a:xfrm>
          <a:prstGeom prst="rect">
            <a:avLst/>
          </a:prstGeom>
          <a:noFill/>
        </p:spPr>
        <p:txBody>
          <a:bodyPr wrap="square" rtlCol="0">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Первое упоминание о Холме</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55" name="TextBox 54"/>
          <p:cNvSpPr txBox="1"/>
          <p:nvPr/>
        </p:nvSpPr>
        <p:spPr>
          <a:xfrm>
            <a:off x="1728236" y="5867593"/>
            <a:ext cx="1596968" cy="646331"/>
          </a:xfrm>
          <a:prstGeom prst="rect">
            <a:avLst/>
          </a:prstGeom>
          <a:noFill/>
        </p:spPr>
        <p:txBody>
          <a:bodyPr wrap="square" rtlCol="0">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Создание </a:t>
            </a:r>
            <a:r>
              <a:rPr lang="ru-RU" sz="1200" dirty="0" err="1" smtClean="0">
                <a:latin typeface="Open Sans" panose="020B0606030504020204" pitchFamily="34" charset="0"/>
                <a:ea typeface="Open Sans" panose="020B0606030504020204" pitchFamily="34" charset="0"/>
                <a:cs typeface="Open Sans" panose="020B0606030504020204" pitchFamily="34" charset="0"/>
              </a:rPr>
              <a:t>Холмовской</a:t>
            </a:r>
            <a:r>
              <a:rPr lang="ru-RU" sz="1200" dirty="0" smtClean="0">
                <a:latin typeface="Open Sans" panose="020B0606030504020204" pitchFamily="34" charset="0"/>
                <a:ea typeface="Open Sans" panose="020B0606030504020204" pitchFamily="34" charset="0"/>
                <a:cs typeface="Open Sans" panose="020B0606030504020204" pitchFamily="34" charset="0"/>
              </a:rPr>
              <a:t> волости</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56" name="TextBox 55"/>
          <p:cNvSpPr txBox="1"/>
          <p:nvPr/>
        </p:nvSpPr>
        <p:spPr>
          <a:xfrm>
            <a:off x="3467832" y="5867593"/>
            <a:ext cx="1378403" cy="830997"/>
          </a:xfrm>
          <a:prstGeom prst="rect">
            <a:avLst/>
          </a:prstGeom>
          <a:noFill/>
        </p:spPr>
        <p:txBody>
          <a:bodyPr wrap="square" rtlCol="0">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Образование Холм-Жирковского района</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57" name="TextBox 56"/>
          <p:cNvSpPr txBox="1"/>
          <p:nvPr/>
        </p:nvSpPr>
        <p:spPr>
          <a:xfrm>
            <a:off x="4979952" y="5867593"/>
            <a:ext cx="1646992" cy="646331"/>
          </a:xfrm>
          <a:prstGeom prst="rect">
            <a:avLst/>
          </a:prstGeom>
          <a:noFill/>
        </p:spPr>
        <p:txBody>
          <a:bodyPr wrap="square" rtlCol="0">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Статус поселка городского типа Холм-Жирковский</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60" name="TextBox 59"/>
          <p:cNvSpPr txBox="1"/>
          <p:nvPr/>
        </p:nvSpPr>
        <p:spPr>
          <a:xfrm>
            <a:off x="303805" y="3299635"/>
            <a:ext cx="3941917" cy="1200329"/>
          </a:xfrm>
          <a:prstGeom prst="rect">
            <a:avLst/>
          </a:prstGeom>
          <a:noFill/>
        </p:spPr>
        <p:txBody>
          <a:bodyPr wrap="square" rtlCol="0">
            <a:spAutoFit/>
          </a:bodyPr>
          <a:lstStyle/>
          <a:p>
            <a:pPr indent="268288" algn="just"/>
            <a:r>
              <a:rPr lang="ru-RU" sz="1200" dirty="0" smtClean="0">
                <a:latin typeface="Open Sans" panose="020B0606030504020204" pitchFamily="34" charset="0"/>
                <a:ea typeface="Open Sans" panose="020B0606030504020204" pitchFamily="34" charset="0"/>
                <a:cs typeface="Open Sans" panose="020B0606030504020204" pitchFamily="34" charset="0"/>
              </a:rPr>
              <a:t>На этом основании за селом  в народе сохранилось название </a:t>
            </a:r>
            <a:r>
              <a:rPr lang="ru-RU" sz="1200" dirty="0" err="1" smtClean="0">
                <a:latin typeface="Open Sans" panose="020B0606030504020204" pitchFamily="34" charset="0"/>
                <a:ea typeface="Open Sans" panose="020B0606030504020204" pitchFamily="34" charset="0"/>
                <a:cs typeface="Open Sans" panose="020B0606030504020204" pitchFamily="34" charset="0"/>
              </a:rPr>
              <a:t>Жирковское</a:t>
            </a:r>
            <a:r>
              <a:rPr lang="ru-RU" sz="1200" dirty="0" smtClean="0">
                <a:latin typeface="Open Sans" panose="020B0606030504020204" pitchFamily="34" charset="0"/>
                <a:ea typeface="Open Sans" panose="020B0606030504020204" pitchFamily="34" charset="0"/>
                <a:cs typeface="Open Sans" panose="020B0606030504020204" pitchFamily="34" charset="0"/>
              </a:rPr>
              <a:t>.</a:t>
            </a:r>
            <a:br>
              <a:rPr lang="ru-RU" sz="1200" dirty="0" smtClean="0">
                <a:latin typeface="Open Sans" panose="020B0606030504020204" pitchFamily="34" charset="0"/>
                <a:ea typeface="Open Sans" panose="020B0606030504020204" pitchFamily="34" charset="0"/>
                <a:cs typeface="Open Sans" panose="020B0606030504020204" pitchFamily="34" charset="0"/>
              </a:rPr>
            </a:br>
            <a:r>
              <a:rPr lang="ru-RU" sz="1200" dirty="0" smtClean="0">
                <a:latin typeface="Open Sans" panose="020B0606030504020204" pitchFamily="34" charset="0"/>
                <a:ea typeface="Open Sans" panose="020B0606030504020204" pitchFamily="34" charset="0"/>
                <a:cs typeface="Open Sans" panose="020B0606030504020204" pitchFamily="34" charset="0"/>
              </a:rPr>
              <a:t>С организацией же областей и районов в Западной области оказалось 2 районных центра с названием Холм, поэтому  наш Холм стал называться двойным именем Холм-Жирковский.</a:t>
            </a:r>
          </a:p>
        </p:txBody>
      </p:sp>
      <p:sp>
        <p:nvSpPr>
          <p:cNvPr id="61" name="TextBox 60"/>
          <p:cNvSpPr txBox="1"/>
          <p:nvPr/>
        </p:nvSpPr>
        <p:spPr>
          <a:xfrm>
            <a:off x="2023003" y="5155657"/>
            <a:ext cx="1031328" cy="461665"/>
          </a:xfrm>
          <a:prstGeom prst="rect">
            <a:avLst/>
          </a:prstGeom>
          <a:noFill/>
        </p:spPr>
        <p:txBody>
          <a:bodyPr wrap="square" rtlCol="0">
            <a:spAutoFit/>
          </a:bodyPr>
          <a:lstStyle/>
          <a:p>
            <a:pPr algn="ctr"/>
            <a:r>
              <a:rPr lang="ru-RU" sz="24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1861</a:t>
            </a:r>
            <a:endPar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2" name="TextBox 61"/>
          <p:cNvSpPr txBox="1"/>
          <p:nvPr/>
        </p:nvSpPr>
        <p:spPr>
          <a:xfrm>
            <a:off x="3641370" y="5143265"/>
            <a:ext cx="1031328" cy="461665"/>
          </a:xfrm>
          <a:prstGeom prst="rect">
            <a:avLst/>
          </a:prstGeom>
          <a:noFill/>
        </p:spPr>
        <p:txBody>
          <a:bodyPr wrap="square" rtlCol="0">
            <a:spAutoFit/>
          </a:bodyPr>
          <a:lstStyle/>
          <a:p>
            <a:pPr algn="ctr"/>
            <a:r>
              <a:rPr lang="ru-RU" sz="24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1929</a:t>
            </a:r>
            <a:endPar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3" name="TextBox 62"/>
          <p:cNvSpPr txBox="1"/>
          <p:nvPr/>
        </p:nvSpPr>
        <p:spPr>
          <a:xfrm>
            <a:off x="5243650" y="5143265"/>
            <a:ext cx="1031328" cy="461665"/>
          </a:xfrm>
          <a:prstGeom prst="rect">
            <a:avLst/>
          </a:prstGeom>
          <a:noFill/>
        </p:spPr>
        <p:txBody>
          <a:bodyPr wrap="square" rtlCol="0">
            <a:spAutoFit/>
          </a:bodyPr>
          <a:lstStyle/>
          <a:p>
            <a:pPr algn="ctr"/>
            <a:r>
              <a:rPr lang="ru-RU" sz="24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1971</a:t>
            </a:r>
            <a:endPar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0" name="TextBox 49"/>
          <p:cNvSpPr txBox="1"/>
          <p:nvPr/>
        </p:nvSpPr>
        <p:spPr>
          <a:xfrm>
            <a:off x="1946063" y="1814266"/>
            <a:ext cx="1051867" cy="461665"/>
          </a:xfrm>
          <a:prstGeom prst="rect">
            <a:avLst/>
          </a:prstGeom>
          <a:noFill/>
        </p:spPr>
        <p:txBody>
          <a:bodyPr wrap="square" rtlCol="0">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Место для фото</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51" name="TextBox 50"/>
          <p:cNvSpPr txBox="1"/>
          <p:nvPr/>
        </p:nvSpPr>
        <p:spPr>
          <a:xfrm>
            <a:off x="442020" y="1776929"/>
            <a:ext cx="1051867" cy="461665"/>
          </a:xfrm>
          <a:prstGeom prst="rect">
            <a:avLst/>
          </a:prstGeom>
          <a:noFill/>
        </p:spPr>
        <p:txBody>
          <a:bodyPr wrap="square" rtlCol="0">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Место для фото</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66" name="TextBox 65"/>
          <p:cNvSpPr txBox="1"/>
          <p:nvPr/>
        </p:nvSpPr>
        <p:spPr>
          <a:xfrm>
            <a:off x="4562917" y="3540544"/>
            <a:ext cx="1051867" cy="461665"/>
          </a:xfrm>
          <a:prstGeom prst="rect">
            <a:avLst/>
          </a:prstGeom>
          <a:noFill/>
        </p:spPr>
        <p:txBody>
          <a:bodyPr wrap="square" rtlCol="0">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Место для фото</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descr="E:\фото ин.паспортдеп.инв.разв\фотографии\Свято-Никольская церковь пгт.Холм-Жирковский.jpg"/>
          <p:cNvPicPr>
            <a:picLocks noChangeAspect="1" noChangeArrowheads="1"/>
          </p:cNvPicPr>
          <p:nvPr/>
        </p:nvPicPr>
        <p:blipFill>
          <a:blip r:embed="rId7" cstate="print"/>
          <a:srcRect/>
          <a:stretch>
            <a:fillRect/>
          </a:stretch>
        </p:blipFill>
        <p:spPr bwMode="auto">
          <a:xfrm>
            <a:off x="290456" y="1215614"/>
            <a:ext cx="1601589" cy="1592131"/>
          </a:xfrm>
          <a:prstGeom prst="ellipse">
            <a:avLst/>
          </a:prstGeom>
          <a:noFill/>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3493" y="1200094"/>
            <a:ext cx="1690011" cy="1690011"/>
          </a:xfrm>
          <a:prstGeom prst="rect">
            <a:avLst/>
          </a:prstGeom>
        </p:spPr>
      </p:pic>
      <p:pic>
        <p:nvPicPr>
          <p:cNvPr id="45" name="Picture 3" descr="E:\фото ин.паспортдеп.инв.разв\фотографии\Парк Уварова.jpg"/>
          <p:cNvPicPr>
            <a:picLocks noChangeAspect="1" noChangeArrowheads="1"/>
          </p:cNvPicPr>
          <p:nvPr/>
        </p:nvPicPr>
        <p:blipFill>
          <a:blip r:embed="rId8" cstate="print"/>
          <a:srcRect/>
          <a:stretch>
            <a:fillRect/>
          </a:stretch>
        </p:blipFill>
        <p:spPr bwMode="auto">
          <a:xfrm>
            <a:off x="1559463" y="1227104"/>
            <a:ext cx="1635925" cy="1613647"/>
          </a:xfrm>
          <a:prstGeom prst="ellipse">
            <a:avLst/>
          </a:prstGeom>
          <a:noFill/>
        </p:spPr>
      </p:pic>
      <p:pic>
        <p:nvPicPr>
          <p:cNvPr id="2052" name="Picture 4" descr="C:\Users\Home\Desktop\htmlimage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73408" y="3067881"/>
            <a:ext cx="1596388" cy="1595587"/>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670176" y="151855"/>
            <a:ext cx="1559859" cy="769441"/>
          </a:xfrm>
          <a:prstGeom prst="rect">
            <a:avLst/>
          </a:prstGeom>
          <a:noFill/>
        </p:spPr>
        <p:txBody>
          <a:bodyPr wrap="squar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Холм-Жирковский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46" name="TextBox 45"/>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47" name="Picture 6" descr="C:\Users\i_sli\Pictures\культура_фото района\ФОТО Холм-Жирковского района\Герб.png"/>
          <p:cNvPicPr>
            <a:picLocks noChangeAspect="1" noChangeArrowheads="1"/>
          </p:cNvPicPr>
          <p:nvPr/>
        </p:nvPicPr>
        <p:blipFill>
          <a:blip r:embed="rId10" cstate="print"/>
          <a:srcRect/>
          <a:stretch>
            <a:fillRect/>
          </a:stretch>
        </p:blipFill>
        <p:spPr bwMode="auto">
          <a:xfrm>
            <a:off x="118882" y="192540"/>
            <a:ext cx="555101" cy="688069"/>
          </a:xfrm>
          <a:prstGeom prst="rect">
            <a:avLst/>
          </a:prstGeom>
          <a:noFill/>
        </p:spPr>
      </p:pic>
      <p:sp>
        <p:nvSpPr>
          <p:cNvPr id="7" name="Прямоугольник 6"/>
          <p:cNvSpPr/>
          <p:nvPr/>
        </p:nvSpPr>
        <p:spPr>
          <a:xfrm>
            <a:off x="826864" y="6659880"/>
            <a:ext cx="1983829" cy="853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
        <p:nvSpPr>
          <p:cNvPr id="49" name="Прямоугольник 48"/>
          <p:cNvSpPr/>
          <p:nvPr/>
        </p:nvSpPr>
        <p:spPr>
          <a:xfrm>
            <a:off x="853020" y="6738540"/>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Tree>
    <p:extLst>
      <p:ext uri="{BB962C8B-B14F-4D97-AF65-F5344CB8AC3E}">
        <p14:creationId xmlns:p14="http://schemas.microsoft.com/office/powerpoint/2010/main" val="35520080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Рисунок 67" descr="E:\культура_фото района\фотофиксация объектов культ.насл\Новая папка\Парк Победа на Поле Памяти.JPG"/>
          <p:cNvPicPr/>
          <p:nvPr/>
        </p:nvPicPr>
        <p:blipFill rotWithShape="1">
          <a:blip r:embed="rId3" cstate="print">
            <a:extLst>
              <a:ext uri="{28A0092B-C50C-407E-A947-70E740481C1C}">
                <a14:useLocalDpi xmlns:a14="http://schemas.microsoft.com/office/drawing/2010/main" val="0"/>
              </a:ext>
            </a:extLst>
          </a:blip>
          <a:srcRect t="16489" r="-154"/>
          <a:stretch/>
        </p:blipFill>
        <p:spPr bwMode="auto">
          <a:xfrm>
            <a:off x="1498402" y="3005187"/>
            <a:ext cx="2871064" cy="1652155"/>
          </a:xfrm>
          <a:prstGeom prst="roundRect">
            <a:avLst>
              <a:gd name="adj" fmla="val 16667"/>
            </a:avLst>
          </a:prstGeom>
          <a:ln w="38100">
            <a:solidFill>
              <a:srgbClr val="7CD9E0"/>
            </a:solidFill>
          </a:ln>
          <a:effectLst/>
          <a:extLst>
            <a:ext uri="{53640926-AAD7-44D8-BBD7-CCE9431645EC}">
              <a14:shadowObscured xmlns:a14="http://schemas.microsoft.com/office/drawing/2010/main"/>
            </a:ext>
          </a:extLst>
        </p:spPr>
      </p:pic>
      <p:pic>
        <p:nvPicPr>
          <p:cNvPr id="63" name="Рисунок 62" descr="C:\Documents and Settings\User\Мои документы\Мои рисунки\494f00c77860aa2b275ccadd3.jpg"/>
          <p:cNvPicPr/>
          <p:nvPr/>
        </p:nvPicPr>
        <p:blipFill>
          <a:blip r:embed="rId4" cstate="print"/>
          <a:srcRect/>
          <a:stretch>
            <a:fillRect/>
          </a:stretch>
        </p:blipFill>
        <p:spPr bwMode="auto">
          <a:xfrm>
            <a:off x="1995336" y="1475542"/>
            <a:ext cx="2829389" cy="1594004"/>
          </a:xfrm>
          <a:prstGeom prst="roundRect">
            <a:avLst>
              <a:gd name="adj" fmla="val 16667"/>
            </a:avLst>
          </a:prstGeom>
          <a:ln w="38100">
            <a:solidFill>
              <a:srgbClr val="7CD9E0"/>
            </a:solidFill>
          </a:ln>
          <a:effectLst/>
        </p:spPr>
      </p:pic>
      <p:pic>
        <p:nvPicPr>
          <p:cNvPr id="18" name="Рисунок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024" y="3144723"/>
            <a:ext cx="1024094" cy="1024094"/>
          </a:xfrm>
          <a:prstGeom prst="rect">
            <a:avLst/>
          </a:prstGeom>
        </p:spPr>
      </p:pic>
      <p:pic>
        <p:nvPicPr>
          <p:cNvPr id="4" name="Рисунок 3"/>
          <p:cNvPicPr>
            <a:picLocks noChangeAspect="1"/>
          </p:cNvPicPr>
          <p:nvPr/>
        </p:nvPicPr>
        <p:blipFill>
          <a:blip r:embed="rId6" cstate="print"/>
          <a:stretch>
            <a:fillRect/>
          </a:stretch>
        </p:blipFill>
        <p:spPr>
          <a:xfrm>
            <a:off x="2061031" y="156237"/>
            <a:ext cx="5498644" cy="768091"/>
          </a:xfrm>
          <a:prstGeom prst="rect">
            <a:avLst/>
          </a:prstGeom>
        </p:spPr>
      </p:pic>
      <p:sp>
        <p:nvSpPr>
          <p:cNvPr id="5" name="TextBox 4"/>
          <p:cNvSpPr txBox="1"/>
          <p:nvPr/>
        </p:nvSpPr>
        <p:spPr>
          <a:xfrm>
            <a:off x="2061031" y="317130"/>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Туризм</a:t>
            </a:r>
          </a:p>
        </p:txBody>
      </p:sp>
      <p:sp>
        <p:nvSpPr>
          <p:cNvPr id="13" name="TextBox 12"/>
          <p:cNvSpPr txBox="1"/>
          <p:nvPr/>
        </p:nvSpPr>
        <p:spPr>
          <a:xfrm>
            <a:off x="7121735" y="7190343"/>
            <a:ext cx="42191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30</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70" name="TextBox 69"/>
          <p:cNvSpPr txBox="1"/>
          <p:nvPr/>
        </p:nvSpPr>
        <p:spPr>
          <a:xfrm>
            <a:off x="-31531" y="2519584"/>
            <a:ext cx="1546659" cy="430887"/>
          </a:xfrm>
          <a:prstGeom prst="rect">
            <a:avLst/>
          </a:prstGeom>
          <a:noFill/>
        </p:spPr>
        <p:txBody>
          <a:bodyPr wrap="square" rtlCol="0">
            <a:spAutoFit/>
          </a:bodyPr>
          <a:lstStyle/>
          <a:p>
            <a:pPr algn="ctr"/>
            <a:r>
              <a:rPr lang="ru-RU" sz="11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Средства размещения</a:t>
            </a:r>
            <a:endParaRPr lang="ru-RU" sz="11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2" name="TextBox 71"/>
          <p:cNvSpPr txBox="1"/>
          <p:nvPr/>
        </p:nvSpPr>
        <p:spPr>
          <a:xfrm>
            <a:off x="376195" y="3361941"/>
            <a:ext cx="796610" cy="646331"/>
          </a:xfrm>
          <a:prstGeom prst="rect">
            <a:avLst/>
          </a:prstGeom>
          <a:noFill/>
        </p:spPr>
        <p:txBody>
          <a:bodyPr wrap="square" rtlCol="0">
            <a:spAutoFit/>
          </a:bodyPr>
          <a:lstStyle/>
          <a:p>
            <a:r>
              <a:rPr lang="ru-RU" sz="36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79</a:t>
            </a:r>
            <a:endParaRPr lang="ru-RU"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3" name="TextBox 72"/>
          <p:cNvSpPr txBox="1"/>
          <p:nvPr/>
        </p:nvSpPr>
        <p:spPr>
          <a:xfrm>
            <a:off x="143478" y="4186044"/>
            <a:ext cx="1170603" cy="600164"/>
          </a:xfrm>
          <a:prstGeom prst="rect">
            <a:avLst/>
          </a:prstGeom>
          <a:noFill/>
        </p:spPr>
        <p:txBody>
          <a:bodyPr wrap="square" rtlCol="0">
            <a:spAutoFit/>
          </a:bodyPr>
          <a:lstStyle/>
          <a:p>
            <a:pPr algn="ctr"/>
            <a:r>
              <a:rPr lang="ru-RU" sz="11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Объектов культурного наследия</a:t>
            </a:r>
            <a:endParaRPr lang="ru-RU" sz="11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5" name="TextBox 74"/>
          <p:cNvSpPr txBox="1"/>
          <p:nvPr/>
        </p:nvSpPr>
        <p:spPr>
          <a:xfrm>
            <a:off x="136229" y="5953821"/>
            <a:ext cx="999729" cy="584775"/>
          </a:xfrm>
          <a:prstGeom prst="rect">
            <a:avLst/>
          </a:prstGeom>
          <a:noFill/>
        </p:spPr>
        <p:txBody>
          <a:bodyPr wrap="square" rtlCol="0">
            <a:spAutoFit/>
          </a:bodyPr>
          <a:lstStyle/>
          <a:p>
            <a:r>
              <a:rPr lang="ru-RU" sz="32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ru-RU"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p:cNvSpPr txBox="1"/>
          <p:nvPr/>
        </p:nvSpPr>
        <p:spPr>
          <a:xfrm>
            <a:off x="2189989" y="6176068"/>
            <a:ext cx="1765782" cy="523220"/>
          </a:xfrm>
          <a:prstGeom prst="rect">
            <a:avLst/>
          </a:prstGeom>
          <a:noFill/>
        </p:spPr>
        <p:txBody>
          <a:bodyPr wrap="square" rtlCol="0">
            <a:spAutoFit/>
          </a:bodyPr>
          <a:lstStyle/>
          <a:p>
            <a:r>
              <a:rPr lang="ru-RU" sz="1400"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Культурно-      познавательный</a:t>
            </a:r>
            <a:endParaRPr lang="ru-RU" sz="1400" dirty="0">
              <a:solidFill>
                <a:srgbClr val="0070C0"/>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46" name="Рисунок 45"/>
          <p:cNvPicPr>
            <a:picLocks noChangeAspect="1"/>
          </p:cNvPicPr>
          <p:nvPr/>
        </p:nvPicPr>
        <p:blipFill>
          <a:blip r:embed="rId7" cstate="print">
            <a:duotone>
              <a:prstClr val="black"/>
              <a:srgbClr val="8ACE52">
                <a:tint val="45000"/>
                <a:satMod val="400000"/>
              </a:srgbClr>
            </a:duotone>
            <a:extLst>
              <a:ext uri="{BEBA8EAE-BF5A-486C-A8C5-ECC9F3942E4B}">
                <a14:imgProps xmlns:a14="http://schemas.microsoft.com/office/drawing/2010/main">
                  <a14:imgLayer r:embed="rId8">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292935" y="4394962"/>
            <a:ext cx="1927559" cy="457064"/>
          </a:xfrm>
          <a:prstGeom prst="rect">
            <a:avLst/>
          </a:prstGeom>
        </p:spPr>
      </p:pic>
      <p:pic>
        <p:nvPicPr>
          <p:cNvPr id="43" name="Рисунок 42"/>
          <p:cNvPicPr>
            <a:picLocks noChangeAspect="1"/>
          </p:cNvPicPr>
          <p:nvPr/>
        </p:nvPicPr>
        <p:blipFill>
          <a:blip r:embed="rId9" cstate="print">
            <a:lum bright="70000" contrast="-70000"/>
            <a:extLst>
              <a:ext uri="{BEBA8EAE-BF5A-486C-A8C5-ECC9F3942E4B}">
                <a14:imgProps xmlns:a14="http://schemas.microsoft.com/office/drawing/2010/main">
                  <a14:imgLayer r:embed="rId10">
                    <a14:imgEffect>
                      <a14:colorTemperature colorTemp="4700"/>
                    </a14:imgEffect>
                    <a14:imgEffect>
                      <a14:saturation sat="33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151770" y="4259297"/>
            <a:ext cx="2809301" cy="1589480"/>
          </a:xfrm>
          <a:prstGeom prst="rect">
            <a:avLst/>
          </a:prstGeom>
          <a:ln w="12700">
            <a:solidFill>
              <a:srgbClr val="4CCBD4"/>
            </a:solidFill>
            <a:prstDash val="lgDash"/>
          </a:ln>
        </p:spPr>
      </p:pic>
      <p:sp>
        <p:nvSpPr>
          <p:cNvPr id="34" name="TextBox 33"/>
          <p:cNvSpPr txBox="1"/>
          <p:nvPr/>
        </p:nvSpPr>
        <p:spPr>
          <a:xfrm>
            <a:off x="4196066" y="4280451"/>
            <a:ext cx="2658969" cy="307777"/>
          </a:xfrm>
          <a:prstGeom prst="rect">
            <a:avLst/>
          </a:prstGeom>
          <a:noFill/>
        </p:spPr>
        <p:txBody>
          <a:bodyPr wrap="square" rtlCol="0">
            <a:spAutoFit/>
          </a:bodyPr>
          <a:lstStyle/>
          <a:p>
            <a:pPr algn="ctr"/>
            <a:r>
              <a:rPr lang="ru-RU" sz="14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Событийный туризм</a:t>
            </a:r>
            <a:endPar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Рисунок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75025" y="5362324"/>
            <a:ext cx="266700" cy="233469"/>
          </a:xfrm>
          <a:prstGeom prst="rect">
            <a:avLst/>
          </a:prstGeom>
        </p:spPr>
      </p:pic>
      <p:pic>
        <p:nvPicPr>
          <p:cNvPr id="39" name="Рисунок 3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52986" y="4667815"/>
            <a:ext cx="266700" cy="233469"/>
          </a:xfrm>
          <a:prstGeom prst="rect">
            <a:avLst/>
          </a:prstGeom>
        </p:spPr>
      </p:pic>
      <p:sp>
        <p:nvSpPr>
          <p:cNvPr id="11" name="TextBox 10"/>
          <p:cNvSpPr txBox="1"/>
          <p:nvPr/>
        </p:nvSpPr>
        <p:spPr>
          <a:xfrm>
            <a:off x="4306471" y="5114149"/>
            <a:ext cx="2698896" cy="261610"/>
          </a:xfrm>
          <a:prstGeom prst="rect">
            <a:avLst/>
          </a:prstGeom>
          <a:noFill/>
        </p:spPr>
        <p:txBody>
          <a:bodyPr wrap="square" rtlCol="0">
            <a:spAutoFit/>
          </a:bodyPr>
          <a:lstStyle/>
          <a:p>
            <a:endParaRPr lang="ru-RU"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80" name="TextBox 79"/>
          <p:cNvSpPr txBox="1"/>
          <p:nvPr/>
        </p:nvSpPr>
        <p:spPr>
          <a:xfrm>
            <a:off x="4561011" y="4627620"/>
            <a:ext cx="2429349" cy="600164"/>
          </a:xfrm>
          <a:prstGeom prst="rect">
            <a:avLst/>
          </a:prstGeom>
          <a:noFill/>
        </p:spPr>
        <p:txBody>
          <a:bodyPr wrap="square" rtlCol="0">
            <a:spAutoFit/>
          </a:bodyPr>
          <a:lstStyle/>
          <a:p>
            <a:r>
              <a:rPr lang="ru-RU" sz="1100" dirty="0" smtClean="0">
                <a:latin typeface="Open Sans" panose="020B0606030504020204" pitchFamily="34" charset="0"/>
                <a:ea typeface="Open Sans" panose="020B0606030504020204" pitchFamily="34" charset="0"/>
                <a:cs typeface="Open Sans" panose="020B0606030504020204" pitchFamily="34" charset="0"/>
              </a:rPr>
              <a:t>Март - Районный </a:t>
            </a:r>
            <a:r>
              <a:rPr lang="ru-RU" sz="1100" dirty="0">
                <a:latin typeface="Open Sans" panose="020B0606030504020204" pitchFamily="34" charset="0"/>
                <a:ea typeface="Open Sans" panose="020B0606030504020204" pitchFamily="34" charset="0"/>
                <a:cs typeface="Open Sans" panose="020B0606030504020204" pitchFamily="34" charset="0"/>
              </a:rPr>
              <a:t>фестиваль-конкурс детского и юношеского творчества </a:t>
            </a:r>
            <a:r>
              <a:rPr lang="ru-RU" sz="1100" dirty="0" smtClean="0">
                <a:latin typeface="Open Sans" panose="020B0606030504020204" pitchFamily="34" charset="0"/>
                <a:ea typeface="Open Sans" panose="020B0606030504020204" pitchFamily="34" charset="0"/>
                <a:cs typeface="Open Sans" panose="020B0606030504020204" pitchFamily="34" charset="0"/>
              </a:rPr>
              <a:t>«Радуга </a:t>
            </a:r>
            <a:r>
              <a:rPr lang="ru-RU" sz="1100" dirty="0">
                <a:latin typeface="Open Sans" panose="020B0606030504020204" pitchFamily="34" charset="0"/>
                <a:ea typeface="Open Sans" panose="020B0606030504020204" pitchFamily="34" charset="0"/>
                <a:cs typeface="Open Sans" panose="020B0606030504020204" pitchFamily="34" charset="0"/>
              </a:rPr>
              <a:t>талантов</a:t>
            </a:r>
            <a:r>
              <a:rPr lang="ru-RU" sz="1100" dirty="0" smtClean="0">
                <a:latin typeface="Open Sans" panose="020B0606030504020204" pitchFamily="34" charset="0"/>
                <a:ea typeface="Open Sans" panose="020B0606030504020204" pitchFamily="34" charset="0"/>
                <a:cs typeface="Open Sans" panose="020B0606030504020204" pitchFamily="34" charset="0"/>
              </a:rPr>
              <a:t>»</a:t>
            </a:r>
            <a:endParaRPr lang="ru-RU" sz="11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Рисунок 4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636223" y="6194266"/>
            <a:ext cx="489396" cy="489396"/>
          </a:xfrm>
          <a:prstGeom prst="rect">
            <a:avLst/>
          </a:prstGeom>
        </p:spPr>
      </p:pic>
      <p:pic>
        <p:nvPicPr>
          <p:cNvPr id="42" name="Рисунок 41"/>
          <p:cNvPicPr>
            <a:picLocks noChangeAspect="1"/>
          </p:cNvPicPr>
          <p:nvPr/>
        </p:nvPicPr>
        <p:blipFill>
          <a:blip r:embed="rId1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054900" y="6194266"/>
            <a:ext cx="486825" cy="486825"/>
          </a:xfrm>
          <a:prstGeom prst="rect">
            <a:avLst/>
          </a:prstGeom>
        </p:spPr>
      </p:pic>
      <p:sp>
        <p:nvSpPr>
          <p:cNvPr id="64" name="TextBox 63"/>
          <p:cNvSpPr txBox="1"/>
          <p:nvPr/>
        </p:nvSpPr>
        <p:spPr>
          <a:xfrm>
            <a:off x="4573171" y="5348253"/>
            <a:ext cx="2698896" cy="261610"/>
          </a:xfrm>
          <a:prstGeom prst="rect">
            <a:avLst/>
          </a:prstGeom>
          <a:noFill/>
        </p:spPr>
        <p:txBody>
          <a:bodyPr wrap="square" rtlCol="0">
            <a:spAutoFit/>
          </a:bodyPr>
          <a:lstStyle/>
          <a:p>
            <a:r>
              <a:rPr lang="ru-RU" sz="1100" dirty="0" smtClean="0">
                <a:latin typeface="Open Sans" panose="020B0606030504020204" pitchFamily="34" charset="0"/>
                <a:ea typeface="Open Sans" panose="020B0606030504020204" pitchFamily="34" charset="0"/>
                <a:cs typeface="Open Sans" panose="020B0606030504020204" pitchFamily="34" charset="0"/>
              </a:rPr>
              <a:t>21июня - Акция «Свеча Памяти»</a:t>
            </a:r>
            <a:endParaRPr lang="ru-RU"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71" name="TextBox 70"/>
          <p:cNvSpPr txBox="1"/>
          <p:nvPr/>
        </p:nvSpPr>
        <p:spPr>
          <a:xfrm>
            <a:off x="1312667" y="4449728"/>
            <a:ext cx="1941443" cy="276999"/>
          </a:xfrm>
          <a:prstGeom prst="rect">
            <a:avLst/>
          </a:prstGeom>
          <a:noFill/>
        </p:spPr>
        <p:txBody>
          <a:bodyPr wrap="square" rtlCol="0">
            <a:spAutoFit/>
          </a:bodyPr>
          <a:lstStyle/>
          <a:p>
            <a:pPr algn="ctr"/>
            <a:r>
              <a:rPr lang="ru-RU" sz="1200" b="1" dirty="0" smtClean="0">
                <a:solidFill>
                  <a:srgbClr val="FFFFF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Парк  победы</a:t>
            </a:r>
            <a:endParaRPr lang="ru-RU" sz="1200" b="1" dirty="0">
              <a:solidFill>
                <a:srgbClr val="FFFFF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p:cNvSpPr txBox="1"/>
          <p:nvPr/>
        </p:nvSpPr>
        <p:spPr>
          <a:xfrm>
            <a:off x="824153" y="3706297"/>
            <a:ext cx="184731" cy="369332"/>
          </a:xfrm>
          <a:prstGeom prst="rect">
            <a:avLst/>
          </a:prstGeom>
          <a:noFill/>
        </p:spPr>
        <p:txBody>
          <a:bodyPr wrap="none" rtlCol="0">
            <a:spAutoFit/>
          </a:bodyPr>
          <a:lstStyle/>
          <a:p>
            <a:endParaRPr lang="ru-RU" dirty="0"/>
          </a:p>
        </p:txBody>
      </p:sp>
      <p:pic>
        <p:nvPicPr>
          <p:cNvPr id="51" name="Рисунок 5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22079" y="1482974"/>
            <a:ext cx="1031976" cy="1005139"/>
          </a:xfrm>
          <a:prstGeom prst="rect">
            <a:avLst/>
          </a:prstGeom>
        </p:spPr>
      </p:pic>
      <p:sp>
        <p:nvSpPr>
          <p:cNvPr id="8" name="TextBox 7"/>
          <p:cNvSpPr txBox="1"/>
          <p:nvPr/>
        </p:nvSpPr>
        <p:spPr>
          <a:xfrm>
            <a:off x="509107" y="1664288"/>
            <a:ext cx="441146" cy="646331"/>
          </a:xfrm>
          <a:prstGeom prst="rect">
            <a:avLst/>
          </a:prstGeom>
          <a:noFill/>
        </p:spPr>
        <p:txBody>
          <a:bodyPr wrap="none" rtlCol="0">
            <a:spAutoFit/>
          </a:bodyPr>
          <a:lstStyle/>
          <a:p>
            <a:r>
              <a:rPr lang="ru-RU" sz="3600" b="1" dirty="0">
                <a:solidFill>
                  <a:schemeClr val="bg1"/>
                </a:solidFill>
                <a:latin typeface="Open Sans" pitchFamily="34" charset="0"/>
                <a:ea typeface="Open Sans" pitchFamily="34" charset="0"/>
                <a:cs typeface="Open Sans" pitchFamily="34" charset="0"/>
              </a:rPr>
              <a:t>2</a:t>
            </a:r>
          </a:p>
        </p:txBody>
      </p:sp>
      <p:sp>
        <p:nvSpPr>
          <p:cNvPr id="9" name="TextBox 8"/>
          <p:cNvSpPr txBox="1"/>
          <p:nvPr/>
        </p:nvSpPr>
        <p:spPr>
          <a:xfrm>
            <a:off x="472400" y="4915727"/>
            <a:ext cx="441146" cy="646331"/>
          </a:xfrm>
          <a:prstGeom prst="rect">
            <a:avLst/>
          </a:prstGeom>
          <a:noFill/>
        </p:spPr>
        <p:txBody>
          <a:bodyPr wrap="none" rtlCol="0">
            <a:spAutoFit/>
          </a:bodyPr>
          <a:lstStyle/>
          <a:p>
            <a:r>
              <a:rPr lang="ru-RU" sz="3600" b="1" dirty="0" smtClean="0">
                <a:solidFill>
                  <a:schemeClr val="bg1"/>
                </a:solidFill>
                <a:latin typeface="Open Sans" pitchFamily="34" charset="0"/>
                <a:ea typeface="Open Sans" pitchFamily="34" charset="0"/>
                <a:cs typeface="Open Sans" pitchFamily="34" charset="0"/>
              </a:rPr>
              <a:t>1</a:t>
            </a:r>
            <a:endParaRPr lang="ru-RU" sz="3600" b="1" dirty="0">
              <a:solidFill>
                <a:schemeClr val="bg1"/>
              </a:solidFill>
              <a:latin typeface="Open Sans" pitchFamily="34" charset="0"/>
              <a:ea typeface="Open Sans" pitchFamily="34" charset="0"/>
              <a:cs typeface="Open Sans" pitchFamily="34" charset="0"/>
            </a:endParaRPr>
          </a:p>
        </p:txBody>
      </p:sp>
      <p:pic>
        <p:nvPicPr>
          <p:cNvPr id="40" name="Рисунок 39"/>
          <p:cNvPicPr>
            <a:picLocks noChangeAspect="1"/>
          </p:cNvPicPr>
          <p:nvPr/>
        </p:nvPicPr>
        <p:blipFill>
          <a:blip r:embed="rId15" cstate="print">
            <a:lum bright="70000" contrast="-70000"/>
            <a:extLst>
              <a:ext uri="{BEBA8EAE-BF5A-486C-A8C5-ECC9F3942E4B}">
                <a14:imgProps xmlns:a14="http://schemas.microsoft.com/office/drawing/2010/main">
                  <a14:imgLayer r:embed="rId10">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498402" y="5373876"/>
            <a:ext cx="2502972" cy="543273"/>
          </a:xfrm>
          <a:prstGeom prst="rect">
            <a:avLst/>
          </a:prstGeom>
        </p:spPr>
      </p:pic>
      <p:sp>
        <p:nvSpPr>
          <p:cNvPr id="49" name="TextBox 48"/>
          <p:cNvSpPr txBox="1"/>
          <p:nvPr/>
        </p:nvSpPr>
        <p:spPr>
          <a:xfrm>
            <a:off x="1515128" y="5352930"/>
            <a:ext cx="2440643" cy="523220"/>
          </a:xfrm>
          <a:prstGeom prst="rect">
            <a:avLst/>
          </a:prstGeom>
          <a:noFill/>
        </p:spPr>
        <p:txBody>
          <a:bodyPr wrap="square" rtlCol="0">
            <a:spAutoFit/>
          </a:bodyPr>
          <a:lstStyle/>
          <a:p>
            <a:pPr algn="ctr"/>
            <a:r>
              <a:rPr lang="ru-RU" sz="1400" b="1" dirty="0" smtClean="0">
                <a:solidFill>
                  <a:srgbClr val="0070C0"/>
                </a:solidFill>
                <a:latin typeface="Open Sans Semibold" panose="020B0706030804020204" pitchFamily="34" charset="0"/>
                <a:ea typeface="Open Sans Semibold" panose="020B0706030804020204" pitchFamily="34" charset="0"/>
                <a:cs typeface="Open Sans Semibold" panose="020B0706030804020204" pitchFamily="34" charset="0"/>
              </a:rPr>
              <a:t>Приоритетные направления:</a:t>
            </a:r>
            <a:endParaRPr lang="ru-RU" sz="1400" b="1" dirty="0">
              <a:solidFill>
                <a:srgbClr val="0070C0"/>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65" name="Рисунок 64" descr="E:\культура_фото района\фотофиксация объектов культ.насл\20. пгт Холм-Жирковский мемориал воинам- афганцам.JPG"/>
          <p:cNvPicPr/>
          <p:nvPr/>
        </p:nvPicPr>
        <p:blipFill rotWithShape="1">
          <a:blip r:embed="rId16" cstate="print">
            <a:extLst>
              <a:ext uri="{28A0092B-C50C-407E-A947-70E740481C1C}">
                <a14:useLocalDpi xmlns:a14="http://schemas.microsoft.com/office/drawing/2010/main" val="0"/>
              </a:ext>
            </a:extLst>
          </a:blip>
          <a:srcRect l="17692" t="16712" r="3205" b="41474"/>
          <a:stretch/>
        </p:blipFill>
        <p:spPr bwMode="auto">
          <a:xfrm>
            <a:off x="4138617" y="2419938"/>
            <a:ext cx="3034603" cy="1690689"/>
          </a:xfrm>
          <a:prstGeom prst="roundRect">
            <a:avLst>
              <a:gd name="adj" fmla="val 16667"/>
            </a:avLst>
          </a:prstGeom>
          <a:ln w="38100">
            <a:solidFill>
              <a:srgbClr val="7CD9E0"/>
            </a:solidFill>
          </a:ln>
          <a:effectLst/>
          <a:extLst>
            <a:ext uri="{53640926-AAD7-44D8-BBD7-CCE9431645EC}">
              <a14:shadowObscured xmlns:a14="http://schemas.microsoft.com/office/drawing/2010/main"/>
            </a:ext>
          </a:extLst>
        </p:spPr>
      </p:pic>
      <p:sp>
        <p:nvSpPr>
          <p:cNvPr id="52" name="TextBox 51"/>
          <p:cNvSpPr txBox="1"/>
          <p:nvPr/>
        </p:nvSpPr>
        <p:spPr>
          <a:xfrm>
            <a:off x="670176" y="151855"/>
            <a:ext cx="1559859" cy="769441"/>
          </a:xfrm>
          <a:prstGeom prst="rect">
            <a:avLst/>
          </a:prstGeom>
          <a:noFill/>
        </p:spPr>
        <p:txBody>
          <a:bodyPr wrap="squar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Холм-Жирковский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53" name="TextBox 52"/>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54" name="Picture 6" descr="C:\Users\i_sli\Pictures\культура_фото района\ФОТО Холм-Жирковского района\Герб.png"/>
          <p:cNvPicPr>
            <a:picLocks noChangeAspect="1" noChangeArrowheads="1"/>
          </p:cNvPicPr>
          <p:nvPr/>
        </p:nvPicPr>
        <p:blipFill>
          <a:blip r:embed="rId17" cstate="print"/>
          <a:srcRect/>
          <a:stretch>
            <a:fillRect/>
          </a:stretch>
        </p:blipFill>
        <p:spPr bwMode="auto">
          <a:xfrm>
            <a:off x="118882" y="192540"/>
            <a:ext cx="555101" cy="688069"/>
          </a:xfrm>
          <a:prstGeom prst="rect">
            <a:avLst/>
          </a:prstGeom>
          <a:noFill/>
        </p:spPr>
      </p:pic>
      <p:pic>
        <p:nvPicPr>
          <p:cNvPr id="48" name="Рисунок 47"/>
          <p:cNvPicPr>
            <a:picLocks noChangeAspect="1"/>
          </p:cNvPicPr>
          <p:nvPr/>
        </p:nvPicPr>
        <p:blipFill>
          <a:blip r:embed="rId7" cstate="print">
            <a:duotone>
              <a:prstClr val="black"/>
              <a:srgbClr val="B2D499">
                <a:tint val="45000"/>
                <a:satMod val="400000"/>
              </a:srgbClr>
            </a:duotone>
            <a:extLst>
              <a:ext uri="{BEBA8EAE-BF5A-486C-A8C5-ECC9F3942E4B}">
                <a14:imgProps xmlns:a14="http://schemas.microsoft.com/office/drawing/2010/main">
                  <a14:imgLayer r:embed="rId8">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987205" y="2199904"/>
            <a:ext cx="2460660" cy="467438"/>
          </a:xfrm>
          <a:prstGeom prst="rect">
            <a:avLst/>
          </a:prstGeom>
        </p:spPr>
      </p:pic>
      <p:sp>
        <p:nvSpPr>
          <p:cNvPr id="55" name="TextBox 54"/>
          <p:cNvSpPr txBox="1"/>
          <p:nvPr/>
        </p:nvSpPr>
        <p:spPr>
          <a:xfrm>
            <a:off x="4919819" y="2275220"/>
            <a:ext cx="2595432" cy="276999"/>
          </a:xfrm>
          <a:prstGeom prst="rect">
            <a:avLst/>
          </a:prstGeom>
          <a:noFill/>
        </p:spPr>
        <p:txBody>
          <a:bodyPr wrap="square" rtlCol="0">
            <a:spAutoFit/>
          </a:bodyPr>
          <a:lstStyle/>
          <a:p>
            <a:pPr algn="ctr"/>
            <a:r>
              <a:rPr lang="ru-RU" sz="1200" b="1" dirty="0" smtClean="0">
                <a:solidFill>
                  <a:srgbClr val="FFFFF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Мемориал воинам афганцам</a:t>
            </a:r>
            <a:endParaRPr lang="ru-RU" sz="1200" b="1" dirty="0">
              <a:solidFill>
                <a:srgbClr val="FFFFF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50" name="Рисунок 49"/>
          <p:cNvPicPr>
            <a:picLocks noChangeAspect="1"/>
          </p:cNvPicPr>
          <p:nvPr/>
        </p:nvPicPr>
        <p:blipFill>
          <a:blip r:embed="rId7" cstate="print">
            <a:duotone>
              <a:prstClr val="black"/>
              <a:srgbClr val="A4C987">
                <a:tint val="45000"/>
                <a:satMod val="400000"/>
              </a:srgbClr>
            </a:duotone>
            <a:extLst>
              <a:ext uri="{BEBA8EAE-BF5A-486C-A8C5-ECC9F3942E4B}">
                <a14:imgProps xmlns:a14="http://schemas.microsoft.com/office/drawing/2010/main">
                  <a14:imgLayer r:embed="rId8">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499621" y="1159116"/>
            <a:ext cx="2315820" cy="550079"/>
          </a:xfrm>
          <a:prstGeom prst="rect">
            <a:avLst/>
          </a:prstGeom>
        </p:spPr>
      </p:pic>
      <p:sp>
        <p:nvSpPr>
          <p:cNvPr id="66" name="TextBox 65"/>
          <p:cNvSpPr txBox="1"/>
          <p:nvPr/>
        </p:nvSpPr>
        <p:spPr>
          <a:xfrm>
            <a:off x="1499621" y="1190368"/>
            <a:ext cx="2336700" cy="461665"/>
          </a:xfrm>
          <a:prstGeom prst="rect">
            <a:avLst/>
          </a:prstGeom>
          <a:noFill/>
        </p:spPr>
        <p:txBody>
          <a:bodyPr wrap="square" rtlCol="0">
            <a:spAutoFit/>
          </a:bodyPr>
          <a:lstStyle/>
          <a:p>
            <a:pPr algn="ctr"/>
            <a:r>
              <a:rPr lang="ru-RU" sz="1200" b="1" dirty="0" smtClean="0">
                <a:solidFill>
                  <a:srgbClr val="FFFFF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Памятник  воинам 13 </a:t>
            </a:r>
            <a:r>
              <a:rPr lang="ru-RU" sz="1200" b="1" dirty="0" err="1" smtClean="0">
                <a:solidFill>
                  <a:srgbClr val="FFFFF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Ростокинской</a:t>
            </a:r>
            <a:r>
              <a:rPr lang="ru-RU" sz="1200" b="1" dirty="0" smtClean="0">
                <a:solidFill>
                  <a:srgbClr val="FFFFF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дивизии</a:t>
            </a:r>
            <a:endParaRPr lang="ru-RU" sz="1200" b="1" dirty="0">
              <a:solidFill>
                <a:srgbClr val="FFFFF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6" name="Прямоугольник 5"/>
          <p:cNvSpPr/>
          <p:nvPr/>
        </p:nvSpPr>
        <p:spPr>
          <a:xfrm>
            <a:off x="4577090" y="6295111"/>
            <a:ext cx="1361270" cy="307777"/>
          </a:xfrm>
          <a:prstGeom prst="rect">
            <a:avLst/>
          </a:prstGeom>
          <a:noFill/>
        </p:spPr>
        <p:txBody>
          <a:bodyPr wrap="square" rtlCol="0">
            <a:spAutoFit/>
          </a:bodyPr>
          <a:lstStyle/>
          <a:p>
            <a:r>
              <a:rPr lang="ru-RU" sz="1400" dirty="0">
                <a:solidFill>
                  <a:srgbClr val="0070C0"/>
                </a:solidFill>
                <a:latin typeface="Open Sans" panose="020B0606030504020204" pitchFamily="34" charset="0"/>
                <a:ea typeface="Open Sans" panose="020B0606030504020204" pitchFamily="34" charset="0"/>
                <a:cs typeface="Open Sans" panose="020B0606030504020204" pitchFamily="34" charset="0"/>
              </a:rPr>
              <a:t>Религиозный</a:t>
            </a:r>
          </a:p>
        </p:txBody>
      </p:sp>
      <p:pic>
        <p:nvPicPr>
          <p:cNvPr id="44" name="Рисунок 4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85602" y="4911969"/>
            <a:ext cx="1081398" cy="1081398"/>
          </a:xfrm>
          <a:prstGeom prst="rect">
            <a:avLst/>
          </a:prstGeom>
        </p:spPr>
      </p:pic>
      <p:sp>
        <p:nvSpPr>
          <p:cNvPr id="47" name="TextBox 46"/>
          <p:cNvSpPr txBox="1"/>
          <p:nvPr/>
        </p:nvSpPr>
        <p:spPr>
          <a:xfrm>
            <a:off x="340382" y="6033701"/>
            <a:ext cx="812302" cy="261610"/>
          </a:xfrm>
          <a:prstGeom prst="rect">
            <a:avLst/>
          </a:prstGeom>
          <a:noFill/>
        </p:spPr>
        <p:txBody>
          <a:bodyPr wrap="square" rtlCol="0">
            <a:spAutoFit/>
          </a:bodyPr>
          <a:lstStyle>
            <a:defPPr>
              <a:defRPr lang="en-US"/>
            </a:defPPr>
            <a:lvl1pPr algn="ctr">
              <a:defRPr sz="1100" b="1">
                <a:solidFill>
                  <a:srgbClr val="245776"/>
                </a:solidFill>
                <a:latin typeface="Open Sans" panose="020B0606030504020204" pitchFamily="34" charset="0"/>
                <a:ea typeface="Open Sans" panose="020B0606030504020204" pitchFamily="34" charset="0"/>
                <a:cs typeface="Open Sans" panose="020B0606030504020204" pitchFamily="34" charset="0"/>
              </a:defRPr>
            </a:lvl1pPr>
          </a:lstStyle>
          <a:p>
            <a:r>
              <a:rPr lang="ru-RU" dirty="0"/>
              <a:t>Церкви</a:t>
            </a:r>
          </a:p>
        </p:txBody>
      </p:sp>
      <p:sp>
        <p:nvSpPr>
          <p:cNvPr id="56" name="TextBox 55"/>
          <p:cNvSpPr txBox="1"/>
          <p:nvPr/>
        </p:nvSpPr>
        <p:spPr>
          <a:xfrm>
            <a:off x="345775" y="5101603"/>
            <a:ext cx="903784" cy="646331"/>
          </a:xfrm>
          <a:prstGeom prst="rect">
            <a:avLst/>
          </a:prstGeom>
          <a:noFill/>
        </p:spPr>
        <p:txBody>
          <a:bodyPr wrap="square" rtlCol="0">
            <a:spAutoFit/>
          </a:bodyPr>
          <a:lstStyle/>
          <a:p>
            <a:r>
              <a:rPr lang="ru-RU"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10</a:t>
            </a:r>
          </a:p>
        </p:txBody>
      </p:sp>
      <p:sp>
        <p:nvSpPr>
          <p:cNvPr id="45" name="Прямоугольник 44"/>
          <p:cNvSpPr/>
          <p:nvPr/>
        </p:nvSpPr>
        <p:spPr>
          <a:xfrm>
            <a:off x="853020" y="6738540"/>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Tree>
    <p:extLst>
      <p:ext uri="{BB962C8B-B14F-4D97-AF65-F5344CB8AC3E}">
        <p14:creationId xmlns:p14="http://schemas.microsoft.com/office/powerpoint/2010/main" val="35151648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stretch>
            <a:fillRect/>
          </a:stretch>
        </p:blipFill>
        <p:spPr>
          <a:xfrm>
            <a:off x="2061031" y="156237"/>
            <a:ext cx="5498644" cy="768091"/>
          </a:xfrm>
          <a:prstGeom prst="rect">
            <a:avLst/>
          </a:prstGeom>
        </p:spPr>
      </p:pic>
      <p:sp>
        <p:nvSpPr>
          <p:cNvPr id="4" name="TextBox 3"/>
          <p:cNvSpPr txBox="1"/>
          <p:nvPr/>
        </p:nvSpPr>
        <p:spPr>
          <a:xfrm>
            <a:off x="2061031" y="317130"/>
            <a:ext cx="5498644" cy="461665"/>
          </a:xfrm>
          <a:prstGeom prst="rect">
            <a:avLst/>
          </a:prstGeom>
          <a:noFill/>
        </p:spPr>
        <p:txBody>
          <a:bodyPr wrap="square" rtlCol="0">
            <a:spAutoFit/>
          </a:bodyPr>
          <a:lstStyle/>
          <a:p>
            <a:pPr algn="ctr"/>
            <a:r>
              <a:rPr lang="en-US"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SWOT</a:t>
            </a: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-анализ</a:t>
            </a:r>
          </a:p>
        </p:txBody>
      </p:sp>
      <p:graphicFrame>
        <p:nvGraphicFramePr>
          <p:cNvPr id="8" name="Таблица 7"/>
          <p:cNvGraphicFramePr>
            <a:graphicFrameLocks noGrp="1"/>
          </p:cNvGraphicFramePr>
          <p:nvPr>
            <p:extLst/>
          </p:nvPr>
        </p:nvGraphicFramePr>
        <p:xfrm>
          <a:off x="648660" y="1407445"/>
          <a:ext cx="6083417" cy="4397066"/>
        </p:xfrm>
        <a:graphic>
          <a:graphicData uri="http://schemas.openxmlformats.org/drawingml/2006/table">
            <a:tbl>
              <a:tblPr firstRow="1" bandRow="1">
                <a:tableStyleId>{5C22544A-7EE6-4342-B048-85BDC9FD1C3A}</a:tableStyleId>
              </a:tblPr>
              <a:tblGrid>
                <a:gridCol w="1920481"/>
                <a:gridCol w="4162936"/>
              </a:tblGrid>
              <a:tr h="1050809">
                <a:tc>
                  <a:txBody>
                    <a:bodyPr/>
                    <a:lstStyle/>
                    <a:p>
                      <a:pPr marL="0" marR="0" indent="0" algn="ctr" defTabSz="755934" rtl="0" eaLnBrk="1" fontAlgn="auto" latinLnBrk="0" hangingPunct="1">
                        <a:lnSpc>
                          <a:spcPct val="100000"/>
                        </a:lnSpc>
                        <a:spcBef>
                          <a:spcPts val="0"/>
                        </a:spcBef>
                        <a:spcAft>
                          <a:spcPts val="0"/>
                        </a:spcAft>
                        <a:buClrTx/>
                        <a:buSzTx/>
                        <a:buFontTx/>
                        <a:buNone/>
                        <a:tabLst/>
                        <a:defRPr/>
                      </a:pPr>
                      <a:r>
                        <a:rPr lang="ru-RU" sz="1600" baseline="0" dirty="0" smtClean="0">
                          <a:solidFill>
                            <a:schemeClr val="tx1"/>
                          </a:solidFill>
                        </a:rPr>
                        <a:t>Сильные стороны</a:t>
                      </a:r>
                      <a:endParaRPr lang="ru-RU" sz="1600" dirty="0" smtClean="0">
                        <a:solidFill>
                          <a:schemeClr val="tx1"/>
                        </a:solidFill>
                      </a:endParaRPr>
                    </a:p>
                    <a:p>
                      <a:pPr algn="ctr"/>
                      <a:r>
                        <a:rPr lang="en-US" sz="1600" dirty="0" smtClean="0">
                          <a:solidFill>
                            <a:schemeClr val="tx1"/>
                          </a:solidFill>
                          <a:latin typeface="Open Sans" panose="020B0606030504020204"/>
                        </a:rPr>
                        <a:t>S</a:t>
                      </a:r>
                      <a:endParaRPr lang="ru-RU" sz="1600" baseline="0" dirty="0" smtClean="0">
                        <a:solidFill>
                          <a:schemeClr val="tx1"/>
                        </a:solidFill>
                      </a:endParaRPr>
                    </a:p>
                  </a:txBody>
                  <a:tcPr>
                    <a:solidFill>
                      <a:srgbClr val="6FCECE"/>
                    </a:solidFill>
                  </a:tcPr>
                </a:tc>
                <a:tc>
                  <a:txBody>
                    <a:bodyPr/>
                    <a:lstStyle/>
                    <a:p>
                      <a:pPr marL="171450" lvl="0" indent="-171450">
                        <a:buFont typeface="Arial" panose="020B0604020202020204" pitchFamily="34" charset="0"/>
                        <a:buChar char="•"/>
                      </a:pPr>
                      <a:r>
                        <a:rPr lang="ru-RU" sz="1100" b="0" dirty="0" smtClean="0">
                          <a:solidFill>
                            <a:schemeClr val="tx1"/>
                          </a:solidFill>
                          <a:effectLst/>
                          <a:latin typeface="Open Sans" pitchFamily="34" charset="0"/>
                          <a:ea typeface="Open Sans" pitchFamily="34" charset="0"/>
                          <a:cs typeface="Open Sans" pitchFamily="34" charset="0"/>
                        </a:rPr>
                        <a:t>выгодное географическое положение;</a:t>
                      </a:r>
                    </a:p>
                    <a:p>
                      <a:pPr marL="171450" lvl="0" indent="-171450">
                        <a:buFont typeface="Arial" panose="020B0604020202020204" pitchFamily="34" charset="0"/>
                        <a:buChar char="•"/>
                      </a:pPr>
                      <a:r>
                        <a:rPr lang="ru-RU" sz="1100" b="0" dirty="0" smtClean="0">
                          <a:solidFill>
                            <a:schemeClr val="tx1"/>
                          </a:solidFill>
                          <a:effectLst/>
                          <a:latin typeface="Open Sans" pitchFamily="34" charset="0"/>
                          <a:ea typeface="Open Sans" pitchFamily="34" charset="0"/>
                          <a:cs typeface="Open Sans" pitchFamily="34" charset="0"/>
                        </a:rPr>
                        <a:t>близость к Москве;</a:t>
                      </a:r>
                    </a:p>
                    <a:p>
                      <a:pPr marL="171450" lvl="0" indent="-171450">
                        <a:buFont typeface="Arial" panose="020B0604020202020204" pitchFamily="34" charset="0"/>
                        <a:buChar char="•"/>
                      </a:pPr>
                      <a:r>
                        <a:rPr lang="ru-RU" sz="1100" b="0" dirty="0" smtClean="0">
                          <a:solidFill>
                            <a:schemeClr val="tx1"/>
                          </a:solidFill>
                          <a:effectLst/>
                          <a:latin typeface="Open Sans" pitchFamily="34" charset="0"/>
                          <a:ea typeface="Open Sans" pitchFamily="34" charset="0"/>
                          <a:cs typeface="Open Sans" pitchFamily="34" charset="0"/>
                        </a:rPr>
                        <a:t>наличие земельных ресурсов;</a:t>
                      </a:r>
                    </a:p>
                    <a:p>
                      <a:pPr marL="171450" lvl="0" indent="-171450">
                        <a:buFont typeface="Arial" panose="020B0604020202020204" pitchFamily="34" charset="0"/>
                        <a:buChar char="•"/>
                      </a:pPr>
                      <a:r>
                        <a:rPr lang="ru-RU" sz="1100" b="0" dirty="0" smtClean="0">
                          <a:solidFill>
                            <a:schemeClr val="tx1"/>
                          </a:solidFill>
                          <a:effectLst/>
                          <a:latin typeface="Open Sans" pitchFamily="34" charset="0"/>
                          <a:ea typeface="Open Sans" pitchFamily="34" charset="0"/>
                          <a:cs typeface="Open Sans" pitchFamily="34" charset="0"/>
                        </a:rPr>
                        <a:t>наличие магистральных газопроводов;</a:t>
                      </a:r>
                    </a:p>
                    <a:p>
                      <a:pPr marL="171450" lvl="0" indent="-171450">
                        <a:buFont typeface="Arial" panose="020B0604020202020204" pitchFamily="34" charset="0"/>
                        <a:buChar char="•"/>
                      </a:pPr>
                      <a:r>
                        <a:rPr lang="ru-RU" sz="1100" b="0" dirty="0" smtClean="0">
                          <a:solidFill>
                            <a:schemeClr val="tx1"/>
                          </a:solidFill>
                          <a:effectLst/>
                          <a:latin typeface="Open Sans" pitchFamily="34" charset="0"/>
                          <a:ea typeface="Open Sans" pitchFamily="34" charset="0"/>
                          <a:cs typeface="Open Sans" pitchFamily="34" charset="0"/>
                        </a:rPr>
                        <a:t>наличие свободных инвестиционных площадок;</a:t>
                      </a:r>
                    </a:p>
                    <a:p>
                      <a:pPr marL="171450" lvl="0" indent="-171450">
                        <a:buFont typeface="Arial" panose="020B0604020202020204" pitchFamily="34" charset="0"/>
                        <a:buChar char="•"/>
                      </a:pPr>
                      <a:r>
                        <a:rPr lang="ru-RU" sz="1100" b="0" dirty="0" smtClean="0">
                          <a:solidFill>
                            <a:schemeClr val="tx1"/>
                          </a:solidFill>
                          <a:effectLst/>
                          <a:latin typeface="Open Sans" pitchFamily="34" charset="0"/>
                          <a:ea typeface="Open Sans" pitchFamily="34" charset="0"/>
                          <a:cs typeface="Open Sans" pitchFamily="34" charset="0"/>
                        </a:rPr>
                        <a:t>60,6 % территории района занимают леса;</a:t>
                      </a:r>
                    </a:p>
                    <a:p>
                      <a:pPr marL="171450" lvl="0" indent="-171450">
                        <a:buFont typeface="Arial" panose="020B0604020202020204" pitchFamily="34" charset="0"/>
                        <a:buChar char="•"/>
                      </a:pPr>
                      <a:r>
                        <a:rPr lang="ru-RU" sz="1100" b="0" dirty="0" smtClean="0">
                          <a:solidFill>
                            <a:schemeClr val="tx1"/>
                          </a:solidFill>
                          <a:effectLst/>
                          <a:latin typeface="Open Sans" pitchFamily="34" charset="0"/>
                          <a:ea typeface="Open Sans" pitchFamily="34" charset="0"/>
                          <a:cs typeface="Open Sans" pitchFamily="34" charset="0"/>
                        </a:rPr>
                        <a:t>наличие памятников истории и культуры;</a:t>
                      </a:r>
                    </a:p>
                    <a:p>
                      <a:pPr marL="171450" lvl="0" indent="-171450">
                        <a:buFont typeface="Arial" panose="020B0604020202020204" pitchFamily="34" charset="0"/>
                        <a:buChar char="•"/>
                      </a:pPr>
                      <a:r>
                        <a:rPr lang="ru-RU" sz="1100" b="0" dirty="0" smtClean="0">
                          <a:solidFill>
                            <a:schemeClr val="tx1"/>
                          </a:solidFill>
                          <a:effectLst/>
                          <a:latin typeface="Open Sans" pitchFamily="34" charset="0"/>
                          <a:ea typeface="Open Sans" pitchFamily="34" charset="0"/>
                          <a:cs typeface="Open Sans" pitchFamily="34" charset="0"/>
                        </a:rPr>
                        <a:t>наличие сырья - </a:t>
                      </a:r>
                      <a:r>
                        <a:rPr lang="ru-RU" sz="1100" b="0" kern="1200" dirty="0" smtClean="0">
                          <a:solidFill>
                            <a:schemeClr val="tx1"/>
                          </a:solidFill>
                          <a:effectLst/>
                          <a:latin typeface="Open Sans" pitchFamily="34" charset="0"/>
                          <a:ea typeface="Open Sans" pitchFamily="34" charset="0"/>
                          <a:cs typeface="Open Sans" pitchFamily="34" charset="0"/>
                        </a:rPr>
                        <a:t>песчано-гравийный материал</a:t>
                      </a:r>
                      <a:r>
                        <a:rPr lang="ru-RU" sz="1100" b="0" dirty="0" smtClean="0">
                          <a:solidFill>
                            <a:schemeClr val="tx1"/>
                          </a:solidFill>
                          <a:effectLst/>
                          <a:latin typeface="Open Sans" pitchFamily="34" charset="0"/>
                          <a:ea typeface="Open Sans" pitchFamily="34" charset="0"/>
                          <a:cs typeface="Open Sans" pitchFamily="34" charset="0"/>
                        </a:rPr>
                        <a:t>, торф.</a:t>
                      </a:r>
                    </a:p>
                  </a:txBody>
                  <a:tcPr anchor="ctr">
                    <a:solidFill>
                      <a:srgbClr val="6FCECE"/>
                    </a:solidFill>
                  </a:tcPr>
                </a:tc>
              </a:tr>
              <a:tr h="558941">
                <a:tc>
                  <a:txBody>
                    <a:bodyPr/>
                    <a:lstStyle/>
                    <a:p>
                      <a:pPr marL="0" marR="0" indent="0" algn="ctr" defTabSz="755934" rtl="0" eaLnBrk="1" fontAlgn="auto" latinLnBrk="0" hangingPunct="1">
                        <a:lnSpc>
                          <a:spcPct val="100000"/>
                        </a:lnSpc>
                        <a:spcBef>
                          <a:spcPts val="0"/>
                        </a:spcBef>
                        <a:spcAft>
                          <a:spcPts val="0"/>
                        </a:spcAft>
                        <a:buClrTx/>
                        <a:buSzTx/>
                        <a:buFontTx/>
                        <a:buNone/>
                        <a:tabLst/>
                        <a:defRPr/>
                      </a:pPr>
                      <a:r>
                        <a:rPr lang="ru-RU" sz="1600" b="1" baseline="0" dirty="0" smtClean="0">
                          <a:solidFill>
                            <a:schemeClr val="tx1"/>
                          </a:solidFill>
                        </a:rPr>
                        <a:t>Слабые стороны</a:t>
                      </a:r>
                      <a:endParaRPr lang="ru-RU" sz="1600" b="1" dirty="0" smtClean="0">
                        <a:solidFill>
                          <a:schemeClr val="tx1"/>
                        </a:solidFill>
                      </a:endParaRPr>
                    </a:p>
                    <a:p>
                      <a:pPr algn="ctr"/>
                      <a:r>
                        <a:rPr lang="en-US" sz="1600" b="1" baseline="0" dirty="0" smtClean="0">
                          <a:solidFill>
                            <a:schemeClr val="tx1"/>
                          </a:solidFill>
                          <a:latin typeface="Open Sans" panose="020B0606030504020204"/>
                        </a:rPr>
                        <a:t>W</a:t>
                      </a:r>
                      <a:endParaRPr lang="ru-RU" sz="1600" b="1" baseline="0" dirty="0" smtClean="0">
                        <a:solidFill>
                          <a:schemeClr val="tx1"/>
                        </a:solidFill>
                      </a:endParaRPr>
                    </a:p>
                  </a:txBody>
                  <a:tcPr>
                    <a:solidFill>
                      <a:srgbClr val="8FDEE3"/>
                    </a:solidFill>
                  </a:tcPr>
                </a:tc>
                <a:tc>
                  <a:txBody>
                    <a:bodyPr/>
                    <a:lstStyle/>
                    <a:p>
                      <a:pPr marL="171450" lvl="0" indent="-171450">
                        <a:buFont typeface="Arial" panose="020B0604020202020204" pitchFamily="34" charset="0"/>
                        <a:buChar char="•"/>
                      </a:pPr>
                      <a:r>
                        <a:rPr lang="ru-RU" sz="1100" dirty="0" smtClean="0">
                          <a:effectLst/>
                          <a:latin typeface="Open Sans" pitchFamily="34" charset="0"/>
                          <a:ea typeface="Open Sans" pitchFamily="34" charset="0"/>
                          <a:cs typeface="Open Sans" pitchFamily="34" charset="0"/>
                        </a:rPr>
                        <a:t>отсутствие бизнес-инкубаторов и технопарков;</a:t>
                      </a:r>
                    </a:p>
                    <a:p>
                      <a:pPr marL="171450" lvl="0" indent="-171450">
                        <a:buFont typeface="Arial" panose="020B0604020202020204" pitchFamily="34" charset="0"/>
                        <a:buChar char="•"/>
                      </a:pPr>
                      <a:r>
                        <a:rPr lang="ru-RU" sz="1100" kern="1200" dirty="0" smtClean="0">
                          <a:solidFill>
                            <a:schemeClr val="dk1"/>
                          </a:solidFill>
                          <a:effectLst/>
                          <a:latin typeface="Open Sans" pitchFamily="34" charset="0"/>
                          <a:ea typeface="Open Sans" pitchFamily="34" charset="0"/>
                          <a:cs typeface="Open Sans" pitchFamily="34" charset="0"/>
                        </a:rPr>
                        <a:t>недостаточная обеспеченность свободных земельных участков инженерной инфраструктурой;</a:t>
                      </a:r>
                      <a:endParaRPr lang="ru-RU" sz="1100" dirty="0" smtClean="0">
                        <a:effectLst/>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ru-RU" sz="1100" kern="1200" dirty="0" smtClean="0">
                          <a:solidFill>
                            <a:schemeClr val="dk1"/>
                          </a:solidFill>
                          <a:effectLst/>
                          <a:latin typeface="Open Sans" pitchFamily="34" charset="0"/>
                          <a:ea typeface="Open Sans" pitchFamily="34" charset="0"/>
                          <a:cs typeface="Open Sans" pitchFamily="34" charset="0"/>
                        </a:rPr>
                        <a:t>удаленность от областного центра.</a:t>
                      </a:r>
                      <a:endParaRPr lang="ru-RU" sz="1100" dirty="0" smtClean="0">
                        <a:solidFill>
                          <a:schemeClr val="tx1"/>
                        </a:solidFill>
                        <a:effectLst/>
                        <a:latin typeface="Open Sans" pitchFamily="34" charset="0"/>
                        <a:ea typeface="Open Sans" pitchFamily="34" charset="0"/>
                        <a:cs typeface="Open Sans" pitchFamily="34" charset="0"/>
                      </a:endParaRPr>
                    </a:p>
                  </a:txBody>
                  <a:tcPr anchor="ctr">
                    <a:solidFill>
                      <a:srgbClr val="8FDEE3"/>
                    </a:solidFill>
                  </a:tcPr>
                </a:tc>
              </a:tr>
              <a:tr h="1296743">
                <a:tc>
                  <a:txBody>
                    <a:bodyPr/>
                    <a:lstStyle/>
                    <a:p>
                      <a:pPr algn="ctr"/>
                      <a:r>
                        <a:rPr lang="ru-RU" sz="1600" b="1" dirty="0" smtClean="0"/>
                        <a:t>Возможности</a:t>
                      </a:r>
                    </a:p>
                    <a:p>
                      <a:pPr algn="ctr"/>
                      <a:r>
                        <a:rPr lang="en-US" sz="1600" b="1" dirty="0" smtClean="0">
                          <a:latin typeface="Open Sans" panose="020B0606030504020204"/>
                        </a:rPr>
                        <a:t>O</a:t>
                      </a:r>
                      <a:endParaRPr lang="ru-RU" sz="1600" b="1" dirty="0"/>
                    </a:p>
                  </a:txBody>
                  <a:tcPr>
                    <a:solidFill>
                      <a:srgbClr val="E8E8A8"/>
                    </a:solidFill>
                  </a:tcPr>
                </a:tc>
                <a:tc>
                  <a:txBody>
                    <a:bodyPr/>
                    <a:lstStyle/>
                    <a:p>
                      <a:pPr marL="171450" lvl="0" indent="-171450">
                        <a:buFont typeface="Arial" panose="020B0604020202020204" pitchFamily="34" charset="0"/>
                        <a:buChar char="•"/>
                      </a:pPr>
                      <a:r>
                        <a:rPr lang="ru-RU" sz="1100" dirty="0" smtClean="0">
                          <a:effectLst/>
                          <a:latin typeface="Open Sans" pitchFamily="34" charset="0"/>
                          <a:ea typeface="Open Sans" pitchFamily="34" charset="0"/>
                          <a:cs typeface="Open Sans" pitchFamily="34" charset="0"/>
                        </a:rPr>
                        <a:t>организация и строительство промышленных и перерабатывающих предприятий;</a:t>
                      </a:r>
                    </a:p>
                    <a:p>
                      <a:pPr marL="171450" lvl="0" indent="-171450">
                        <a:buFont typeface="Arial" panose="020B0604020202020204" pitchFamily="34" charset="0"/>
                        <a:buChar char="•"/>
                      </a:pPr>
                      <a:r>
                        <a:rPr lang="ru-RU" sz="1100" dirty="0" smtClean="0">
                          <a:effectLst/>
                          <a:latin typeface="Open Sans" pitchFamily="34" charset="0"/>
                          <a:ea typeface="Open Sans" pitchFamily="34" charset="0"/>
                          <a:cs typeface="Open Sans" pitchFamily="34" charset="0"/>
                        </a:rPr>
                        <a:t>внедрение инновационных технологий;</a:t>
                      </a:r>
                    </a:p>
                    <a:p>
                      <a:pPr marL="171450" lvl="0" indent="-171450">
                        <a:buFont typeface="Arial" panose="020B0604020202020204" pitchFamily="34" charset="0"/>
                        <a:buChar char="•"/>
                      </a:pPr>
                      <a:r>
                        <a:rPr lang="ru-RU" sz="1100" dirty="0" smtClean="0">
                          <a:effectLst/>
                          <a:latin typeface="Open Sans" pitchFamily="34" charset="0"/>
                          <a:ea typeface="Open Sans" pitchFamily="34" charset="0"/>
                          <a:cs typeface="Open Sans" pitchFamily="34" charset="0"/>
                        </a:rPr>
                        <a:t>вовлечение в сельхозпроизводство неиспользуемых угодий;</a:t>
                      </a:r>
                    </a:p>
                    <a:p>
                      <a:pPr marL="171450" lvl="0" indent="-171450">
                        <a:buFont typeface="Arial" panose="020B0604020202020204" pitchFamily="34" charset="0"/>
                        <a:buChar char="•"/>
                      </a:pPr>
                      <a:r>
                        <a:rPr lang="ru-RU" sz="1100" dirty="0" smtClean="0">
                          <a:effectLst/>
                          <a:latin typeface="Open Sans" pitchFamily="34" charset="0"/>
                          <a:ea typeface="Open Sans" pitchFamily="34" charset="0"/>
                          <a:cs typeface="Open Sans" pitchFamily="34" charset="0"/>
                        </a:rPr>
                        <a:t>жилищное строительство;</a:t>
                      </a:r>
                    </a:p>
                    <a:p>
                      <a:pPr marL="171450" lvl="0" indent="-171450">
                        <a:buFont typeface="Arial" panose="020B0604020202020204" pitchFamily="34" charset="0"/>
                        <a:buChar char="•"/>
                      </a:pPr>
                      <a:r>
                        <a:rPr lang="ru-RU" sz="1100" dirty="0" smtClean="0">
                          <a:effectLst/>
                          <a:latin typeface="Open Sans" pitchFamily="34" charset="0"/>
                          <a:ea typeface="Open Sans" pitchFamily="34" charset="0"/>
                          <a:cs typeface="Open Sans" pitchFamily="34" charset="0"/>
                        </a:rPr>
                        <a:t>развитие внутреннего, въездного туризма, специализированных видов туризма: рыболовство, охота;</a:t>
                      </a:r>
                    </a:p>
                    <a:p>
                      <a:pPr marL="171450" lvl="0" indent="-171450">
                        <a:buFont typeface="Arial" panose="020B0604020202020204" pitchFamily="34" charset="0"/>
                        <a:buChar char="•"/>
                      </a:pPr>
                      <a:r>
                        <a:rPr lang="ru-RU" sz="1100" dirty="0" smtClean="0">
                          <a:effectLst/>
                          <a:latin typeface="Open Sans" pitchFamily="34" charset="0"/>
                          <a:ea typeface="Open Sans" pitchFamily="34" charset="0"/>
                          <a:cs typeface="Open Sans" pitchFamily="34" charset="0"/>
                        </a:rPr>
                        <a:t>развитие малого предпринимательства;</a:t>
                      </a:r>
                    </a:p>
                    <a:p>
                      <a:pPr marL="171450" indent="-171450">
                        <a:buFont typeface="Arial" panose="020B0604020202020204" pitchFamily="34" charset="0"/>
                        <a:buChar char="•"/>
                      </a:pPr>
                      <a:r>
                        <a:rPr lang="ru-RU" sz="1100" kern="1200" dirty="0" smtClean="0">
                          <a:solidFill>
                            <a:schemeClr val="dk1"/>
                          </a:solidFill>
                          <a:effectLst/>
                          <a:latin typeface="Open Sans" pitchFamily="34" charset="0"/>
                          <a:ea typeface="Open Sans" pitchFamily="34" charset="0"/>
                          <a:cs typeface="Open Sans" pitchFamily="34" charset="0"/>
                        </a:rPr>
                        <a:t>строительство газопроводов низкого давления.</a:t>
                      </a:r>
                      <a:endParaRPr lang="ru-RU" sz="1100" dirty="0" smtClean="0">
                        <a:effectLst/>
                        <a:latin typeface="Open Sans" pitchFamily="34" charset="0"/>
                        <a:ea typeface="Open Sans" pitchFamily="34" charset="0"/>
                        <a:cs typeface="Open Sans" pitchFamily="34" charset="0"/>
                      </a:endParaRPr>
                    </a:p>
                  </a:txBody>
                  <a:tcPr anchor="ctr">
                    <a:solidFill>
                      <a:srgbClr val="E8E8A8"/>
                    </a:solidFill>
                  </a:tcPr>
                </a:tc>
              </a:tr>
              <a:tr h="602306">
                <a:tc>
                  <a:txBody>
                    <a:bodyPr/>
                    <a:lstStyle/>
                    <a:p>
                      <a:pPr algn="ctr"/>
                      <a:r>
                        <a:rPr lang="ru-RU" sz="1600" b="1" dirty="0" smtClean="0"/>
                        <a:t>Угрозы</a:t>
                      </a:r>
                    </a:p>
                    <a:p>
                      <a:pPr algn="ctr"/>
                      <a:r>
                        <a:rPr lang="en-US" sz="1600" b="1" dirty="0" smtClean="0">
                          <a:latin typeface="Open Sans" panose="020B0606030504020204"/>
                        </a:rPr>
                        <a:t>T</a:t>
                      </a:r>
                      <a:endParaRPr lang="ru-RU" sz="1600" b="1" dirty="0"/>
                    </a:p>
                  </a:txBody>
                  <a:tcPr>
                    <a:solidFill>
                      <a:srgbClr val="FBFBB7"/>
                    </a:solidFill>
                  </a:tcPr>
                </a:tc>
                <a:tc>
                  <a:txBody>
                    <a:bodyPr/>
                    <a:lstStyle/>
                    <a:p>
                      <a:pPr marL="171450" lvl="0" indent="-171450">
                        <a:buFont typeface="Arial" panose="020B0604020202020204" pitchFamily="34" charset="0"/>
                        <a:buChar char="•"/>
                      </a:pPr>
                      <a:r>
                        <a:rPr lang="ru-RU" sz="1100" dirty="0" smtClean="0">
                          <a:solidFill>
                            <a:schemeClr val="tx1"/>
                          </a:solidFill>
                          <a:effectLst/>
                          <a:latin typeface="Open Sans" pitchFamily="34" charset="0"/>
                          <a:ea typeface="Open Sans" pitchFamily="34" charset="0"/>
                          <a:cs typeface="Open Sans" pitchFamily="34" charset="0"/>
                        </a:rPr>
                        <a:t>снижение численности населения и его демографическое старение;</a:t>
                      </a:r>
                    </a:p>
                    <a:p>
                      <a:pPr marL="171450" lvl="0" indent="-171450">
                        <a:buFont typeface="Arial" panose="020B0604020202020204" pitchFamily="34" charset="0"/>
                        <a:buChar char="•"/>
                      </a:pPr>
                      <a:r>
                        <a:rPr lang="ru-RU" sz="1100" dirty="0" smtClean="0">
                          <a:solidFill>
                            <a:schemeClr val="tx1"/>
                          </a:solidFill>
                          <a:effectLst/>
                          <a:latin typeface="Open Sans" pitchFamily="34" charset="0"/>
                          <a:ea typeface="Open Sans" pitchFamily="34" charset="0"/>
                          <a:cs typeface="Open Sans" pitchFamily="34" charset="0"/>
                        </a:rPr>
                        <a:t>отток из района молодежи.</a:t>
                      </a:r>
                    </a:p>
                  </a:txBody>
                  <a:tcPr anchor="ctr">
                    <a:solidFill>
                      <a:srgbClr val="FBFBB7"/>
                    </a:solidFill>
                  </a:tcPr>
                </a:tc>
              </a:tr>
            </a:tbl>
          </a:graphicData>
        </a:graphic>
      </p:graphicFrame>
      <p:sp>
        <p:nvSpPr>
          <p:cNvPr id="9" name="TextBox 8"/>
          <p:cNvSpPr txBox="1"/>
          <p:nvPr/>
        </p:nvSpPr>
        <p:spPr>
          <a:xfrm>
            <a:off x="670176" y="151855"/>
            <a:ext cx="1559859" cy="769441"/>
          </a:xfrm>
          <a:prstGeom prst="rect">
            <a:avLst/>
          </a:prstGeom>
          <a:noFill/>
        </p:spPr>
        <p:txBody>
          <a:bodyPr wrap="squar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Холм-Жирковский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11" name="TextBox 10"/>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12" name="Picture 6" descr="C:\Users\i_sli\Pictures\культура_фото района\ФОТО Холм-Жирковского района\Герб.png"/>
          <p:cNvPicPr>
            <a:picLocks noChangeAspect="1" noChangeArrowheads="1"/>
          </p:cNvPicPr>
          <p:nvPr/>
        </p:nvPicPr>
        <p:blipFill>
          <a:blip r:embed="rId3" cstate="print"/>
          <a:srcRect/>
          <a:stretch>
            <a:fillRect/>
          </a:stretch>
        </p:blipFill>
        <p:spPr bwMode="auto">
          <a:xfrm>
            <a:off x="118882" y="192540"/>
            <a:ext cx="555101" cy="688069"/>
          </a:xfrm>
          <a:prstGeom prst="rect">
            <a:avLst/>
          </a:prstGeom>
          <a:noFill/>
        </p:spPr>
      </p:pic>
      <p:sp>
        <p:nvSpPr>
          <p:cNvPr id="10" name="TextBox 9"/>
          <p:cNvSpPr txBox="1"/>
          <p:nvPr/>
        </p:nvSpPr>
        <p:spPr>
          <a:xfrm>
            <a:off x="7133603" y="7190343"/>
            <a:ext cx="412421"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31</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3" name="Прямоугольник 12"/>
          <p:cNvSpPr/>
          <p:nvPr/>
        </p:nvSpPr>
        <p:spPr>
          <a:xfrm>
            <a:off x="853020" y="6738540"/>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Tree>
    <p:extLst>
      <p:ext uri="{BB962C8B-B14F-4D97-AF65-F5344CB8AC3E}">
        <p14:creationId xmlns:p14="http://schemas.microsoft.com/office/powerpoint/2010/main" val="35856351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duotone>
              <a:prstClr val="black"/>
              <a:schemeClr val="accent6">
                <a:tint val="45000"/>
                <a:satMod val="400000"/>
              </a:schemeClr>
            </a:duotone>
            <a:extLst>
              <a:ext uri="{BEBA8EAE-BF5A-486C-A8C5-ECC9F3942E4B}">
                <a14:imgProps xmlns:a14="http://schemas.microsoft.com/office/drawing/2010/main">
                  <a14:imgLayer r:embed="rId3">
                    <a14:imgEffect>
                      <a14:artisticGlowDiffused/>
                    </a14:imgEffect>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9252" t="7485" r="9452" b="8220"/>
          <a:stretch/>
        </p:blipFill>
        <p:spPr>
          <a:xfrm>
            <a:off x="98383" y="1396689"/>
            <a:ext cx="7548234" cy="4419779"/>
          </a:xfrm>
          <a:prstGeom prst="rect">
            <a:avLst/>
          </a:prstGeom>
        </p:spPr>
      </p:pic>
      <p:sp>
        <p:nvSpPr>
          <p:cNvPr id="4" name="TextBox 3"/>
          <p:cNvSpPr txBox="1"/>
          <p:nvPr/>
        </p:nvSpPr>
        <p:spPr>
          <a:xfrm>
            <a:off x="7118529" y="7190343"/>
            <a:ext cx="42191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32</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6" name="TextBox 25"/>
          <p:cNvSpPr txBox="1"/>
          <p:nvPr/>
        </p:nvSpPr>
        <p:spPr>
          <a:xfrm>
            <a:off x="606498" y="1348017"/>
            <a:ext cx="3196360" cy="954107"/>
          </a:xfrm>
          <a:prstGeom prst="rect">
            <a:avLst/>
          </a:prstGeom>
          <a:noFill/>
        </p:spPr>
        <p:txBody>
          <a:bodyPr wrap="square" rtlCol="0">
            <a:spAutoFit/>
          </a:bodyPr>
          <a:lstStyle/>
          <a:p>
            <a:pPr algn="ctr"/>
            <a:r>
              <a:rPr lang="ru-RU" sz="14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ГЛАВА МУНИЦИПАЛЬНОГО ОБРАЗОВАНИЯ </a:t>
            </a:r>
          </a:p>
          <a:p>
            <a:pPr algn="ctr"/>
            <a:r>
              <a:rPr lang="ru-RU" sz="14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«ХОЛМ-ЖИРКОВСКИЙ РАЙОН» СМОЛЕНСКОЙ ОБЛАСТИ:</a:t>
            </a:r>
            <a:endPar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p:cNvSpPr txBox="1"/>
          <p:nvPr/>
        </p:nvSpPr>
        <p:spPr>
          <a:xfrm>
            <a:off x="314211" y="3749391"/>
            <a:ext cx="3698103" cy="1815882"/>
          </a:xfrm>
          <a:prstGeom prst="rect">
            <a:avLst/>
          </a:prstGeom>
          <a:noFill/>
        </p:spPr>
        <p:txBody>
          <a:bodyPr wrap="square" rtlCol="0">
            <a:spAutoFit/>
          </a:bodyPr>
          <a:lstStyle/>
          <a:p>
            <a:pPr algn="ctr"/>
            <a:r>
              <a:rPr lang="ru-RU" sz="14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ЗАМЕСТИТЕЛЬ ГЛАВЫ МУНИЦИПАЛЬНОГО ОБРАЗОВАНИЯ - НАЧАЛЬНИК ОТДЕЛА ПО ЭКОНОМИКЕ, ИМУЩЕСТВЕННЫХ И ЗЕМЕЛЬНЫХ ОТНОШЕНИЙ АДМИНИСТРАЦИИ МУНИЦИПАЛЬНОГО ОБРАЗОВАНИЯ </a:t>
            </a:r>
            <a:r>
              <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«ХОЛМ-ЖИРКОВСКИЙ РАЙОН» СМОЛЕНСКОЙ </a:t>
            </a:r>
            <a:r>
              <a:rPr lang="ru-RU" sz="14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ОБЛАСТИ:</a:t>
            </a:r>
            <a:endPar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p:cNvSpPr txBox="1"/>
          <p:nvPr/>
        </p:nvSpPr>
        <p:spPr>
          <a:xfrm>
            <a:off x="4207280" y="1722358"/>
            <a:ext cx="2583543" cy="954107"/>
          </a:xfrm>
          <a:prstGeom prst="rect">
            <a:avLst/>
          </a:prstGeom>
          <a:noFill/>
        </p:spPr>
        <p:txBody>
          <a:bodyPr wrap="square" rtlCol="0">
            <a:spAutoFit/>
          </a:bodyPr>
          <a:lstStyle/>
          <a:p>
            <a:pPr algn="ctr"/>
            <a:r>
              <a:rPr lang="ru-RU" sz="1400" b="1" cap="all" smtClean="0">
                <a:solidFill>
                  <a:srgbClr val="0070C0"/>
                </a:solidFill>
                <a:latin typeface="Open Sans" panose="020B0606030504020204" pitchFamily="34" charset="0"/>
                <a:ea typeface="Open Sans" panose="020B0606030504020204" pitchFamily="34" charset="0"/>
                <a:cs typeface="Open Sans" panose="020B0606030504020204" pitchFamily="34" charset="0"/>
              </a:rPr>
              <a:t>Министерство </a:t>
            </a:r>
            <a:r>
              <a:rPr lang="ru-RU" sz="1400" b="1" cap="all" dirty="0">
                <a:solidFill>
                  <a:srgbClr val="0070C0"/>
                </a:solidFill>
                <a:latin typeface="Open Sans" panose="020B0606030504020204" pitchFamily="34" charset="0"/>
                <a:ea typeface="Open Sans" panose="020B0606030504020204" pitchFamily="34" charset="0"/>
                <a:cs typeface="Open Sans" panose="020B0606030504020204" pitchFamily="34" charset="0"/>
              </a:rPr>
              <a:t>инвестиционного развития Смоленской области</a:t>
            </a:r>
            <a:r>
              <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0" name="TextBox 29"/>
          <p:cNvSpPr txBox="1"/>
          <p:nvPr/>
        </p:nvSpPr>
        <p:spPr>
          <a:xfrm>
            <a:off x="4207279" y="4069340"/>
            <a:ext cx="2583543" cy="738664"/>
          </a:xfrm>
          <a:prstGeom prst="rect">
            <a:avLst/>
          </a:prstGeom>
          <a:noFill/>
        </p:spPr>
        <p:txBody>
          <a:bodyPr wrap="square" rtlCol="0">
            <a:spAutoFit/>
          </a:bodyPr>
          <a:lstStyle/>
          <a:p>
            <a:pPr algn="ctr"/>
            <a:r>
              <a:rPr lang="ru-RU" sz="1400" b="1" cap="all"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ООО </a:t>
            </a:r>
            <a:r>
              <a:rPr lang="ru-RU" sz="1400" b="1" cap="all" dirty="0">
                <a:solidFill>
                  <a:srgbClr val="0070C0"/>
                </a:solidFill>
                <a:latin typeface="Open Sans" panose="020B0606030504020204" pitchFamily="34" charset="0"/>
                <a:ea typeface="Open Sans" panose="020B0606030504020204" pitchFamily="34" charset="0"/>
                <a:cs typeface="Open Sans" panose="020B0606030504020204" pitchFamily="34" charset="0"/>
              </a:rPr>
              <a:t>«Корпорация инвестиционного развития»</a:t>
            </a:r>
            <a:r>
              <a:rPr lang="ru-RU" sz="14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a:t>
            </a:r>
            <a:endPar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p:cNvSpPr txBox="1"/>
          <p:nvPr/>
        </p:nvSpPr>
        <p:spPr>
          <a:xfrm>
            <a:off x="472651" y="2308290"/>
            <a:ext cx="3381225" cy="1384995"/>
          </a:xfrm>
          <a:prstGeom prst="rect">
            <a:avLst/>
          </a:prstGeom>
          <a:noFill/>
        </p:spPr>
        <p:txBody>
          <a:bodyPr wrap="square" rtlCol="0">
            <a:spAutoFit/>
          </a:bodyPr>
          <a:lstStyle/>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Егикян </a:t>
            </a:r>
            <a:r>
              <a:rPr lang="ru-RU" sz="1400" dirty="0" err="1" smtClean="0">
                <a:latin typeface="Open Sans" panose="020B0606030504020204" pitchFamily="34" charset="0"/>
                <a:ea typeface="Open Sans" panose="020B0606030504020204" pitchFamily="34" charset="0"/>
                <a:cs typeface="Open Sans" panose="020B0606030504020204" pitchFamily="34" charset="0"/>
              </a:rPr>
              <a:t>Ашот</a:t>
            </a:r>
            <a:r>
              <a:rPr lang="ru-RU" sz="1400" dirty="0" smtClean="0">
                <a:latin typeface="Open Sans" panose="020B0606030504020204" pitchFamily="34" charset="0"/>
                <a:ea typeface="Open Sans" panose="020B0606030504020204" pitchFamily="34" charset="0"/>
                <a:cs typeface="Open Sans" panose="020B0606030504020204" pitchFamily="34" charset="0"/>
              </a:rPr>
              <a:t> </a:t>
            </a:r>
            <a:r>
              <a:rPr lang="ru-RU" sz="1400" dirty="0" err="1" smtClean="0">
                <a:latin typeface="Open Sans" panose="020B0606030504020204" pitchFamily="34" charset="0"/>
                <a:ea typeface="Open Sans" panose="020B0606030504020204" pitchFamily="34" charset="0"/>
                <a:cs typeface="Open Sans" panose="020B0606030504020204" pitchFamily="34" charset="0"/>
              </a:rPr>
              <a:t>Мушегович</a:t>
            </a:r>
            <a:endParaRPr lang="ru-RU" sz="1400" smtClean="0">
              <a:latin typeface="Open Sans" panose="020B0606030504020204" pitchFamily="34" charset="0"/>
              <a:ea typeface="Open Sans" panose="020B0606030504020204" pitchFamily="34" charset="0"/>
              <a:cs typeface="Open Sans" panose="020B0606030504020204" pitchFamily="34" charset="0"/>
            </a:endParaRPr>
          </a:p>
          <a:p>
            <a:pPr algn="ctr"/>
            <a:r>
              <a:rPr lang="ru-RU" sz="1400" smtClean="0">
                <a:latin typeface="Open Sans" panose="020B0606030504020204" pitchFamily="34" charset="0"/>
                <a:ea typeface="Open Sans" panose="020B0606030504020204" pitchFamily="34" charset="0"/>
                <a:cs typeface="Open Sans" panose="020B0606030504020204" pitchFamily="34" charset="0"/>
              </a:rPr>
              <a:t>Телефон</a:t>
            </a:r>
            <a:r>
              <a:rPr lang="ru-RU" sz="1400" dirty="0" smtClean="0">
                <a:latin typeface="Open Sans" panose="020B0606030504020204" pitchFamily="34" charset="0"/>
                <a:ea typeface="Open Sans" panose="020B0606030504020204" pitchFamily="34" charset="0"/>
                <a:cs typeface="Open Sans" panose="020B0606030504020204" pitchFamily="34" charset="0"/>
              </a:rPr>
              <a:t>: (48139) 2-15-51</a:t>
            </a: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Факс: (48139) 2-10-63</a:t>
            </a:r>
            <a:endParaRPr lang="en-US" sz="1400" dirty="0" smtClean="0">
              <a:latin typeface="Open Sans" panose="020B0606030504020204" pitchFamily="34" charset="0"/>
              <a:ea typeface="Open Sans" panose="020B0606030504020204" pitchFamily="34" charset="0"/>
              <a:cs typeface="Open Sans" panose="020B0606030504020204" pitchFamily="34" charset="0"/>
            </a:endParaRPr>
          </a:p>
          <a:p>
            <a:pPr algn="ctr"/>
            <a:r>
              <a:rPr lang="en-US" sz="1400" dirty="0" smtClean="0">
                <a:latin typeface="Open Sans" panose="020B0606030504020204" pitchFamily="34" charset="0"/>
                <a:ea typeface="Open Sans" panose="020B0606030504020204" pitchFamily="34" charset="0"/>
                <a:cs typeface="Open Sans" panose="020B0606030504020204" pitchFamily="34" charset="0"/>
              </a:rPr>
              <a:t>E-mail</a:t>
            </a:r>
            <a:r>
              <a:rPr lang="ru-RU" sz="1400" dirty="0" smtClean="0">
                <a:latin typeface="Open Sans" panose="020B0606030504020204" pitchFamily="34" charset="0"/>
                <a:ea typeface="Open Sans" panose="020B0606030504020204" pitchFamily="34" charset="0"/>
                <a:cs typeface="Open Sans" panose="020B0606030504020204" pitchFamily="34" charset="0"/>
              </a:rPr>
              <a:t>: </a:t>
            </a:r>
            <a:r>
              <a:rPr lang="en-US" sz="1400" u="sng" dirty="0" err="1" smtClean="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moholm@admin</a:t>
            </a:r>
            <a:r>
              <a:rPr lang="ru-RU" sz="1400" u="sng" dirty="0" smtClean="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a:t>
            </a:r>
            <a:r>
              <a:rPr lang="en-US" sz="1400" u="sng" dirty="0" smtClean="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smolensk.ru</a:t>
            </a: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Сайт:</a:t>
            </a:r>
            <a:r>
              <a:rPr lang="en-US" sz="1400" dirty="0" smtClean="0">
                <a:latin typeface="Open Sans" panose="020B0606030504020204" pitchFamily="34" charset="0"/>
                <a:ea typeface="Open Sans" panose="020B0606030504020204" pitchFamily="34" charset="0"/>
                <a:cs typeface="Open Sans" panose="020B0606030504020204" pitchFamily="34" charset="0"/>
              </a:rPr>
              <a:t> holm@admin-smolensk.ru</a:t>
            </a:r>
            <a:endParaRPr lang="ru-RU" sz="1400" dirty="0" smtClean="0">
              <a:latin typeface="Open Sans" panose="020B0606030504020204" pitchFamily="34" charset="0"/>
              <a:ea typeface="Open Sans" panose="020B0606030504020204" pitchFamily="34" charset="0"/>
              <a:cs typeface="Open Sans" panose="020B0606030504020204" pitchFamily="34" charset="0"/>
            </a:endParaRPr>
          </a:p>
          <a:p>
            <a:pPr algn="ctr"/>
            <a:endParaRPr lang="ru-RU"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p:cNvSpPr txBox="1"/>
          <p:nvPr/>
        </p:nvSpPr>
        <p:spPr>
          <a:xfrm>
            <a:off x="982364" y="5649697"/>
            <a:ext cx="2356734" cy="738664"/>
          </a:xfrm>
          <a:prstGeom prst="rect">
            <a:avLst/>
          </a:prstGeom>
          <a:noFill/>
        </p:spPr>
        <p:txBody>
          <a:bodyPr wrap="none" rtlCol="0">
            <a:spAutoFit/>
          </a:bodyPr>
          <a:lstStyle/>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Годунова </a:t>
            </a:r>
          </a:p>
          <a:p>
            <a:pPr algn="ctr"/>
            <a:r>
              <a:rPr lang="ru-RU" sz="1400" smtClean="0">
                <a:latin typeface="Open Sans" panose="020B0606030504020204" pitchFamily="34" charset="0"/>
                <a:ea typeface="Open Sans" panose="020B0606030504020204" pitchFamily="34" charset="0"/>
                <a:cs typeface="Open Sans" panose="020B0606030504020204" pitchFamily="34" charset="0"/>
              </a:rPr>
              <a:t>Лилия Валерьевна</a:t>
            </a:r>
          </a:p>
          <a:p>
            <a:pPr algn="ctr"/>
            <a:r>
              <a:rPr lang="ru-RU" sz="1400" smtClean="0">
                <a:latin typeface="Open Sans" panose="020B0606030504020204" pitchFamily="34" charset="0"/>
                <a:ea typeface="Open Sans" panose="020B0606030504020204" pitchFamily="34" charset="0"/>
                <a:cs typeface="Open Sans" panose="020B0606030504020204" pitchFamily="34" charset="0"/>
              </a:rPr>
              <a:t>Телефон</a:t>
            </a:r>
            <a:r>
              <a:rPr lang="ru-RU" sz="1400" dirty="0" smtClean="0">
                <a:latin typeface="Open Sans" panose="020B0606030504020204" pitchFamily="34" charset="0"/>
                <a:ea typeface="Open Sans" panose="020B0606030504020204" pitchFamily="34" charset="0"/>
                <a:cs typeface="Open Sans" panose="020B0606030504020204" pitchFamily="34" charset="0"/>
              </a:rPr>
              <a:t>: </a:t>
            </a:r>
            <a:r>
              <a:rPr lang="ru-RU" sz="1400" dirty="0" smtClean="0">
                <a:latin typeface="Open Sans" panose="020B0606030504020204" pitchFamily="34" charset="0"/>
                <a:ea typeface="Open Sans" panose="020B0606030504020204" pitchFamily="34" charset="0"/>
                <a:cs typeface="Open Sans" panose="020B0606030504020204" pitchFamily="34" charset="0"/>
                <a:sym typeface="Wingdings" pitchFamily="2" charset="2"/>
              </a:rPr>
              <a:t>(</a:t>
            </a:r>
            <a:r>
              <a:rPr lang="ru-RU" sz="1400" dirty="0" smtClean="0">
                <a:latin typeface="Open Sans" panose="020B0606030504020204" pitchFamily="34" charset="0"/>
                <a:ea typeface="Open Sans" panose="020B0606030504020204" pitchFamily="34" charset="0"/>
                <a:cs typeface="Open Sans" panose="020B0606030504020204" pitchFamily="34" charset="0"/>
              </a:rPr>
              <a:t>48139) 2-26-93 </a:t>
            </a:r>
            <a:endParaRPr lang="ru-RU"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4" name="TextBox 33"/>
          <p:cNvSpPr txBox="1"/>
          <p:nvPr/>
        </p:nvSpPr>
        <p:spPr>
          <a:xfrm>
            <a:off x="4153346" y="2797628"/>
            <a:ext cx="2990404" cy="1169551"/>
          </a:xfrm>
          <a:prstGeom prst="rect">
            <a:avLst/>
          </a:prstGeom>
          <a:noFill/>
        </p:spPr>
        <p:txBody>
          <a:bodyPr wrap="square" rtlCol="0">
            <a:spAutoFit/>
          </a:bodyPr>
          <a:lstStyle/>
          <a:p>
            <a:pPr algn="ctr"/>
            <a:r>
              <a:rPr lang="ru-RU" sz="1400" dirty="0">
                <a:latin typeface="Open Sans" panose="020B0606030504020204" pitchFamily="34" charset="0"/>
                <a:ea typeface="Open Sans" panose="020B0606030504020204" pitchFamily="34" charset="0"/>
                <a:cs typeface="Open Sans" panose="020B0606030504020204" pitchFamily="34" charset="0"/>
              </a:rPr>
              <a:t>Телефон: (4812) </a:t>
            </a:r>
            <a:r>
              <a:rPr lang="ru-RU" sz="1400" dirty="0" smtClean="0">
                <a:latin typeface="Open Sans" panose="020B0606030504020204" pitchFamily="34" charset="0"/>
                <a:ea typeface="Open Sans" panose="020B0606030504020204" pitchFamily="34" charset="0"/>
                <a:cs typeface="Open Sans" panose="020B0606030504020204" pitchFamily="34" charset="0"/>
              </a:rPr>
              <a:t>20-55-20</a:t>
            </a: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Факс</a:t>
            </a:r>
            <a:r>
              <a:rPr lang="ru-RU" sz="1400" dirty="0">
                <a:latin typeface="Open Sans" panose="020B0606030504020204" pitchFamily="34" charset="0"/>
                <a:ea typeface="Open Sans" panose="020B0606030504020204" pitchFamily="34" charset="0"/>
                <a:cs typeface="Open Sans" panose="020B0606030504020204" pitchFamily="34" charset="0"/>
              </a:rPr>
              <a:t>: (4812) </a:t>
            </a:r>
            <a:r>
              <a:rPr lang="ru-RU" sz="1400" dirty="0" smtClean="0">
                <a:latin typeface="Open Sans" panose="020B0606030504020204" pitchFamily="34" charset="0"/>
                <a:ea typeface="Open Sans" panose="020B0606030504020204" pitchFamily="34" charset="0"/>
                <a:cs typeface="Open Sans" panose="020B0606030504020204" pitchFamily="34" charset="0"/>
              </a:rPr>
              <a:t>20-55-39</a:t>
            </a:r>
          </a:p>
          <a:p>
            <a:pPr algn="ctr"/>
            <a:r>
              <a:rPr lang="en-US" sz="1400" dirty="0" smtClean="0">
                <a:latin typeface="Open Sans" panose="020B0606030504020204" pitchFamily="34" charset="0"/>
                <a:ea typeface="Open Sans" panose="020B0606030504020204" pitchFamily="34" charset="0"/>
                <a:cs typeface="Open Sans" panose="020B0606030504020204" pitchFamily="34" charset="0"/>
              </a:rPr>
              <a:t>E-mail</a:t>
            </a:r>
            <a:r>
              <a:rPr lang="en-US" sz="1400" dirty="0">
                <a:latin typeface="Open Sans" panose="020B0606030504020204" pitchFamily="34" charset="0"/>
                <a:ea typeface="Open Sans" panose="020B0606030504020204" pitchFamily="34" charset="0"/>
                <a:cs typeface="Open Sans" panose="020B0606030504020204" pitchFamily="34" charset="0"/>
              </a:rPr>
              <a:t>: </a:t>
            </a:r>
            <a:r>
              <a:rPr lang="en-US" sz="1400" u="sng" dirty="0" smtClean="0">
                <a:latin typeface="Open Sans" panose="020B0606030504020204" pitchFamily="34" charset="0"/>
                <a:ea typeface="Open Sans" panose="020B0606030504020204" pitchFamily="34" charset="0"/>
                <a:cs typeface="Open Sans" panose="020B0606030504020204" pitchFamily="34" charset="0"/>
                <a:hlinkClick r:id="rId4"/>
              </a:rPr>
              <a:t>dep@smolinvest.com</a:t>
            </a:r>
            <a:endParaRPr lang="ru-RU" sz="1400" u="sng" dirty="0" smtClean="0">
              <a:latin typeface="Open Sans" panose="020B0606030504020204" pitchFamily="34" charset="0"/>
              <a:ea typeface="Open Sans" panose="020B0606030504020204" pitchFamily="34" charset="0"/>
              <a:cs typeface="Open Sans" panose="020B0606030504020204" pitchFamily="34" charset="0"/>
            </a:endParaRP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Сайт</a:t>
            </a:r>
            <a:r>
              <a:rPr lang="ru-RU" sz="1400" dirty="0">
                <a:latin typeface="Open Sans" panose="020B0606030504020204" pitchFamily="34" charset="0"/>
                <a:ea typeface="Open Sans" panose="020B0606030504020204" pitchFamily="34" charset="0"/>
                <a:cs typeface="Open Sans" panose="020B0606030504020204" pitchFamily="34" charset="0"/>
              </a:rPr>
              <a:t>: </a:t>
            </a:r>
            <a:r>
              <a:rPr lang="en-US" sz="1400" dirty="0" err="1" smtClean="0">
                <a:latin typeface="Open Sans" panose="020B0606030504020204" pitchFamily="34" charset="0"/>
                <a:ea typeface="Open Sans" panose="020B0606030504020204" pitchFamily="34" charset="0"/>
                <a:cs typeface="Open Sans" panose="020B0606030504020204" pitchFamily="34" charset="0"/>
              </a:rPr>
              <a:t>dep</a:t>
            </a:r>
            <a:r>
              <a:rPr lang="ru-RU" sz="1400" dirty="0" smtClean="0">
                <a:latin typeface="Open Sans" panose="020B0606030504020204" pitchFamily="34" charset="0"/>
                <a:ea typeface="Open Sans" panose="020B0606030504020204" pitchFamily="34" charset="0"/>
                <a:cs typeface="Open Sans" panose="020B0606030504020204" pitchFamily="34" charset="0"/>
              </a:rPr>
              <a:t>-</a:t>
            </a:r>
            <a:r>
              <a:rPr lang="en-US" sz="1400" dirty="0" smtClean="0">
                <a:latin typeface="Open Sans" panose="020B0606030504020204" pitchFamily="34" charset="0"/>
                <a:ea typeface="Open Sans" panose="020B0606030504020204" pitchFamily="34" charset="0"/>
                <a:cs typeface="Open Sans" panose="020B0606030504020204" pitchFamily="34" charset="0"/>
              </a:rPr>
              <a:t>invest.admin-smolensk.ru</a:t>
            </a:r>
            <a:endParaRPr lang="ru-RU" sz="1400" dirty="0" smtClean="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p:cNvSpPr txBox="1"/>
          <p:nvPr/>
        </p:nvSpPr>
        <p:spPr>
          <a:xfrm>
            <a:off x="4012314" y="4911033"/>
            <a:ext cx="3016976" cy="738664"/>
          </a:xfrm>
          <a:prstGeom prst="rect">
            <a:avLst/>
          </a:prstGeom>
          <a:noFill/>
        </p:spPr>
        <p:txBody>
          <a:bodyPr wrap="square" rtlCol="0">
            <a:spAutoFit/>
          </a:bodyPr>
          <a:lstStyle/>
          <a:p>
            <a:pPr algn="ctr"/>
            <a:r>
              <a:rPr lang="ru-RU" sz="1400" dirty="0">
                <a:latin typeface="Open Sans" panose="020B0606030504020204" pitchFamily="34" charset="0"/>
                <a:ea typeface="Open Sans" panose="020B0606030504020204" pitchFamily="34" charset="0"/>
                <a:cs typeface="Open Sans" panose="020B0606030504020204" pitchFamily="34" charset="0"/>
              </a:rPr>
              <a:t>Телефон: (4812) </a:t>
            </a:r>
            <a:r>
              <a:rPr lang="ru-RU" sz="1400" dirty="0" smtClean="0">
                <a:latin typeface="Open Sans" panose="020B0606030504020204" pitchFamily="34" charset="0"/>
                <a:ea typeface="Open Sans" panose="020B0606030504020204" pitchFamily="34" charset="0"/>
                <a:cs typeface="Open Sans" panose="020B0606030504020204" pitchFamily="34" charset="0"/>
              </a:rPr>
              <a:t>77-00-22</a:t>
            </a:r>
          </a:p>
          <a:p>
            <a:pPr algn="ctr"/>
            <a:r>
              <a:rPr lang="en-US" sz="1400" dirty="0" smtClean="0">
                <a:latin typeface="Open Sans" panose="020B0606030504020204" pitchFamily="34" charset="0"/>
                <a:ea typeface="Open Sans" panose="020B0606030504020204" pitchFamily="34" charset="0"/>
                <a:cs typeface="Open Sans" panose="020B0606030504020204" pitchFamily="34" charset="0"/>
              </a:rPr>
              <a:t>E-mail</a:t>
            </a:r>
            <a:r>
              <a:rPr lang="en-US" sz="1400" dirty="0">
                <a:latin typeface="Open Sans" panose="020B0606030504020204" pitchFamily="34" charset="0"/>
                <a:ea typeface="Open Sans" panose="020B0606030504020204" pitchFamily="34" charset="0"/>
                <a:cs typeface="Open Sans" panose="020B0606030504020204" pitchFamily="34" charset="0"/>
              </a:rPr>
              <a:t>: </a:t>
            </a:r>
            <a:r>
              <a:rPr lang="en-US" sz="1400" dirty="0" smtClean="0">
                <a:latin typeface="Open Sans" panose="020B0606030504020204" pitchFamily="34" charset="0"/>
                <a:ea typeface="Open Sans" panose="020B0606030504020204" pitchFamily="34" charset="0"/>
                <a:cs typeface="Open Sans" panose="020B0606030504020204" pitchFamily="34" charset="0"/>
                <a:hlinkClick r:id="rId5"/>
              </a:rPr>
              <a:t>smolregion67@yandex.ru</a:t>
            </a:r>
            <a:endParaRPr lang="ru-RU" sz="1400" dirty="0" smtClean="0">
              <a:latin typeface="Open Sans" panose="020B0606030504020204" pitchFamily="34" charset="0"/>
              <a:ea typeface="Open Sans" panose="020B0606030504020204" pitchFamily="34" charset="0"/>
              <a:cs typeface="Open Sans" panose="020B0606030504020204" pitchFamily="34" charset="0"/>
            </a:endParaRP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Сайт</a:t>
            </a:r>
            <a:r>
              <a:rPr lang="ru-RU" sz="1400" dirty="0">
                <a:latin typeface="Open Sans" panose="020B0606030504020204" pitchFamily="34" charset="0"/>
                <a:ea typeface="Open Sans" panose="020B0606030504020204" pitchFamily="34" charset="0"/>
                <a:cs typeface="Open Sans" panose="020B0606030504020204" pitchFamily="34" charset="0"/>
              </a:rPr>
              <a:t>: </a:t>
            </a:r>
            <a:r>
              <a:rPr lang="en-US" sz="1400" dirty="0" smtClean="0">
                <a:latin typeface="Open Sans" panose="020B0606030504020204" pitchFamily="34" charset="0"/>
                <a:ea typeface="Open Sans" panose="020B0606030504020204" pitchFamily="34" charset="0"/>
                <a:cs typeface="Open Sans" panose="020B0606030504020204" pitchFamily="34" charset="0"/>
              </a:rPr>
              <a:t>corp.smolinvest.com</a:t>
            </a:r>
            <a:r>
              <a:rPr lang="ru-RU" sz="1400" dirty="0" smtClean="0">
                <a:latin typeface="Open Sans" panose="020B0606030504020204" pitchFamily="34" charset="0"/>
                <a:ea typeface="Open Sans" panose="020B0606030504020204" pitchFamily="34" charset="0"/>
                <a:cs typeface="Open Sans" panose="020B0606030504020204" pitchFamily="34" charset="0"/>
              </a:rPr>
              <a:t> </a:t>
            </a:r>
          </a:p>
        </p:txBody>
      </p:sp>
      <p:pic>
        <p:nvPicPr>
          <p:cNvPr id="18" name="Рисунок 17"/>
          <p:cNvPicPr>
            <a:picLocks noChangeAspect="1"/>
          </p:cNvPicPr>
          <p:nvPr/>
        </p:nvPicPr>
        <p:blipFill>
          <a:blip r:embed="rId6" cstate="print"/>
          <a:stretch>
            <a:fillRect/>
          </a:stretch>
        </p:blipFill>
        <p:spPr>
          <a:xfrm>
            <a:off x="2061031" y="156237"/>
            <a:ext cx="5498644" cy="768091"/>
          </a:xfrm>
          <a:prstGeom prst="rect">
            <a:avLst/>
          </a:prstGeom>
        </p:spPr>
      </p:pic>
      <p:sp>
        <p:nvSpPr>
          <p:cNvPr id="19" name="TextBox 18"/>
          <p:cNvSpPr txBox="1"/>
          <p:nvPr/>
        </p:nvSpPr>
        <p:spPr>
          <a:xfrm>
            <a:off x="2061031" y="317130"/>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Контакты</a:t>
            </a:r>
            <a:endParaRPr lang="ru-RU" sz="28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0" name="TextBox 19"/>
          <p:cNvSpPr txBox="1"/>
          <p:nvPr/>
        </p:nvSpPr>
        <p:spPr>
          <a:xfrm>
            <a:off x="670176" y="151855"/>
            <a:ext cx="1559859" cy="769441"/>
          </a:xfrm>
          <a:prstGeom prst="rect">
            <a:avLst/>
          </a:prstGeom>
          <a:noFill/>
        </p:spPr>
        <p:txBody>
          <a:bodyPr wrap="squar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Холм-Жирковский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21" name="TextBox 20"/>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24" name="Picture 6" descr="C:\Users\i_sli\Pictures\культура_фото района\ФОТО Холм-Жирковского района\Герб.png"/>
          <p:cNvPicPr>
            <a:picLocks noChangeAspect="1" noChangeArrowheads="1"/>
          </p:cNvPicPr>
          <p:nvPr/>
        </p:nvPicPr>
        <p:blipFill>
          <a:blip r:embed="rId7" cstate="print"/>
          <a:srcRect/>
          <a:stretch>
            <a:fillRect/>
          </a:stretch>
        </p:blipFill>
        <p:spPr bwMode="auto">
          <a:xfrm>
            <a:off x="118882" y="192540"/>
            <a:ext cx="555101" cy="688069"/>
          </a:xfrm>
          <a:prstGeom prst="rect">
            <a:avLst/>
          </a:prstGeom>
          <a:noFill/>
        </p:spPr>
      </p:pic>
      <p:sp>
        <p:nvSpPr>
          <p:cNvPr id="17" name="Прямоугольник 16"/>
          <p:cNvSpPr/>
          <p:nvPr/>
        </p:nvSpPr>
        <p:spPr>
          <a:xfrm>
            <a:off x="853020" y="6738540"/>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Tree>
    <p:extLst>
      <p:ext uri="{BB962C8B-B14F-4D97-AF65-F5344CB8AC3E}">
        <p14:creationId xmlns:p14="http://schemas.microsoft.com/office/powerpoint/2010/main" val="20640894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Home\Desktop\htmlimage (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3414" y="5167737"/>
            <a:ext cx="1468335" cy="1453996"/>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3414" y="3006614"/>
            <a:ext cx="6897489" cy="3188576"/>
          </a:xfrm>
          <a:prstGeom prst="rect">
            <a:avLst/>
          </a:prstGeo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7840" y="1659307"/>
            <a:ext cx="1484556" cy="304627"/>
          </a:xfrm>
          <a:prstGeom prst="rect">
            <a:avLst/>
          </a:prstGeom>
        </p:spPr>
      </p:pic>
      <p:pic>
        <p:nvPicPr>
          <p:cNvPr id="2" name="Рисунок 1"/>
          <p:cNvPicPr>
            <a:picLocks noChangeAspect="1"/>
          </p:cNvPicPr>
          <p:nvPr/>
        </p:nvPicPr>
        <p:blipFill>
          <a:blip r:embed="rId5" cstate="print"/>
          <a:stretch>
            <a:fillRect/>
          </a:stretch>
        </p:blipFill>
        <p:spPr>
          <a:xfrm>
            <a:off x="2061031" y="156237"/>
            <a:ext cx="5498644" cy="768091"/>
          </a:xfrm>
          <a:prstGeom prst="rect">
            <a:avLst/>
          </a:prstGeom>
        </p:spPr>
      </p:pic>
      <p:sp>
        <p:nvSpPr>
          <p:cNvPr id="3" name="TextBox 2"/>
          <p:cNvSpPr txBox="1"/>
          <p:nvPr/>
        </p:nvSpPr>
        <p:spPr>
          <a:xfrm>
            <a:off x="2061031" y="318545"/>
            <a:ext cx="5457316"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Холм-Жирковский район сегодня</a:t>
            </a:r>
          </a:p>
        </p:txBody>
      </p:sp>
      <p:sp>
        <p:nvSpPr>
          <p:cNvPr id="4" name="TextBox 3"/>
          <p:cNvSpPr txBox="1"/>
          <p:nvPr/>
        </p:nvSpPr>
        <p:spPr>
          <a:xfrm>
            <a:off x="7257989" y="7190343"/>
            <a:ext cx="311304"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4</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1" name="TextBox 30"/>
          <p:cNvSpPr txBox="1"/>
          <p:nvPr/>
        </p:nvSpPr>
        <p:spPr>
          <a:xfrm>
            <a:off x="1776602" y="2360976"/>
            <a:ext cx="1176387" cy="307777"/>
          </a:xfrm>
          <a:prstGeom prst="rect">
            <a:avLst/>
          </a:prstGeom>
          <a:noFill/>
        </p:spPr>
        <p:txBody>
          <a:bodyPr wrap="square" rtlCol="0">
            <a:spAutoFit/>
          </a:bodyPr>
          <a:lstStyle/>
          <a:p>
            <a:pPr algn="ctr"/>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Население</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2" name="TextBox 31"/>
          <p:cNvSpPr txBox="1"/>
          <p:nvPr/>
        </p:nvSpPr>
        <p:spPr>
          <a:xfrm>
            <a:off x="1430740" y="1415319"/>
            <a:ext cx="1761311" cy="307777"/>
          </a:xfrm>
          <a:prstGeom prst="rect">
            <a:avLst/>
          </a:prstGeom>
          <a:noFill/>
        </p:spPr>
        <p:txBody>
          <a:bodyPr wrap="square" rtlCol="0">
            <a:spAutoFit/>
          </a:bodyPr>
          <a:lstStyle/>
          <a:p>
            <a:pPr algn="ctr"/>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Общая площадь</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3" name="TextBox 32"/>
          <p:cNvSpPr txBox="1"/>
          <p:nvPr/>
        </p:nvSpPr>
        <p:spPr>
          <a:xfrm>
            <a:off x="4899671" y="1108881"/>
            <a:ext cx="2367626" cy="307777"/>
          </a:xfrm>
          <a:prstGeom prst="rect">
            <a:avLst/>
          </a:prstGeom>
          <a:noFill/>
        </p:spPr>
        <p:txBody>
          <a:bodyPr wrap="square" rtlCol="0">
            <a:spAutoFit/>
          </a:bodyPr>
          <a:lstStyle/>
          <a:p>
            <a:pPr algn="ctr"/>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Городские поселения</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4" name="TextBox 33"/>
          <p:cNvSpPr txBox="1"/>
          <p:nvPr/>
        </p:nvSpPr>
        <p:spPr>
          <a:xfrm>
            <a:off x="5045316" y="2138307"/>
            <a:ext cx="2071628" cy="307777"/>
          </a:xfrm>
          <a:prstGeom prst="rect">
            <a:avLst/>
          </a:prstGeom>
          <a:noFill/>
        </p:spPr>
        <p:txBody>
          <a:bodyPr wrap="square" rtlCol="0">
            <a:spAutoFit/>
          </a:bodyPr>
          <a:lstStyle/>
          <a:p>
            <a:pPr algn="ctr"/>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Сельские поселения</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5" name="TextBox 34"/>
          <p:cNvSpPr txBox="1"/>
          <p:nvPr/>
        </p:nvSpPr>
        <p:spPr>
          <a:xfrm>
            <a:off x="1500336" y="1683523"/>
            <a:ext cx="1471877" cy="338554"/>
          </a:xfrm>
          <a:prstGeom prst="rect">
            <a:avLst/>
          </a:prstGeom>
          <a:noFill/>
        </p:spPr>
        <p:txBody>
          <a:bodyPr wrap="none" rtlCol="0">
            <a:spAutoFit/>
          </a:bodyPr>
          <a:lstStyle/>
          <a:p>
            <a:pPr algn="ctr"/>
            <a:r>
              <a:rPr lang="ru-RU" sz="1600" dirty="0" smtClean="0">
                <a:latin typeface="Open Sans Semibold" panose="020B0706030804020204" pitchFamily="34" charset="0"/>
                <a:ea typeface="Open Sans Semibold" panose="020B0706030804020204" pitchFamily="34" charset="0"/>
                <a:cs typeface="Open Sans Semibold" panose="020B0706030804020204" pitchFamily="34" charset="0"/>
              </a:rPr>
              <a:t>2 033,4 кв. км</a:t>
            </a:r>
            <a:endParaRPr lang="ru-RU" sz="16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6" name="TextBox 35"/>
          <p:cNvSpPr txBox="1"/>
          <p:nvPr/>
        </p:nvSpPr>
        <p:spPr>
          <a:xfrm>
            <a:off x="5498701" y="1354920"/>
            <a:ext cx="938155" cy="338554"/>
          </a:xfrm>
          <a:prstGeom prst="rect">
            <a:avLst/>
          </a:prstGeom>
          <a:noFill/>
        </p:spPr>
        <p:txBody>
          <a:bodyPr wrap="square" rtlCol="0">
            <a:spAutoFit/>
          </a:bodyPr>
          <a:lstStyle/>
          <a:p>
            <a:pPr algn="ctr"/>
            <a:r>
              <a:rPr lang="ru-RU" sz="1600" dirty="0" smtClean="0">
                <a:latin typeface="Open Sans Semibold" panose="020B0706030804020204" pitchFamily="34" charset="0"/>
                <a:ea typeface="Open Sans Semibold" panose="020B0706030804020204" pitchFamily="34" charset="0"/>
                <a:cs typeface="Open Sans Semibold" panose="020B0706030804020204" pitchFamily="34" charset="0"/>
              </a:rPr>
              <a:t>1</a:t>
            </a:r>
            <a:endParaRPr lang="ru-RU" sz="16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7" name="TextBox 36"/>
          <p:cNvSpPr txBox="1"/>
          <p:nvPr/>
        </p:nvSpPr>
        <p:spPr>
          <a:xfrm>
            <a:off x="1457366" y="2630024"/>
            <a:ext cx="1814858" cy="338554"/>
          </a:xfrm>
          <a:prstGeom prst="rect">
            <a:avLst/>
          </a:prstGeom>
          <a:noFill/>
        </p:spPr>
        <p:txBody>
          <a:bodyPr wrap="square" rtlCol="0">
            <a:spAutoFit/>
          </a:bodyPr>
          <a:lstStyle/>
          <a:p>
            <a:pPr algn="ctr"/>
            <a:r>
              <a:rPr lang="ru-RU" sz="1600" dirty="0" smtClean="0">
                <a:latin typeface="Open Sans Semibold" panose="020B0706030804020204" pitchFamily="34" charset="0"/>
                <a:ea typeface="Open Sans Semibold" panose="020B0706030804020204" pitchFamily="34" charset="0"/>
                <a:cs typeface="Open Sans Semibold" panose="020B0706030804020204" pitchFamily="34" charset="0"/>
              </a:rPr>
              <a:t>7,816тыс. чел.</a:t>
            </a:r>
            <a:endParaRPr lang="ru-RU" sz="16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8" name="TextBox 37"/>
          <p:cNvSpPr txBox="1"/>
          <p:nvPr/>
        </p:nvSpPr>
        <p:spPr>
          <a:xfrm>
            <a:off x="5558290" y="2328473"/>
            <a:ext cx="924925" cy="338554"/>
          </a:xfrm>
          <a:prstGeom prst="rect">
            <a:avLst/>
          </a:prstGeom>
          <a:noFill/>
        </p:spPr>
        <p:txBody>
          <a:bodyPr wrap="square" rtlCol="0">
            <a:spAutoFit/>
          </a:bodyPr>
          <a:lstStyle/>
          <a:p>
            <a:pPr algn="ctr"/>
            <a:r>
              <a:rPr lang="ru-RU" sz="1600" dirty="0" smtClean="0">
                <a:latin typeface="Open Sans Semibold" panose="020B0706030804020204" pitchFamily="34" charset="0"/>
                <a:ea typeface="Open Sans Semibold" panose="020B0706030804020204" pitchFamily="34" charset="0"/>
                <a:cs typeface="Open Sans Semibold" panose="020B0706030804020204" pitchFamily="34" charset="0"/>
              </a:rPr>
              <a:t>5</a:t>
            </a:r>
            <a:endParaRPr lang="ru-RU" sz="16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40" name="Рисунок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61463" y="1136755"/>
            <a:ext cx="796481" cy="796481"/>
          </a:xfrm>
          <a:prstGeom prst="rect">
            <a:avLst/>
          </a:prstGeom>
        </p:spPr>
      </p:pic>
      <p:pic>
        <p:nvPicPr>
          <p:cNvPr id="42" name="Рисунок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61463" y="2017169"/>
            <a:ext cx="802911" cy="802911"/>
          </a:xfrm>
          <a:prstGeom prst="rect">
            <a:avLst/>
          </a:prstGeom>
        </p:spPr>
      </p:pic>
      <p:pic>
        <p:nvPicPr>
          <p:cNvPr id="43" name="Рисунок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5274" y="1294393"/>
            <a:ext cx="814323" cy="814323"/>
          </a:xfrm>
          <a:prstGeom prst="rect">
            <a:avLst/>
          </a:prstGeom>
        </p:spPr>
      </p:pic>
      <p:pic>
        <p:nvPicPr>
          <p:cNvPr id="7" name="Рисунок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8372" y="2270627"/>
            <a:ext cx="838421" cy="838421"/>
          </a:xfrm>
          <a:prstGeom prst="rect">
            <a:avLst/>
          </a:prstGeom>
        </p:spPr>
      </p:pic>
      <p:sp>
        <p:nvSpPr>
          <p:cNvPr id="28" name="TextBox 27"/>
          <p:cNvSpPr txBox="1"/>
          <p:nvPr/>
        </p:nvSpPr>
        <p:spPr>
          <a:xfrm>
            <a:off x="5295550" y="1682261"/>
            <a:ext cx="1649726" cy="261610"/>
          </a:xfrm>
          <a:prstGeom prst="rect">
            <a:avLst/>
          </a:prstGeom>
          <a:noFill/>
        </p:spPr>
        <p:txBody>
          <a:bodyPr wrap="square" rtlCol="0">
            <a:spAutoFit/>
          </a:bodyPr>
          <a:lstStyle/>
          <a:p>
            <a:r>
              <a:rPr lang="ru-RU" sz="1100" dirty="0" err="1" smtClean="0">
                <a:latin typeface="Open Sans" panose="020B0606030504020204" pitchFamily="34" charset="0"/>
                <a:ea typeface="Open Sans" panose="020B0606030504020204" pitchFamily="34" charset="0"/>
                <a:cs typeface="Open Sans" panose="020B0606030504020204" pitchFamily="34" charset="0"/>
              </a:rPr>
              <a:t>Холм-Жирковское</a:t>
            </a:r>
            <a:endParaRPr lang="ru-RU" sz="11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7" name="Рисунок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63199" y="2656031"/>
            <a:ext cx="1358716" cy="903373"/>
          </a:xfrm>
          <a:prstGeom prst="rect">
            <a:avLst/>
          </a:prstGeom>
        </p:spPr>
      </p:pic>
      <p:sp>
        <p:nvSpPr>
          <p:cNvPr id="6" name="TextBox 5"/>
          <p:cNvSpPr txBox="1"/>
          <p:nvPr/>
        </p:nvSpPr>
        <p:spPr>
          <a:xfrm>
            <a:off x="5412955" y="2638357"/>
            <a:ext cx="1342269" cy="938719"/>
          </a:xfrm>
          <a:prstGeom prst="rect">
            <a:avLst/>
          </a:prstGeom>
          <a:noFill/>
        </p:spPr>
        <p:txBody>
          <a:bodyPr wrap="square" rtlCol="0">
            <a:spAutoFit/>
          </a:bodyPr>
          <a:lstStyle/>
          <a:p>
            <a:r>
              <a:rPr lang="ru-RU" sz="1100" dirty="0" smtClean="0">
                <a:latin typeface="Open Sans" pitchFamily="34" charset="0"/>
                <a:ea typeface="Open Sans" pitchFamily="34" charset="0"/>
                <a:cs typeface="Open Sans" pitchFamily="34" charset="0"/>
              </a:rPr>
              <a:t>1.Агибаловское</a:t>
            </a:r>
          </a:p>
          <a:p>
            <a:r>
              <a:rPr lang="ru-RU" sz="1100" dirty="0" smtClean="0">
                <a:latin typeface="Open Sans" pitchFamily="34" charset="0"/>
                <a:ea typeface="Open Sans" pitchFamily="34" charset="0"/>
                <a:cs typeface="Open Sans" pitchFamily="34" charset="0"/>
              </a:rPr>
              <a:t>2.Богдановское</a:t>
            </a:r>
          </a:p>
          <a:p>
            <a:r>
              <a:rPr lang="ru-RU" sz="1100" dirty="0" smtClean="0">
                <a:latin typeface="Open Sans" pitchFamily="34" charset="0"/>
                <a:ea typeface="Open Sans" pitchFamily="34" charset="0"/>
                <a:cs typeface="Open Sans" pitchFamily="34" charset="0"/>
              </a:rPr>
              <a:t>3.Игоревское</a:t>
            </a:r>
          </a:p>
          <a:p>
            <a:r>
              <a:rPr lang="ru-RU" sz="1100" dirty="0" smtClean="0">
                <a:latin typeface="Open Sans" pitchFamily="34" charset="0"/>
                <a:ea typeface="Open Sans" pitchFamily="34" charset="0"/>
                <a:cs typeface="Open Sans" pitchFamily="34" charset="0"/>
              </a:rPr>
              <a:t>4.Тупиковское</a:t>
            </a:r>
          </a:p>
          <a:p>
            <a:r>
              <a:rPr lang="ru-RU" sz="1100" dirty="0" smtClean="0">
                <a:latin typeface="Open Sans" pitchFamily="34" charset="0"/>
                <a:ea typeface="Open Sans" pitchFamily="34" charset="0"/>
                <a:cs typeface="Open Sans" pitchFamily="34" charset="0"/>
              </a:rPr>
              <a:t>5.Лехминское</a:t>
            </a:r>
            <a:endParaRPr lang="ru-RU"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30" name="TextBox 29"/>
          <p:cNvSpPr txBox="1"/>
          <p:nvPr/>
        </p:nvSpPr>
        <p:spPr>
          <a:xfrm>
            <a:off x="670176" y="151855"/>
            <a:ext cx="1559859" cy="769441"/>
          </a:xfrm>
          <a:prstGeom prst="rect">
            <a:avLst/>
          </a:prstGeom>
          <a:noFill/>
        </p:spPr>
        <p:txBody>
          <a:bodyPr wrap="squar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Холм-Жирковский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9" name="TextBox 38"/>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41" name="Picture 6" descr="C:\Users\i_sli\Pictures\культура_фото района\ФОТО Холм-Жирковского района\Герб.png"/>
          <p:cNvPicPr>
            <a:picLocks noChangeAspect="1" noChangeArrowheads="1"/>
          </p:cNvPicPr>
          <p:nvPr/>
        </p:nvPicPr>
        <p:blipFill>
          <a:blip r:embed="rId11" cstate="print"/>
          <a:srcRect/>
          <a:stretch>
            <a:fillRect/>
          </a:stretch>
        </p:blipFill>
        <p:spPr bwMode="auto">
          <a:xfrm>
            <a:off x="118882" y="192540"/>
            <a:ext cx="555101" cy="688069"/>
          </a:xfrm>
          <a:prstGeom prst="rect">
            <a:avLst/>
          </a:prstGeom>
          <a:noFill/>
        </p:spPr>
      </p:pic>
      <p:sp>
        <p:nvSpPr>
          <p:cNvPr id="8" name="Прямоугольник 7"/>
          <p:cNvSpPr/>
          <p:nvPr/>
        </p:nvSpPr>
        <p:spPr>
          <a:xfrm>
            <a:off x="857077" y="6645275"/>
            <a:ext cx="2095912"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Tree>
    <p:extLst>
      <p:ext uri="{BB962C8B-B14F-4D97-AF65-F5344CB8AC3E}">
        <p14:creationId xmlns:p14="http://schemas.microsoft.com/office/powerpoint/2010/main" val="17502161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Рисунок 23"/>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41951" y="5511094"/>
            <a:ext cx="2730349" cy="769442"/>
          </a:xfrm>
          <a:prstGeom prst="rect">
            <a:avLst/>
          </a:prstGeom>
          <a:ln w="38100">
            <a:solidFill>
              <a:srgbClr val="77DAFF"/>
            </a:solidFill>
            <a:prstDash val="sysDash"/>
          </a:ln>
        </p:spPr>
      </p:pic>
      <p:pic>
        <p:nvPicPr>
          <p:cNvPr id="23" name="Рисунок 22"/>
          <p:cNvPicPr>
            <a:picLocks noChangeAspect="1"/>
          </p:cNvPicPr>
          <p:nvPr/>
        </p:nvPicPr>
        <p:blipFill>
          <a:blip r:embed="rId5" cstate="print">
            <a:lum bright="70000" contrast="-70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43200" y="4759578"/>
            <a:ext cx="2492717" cy="1314308"/>
          </a:xfrm>
          <a:prstGeom prst="rect">
            <a:avLst/>
          </a:prstGeom>
          <a:ln w="38100">
            <a:solidFill>
              <a:srgbClr val="77DAFF"/>
            </a:solidFill>
            <a:prstDash val="sysDash"/>
          </a:ln>
        </p:spPr>
      </p:pic>
      <p:pic>
        <p:nvPicPr>
          <p:cNvPr id="22" name="Рисунок 21"/>
          <p:cNvPicPr>
            <a:picLocks noChangeAspect="1"/>
          </p:cNvPicPr>
          <p:nvPr/>
        </p:nvPicPr>
        <p:blipFill>
          <a:blip r:embed="rId7" cstate="print">
            <a:lum bright="70000" contrast="-70000"/>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10773" y="3051056"/>
            <a:ext cx="2492717" cy="1131275"/>
          </a:xfrm>
          <a:prstGeom prst="rect">
            <a:avLst/>
          </a:prstGeom>
          <a:ln w="38100">
            <a:solidFill>
              <a:srgbClr val="77DAFF"/>
            </a:solidFill>
            <a:prstDash val="sysDash"/>
          </a:ln>
        </p:spPr>
      </p:pic>
      <p:pic>
        <p:nvPicPr>
          <p:cNvPr id="21" name="Рисунок 20"/>
          <p:cNvPicPr>
            <a:picLocks noChangeAspect="1"/>
          </p:cNvPicPr>
          <p:nvPr/>
        </p:nvPicPr>
        <p:blipFill>
          <a:blip r:embed="rId9" cstate="print">
            <a:lum bright="70000" contrast="-70000"/>
            <a:extLst>
              <a:ext uri="{BEBA8EAE-BF5A-486C-A8C5-ECC9F3942E4B}">
                <a14:imgProps xmlns:a14="http://schemas.microsoft.com/office/drawing/2010/main">
                  <a14:imgLayer r:embed="rId10">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10773" y="1652149"/>
            <a:ext cx="1919262" cy="684157"/>
          </a:xfrm>
          <a:prstGeom prst="rect">
            <a:avLst/>
          </a:prstGeom>
          <a:ln w="38100">
            <a:solidFill>
              <a:srgbClr val="77DAFF"/>
            </a:solidFill>
            <a:prstDash val="sysDash"/>
          </a:ln>
        </p:spPr>
      </p:pic>
      <p:pic>
        <p:nvPicPr>
          <p:cNvPr id="46" name="Рисунок 45"/>
          <p:cNvPicPr>
            <a:picLocks noChangeAspect="1"/>
          </p:cNvPicPr>
          <p:nvPr/>
        </p:nvPicPr>
        <p:blipFill>
          <a:blip r:embed="rId11" cstate="print"/>
          <a:stretch>
            <a:fillRect/>
          </a:stretch>
        </p:blipFill>
        <p:spPr>
          <a:xfrm>
            <a:off x="2061031" y="156237"/>
            <a:ext cx="5498644" cy="768091"/>
          </a:xfrm>
          <a:prstGeom prst="rect">
            <a:avLst/>
          </a:prstGeom>
        </p:spPr>
      </p:pic>
      <p:sp>
        <p:nvSpPr>
          <p:cNvPr id="48" name="TextBox 47"/>
          <p:cNvSpPr txBox="1"/>
          <p:nvPr/>
        </p:nvSpPr>
        <p:spPr>
          <a:xfrm>
            <a:off x="2114658" y="317130"/>
            <a:ext cx="5391390"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Природные ресурсы</a:t>
            </a:r>
          </a:p>
        </p:txBody>
      </p:sp>
      <p:sp>
        <p:nvSpPr>
          <p:cNvPr id="49" name="TextBox 48"/>
          <p:cNvSpPr txBox="1"/>
          <p:nvPr/>
        </p:nvSpPr>
        <p:spPr>
          <a:xfrm>
            <a:off x="7257989"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5</a:t>
            </a:r>
          </a:p>
        </p:txBody>
      </p:sp>
      <p:sp>
        <p:nvSpPr>
          <p:cNvPr id="50" name="TextBox 49"/>
          <p:cNvSpPr txBox="1"/>
          <p:nvPr/>
        </p:nvSpPr>
        <p:spPr>
          <a:xfrm>
            <a:off x="3341951" y="5511094"/>
            <a:ext cx="2730349" cy="769441"/>
          </a:xfrm>
          <a:prstGeom prst="rect">
            <a:avLst/>
          </a:prstGeom>
          <a:noFill/>
        </p:spPr>
        <p:txBody>
          <a:bodyPr wrap="square" rtlCol="0">
            <a:spAutoFit/>
          </a:bodyPr>
          <a:lstStyle/>
          <a:p>
            <a:pPr indent="449263" algn="just"/>
            <a:r>
              <a:rPr lang="ru-RU" sz="1100" dirty="0" smtClean="0">
                <a:latin typeface="Open Sans" panose="020B0606030504020204" pitchFamily="34" charset="0"/>
                <a:ea typeface="Open Sans" panose="020B0606030504020204" pitchFamily="34" charset="0"/>
                <a:cs typeface="Open Sans" panose="020B0606030504020204" pitchFamily="34" charset="0"/>
              </a:rPr>
              <a:t>Полезные ископаемые представлены месторождениями песчано-гравийного материала (торф, известняк, песок, гравий).</a:t>
            </a:r>
            <a:endParaRPr lang="ru-RU"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52" name="TextBox 51"/>
          <p:cNvSpPr txBox="1"/>
          <p:nvPr/>
        </p:nvSpPr>
        <p:spPr>
          <a:xfrm>
            <a:off x="310773" y="3074336"/>
            <a:ext cx="2492717" cy="1107996"/>
          </a:xfrm>
          <a:prstGeom prst="rect">
            <a:avLst/>
          </a:prstGeom>
          <a:noFill/>
        </p:spPr>
        <p:txBody>
          <a:bodyPr wrap="square" rtlCol="0">
            <a:spAutoFit/>
          </a:bodyPr>
          <a:lstStyle/>
          <a:p>
            <a:pPr indent="538163" algn="just"/>
            <a:r>
              <a:rPr lang="ru-RU" sz="1100" dirty="0" smtClean="0">
                <a:latin typeface="Open Sans" panose="020B0606030504020204" pitchFamily="34" charset="0"/>
                <a:ea typeface="Open Sans" panose="020B0606030504020204" pitchFamily="34" charset="0"/>
                <a:cs typeface="Open Sans" panose="020B0606030504020204" pitchFamily="34" charset="0"/>
              </a:rPr>
              <a:t>Рельеф района располагается  в пределах Бельской возвышенности. Большая часто территории характеризуется равнинным, волнисты рельефом.</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53" name="TextBox 52"/>
          <p:cNvSpPr txBox="1"/>
          <p:nvPr/>
        </p:nvSpPr>
        <p:spPr>
          <a:xfrm>
            <a:off x="343200" y="4796613"/>
            <a:ext cx="2492717" cy="1277273"/>
          </a:xfrm>
          <a:prstGeom prst="rect">
            <a:avLst/>
          </a:prstGeom>
          <a:noFill/>
        </p:spPr>
        <p:txBody>
          <a:bodyPr wrap="square" rtlCol="0">
            <a:spAutoFit/>
          </a:bodyPr>
          <a:lstStyle/>
          <a:p>
            <a:pPr indent="538163" algn="just"/>
            <a:r>
              <a:rPr lang="ru-RU" sz="1100" dirty="0" smtClean="0">
                <a:latin typeface="Open Sans" panose="020B0606030504020204" pitchFamily="34" charset="0"/>
                <a:ea typeface="Open Sans" panose="020B0606030504020204" pitchFamily="34" charset="0"/>
                <a:cs typeface="Open Sans" panose="020B0606030504020204" pitchFamily="34" charset="0"/>
              </a:rPr>
              <a:t>    Климат района относится умеренно-континентальному типу. Средняя многолетняя температура января - 8,8С,  июля-17,2С. За год в среднем выпадает 600-625 мм осадков.</a:t>
            </a:r>
            <a:endParaRPr lang="ru-RU"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54" name="TextBox 53"/>
          <p:cNvSpPr txBox="1"/>
          <p:nvPr/>
        </p:nvSpPr>
        <p:spPr>
          <a:xfrm>
            <a:off x="118882" y="1692645"/>
            <a:ext cx="1993667" cy="600164"/>
          </a:xfrm>
          <a:prstGeom prst="rect">
            <a:avLst/>
          </a:prstGeom>
          <a:noFill/>
        </p:spPr>
        <p:txBody>
          <a:bodyPr wrap="square" rtlCol="0">
            <a:spAutoFit/>
          </a:bodyPr>
          <a:lstStyle/>
          <a:p>
            <a:pPr indent="538163" algn="r"/>
            <a:r>
              <a:rPr lang="ru-RU" sz="1100" dirty="0" smtClean="0">
                <a:latin typeface="Open Sans" panose="020B0606030504020204" pitchFamily="34" charset="0"/>
                <a:ea typeface="Open Sans" panose="020B0606030504020204" pitchFamily="34" charset="0"/>
                <a:cs typeface="Open Sans" panose="020B0606030504020204" pitchFamily="34" charset="0"/>
              </a:rPr>
              <a:t>Территория района расположена в бассейне  реки  Днепр.</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7" name="Рисунок 5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6606" y="2875185"/>
            <a:ext cx="378928" cy="364785"/>
          </a:xfrm>
          <a:prstGeom prst="rect">
            <a:avLst/>
          </a:prstGeom>
        </p:spPr>
      </p:pic>
      <p:pic>
        <p:nvPicPr>
          <p:cNvPr id="58" name="Рисунок 5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2724" y="1415821"/>
            <a:ext cx="385217" cy="385217"/>
          </a:xfrm>
          <a:prstGeom prst="rect">
            <a:avLst/>
          </a:prstGeom>
        </p:spPr>
      </p:pic>
      <p:pic>
        <p:nvPicPr>
          <p:cNvPr id="59" name="Рисунок 5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77567" y="4555906"/>
            <a:ext cx="385217" cy="407341"/>
          </a:xfrm>
          <a:prstGeom prst="rect">
            <a:avLst/>
          </a:prstGeom>
        </p:spPr>
      </p:pic>
      <p:pic>
        <p:nvPicPr>
          <p:cNvPr id="60" name="Рисунок 5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415610" y="5311305"/>
            <a:ext cx="377130" cy="391145"/>
          </a:xfrm>
          <a:prstGeom prst="rect">
            <a:avLst/>
          </a:prstGeom>
        </p:spPr>
      </p:pic>
      <p:sp>
        <p:nvSpPr>
          <p:cNvPr id="28" name="TextBox 27"/>
          <p:cNvSpPr txBox="1"/>
          <p:nvPr/>
        </p:nvSpPr>
        <p:spPr>
          <a:xfrm>
            <a:off x="670176" y="151855"/>
            <a:ext cx="1559859" cy="769441"/>
          </a:xfrm>
          <a:prstGeom prst="rect">
            <a:avLst/>
          </a:prstGeom>
          <a:noFill/>
        </p:spPr>
        <p:txBody>
          <a:bodyPr wrap="squar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Холм-Жирковский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0" name="TextBox 29"/>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31" name="Picture 6" descr="C:\Users\i_sli\Pictures\культура_фото района\ФОТО Холм-Жирковского района\Герб.png"/>
          <p:cNvPicPr>
            <a:picLocks noChangeAspect="1" noChangeArrowheads="1"/>
          </p:cNvPicPr>
          <p:nvPr/>
        </p:nvPicPr>
        <p:blipFill>
          <a:blip r:embed="rId16" cstate="print"/>
          <a:srcRect/>
          <a:stretch>
            <a:fillRect/>
          </a:stretch>
        </p:blipFill>
        <p:spPr bwMode="auto">
          <a:xfrm>
            <a:off x="118882" y="192540"/>
            <a:ext cx="555101" cy="688069"/>
          </a:xfrm>
          <a:prstGeom prst="rect">
            <a:avLst/>
          </a:prstGeom>
          <a:noFill/>
        </p:spPr>
      </p:pic>
      <p:pic>
        <p:nvPicPr>
          <p:cNvPr id="2" name="Рисунок 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500367" y="1158476"/>
            <a:ext cx="5005681" cy="2942364"/>
          </a:xfrm>
          <a:prstGeom prst="rect">
            <a:avLst/>
          </a:prstGeom>
        </p:spPr>
      </p:pic>
      <p:pic>
        <p:nvPicPr>
          <p:cNvPr id="4" name="Рисунок 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415610" y="4334988"/>
            <a:ext cx="3540099" cy="740866"/>
          </a:xfrm>
          <a:prstGeom prst="rect">
            <a:avLst/>
          </a:prstGeom>
        </p:spPr>
      </p:pic>
      <p:sp>
        <p:nvSpPr>
          <p:cNvPr id="3" name="Прямоугольник 2"/>
          <p:cNvSpPr/>
          <p:nvPr/>
        </p:nvSpPr>
        <p:spPr>
          <a:xfrm>
            <a:off x="862785" y="6645275"/>
            <a:ext cx="2022408"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
        <p:nvSpPr>
          <p:cNvPr id="25" name="Прямоугольник 24"/>
          <p:cNvSpPr/>
          <p:nvPr/>
        </p:nvSpPr>
        <p:spPr>
          <a:xfrm>
            <a:off x="853020" y="6738540"/>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Tree>
    <p:extLst>
      <p:ext uri="{BB962C8B-B14F-4D97-AF65-F5344CB8AC3E}">
        <p14:creationId xmlns:p14="http://schemas.microsoft.com/office/powerpoint/2010/main" val="1667658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Рисунок 7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4587" y="2580141"/>
            <a:ext cx="1012413" cy="1027110"/>
          </a:xfrm>
          <a:prstGeom prst="rect">
            <a:avLst/>
          </a:prstGeom>
        </p:spPr>
      </p:pic>
      <p:pic>
        <p:nvPicPr>
          <p:cNvPr id="79" name="Рисунок 78"/>
          <p:cNvPicPr>
            <a:picLocks noChangeAspect="1"/>
          </p:cNvPicPr>
          <p:nvPr/>
        </p:nvPicPr>
        <p:blipFill>
          <a:blip r:embed="rId3" cstate="print"/>
          <a:stretch>
            <a:fillRect/>
          </a:stretch>
        </p:blipFill>
        <p:spPr>
          <a:xfrm>
            <a:off x="2061031" y="156237"/>
            <a:ext cx="5498644" cy="768091"/>
          </a:xfrm>
          <a:prstGeom prst="rect">
            <a:avLst/>
          </a:prstGeom>
        </p:spPr>
      </p:pic>
      <p:pic>
        <p:nvPicPr>
          <p:cNvPr id="80" name="Рисунок 79"/>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colorTemperature colorTemp="4700"/>
                    </a14:imgEffect>
                    <a14:imgEffect>
                      <a14:saturation sat="33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1151926"/>
            <a:ext cx="2296633" cy="1368007"/>
          </a:xfrm>
          <a:prstGeom prst="rect">
            <a:avLst/>
          </a:prstGeom>
        </p:spPr>
      </p:pic>
      <p:pic>
        <p:nvPicPr>
          <p:cNvPr id="81" name="Рисунок 80"/>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colorTemperature colorTemp="4700"/>
                    </a14:imgEffect>
                    <a14:imgEffect>
                      <a14:saturation sat="33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263042" y="1151926"/>
            <a:ext cx="2296633" cy="1368007"/>
          </a:xfrm>
          <a:prstGeom prst="rect">
            <a:avLst/>
          </a:prstGeom>
        </p:spPr>
      </p:pic>
      <p:pic>
        <p:nvPicPr>
          <p:cNvPr id="82" name="Рисунок 81"/>
          <p:cNvPicPr>
            <a:picLocks noChangeAspect="1"/>
          </p:cNvPicPr>
          <p:nvPr/>
        </p:nvPicPr>
        <p:blipFill>
          <a:blip r:embed="rId6" cstate="print">
            <a:lum bright="70000" contrast="-70000"/>
            <a:extLst>
              <a:ext uri="{BEBA8EAE-BF5A-486C-A8C5-ECC9F3942E4B}">
                <a14:imgProps xmlns:a14="http://schemas.microsoft.com/office/drawing/2010/main">
                  <a14:imgLayer r:embed="rId5">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448101" y="1151927"/>
            <a:ext cx="2668401" cy="1360712"/>
          </a:xfrm>
          <a:prstGeom prst="rect">
            <a:avLst/>
          </a:prstGeom>
        </p:spPr>
      </p:pic>
      <p:sp>
        <p:nvSpPr>
          <p:cNvPr id="83" name="TextBox 82"/>
          <p:cNvSpPr txBox="1"/>
          <p:nvPr/>
        </p:nvSpPr>
        <p:spPr>
          <a:xfrm>
            <a:off x="2086043" y="184040"/>
            <a:ext cx="5453269" cy="707886"/>
          </a:xfrm>
          <a:prstGeom prst="rect">
            <a:avLst/>
          </a:prstGeom>
          <a:noFill/>
        </p:spPr>
        <p:txBody>
          <a:bodyPr wrap="square" rtlCol="0">
            <a:spAutoFit/>
          </a:bodyPr>
          <a:lstStyle/>
          <a:p>
            <a:pPr algn="ctr"/>
            <a:r>
              <a:rPr lang="ru-RU" sz="20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Социально-экономическое </a:t>
            </a:r>
          </a:p>
          <a:p>
            <a:pPr algn="ctr"/>
            <a:r>
              <a:rPr lang="ru-RU" sz="20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развитие</a:t>
            </a:r>
          </a:p>
        </p:txBody>
      </p:sp>
      <p:sp>
        <p:nvSpPr>
          <p:cNvPr id="84" name="TextBox 83"/>
          <p:cNvSpPr txBox="1"/>
          <p:nvPr/>
        </p:nvSpPr>
        <p:spPr>
          <a:xfrm>
            <a:off x="7257989" y="7190343"/>
            <a:ext cx="311304"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6</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85" name="TextBox 84"/>
          <p:cNvSpPr txBox="1"/>
          <p:nvPr/>
        </p:nvSpPr>
        <p:spPr>
          <a:xfrm>
            <a:off x="16672" y="1278285"/>
            <a:ext cx="2263287" cy="1107996"/>
          </a:xfrm>
          <a:prstGeom prst="rect">
            <a:avLst/>
          </a:prstGeom>
          <a:noFill/>
        </p:spPr>
        <p:txBody>
          <a:bodyPr wrap="squar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Среднемесячная </a:t>
            </a:r>
          </a:p>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заработная </a:t>
            </a:r>
          </a:p>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плата </a:t>
            </a:r>
          </a:p>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работников</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86" name="TextBox 85"/>
          <p:cNvSpPr txBox="1"/>
          <p:nvPr/>
        </p:nvSpPr>
        <p:spPr>
          <a:xfrm>
            <a:off x="2452647" y="1178981"/>
            <a:ext cx="2663856" cy="1292662"/>
          </a:xfrm>
          <a:prstGeom prst="rect">
            <a:avLst/>
          </a:prstGeom>
          <a:noFill/>
        </p:spPr>
        <p:txBody>
          <a:bodyPr wrap="square" rtlCol="0">
            <a:spAutoFit/>
          </a:bodyPr>
          <a:lstStyle/>
          <a:p>
            <a:pPr algn="ctr"/>
            <a:r>
              <a:rPr lang="ru-RU" sz="13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Объем отгруженных товаров собственного производства, выполненных работ и услуг по всем видам экономической деятельности</a:t>
            </a:r>
            <a:endParaRPr lang="ru-RU" sz="13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87" name="TextBox 86"/>
          <p:cNvSpPr txBox="1"/>
          <p:nvPr/>
        </p:nvSpPr>
        <p:spPr>
          <a:xfrm>
            <a:off x="5276934" y="1311460"/>
            <a:ext cx="2262377" cy="923330"/>
          </a:xfrm>
          <a:prstGeom prst="rect">
            <a:avLst/>
          </a:prstGeom>
          <a:noFill/>
        </p:spPr>
        <p:txBody>
          <a:bodyPr wrap="square" rtlCol="0">
            <a:spAutoFit/>
          </a:bodyPr>
          <a:lstStyle/>
          <a:p>
            <a:pPr algn="ct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Оборот</a:t>
            </a:r>
          </a:p>
          <a:p>
            <a:pPr algn="ctr"/>
            <a:r>
              <a:rPr lang="ru-RU"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a:t>
            </a: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озничной</a:t>
            </a:r>
          </a:p>
          <a:p>
            <a:pPr algn="ct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торговли</a:t>
            </a:r>
            <a:endParaRPr lang="ru-RU"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88" name="TextBox 87"/>
          <p:cNvSpPr txBox="1"/>
          <p:nvPr/>
        </p:nvSpPr>
        <p:spPr>
          <a:xfrm>
            <a:off x="1427327" y="2669551"/>
            <a:ext cx="966931" cy="369332"/>
          </a:xfrm>
          <a:prstGeom prst="rect">
            <a:avLst/>
          </a:prstGeom>
          <a:noFill/>
        </p:spPr>
        <p:txBody>
          <a:bodyPr wrap="none" rtlCol="0">
            <a:spAutoFit/>
          </a:bodyPr>
          <a:lstStyle/>
          <a:p>
            <a:r>
              <a:rPr lang="ru-RU" dirty="0" smtClean="0">
                <a:latin typeface="Open Sans" panose="020B0606030504020204" pitchFamily="34" charset="0"/>
                <a:ea typeface="Open Sans" panose="020B0606030504020204" pitchFamily="34" charset="0"/>
                <a:cs typeface="Open Sans" panose="020B0606030504020204" pitchFamily="34" charset="0"/>
              </a:rPr>
              <a:t>109,8%</a:t>
            </a:r>
            <a:endParaRPr lang="ru-RU" dirty="0">
              <a:latin typeface="Open Sans" panose="020B0606030504020204" pitchFamily="34" charset="0"/>
              <a:ea typeface="Open Sans" panose="020B0606030504020204" pitchFamily="34" charset="0"/>
              <a:cs typeface="Open Sans" panose="020B0606030504020204" pitchFamily="34" charset="0"/>
            </a:endParaRPr>
          </a:p>
        </p:txBody>
      </p:sp>
      <p:sp>
        <p:nvSpPr>
          <p:cNvPr id="89" name="TextBox 88"/>
          <p:cNvSpPr txBox="1"/>
          <p:nvPr/>
        </p:nvSpPr>
        <p:spPr>
          <a:xfrm>
            <a:off x="1368153" y="2980706"/>
            <a:ext cx="1029797" cy="577081"/>
          </a:xfrm>
          <a:prstGeom prst="rect">
            <a:avLst/>
          </a:prstGeom>
          <a:noFill/>
        </p:spPr>
        <p:txBody>
          <a:bodyPr wrap="square" rtlCol="0">
            <a:spAutoFit/>
          </a:bodyPr>
          <a:lstStyle/>
          <a:p>
            <a:pPr algn="ctr"/>
            <a:r>
              <a:rPr lang="ru-RU" sz="1050" dirty="0" smtClean="0">
                <a:latin typeface="Open Sans" panose="020B0606030504020204" pitchFamily="34" charset="0"/>
                <a:ea typeface="Open Sans" panose="020B0606030504020204" pitchFamily="34" charset="0"/>
                <a:cs typeface="Open Sans" panose="020B0606030504020204" pitchFamily="34" charset="0"/>
              </a:rPr>
              <a:t>к средне-</a:t>
            </a:r>
          </a:p>
          <a:p>
            <a:pPr algn="ctr"/>
            <a:r>
              <a:rPr lang="ru-RU" sz="1050" dirty="0" smtClean="0">
                <a:latin typeface="Open Sans" panose="020B0606030504020204" pitchFamily="34" charset="0"/>
                <a:ea typeface="Open Sans" panose="020B0606030504020204" pitchFamily="34" charset="0"/>
                <a:cs typeface="Open Sans" panose="020B0606030504020204" pitchFamily="34" charset="0"/>
              </a:rPr>
              <a:t>областному</a:t>
            </a:r>
          </a:p>
          <a:p>
            <a:pPr algn="ctr"/>
            <a:r>
              <a:rPr lang="ru-RU" sz="1050" dirty="0" smtClean="0">
                <a:latin typeface="Open Sans" panose="020B0606030504020204" pitchFamily="34" charset="0"/>
                <a:ea typeface="Open Sans" panose="020B0606030504020204" pitchFamily="34" charset="0"/>
                <a:cs typeface="Open Sans" panose="020B0606030504020204" pitchFamily="34" charset="0"/>
              </a:rPr>
              <a:t>уровню</a:t>
            </a:r>
            <a:endParaRPr lang="ru-RU" sz="1050" dirty="0">
              <a:latin typeface="Open Sans" panose="020B0606030504020204" pitchFamily="34" charset="0"/>
              <a:ea typeface="Open Sans" panose="020B0606030504020204" pitchFamily="34" charset="0"/>
              <a:cs typeface="Open Sans" panose="020B0606030504020204" pitchFamily="34" charset="0"/>
            </a:endParaRPr>
          </a:p>
        </p:txBody>
      </p:sp>
      <p:sp>
        <p:nvSpPr>
          <p:cNvPr id="94" name="TextBox 93"/>
          <p:cNvSpPr txBox="1"/>
          <p:nvPr/>
        </p:nvSpPr>
        <p:spPr>
          <a:xfrm>
            <a:off x="-9906" y="2711854"/>
            <a:ext cx="1285929" cy="800219"/>
          </a:xfrm>
          <a:prstGeom prst="rect">
            <a:avLst/>
          </a:prstGeom>
          <a:noFill/>
        </p:spPr>
        <p:txBody>
          <a:bodyPr wrap="none" rtlCol="0">
            <a:spAutoFit/>
          </a:bodyPr>
          <a:lstStyle/>
          <a:p>
            <a:pPr algn="ctr"/>
            <a:r>
              <a:rPr lang="ru-RU" sz="28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54,853</a:t>
            </a:r>
          </a:p>
          <a:p>
            <a:pPr algn="ctr"/>
            <a:r>
              <a:rPr lang="ru-RU"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тыс. </a:t>
            </a:r>
            <a:r>
              <a:rPr lang="ru-RU"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руб.</a:t>
            </a:r>
            <a:r>
              <a:rPr lang="ru-RU"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endParaRPr lang="ru-RU" sz="105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5" name="TextBox 94"/>
          <p:cNvSpPr txBox="1"/>
          <p:nvPr/>
        </p:nvSpPr>
        <p:spPr>
          <a:xfrm>
            <a:off x="2497153" y="2681192"/>
            <a:ext cx="1285929" cy="738664"/>
          </a:xfrm>
          <a:prstGeom prst="rect">
            <a:avLst/>
          </a:prstGeom>
          <a:noFill/>
        </p:spPr>
        <p:txBody>
          <a:bodyPr wrap="none" rtlCol="0">
            <a:spAutoFit/>
          </a:bodyPr>
          <a:lstStyle/>
          <a:p>
            <a:pPr algn="ctr"/>
            <a:r>
              <a:rPr lang="ru-RU" sz="28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5650,0</a:t>
            </a:r>
          </a:p>
          <a:p>
            <a:pPr algn="ctr"/>
            <a:r>
              <a:rPr lang="ru-RU" sz="1400"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млн. руб.</a:t>
            </a:r>
            <a:endPar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6" name="TextBox 95"/>
          <p:cNvSpPr txBox="1"/>
          <p:nvPr/>
        </p:nvSpPr>
        <p:spPr>
          <a:xfrm>
            <a:off x="5321345" y="2685516"/>
            <a:ext cx="1085555" cy="738664"/>
          </a:xfrm>
          <a:prstGeom prst="rect">
            <a:avLst/>
          </a:prstGeom>
          <a:noFill/>
        </p:spPr>
        <p:txBody>
          <a:bodyPr wrap="none" rtlCol="0">
            <a:spAutoFit/>
          </a:bodyPr>
          <a:lstStyle/>
          <a:p>
            <a:pPr algn="ctr"/>
            <a:r>
              <a:rPr lang="ru-RU" sz="28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564,2</a:t>
            </a:r>
          </a:p>
          <a:p>
            <a:pPr algn="ctr"/>
            <a:r>
              <a:rPr lang="ru-RU" sz="1400"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млн. руб.</a:t>
            </a:r>
            <a:endPar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7" name="Рисунок 96"/>
          <p:cNvPicPr>
            <a:picLocks noChangeAspect="1"/>
          </p:cNvPicPr>
          <p:nvPr/>
        </p:nvPicPr>
        <p:blipFill>
          <a:blip r:embed="rId6" cstate="print">
            <a:lum bright="70000" contrast="-70000"/>
            <a:extLst>
              <a:ext uri="{BEBA8EAE-BF5A-486C-A8C5-ECC9F3942E4B}">
                <a14:imgProps xmlns:a14="http://schemas.microsoft.com/office/drawing/2010/main">
                  <a14:imgLayer r:embed="rId5">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34751" y="3795343"/>
            <a:ext cx="2481721" cy="2727167"/>
          </a:xfrm>
          <a:prstGeom prst="rect">
            <a:avLst/>
          </a:prstGeom>
        </p:spPr>
      </p:pic>
      <p:pic>
        <p:nvPicPr>
          <p:cNvPr id="98" name="Рисунок 9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00372" y="4054465"/>
            <a:ext cx="849733" cy="848073"/>
          </a:xfrm>
          <a:prstGeom prst="rect">
            <a:avLst/>
          </a:prstGeom>
        </p:spPr>
      </p:pic>
      <p:sp>
        <p:nvSpPr>
          <p:cNvPr id="100" name="TextBox 99"/>
          <p:cNvSpPr txBox="1"/>
          <p:nvPr/>
        </p:nvSpPr>
        <p:spPr>
          <a:xfrm>
            <a:off x="1471238" y="4107403"/>
            <a:ext cx="1401217" cy="523220"/>
          </a:xfrm>
          <a:prstGeom prst="rect">
            <a:avLst/>
          </a:prstGeom>
          <a:noFill/>
        </p:spPr>
        <p:txBody>
          <a:bodyPr wrap="none" rtlCol="0">
            <a:spAutoFit/>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Уровень </a:t>
            </a:r>
          </a:p>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безработицы</a:t>
            </a:r>
            <a:endPar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01" name="TextBox 100"/>
          <p:cNvSpPr txBox="1"/>
          <p:nvPr/>
        </p:nvSpPr>
        <p:spPr>
          <a:xfrm>
            <a:off x="810149" y="5110683"/>
            <a:ext cx="1730923" cy="738664"/>
          </a:xfrm>
          <a:prstGeom prst="rect">
            <a:avLst/>
          </a:prstGeom>
          <a:noFill/>
        </p:spPr>
        <p:txBody>
          <a:bodyPr wrap="none" rtlCol="0">
            <a:spAutoFit/>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Численность </a:t>
            </a:r>
          </a:p>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трудоспособного</a:t>
            </a:r>
          </a:p>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населения</a:t>
            </a:r>
            <a:endPar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03" name="TextBox 102"/>
          <p:cNvSpPr txBox="1"/>
          <p:nvPr/>
        </p:nvSpPr>
        <p:spPr>
          <a:xfrm>
            <a:off x="1683795" y="4593416"/>
            <a:ext cx="971741" cy="461665"/>
          </a:xfrm>
          <a:prstGeom prst="rect">
            <a:avLst/>
          </a:prstGeom>
          <a:noFill/>
        </p:spPr>
        <p:txBody>
          <a:bodyPr wrap="none" rtlCol="0">
            <a:spAutoFit/>
          </a:bodyPr>
          <a:lstStyle/>
          <a:p>
            <a:r>
              <a:rPr lang="ru-RU" sz="24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0,9 %</a:t>
            </a:r>
            <a:endPar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4" name="TextBox 103"/>
          <p:cNvSpPr txBox="1"/>
          <p:nvPr/>
        </p:nvSpPr>
        <p:spPr>
          <a:xfrm>
            <a:off x="616923" y="6026587"/>
            <a:ext cx="1765227" cy="400110"/>
          </a:xfrm>
          <a:prstGeom prst="rect">
            <a:avLst/>
          </a:prstGeom>
          <a:noFill/>
        </p:spPr>
        <p:txBody>
          <a:bodyPr wrap="none" rtlCol="0">
            <a:spAutoFit/>
          </a:bodyPr>
          <a:lstStyle/>
          <a:p>
            <a:r>
              <a:rPr lang="ru-RU" sz="20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4,5 тыс. чел.</a:t>
            </a:r>
            <a:endParaRPr lang="ru-RU" sz="20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9" name="TextBox 108"/>
          <p:cNvSpPr txBox="1"/>
          <p:nvPr/>
        </p:nvSpPr>
        <p:spPr>
          <a:xfrm>
            <a:off x="3510983" y="4485576"/>
            <a:ext cx="1653851" cy="307777"/>
          </a:xfrm>
          <a:prstGeom prst="rect">
            <a:avLst/>
          </a:prstGeom>
          <a:noFill/>
        </p:spPr>
        <p:txBody>
          <a:bodyPr wrap="none" rtlCol="0">
            <a:spAutoFit/>
          </a:bodyPr>
          <a:lstStyle/>
          <a:p>
            <a:r>
              <a:rPr lang="ru-RU" sz="14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Объем доходов</a:t>
            </a:r>
            <a:endPar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0" name="TextBox 109"/>
          <p:cNvSpPr txBox="1"/>
          <p:nvPr/>
        </p:nvSpPr>
        <p:spPr>
          <a:xfrm>
            <a:off x="3439954" y="5190915"/>
            <a:ext cx="1851020" cy="307777"/>
          </a:xfrm>
          <a:prstGeom prst="rect">
            <a:avLst/>
          </a:prstGeom>
          <a:noFill/>
        </p:spPr>
        <p:txBody>
          <a:bodyPr wrap="none" rtlCol="0">
            <a:spAutoFit/>
          </a:bodyPr>
          <a:lstStyle/>
          <a:p>
            <a:r>
              <a:rPr lang="ru-RU" sz="14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Бюджет расходов</a:t>
            </a:r>
            <a:endPar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4" name="Рисунок 113"/>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a14:imgLayer r:embed="rId10">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306728" y="4165928"/>
            <a:ext cx="2062363" cy="326704"/>
          </a:xfrm>
          <a:prstGeom prst="rect">
            <a:avLst/>
          </a:prstGeom>
        </p:spPr>
      </p:pic>
      <p:pic>
        <p:nvPicPr>
          <p:cNvPr id="115" name="Рисунок 114"/>
          <p:cNvPicPr>
            <a:picLocks noChangeAspect="1"/>
          </p:cNvPicPr>
          <p:nvPr/>
        </p:nvPicPr>
        <p:blipFill>
          <a:blip r:embed="rId11" cstate="print">
            <a:duotone>
              <a:prstClr val="black"/>
              <a:schemeClr val="accent6">
                <a:tint val="45000"/>
                <a:satMod val="400000"/>
              </a:schemeClr>
            </a:duotone>
            <a:extLst>
              <a:ext uri="{BEBA8EAE-BF5A-486C-A8C5-ECC9F3942E4B}">
                <a14:imgProps xmlns:a14="http://schemas.microsoft.com/office/drawing/2010/main">
                  <a14:imgLayer r:embed="rId12">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326506" y="4836101"/>
            <a:ext cx="2057251" cy="326704"/>
          </a:xfrm>
          <a:prstGeom prst="rect">
            <a:avLst/>
          </a:prstGeom>
        </p:spPr>
      </p:pic>
      <p:pic>
        <p:nvPicPr>
          <p:cNvPr id="116" name="Рисунок 115"/>
          <p:cNvPicPr>
            <a:picLocks noChangeAspect="1"/>
          </p:cNvPicPr>
          <p:nvPr/>
        </p:nvPicPr>
        <p:blipFill>
          <a:blip r:embed="rId11" cstate="print">
            <a:duotone>
              <a:prstClr val="black"/>
              <a:schemeClr val="accent6">
                <a:tint val="45000"/>
                <a:satMod val="400000"/>
              </a:schemeClr>
            </a:duotone>
            <a:extLst>
              <a:ext uri="{BEBA8EAE-BF5A-486C-A8C5-ECC9F3942E4B}">
                <a14:imgProps xmlns:a14="http://schemas.microsoft.com/office/drawing/2010/main">
                  <a14:imgLayer r:embed="rId12">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324341" y="5503424"/>
            <a:ext cx="2057250" cy="326704"/>
          </a:xfrm>
          <a:prstGeom prst="rect">
            <a:avLst/>
          </a:prstGeom>
        </p:spPr>
      </p:pic>
      <p:sp>
        <p:nvSpPr>
          <p:cNvPr id="117" name="TextBox 116"/>
          <p:cNvSpPr txBox="1"/>
          <p:nvPr/>
        </p:nvSpPr>
        <p:spPr>
          <a:xfrm>
            <a:off x="3293467" y="4160537"/>
            <a:ext cx="2075624" cy="338554"/>
          </a:xfrm>
          <a:prstGeom prst="rect">
            <a:avLst/>
          </a:prstGeom>
          <a:noFill/>
        </p:spPr>
        <p:txBody>
          <a:bodyPr wrap="square" rtlCol="0">
            <a:spAutoFit/>
          </a:bodyPr>
          <a:lstStyle/>
          <a:p>
            <a:pPr algn="ctr"/>
            <a:r>
              <a:rPr lang="ru-RU" sz="1600" b="1" dirty="0" smtClean="0">
                <a:latin typeface="Open Sans" panose="020B0606030504020204" pitchFamily="34" charset="0"/>
                <a:ea typeface="Open Sans" panose="020B0606030504020204" pitchFamily="34" charset="0"/>
                <a:cs typeface="Open Sans" panose="020B0606030504020204" pitchFamily="34" charset="0"/>
              </a:rPr>
              <a:t>2023 год</a:t>
            </a:r>
            <a:endParaRPr lang="ru-RU" sz="16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19" name="TextBox 118"/>
          <p:cNvSpPr txBox="1"/>
          <p:nvPr/>
        </p:nvSpPr>
        <p:spPr>
          <a:xfrm>
            <a:off x="3349338" y="4841353"/>
            <a:ext cx="2032253" cy="307777"/>
          </a:xfrm>
          <a:prstGeom prst="rect">
            <a:avLst/>
          </a:prstGeom>
          <a:noFill/>
        </p:spPr>
        <p:txBody>
          <a:bodyPr wrap="square" rtlCol="0">
            <a:spAutoFit/>
          </a:bodyPr>
          <a:lstStyle/>
          <a:p>
            <a:pPr algn="ctr"/>
            <a:r>
              <a:rPr lang="ru-RU" sz="1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583,5млн. </a:t>
            </a:r>
            <a:r>
              <a:rPr lang="ru-RU"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р</a:t>
            </a:r>
            <a:r>
              <a:rPr lang="ru-RU" sz="1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уб.</a:t>
            </a:r>
            <a:endParaRPr lang="ru-RU"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0" name="TextBox 119"/>
          <p:cNvSpPr txBox="1"/>
          <p:nvPr/>
        </p:nvSpPr>
        <p:spPr>
          <a:xfrm>
            <a:off x="3336839" y="5512887"/>
            <a:ext cx="2032253" cy="307777"/>
          </a:xfrm>
          <a:prstGeom prst="rect">
            <a:avLst/>
          </a:prstGeom>
          <a:noFill/>
        </p:spPr>
        <p:txBody>
          <a:bodyPr wrap="square" rtlCol="0">
            <a:spAutoFit/>
          </a:bodyPr>
          <a:lstStyle/>
          <a:p>
            <a:pPr algn="ctr"/>
            <a:r>
              <a:rPr lang="ru-RU" sz="1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574,8млн</a:t>
            </a:r>
            <a:r>
              <a:rPr lang="ru-RU"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руб.</a:t>
            </a:r>
          </a:p>
        </p:txBody>
      </p:sp>
      <p:pic>
        <p:nvPicPr>
          <p:cNvPr id="123" name="Рисунок 12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99107" y="4223971"/>
            <a:ext cx="1462994" cy="1462994"/>
          </a:xfrm>
          <a:prstGeom prst="rect">
            <a:avLst/>
          </a:prstGeom>
        </p:spPr>
      </p:pic>
      <p:pic>
        <p:nvPicPr>
          <p:cNvPr id="124" name="Рисунок 123"/>
          <p:cNvPicPr>
            <a:picLocks noChangeAspect="1"/>
          </p:cNvPicPr>
          <p:nvPr/>
        </p:nvPicPr>
        <p:blipFill>
          <a:blip r:embed="rId14" cstate="print">
            <a:lum bright="70000" contrast="-70000"/>
            <a:extLst>
              <a:ext uri="{28A0092B-C50C-407E-A947-70E740481C1C}">
                <a14:useLocalDpi xmlns:a14="http://schemas.microsoft.com/office/drawing/2010/main" val="0"/>
              </a:ext>
            </a:extLst>
          </a:blip>
          <a:stretch>
            <a:fillRect/>
          </a:stretch>
        </p:blipFill>
        <p:spPr>
          <a:xfrm rot="5400000">
            <a:off x="1126198" y="2972579"/>
            <a:ext cx="393612" cy="191262"/>
          </a:xfrm>
          <a:prstGeom prst="rect">
            <a:avLst/>
          </a:prstGeom>
        </p:spPr>
      </p:pic>
      <p:sp>
        <p:nvSpPr>
          <p:cNvPr id="48" name="TextBox 47"/>
          <p:cNvSpPr txBox="1"/>
          <p:nvPr/>
        </p:nvSpPr>
        <p:spPr>
          <a:xfrm>
            <a:off x="670176" y="151855"/>
            <a:ext cx="1559859" cy="769441"/>
          </a:xfrm>
          <a:prstGeom prst="rect">
            <a:avLst/>
          </a:prstGeom>
          <a:noFill/>
        </p:spPr>
        <p:txBody>
          <a:bodyPr wrap="squar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Холм-Жирковский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49" name="TextBox 48"/>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51" name="Picture 6" descr="C:\Users\i_sli\Pictures\культура_фото района\ФОТО Холм-Жирковского района\Герб.png"/>
          <p:cNvPicPr>
            <a:picLocks noChangeAspect="1" noChangeArrowheads="1"/>
          </p:cNvPicPr>
          <p:nvPr/>
        </p:nvPicPr>
        <p:blipFill>
          <a:blip r:embed="rId15" cstate="print"/>
          <a:srcRect/>
          <a:stretch>
            <a:fillRect/>
          </a:stretch>
        </p:blipFill>
        <p:spPr bwMode="auto">
          <a:xfrm>
            <a:off x="118882" y="192540"/>
            <a:ext cx="555101" cy="688069"/>
          </a:xfrm>
          <a:prstGeom prst="rect">
            <a:avLst/>
          </a:prstGeom>
          <a:noFill/>
        </p:spPr>
      </p:pic>
      <p:pic>
        <p:nvPicPr>
          <p:cNvPr id="38" name="Рисунок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28865" y="2576135"/>
            <a:ext cx="1041588" cy="1056708"/>
          </a:xfrm>
          <a:prstGeom prst="rect">
            <a:avLst/>
          </a:prstGeom>
        </p:spPr>
      </p:pic>
      <p:sp>
        <p:nvSpPr>
          <p:cNvPr id="39" name="TextBox 38"/>
          <p:cNvSpPr txBox="1"/>
          <p:nvPr/>
        </p:nvSpPr>
        <p:spPr>
          <a:xfrm>
            <a:off x="4060108" y="2698911"/>
            <a:ext cx="966931" cy="369332"/>
          </a:xfrm>
          <a:prstGeom prst="rect">
            <a:avLst/>
          </a:prstGeom>
          <a:noFill/>
        </p:spPr>
        <p:txBody>
          <a:bodyPr wrap="none" rtlCol="0">
            <a:spAutoFit/>
          </a:bodyPr>
          <a:lstStyle/>
          <a:p>
            <a:r>
              <a:rPr lang="ru-RU" dirty="0" smtClean="0">
                <a:latin typeface="Open Sans" panose="020B0606030504020204" pitchFamily="34" charset="0"/>
                <a:ea typeface="Open Sans" panose="020B0606030504020204" pitchFamily="34" charset="0"/>
                <a:cs typeface="Open Sans" panose="020B0606030504020204" pitchFamily="34" charset="0"/>
              </a:rPr>
              <a:t>145,3%</a:t>
            </a:r>
            <a:endParaRPr lang="ru-RU" dirty="0">
              <a:latin typeface="Open Sans" panose="020B0606030504020204" pitchFamily="34" charset="0"/>
              <a:ea typeface="Open Sans" panose="020B0606030504020204" pitchFamily="34" charset="0"/>
              <a:cs typeface="Open Sans" panose="020B0606030504020204" pitchFamily="34" charset="0"/>
            </a:endParaRPr>
          </a:p>
        </p:txBody>
      </p:sp>
      <p:sp>
        <p:nvSpPr>
          <p:cNvPr id="40" name="TextBox 39"/>
          <p:cNvSpPr txBox="1"/>
          <p:nvPr/>
        </p:nvSpPr>
        <p:spPr>
          <a:xfrm>
            <a:off x="4076776" y="3049474"/>
            <a:ext cx="923976" cy="415498"/>
          </a:xfrm>
          <a:prstGeom prst="rect">
            <a:avLst/>
          </a:prstGeom>
          <a:noFill/>
        </p:spPr>
        <p:txBody>
          <a:bodyPr wrap="square" rtlCol="0">
            <a:spAutoFit/>
          </a:bodyPr>
          <a:lstStyle/>
          <a:p>
            <a:pPr algn="ctr"/>
            <a:r>
              <a:rPr lang="ru-RU" sz="1050" dirty="0" smtClean="0">
                <a:latin typeface="Open Sans" panose="020B0606030504020204" pitchFamily="34" charset="0"/>
                <a:ea typeface="Open Sans" panose="020B0606030504020204" pitchFamily="34" charset="0"/>
                <a:cs typeface="Open Sans" panose="020B0606030504020204" pitchFamily="34" charset="0"/>
              </a:rPr>
              <a:t>к уровню</a:t>
            </a:r>
          </a:p>
          <a:p>
            <a:pPr algn="ctr"/>
            <a:r>
              <a:rPr lang="ru-RU" sz="1050" dirty="0" smtClean="0">
                <a:latin typeface="Open Sans" panose="020B0606030504020204" pitchFamily="34" charset="0"/>
                <a:ea typeface="Open Sans" panose="020B0606030504020204" pitchFamily="34" charset="0"/>
                <a:cs typeface="Open Sans" panose="020B0606030504020204" pitchFamily="34" charset="0"/>
              </a:rPr>
              <a:t>2022 года</a:t>
            </a:r>
            <a:endParaRPr lang="ru-RU" sz="105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Рисунок 40"/>
          <p:cNvPicPr>
            <a:picLocks noChangeAspect="1"/>
          </p:cNvPicPr>
          <p:nvPr/>
        </p:nvPicPr>
        <p:blipFill>
          <a:blip r:embed="rId14" cstate="print">
            <a:lum bright="70000" contrast="-70000"/>
            <a:extLst>
              <a:ext uri="{28A0092B-C50C-407E-A947-70E740481C1C}">
                <a14:useLocalDpi xmlns:a14="http://schemas.microsoft.com/office/drawing/2010/main" val="0"/>
              </a:ext>
            </a:extLst>
          </a:blip>
          <a:stretch>
            <a:fillRect/>
          </a:stretch>
        </p:blipFill>
        <p:spPr>
          <a:xfrm rot="5400000">
            <a:off x="3697970" y="2958879"/>
            <a:ext cx="393612" cy="191262"/>
          </a:xfrm>
          <a:prstGeom prst="rect">
            <a:avLst/>
          </a:prstGeom>
        </p:spPr>
      </p:pic>
      <p:pic>
        <p:nvPicPr>
          <p:cNvPr id="46" name="Рисунок 4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46637" y="2595185"/>
            <a:ext cx="1041588" cy="1056708"/>
          </a:xfrm>
          <a:prstGeom prst="rect">
            <a:avLst/>
          </a:prstGeom>
        </p:spPr>
      </p:pic>
      <p:sp>
        <p:nvSpPr>
          <p:cNvPr id="47" name="TextBox 46"/>
          <p:cNvSpPr txBox="1"/>
          <p:nvPr/>
        </p:nvSpPr>
        <p:spPr>
          <a:xfrm>
            <a:off x="6412783" y="2775111"/>
            <a:ext cx="966931" cy="692497"/>
          </a:xfrm>
          <a:prstGeom prst="rect">
            <a:avLst/>
          </a:prstGeom>
          <a:noFill/>
        </p:spPr>
        <p:txBody>
          <a:bodyPr wrap="none" rtlCol="0">
            <a:spAutoFit/>
          </a:bodyPr>
          <a:lstStyle/>
          <a:p>
            <a:r>
              <a:rPr lang="ru-RU" dirty="0" smtClean="0">
                <a:latin typeface="Open Sans" panose="020B0606030504020204" pitchFamily="34" charset="0"/>
                <a:ea typeface="Open Sans" panose="020B0606030504020204" pitchFamily="34" charset="0"/>
                <a:cs typeface="Open Sans" panose="020B0606030504020204" pitchFamily="34" charset="0"/>
              </a:rPr>
              <a:t>107,6%</a:t>
            </a:r>
          </a:p>
          <a:p>
            <a:r>
              <a:rPr lang="ru-RU" sz="1050" dirty="0" smtClean="0">
                <a:latin typeface="Open Sans" panose="020B0606030504020204" pitchFamily="34" charset="0"/>
                <a:ea typeface="Open Sans" panose="020B0606030504020204" pitchFamily="34" charset="0"/>
                <a:cs typeface="Open Sans" panose="020B0606030504020204" pitchFamily="34" charset="0"/>
              </a:rPr>
              <a:t>к уровню</a:t>
            </a:r>
          </a:p>
          <a:p>
            <a:r>
              <a:rPr lang="ru-RU" sz="1050" dirty="0" smtClean="0">
                <a:latin typeface="Open Sans" panose="020B0606030504020204" pitchFamily="34" charset="0"/>
                <a:ea typeface="Open Sans" panose="020B0606030504020204" pitchFamily="34" charset="0"/>
                <a:cs typeface="Open Sans" panose="020B0606030504020204" pitchFamily="34" charset="0"/>
              </a:rPr>
              <a:t> 2022 года</a:t>
            </a:r>
            <a:endParaRPr lang="ru-RU" sz="105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Прямоугольник 1"/>
          <p:cNvSpPr/>
          <p:nvPr/>
        </p:nvSpPr>
        <p:spPr>
          <a:xfrm>
            <a:off x="830133" y="6722587"/>
            <a:ext cx="1996155" cy="752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smtClean="0">
                <a:solidFill>
                  <a:srgbClr val="6C8EBE"/>
                </a:solidFill>
              </a:rPr>
              <a:t>Министерство инвестиционного развития Смоленской области</a:t>
            </a:r>
            <a:endParaRPr lang="ru-RU" sz="1400" dirty="0">
              <a:solidFill>
                <a:srgbClr val="6C8EBE"/>
              </a:solidFill>
            </a:endParaRPr>
          </a:p>
        </p:txBody>
      </p:sp>
      <p:sp>
        <p:nvSpPr>
          <p:cNvPr id="44" name="Прямоугольник 43"/>
          <p:cNvSpPr/>
          <p:nvPr/>
        </p:nvSpPr>
        <p:spPr>
          <a:xfrm>
            <a:off x="853020" y="6738540"/>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Tree>
    <p:extLst>
      <p:ext uri="{BB962C8B-B14F-4D97-AF65-F5344CB8AC3E}">
        <p14:creationId xmlns:p14="http://schemas.microsoft.com/office/powerpoint/2010/main" val="23552967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Рисунок 23"/>
          <p:cNvPicPr/>
          <p:nvPr/>
        </p:nvPicPr>
        <p:blipFill>
          <a:blip r:embed="rId3">
            <a:extLst>
              <a:ext uri="{28A0092B-C50C-407E-A947-70E740481C1C}">
                <a14:useLocalDpi xmlns:a14="http://schemas.microsoft.com/office/drawing/2010/main" val="0"/>
              </a:ext>
            </a:extLst>
          </a:blip>
          <a:srcRect/>
          <a:stretch>
            <a:fillRect/>
          </a:stretch>
        </p:blipFill>
        <p:spPr bwMode="auto">
          <a:xfrm>
            <a:off x="1008323" y="5114302"/>
            <a:ext cx="1385366" cy="1423660"/>
          </a:xfrm>
          <a:prstGeom prst="ellipse">
            <a:avLst/>
          </a:prstGeom>
          <a:solidFill>
            <a:srgbClr val="FFFFFF">
              <a:shade val="85000"/>
            </a:srgbClr>
          </a:solidFill>
          <a:ln>
            <a:noFill/>
          </a:ln>
          <a:effectLst/>
        </p:spPr>
      </p:pic>
      <p:pic>
        <p:nvPicPr>
          <p:cNvPr id="27" name="Рисунок 26"/>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765164" y="1103613"/>
            <a:ext cx="4552052" cy="446408"/>
          </a:xfrm>
          <a:prstGeom prst="rect">
            <a:avLst/>
          </a:prstGeom>
        </p:spPr>
      </p:pic>
      <p:pic>
        <p:nvPicPr>
          <p:cNvPr id="30" name="Рисунок 29"/>
          <p:cNvPicPr>
            <a:picLocks noChangeAspect="1"/>
          </p:cNvPicPr>
          <p:nvPr/>
        </p:nvPicPr>
        <p:blipFill>
          <a:blip r:embed="rId6" cstate="print"/>
          <a:stretch>
            <a:fillRect/>
          </a:stretch>
        </p:blipFill>
        <p:spPr>
          <a:xfrm>
            <a:off x="2061031" y="156237"/>
            <a:ext cx="5498644" cy="768091"/>
          </a:xfrm>
          <a:prstGeom prst="rect">
            <a:avLst/>
          </a:prstGeom>
        </p:spPr>
      </p:pic>
      <p:sp>
        <p:nvSpPr>
          <p:cNvPr id="36" name="TextBox 35"/>
          <p:cNvSpPr txBox="1"/>
          <p:nvPr/>
        </p:nvSpPr>
        <p:spPr>
          <a:xfrm>
            <a:off x="2061031" y="319424"/>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Инвестиции</a:t>
            </a:r>
          </a:p>
        </p:txBody>
      </p:sp>
      <p:sp>
        <p:nvSpPr>
          <p:cNvPr id="53" name="TextBox 52"/>
          <p:cNvSpPr txBox="1"/>
          <p:nvPr/>
        </p:nvSpPr>
        <p:spPr>
          <a:xfrm>
            <a:off x="7257989"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7</a:t>
            </a:r>
          </a:p>
        </p:txBody>
      </p:sp>
      <p:sp>
        <p:nvSpPr>
          <p:cNvPr id="55" name="TextBox 54"/>
          <p:cNvSpPr txBox="1"/>
          <p:nvPr/>
        </p:nvSpPr>
        <p:spPr>
          <a:xfrm>
            <a:off x="2868399" y="1169275"/>
            <a:ext cx="4389590" cy="307777"/>
          </a:xfrm>
          <a:prstGeom prst="rect">
            <a:avLst/>
          </a:prstGeom>
          <a:noFill/>
        </p:spPr>
        <p:txBody>
          <a:bodyPr wrap="square" rtlCol="0">
            <a:spAutoFit/>
          </a:bodyPr>
          <a:lstStyle/>
          <a:p>
            <a:pPr algn="ctr"/>
            <a:r>
              <a:rPr lang="ru-RU" sz="14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Структура инвестиций в основной капитал</a:t>
            </a:r>
            <a:endPar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6" name="Рисунок 55"/>
          <p:cNvPicPr>
            <a:picLocks noChangeAspect="1"/>
          </p:cNvPicPr>
          <p:nvPr/>
        </p:nvPicPr>
        <p:blipFill>
          <a:blip r:embed="rId7" cstate="print">
            <a:lum bright="70000" contrast="-7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71399" y="1028815"/>
            <a:ext cx="2319174" cy="695335"/>
          </a:xfrm>
          <a:prstGeom prst="rect">
            <a:avLst/>
          </a:prstGeom>
        </p:spPr>
      </p:pic>
      <p:sp>
        <p:nvSpPr>
          <p:cNvPr id="57" name="TextBox 56"/>
          <p:cNvSpPr txBox="1"/>
          <p:nvPr/>
        </p:nvSpPr>
        <p:spPr>
          <a:xfrm>
            <a:off x="270234" y="1118767"/>
            <a:ext cx="2320339" cy="523220"/>
          </a:xfrm>
          <a:prstGeom prst="rect">
            <a:avLst/>
          </a:prstGeom>
          <a:noFill/>
        </p:spPr>
        <p:txBody>
          <a:bodyPr wrap="square" rtlCol="0">
            <a:spAutoFit/>
          </a:bodyPr>
          <a:lstStyle/>
          <a:p>
            <a:pPr algn="ctr"/>
            <a:r>
              <a:rPr lang="ru-RU" sz="14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Объем инвестиций в основной капитал</a:t>
            </a:r>
            <a:endPar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8" name="TextBox 57"/>
          <p:cNvSpPr txBox="1"/>
          <p:nvPr/>
        </p:nvSpPr>
        <p:spPr>
          <a:xfrm>
            <a:off x="281946" y="1935447"/>
            <a:ext cx="1452755" cy="400110"/>
          </a:xfrm>
          <a:prstGeom prst="rect">
            <a:avLst/>
          </a:prstGeom>
          <a:noFill/>
        </p:spPr>
        <p:txBody>
          <a:bodyPr wrap="square" rtlCol="0">
            <a:spAutoFit/>
          </a:bodyPr>
          <a:lstStyle/>
          <a:p>
            <a:r>
              <a:rPr lang="ru-RU"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ru-RU" sz="2000" b="1" dirty="0" smtClean="0">
                <a:latin typeface="Open Sans" panose="020B0606030504020204" pitchFamily="34" charset="0"/>
                <a:ea typeface="Open Sans" panose="020B0606030504020204" pitchFamily="34" charset="0"/>
                <a:cs typeface="Open Sans" panose="020B0606030504020204" pitchFamily="34" charset="0"/>
              </a:rPr>
              <a:t>149,113</a:t>
            </a:r>
            <a:endParaRPr lang="ru-RU" sz="2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59" name="TextBox 58"/>
          <p:cNvSpPr txBox="1"/>
          <p:nvPr/>
        </p:nvSpPr>
        <p:spPr>
          <a:xfrm>
            <a:off x="280643" y="2245476"/>
            <a:ext cx="1183501" cy="338554"/>
          </a:xfrm>
          <a:prstGeom prst="rect">
            <a:avLst/>
          </a:prstGeom>
          <a:noFill/>
        </p:spPr>
        <p:txBody>
          <a:bodyPr wrap="square" rtlCol="0">
            <a:spAutoFit/>
          </a:bodyPr>
          <a:lstStyle/>
          <a:p>
            <a:pPr algn="ctr"/>
            <a:r>
              <a:rPr lang="ru-RU" sz="1600" dirty="0">
                <a:latin typeface="Open Sans" panose="020B0606030504020204" pitchFamily="34" charset="0"/>
                <a:ea typeface="Open Sans" panose="020B0606030504020204" pitchFamily="34" charset="0"/>
                <a:cs typeface="Open Sans" panose="020B0606030504020204" pitchFamily="34" charset="0"/>
              </a:rPr>
              <a:t>м</a:t>
            </a:r>
            <a:r>
              <a:rPr lang="ru-RU" sz="1600" dirty="0" smtClean="0">
                <a:latin typeface="Open Sans" panose="020B0606030504020204" pitchFamily="34" charset="0"/>
                <a:ea typeface="Open Sans" panose="020B0606030504020204" pitchFamily="34" charset="0"/>
                <a:cs typeface="Open Sans" panose="020B0606030504020204" pitchFamily="34" charset="0"/>
              </a:rPr>
              <a:t>лн. руб.</a:t>
            </a:r>
            <a:endParaRPr lang="ru-RU" sz="1600" dirty="0">
              <a:latin typeface="Open Sans" panose="020B0606030504020204" pitchFamily="34" charset="0"/>
              <a:ea typeface="Open Sans" panose="020B0606030504020204" pitchFamily="34" charset="0"/>
              <a:cs typeface="Open Sans" panose="020B0606030504020204" pitchFamily="34" charset="0"/>
            </a:endParaRPr>
          </a:p>
        </p:txBody>
      </p:sp>
      <p:pic>
        <p:nvPicPr>
          <p:cNvPr id="63" name="Рисунок 62"/>
          <p:cNvPicPr>
            <a:picLocks noChangeAspect="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80643" y="2849083"/>
            <a:ext cx="2334402" cy="64767"/>
          </a:xfrm>
          <a:prstGeom prst="rect">
            <a:avLst/>
          </a:prstGeom>
        </p:spPr>
      </p:pic>
      <p:sp>
        <p:nvSpPr>
          <p:cNvPr id="64" name="TextBox 63"/>
          <p:cNvSpPr txBox="1"/>
          <p:nvPr/>
        </p:nvSpPr>
        <p:spPr>
          <a:xfrm>
            <a:off x="361979" y="4253149"/>
            <a:ext cx="1218903" cy="923330"/>
          </a:xfrm>
          <a:prstGeom prst="rect">
            <a:avLst/>
          </a:prstGeom>
          <a:noFill/>
        </p:spPr>
        <p:txBody>
          <a:bodyPr wrap="square" rtlCol="0">
            <a:spAutoFit/>
          </a:bodyPr>
          <a:lstStyle/>
          <a:p>
            <a:r>
              <a:rPr lang="ru-RU" sz="5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10</a:t>
            </a:r>
            <a:endParaRPr lang="ru-RU" sz="5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5" name="Рисунок 6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9298" y="3025374"/>
            <a:ext cx="894598" cy="887295"/>
          </a:xfrm>
          <a:prstGeom prst="rect">
            <a:avLst/>
          </a:prstGeom>
        </p:spPr>
      </p:pic>
      <p:sp>
        <p:nvSpPr>
          <p:cNvPr id="66" name="TextBox 65"/>
          <p:cNvSpPr txBox="1"/>
          <p:nvPr/>
        </p:nvSpPr>
        <p:spPr>
          <a:xfrm>
            <a:off x="170203" y="3043572"/>
            <a:ext cx="971352" cy="830997"/>
          </a:xfrm>
          <a:prstGeom prst="rect">
            <a:avLst/>
          </a:prstGeom>
          <a:noFill/>
        </p:spPr>
        <p:txBody>
          <a:bodyPr wrap="square" rtlCol="0">
            <a:spAutoFit/>
          </a:bodyPr>
          <a:lstStyle/>
          <a:p>
            <a:r>
              <a:rPr lang="ru-RU" sz="48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1</a:t>
            </a:r>
            <a:endParaRPr lang="ru-RU" sz="48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7" name="TextBox 66"/>
          <p:cNvSpPr txBox="1"/>
          <p:nvPr/>
        </p:nvSpPr>
        <p:spPr>
          <a:xfrm>
            <a:off x="1199402" y="3000517"/>
            <a:ext cx="1861574" cy="738664"/>
          </a:xfrm>
          <a:prstGeom prst="rect">
            <a:avLst/>
          </a:prstGeom>
          <a:noFill/>
        </p:spPr>
        <p:txBody>
          <a:bodyPr wrap="square" rtlCol="0">
            <a:spAutoFit/>
          </a:bodyPr>
          <a:lstStyle/>
          <a:p>
            <a:r>
              <a:rPr lang="ru-RU" sz="14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Реализующиеся инвестиционные проекты</a:t>
            </a:r>
            <a:endPar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8" name="TextBox 67"/>
          <p:cNvSpPr txBox="1"/>
          <p:nvPr/>
        </p:nvSpPr>
        <p:spPr>
          <a:xfrm>
            <a:off x="0" y="3945176"/>
            <a:ext cx="3178315" cy="1231106"/>
          </a:xfrm>
          <a:prstGeom prst="rect">
            <a:avLst/>
          </a:prstGeom>
          <a:noFill/>
        </p:spPr>
        <p:txBody>
          <a:bodyPr wrap="square" rtlCol="0">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Концессионное соглашение в отношении объектов теплоснабжения, находящихся в собственности муниципального образования "Холм-Жирковский  район" Смоленской области</a:t>
            </a:r>
          </a:p>
          <a:p>
            <a:pPr algn="ctr"/>
            <a:r>
              <a:rPr lang="ru-RU" sz="1400" b="1" dirty="0" smtClean="0">
                <a:solidFill>
                  <a:srgbClr val="0085B8"/>
                </a:solidFill>
                <a:latin typeface="Open Sans" panose="020B0606030504020204" pitchFamily="34" charset="0"/>
                <a:ea typeface="Open Sans" panose="020B0606030504020204" pitchFamily="34" charset="0"/>
                <a:cs typeface="Open Sans" panose="020B0606030504020204" pitchFamily="34" charset="0"/>
              </a:rPr>
              <a:t>2,0 </a:t>
            </a:r>
            <a:r>
              <a:rPr lang="ru-RU" sz="1400" b="1" dirty="0">
                <a:solidFill>
                  <a:srgbClr val="0085B8"/>
                </a:solidFill>
                <a:latin typeface="Open Sans" panose="020B0606030504020204" pitchFamily="34" charset="0"/>
                <a:ea typeface="Open Sans" panose="020B0606030504020204" pitchFamily="34" charset="0"/>
                <a:cs typeface="Open Sans" panose="020B0606030504020204" pitchFamily="34" charset="0"/>
              </a:rPr>
              <a:t>млн. руб.</a:t>
            </a:r>
          </a:p>
        </p:txBody>
      </p:sp>
      <p:pic>
        <p:nvPicPr>
          <p:cNvPr id="2" name="Рисунок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1430" y="5099163"/>
            <a:ext cx="1456911" cy="1438798"/>
          </a:xfrm>
          <a:prstGeom prst="rect">
            <a:avLst/>
          </a:prstGeom>
        </p:spPr>
      </p:pic>
      <p:sp>
        <p:nvSpPr>
          <p:cNvPr id="31" name="TextBox 30"/>
          <p:cNvSpPr txBox="1"/>
          <p:nvPr/>
        </p:nvSpPr>
        <p:spPr>
          <a:xfrm>
            <a:off x="670176" y="151855"/>
            <a:ext cx="1559859" cy="769441"/>
          </a:xfrm>
          <a:prstGeom prst="rect">
            <a:avLst/>
          </a:prstGeom>
          <a:noFill/>
        </p:spPr>
        <p:txBody>
          <a:bodyPr wrap="squar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Холм-Жирковский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2" name="TextBox 31"/>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34" name="Picture 6" descr="C:\Users\i_sli\Pictures\культура_фото района\ФОТО Холм-Жирковского района\Герб.png"/>
          <p:cNvPicPr>
            <a:picLocks noChangeAspect="1" noChangeArrowheads="1"/>
          </p:cNvPicPr>
          <p:nvPr/>
        </p:nvPicPr>
        <p:blipFill>
          <a:blip r:embed="rId11" cstate="print"/>
          <a:srcRect/>
          <a:stretch>
            <a:fillRect/>
          </a:stretch>
        </p:blipFill>
        <p:spPr bwMode="auto">
          <a:xfrm>
            <a:off x="118882" y="192540"/>
            <a:ext cx="555101" cy="688069"/>
          </a:xfrm>
          <a:prstGeom prst="rect">
            <a:avLst/>
          </a:prstGeom>
          <a:noFill/>
        </p:spPr>
      </p:pic>
      <p:sp>
        <p:nvSpPr>
          <p:cNvPr id="28" name="TextBox 27"/>
          <p:cNvSpPr txBox="1"/>
          <p:nvPr/>
        </p:nvSpPr>
        <p:spPr>
          <a:xfrm>
            <a:off x="1558669" y="1917622"/>
            <a:ext cx="1123671" cy="584775"/>
          </a:xfrm>
          <a:prstGeom prst="rect">
            <a:avLst/>
          </a:prstGeom>
          <a:noFill/>
        </p:spPr>
        <p:txBody>
          <a:bodyPr wrap="square" rtlCol="0">
            <a:spAutoFit/>
          </a:bodyPr>
          <a:lstStyle/>
          <a:p>
            <a:endParaRPr lang="ru-RU" sz="1600" dirty="0" smtClean="0">
              <a:latin typeface="Open Sans" panose="020B0606030504020204" pitchFamily="34" charset="0"/>
              <a:ea typeface="Open Sans" panose="020B0606030504020204" pitchFamily="34" charset="0"/>
              <a:cs typeface="Open Sans" panose="020B0606030504020204" pitchFamily="34" charset="0"/>
            </a:endParaRPr>
          </a:p>
          <a:p>
            <a:endParaRPr lang="ru-RU" sz="1600" dirty="0" smtClean="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p:cNvSpPr txBox="1"/>
          <p:nvPr/>
        </p:nvSpPr>
        <p:spPr>
          <a:xfrm>
            <a:off x="1635636" y="2230130"/>
            <a:ext cx="850790" cy="415498"/>
          </a:xfrm>
          <a:prstGeom prst="rect">
            <a:avLst/>
          </a:prstGeom>
          <a:noFill/>
        </p:spPr>
        <p:txBody>
          <a:bodyPr wrap="square" rtlCol="0">
            <a:spAutoFit/>
          </a:bodyPr>
          <a:lstStyle/>
          <a:p>
            <a:pPr algn="ctr"/>
            <a:endParaRPr lang="ru-RU" sz="1050" dirty="0" smtClean="0">
              <a:latin typeface="Open Sans" panose="020B0606030504020204" pitchFamily="34" charset="0"/>
              <a:ea typeface="Open Sans" panose="020B0606030504020204" pitchFamily="34" charset="0"/>
              <a:cs typeface="Open Sans" panose="020B0606030504020204" pitchFamily="34" charset="0"/>
            </a:endParaRPr>
          </a:p>
          <a:p>
            <a:pPr algn="ctr"/>
            <a:endParaRPr lang="ru-RU" sz="1050" dirty="0" smtClean="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35" name="Диаграмма 34"/>
          <p:cNvGraphicFramePr/>
          <p:nvPr>
            <p:extLst>
              <p:ext uri="{D42A27DB-BD31-4B8C-83A1-F6EECF244321}">
                <p14:modId xmlns:p14="http://schemas.microsoft.com/office/powerpoint/2010/main" val="1945877846"/>
              </p:ext>
            </p:extLst>
          </p:nvPr>
        </p:nvGraphicFramePr>
        <p:xfrm>
          <a:off x="2485857" y="753934"/>
          <a:ext cx="5073818" cy="6108427"/>
        </p:xfrm>
        <a:graphic>
          <a:graphicData uri="http://schemas.openxmlformats.org/drawingml/2006/chart">
            <c:chart xmlns:c="http://schemas.openxmlformats.org/drawingml/2006/chart" xmlns:r="http://schemas.openxmlformats.org/officeDocument/2006/relationships" r:id="rId12"/>
          </a:graphicData>
        </a:graphic>
      </p:graphicFrame>
      <p:sp>
        <p:nvSpPr>
          <p:cNvPr id="3" name="Прямоугольник 2"/>
          <p:cNvSpPr/>
          <p:nvPr/>
        </p:nvSpPr>
        <p:spPr>
          <a:xfrm>
            <a:off x="861060" y="6714966"/>
            <a:ext cx="2153423" cy="826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
        <p:nvSpPr>
          <p:cNvPr id="26" name="Прямоугольник 25"/>
          <p:cNvSpPr/>
          <p:nvPr/>
        </p:nvSpPr>
        <p:spPr>
          <a:xfrm>
            <a:off x="853020" y="6738540"/>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Tree>
    <p:extLst>
      <p:ext uri="{BB962C8B-B14F-4D97-AF65-F5344CB8AC3E}">
        <p14:creationId xmlns:p14="http://schemas.microsoft.com/office/powerpoint/2010/main" val="42303941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Рисунок 23"/>
          <p:cNvPicPr>
            <a:picLocks noChangeAspect="1"/>
          </p:cNvPicPr>
          <p:nvPr/>
        </p:nvPicPr>
        <p:blipFill>
          <a:blip r:embed="rId2" cstate="print">
            <a:duotone>
              <a:prstClr val="black"/>
              <a:srgbClr val="F3F7F0">
                <a:tint val="45000"/>
                <a:satMod val="400000"/>
              </a:srgbClr>
            </a:duotone>
            <a:extLst>
              <a:ext uri="{BEBA8EAE-BF5A-486C-A8C5-ECC9F3942E4B}">
                <a14:imgProps xmlns:a14="http://schemas.microsoft.com/office/drawing/2010/main">
                  <a14:imgLayer r:embed="rId3">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18882" y="3364533"/>
            <a:ext cx="5902036" cy="998354"/>
          </a:xfrm>
          <a:prstGeom prst="rect">
            <a:avLst/>
          </a:prstGeom>
          <a:ln w="12700">
            <a:solidFill>
              <a:srgbClr val="78A45A"/>
            </a:solidFill>
            <a:prstDash val="lgDash"/>
          </a:ln>
        </p:spPr>
      </p:pic>
      <p:pic>
        <p:nvPicPr>
          <p:cNvPr id="21" name="Рисунок 20"/>
          <p:cNvPicPr>
            <a:picLocks noChangeAspect="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12296" y="1839190"/>
            <a:ext cx="5722688" cy="872122"/>
          </a:xfrm>
          <a:prstGeom prst="rect">
            <a:avLst/>
          </a:prstGeom>
          <a:ln w="12700">
            <a:solidFill>
              <a:srgbClr val="6FCECE"/>
            </a:solidFill>
            <a:prstDash val="lgDash"/>
          </a:ln>
        </p:spPr>
      </p:pic>
      <p:pic>
        <p:nvPicPr>
          <p:cNvPr id="2" name="Рисунок 1"/>
          <p:cNvPicPr>
            <a:picLocks noChangeAspect="1"/>
          </p:cNvPicPr>
          <p:nvPr/>
        </p:nvPicPr>
        <p:blipFill>
          <a:blip r:embed="rId4" cstate="print"/>
          <a:stretch>
            <a:fillRect/>
          </a:stretch>
        </p:blipFill>
        <p:spPr>
          <a:xfrm>
            <a:off x="2061031" y="156237"/>
            <a:ext cx="5498644" cy="768091"/>
          </a:xfrm>
          <a:prstGeom prst="rect">
            <a:avLst/>
          </a:prstGeom>
        </p:spPr>
      </p:pic>
      <p:sp>
        <p:nvSpPr>
          <p:cNvPr id="3" name="TextBox 2"/>
          <p:cNvSpPr txBox="1"/>
          <p:nvPr/>
        </p:nvSpPr>
        <p:spPr>
          <a:xfrm>
            <a:off x="2061031" y="319424"/>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Инвестиционный потенциал</a:t>
            </a:r>
          </a:p>
        </p:txBody>
      </p:sp>
      <p:sp>
        <p:nvSpPr>
          <p:cNvPr id="8" name="TextBox 7"/>
          <p:cNvSpPr txBox="1"/>
          <p:nvPr/>
        </p:nvSpPr>
        <p:spPr>
          <a:xfrm>
            <a:off x="1755431" y="1933424"/>
            <a:ext cx="5636418" cy="646331"/>
          </a:xfrm>
          <a:prstGeom prst="rect">
            <a:avLst/>
          </a:prstGeom>
          <a:noFill/>
        </p:spPr>
        <p:txBody>
          <a:bodyPr wrap="square" rtlCol="0">
            <a:spAutoFit/>
          </a:bodyPr>
          <a:lstStyle/>
          <a:p>
            <a:pPr indent="174625" algn="just">
              <a:buFont typeface="Arial" panose="020B0604020202020204" pitchFamily="34" charset="0"/>
              <a:buChar char="•"/>
            </a:pPr>
            <a:r>
              <a:rPr lang="ru-RU" sz="1200" dirty="0" smtClean="0">
                <a:latin typeface="Open Sans" panose="020B0606030504020204" pitchFamily="34" charset="0"/>
                <a:ea typeface="Open Sans" panose="020B0606030504020204" pitchFamily="34" charset="0"/>
                <a:cs typeface="Open Sans" panose="020B0606030504020204" pitchFamily="34" charset="0"/>
              </a:rPr>
              <a:t>Развитие молочно-мясного животноводства и сопутствующих высокотехнологических отраслей промышленной переработки.</a:t>
            </a:r>
          </a:p>
          <a:p>
            <a:pPr indent="174625" algn="just">
              <a:buFont typeface="Arial" panose="020B0604020202020204" pitchFamily="34" charset="0"/>
              <a:buChar char="•"/>
            </a:pPr>
            <a:r>
              <a:rPr lang="ru-RU" sz="1200" dirty="0" smtClean="0">
                <a:latin typeface="Open Sans" panose="020B0606030504020204" pitchFamily="34" charset="0"/>
                <a:ea typeface="Open Sans" panose="020B0606030504020204" pitchFamily="34" charset="0"/>
                <a:cs typeface="Open Sans" panose="020B0606030504020204" pitchFamily="34" charset="0"/>
              </a:rPr>
              <a:t>Освоение залежных, неэффективно используемых земель.</a:t>
            </a:r>
          </a:p>
        </p:txBody>
      </p:sp>
      <p:sp>
        <p:nvSpPr>
          <p:cNvPr id="13" name="TextBox 12"/>
          <p:cNvSpPr txBox="1"/>
          <p:nvPr/>
        </p:nvSpPr>
        <p:spPr>
          <a:xfrm>
            <a:off x="2345148" y="1438202"/>
            <a:ext cx="2869375" cy="400110"/>
          </a:xfrm>
          <a:prstGeom prst="rect">
            <a:avLst/>
          </a:prstGeom>
          <a:noFill/>
        </p:spPr>
        <p:txBody>
          <a:bodyPr wrap="none" rtlCol="0">
            <a:spAutoFit/>
          </a:bodyPr>
          <a:lstStyle/>
          <a:p>
            <a:r>
              <a:rPr lang="ru-RU" sz="2000" b="1" dirty="0" smtClean="0">
                <a:solidFill>
                  <a:srgbClr val="79BC58"/>
                </a:solidFill>
                <a:latin typeface="Open Sans" panose="020B0606030504020204" pitchFamily="34" charset="0"/>
                <a:ea typeface="Open Sans" panose="020B0606030504020204" pitchFamily="34" charset="0"/>
                <a:cs typeface="Open Sans" panose="020B0606030504020204" pitchFamily="34" charset="0"/>
              </a:rPr>
              <a:t>Сельское хозяйство</a:t>
            </a:r>
            <a:endParaRPr lang="ru-RU" sz="2000" b="1" dirty="0">
              <a:solidFill>
                <a:srgbClr val="79BC5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p:cNvSpPr txBox="1"/>
          <p:nvPr/>
        </p:nvSpPr>
        <p:spPr>
          <a:xfrm>
            <a:off x="182907" y="3460172"/>
            <a:ext cx="5773759" cy="830997"/>
          </a:xfrm>
          <a:prstGeom prst="rect">
            <a:avLst/>
          </a:prstGeom>
          <a:noFill/>
        </p:spPr>
        <p:txBody>
          <a:bodyPr wrap="square" rtlCol="0">
            <a:spAutoFit/>
          </a:bodyPr>
          <a:lstStyle/>
          <a:p>
            <a:pPr indent="174625" algn="just">
              <a:buFont typeface="Arial" panose="020B0604020202020204" pitchFamily="34" charset="0"/>
              <a:buChar char="•"/>
            </a:pPr>
            <a:r>
              <a:rPr lang="ru-RU" sz="1200" dirty="0" smtClean="0">
                <a:latin typeface="Open Sans" panose="020B0606030504020204" pitchFamily="34" charset="0"/>
                <a:ea typeface="Open Sans" panose="020B0606030504020204" pitchFamily="34" charset="0"/>
                <a:cs typeface="Open Sans" panose="020B0606030504020204" pitchFamily="34" charset="0"/>
              </a:rPr>
              <a:t>Создание </a:t>
            </a:r>
            <a:r>
              <a:rPr lang="ru-RU" sz="1200" dirty="0">
                <a:latin typeface="Open Sans" panose="020B0606030504020204" pitchFamily="34" charset="0"/>
                <a:ea typeface="Open Sans" panose="020B0606030504020204" pitchFamily="34" charset="0"/>
                <a:cs typeface="Open Sans" panose="020B0606030504020204" pitchFamily="34" charset="0"/>
              </a:rPr>
              <a:t>и развитие промышленных зон с концентрацией производственных мощностей, ориентированных на экспорт продукции.</a:t>
            </a:r>
          </a:p>
          <a:p>
            <a:pPr indent="174625" algn="just">
              <a:buFont typeface="Arial" panose="020B0604020202020204" pitchFamily="34" charset="0"/>
              <a:buChar char="•"/>
            </a:pPr>
            <a:r>
              <a:rPr lang="ru-RU" sz="1200" dirty="0">
                <a:latin typeface="Open Sans" panose="020B0606030504020204" pitchFamily="34" charset="0"/>
                <a:ea typeface="Open Sans" panose="020B0606030504020204" pitchFamily="34" charset="0"/>
                <a:cs typeface="Open Sans" panose="020B0606030504020204" pitchFamily="34" charset="0"/>
              </a:rPr>
              <a:t>Дальнейшая модернизация существующих технологических процессов путём внедрения инновационных проектов</a:t>
            </a:r>
            <a:r>
              <a:rPr lang="ru-RU" sz="1200" dirty="0" smtClean="0">
                <a:latin typeface="Open Sans" panose="020B0606030504020204" pitchFamily="34" charset="0"/>
                <a:ea typeface="Open Sans" panose="020B0606030504020204" pitchFamily="34" charset="0"/>
                <a:cs typeface="Open Sans" panose="020B0606030504020204" pitchFamily="34" charset="0"/>
              </a:rPr>
              <a:t>.</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p:cNvSpPr txBox="1"/>
          <p:nvPr/>
        </p:nvSpPr>
        <p:spPr>
          <a:xfrm>
            <a:off x="2452296" y="2889868"/>
            <a:ext cx="2626040" cy="400110"/>
          </a:xfrm>
          <a:prstGeom prst="rect">
            <a:avLst/>
          </a:prstGeom>
          <a:noFill/>
        </p:spPr>
        <p:txBody>
          <a:bodyPr wrap="none" rtlCol="0">
            <a:spAutoFit/>
          </a:bodyPr>
          <a:lstStyle/>
          <a:p>
            <a:r>
              <a:rPr lang="ru-RU" sz="2000" b="1" dirty="0" smtClean="0">
                <a:solidFill>
                  <a:srgbClr val="477ABE"/>
                </a:solidFill>
                <a:latin typeface="Open Sans" panose="020B0606030504020204" pitchFamily="34" charset="0"/>
                <a:ea typeface="Open Sans" panose="020B0606030504020204" pitchFamily="34" charset="0"/>
                <a:cs typeface="Open Sans" panose="020B0606030504020204" pitchFamily="34" charset="0"/>
              </a:rPr>
              <a:t>Промышленность</a:t>
            </a:r>
            <a:endParaRPr lang="ru-RU" sz="2000" b="1" dirty="0">
              <a:solidFill>
                <a:srgbClr val="477AB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p:cNvSpPr txBox="1"/>
          <p:nvPr/>
        </p:nvSpPr>
        <p:spPr>
          <a:xfrm>
            <a:off x="7248370" y="7190343"/>
            <a:ext cx="311304"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8</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2" name="Рисунок 21"/>
          <p:cNvPicPr>
            <a:picLocks noChangeAspect="1"/>
          </p:cNvPicPr>
          <p:nvPr/>
        </p:nvPicPr>
        <p:blipFill>
          <a:blip r:embed="rId5" cstate="print">
            <a:lum bright="70000" contrast="-70000"/>
            <a:extLst>
              <a:ext uri="{BEBA8EAE-BF5A-486C-A8C5-ECC9F3942E4B}">
                <a14:imgProps xmlns:a14="http://schemas.microsoft.com/office/drawing/2010/main">
                  <a14:imgLayer r:embed="rId3">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 y="1008705"/>
            <a:ext cx="7559675" cy="439931"/>
          </a:xfrm>
          <a:prstGeom prst="rect">
            <a:avLst/>
          </a:prstGeom>
        </p:spPr>
      </p:pic>
      <p:sp>
        <p:nvSpPr>
          <p:cNvPr id="6" name="TextBox 5"/>
          <p:cNvSpPr txBox="1"/>
          <p:nvPr/>
        </p:nvSpPr>
        <p:spPr>
          <a:xfrm>
            <a:off x="9619" y="1044004"/>
            <a:ext cx="7511394" cy="369332"/>
          </a:xfrm>
          <a:prstGeom prst="rect">
            <a:avLst/>
          </a:prstGeom>
          <a:noFill/>
        </p:spPr>
        <p:txBody>
          <a:bodyPr wrap="square" rtlCol="0">
            <a:spAutoFit/>
          </a:bodyPr>
          <a:lstStyle/>
          <a:p>
            <a:pPr algn="ctr"/>
            <a:r>
              <a:rPr lang="ru-RU" b="1" dirty="0" smtClean="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t>Приоритетные направления инвестирования</a:t>
            </a:r>
            <a:endParaRPr lang="ru-RU" b="1" dirty="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p:cNvSpPr txBox="1"/>
          <p:nvPr/>
        </p:nvSpPr>
        <p:spPr>
          <a:xfrm>
            <a:off x="6056174" y="2112345"/>
            <a:ext cx="1464839" cy="276999"/>
          </a:xfrm>
          <a:prstGeom prst="rect">
            <a:avLst/>
          </a:prstGeom>
          <a:noFill/>
        </p:spPr>
        <p:txBody>
          <a:bodyPr wrap="square" rtlCol="0">
            <a:spAutoFit/>
          </a:bodyPr>
          <a:lstStyle/>
          <a:p>
            <a:pPr algn="ct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5" name="Рисунок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919" y="1558505"/>
            <a:ext cx="1315305" cy="1315305"/>
          </a:xfrm>
          <a:prstGeom prst="rect">
            <a:avLst/>
          </a:prstGeom>
        </p:spPr>
      </p:pic>
      <p:pic>
        <p:nvPicPr>
          <p:cNvPr id="37" name="Рисунок 36"/>
          <p:cNvPicPr>
            <a:picLocks noChangeAspect="1"/>
          </p:cNvPicPr>
          <p:nvPr/>
        </p:nvPicPr>
        <p:blipFill>
          <a:blip r:embed="rId7" cstate="print">
            <a:duotone>
              <a:prstClr val="black"/>
              <a:srgbClr val="477ABE">
                <a:tint val="45000"/>
                <a:satMod val="400000"/>
              </a:srgbClr>
            </a:duotone>
            <a:extLst>
              <a:ext uri="{BEBA8EAE-BF5A-486C-A8C5-ECC9F3942E4B}">
                <a14:imgProps xmlns:a14="http://schemas.microsoft.com/office/drawing/2010/main">
                  <a14:imgLayer r:embed="rId8">
                    <a14:imgEffect>
                      <a14:saturation sat="66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6152248" y="3101866"/>
            <a:ext cx="1282736" cy="1222609"/>
          </a:xfrm>
          <a:prstGeom prst="rect">
            <a:avLst/>
          </a:prstGeom>
        </p:spPr>
      </p:pic>
      <p:sp>
        <p:nvSpPr>
          <p:cNvPr id="29" name="TextBox 28"/>
          <p:cNvSpPr txBox="1"/>
          <p:nvPr/>
        </p:nvSpPr>
        <p:spPr>
          <a:xfrm>
            <a:off x="670176" y="151855"/>
            <a:ext cx="1559859" cy="769441"/>
          </a:xfrm>
          <a:prstGeom prst="rect">
            <a:avLst/>
          </a:prstGeom>
          <a:noFill/>
        </p:spPr>
        <p:txBody>
          <a:bodyPr wrap="squar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Холм-Жирковский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0" name="TextBox 29"/>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31" name="Picture 6" descr="C:\Users\i_sli\Pictures\культура_фото района\ФОТО Холм-Жирковского района\Герб.png"/>
          <p:cNvPicPr>
            <a:picLocks noChangeAspect="1" noChangeArrowheads="1"/>
          </p:cNvPicPr>
          <p:nvPr/>
        </p:nvPicPr>
        <p:blipFill>
          <a:blip r:embed="rId9" cstate="print"/>
          <a:srcRect/>
          <a:stretch>
            <a:fillRect/>
          </a:stretch>
        </p:blipFill>
        <p:spPr bwMode="auto">
          <a:xfrm>
            <a:off x="118882" y="192540"/>
            <a:ext cx="555101" cy="688069"/>
          </a:xfrm>
          <a:prstGeom prst="rect">
            <a:avLst/>
          </a:prstGeom>
          <a:noFill/>
        </p:spPr>
      </p:pic>
      <p:sp>
        <p:nvSpPr>
          <p:cNvPr id="25" name="TextBox 24"/>
          <p:cNvSpPr txBox="1"/>
          <p:nvPr/>
        </p:nvSpPr>
        <p:spPr>
          <a:xfrm>
            <a:off x="1428112" y="5490221"/>
            <a:ext cx="2431472" cy="707886"/>
          </a:xfrm>
          <a:prstGeom prst="rect">
            <a:avLst/>
          </a:prstGeom>
          <a:noFill/>
        </p:spPr>
        <p:txBody>
          <a:bodyPr wrap="square" rtlCol="0">
            <a:spAutoFit/>
          </a:bodyPr>
          <a:lstStyle/>
          <a:p>
            <a:endParaRPr lang="ru-RU" sz="2000" b="1" dirty="0" smtClean="0">
              <a:solidFill>
                <a:srgbClr val="92D050"/>
              </a:solidFill>
            </a:endParaRPr>
          </a:p>
          <a:p>
            <a:endParaRPr lang="ru-RU" sz="2000" b="1" dirty="0">
              <a:solidFill>
                <a:srgbClr val="92D050"/>
              </a:solidFill>
            </a:endParaRPr>
          </a:p>
        </p:txBody>
      </p:sp>
      <p:sp>
        <p:nvSpPr>
          <p:cNvPr id="26" name="TextBox 25"/>
          <p:cNvSpPr txBox="1"/>
          <p:nvPr/>
        </p:nvSpPr>
        <p:spPr>
          <a:xfrm>
            <a:off x="2465308" y="4653555"/>
            <a:ext cx="2629053" cy="400110"/>
          </a:xfrm>
          <a:prstGeom prst="rect">
            <a:avLst/>
          </a:prstGeom>
          <a:noFill/>
        </p:spPr>
        <p:txBody>
          <a:bodyPr wrap="none" rtlCol="0">
            <a:spAutoFit/>
          </a:bodyPr>
          <a:lstStyle/>
          <a:p>
            <a:r>
              <a:rPr lang="ru-RU" sz="2000" b="1" dirty="0" smtClean="0">
                <a:solidFill>
                  <a:schemeClr val="accent4">
                    <a:lumMod val="75000"/>
                  </a:schemeClr>
                </a:solidFill>
                <a:latin typeface="Open Sans" panose="020B0606030504020204" pitchFamily="34" charset="0"/>
                <a:ea typeface="Open Sans" panose="020B0606030504020204" pitchFamily="34" charset="0"/>
                <a:cs typeface="Open Sans" panose="020B0606030504020204" pitchFamily="34" charset="0"/>
              </a:rPr>
              <a:t>Социальная сфера</a:t>
            </a:r>
            <a:endParaRPr lang="ru-RU" sz="2000" b="1" dirty="0">
              <a:solidFill>
                <a:schemeClr val="accent4">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3" name="Рисунок 32"/>
          <p:cNvPicPr>
            <a:picLocks noChangeAspect="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12296" y="5094687"/>
            <a:ext cx="4525801" cy="1062644"/>
          </a:xfrm>
          <a:prstGeom prst="rect">
            <a:avLst/>
          </a:prstGeom>
          <a:ln w="12700">
            <a:solidFill>
              <a:srgbClr val="6FCECE"/>
            </a:solidFill>
            <a:prstDash val="lgDash"/>
          </a:ln>
        </p:spPr>
      </p:pic>
      <p:sp>
        <p:nvSpPr>
          <p:cNvPr id="38" name="TextBox 37"/>
          <p:cNvSpPr txBox="1"/>
          <p:nvPr/>
        </p:nvSpPr>
        <p:spPr>
          <a:xfrm>
            <a:off x="1881300" y="5302843"/>
            <a:ext cx="4196834" cy="646331"/>
          </a:xfrm>
          <a:prstGeom prst="rect">
            <a:avLst/>
          </a:prstGeom>
          <a:noFill/>
        </p:spPr>
        <p:txBody>
          <a:bodyPr wrap="square" rtlCol="0">
            <a:spAutoFit/>
          </a:bodyPr>
          <a:lstStyle/>
          <a:p>
            <a:pPr indent="174625" algn="just">
              <a:buFont typeface="Arial" pitchFamily="34" charset="0"/>
              <a:buChar char="•"/>
            </a:pPr>
            <a:r>
              <a:rPr lang="ru-RU" sz="1200" dirty="0" smtClean="0">
                <a:latin typeface="Open Sans" panose="020B0606030504020204" pitchFamily="34" charset="0"/>
                <a:ea typeface="Open Sans" panose="020B0606030504020204" pitchFamily="34" charset="0"/>
                <a:cs typeface="Open Sans" panose="020B0606030504020204" pitchFamily="34" charset="0"/>
              </a:rPr>
              <a:t>Укрепление материально-технической базы учреждений образования и культуры.</a:t>
            </a:r>
          </a:p>
          <a:p>
            <a:pPr indent="174625" algn="just">
              <a:buFont typeface="Arial" pitchFamily="34" charset="0"/>
              <a:buChar char="•"/>
            </a:pPr>
            <a:r>
              <a:rPr lang="ru-RU" sz="1200" dirty="0" smtClean="0">
                <a:latin typeface="Open Sans" panose="020B0606030504020204" pitchFamily="34" charset="0"/>
                <a:ea typeface="Open Sans" panose="020B0606030504020204" pitchFamily="34" charset="0"/>
                <a:cs typeface="Open Sans" panose="020B0606030504020204" pitchFamily="34" charset="0"/>
              </a:rPr>
              <a:t>Создание комфортной среды для  жизни и работы</a:t>
            </a:r>
          </a:p>
        </p:txBody>
      </p:sp>
      <p:pic>
        <p:nvPicPr>
          <p:cNvPr id="23" name="Рисунок 22"/>
          <p:cNvPicPr>
            <a:picLocks noChangeAspect="1"/>
          </p:cNvPicPr>
          <p:nvPr/>
        </p:nvPicPr>
        <p:blipFill rotWithShape="1">
          <a:blip r:embed="rId10" cstate="print">
            <a:extLst>
              <a:ext uri="{28A0092B-C50C-407E-A947-70E740481C1C}">
                <a14:useLocalDpi xmlns:a14="http://schemas.microsoft.com/office/drawing/2010/main" val="0"/>
              </a:ext>
            </a:extLst>
          </a:blip>
          <a:srcRect l="37003"/>
          <a:stretch/>
        </p:blipFill>
        <p:spPr>
          <a:xfrm>
            <a:off x="451178" y="4810745"/>
            <a:ext cx="948487" cy="1439330"/>
          </a:xfrm>
          <a:prstGeom prst="rect">
            <a:avLst/>
          </a:prstGeom>
        </p:spPr>
      </p:pic>
      <p:sp>
        <p:nvSpPr>
          <p:cNvPr id="4" name="Прямоугольник 3"/>
          <p:cNvSpPr/>
          <p:nvPr/>
        </p:nvSpPr>
        <p:spPr>
          <a:xfrm>
            <a:off x="853020" y="6645275"/>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
        <p:nvSpPr>
          <p:cNvPr id="28" name="Прямоугольник 27"/>
          <p:cNvSpPr/>
          <p:nvPr/>
        </p:nvSpPr>
        <p:spPr>
          <a:xfrm>
            <a:off x="853020" y="6738540"/>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Tree>
    <p:extLst>
      <p:ext uri="{BB962C8B-B14F-4D97-AF65-F5344CB8AC3E}">
        <p14:creationId xmlns:p14="http://schemas.microsoft.com/office/powerpoint/2010/main" val="32865632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i_sli\Downloads\Холм-Жирковский р-н.png"/>
          <p:cNvPicPr>
            <a:picLocks noChangeAspect="1" noChangeArrowheads="1"/>
          </p:cNvPicPr>
          <p:nvPr/>
        </p:nvPicPr>
        <p:blipFill>
          <a:blip r:embed="rId2"/>
          <a:srcRect/>
          <a:stretch>
            <a:fillRect/>
          </a:stretch>
        </p:blipFill>
        <p:spPr bwMode="auto">
          <a:xfrm>
            <a:off x="361950" y="885826"/>
            <a:ext cx="6495257" cy="4381500"/>
          </a:xfrm>
          <a:prstGeom prst="rect">
            <a:avLst/>
          </a:prstGeom>
          <a:noFill/>
        </p:spPr>
      </p:pic>
      <p:pic>
        <p:nvPicPr>
          <p:cNvPr id="3" name="Picture 6" descr="C:\Users\i_sli\Pictures\культура_фото района\ФОТО Холм-Жирковского района\Герб.png"/>
          <p:cNvPicPr>
            <a:picLocks noChangeAspect="1" noChangeArrowheads="1"/>
          </p:cNvPicPr>
          <p:nvPr/>
        </p:nvPicPr>
        <p:blipFill>
          <a:blip r:embed="rId3" cstate="print"/>
          <a:srcRect/>
          <a:stretch>
            <a:fillRect/>
          </a:stretch>
        </p:blipFill>
        <p:spPr bwMode="auto">
          <a:xfrm>
            <a:off x="118882" y="192540"/>
            <a:ext cx="555101" cy="688069"/>
          </a:xfrm>
          <a:prstGeom prst="rect">
            <a:avLst/>
          </a:prstGeom>
          <a:noFill/>
        </p:spPr>
      </p:pic>
      <p:pic>
        <p:nvPicPr>
          <p:cNvPr id="4" name="Рисунок 3"/>
          <p:cNvPicPr>
            <a:picLocks noChangeAspect="1"/>
          </p:cNvPicPr>
          <p:nvPr/>
        </p:nvPicPr>
        <p:blipFill>
          <a:blip r:embed="rId4" cstate="print"/>
          <a:stretch>
            <a:fillRect/>
          </a:stretch>
        </p:blipFill>
        <p:spPr>
          <a:xfrm>
            <a:off x="2061031" y="156237"/>
            <a:ext cx="5498644" cy="768091"/>
          </a:xfrm>
          <a:prstGeom prst="rect">
            <a:avLst/>
          </a:prstGeom>
        </p:spPr>
      </p:pic>
      <p:sp>
        <p:nvSpPr>
          <p:cNvPr id="5" name="TextBox 4"/>
          <p:cNvSpPr txBox="1"/>
          <p:nvPr/>
        </p:nvSpPr>
        <p:spPr>
          <a:xfrm>
            <a:off x="670176" y="151855"/>
            <a:ext cx="1559859" cy="769441"/>
          </a:xfrm>
          <a:prstGeom prst="rect">
            <a:avLst/>
          </a:prstGeom>
          <a:noFill/>
        </p:spPr>
        <p:txBody>
          <a:bodyPr wrap="squar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Холм-Жирковский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9" name="TextBox 8"/>
          <p:cNvSpPr txBox="1"/>
          <p:nvPr/>
        </p:nvSpPr>
        <p:spPr>
          <a:xfrm>
            <a:off x="2061031" y="319424"/>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Инвестиционная карта</a:t>
            </a:r>
          </a:p>
        </p:txBody>
      </p:sp>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645" y="5391149"/>
            <a:ext cx="703970" cy="619125"/>
          </a:xfrm>
          <a:prstGeom prst="rect">
            <a:avLst/>
          </a:prstGeom>
          <a:ln w="3175">
            <a:solidFill>
              <a:srgbClr val="A8D756"/>
            </a:solidFill>
          </a:ln>
        </p:spPr>
      </p:pic>
      <p:sp>
        <p:nvSpPr>
          <p:cNvPr id="16" name="TextBox 15"/>
          <p:cNvSpPr txBox="1"/>
          <p:nvPr/>
        </p:nvSpPr>
        <p:spPr>
          <a:xfrm>
            <a:off x="533400" y="6057900"/>
            <a:ext cx="1114425" cy="400110"/>
          </a:xfrm>
          <a:prstGeom prst="rect">
            <a:avLst/>
          </a:prstGeom>
          <a:noFill/>
        </p:spPr>
        <p:txBody>
          <a:bodyPr wrap="square" rtlCol="0">
            <a:spAutoFit/>
          </a:bodyPr>
          <a:lstStyle/>
          <a:p>
            <a:r>
              <a:rPr lang="ru-RU" sz="1000" dirty="0" smtClean="0">
                <a:latin typeface="Times New Roman" pitchFamily="18" charset="0"/>
                <a:cs typeface="Times New Roman" pitchFamily="18" charset="0"/>
              </a:rPr>
              <a:t>Площадки с\х назначения</a:t>
            </a:r>
            <a:endParaRPr lang="ru-RU" sz="1000" dirty="0">
              <a:latin typeface="Times New Roman" pitchFamily="18" charset="0"/>
              <a:cs typeface="Times New Roman" pitchFamily="18" charset="0"/>
            </a:endParaRPr>
          </a:p>
        </p:txBody>
      </p:sp>
      <p:sp>
        <p:nvSpPr>
          <p:cNvPr id="2052" name="AutoShape 4" descr="https://docviewer.yandex.ru/view/492104639/htmlimage?id=42o-beg4qcamzyzayed4o7kqktgbqkvkxn2o86r0fw3hjvabzijtfi960y8gcv8z2p06pemk1p8igwip3i5zadgzauij5182vuhir30&amp;name=image-kChEUpouDKICqUu1e9.png&amp;dsid=77caec7a3440d457c998b3f74e248db6"/>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054" name="AutoShape 6" descr="https://docviewer.yandex.ru/view/492104639/htmlimage?id=42o-beg4qcamzyzayed4o7kqktgbqkvkxn2o86r0fw3hjvabzijtfi960y8gcv8z2p06pemk1p8igwip3i5zadgzauij5182vuhir30&amp;name=image-kChEUpouDKICqUu1e9.png&amp;dsid=77caec7a3440d457c998b3f74e248db6"/>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056" name="AutoShape 8" descr="https://docviewer.yandex.ru/view/492104639/htmlimage?id=42o-beg4qcamzyzayed4o7kqktgbqkvkxn2o86r0fw3hjvabzijtfi960y8gcv8z2p06pemk1p8igwip3i5zadgzauij5182vuhir30&amp;name=image-kChEUpouDKICqUu1e9.png&amp;dsid=77caec7a3440d457c998b3f74e248db6"/>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058" name="AutoShape 10" descr="https://docviewer.yandex.ru/view/492104639/htmlimage?id=42o-beg4qcamzyzayed4o7kqktgbqkvkxn2o86r0fw3hjvabzijtfi960y8gcv8z2p06pemk1p8igwip3i5zadgzauij5182vuhir30&amp;name=image-kChEUpouDKICqUu1e9.png&amp;dsid=77caec7a3440d457c998b3f74e248db6"/>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060" name="AutoShape 12" descr="https://docviewer.yandex.ru/view/492104639/htmlimage?id=42o-beg4qcamzyzayed4o7kqktgbqkvkxn2o86r0fw3hjvabzijtfi960y8gcv8z2p06pemk1p8igwip3i5zadgzauij5182vuhir30&amp;name=image-kChEUpouDKICqUu1e9.png&amp;dsid=77caec7a3440d457c998b3f74e248db6"/>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062" name="AutoShape 14" descr="https://docviewer.yandex.ru/view/492104639/htmlimage?id=42o-beg4qcamzyzayed4o7kqktgbqkvkxn2o86r0fw3hjvabzijtfi960y8gcv8z2p06pemk1p8igwip3i5zadgzauij5182vuhir30&amp;name=image-kChEUpouDKICqUu1e9.png&amp;dsid=77caec7a3440d457c998b3f74e248db6"/>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4" name="Рисунок 23"/>
          <p:cNvPicPr>
            <a:picLocks noChangeAspect="1"/>
          </p:cNvPicPr>
          <p:nvPr/>
        </p:nvPicPr>
        <p:blipFill>
          <a:blip r:embed="rId6" cstate="print">
            <a:duotone>
              <a:prstClr val="black"/>
              <a:srgbClr val="477ABE">
                <a:tint val="45000"/>
                <a:satMod val="400000"/>
              </a:srgbClr>
            </a:duotone>
            <a:extLst>
              <a:ext uri="{BEBA8EAE-BF5A-486C-A8C5-ECC9F3942E4B}">
                <a14:imgProps xmlns:a14="http://schemas.microsoft.com/office/drawing/2010/main">
                  <a14:imgLayer r:embed="rId7">
                    <a14:imgEffect>
                      <a14:saturation sat="66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2142223" y="5400149"/>
            <a:ext cx="753377" cy="572025"/>
          </a:xfrm>
          <a:prstGeom prst="rect">
            <a:avLst/>
          </a:prstGeom>
          <a:ln w="3175">
            <a:solidFill>
              <a:schemeClr val="tx1"/>
            </a:solidFill>
          </a:ln>
        </p:spPr>
      </p:pic>
      <p:sp>
        <p:nvSpPr>
          <p:cNvPr id="34" name="TextBox 33"/>
          <p:cNvSpPr txBox="1"/>
          <p:nvPr/>
        </p:nvSpPr>
        <p:spPr>
          <a:xfrm>
            <a:off x="2047875" y="6086475"/>
            <a:ext cx="1114425" cy="553998"/>
          </a:xfrm>
          <a:prstGeom prst="rect">
            <a:avLst/>
          </a:prstGeom>
          <a:noFill/>
        </p:spPr>
        <p:txBody>
          <a:bodyPr wrap="square" rtlCol="0">
            <a:spAutoFit/>
          </a:bodyPr>
          <a:lstStyle/>
          <a:p>
            <a:r>
              <a:rPr lang="ru-RU" sz="1000" dirty="0" smtClean="0">
                <a:latin typeface="Times New Roman" pitchFamily="18" charset="0"/>
                <a:cs typeface="Times New Roman" pitchFamily="18" charset="0"/>
              </a:rPr>
              <a:t>Площадки  промышленного назначения</a:t>
            </a:r>
            <a:endParaRPr lang="ru-RU" sz="1000" dirty="0">
              <a:latin typeface="Times New Roman" pitchFamily="18" charset="0"/>
              <a:cs typeface="Times New Roman" pitchFamily="18" charset="0"/>
            </a:endParaRPr>
          </a:p>
        </p:txBody>
      </p:sp>
      <p:sp>
        <p:nvSpPr>
          <p:cNvPr id="35" name="TextBox 34"/>
          <p:cNvSpPr txBox="1"/>
          <p:nvPr/>
        </p:nvSpPr>
        <p:spPr>
          <a:xfrm>
            <a:off x="3419475" y="6134100"/>
            <a:ext cx="1114425" cy="246221"/>
          </a:xfrm>
          <a:prstGeom prst="rect">
            <a:avLst/>
          </a:prstGeom>
          <a:noFill/>
        </p:spPr>
        <p:txBody>
          <a:bodyPr wrap="square" rtlCol="0">
            <a:spAutoFit/>
          </a:bodyPr>
          <a:lstStyle/>
          <a:p>
            <a:r>
              <a:rPr lang="ru-RU" sz="1000" dirty="0" smtClean="0">
                <a:latin typeface="Times New Roman" pitchFamily="18" charset="0"/>
                <a:cs typeface="Times New Roman" pitchFamily="18" charset="0"/>
              </a:rPr>
              <a:t>Туризм</a:t>
            </a:r>
            <a:endParaRPr lang="ru-RU" sz="1000" dirty="0">
              <a:latin typeface="Times New Roman" pitchFamily="18" charset="0"/>
              <a:cs typeface="Times New Roman" pitchFamily="18" charset="0"/>
            </a:endParaRPr>
          </a:p>
        </p:txBody>
      </p:sp>
      <p:pic>
        <p:nvPicPr>
          <p:cNvPr id="37" name="Рисунок 36"/>
          <p:cNvPicPr>
            <a:picLocks noChangeAspect="1"/>
          </p:cNvPicPr>
          <p:nvPr/>
        </p:nvPicPr>
        <p:blipFill>
          <a:blip r:embed="rId8" cstate="print">
            <a:duotone>
              <a:prstClr val="black"/>
              <a:srgbClr val="477ABE">
                <a:tint val="45000"/>
                <a:satMod val="400000"/>
              </a:srgbClr>
            </a:duotone>
            <a:extLst>
              <a:ext uri="{BEBA8EAE-BF5A-486C-A8C5-ECC9F3942E4B}">
                <a14:imgProps xmlns:a14="http://schemas.microsoft.com/office/drawing/2010/main">
                  <a14:imgLayer r:embed="rId9">
                    <a14:imgEffect>
                      <a14:saturation sat="66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630629" y="3152776"/>
            <a:ext cx="309548" cy="285749"/>
          </a:xfrm>
          <a:prstGeom prst="rect">
            <a:avLst/>
          </a:prstGeom>
          <a:ln w="3175">
            <a:solidFill>
              <a:schemeClr val="tx1"/>
            </a:solidFill>
          </a:ln>
        </p:spPr>
      </p:pic>
      <p:pic>
        <p:nvPicPr>
          <p:cNvPr id="38" name="Рисунок 3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71826" y="2632586"/>
            <a:ext cx="295473" cy="295473"/>
          </a:xfrm>
          <a:prstGeom prst="rect">
            <a:avLst/>
          </a:prstGeom>
          <a:ln w="3175">
            <a:solidFill>
              <a:schemeClr val="tx1"/>
            </a:solidFill>
          </a:ln>
        </p:spPr>
      </p:pic>
      <p:pic>
        <p:nvPicPr>
          <p:cNvPr id="41" name="Рисунок 40"/>
          <p:cNvPicPr>
            <a:picLocks noChangeAspect="1"/>
          </p:cNvPicPr>
          <p:nvPr/>
        </p:nvPicPr>
        <p:blipFill>
          <a:blip r:embed="rId11" cstate="print">
            <a:duotone>
              <a:prstClr val="black"/>
              <a:srgbClr val="477ABE">
                <a:tint val="45000"/>
                <a:satMod val="400000"/>
              </a:srgbClr>
            </a:duotone>
            <a:extLst>
              <a:ext uri="{BEBA8EAE-BF5A-486C-A8C5-ECC9F3942E4B}">
                <a14:imgProps xmlns:a14="http://schemas.microsoft.com/office/drawing/2010/main">
                  <a14:imgLayer r:embed="rId12">
                    <a14:imgEffect>
                      <a14:saturation sat="66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352925" y="3609976"/>
            <a:ext cx="295275" cy="272573"/>
          </a:xfrm>
          <a:prstGeom prst="rect">
            <a:avLst/>
          </a:prstGeom>
          <a:ln w="3175">
            <a:solidFill>
              <a:schemeClr val="tx1"/>
            </a:solidFill>
          </a:ln>
        </p:spPr>
      </p:pic>
      <p:pic>
        <p:nvPicPr>
          <p:cNvPr id="2063" name="Picture 15" descr="C:\Users\i_sli\Downloads\туризм.png"/>
          <p:cNvPicPr>
            <a:picLocks noChangeAspect="1" noChangeArrowheads="1"/>
          </p:cNvPicPr>
          <p:nvPr/>
        </p:nvPicPr>
        <p:blipFill>
          <a:blip r:embed="rId13" cstate="print"/>
          <a:srcRect/>
          <a:stretch>
            <a:fillRect/>
          </a:stretch>
        </p:blipFill>
        <p:spPr bwMode="auto">
          <a:xfrm>
            <a:off x="3505200" y="5334001"/>
            <a:ext cx="682625" cy="636082"/>
          </a:xfrm>
          <a:prstGeom prst="rect">
            <a:avLst/>
          </a:prstGeom>
          <a:noFill/>
          <a:ln w="3175">
            <a:solidFill>
              <a:srgbClr val="FFC000"/>
            </a:solidFill>
          </a:ln>
        </p:spPr>
      </p:pic>
      <p:pic>
        <p:nvPicPr>
          <p:cNvPr id="46" name="Picture 15" descr="C:\Users\i_sli\Downloads\туризм.png"/>
          <p:cNvPicPr>
            <a:picLocks noChangeAspect="1" noChangeArrowheads="1"/>
          </p:cNvPicPr>
          <p:nvPr/>
        </p:nvPicPr>
        <p:blipFill>
          <a:blip r:embed="rId14" cstate="print"/>
          <a:srcRect/>
          <a:stretch>
            <a:fillRect/>
          </a:stretch>
        </p:blipFill>
        <p:spPr bwMode="auto">
          <a:xfrm>
            <a:off x="4297712" y="3009900"/>
            <a:ext cx="286215" cy="266700"/>
          </a:xfrm>
          <a:prstGeom prst="rect">
            <a:avLst/>
          </a:prstGeom>
          <a:noFill/>
          <a:ln w="3175">
            <a:solidFill>
              <a:schemeClr val="tx1"/>
            </a:solidFill>
          </a:ln>
        </p:spPr>
      </p:pic>
      <p:pic>
        <p:nvPicPr>
          <p:cNvPr id="47" name="Рисунок 4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238427" y="2118237"/>
            <a:ext cx="234438" cy="234438"/>
          </a:xfrm>
          <a:prstGeom prst="rect">
            <a:avLst/>
          </a:prstGeom>
          <a:ln w="3175">
            <a:solidFill>
              <a:schemeClr val="tx1"/>
            </a:solidFill>
          </a:ln>
        </p:spPr>
      </p:pic>
      <p:sp>
        <p:nvSpPr>
          <p:cNvPr id="26" name="TextBox 25"/>
          <p:cNvSpPr txBox="1"/>
          <p:nvPr/>
        </p:nvSpPr>
        <p:spPr>
          <a:xfrm>
            <a:off x="7248371"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9</a:t>
            </a:r>
          </a:p>
        </p:txBody>
      </p:sp>
      <p:sp>
        <p:nvSpPr>
          <p:cNvPr id="25" name="Прямоугольник 24"/>
          <p:cNvSpPr/>
          <p:nvPr/>
        </p:nvSpPr>
        <p:spPr>
          <a:xfrm>
            <a:off x="853020" y="6645275"/>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
        <p:nvSpPr>
          <p:cNvPr id="27" name="Прямоугольник 26"/>
          <p:cNvSpPr/>
          <p:nvPr/>
        </p:nvSpPr>
        <p:spPr>
          <a:xfrm>
            <a:off x="853020" y="6738540"/>
            <a:ext cx="2056560" cy="82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chemeClr val="accent1">
                    <a:lumMod val="50000"/>
                  </a:schemeClr>
                </a:solidFill>
              </a:rPr>
              <a:t>Министерство инвестиционного развития Смоленской области</a:t>
            </a:r>
            <a:endParaRPr lang="ru-RU" sz="1200" dirty="0">
              <a:solidFill>
                <a:schemeClr val="accent1">
                  <a:lumMod val="50000"/>
                </a:schemeClr>
              </a:solidFill>
            </a:endParaRPr>
          </a:p>
        </p:txBody>
      </p:sp>
    </p:spTree>
  </p:cSld>
  <p:clrMapOvr>
    <a:masterClrMapping/>
  </p:clrMapOvr>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6713</TotalTime>
  <Words>3344</Words>
  <Application>Microsoft Office PowerPoint</Application>
  <PresentationFormat>Произвольный</PresentationFormat>
  <Paragraphs>880</Paragraphs>
  <Slides>32</Slides>
  <Notes>20</Notes>
  <HiddenSlides>0</HiddenSlides>
  <MMClips>0</MMClips>
  <ScaleCrop>false</ScaleCrop>
  <HeadingPairs>
    <vt:vector size="4" baseType="variant">
      <vt:variant>
        <vt:lpstr>Тема</vt:lpstr>
      </vt:variant>
      <vt:variant>
        <vt:i4>1</vt:i4>
      </vt:variant>
      <vt:variant>
        <vt:lpstr>Заголовки слайдов</vt:lpstr>
      </vt:variant>
      <vt:variant>
        <vt:i4>32</vt:i4>
      </vt:variant>
    </vt:vector>
  </HeadingPairs>
  <TitlesOfParts>
    <vt:vector size="33"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Home</dc:creator>
  <cp:lastModifiedBy>Симонова Л.И.</cp:lastModifiedBy>
  <cp:revision>1270</cp:revision>
  <cp:lastPrinted>2024-06-03T07:18:09Z</cp:lastPrinted>
  <dcterms:created xsi:type="dcterms:W3CDTF">2017-05-10T15:02:08Z</dcterms:created>
  <dcterms:modified xsi:type="dcterms:W3CDTF">2024-07-18T12:29:49Z</dcterms:modified>
</cp:coreProperties>
</file>