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9" r:id="rId3"/>
    <p:sldId id="280" r:id="rId4"/>
    <p:sldId id="28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B2416A5-BAB1-479A-BA20-434F5AE0E28D}">
          <p14:sldIdLst>
            <p14:sldId id="258"/>
            <p14:sldId id="279"/>
            <p14:sldId id="280"/>
            <p14:sldId id="281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9AFF"/>
    <a:srgbClr val="8357FF"/>
    <a:srgbClr val="FFFFFF"/>
    <a:srgbClr val="FF7E4B"/>
    <a:srgbClr val="00C834"/>
    <a:srgbClr val="7BFF9F"/>
    <a:srgbClr val="FFA684"/>
    <a:srgbClr val="B5B3B4"/>
    <a:srgbClr val="15FF52"/>
    <a:srgbClr val="8FFF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60"/>
  </p:normalViewPr>
  <p:slideViewPr>
    <p:cSldViewPr snapToGrid="0">
      <p:cViewPr>
        <p:scale>
          <a:sx n="122" d="100"/>
          <a:sy n="122" d="100"/>
        </p:scale>
        <p:origin x="-138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7DE16A2-AEE2-4263-ACA2-118E16C7D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EE69187-3588-4513-B2AD-34817B09F3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E913695-642B-4F1E-9442-E05397CDC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9D6E341-8BDD-4869-8AFF-10ABB5A4B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A8CEFBD-7EF7-4930-BD29-A2A177C7C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331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A3B5AFD-DFAD-4B0D-BD00-2DBFE32BF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D8A77EB-E013-41A7-9979-2B7DC18DC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BCBF2E6-D429-4C33-82A9-1E0C79BE4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4F68769-EC8B-4383-B350-5C8A367E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AC09D3C-6C37-45D0-BF0D-B92EA7FBE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192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7F815FFF-A705-4EC8-BE37-F3D3369E36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5F419A6-DF05-4609-9769-C2D69F071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D09387D-F963-49EA-A20F-E590A2739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68FD650-2A5D-40E4-84AC-0E485A553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15B3806-A8FB-41C4-9DE3-BAF55E521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0720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B9A5061-A5EA-44E9-AFD5-59D845F2B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613D84E-7797-45EE-AC0C-5C8F6E0FB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DA3A4E3-1EE2-45D2-97F8-266FE5D0F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1DB0B27-41A9-4B96-A847-154554091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D00D453-07EE-4B2F-83EF-09D0A065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317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E693CFF-84AB-4319-AD35-545C6B045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48E9984-3CBD-4773-9DC0-931D76B4E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EB90C28-24DC-4720-896C-98A12596F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93954BD-7F80-4A02-917C-56561D289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0BBDB70-080E-4403-B41E-BADEB5426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8298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BFD4CAF-2506-406D-9842-E944EAE9C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A6445F1-22EE-41BA-A6C3-957E9CAF82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94EB6BC-2BA0-4514-9EA6-6C26FA814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D494408-46B8-4B89-91C7-3E344AEB1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344AA61-3F74-4984-945C-9B86BD4E2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6669149-DD86-4E3F-A86D-295AB4B5D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683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D1753F5-682A-4656-B4BB-66B505A37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91CC84B-4B51-4A40-A324-FEF9C0704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38E8331-BECF-4CA7-94A4-1EE4F35AD7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3CCC2310-C64C-4A7E-AFA3-248A73A0B8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A281826-AF7D-4FB5-B1E5-4211C72456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5905B0E3-E72D-4AF9-9E2D-4B6A82EC8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3A8F5D3-EFB6-4066-8A30-9AE0A1343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ADE480C6-44C0-4291-8FC0-98BBF5DA9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6257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B7E76E7-51E0-417A-9B7F-A48CFACDE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DD8E3AEE-4FC4-4C95-837C-F0B1E849C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BC8224C0-E056-4B78-964A-B9197126B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E6D92E46-F3A6-4AF3-B0A8-245C86921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1151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D889C99-D84F-41FA-83B9-1F93850C0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FE84AF98-8082-4C69-AE30-96B052103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48752DF-3588-4037-AE8D-28339AEDB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005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AD7045E-B392-4E89-BCED-73FDA4F90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9B69430-FCD0-4131-A5F6-61F5B5D7E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6D91267-29DC-4DAA-88B7-2DFBE7848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0A165DC-A663-4C93-80AB-C4BDCCF4E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AEF9E5C-774A-4B0E-83F8-C036FE30B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FE4C950-B74B-4460-8E47-0C395DF1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246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D52C78A-ABC8-4D57-992B-0E49F5704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6A5ECCFF-9249-4EA5-AC26-40F0DD3621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622367D-B85C-403E-8360-069A7B602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C10AF57-30F9-4C2B-9AF6-EE87EC44A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24A7382-5850-4C0C-A9A1-060EDA170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5795DBD-9441-4387-BF50-CE1C8B88C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359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896421C-1B13-4D54-B896-C7D33E68A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FCE36D7-3AD2-41E3-878B-60ACB2BA9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6CBDC88-797A-40B9-9E85-1C4D19ADD8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10C48-6CB2-4500-9D63-FD0D17F8A64C}" type="datetimeFigureOut">
              <a:rPr lang="ru-RU" smtClean="0"/>
              <a:pPr/>
              <a:t>28.04.2026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1E878F5-5B66-431F-93E0-34BE92547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6B2571B-1D1F-4BB3-9C85-94E844186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83D12-2BD1-4085-AB31-2E66D51F35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64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араллелограмм 1">
            <a:extLst>
              <a:ext uri="{FF2B5EF4-FFF2-40B4-BE49-F238E27FC236}">
                <a16:creationId xmlns="" xmlns:a16="http://schemas.microsoft.com/office/drawing/2014/main" id="{14CA973D-4A25-B9FF-90BD-05B1B6B61842}"/>
              </a:ext>
            </a:extLst>
          </p:cNvPr>
          <p:cNvSpPr/>
          <p:nvPr/>
        </p:nvSpPr>
        <p:spPr>
          <a:xfrm>
            <a:off x="-284086" y="230819"/>
            <a:ext cx="11762913" cy="621436"/>
          </a:xfrm>
          <a:prstGeom prst="parallelogram">
            <a:avLst/>
          </a:prstGeom>
          <a:solidFill>
            <a:srgbClr val="8357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УСЛОВИЯ НАХОЖДЕНИЯ В РЕЕСТРЕ МСП</a:t>
            </a:r>
          </a:p>
        </p:txBody>
      </p:sp>
      <p:graphicFrame>
        <p:nvGraphicFramePr>
          <p:cNvPr id="3" name="Таблица 4">
            <a:extLst>
              <a:ext uri="{FF2B5EF4-FFF2-40B4-BE49-F238E27FC236}">
                <a16:creationId xmlns="" xmlns:a16="http://schemas.microsoft.com/office/drawing/2014/main" id="{DCBDCDA1-8E57-D9E3-DD5E-F327A57A2A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934285"/>
              </p:ext>
            </p:extLst>
          </p:nvPr>
        </p:nvGraphicFramePr>
        <p:xfrm>
          <a:off x="328789" y="1182892"/>
          <a:ext cx="11534421" cy="5123822"/>
        </p:xfrm>
        <a:graphic>
          <a:graphicData uri="http://schemas.openxmlformats.org/drawingml/2006/table">
            <a:tbl>
              <a:tblPr firstRow="1" bandRow="1"/>
              <a:tblGrid>
                <a:gridCol w="3082632">
                  <a:extLst>
                    <a:ext uri="{9D8B030D-6E8A-4147-A177-3AD203B41FA5}">
                      <a16:colId xmlns="" xmlns:a16="http://schemas.microsoft.com/office/drawing/2014/main" val="1050819454"/>
                    </a:ext>
                  </a:extLst>
                </a:gridCol>
                <a:gridCol w="2817263">
                  <a:extLst>
                    <a:ext uri="{9D8B030D-6E8A-4147-A177-3AD203B41FA5}">
                      <a16:colId xmlns="" xmlns:a16="http://schemas.microsoft.com/office/drawing/2014/main" val="2091284040"/>
                    </a:ext>
                  </a:extLst>
                </a:gridCol>
                <a:gridCol w="2817263">
                  <a:extLst>
                    <a:ext uri="{9D8B030D-6E8A-4147-A177-3AD203B41FA5}">
                      <a16:colId xmlns="" xmlns:a16="http://schemas.microsoft.com/office/drawing/2014/main" val="3907640127"/>
                    </a:ext>
                  </a:extLst>
                </a:gridCol>
                <a:gridCol w="2817263">
                  <a:extLst>
                    <a:ext uri="{9D8B030D-6E8A-4147-A177-3AD203B41FA5}">
                      <a16:colId xmlns="" xmlns:a16="http://schemas.microsoft.com/office/drawing/2014/main" val="1939344045"/>
                    </a:ext>
                  </a:extLst>
                </a:gridCol>
              </a:tblGrid>
              <a:tr h="443696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</a:rPr>
                        <a:t>Показатель</a:t>
                      </a:r>
                    </a:p>
                  </a:txBody>
                  <a:tcPr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57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</a:rPr>
                        <a:t>Микро</a:t>
                      </a:r>
                    </a:p>
                  </a:txBody>
                  <a:tcPr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57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</a:rPr>
                        <a:t>Малая</a:t>
                      </a:r>
                    </a:p>
                  </a:txBody>
                  <a:tcPr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57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</a:rPr>
                        <a:t>Средняя</a:t>
                      </a:r>
                    </a:p>
                  </a:txBody>
                  <a:tcPr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57FF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55423035"/>
                  </a:ext>
                </a:extLst>
              </a:tr>
              <a:tr h="1121357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Среднесписочная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численность 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работников</a:t>
                      </a:r>
                      <a:endParaRPr lang="ru-RU" sz="2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≤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15 человек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≤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100 человек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≤ 250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+mn-lt"/>
                        </a:rPr>
                        <a:t>человек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62386753"/>
                  </a:ext>
                </a:extLst>
              </a:tr>
              <a:tr h="131605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Доход за предыдущий год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&lt;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120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млн 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рублей</a:t>
                      </a:r>
                      <a:endParaRPr lang="ru-RU" sz="2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&lt;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800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млн 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рублей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&lt;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2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млрд 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рублей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45647010"/>
                  </a:ext>
                </a:extLst>
              </a:tr>
              <a:tr h="1121357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Включение в реестр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FF0000"/>
                          </a:solidFill>
                          <a:latin typeface="+mn-lt"/>
                        </a:rPr>
                        <a:t>Ежемесячно 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10 числа</a:t>
                      </a:r>
                      <a:endParaRPr lang="ru-RU" sz="2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22423509"/>
                  </a:ext>
                </a:extLst>
              </a:tr>
              <a:tr h="1121357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Исключение из реестра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Ежегодно 10 июля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84586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37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араллелограмм 1">
            <a:extLst>
              <a:ext uri="{FF2B5EF4-FFF2-40B4-BE49-F238E27FC236}">
                <a16:creationId xmlns="" xmlns:a16="http://schemas.microsoft.com/office/drawing/2014/main" id="{AE79157E-3F20-4744-8B7A-D0D6D968ABB5}"/>
              </a:ext>
            </a:extLst>
          </p:cNvPr>
          <p:cNvSpPr/>
          <p:nvPr/>
        </p:nvSpPr>
        <p:spPr>
          <a:xfrm>
            <a:off x="-284086" y="230819"/>
            <a:ext cx="11762913" cy="621436"/>
          </a:xfrm>
          <a:prstGeom prst="parallelogram">
            <a:avLst/>
          </a:prstGeom>
          <a:solidFill>
            <a:srgbClr val="8357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КОГДА МОГУТ ИСКЛЮЧИТЬ ИЗ РЕЕСТРА МСП?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17C5A2CF-66AE-6ADA-880E-C98FD9613FD8}"/>
              </a:ext>
            </a:extLst>
          </p:cNvPr>
          <p:cNvSpPr/>
          <p:nvPr/>
        </p:nvSpPr>
        <p:spPr>
          <a:xfrm>
            <a:off x="1457324" y="1238122"/>
            <a:ext cx="10383907" cy="1581278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8357FF"/>
              </a:buClr>
              <a:buSzPct val="110000"/>
            </a:pPr>
            <a:r>
              <a:rPr lang="ru-RU" sz="32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При </a:t>
            </a:r>
            <a:r>
              <a:rPr lang="ru-RU" sz="3200" b="1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превышении </a:t>
            </a:r>
            <a:r>
              <a:rPr lang="ru-RU" sz="3200" b="1" dirty="0" smtClean="0">
                <a:solidFill>
                  <a:srgbClr val="FF000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предельных значений</a:t>
            </a:r>
            <a:endParaRPr lang="ru-RU" sz="3200" b="1" dirty="0">
              <a:solidFill>
                <a:srgbClr val="FF000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>
              <a:buClr>
                <a:srgbClr val="8357FF"/>
              </a:buClr>
              <a:buSzPct val="110000"/>
            </a:pPr>
            <a:r>
              <a:rPr lang="ru-RU" sz="32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</a:t>
            </a:r>
            <a:r>
              <a:rPr lang="ru-RU" sz="3200" dirty="0" smtClean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о </a:t>
            </a:r>
            <a:r>
              <a:rPr lang="ru-RU" sz="32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среднесписочной численности </a:t>
            </a:r>
            <a:r>
              <a:rPr lang="ru-RU" sz="3200" dirty="0" smtClean="0">
                <a:solidFill>
                  <a:srgbClr val="FF000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работников</a:t>
            </a:r>
            <a:r>
              <a:rPr lang="ru-RU" sz="3200" dirty="0" smtClean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и </a:t>
            </a:r>
            <a:r>
              <a:rPr lang="ru-RU" sz="3200" dirty="0" smtClean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по доходам</a:t>
            </a:r>
            <a:endParaRPr lang="ru-RU" sz="3200" dirty="0">
              <a:solidFill>
                <a:srgbClr val="B59AFF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28AC72A-69B9-4FFD-556D-B3B1C5CC7362}"/>
              </a:ext>
            </a:extLst>
          </p:cNvPr>
          <p:cNvSpPr/>
          <p:nvPr/>
        </p:nvSpPr>
        <p:spPr>
          <a:xfrm>
            <a:off x="1457323" y="3276599"/>
            <a:ext cx="10734677" cy="2015067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8357FF"/>
              </a:buClr>
              <a:buSzPct val="110000"/>
            </a:pPr>
            <a:r>
              <a:rPr lang="ru-RU" sz="32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При </a:t>
            </a:r>
            <a:r>
              <a:rPr lang="ru-RU" sz="3200" b="1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неподаче до </a:t>
            </a:r>
            <a:r>
              <a:rPr lang="ru-RU" sz="3200" b="1" dirty="0" smtClean="0">
                <a:solidFill>
                  <a:srgbClr val="FF000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 </a:t>
            </a:r>
            <a:r>
              <a:rPr lang="ru-RU" sz="3200" b="1" dirty="0">
                <a:solidFill>
                  <a:srgbClr val="FF000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июля </a:t>
            </a:r>
            <a:r>
              <a:rPr lang="ru-RU" sz="32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сведений о среднесписочной численности </a:t>
            </a:r>
            <a:r>
              <a:rPr lang="ru-RU" sz="3200" dirty="0" smtClean="0">
                <a:solidFill>
                  <a:srgbClr val="FF000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работников</a:t>
            </a:r>
            <a:r>
              <a:rPr lang="ru-RU" sz="3200" dirty="0" smtClean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и(или</a:t>
            </a:r>
            <a:r>
              <a:rPr lang="ru-RU" sz="32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) если не отчитаться о доходах за предыдущий год согласно </a:t>
            </a:r>
            <a:r>
              <a:rPr lang="ru-RU" sz="3200" dirty="0" smtClean="0">
                <a:solidFill>
                  <a:srgbClr val="FF000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применяемой системы налогообложения</a:t>
            </a:r>
            <a:endParaRPr lang="ru-RU" sz="3200" dirty="0">
              <a:solidFill>
                <a:srgbClr val="FF000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5713E505-8949-4B91-0B8D-DFFC6A141AA5}"/>
              </a:ext>
            </a:extLst>
          </p:cNvPr>
          <p:cNvSpPr/>
          <p:nvPr/>
        </p:nvSpPr>
        <p:spPr>
          <a:xfrm>
            <a:off x="414269" y="1365338"/>
            <a:ext cx="962782" cy="1086195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8357FF"/>
              </a:buClr>
              <a:buSzPct val="110000"/>
            </a:pPr>
            <a:r>
              <a:rPr lang="ru-RU" sz="8800" dirty="0">
                <a:ln w="28575">
                  <a:solidFill>
                    <a:srgbClr val="8357FF"/>
                  </a:solidFill>
                </a:ln>
                <a:noFill/>
                <a:latin typeface="Segoe Print" panose="02000600000000000000" pitchFamily="2" charset="0"/>
                <a:ea typeface="Segoe UI Black" panose="020B0A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2F82C814-F7D8-7334-E655-55AB82563EFB}"/>
              </a:ext>
            </a:extLst>
          </p:cNvPr>
          <p:cNvSpPr/>
          <p:nvPr/>
        </p:nvSpPr>
        <p:spPr>
          <a:xfrm>
            <a:off x="401569" y="3434141"/>
            <a:ext cx="962782" cy="1086195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8357FF"/>
              </a:buClr>
              <a:buSzPct val="110000"/>
            </a:pPr>
            <a:r>
              <a:rPr lang="ru-RU" sz="8800" dirty="0">
                <a:ln w="28575">
                  <a:solidFill>
                    <a:srgbClr val="8357FF"/>
                  </a:solidFill>
                </a:ln>
                <a:noFill/>
                <a:latin typeface="Segoe Print" panose="02000600000000000000" pitchFamily="2" charset="0"/>
                <a:ea typeface="Segoe UI Black" panose="020B0A02040204020203" pitchFamily="34" charset="0"/>
                <a:cs typeface="Segoe UI" panose="020B0502040204020203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7467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A0A1A246-52C8-4C7F-208C-683659831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араллелограмм 1">
            <a:extLst>
              <a:ext uri="{FF2B5EF4-FFF2-40B4-BE49-F238E27FC236}">
                <a16:creationId xmlns="" xmlns:a16="http://schemas.microsoft.com/office/drawing/2014/main" id="{8CC05183-039B-E544-FF25-8B6AA9AE3BB0}"/>
              </a:ext>
            </a:extLst>
          </p:cNvPr>
          <p:cNvSpPr/>
          <p:nvPr/>
        </p:nvSpPr>
        <p:spPr>
          <a:xfrm>
            <a:off x="-284086" y="230819"/>
            <a:ext cx="11762913" cy="621436"/>
          </a:xfrm>
          <a:prstGeom prst="parallelogram">
            <a:avLst/>
          </a:prstGeom>
          <a:solidFill>
            <a:srgbClr val="8357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КАКИЕ ОТЧЕТЫ </a:t>
            </a:r>
            <a:r>
              <a:rPr lang="ru-RU" sz="2000" dirty="0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НЕОБХОДИМО</a:t>
            </a:r>
            <a:r>
              <a:rPr lang="ru-RU" sz="2000" dirty="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СДАВАТЬ</a:t>
            </a:r>
            <a:r>
              <a:rPr lang="ru-RU" sz="2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?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6FBFDFD6-0DA6-5013-7FCC-20B60D883C1B}"/>
              </a:ext>
            </a:extLst>
          </p:cNvPr>
          <p:cNvSpPr/>
          <p:nvPr/>
        </p:nvSpPr>
        <p:spPr>
          <a:xfrm>
            <a:off x="1515762" y="1238122"/>
            <a:ext cx="10325469" cy="194992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8357FF"/>
              </a:buClr>
              <a:buSzPct val="110000"/>
            </a:pPr>
            <a:r>
              <a:rPr lang="ru-RU" sz="2400" b="1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РСВ за предыдущий год </a:t>
            </a:r>
            <a:r>
              <a:rPr lang="ru-RU" sz="24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(содержит среднесписочную </a:t>
            </a:r>
            <a:r>
              <a:rPr lang="ru-RU" sz="2400" dirty="0" smtClean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численность работников)</a:t>
            </a:r>
            <a:r>
              <a:rPr lang="ru-RU" sz="2400" dirty="0" smtClean="0">
                <a:solidFill>
                  <a:srgbClr val="FF000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подается в налоговую инспекцию по месту регистрации</a:t>
            </a:r>
            <a:endParaRPr lang="ru-RU" sz="2400" dirty="0">
              <a:solidFill>
                <a:srgbClr val="FF000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>
              <a:buClr>
                <a:srgbClr val="8357FF"/>
              </a:buClr>
              <a:buSzPct val="110000"/>
            </a:pPr>
            <a:r>
              <a:rPr lang="ru-RU" sz="2400" b="1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Срок сдачи годового отчета </a:t>
            </a:r>
            <a:r>
              <a:rPr lang="ru-RU" sz="24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– 25 января</a:t>
            </a:r>
          </a:p>
          <a:p>
            <a:pPr>
              <a:buClr>
                <a:srgbClr val="8357FF"/>
              </a:buClr>
              <a:buSzPct val="110000"/>
            </a:pPr>
            <a:r>
              <a:rPr lang="ru-RU" sz="2400" b="1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Сдают</a:t>
            </a:r>
            <a:r>
              <a:rPr lang="ru-RU" sz="24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все организации и ИП, </a:t>
            </a:r>
            <a:r>
              <a:rPr lang="ru-RU" sz="2400" b="1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кроме</a:t>
            </a:r>
            <a:r>
              <a:rPr lang="ru-RU" sz="24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ИП без сотрудников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66C8276-B724-23F2-9AA1-E481D33599D9}"/>
              </a:ext>
            </a:extLst>
          </p:cNvPr>
          <p:cNvSpPr/>
          <p:nvPr/>
        </p:nvSpPr>
        <p:spPr>
          <a:xfrm>
            <a:off x="1680519" y="3303372"/>
            <a:ext cx="10160712" cy="980303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8357FF"/>
              </a:buClr>
              <a:buSzPct val="110000"/>
            </a:pPr>
            <a:r>
              <a:rPr lang="ru-RU" sz="2400" b="1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Декларация</a:t>
            </a:r>
            <a:r>
              <a:rPr lang="ru-RU" sz="24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о полученных </a:t>
            </a:r>
            <a:r>
              <a:rPr lang="ru-RU" sz="2400" dirty="0" smtClean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доходах </a:t>
            </a:r>
            <a:r>
              <a:rPr lang="ru-RU" sz="2400" dirty="0">
                <a:solidFill>
                  <a:srgbClr val="B59AFF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и начисленных налогах за предыдущий год согласно </a:t>
            </a:r>
            <a:r>
              <a:rPr lang="ru-RU" sz="2400" dirty="0" smtClean="0">
                <a:solidFill>
                  <a:srgbClr val="FF000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применяемой </a:t>
            </a:r>
            <a:r>
              <a:rPr lang="ru-RU" sz="2400" dirty="0">
                <a:solidFill>
                  <a:srgbClr val="FF000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системы </a:t>
            </a:r>
            <a:r>
              <a:rPr lang="ru-RU" sz="2400" dirty="0" smtClean="0">
                <a:solidFill>
                  <a:srgbClr val="FF000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налогообложения</a:t>
            </a:r>
          </a:p>
          <a:p>
            <a:pPr>
              <a:buClr>
                <a:srgbClr val="8357FF"/>
              </a:buClr>
              <a:buSzPct val="110000"/>
            </a:pPr>
            <a:endParaRPr lang="ru-RU" sz="3200" dirty="0">
              <a:solidFill>
                <a:srgbClr val="B59AFF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CB027C94-106E-B76C-875A-DF6803853DB4}"/>
              </a:ext>
            </a:extLst>
          </p:cNvPr>
          <p:cNvSpPr/>
          <p:nvPr/>
        </p:nvSpPr>
        <p:spPr>
          <a:xfrm>
            <a:off x="414269" y="1365338"/>
            <a:ext cx="962782" cy="1086195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8357FF"/>
              </a:buClr>
              <a:buSzPct val="110000"/>
            </a:pPr>
            <a:r>
              <a:rPr lang="ru-RU" sz="8800" dirty="0">
                <a:ln w="28575">
                  <a:solidFill>
                    <a:srgbClr val="8357FF"/>
                  </a:solidFill>
                </a:ln>
                <a:noFill/>
                <a:latin typeface="Segoe Print" panose="02000600000000000000" pitchFamily="2" charset="0"/>
                <a:ea typeface="Segoe UI Black" panose="020B0A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E1AF069-4B8D-87ED-8AB8-5A51911418E0}"/>
              </a:ext>
            </a:extLst>
          </p:cNvPr>
          <p:cNvSpPr/>
          <p:nvPr/>
        </p:nvSpPr>
        <p:spPr>
          <a:xfrm>
            <a:off x="518983" y="3155092"/>
            <a:ext cx="790833" cy="1095632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8357FF"/>
              </a:buClr>
              <a:buSzPct val="110000"/>
            </a:pPr>
            <a:r>
              <a:rPr lang="ru-RU" sz="8800" dirty="0">
                <a:ln w="28575">
                  <a:solidFill>
                    <a:srgbClr val="8357FF"/>
                  </a:solidFill>
                </a:ln>
                <a:noFill/>
                <a:latin typeface="Segoe Print" panose="02000600000000000000" pitchFamily="2" charset="0"/>
                <a:ea typeface="Segoe UI Black" panose="020B0A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56951" y="4753232"/>
            <a:ext cx="84770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B59AFF"/>
                </a:solidFill>
              </a:rPr>
              <a:t>Что делать, если забыл вовремя подать отчеты:</a:t>
            </a:r>
          </a:p>
          <a:p>
            <a:r>
              <a:rPr lang="ru-RU" sz="2400" dirty="0" smtClean="0">
                <a:solidFill>
                  <a:srgbClr val="B59AFF"/>
                </a:solidFill>
              </a:rPr>
              <a:t>Не поданные вовремя отчеты можно подать в любой момент до  </a:t>
            </a:r>
            <a:r>
              <a:rPr lang="ru-RU" sz="2400" b="1" dirty="0" smtClean="0">
                <a:solidFill>
                  <a:srgbClr val="B59AFF"/>
                </a:solidFill>
              </a:rPr>
              <a:t>1 июля </a:t>
            </a:r>
            <a:endParaRPr lang="ru-RU" sz="2400" b="1" dirty="0">
              <a:solidFill>
                <a:srgbClr val="B59AFF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97654" y="3988375"/>
            <a:ext cx="8287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подается в налоговую инспекцию по месту регистрации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27286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0E9041DC-3F15-804B-1617-C71B83A2F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араллелограмм 1">
            <a:extLst>
              <a:ext uri="{FF2B5EF4-FFF2-40B4-BE49-F238E27FC236}">
                <a16:creationId xmlns="" xmlns:a16="http://schemas.microsoft.com/office/drawing/2014/main" id="{61B78577-9B5A-D8FE-3904-39239FD51386}"/>
              </a:ext>
            </a:extLst>
          </p:cNvPr>
          <p:cNvSpPr/>
          <p:nvPr/>
        </p:nvSpPr>
        <p:spPr>
          <a:xfrm>
            <a:off x="-284086" y="230819"/>
            <a:ext cx="11762913" cy="621436"/>
          </a:xfrm>
          <a:prstGeom prst="parallelogram">
            <a:avLst/>
          </a:prstGeom>
          <a:solidFill>
            <a:srgbClr val="8357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ОТЧЕТНОСТЬ В ЗАВИСИМОСТИ ОТ СНО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="" xmlns:a16="http://schemas.microsoft.com/office/drawing/2014/main" id="{B015EB8A-163E-C86A-FB9B-F1965E722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845626"/>
              </p:ext>
            </p:extLst>
          </p:nvPr>
        </p:nvGraphicFramePr>
        <p:xfrm>
          <a:off x="349775" y="953512"/>
          <a:ext cx="11492450" cy="5746571"/>
        </p:xfrm>
        <a:graphic>
          <a:graphicData uri="http://schemas.openxmlformats.org/drawingml/2006/table">
            <a:tbl>
              <a:tblPr/>
              <a:tblGrid>
                <a:gridCol w="2193734">
                  <a:extLst>
                    <a:ext uri="{9D8B030D-6E8A-4147-A177-3AD203B41FA5}">
                      <a16:colId xmlns="" xmlns:a16="http://schemas.microsoft.com/office/drawing/2014/main" val="4093610710"/>
                    </a:ext>
                  </a:extLst>
                </a:gridCol>
                <a:gridCol w="1736391">
                  <a:extLst>
                    <a:ext uri="{9D8B030D-6E8A-4147-A177-3AD203B41FA5}">
                      <a16:colId xmlns="" xmlns:a16="http://schemas.microsoft.com/office/drawing/2014/main" val="302431003"/>
                    </a:ext>
                  </a:extLst>
                </a:gridCol>
                <a:gridCol w="1562100">
                  <a:extLst>
                    <a:ext uri="{9D8B030D-6E8A-4147-A177-3AD203B41FA5}">
                      <a16:colId xmlns="" xmlns:a16="http://schemas.microsoft.com/office/drawing/2014/main" val="2222746260"/>
                    </a:ext>
                  </a:extLst>
                </a:gridCol>
                <a:gridCol w="1358900">
                  <a:extLst>
                    <a:ext uri="{9D8B030D-6E8A-4147-A177-3AD203B41FA5}">
                      <a16:colId xmlns="" xmlns:a16="http://schemas.microsoft.com/office/drawing/2014/main" val="3634142642"/>
                    </a:ext>
                  </a:extLst>
                </a:gridCol>
                <a:gridCol w="2692533">
                  <a:extLst>
                    <a:ext uri="{9D8B030D-6E8A-4147-A177-3AD203B41FA5}">
                      <a16:colId xmlns="" xmlns:a16="http://schemas.microsoft.com/office/drawing/2014/main" val="3728190449"/>
                    </a:ext>
                  </a:extLst>
                </a:gridCol>
                <a:gridCol w="1101368">
                  <a:extLst>
                    <a:ext uri="{9D8B030D-6E8A-4147-A177-3AD203B41FA5}">
                      <a16:colId xmlns="" xmlns:a16="http://schemas.microsoft.com/office/drawing/2014/main" val="3551037955"/>
                    </a:ext>
                  </a:extLst>
                </a:gridCol>
                <a:gridCol w="847424">
                  <a:extLst>
                    <a:ext uri="{9D8B030D-6E8A-4147-A177-3AD203B41FA5}">
                      <a16:colId xmlns="" xmlns:a16="http://schemas.microsoft.com/office/drawing/2014/main" val="1238875209"/>
                    </a:ext>
                  </a:extLst>
                </a:gridCol>
              </a:tblGrid>
              <a:tr h="5127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Система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57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Объект </a:t>
                      </a:r>
                    </a:p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налогообложения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57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Ставка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57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Период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57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Декларации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57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Сотрудники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57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Предельная величина дохода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57FF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71596868"/>
                  </a:ext>
                </a:extLst>
              </a:tr>
              <a:tr h="5127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УСН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Доходы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ООО до 25.03</a:t>
                      </a:r>
                    </a:p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ИП до 25.04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 итогам года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 млн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35531846"/>
                  </a:ext>
                </a:extLst>
              </a:tr>
              <a:tr h="512778"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Доходы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Расходы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>
                      <a:noFill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37023316"/>
                  </a:ext>
                </a:extLst>
              </a:tr>
              <a:tr h="5127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ИП НПД (налог на профессиональный доход)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 для ФЛ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Месяц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 предоставляется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Выручку ИФНС видит в приложении «Мой налог»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–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 млн</a:t>
                      </a:r>
                    </a:p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25857972"/>
                  </a:ext>
                </a:extLst>
              </a:tr>
              <a:tr h="512778"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 для ЮЛ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>
                      <a:noFill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19631140"/>
                  </a:ext>
                </a:extLst>
              </a:tr>
              <a:tr h="10255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ЕСХН (единый сельскохозяйственный налог)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Доходы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Расходы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ООО до 25.03</a:t>
                      </a:r>
                    </a:p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ИП до 25.04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 итогам года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  <a:endParaRPr lang="ru-RU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млн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27786658"/>
                  </a:ext>
                </a:extLst>
              </a:tr>
              <a:tr h="9241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Патент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Потенциально возможный доход за год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 (возможны льготные ставки)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Календарный год или </a:t>
                      </a:r>
                    </a:p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срок патента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 предоставляется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Выручку ИФНС видит по поступлениям на расчетный счет и кассовым чекам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млн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44689812"/>
                  </a:ext>
                </a:extLst>
              </a:tr>
              <a:tr h="6947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ООО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(общая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система налогообложения)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Доходы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Расходы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марта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Календарный год + ежеквартальные авансовые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декларации </a:t>
                      </a:r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(до</a:t>
                      </a:r>
                      <a:r>
                        <a:rPr lang="ru-RU" sz="12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25 числа месяца, следующего за окончанием квартала)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  <a:endParaRPr lang="ru-RU" sz="1600" b="0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млрд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20040174"/>
                  </a:ext>
                </a:extLst>
              </a:tr>
              <a:tr h="46531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ИП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(общая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система налогообложения)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Доходы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Вычет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апреля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Календарный год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  <a:endParaRPr lang="ru-RU" sz="1600" b="0" i="1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ru-RU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млрд</a:t>
                      </a:r>
                    </a:p>
                  </a:txBody>
                  <a:tcPr marL="6880" marR="6880" marT="6880" marB="0" anchor="ctr">
                    <a:lnL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35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54113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3989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3261</TotalTime>
  <Words>352</Words>
  <Application>Microsoft Office PowerPoint</Application>
  <PresentationFormat>Произвольный</PresentationFormat>
  <Paragraphs>92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Максим Илларионов</dc:creator>
  <cp:lastModifiedBy>Симонова Л.И.</cp:lastModifiedBy>
  <cp:revision>217</cp:revision>
  <dcterms:created xsi:type="dcterms:W3CDTF">2024-04-18T05:55:32Z</dcterms:created>
  <dcterms:modified xsi:type="dcterms:W3CDTF">2026-04-28T11:24:30Z</dcterms:modified>
</cp:coreProperties>
</file>