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67" r:id="rId2"/>
    <p:sldId id="257" r:id="rId3"/>
    <p:sldId id="271" r:id="rId4"/>
    <p:sldId id="264" r:id="rId5"/>
    <p:sldId id="258" r:id="rId6"/>
    <p:sldId id="259" r:id="rId7"/>
    <p:sldId id="272" r:id="rId8"/>
    <p:sldId id="268" r:id="rId9"/>
    <p:sldId id="274" r:id="rId10"/>
    <p:sldId id="270" r:id="rId1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9CCFF"/>
    <a:srgbClr val="0065B0"/>
    <a:srgbClr val="0051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94" y="-834"/>
      </p:cViewPr>
      <p:guideLst>
        <p:guide orient="horz" pos="298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D3BFCB-B72D-466A-BD4B-7DE9240E6FC8}" type="datetimeFigureOut">
              <a:rPr lang="ru-RU" smtClean="0"/>
              <a:t>19.07.2021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8AB06-CD49-4762-AD59-BDB15B4D8B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394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78AB06-CD49-4762-AD59-BDB15B4D8BF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0611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78AB06-CD49-4762-AD59-BDB15B4D8BF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04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78AB06-CD49-4762-AD59-BDB15B4D8BF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276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78AB06-CD49-4762-AD59-BDB15B4D8BF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222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C8E8B-DD61-4B59-9779-68C27396765D}" type="datetime1">
              <a:rPr lang="ru-RU" smtClean="0"/>
              <a:t>19.07.2021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9764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2718-F725-445C-89E0-870C99B82DF4}" type="datetime1">
              <a:rPr lang="ru-RU" smtClean="0"/>
              <a:t>19.07.2021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75F16-BE23-409C-810E-9CE785CAB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98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48D18-F441-4E08-B51A-F5667E652CF3}" type="datetime1">
              <a:rPr lang="ru-RU" smtClean="0"/>
              <a:t>19.07.2021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75F16-BE23-409C-810E-9CE785CAB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4311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74" b="18146"/>
          <a:stretch/>
        </p:blipFill>
        <p:spPr>
          <a:xfrm>
            <a:off x="0" y="-1"/>
            <a:ext cx="4967875" cy="246380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9" b="14486"/>
          <a:stretch/>
        </p:blipFill>
        <p:spPr>
          <a:xfrm flipH="1">
            <a:off x="829" y="2556346"/>
            <a:ext cx="5063165" cy="2587154"/>
          </a:xfrm>
          <a:prstGeom prst="rect">
            <a:avLst/>
          </a:prstGeom>
        </p:spPr>
      </p:pic>
      <p:sp>
        <p:nvSpPr>
          <p:cNvPr id="8" name="Полилиния 7"/>
          <p:cNvSpPr/>
          <p:nvPr userDrawn="1"/>
        </p:nvSpPr>
        <p:spPr>
          <a:xfrm>
            <a:off x="3563888" y="1"/>
            <a:ext cx="5616625" cy="5143499"/>
          </a:xfrm>
          <a:custGeom>
            <a:avLst/>
            <a:gdLst>
              <a:gd name="connsiteX0" fmla="*/ 286718 w 5253925"/>
              <a:gd name="connsiteY0" fmla="*/ 0 h 6873498"/>
              <a:gd name="connsiteX1" fmla="*/ 5253925 w 5253925"/>
              <a:gd name="connsiteY1" fmla="*/ 0 h 6873498"/>
              <a:gd name="connsiteX2" fmla="*/ 5253925 w 5253925"/>
              <a:gd name="connsiteY2" fmla="*/ 6873498 h 6873498"/>
              <a:gd name="connsiteX3" fmla="*/ 0 w 5253925"/>
              <a:gd name="connsiteY3" fmla="*/ 6873498 h 6873498"/>
              <a:gd name="connsiteX4" fmla="*/ 1108128 w 5253925"/>
              <a:gd name="connsiteY4" fmla="*/ 2084522 h 6873498"/>
              <a:gd name="connsiteX5" fmla="*/ 286718 w 5253925"/>
              <a:gd name="connsiteY5" fmla="*/ 0 h 6873498"/>
              <a:gd name="connsiteX0" fmla="*/ 294467 w 5253925"/>
              <a:gd name="connsiteY0" fmla="*/ 15499 h 6873498"/>
              <a:gd name="connsiteX1" fmla="*/ 5253925 w 5253925"/>
              <a:gd name="connsiteY1" fmla="*/ 0 h 6873498"/>
              <a:gd name="connsiteX2" fmla="*/ 5253925 w 5253925"/>
              <a:gd name="connsiteY2" fmla="*/ 6873498 h 6873498"/>
              <a:gd name="connsiteX3" fmla="*/ 0 w 5253925"/>
              <a:gd name="connsiteY3" fmla="*/ 6873498 h 6873498"/>
              <a:gd name="connsiteX4" fmla="*/ 1108128 w 5253925"/>
              <a:gd name="connsiteY4" fmla="*/ 2084522 h 6873498"/>
              <a:gd name="connsiteX5" fmla="*/ 294467 w 5253925"/>
              <a:gd name="connsiteY5" fmla="*/ 15499 h 6873498"/>
              <a:gd name="connsiteX0" fmla="*/ 294467 w 5253925"/>
              <a:gd name="connsiteY0" fmla="*/ 0 h 6857999"/>
              <a:gd name="connsiteX1" fmla="*/ 5114440 w 5253925"/>
              <a:gd name="connsiteY1" fmla="*/ 193728 h 6857999"/>
              <a:gd name="connsiteX2" fmla="*/ 5253925 w 5253925"/>
              <a:gd name="connsiteY2" fmla="*/ 6857999 h 6857999"/>
              <a:gd name="connsiteX3" fmla="*/ 0 w 5253925"/>
              <a:gd name="connsiteY3" fmla="*/ 6857999 h 6857999"/>
              <a:gd name="connsiteX4" fmla="*/ 1108128 w 5253925"/>
              <a:gd name="connsiteY4" fmla="*/ 2069023 h 6857999"/>
              <a:gd name="connsiteX5" fmla="*/ 294467 w 5253925"/>
              <a:gd name="connsiteY5" fmla="*/ 0 h 6857999"/>
              <a:gd name="connsiteX0" fmla="*/ 294467 w 5253925"/>
              <a:gd name="connsiteY0" fmla="*/ 0 h 6857999"/>
              <a:gd name="connsiteX1" fmla="*/ 5253925 w 5253925"/>
              <a:gd name="connsiteY1" fmla="*/ 0 h 6857999"/>
              <a:gd name="connsiteX2" fmla="*/ 5253925 w 5253925"/>
              <a:gd name="connsiteY2" fmla="*/ 6857999 h 6857999"/>
              <a:gd name="connsiteX3" fmla="*/ 0 w 5253925"/>
              <a:gd name="connsiteY3" fmla="*/ 6857999 h 6857999"/>
              <a:gd name="connsiteX4" fmla="*/ 1108128 w 5253925"/>
              <a:gd name="connsiteY4" fmla="*/ 2069023 h 6857999"/>
              <a:gd name="connsiteX5" fmla="*/ 294467 w 5253925"/>
              <a:gd name="connsiteY5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3925" h="6857999">
                <a:moveTo>
                  <a:pt x="294467" y="0"/>
                </a:moveTo>
                <a:lnTo>
                  <a:pt x="5253925" y="0"/>
                </a:lnTo>
                <a:lnTo>
                  <a:pt x="5253925" y="6857999"/>
                </a:lnTo>
                <a:lnTo>
                  <a:pt x="0" y="6857999"/>
                </a:lnTo>
                <a:lnTo>
                  <a:pt x="1108128" y="2069023"/>
                </a:lnTo>
                <a:lnTo>
                  <a:pt x="2944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5436096" y="1113588"/>
            <a:ext cx="3528392" cy="1102519"/>
          </a:xfrm>
        </p:spPr>
        <p:txBody>
          <a:bodyPr lIns="0" tIns="0" rIns="0" bIns="0" anchor="t">
            <a:noAutofit/>
          </a:bodyPr>
          <a:lstStyle>
            <a:lvl1pPr algn="l"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презентации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 2</a:t>
            </a:r>
            <a:r>
              <a:rPr lang="en-US" dirty="0" smtClean="0"/>
              <a:t>4</a:t>
            </a:r>
            <a:r>
              <a:rPr lang="ru-RU" dirty="0" smtClean="0"/>
              <a:t> пт.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5436096" y="2324119"/>
            <a:ext cx="3528392" cy="77439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Подзаголовок презентации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 15 пт.</a:t>
            </a:r>
          </a:p>
        </p:txBody>
      </p:sp>
      <p:sp>
        <p:nvSpPr>
          <p:cNvPr id="14" name="Объект 2"/>
          <p:cNvSpPr>
            <a:spLocks noGrp="1"/>
          </p:cNvSpPr>
          <p:nvPr>
            <p:ph idx="13" hasCustomPrompt="1"/>
          </p:nvPr>
        </p:nvSpPr>
        <p:spPr>
          <a:xfrm>
            <a:off x="5846436" y="4625463"/>
            <a:ext cx="2304256" cy="216024"/>
          </a:xfr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/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ДД.ММ.ГГГГ</a:t>
            </a:r>
          </a:p>
        </p:txBody>
      </p:sp>
    </p:spTree>
    <p:extLst>
      <p:ext uri="{BB962C8B-B14F-4D97-AF65-F5344CB8AC3E}">
        <p14:creationId xmlns:p14="http://schemas.microsoft.com/office/powerpoint/2010/main" val="162150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ключите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771800" y="1005576"/>
            <a:ext cx="4464496" cy="3564395"/>
          </a:xfrm>
        </p:spPr>
        <p:txBody>
          <a:bodyPr lIns="0" tIns="0" rIns="0" bIns="0" anchor="t">
            <a:noAutofit/>
          </a:bodyPr>
          <a:lstStyle>
            <a:lvl1pPr algn="l"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Заключительный 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356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ortfolio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3"/>
          <p:cNvSpPr>
            <a:spLocks noGrp="1" noChangeAspect="1"/>
          </p:cNvSpPr>
          <p:nvPr>
            <p:ph type="pic" sz="quarter" idx="11"/>
          </p:nvPr>
        </p:nvSpPr>
        <p:spPr>
          <a:xfrm>
            <a:off x="2839243" y="1264716"/>
            <a:ext cx="1738058" cy="1736470"/>
          </a:xfrm>
          <a:effectLst/>
        </p:spPr>
        <p:txBody>
          <a:bodyPr rtlCol="0">
            <a:normAutofit/>
          </a:bodyPr>
          <a:lstStyle>
            <a:lvl1pPr marL="0" indent="0">
              <a:buNone/>
              <a:defRPr sz="1600">
                <a:ln>
                  <a:noFill/>
                </a:ln>
                <a:solidFill>
                  <a:schemeClr val="tx2"/>
                </a:solidFill>
                <a:latin typeface="Lato Light"/>
                <a:cs typeface="Lato Light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7" name="Picture Placeholder 13"/>
          <p:cNvSpPr>
            <a:spLocks noGrp="1" noChangeAspect="1"/>
          </p:cNvSpPr>
          <p:nvPr>
            <p:ph type="pic" sz="quarter" idx="13"/>
          </p:nvPr>
        </p:nvSpPr>
        <p:spPr>
          <a:xfrm>
            <a:off x="4577302" y="1264715"/>
            <a:ext cx="3521375" cy="3518158"/>
          </a:xfrm>
          <a:effectLst/>
        </p:spPr>
        <p:txBody>
          <a:bodyPr rtlCol="0">
            <a:normAutofit/>
          </a:bodyPr>
          <a:lstStyle>
            <a:lvl1pPr marL="0" indent="0">
              <a:buNone/>
              <a:defRPr sz="1600">
                <a:ln>
                  <a:noFill/>
                </a:ln>
                <a:solidFill>
                  <a:schemeClr val="tx2"/>
                </a:solidFill>
                <a:latin typeface="Lato Light"/>
                <a:cs typeface="Lato Light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3" name="Picture Placeholder 13"/>
          <p:cNvSpPr>
            <a:spLocks noGrp="1" noChangeAspect="1"/>
          </p:cNvSpPr>
          <p:nvPr>
            <p:ph type="pic" sz="quarter" idx="16"/>
          </p:nvPr>
        </p:nvSpPr>
        <p:spPr>
          <a:xfrm>
            <a:off x="1098413" y="3012326"/>
            <a:ext cx="1738058" cy="1736471"/>
          </a:xfrm>
          <a:effectLst/>
        </p:spPr>
        <p:txBody>
          <a:bodyPr rtlCol="0">
            <a:normAutofit/>
          </a:bodyPr>
          <a:lstStyle>
            <a:lvl1pPr marL="0" indent="0">
              <a:buNone/>
              <a:defRPr sz="1600">
                <a:ln>
                  <a:noFill/>
                </a:ln>
                <a:solidFill>
                  <a:schemeClr val="tx2"/>
                </a:solidFill>
                <a:latin typeface="Lato Light"/>
                <a:cs typeface="Lato Light"/>
              </a:defRPr>
            </a:lvl1pPr>
          </a:lstStyle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47977966"/>
      </p:ext>
    </p:extLst>
  </p:cSld>
  <p:clrMapOvr>
    <a:masterClrMapping/>
  </p:clrMapOvr>
  <p:transition spd="med" advClick="0" advTm="2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3E5E5-D65F-4137-8D7D-6773A82778F4}" type="datetime1">
              <a:rPr lang="ru-RU" smtClean="0"/>
              <a:t>19.07.2021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8619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E07CE-DC66-4735-9437-9E0416BA604C}" type="datetime1">
              <a:rPr lang="ru-RU" smtClean="0"/>
              <a:t>19.07.2021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75F16-BE23-409C-810E-9CE785CAB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049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7901F-9DFF-4BA8-9FD9-02A7D370ABA8}" type="datetime1">
              <a:rPr lang="ru-RU" smtClean="0"/>
              <a:t>19.07.2021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75F16-BE23-409C-810E-9CE785CAB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426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52052-4AFC-4009-BC28-57A472DB71B2}" type="datetime1">
              <a:rPr lang="ru-RU" smtClean="0"/>
              <a:t>19.07.2021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75F16-BE23-409C-810E-9CE785CAB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326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8EB08-0042-4404-8368-4161ED1DCF91}" type="datetime1">
              <a:rPr lang="ru-RU" smtClean="0"/>
              <a:t>19.07.2021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75F16-BE23-409C-810E-9CE785CAB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93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3DA3-2EB6-4EAE-9D05-11EDEBD10F39}" type="datetime1">
              <a:rPr lang="ru-RU" smtClean="0"/>
              <a:t>19.07.2021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75F16-BE23-409C-810E-9CE785CAB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941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FA3CF-1070-4A9E-863E-D3AE5D966DEF}" type="datetime1">
              <a:rPr lang="ru-RU" smtClean="0"/>
              <a:t>19.07.2021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75F16-BE23-409C-810E-9CE785CAB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151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BE8D-26FC-4127-A3DE-2AEC3E52DF73}" type="datetime1">
              <a:rPr lang="ru-RU" smtClean="0"/>
              <a:t>19.07.2021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75F16-BE23-409C-810E-9CE785CAB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91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8E440-4DD6-4017-B7FE-E24D5CFC13FF}" type="datetime1">
              <a:rPr lang="ru-RU" smtClean="0"/>
              <a:t>19.07.2021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75F16-BE23-409C-810E-9CE785CAB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810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63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microsoft.com/office/2007/relationships/hdphoto" Target="../media/hdphoto2.wdp"/><Relationship Id="rId10" Type="http://schemas.microsoft.com/office/2007/relationships/hdphoto" Target="../media/hdphoto4.wdp"/><Relationship Id="rId4" Type="http://schemas.openxmlformats.org/officeDocument/2006/relationships/image" Target="../media/image14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microsoft.com/office/2007/relationships/hdphoto" Target="../media/hdphoto2.wdp"/><Relationship Id="rId10" Type="http://schemas.microsoft.com/office/2007/relationships/hdphoto" Target="../media/hdphoto4.wdp"/><Relationship Id="rId4" Type="http://schemas.openxmlformats.org/officeDocument/2006/relationships/image" Target="../media/image14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microsoft.com/office/2007/relationships/hdphoto" Target="../media/hdphoto1.wdp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18.png"/><Relationship Id="rId5" Type="http://schemas.microsoft.com/office/2007/relationships/hdphoto" Target="../media/hdphoto2.wdp"/><Relationship Id="rId10" Type="http://schemas.microsoft.com/office/2007/relationships/hdphoto" Target="../media/hdphoto3.wdp"/><Relationship Id="rId4" Type="http://schemas.openxmlformats.org/officeDocument/2006/relationships/image" Target="../media/image14.pn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5"/>
          <p:cNvSpPr>
            <a:spLocks noGrp="1"/>
          </p:cNvSpPr>
          <p:nvPr>
            <p:ph type="ctrTitle"/>
          </p:nvPr>
        </p:nvSpPr>
        <p:spPr>
          <a:xfrm>
            <a:off x="5580112" y="1635646"/>
            <a:ext cx="3456384" cy="541300"/>
          </a:xfrm>
        </p:spPr>
        <p:txBody>
          <a:bodyPr vert="horz" lIns="0" tIns="0" rIns="0" bIns="0" rtlCol="0" anchor="t">
            <a:noAutofit/>
          </a:bodyPr>
          <a:lstStyle/>
          <a:p>
            <a:pPr>
              <a:lnSpc>
                <a:spcPts val="2500"/>
              </a:lnSpc>
            </a:pP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Развитие института самозанятых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69336" y="3651870"/>
            <a:ext cx="1622945" cy="23083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>
              <a:spcBef>
                <a:spcPct val="0"/>
              </a:spcBef>
            </a:pPr>
            <a:endParaRPr lang="ru-RU" sz="105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08104" y="3077160"/>
            <a:ext cx="3260215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Прямое кредитование,</a:t>
            </a:r>
          </a:p>
          <a:p>
            <a:pPr>
              <a:lnSpc>
                <a:spcPts val="1600"/>
              </a:lnSpc>
            </a:pP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Поддержка через МФО</a:t>
            </a:r>
            <a:endParaRPr lang="ru-RU" sz="1600" dirty="0">
              <a:solidFill>
                <a:schemeClr val="tx1">
                  <a:lumMod val="85000"/>
                  <a:lumOff val="1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3"/>
          </p:nvPr>
        </p:nvSpPr>
        <p:spPr>
          <a:xfrm>
            <a:off x="5364088" y="4625463"/>
            <a:ext cx="2304256" cy="216024"/>
          </a:xfrm>
        </p:spPr>
        <p:txBody>
          <a:bodyPr>
            <a:normAutofit fontScale="85000" lnSpcReduction="20000"/>
          </a:bodyPr>
          <a:lstStyle/>
          <a:p>
            <a:r>
              <a:rPr lang="ru-RU" sz="1200" dirty="0" smtClean="0">
                <a:latin typeface="Arial Narrow" panose="020B0606020202030204" pitchFamily="34" charset="0"/>
              </a:rPr>
              <a:t>декабрь, 2020</a:t>
            </a:r>
            <a:endParaRPr lang="ru-RU" sz="1200" dirty="0">
              <a:latin typeface="Arial Narrow" panose="020B060602020203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4453" y="291525"/>
            <a:ext cx="2582809" cy="72318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508104" y="2715766"/>
            <a:ext cx="2960354" cy="330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 Narrow" panose="020B0606020202030204" pitchFamily="34" charset="0"/>
              </a:rPr>
              <a:t>Меры поддержки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22570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771800" y="1005576"/>
            <a:ext cx="5040560" cy="3564395"/>
          </a:xfrm>
        </p:spPr>
        <p:txBody>
          <a:bodyPr/>
          <a:lstStyle/>
          <a:p>
            <a:r>
              <a:rPr lang="ru-RU" dirty="0" smtClean="0"/>
              <a:t>Благодарим</a:t>
            </a:r>
            <a:br>
              <a:rPr lang="ru-RU" dirty="0" smtClean="0"/>
            </a:br>
            <a:r>
              <a:rPr lang="ru-RU" dirty="0" smtClean="0"/>
              <a:t>за внимание!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>
                <a:solidFill>
                  <a:srgbClr val="0072BC"/>
                </a:solidFill>
              </a:rPr>
              <a:t>Акционерное общество </a:t>
            </a:r>
            <a:br>
              <a:rPr lang="ru-RU" sz="1400" dirty="0" smtClean="0">
                <a:solidFill>
                  <a:srgbClr val="0072BC"/>
                </a:solidFill>
              </a:rPr>
            </a:br>
            <a:r>
              <a:rPr lang="ru-RU" sz="1400" dirty="0" smtClean="0">
                <a:solidFill>
                  <a:srgbClr val="0072BC"/>
                </a:solidFill>
              </a:rPr>
              <a:t>«Российский Банк поддержки малого </a:t>
            </a:r>
            <a:br>
              <a:rPr lang="ru-RU" sz="1400" dirty="0" smtClean="0">
                <a:solidFill>
                  <a:srgbClr val="0072BC"/>
                </a:solidFill>
              </a:rPr>
            </a:br>
            <a:r>
              <a:rPr lang="ru-RU" sz="1400" dirty="0" smtClean="0">
                <a:solidFill>
                  <a:srgbClr val="0072BC"/>
                </a:solidFill>
              </a:rPr>
              <a:t>и среднего предпринимательства» </a:t>
            </a:r>
            <a:br>
              <a:rPr lang="ru-RU" sz="1400" dirty="0" smtClean="0">
                <a:solidFill>
                  <a:srgbClr val="0072BC"/>
                </a:solidFill>
              </a:rPr>
            </a:br>
            <a:r>
              <a:rPr lang="ru-RU" sz="1400" dirty="0" smtClean="0">
                <a:solidFill>
                  <a:srgbClr val="0072BC"/>
                </a:solidFill>
              </a:rPr>
              <a:t>(АО «МСП Банк»)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115035, Россия, г. Москва,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ул. Садовническая, дом 79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+7 (495) 783-79-98, 783-79-66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+7 (495) 783-79-74 (факс)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info@mspbank.ru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800" u="sng" dirty="0" smtClean="0">
                <a:solidFill>
                  <a:srgbClr val="0072BC"/>
                </a:solidFill>
              </a:rPr>
              <a:t>www.mspbank.ru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7010400" y="4786313"/>
            <a:ext cx="2133600" cy="273844"/>
          </a:xfrm>
        </p:spPr>
        <p:txBody>
          <a:bodyPr/>
          <a:lstStyle/>
          <a:p>
            <a:fld id="{F0C3E1D0-B99E-411B-BCE4-D3E6DB7EA499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853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Прямоугольник 34"/>
          <p:cNvSpPr/>
          <p:nvPr/>
        </p:nvSpPr>
        <p:spPr>
          <a:xfrm>
            <a:off x="7150480" y="1131590"/>
            <a:ext cx="2030031" cy="266429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4888" y="-164554"/>
            <a:ext cx="8229600" cy="85725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>
              <a:lnSpc>
                <a:spcPts val="2400"/>
              </a:lnSpc>
            </a:pPr>
            <a:r>
              <a:rPr lang="ru-RU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Самозанятые</a:t>
            </a:r>
            <a:r>
              <a:rPr lang="ru-RU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граждане в России.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Статистика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251520" y="483518"/>
            <a:ext cx="864096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79512" y="483518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Arial Narrow" panose="020B0606020202030204" pitchFamily="34" charset="0"/>
              </a:rPr>
              <a:t>Пандемия </a:t>
            </a:r>
            <a:r>
              <a:rPr lang="en-US" sz="1200" b="1" dirty="0" smtClean="0">
                <a:latin typeface="Arial Narrow" panose="020B0606020202030204" pitchFamily="34" charset="0"/>
              </a:rPr>
              <a:t>COVID-19 </a:t>
            </a:r>
            <a:r>
              <a:rPr lang="ru-RU" sz="1200" b="1" dirty="0" smtClean="0">
                <a:latin typeface="Arial Narrow" panose="020B0606020202030204" pitchFamily="34" charset="0"/>
              </a:rPr>
              <a:t>подтолкнула поддержку и увеличение сегмента зарегистрированных самозанятых граждан:                            </a:t>
            </a:r>
            <a:r>
              <a:rPr lang="ru-RU" sz="1200" dirty="0" smtClean="0">
                <a:latin typeface="Arial Narrow" panose="020B0606020202030204" pitchFamily="34" charset="0"/>
              </a:rPr>
              <a:t>сокращения на предприятиях и сложности с поиском работы способствовали появлению новых самозанятых граждан, </a:t>
            </a:r>
          </a:p>
          <a:p>
            <a:r>
              <a:rPr lang="ru-RU" sz="1200" dirty="0" smtClean="0">
                <a:latin typeface="Arial Narrow" panose="020B0606020202030204" pitchFamily="34" charset="0"/>
              </a:rPr>
              <a:t>а  меры государственные поддержки самозанятых подтолкнули их к официальной регистрации</a:t>
            </a:r>
            <a:endParaRPr lang="ru-RU" sz="1200" dirty="0">
              <a:latin typeface="Arial Narrow" panose="020B060602020203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79304" y="1131590"/>
            <a:ext cx="49490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latin typeface="Arial Narrow" panose="020B0606020202030204" pitchFamily="34" charset="0"/>
              </a:rPr>
              <a:t>Самозанятые :</a:t>
            </a:r>
            <a:r>
              <a:rPr lang="ru-RU" sz="1200" b="1" dirty="0" smtClean="0">
                <a:latin typeface="Arial Narrow" panose="020B0606020202030204" pitchFamily="34" charset="0"/>
              </a:rPr>
              <a:t>Топ-5 </a:t>
            </a:r>
            <a:r>
              <a:rPr lang="ru-RU" sz="1200" b="1" dirty="0">
                <a:latin typeface="Arial Narrow" panose="020B0606020202030204" pitchFamily="34" charset="0"/>
              </a:rPr>
              <a:t>видов деятельности по количеству НПД</a:t>
            </a:r>
            <a:endParaRPr lang="ru-RU" sz="1200" b="1" dirty="0" smtClean="0">
              <a:latin typeface="Arial Narrow" panose="020B0606020202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02172" y="1317417"/>
            <a:ext cx="78899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i="1" dirty="0">
                <a:latin typeface="Arial Narrow" panose="020B0606020202030204" pitchFamily="34" charset="0"/>
              </a:rPr>
              <a:t>н</a:t>
            </a:r>
            <a:r>
              <a:rPr lang="ru-RU" sz="900" i="1" dirty="0" smtClean="0">
                <a:latin typeface="Arial Narrow" panose="020B0606020202030204" pitchFamily="34" charset="0"/>
              </a:rPr>
              <a:t>а 19.11.2020</a:t>
            </a:r>
            <a:endParaRPr lang="ru-RU" sz="900" i="1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3151312" y="3158847"/>
            <a:ext cx="4949080" cy="435823"/>
            <a:chOff x="-324698" y="2992765"/>
            <a:chExt cx="4949080" cy="435823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-324698" y="2992765"/>
              <a:ext cx="494908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200" b="1" dirty="0">
                  <a:latin typeface="Arial Narrow" panose="020B0606020202030204" pitchFamily="34" charset="0"/>
                </a:rPr>
                <a:t>Самозанятые :</a:t>
              </a:r>
              <a:r>
                <a:rPr lang="ru-RU" sz="1200" b="1" dirty="0" smtClean="0">
                  <a:latin typeface="Arial Narrow" panose="020B0606020202030204" pitchFamily="34" charset="0"/>
                </a:rPr>
                <a:t>Топ-5 </a:t>
              </a:r>
              <a:r>
                <a:rPr lang="ru-RU" sz="1200" b="1" dirty="0">
                  <a:latin typeface="Arial Narrow" panose="020B0606020202030204" pitchFamily="34" charset="0"/>
                </a:rPr>
                <a:t>видов деятельности по </a:t>
              </a:r>
              <a:r>
                <a:rPr lang="ru-RU" sz="1200" b="1" dirty="0" smtClean="0">
                  <a:latin typeface="Arial Narrow" panose="020B0606020202030204" pitchFamily="34" charset="0"/>
                </a:rPr>
                <a:t>доходу, </a:t>
              </a:r>
              <a:r>
                <a:rPr lang="ru-RU" sz="1000" b="1" dirty="0" smtClean="0">
                  <a:latin typeface="Arial Narrow" panose="020B0606020202030204" pitchFamily="34" charset="0"/>
                </a:rPr>
                <a:t>млн руб.</a:t>
              </a: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824182" y="3197756"/>
              <a:ext cx="788999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900" i="1" dirty="0">
                  <a:latin typeface="Arial Narrow" panose="020B0606020202030204" pitchFamily="34" charset="0"/>
                </a:rPr>
                <a:t>н</a:t>
              </a:r>
              <a:r>
                <a:rPr lang="ru-RU" sz="900" i="1" dirty="0" smtClean="0">
                  <a:latin typeface="Arial Narrow" panose="020B0606020202030204" pitchFamily="34" charset="0"/>
                </a:rPr>
                <a:t>а 19.11.2020</a:t>
              </a:r>
              <a:endParaRPr lang="ru-RU" sz="900" i="1" dirty="0"/>
            </a:p>
          </p:txBody>
        </p:sp>
      </p:grpSp>
      <p:sp>
        <p:nvSpPr>
          <p:cNvPr id="17" name="Прямоугольник 16"/>
          <p:cNvSpPr/>
          <p:nvPr/>
        </p:nvSpPr>
        <p:spPr>
          <a:xfrm>
            <a:off x="258218" y="1142623"/>
            <a:ext cx="49490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atin typeface="Arial Narrow" panose="020B0606020202030204" pitchFamily="34" charset="0"/>
              </a:rPr>
              <a:t>Число самозанятых, </a:t>
            </a:r>
            <a:r>
              <a:rPr lang="ru-RU" sz="1100" b="1" dirty="0" smtClean="0">
                <a:latin typeface="Arial Narrow" panose="020B0606020202030204" pitchFamily="34" charset="0"/>
              </a:rPr>
              <a:t>млн человек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84" y="1454963"/>
            <a:ext cx="2633324" cy="16928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64" y="3298816"/>
            <a:ext cx="3291568" cy="18652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39981" y="1242897"/>
            <a:ext cx="190401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Среди видов деятельности как по численности так и по доходу лидируют услуги водителей </a:t>
            </a:r>
          </a:p>
          <a:p>
            <a:r>
              <a:rPr lang="ru-RU" sz="13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(в т.ч. такси), строительство и ремонт,   а также аренда квартир.</a:t>
            </a:r>
          </a:p>
          <a:p>
            <a:endParaRPr lang="ru-RU" sz="1300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r>
              <a:rPr lang="ru-RU" sz="13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Также по доходу можно отметить деятельность               в области маркетинга и рекламы (</a:t>
            </a:r>
            <a:r>
              <a:rPr lang="ru-RU" sz="1300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блогеры</a:t>
            </a:r>
            <a:r>
              <a:rPr lang="ru-RU" sz="13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, </a:t>
            </a:r>
            <a:r>
              <a:rPr lang="en-US" sz="1300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smm</a:t>
            </a:r>
            <a:r>
              <a:rPr lang="en-US" sz="13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)</a:t>
            </a:r>
            <a:endParaRPr lang="ru-RU" sz="13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842" y="1059582"/>
            <a:ext cx="3449398" cy="2068511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476" y="3291830"/>
            <a:ext cx="3167748" cy="1903823"/>
          </a:xfrm>
          <a:prstGeom prst="rect">
            <a:avLst/>
          </a:prstGeom>
        </p:spPr>
      </p:pic>
      <p:cxnSp>
        <p:nvCxnSpPr>
          <p:cNvPr id="37" name="Прямая соединительная линия 36"/>
          <p:cNvCxnSpPr/>
          <p:nvPr/>
        </p:nvCxnSpPr>
        <p:spPr>
          <a:xfrm flipV="1">
            <a:off x="395536" y="1131590"/>
            <a:ext cx="6696744" cy="1103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V="1">
            <a:off x="395536" y="3147814"/>
            <a:ext cx="6696744" cy="1103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789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696744" y="843558"/>
            <a:ext cx="2483768" cy="200519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34888" y="-92546"/>
            <a:ext cx="8229600" cy="85725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>
              <a:lnSpc>
                <a:spcPts val="2400"/>
              </a:lnSpc>
            </a:pPr>
            <a:r>
              <a:rPr lang="ru-RU" sz="2400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Самозанятые</a:t>
            </a:r>
            <a:r>
              <a:rPr lang="ru-RU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граждане в России.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Статистика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51520" y="555526"/>
            <a:ext cx="864096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Группа 46"/>
          <p:cNvGrpSpPr/>
          <p:nvPr/>
        </p:nvGrpSpPr>
        <p:grpSpPr>
          <a:xfrm>
            <a:off x="3851921" y="627534"/>
            <a:ext cx="3600399" cy="2213084"/>
            <a:chOff x="179512" y="627534"/>
            <a:chExt cx="3600399" cy="2213084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179512" y="627534"/>
              <a:ext cx="360039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 sz="1600" b="1" i="0" u="none" strike="noStrike" kern="1200" baseline="0">
                  <a:solidFill>
                    <a:sysClr val="windowText" lastClr="000000"/>
                  </a:solidFill>
                  <a:latin typeface="Arial Narrow" panose="020B0606020202030204" pitchFamily="34" charset="0"/>
                  <a:ea typeface="+mn-ea"/>
                  <a:cs typeface="+mn-cs"/>
                </a:defRPr>
              </a:pPr>
              <a:r>
                <a:rPr lang="ru-RU" sz="1200" dirty="0">
                  <a:latin typeface="Arial Narrow" panose="020B0606020202030204" pitchFamily="34" charset="0"/>
                </a:rPr>
                <a:t>Зарегистрированный доход</a:t>
              </a:r>
              <a:r>
                <a:rPr lang="en-US" sz="1200" dirty="0">
                  <a:latin typeface="Arial Narrow" panose="020B0606020202030204" pitchFamily="34" charset="0"/>
                </a:rPr>
                <a:t> </a:t>
              </a:r>
              <a:r>
                <a:rPr lang="ru-RU" sz="1200" dirty="0">
                  <a:latin typeface="Arial Narrow" panose="020B0606020202030204" pitchFamily="34" charset="0"/>
                </a:rPr>
                <a:t>самозанятых </a:t>
              </a:r>
              <a:endParaRPr lang="ru-RU" sz="1200" dirty="0" smtClean="0">
                <a:latin typeface="Arial Narrow" panose="020B0606020202030204" pitchFamily="34" charset="0"/>
              </a:endParaRPr>
            </a:p>
            <a:p>
              <a:pPr>
                <a:defRPr sz="1600" b="1" i="0" u="none" strike="noStrike" kern="1200" baseline="0">
                  <a:solidFill>
                    <a:sysClr val="windowText" lastClr="000000"/>
                  </a:solidFill>
                  <a:latin typeface="Arial Narrow" panose="020B0606020202030204" pitchFamily="34" charset="0"/>
                  <a:ea typeface="+mn-ea"/>
                  <a:cs typeface="+mn-cs"/>
                </a:defRPr>
              </a:pPr>
              <a:r>
                <a:rPr lang="ru-RU" sz="1200" dirty="0" smtClean="0">
                  <a:latin typeface="Arial Narrow" panose="020B0606020202030204" pitchFamily="34" charset="0"/>
                </a:rPr>
                <a:t>(</a:t>
              </a:r>
              <a:r>
                <a:rPr lang="ru-RU" sz="1200" dirty="0">
                  <a:latin typeface="Arial Narrow" panose="020B0606020202030204" pitchFamily="34" charset="0"/>
                </a:rPr>
                <a:t>доли ФО)</a:t>
              </a:r>
            </a:p>
          </p:txBody>
        </p:sp>
        <p:pic>
          <p:nvPicPr>
            <p:cNvPr id="34" name="Рисунок 3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872" t="16418" r="20395" b="2870"/>
            <a:stretch/>
          </p:blipFill>
          <p:spPr>
            <a:xfrm>
              <a:off x="539552" y="771550"/>
              <a:ext cx="2203648" cy="2069068"/>
            </a:xfrm>
            <a:prstGeom prst="rect">
              <a:avLst/>
            </a:prstGeom>
          </p:spPr>
        </p:pic>
      </p:grpSp>
      <p:grpSp>
        <p:nvGrpSpPr>
          <p:cNvPr id="48" name="Группа 47"/>
          <p:cNvGrpSpPr/>
          <p:nvPr/>
        </p:nvGrpSpPr>
        <p:grpSpPr>
          <a:xfrm>
            <a:off x="179512" y="627534"/>
            <a:ext cx="4572000" cy="2304256"/>
            <a:chOff x="3635896" y="627534"/>
            <a:chExt cx="4572000" cy="2304256"/>
          </a:xfrm>
        </p:grpSpPr>
        <p:pic>
          <p:nvPicPr>
            <p:cNvPr id="36" name="Рисунок 3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68" t="16662" r="18565" b="8560"/>
            <a:stretch/>
          </p:blipFill>
          <p:spPr>
            <a:xfrm>
              <a:off x="3923928" y="700292"/>
              <a:ext cx="2520280" cy="2231498"/>
            </a:xfrm>
            <a:prstGeom prst="rect">
              <a:avLst/>
            </a:prstGeom>
          </p:spPr>
        </p:pic>
        <p:sp>
          <p:nvSpPr>
            <p:cNvPr id="37" name="Прямоугольник 36"/>
            <p:cNvSpPr/>
            <p:nvPr/>
          </p:nvSpPr>
          <p:spPr>
            <a:xfrm>
              <a:off x="3635896" y="627534"/>
              <a:ext cx="45720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1200" b="1" dirty="0">
                  <a:solidFill>
                    <a:sysClr val="windowText" lastClr="000000"/>
                  </a:solidFill>
                  <a:latin typeface="Arial Narrow" panose="020B0606020202030204" pitchFamily="34" charset="0"/>
                </a:rPr>
                <a:t>Количество </a:t>
              </a:r>
              <a:r>
                <a:rPr lang="ru-RU" sz="1200" b="1" dirty="0" smtClean="0">
                  <a:solidFill>
                    <a:sysClr val="windowText" lastClr="000000"/>
                  </a:solidFill>
                  <a:latin typeface="Arial Narrow" panose="020B0606020202030204" pitchFamily="34" charset="0"/>
                </a:rPr>
                <a:t>самозанятых  </a:t>
              </a:r>
            </a:p>
            <a:p>
              <a:r>
                <a:rPr lang="ru-RU" sz="1200" b="1" dirty="0" smtClean="0">
                  <a:solidFill>
                    <a:sysClr val="windowText" lastClr="000000"/>
                  </a:solidFill>
                  <a:latin typeface="Arial Narrow" panose="020B0606020202030204" pitchFamily="34" charset="0"/>
                </a:rPr>
                <a:t>(</a:t>
              </a:r>
              <a:r>
                <a:rPr lang="ru-RU" sz="1200" b="1" dirty="0">
                  <a:solidFill>
                    <a:sysClr val="windowText" lastClr="000000"/>
                  </a:solidFill>
                  <a:latin typeface="Arial Narrow" panose="020B0606020202030204" pitchFamily="34" charset="0"/>
                </a:rPr>
                <a:t>доли ФО)</a:t>
              </a:r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251520" y="2733831"/>
            <a:ext cx="4572000" cy="2430207"/>
            <a:chOff x="179512" y="2715766"/>
            <a:chExt cx="4572000" cy="2430207"/>
          </a:xfrm>
        </p:grpSpPr>
        <p:pic>
          <p:nvPicPr>
            <p:cNvPr id="39" name="Рисунок 3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5" y="2715766"/>
              <a:ext cx="3384375" cy="2430207"/>
            </a:xfrm>
            <a:prstGeom prst="rect">
              <a:avLst/>
            </a:prstGeom>
          </p:spPr>
        </p:pic>
        <p:sp>
          <p:nvSpPr>
            <p:cNvPr id="40" name="Прямоугольник 39"/>
            <p:cNvSpPr/>
            <p:nvPr/>
          </p:nvSpPr>
          <p:spPr>
            <a:xfrm>
              <a:off x="179512" y="2870815"/>
              <a:ext cx="4572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 sz="1800" b="1" i="0" u="none" strike="noStrike" kern="1200" baseline="0">
                  <a:solidFill>
                    <a:sysClr val="windowText" lastClr="000000"/>
                  </a:solidFill>
                  <a:latin typeface="Arial Narrow" panose="020B0606020202030204" pitchFamily="34" charset="0"/>
                  <a:ea typeface="+mn-ea"/>
                  <a:cs typeface="+mn-cs"/>
                </a:defRPr>
              </a:pPr>
              <a:r>
                <a:rPr lang="en-US" sz="1200" dirty="0" smtClean="0">
                  <a:latin typeface="Arial Narrow" panose="020B0606020202030204" pitchFamily="34" charset="0"/>
                </a:rPr>
                <a:t>Top</a:t>
              </a:r>
              <a:r>
                <a:rPr lang="ru-RU" sz="1200" dirty="0" smtClean="0">
                  <a:latin typeface="Arial Narrow" panose="020B0606020202030204" pitchFamily="34" charset="0"/>
                </a:rPr>
                <a:t>-</a:t>
              </a:r>
              <a:r>
                <a:rPr lang="en-US" sz="1200" dirty="0" smtClean="0">
                  <a:latin typeface="Arial Narrow" panose="020B0606020202030204" pitchFamily="34" charset="0"/>
                </a:rPr>
                <a:t>10 </a:t>
              </a:r>
              <a:r>
                <a:rPr lang="ru-RU" sz="1200" dirty="0" smtClean="0">
                  <a:latin typeface="Arial Narrow" panose="020B0606020202030204" pitchFamily="34" charset="0"/>
                </a:rPr>
                <a:t>регионов по количеству самозанятых, </a:t>
              </a:r>
            </a:p>
            <a:p>
              <a:pPr>
                <a:defRPr sz="1800" b="1" i="0" u="none" strike="noStrike" kern="1200" baseline="0">
                  <a:solidFill>
                    <a:sysClr val="windowText" lastClr="000000"/>
                  </a:solidFill>
                  <a:latin typeface="Arial Narrow" panose="020B0606020202030204" pitchFamily="34" charset="0"/>
                  <a:ea typeface="+mn-ea"/>
                  <a:cs typeface="+mn-cs"/>
                </a:defRPr>
              </a:pPr>
              <a:r>
                <a:rPr lang="ru-RU" sz="1200" dirty="0" smtClean="0">
                  <a:latin typeface="Arial Narrow" panose="020B0606020202030204" pitchFamily="34" charset="0"/>
                </a:rPr>
                <a:t>тыс. ед.</a:t>
              </a:r>
              <a:endParaRPr lang="ru-RU" sz="120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46" name="Группа 45"/>
          <p:cNvGrpSpPr/>
          <p:nvPr/>
        </p:nvGrpSpPr>
        <p:grpSpPr>
          <a:xfrm>
            <a:off x="3816424" y="2715766"/>
            <a:ext cx="4572000" cy="2419342"/>
            <a:chOff x="3635896" y="2744696"/>
            <a:chExt cx="4572000" cy="2419342"/>
          </a:xfrm>
        </p:grpSpPr>
        <p:pic>
          <p:nvPicPr>
            <p:cNvPr id="42" name="Рисунок 4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6947" y="2744696"/>
              <a:ext cx="3617381" cy="2419342"/>
            </a:xfrm>
            <a:prstGeom prst="rect">
              <a:avLst/>
            </a:prstGeom>
          </p:spPr>
        </p:pic>
        <p:sp>
          <p:nvSpPr>
            <p:cNvPr id="43" name="Прямоугольник 42"/>
            <p:cNvSpPr/>
            <p:nvPr/>
          </p:nvSpPr>
          <p:spPr>
            <a:xfrm>
              <a:off x="3635896" y="2870815"/>
              <a:ext cx="4572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1200" b="1" dirty="0">
                  <a:solidFill>
                    <a:sysClr val="windowText" lastClr="000000"/>
                  </a:solidFill>
                  <a:latin typeface="Arial Narrow" panose="020B0606020202030204" pitchFamily="34" charset="0"/>
                </a:rPr>
                <a:t>Top</a:t>
              </a:r>
              <a:r>
                <a:rPr lang="ru-RU" sz="1200" b="1" dirty="0">
                  <a:solidFill>
                    <a:sysClr val="windowText" lastClr="000000"/>
                  </a:solidFill>
                  <a:latin typeface="Arial Narrow" panose="020B0606020202030204" pitchFamily="34" charset="0"/>
                </a:rPr>
                <a:t>-</a:t>
              </a:r>
              <a:r>
                <a:rPr lang="en-US" sz="1200" b="1" dirty="0">
                  <a:solidFill>
                    <a:sysClr val="windowText" lastClr="000000"/>
                  </a:solidFill>
                  <a:latin typeface="Arial Narrow" panose="020B0606020202030204" pitchFamily="34" charset="0"/>
                </a:rPr>
                <a:t>10 </a:t>
              </a:r>
              <a:r>
                <a:rPr lang="ru-RU" sz="1200" b="1" dirty="0">
                  <a:solidFill>
                    <a:sysClr val="windowText" lastClr="000000"/>
                  </a:solidFill>
                  <a:latin typeface="Arial Narrow" panose="020B0606020202030204" pitchFamily="34" charset="0"/>
                </a:rPr>
                <a:t>регионов по доходу самозанятых,  </a:t>
              </a:r>
              <a:endParaRPr lang="ru-RU" sz="1200" b="1" dirty="0" smtClean="0">
                <a:solidFill>
                  <a:sysClr val="windowText" lastClr="000000"/>
                </a:solidFill>
                <a:latin typeface="Arial Narrow" panose="020B0606020202030204" pitchFamily="34" charset="0"/>
              </a:endParaRPr>
            </a:p>
            <a:p>
              <a:r>
                <a:rPr lang="ru-RU" sz="1200" b="1" dirty="0" smtClean="0">
                  <a:solidFill>
                    <a:sysClr val="windowText" lastClr="000000"/>
                  </a:solidFill>
                  <a:latin typeface="Arial Narrow" panose="020B0606020202030204" pitchFamily="34" charset="0"/>
                </a:rPr>
                <a:t>млрд </a:t>
              </a:r>
              <a:r>
                <a:rPr lang="ru-RU" sz="1200" b="1" dirty="0">
                  <a:solidFill>
                    <a:sysClr val="windowText" lastClr="000000"/>
                  </a:solidFill>
                  <a:latin typeface="Arial Narrow" panose="020B0606020202030204" pitchFamily="34" charset="0"/>
                </a:rPr>
                <a:t>руб.</a:t>
              </a:r>
            </a:p>
          </p:txBody>
        </p:sp>
      </p:grpSp>
      <p:pic>
        <p:nvPicPr>
          <p:cNvPr id="44" name="Рисунок 4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49"/>
          <a:stretch/>
        </p:blipFill>
        <p:spPr>
          <a:xfrm>
            <a:off x="3129516" y="376856"/>
            <a:ext cx="866420" cy="2513719"/>
          </a:xfrm>
          <a:prstGeom prst="rect">
            <a:avLst/>
          </a:prstGeom>
        </p:spPr>
      </p:pic>
      <p:sp>
        <p:nvSpPr>
          <p:cNvPr id="49" name="Прямоугольник 48"/>
          <p:cNvSpPr/>
          <p:nvPr/>
        </p:nvSpPr>
        <p:spPr>
          <a:xfrm>
            <a:off x="8116179" y="597337"/>
            <a:ext cx="84830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i="1" dirty="0">
                <a:latin typeface="Arial Narrow" panose="020B0606020202030204" pitchFamily="34" charset="0"/>
              </a:rPr>
              <a:t>н</a:t>
            </a:r>
            <a:r>
              <a:rPr lang="ru-RU" sz="1000" i="1" dirty="0" smtClean="0">
                <a:latin typeface="Arial Narrow" panose="020B0606020202030204" pitchFamily="34" charset="0"/>
              </a:rPr>
              <a:t>а 01.11.2020</a:t>
            </a:r>
            <a:endParaRPr lang="ru-RU" sz="10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6804248" y="843558"/>
            <a:ext cx="2160240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В региональной структуре лидирует со значительным отрывом ЦФО, за счет большого количеств а самозанятых в Москве и МО.</a:t>
            </a:r>
          </a:p>
          <a:p>
            <a:endParaRPr lang="ru-RU" sz="1300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r>
              <a:rPr lang="ru-RU" sz="13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При этом в ЦФО (также за счет Москвы) удельный вес дохода на 1 </a:t>
            </a:r>
            <a:r>
              <a:rPr lang="ru-RU" sz="1300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самозанятого</a:t>
            </a:r>
            <a:r>
              <a:rPr lang="ru-RU" sz="13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выше.  </a:t>
            </a:r>
            <a:endParaRPr lang="ru-RU" sz="13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251520" y="2848750"/>
            <a:ext cx="6373216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326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734888" y="-20538"/>
            <a:ext cx="8229600" cy="85725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>
              <a:lnSpc>
                <a:spcPts val="2400"/>
              </a:lnSpc>
            </a:pPr>
            <a:r>
              <a:rPr lang="ru-RU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Финансовая поддержка </a:t>
            </a:r>
            <a:r>
              <a:rPr lang="ru-RU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самозанятых </a:t>
            </a:r>
            <a:r>
              <a:rPr lang="ru-RU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граждан.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Национальный проект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51520" y="699542"/>
            <a:ext cx="864096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198984" y="699542"/>
            <a:ext cx="790140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latin typeface="Arial Narrow" panose="020B0606020202030204" pitchFamily="34" charset="0"/>
              </a:rPr>
              <a:t>Самозанятые – важный элемент в сфере поддержки предпринимательства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98984" y="915566"/>
            <a:ext cx="92695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Национальный </a:t>
            </a:r>
            <a:r>
              <a:rPr lang="ru-RU" sz="1500" b="1" dirty="0">
                <a:solidFill>
                  <a:srgbClr val="0070C0"/>
                </a:solidFill>
                <a:latin typeface="Arial Narrow" panose="020B0606020202030204" pitchFamily="34" charset="0"/>
              </a:rPr>
              <a:t>п</a:t>
            </a:r>
            <a:r>
              <a:rPr lang="ru-RU" sz="1500" b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роект</a:t>
            </a:r>
            <a:r>
              <a:rPr lang="ru-RU" sz="1500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</a:p>
          <a:p>
            <a:r>
              <a:rPr lang="ru-RU" sz="1500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«Малое и среднее предпринимательство и поддержка индивидуальной предпринимательской инициативы»</a:t>
            </a:r>
          </a:p>
          <a:p>
            <a:r>
              <a:rPr lang="ru-RU" sz="1500" b="1" dirty="0">
                <a:solidFill>
                  <a:srgbClr val="0070C0"/>
                </a:solidFill>
                <a:latin typeface="Arial Narrow" panose="020B0606020202030204" pitchFamily="34" charset="0"/>
              </a:rPr>
              <a:t>Ф</a:t>
            </a:r>
            <a:r>
              <a:rPr lang="ru-RU" sz="1500" b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едеральный проект </a:t>
            </a:r>
          </a:p>
          <a:p>
            <a:r>
              <a:rPr lang="ru-RU" sz="1500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«</a:t>
            </a:r>
            <a:r>
              <a:rPr lang="ru-RU" sz="1500" dirty="0">
                <a:solidFill>
                  <a:srgbClr val="0070C0"/>
                </a:solidFill>
                <a:latin typeface="Arial Narrow" panose="020B0606020202030204" pitchFamily="34" charset="0"/>
              </a:rPr>
              <a:t>Создание благоприятных условий </a:t>
            </a:r>
            <a:r>
              <a:rPr lang="ru-RU" sz="1500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для </a:t>
            </a:r>
            <a:r>
              <a:rPr lang="ru-RU" sz="1500" dirty="0">
                <a:solidFill>
                  <a:srgbClr val="0070C0"/>
                </a:solidFill>
                <a:latin typeface="Arial Narrow" panose="020B0606020202030204" pitchFamily="34" charset="0"/>
              </a:rPr>
              <a:t>осуществления деятельности </a:t>
            </a:r>
            <a:r>
              <a:rPr lang="ru-RU" sz="1500" dirty="0" err="1">
                <a:solidFill>
                  <a:srgbClr val="0070C0"/>
                </a:solidFill>
                <a:latin typeface="Arial Narrow" panose="020B0606020202030204" pitchFamily="34" charset="0"/>
              </a:rPr>
              <a:t>самозанятыми</a:t>
            </a:r>
            <a:r>
              <a:rPr lang="ru-RU" sz="1500" dirty="0">
                <a:solidFill>
                  <a:srgbClr val="0070C0"/>
                </a:solidFill>
                <a:latin typeface="Arial Narrow" panose="020B0606020202030204" pitchFamily="34" charset="0"/>
              </a:rPr>
              <a:t> гражданами»</a:t>
            </a:r>
            <a:endParaRPr lang="en-US" sz="1500" dirty="0">
              <a:solidFill>
                <a:srgbClr val="0070C0"/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23528" y="2204493"/>
            <a:ext cx="46805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C00000"/>
              </a:buClr>
              <a:buFont typeface="Arial Narrow" panose="020B0606020202030204" pitchFamily="34" charset="0"/>
              <a:buChar char="►"/>
            </a:pPr>
            <a:r>
              <a:rPr lang="ru-RU" sz="1400" dirty="0" err="1">
                <a:latin typeface="Arial Narrow" panose="020B0606020202030204" pitchFamily="34" charset="0"/>
              </a:rPr>
              <a:t>Самозанятым</a:t>
            </a:r>
            <a:r>
              <a:rPr lang="ru-RU" sz="1400" dirty="0">
                <a:latin typeface="Arial Narrow" panose="020B0606020202030204" pitchFamily="34" charset="0"/>
              </a:rPr>
              <a:t> гражданам обеспечен консолидированный объем финансовой поддержки, включая в том числе финансовую поддержку, оказываемую участниками Национальной гарантийной </a:t>
            </a:r>
            <a:r>
              <a:rPr lang="ru-RU" sz="1400" dirty="0" smtClean="0">
                <a:latin typeface="Arial Narrow" panose="020B0606020202030204" pitchFamily="34" charset="0"/>
              </a:rPr>
              <a:t>системы, млрд </a:t>
            </a:r>
            <a:r>
              <a:rPr lang="ru-RU" sz="1400" dirty="0">
                <a:latin typeface="Arial Narrow" panose="020B0606020202030204" pitchFamily="34" charset="0"/>
              </a:rPr>
              <a:t>руб</a:t>
            </a:r>
            <a:r>
              <a:rPr lang="ru-RU" sz="1400" dirty="0" smtClean="0">
                <a:latin typeface="Arial Narrow" panose="020B0606020202030204" pitchFamily="34" charset="0"/>
              </a:rPr>
              <a:t>.</a:t>
            </a:r>
            <a:endParaRPr lang="ru-RU" sz="1400" dirty="0">
              <a:latin typeface="Arial Narrow" panose="020B0606020202030204" pitchFamily="34" charset="0"/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651622"/>
              </p:ext>
            </p:extLst>
          </p:nvPr>
        </p:nvGraphicFramePr>
        <p:xfrm>
          <a:off x="6516216" y="1988469"/>
          <a:ext cx="2376264" cy="2160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406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9406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9406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9406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Arial Narrow" panose="020B0606020202030204" pitchFamily="34" charset="0"/>
                        </a:rPr>
                        <a:t>2021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Arial Narrow" panose="020B0606020202030204" pitchFamily="34" charset="0"/>
                        </a:rPr>
                        <a:t>2022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Arial Narrow" panose="020B0606020202030204" pitchFamily="34" charset="0"/>
                        </a:rPr>
                        <a:t>2023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>
                          <a:effectLst/>
                          <a:latin typeface="Arial Narrow" panose="020B0606020202030204" pitchFamily="34" charset="0"/>
                        </a:rPr>
                        <a:t>2024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6146763"/>
              </p:ext>
            </p:extLst>
          </p:nvPr>
        </p:nvGraphicFramePr>
        <p:xfrm>
          <a:off x="5522400" y="2250830"/>
          <a:ext cx="3370080" cy="102727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08113"/>
                <a:gridCol w="6480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8975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2092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 smtClean="0">
                          <a:effectLst/>
                          <a:latin typeface="Arial Narrow" panose="020B0606020202030204" pitchFamily="34" charset="0"/>
                        </a:rPr>
                        <a:t>Значение</a:t>
                      </a:r>
                      <a:r>
                        <a:rPr lang="ru-RU" sz="1200" u="none" strike="noStrike" baseline="0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endParaRPr lang="ru-RU" sz="1200" u="none" strike="noStrike" dirty="0" smtClean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l" fontAlgn="b"/>
                      <a:r>
                        <a:rPr lang="ru-RU" sz="1200" u="none" strike="noStrike" dirty="0" smtClean="0">
                          <a:effectLst/>
                          <a:latin typeface="Arial Narrow" panose="020B0606020202030204" pitchFamily="34" charset="0"/>
                        </a:rPr>
                        <a:t>показателя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Arial Narrow" panose="020B0606020202030204" pitchFamily="34" charset="0"/>
                        </a:rPr>
                        <a:t>0,5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Arial Narrow" panose="020B0606020202030204" pitchFamily="34" charset="0"/>
                        </a:rPr>
                        <a:t>0,7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Arial Narrow" panose="020B0606020202030204" pitchFamily="34" charset="0"/>
                        </a:rPr>
                        <a:t>0,7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Arial Narrow" panose="020B0606020202030204" pitchFamily="34" charset="0"/>
                        </a:rPr>
                        <a:t>0,7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567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effectLst/>
                          <a:latin typeface="Arial Narrow" panose="020B0606020202030204" pitchFamily="34" charset="0"/>
                        </a:rPr>
                        <a:t>Вклад Банка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Arial Narrow" panose="020B0606020202030204" pitchFamily="34" charset="0"/>
                        </a:rPr>
                        <a:t>0,5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Arial Narrow" panose="020B0606020202030204" pitchFamily="34" charset="0"/>
                        </a:rPr>
                        <a:t>0,7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Arial Narrow" panose="020B0606020202030204" pitchFamily="34" charset="0"/>
                        </a:rPr>
                        <a:t>0,7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Arial Narrow" panose="020B0606020202030204" pitchFamily="34" charset="0"/>
                        </a:rPr>
                        <a:t>0,7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631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Доля Банка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341771" y="3417843"/>
            <a:ext cx="46805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C00000"/>
              </a:buClr>
              <a:buFont typeface="Arial Narrow" panose="020B0606020202030204" pitchFamily="34" charset="0"/>
              <a:buChar char="►"/>
            </a:pPr>
            <a:r>
              <a:rPr lang="ru-RU" sz="1400" dirty="0">
                <a:latin typeface="Arial Narrow" panose="020B0606020202030204" pitchFamily="34" charset="0"/>
              </a:rPr>
              <a:t>И</a:t>
            </a:r>
            <a:r>
              <a:rPr lang="ru-RU" sz="1400" dirty="0" smtClean="0">
                <a:latin typeface="Arial Narrow" panose="020B0606020202030204" pitchFamily="34" charset="0"/>
              </a:rPr>
              <a:t>ндивидуальным </a:t>
            </a:r>
            <a:r>
              <a:rPr lang="ru-RU" sz="1400" dirty="0">
                <a:latin typeface="Arial Narrow" panose="020B0606020202030204" pitchFamily="34" charset="0"/>
              </a:rPr>
              <a:t>предпринимателям – </a:t>
            </a:r>
            <a:r>
              <a:rPr lang="ru-RU" sz="1400" dirty="0" err="1">
                <a:latin typeface="Arial Narrow" panose="020B0606020202030204" pitchFamily="34" charset="0"/>
              </a:rPr>
              <a:t>самозанятым</a:t>
            </a:r>
            <a:r>
              <a:rPr lang="ru-RU" sz="1400" dirty="0">
                <a:latin typeface="Arial Narrow" panose="020B0606020202030204" pitchFamily="34" charset="0"/>
              </a:rPr>
              <a:t>  обеспечен доступ к льготному финансированию с помощью </a:t>
            </a:r>
            <a:r>
              <a:rPr lang="ru-RU" sz="1400" dirty="0" err="1">
                <a:latin typeface="Arial Narrow" panose="020B0606020202030204" pitchFamily="34" charset="0"/>
              </a:rPr>
              <a:t>краудинвестинговых</a:t>
            </a:r>
            <a:r>
              <a:rPr lang="ru-RU" sz="1400" dirty="0">
                <a:latin typeface="Arial Narrow" panose="020B0606020202030204" pitchFamily="34" charset="0"/>
              </a:rPr>
              <a:t> платформ, в т.ч. с использованием мер поддержки </a:t>
            </a:r>
            <a:r>
              <a:rPr lang="ru-RU" sz="1400" dirty="0" smtClean="0">
                <a:latin typeface="Arial Narrow" panose="020B0606020202030204" pitchFamily="34" charset="0"/>
              </a:rPr>
              <a:t>, </a:t>
            </a:r>
            <a:r>
              <a:rPr lang="ru-RU" sz="1400" dirty="0">
                <a:latin typeface="Arial Narrow" panose="020B0606020202030204" pitchFamily="34" charset="0"/>
              </a:rPr>
              <a:t>млрд руб.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98984" y="4515966"/>
            <a:ext cx="8120880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ru-RU" sz="1600" dirty="0" smtClean="0">
                <a:latin typeface="Arial Narrow" panose="020B0606020202030204" pitchFamily="34" charset="0"/>
              </a:rPr>
              <a:t>Банк обеспечивает 100% выполнение показателей Национального проекта </a:t>
            </a:r>
          </a:p>
          <a:p>
            <a:pPr>
              <a:lnSpc>
                <a:spcPts val="1600"/>
              </a:lnSpc>
            </a:pPr>
            <a:r>
              <a:rPr lang="ru-RU" sz="1600" dirty="0" smtClean="0">
                <a:latin typeface="Arial Narrow" panose="020B0606020202030204" pitchFamily="34" charset="0"/>
              </a:rPr>
              <a:t>в части финансовой поддержки самозанятых граждан</a:t>
            </a:r>
            <a:endParaRPr lang="ru-RU" sz="1600" dirty="0">
              <a:latin typeface="Arial Narrow" panose="020B0606020202030204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989269"/>
              </p:ext>
            </p:extLst>
          </p:nvPr>
        </p:nvGraphicFramePr>
        <p:xfrm>
          <a:off x="5506918" y="3417843"/>
          <a:ext cx="3370080" cy="101239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08113"/>
                <a:gridCol w="64807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8975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2092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 smtClean="0">
                          <a:effectLst/>
                          <a:latin typeface="Arial Narrow" panose="020B0606020202030204" pitchFamily="34" charset="0"/>
                        </a:rPr>
                        <a:t>Значение</a:t>
                      </a:r>
                      <a:r>
                        <a:rPr lang="ru-RU" sz="1200" u="none" strike="noStrike" baseline="0" dirty="0" smtClean="0">
                          <a:effectLst/>
                          <a:latin typeface="Arial Narrow" panose="020B0606020202030204" pitchFamily="34" charset="0"/>
                        </a:rPr>
                        <a:t> </a:t>
                      </a:r>
                      <a:endParaRPr lang="ru-RU" sz="1200" u="none" strike="noStrike" dirty="0" smtClean="0">
                        <a:effectLst/>
                        <a:latin typeface="Arial Narrow" panose="020B0606020202030204" pitchFamily="34" charset="0"/>
                      </a:endParaRPr>
                    </a:p>
                    <a:p>
                      <a:pPr algn="l" fontAlgn="b"/>
                      <a:r>
                        <a:rPr lang="ru-RU" sz="1200" u="none" strike="noStrike" dirty="0" smtClean="0">
                          <a:effectLst/>
                          <a:latin typeface="Arial Narrow" panose="020B0606020202030204" pitchFamily="34" charset="0"/>
                        </a:rPr>
                        <a:t>показателя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Arial Narrow" panose="020B0606020202030204" pitchFamily="34" charset="0"/>
                        </a:rPr>
                        <a:t>0,01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Arial Narrow" panose="020B0606020202030204" pitchFamily="34" charset="0"/>
                        </a:rPr>
                        <a:t>0,02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Arial Narrow" panose="020B0606020202030204" pitchFamily="34" charset="0"/>
                        </a:rPr>
                        <a:t>0,03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Arial Narrow" panose="020B0606020202030204" pitchFamily="34" charset="0"/>
                        </a:rPr>
                        <a:t>0,04</a:t>
                      </a:r>
                      <a:endParaRPr lang="ru-RU" sz="13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079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 smtClean="0">
                          <a:effectLst/>
                          <a:latin typeface="Arial Narrow" panose="020B0606020202030204" pitchFamily="34" charset="0"/>
                        </a:rPr>
                        <a:t>Вклад Банка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0,01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0,02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0,03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ru-RU" sz="1300" u="none" strike="noStrike" kern="1200" dirty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0,04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631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Доля Банка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solidFill>
                            <a:schemeClr val="bg1"/>
                          </a:solidFill>
                          <a:effectLst/>
                          <a:latin typeface="Arial Narrow" panose="020B0606020202030204" pitchFamily="34" charset="0"/>
                        </a:rPr>
                        <a:t>100%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15" name="Прямая соединительная линия 14"/>
          <p:cNvCxnSpPr/>
          <p:nvPr/>
        </p:nvCxnSpPr>
        <p:spPr>
          <a:xfrm>
            <a:off x="107504" y="4443958"/>
            <a:ext cx="532859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355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95536" y="-20538"/>
            <a:ext cx="8568952" cy="85725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>
              <a:lnSpc>
                <a:spcPts val="2400"/>
              </a:lnSpc>
            </a:pPr>
            <a:r>
              <a:rPr lang="ru-RU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Кредитование самозанятых граждан </a:t>
            </a:r>
            <a:br>
              <a:rPr lang="ru-RU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банковским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сектором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7504" y="843558"/>
            <a:ext cx="9150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Arial Narrow" panose="020B0606020202030204" pitchFamily="34" charset="0"/>
              </a:rPr>
              <a:t>Даже для маленького бизнеса нужны кредиты, однако есть ряд сложностей в получении кредитов </a:t>
            </a:r>
            <a:r>
              <a:rPr lang="ru-RU" sz="1600" dirty="0" err="1" smtClean="0">
                <a:latin typeface="Arial Narrow" panose="020B0606020202030204" pitchFamily="34" charset="0"/>
              </a:rPr>
              <a:t>самозанятыми</a:t>
            </a:r>
            <a:r>
              <a:rPr lang="ru-RU" sz="1600" dirty="0" smtClean="0">
                <a:latin typeface="Arial Narrow" panose="020B0606020202030204" pitchFamily="34" charset="0"/>
              </a:rPr>
              <a:t>:</a:t>
            </a:r>
            <a:endParaRPr lang="ru-RU" sz="1600" dirty="0">
              <a:latin typeface="Arial Narrow" panose="020B0606020202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32240" y="2399525"/>
            <a:ext cx="648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4</a:t>
            </a:r>
            <a:endParaRPr lang="ru-RU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51520" y="771550"/>
            <a:ext cx="864096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51520" y="1203598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Arial Narrow" panose="020B0606020202030204" pitchFamily="34" charset="0"/>
              </a:rPr>
              <a:t>Банки рассматривают самозанятых как обычных физических лиц, соответственно на развитие бизнеса им предоставляют потребительские кредиты. Так банкам проще – есть методики, процессы, продукты.</a:t>
            </a:r>
          </a:p>
          <a:p>
            <a:pPr marL="285750" indent="-28575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ru-RU" sz="1600" dirty="0" smtClean="0">
                <a:latin typeface="Arial Narrow" panose="020B0606020202030204" pitchFamily="34" charset="0"/>
              </a:rPr>
              <a:t>Основная проблема для самозанятых – дорогая стоимость кредита и как подтвердить доход в отсутствии официальных справок с места работы.</a:t>
            </a:r>
          </a:p>
          <a:p>
            <a:endParaRPr lang="ru-RU" sz="1600" dirty="0">
              <a:latin typeface="Arial Narrow" panose="020B0606020202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8770" y="2715766"/>
            <a:ext cx="89697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ВЫХОД:</a:t>
            </a:r>
          </a:p>
          <a:p>
            <a:r>
              <a:rPr lang="ru-RU" sz="1600" b="1" dirty="0" smtClean="0">
                <a:latin typeface="Arial Narrow" panose="020B0606020202030204" pitchFamily="34" charset="0"/>
              </a:rPr>
              <a:t>Рынку нужен драйвер, необходимо показать новые решения и возможности финансирования самозанятых как отдельного сегмента</a:t>
            </a:r>
          </a:p>
          <a:p>
            <a:endParaRPr lang="ru-RU" sz="1000" dirty="0" smtClean="0">
              <a:latin typeface="Arial Narrow" panose="020B0606020202030204" pitchFamily="34" charset="0"/>
            </a:endParaRPr>
          </a:p>
          <a:p>
            <a:r>
              <a:rPr lang="ru-RU" sz="1600" dirty="0" smtClean="0">
                <a:latin typeface="Arial Narrow" panose="020B0606020202030204" pitchFamily="34" charset="0"/>
              </a:rPr>
              <a:t>МСП Банк разработал:</a:t>
            </a:r>
          </a:p>
          <a:p>
            <a:endParaRPr lang="ru-RU" sz="800" dirty="0" smtClean="0">
              <a:latin typeface="Arial Narrow" panose="020B0606020202030204" pitchFamily="34" charset="0"/>
            </a:endParaRPr>
          </a:p>
          <a:p>
            <a:endParaRPr lang="ru-RU" sz="1600" dirty="0" smtClean="0">
              <a:latin typeface="Arial Narrow" panose="020B0606020202030204" pitchFamily="34" charset="0"/>
            </a:endParaRPr>
          </a:p>
        </p:txBody>
      </p:sp>
      <p:sp>
        <p:nvSpPr>
          <p:cNvPr id="2" name="Равнобедренный треугольник 1"/>
          <p:cNvSpPr/>
          <p:nvPr/>
        </p:nvSpPr>
        <p:spPr>
          <a:xfrm flipV="1">
            <a:off x="611560" y="2552832"/>
            <a:ext cx="7200800" cy="162933"/>
          </a:xfrm>
          <a:prstGeom prst="triangle">
            <a:avLst/>
          </a:prstGeom>
          <a:pattFill prst="narVert">
            <a:fgClr>
              <a:srgbClr val="C0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942804"/>
            <a:ext cx="7992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00518E"/>
              </a:buClr>
              <a:buFont typeface="Wingdings" panose="05000000000000000000" pitchFamily="2" charset="2"/>
              <a:buChar char="§"/>
            </a:pPr>
            <a:r>
              <a:rPr lang="ru-RU" sz="1600" dirty="0">
                <a:latin typeface="Arial Narrow" panose="020B0606020202030204" pitchFamily="34" charset="0"/>
              </a:rPr>
              <a:t>специальный продукт , технологии и методики оценки самозанятых  граждан. Продукт реализуется напрямую Банком или через агентскую сеть (в том числе частные МФО)</a:t>
            </a:r>
          </a:p>
          <a:p>
            <a:pPr marL="285750" indent="-285750">
              <a:buClr>
                <a:srgbClr val="00518E"/>
              </a:buClr>
              <a:buFont typeface="Wingdings" panose="05000000000000000000" pitchFamily="2" charset="2"/>
              <a:buChar char="§"/>
            </a:pPr>
            <a:endParaRPr lang="ru-RU" sz="800" dirty="0">
              <a:latin typeface="Arial Narrow" panose="020B0606020202030204" pitchFamily="34" charset="0"/>
            </a:endParaRPr>
          </a:p>
          <a:p>
            <a:pPr marL="285750" indent="-285750">
              <a:buClr>
                <a:srgbClr val="00518E"/>
              </a:buClr>
              <a:buFont typeface="Wingdings" panose="05000000000000000000" pitchFamily="2" charset="2"/>
              <a:buChar char="§"/>
            </a:pPr>
            <a:r>
              <a:rPr lang="ru-RU" sz="1600" dirty="0">
                <a:latin typeface="Arial Narrow" panose="020B0606020202030204" pitchFamily="34" charset="0"/>
              </a:rPr>
              <a:t>продукт двухуровневого финансирования через государственные МФО</a:t>
            </a:r>
          </a:p>
        </p:txBody>
      </p:sp>
    </p:spTree>
    <p:extLst>
      <p:ext uri="{BB962C8B-B14F-4D97-AF65-F5344CB8AC3E}">
        <p14:creationId xmlns:p14="http://schemas.microsoft.com/office/powerpoint/2010/main" val="345246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83568" y="58316"/>
            <a:ext cx="8229600" cy="85725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>
              <a:lnSpc>
                <a:spcPts val="2400"/>
              </a:lnSpc>
            </a:pPr>
            <a:r>
              <a:rPr lang="ru-RU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МСП Банк – </a:t>
            </a:r>
            <a:r>
              <a:rPr lang="ru-RU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продукты для самозанятых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Кредитный продукт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«Самозанятые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7759" y="1284898"/>
            <a:ext cx="12241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2BC"/>
                </a:solidFill>
                <a:latin typeface="Arial Narrow" panose="020B0606020202030204" pitchFamily="34" charset="0"/>
                <a:cs typeface="Arial" pitchFamily="34" charset="0"/>
              </a:rPr>
              <a:t>ЦЕЛЬ</a:t>
            </a:r>
            <a:endParaRPr lang="ru-RU" sz="1600" dirty="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7743" y="2308511"/>
            <a:ext cx="4089215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ru-RU" sz="1300" dirty="0">
                <a:latin typeface="Arial Narrow" panose="020B0606020202030204" pitchFamily="34" charset="0"/>
                <a:ea typeface="Calibri"/>
              </a:rPr>
              <a:t>Физическое лицо (или ИП),   применяющее специальный налоговый режим «Налог на профессиональный доход» в рамках Федерального закона № 422-ФЗ от 27.11.2018 г. «О проведении эксперимента по установлению специального налогового режима «Налог на профессиональный доход»</a:t>
            </a:r>
            <a:r>
              <a:rPr lang="ru-RU" sz="1300" dirty="0">
                <a:latin typeface="Arial Narrow" panose="020B0606020202030204" pitchFamily="34" charset="0"/>
                <a:cs typeface="Arial" pitchFamily="34" charset="0"/>
              </a:rPr>
              <a:t>.</a:t>
            </a: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ru-RU" sz="1300" dirty="0">
                <a:latin typeface="Arial Narrow" panose="020B0606020202030204" pitchFamily="34" charset="0"/>
                <a:cs typeface="Arial" pitchFamily="34" charset="0"/>
              </a:rPr>
              <a:t>У заемщика отсутствует отрицательная кредитная история.</a:t>
            </a:r>
          </a:p>
          <a:p>
            <a:pPr marL="171450" indent="-171450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ru-RU" sz="1300" dirty="0">
                <a:latin typeface="Arial Narrow" panose="020B0606020202030204" pitchFamily="34" charset="0"/>
                <a:cs typeface="Arial" pitchFamily="34" charset="0"/>
              </a:rPr>
              <a:t>Доход от текущей деятельности заемщика покрывает расходы на обслуживание и погашение кредита.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</a:pPr>
            <a:endParaRPr lang="ru-RU" sz="1300" dirty="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81000" y="3976169"/>
            <a:ext cx="1396536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>
              <a:defRPr sz="1600">
                <a:latin typeface="Arial Narrow" panose="020B0606020202030204" pitchFamily="34" charset="0"/>
                <a:cs typeface="Arial" pitchFamily="34" charset="0"/>
              </a:defRPr>
            </a:lvl1pPr>
          </a:lstStyle>
          <a:p>
            <a:r>
              <a:rPr lang="ru-RU" b="1" dirty="0"/>
              <a:t>6,25</a:t>
            </a:r>
            <a:r>
              <a:rPr lang="ru-RU" dirty="0"/>
              <a:t> % </a:t>
            </a:r>
            <a:r>
              <a:rPr lang="ru-RU" dirty="0" smtClean="0"/>
              <a:t>годовых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081000" y="2308106"/>
            <a:ext cx="3025399" cy="141577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600">
                <a:latin typeface="Arial Narrow" panose="020B0606020202030204" pitchFamily="34" charset="0"/>
                <a:cs typeface="Arial" pitchFamily="34" charset="0"/>
              </a:defRPr>
            </a:lvl1pPr>
          </a:lstStyle>
          <a:p>
            <a:r>
              <a:rPr lang="ru-RU" dirty="0"/>
              <a:t>От </a:t>
            </a:r>
            <a:r>
              <a:rPr lang="ru-RU" b="1" dirty="0" smtClean="0"/>
              <a:t>50</a:t>
            </a:r>
            <a:r>
              <a:rPr lang="ru-RU" dirty="0" smtClean="0"/>
              <a:t> </a:t>
            </a:r>
            <a:r>
              <a:rPr lang="ru-RU" dirty="0"/>
              <a:t>тысяч до </a:t>
            </a:r>
            <a:r>
              <a:rPr lang="ru-RU" b="1" dirty="0"/>
              <a:t>1</a:t>
            </a:r>
            <a:r>
              <a:rPr lang="ru-RU" dirty="0"/>
              <a:t>* млн </a:t>
            </a:r>
            <a:r>
              <a:rPr lang="ru-RU" dirty="0" smtClean="0"/>
              <a:t>рублей</a:t>
            </a:r>
            <a:endParaRPr lang="ru-RU" sz="1400" dirty="0"/>
          </a:p>
          <a:p>
            <a:r>
              <a:rPr lang="ru-RU" dirty="0"/>
              <a:t>до </a:t>
            </a:r>
            <a:r>
              <a:rPr lang="ru-RU" b="1" dirty="0"/>
              <a:t>36</a:t>
            </a:r>
            <a:r>
              <a:rPr lang="ru-RU" dirty="0"/>
              <a:t> месяцев </a:t>
            </a:r>
            <a:r>
              <a:rPr lang="ru-RU" sz="1400" dirty="0"/>
              <a:t>(включительно</a:t>
            </a:r>
            <a:r>
              <a:rPr lang="ru-RU" sz="1400" dirty="0" smtClean="0"/>
              <a:t>)</a:t>
            </a:r>
          </a:p>
          <a:p>
            <a:endParaRPr lang="ru-RU" sz="800" dirty="0" smtClean="0"/>
          </a:p>
          <a:p>
            <a:r>
              <a:rPr lang="ru-RU" dirty="0"/>
              <a:t>От </a:t>
            </a:r>
            <a:r>
              <a:rPr lang="ru-RU" b="1" dirty="0"/>
              <a:t>1</a:t>
            </a:r>
            <a:r>
              <a:rPr lang="ru-RU" dirty="0"/>
              <a:t>*млн рублей до </a:t>
            </a:r>
            <a:r>
              <a:rPr lang="ru-RU" b="1" dirty="0"/>
              <a:t>5</a:t>
            </a:r>
            <a:r>
              <a:rPr lang="ru-RU" dirty="0"/>
              <a:t> млн рублей </a:t>
            </a:r>
            <a:r>
              <a:rPr lang="ru-RU" sz="1400" dirty="0" smtClean="0"/>
              <a:t>- </a:t>
            </a:r>
            <a:r>
              <a:rPr lang="ru-RU" dirty="0"/>
              <a:t>до </a:t>
            </a:r>
            <a:r>
              <a:rPr lang="ru-RU" b="1" dirty="0"/>
              <a:t>60</a:t>
            </a:r>
            <a:r>
              <a:rPr lang="ru-RU" dirty="0"/>
              <a:t> месяцев </a:t>
            </a:r>
            <a:r>
              <a:rPr lang="ru-RU" sz="1400" dirty="0"/>
              <a:t>(включительно) </a:t>
            </a:r>
          </a:p>
          <a:p>
            <a:endParaRPr lang="ru-RU" sz="14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728568" y="4777576"/>
            <a:ext cx="2133600" cy="273844"/>
          </a:xfrm>
        </p:spPr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251520" y="843558"/>
            <a:ext cx="864096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767759" y="1576530"/>
            <a:ext cx="40991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latin typeface="Arial Narrow" panose="020B0606020202030204" pitchFamily="34" charset="0"/>
                <a:cs typeface="Arial" pitchFamily="34" charset="0"/>
              </a:rPr>
              <a:t>На </a:t>
            </a:r>
            <a:r>
              <a:rPr lang="ru-RU" sz="1600" dirty="0">
                <a:latin typeface="Arial Narrow" panose="020B0606020202030204" pitchFamily="34" charset="0"/>
                <a:cs typeface="Arial" pitchFamily="34" charset="0"/>
              </a:rPr>
              <a:t>развитие предпринимательской деятельности.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79512" y="843558"/>
            <a:ext cx="2642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 Narrow" panose="020B0606020202030204" pitchFamily="34" charset="0"/>
                <a:cs typeface="Arial" pitchFamily="34" charset="0"/>
              </a:rPr>
              <a:t>ПРЯМОЕ КРЕДИТОВАНИЕ</a:t>
            </a:r>
            <a:endParaRPr lang="ru-RU" b="1" dirty="0">
              <a:solidFill>
                <a:srgbClr val="C00000"/>
              </a:solidFill>
              <a:latin typeface="Arial Narrow" panose="020B0606020202030204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" b="100000" l="0" r="99111">
                        <a14:foregroundMark x1="73444" y1="27889" x2="73444" y2="27889"/>
                        <a14:foregroundMark x1="74667" y1="47444" x2="74667" y2="47444"/>
                        <a14:foregroundMark x1="53444" y1="60444" x2="53444" y2="60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216490"/>
            <a:ext cx="627534" cy="62753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67759" y="2030064"/>
            <a:ext cx="3672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2BC"/>
                </a:solidFill>
                <a:latin typeface="Arial Narrow" panose="020B0606020202030204" pitchFamily="34" charset="0"/>
                <a:cs typeface="Arial" pitchFamily="34" charset="0"/>
              </a:rPr>
              <a:t>ТРЕБОВАНИЯ К ЗАЕМЩИКУ</a:t>
            </a:r>
            <a:endParaRPr lang="ru-RU" sz="1600" dirty="0">
              <a:latin typeface="Arial Narrow" panose="020B0606020202030204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556" l="0" r="100000">
                        <a14:foregroundMark x1="29556" y1="8667" x2="29556" y2="8667"/>
                        <a14:foregroundMark x1="85111" y1="41222" x2="85111" y2="41222"/>
                        <a14:foregroundMark x1="72667" y1="48111" x2="72667" y2="48111"/>
                        <a14:foregroundMark x1="73222" y1="53778" x2="73222" y2="53778"/>
                        <a14:foregroundMark x1="73444" y1="62667" x2="73444" y2="62667"/>
                        <a14:foregroundMark x1="73000" y1="70111" x2="73000" y2="70111"/>
                        <a14:foregroundMark x1="75444" y1="75333" x2="75444" y2="75333"/>
                        <a14:foregroundMark x1="77111" y1="84222" x2="77111" y2="84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17" y="2016922"/>
            <a:ext cx="555526" cy="55552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050886" y="987574"/>
            <a:ext cx="3240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2BC"/>
                </a:solidFill>
                <a:latin typeface="Arial Narrow" panose="020B0606020202030204" pitchFamily="34" charset="0"/>
                <a:cs typeface="Arial" pitchFamily="34" charset="0"/>
              </a:rPr>
              <a:t>СУММА КРЕДИТА</a:t>
            </a:r>
            <a:endParaRPr lang="ru-RU" sz="1600" dirty="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68399" y="2016565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2BC"/>
                </a:solidFill>
                <a:latin typeface="Arial Narrow" panose="020B0606020202030204" pitchFamily="34" charset="0"/>
                <a:cs typeface="Arial" pitchFamily="34" charset="0"/>
              </a:rPr>
              <a:t>СРОК</a:t>
            </a:r>
            <a:endParaRPr lang="ru-RU" sz="1600" dirty="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81000" y="3708959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2BC"/>
                </a:solidFill>
                <a:latin typeface="Arial Narrow" panose="020B0606020202030204" pitchFamily="34" charset="0"/>
                <a:cs typeface="Arial" pitchFamily="34" charset="0"/>
              </a:rPr>
              <a:t>СТАВКА</a:t>
            </a:r>
            <a:endParaRPr lang="ru-RU" sz="1600" dirty="0">
              <a:latin typeface="Arial Narrow" panose="020B0606020202030204" pitchFamily="34" charset="0"/>
              <a:cs typeface="Arial" pitchFamily="34" charset="0"/>
            </a:endParaRP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887" y="923078"/>
            <a:ext cx="618535" cy="5685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24" b="89932" l="0" r="90000">
                        <a14:foregroundMark x1="41071" y1="38225" x2="41071" y2="38225"/>
                        <a14:foregroundMark x1="58452" y1="58020" x2="58810" y2="568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651870"/>
            <a:ext cx="950164" cy="662853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>
                        <a14:foregroundMark x1="50444" y1="29111" x2="50444" y2="291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191" y="2053115"/>
            <a:ext cx="639927" cy="639927"/>
          </a:xfrm>
          <a:prstGeom prst="rect">
            <a:avLst/>
          </a:prstGeom>
        </p:spPr>
      </p:pic>
      <p:sp>
        <p:nvSpPr>
          <p:cNvPr id="29" name="Прямоугольник 28"/>
          <p:cNvSpPr/>
          <p:nvPr/>
        </p:nvSpPr>
        <p:spPr>
          <a:xfrm>
            <a:off x="5543600" y="4515966"/>
            <a:ext cx="36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Arial Narrow" panose="020B0606020202030204" pitchFamily="34" charset="0"/>
              </a:rPr>
              <a:t>Для кредитов до 1* млн рублей </a:t>
            </a:r>
          </a:p>
          <a:p>
            <a:r>
              <a:rPr lang="ru-RU" sz="1400" dirty="0" smtClean="0">
                <a:latin typeface="Arial Narrow" panose="020B0606020202030204" pitchFamily="34" charset="0"/>
              </a:rPr>
              <a:t>обеспечение и </a:t>
            </a:r>
            <a:r>
              <a:rPr lang="ru-RU" sz="1400" dirty="0">
                <a:latin typeface="Arial Narrow" panose="020B0606020202030204" pitchFamily="34" charset="0"/>
              </a:rPr>
              <a:t>залоги </a:t>
            </a:r>
            <a:r>
              <a:rPr lang="ru-RU" sz="1400" b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НЕ</a:t>
            </a:r>
            <a:r>
              <a:rPr lang="ru-RU" sz="1400" dirty="0" smtClean="0">
                <a:latin typeface="Arial Narrow" panose="020B0606020202030204" pitchFamily="34" charset="0"/>
              </a:rPr>
              <a:t> требуются </a:t>
            </a:r>
            <a:endParaRPr lang="ru-RU" sz="1400" dirty="0">
              <a:latin typeface="Arial Narrow" panose="020B060602020203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055521" y="1203598"/>
            <a:ext cx="3196999" cy="37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  <a:spcAft>
                <a:spcPts val="1125"/>
              </a:spcAft>
            </a:pPr>
            <a:r>
              <a:rPr lang="ru-RU" sz="1600" dirty="0">
                <a:latin typeface="Arial Narrow" panose="020B0606020202030204" pitchFamily="34" charset="0"/>
                <a:cs typeface="Arial" pitchFamily="34" charset="0"/>
              </a:rPr>
              <a:t>От </a:t>
            </a:r>
            <a:r>
              <a:rPr lang="ru-RU" sz="1600" b="1" dirty="0" smtClean="0">
                <a:latin typeface="Arial Narrow" panose="020B0606020202030204" pitchFamily="34" charset="0"/>
                <a:cs typeface="Arial" pitchFamily="34" charset="0"/>
              </a:rPr>
              <a:t>50</a:t>
            </a:r>
            <a:r>
              <a:rPr lang="ru-RU" sz="1600" dirty="0" smtClean="0">
                <a:latin typeface="Arial Narrow" panose="020B0606020202030204" pitchFamily="34" charset="0"/>
                <a:cs typeface="Arial" pitchFamily="34" charset="0"/>
              </a:rPr>
              <a:t> </a:t>
            </a:r>
            <a:r>
              <a:rPr lang="ru-RU" sz="1600" dirty="0">
                <a:latin typeface="Arial Narrow" panose="020B0606020202030204" pitchFamily="34" charset="0"/>
                <a:cs typeface="Arial" pitchFamily="34" charset="0"/>
              </a:rPr>
              <a:t>тысяч до </a:t>
            </a:r>
            <a:r>
              <a:rPr lang="en-US" sz="1600" b="1" dirty="0">
                <a:latin typeface="Arial Narrow" panose="020B0606020202030204" pitchFamily="34" charset="0"/>
                <a:cs typeface="Arial" pitchFamily="34" charset="0"/>
              </a:rPr>
              <a:t>5</a:t>
            </a:r>
            <a:r>
              <a:rPr lang="ru-RU" sz="1600" dirty="0">
                <a:latin typeface="Arial Narrow" panose="020B0606020202030204" pitchFamily="34" charset="0"/>
                <a:cs typeface="Arial" pitchFamily="34" charset="0"/>
              </a:rPr>
              <a:t> млн рублей</a:t>
            </a:r>
            <a:r>
              <a:rPr lang="en-US" sz="1600" dirty="0">
                <a:latin typeface="Arial Narrow" panose="020B0606020202030204" pitchFamily="34" charset="0"/>
                <a:cs typeface="Arial" pitchFamily="34" charset="0"/>
              </a:rPr>
              <a:t> 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6084168" y="1498007"/>
            <a:ext cx="27645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1200"/>
              </a:lnSpc>
              <a:spcAft>
                <a:spcPts val="1125"/>
              </a:spcAft>
            </a:pPr>
            <a:r>
              <a:rPr lang="en-US" sz="1200" dirty="0">
                <a:solidFill>
                  <a:prstClr val="black"/>
                </a:solidFill>
                <a:latin typeface="Arial Narrow" panose="020B0606020202030204" pitchFamily="34" charset="0"/>
                <a:ea typeface="Times New Roman"/>
              </a:rPr>
              <a:t>(c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  <a:ea typeface="Times New Roman"/>
              </a:rPr>
              <a:t>рок регистрации Заемщика на дату подачи заявки - от </a:t>
            </a:r>
            <a:r>
              <a:rPr lang="en-US" sz="1200" dirty="0" smtClean="0">
                <a:solidFill>
                  <a:prstClr val="black"/>
                </a:solidFill>
                <a:latin typeface="Arial Narrow" panose="020B0606020202030204" pitchFamily="34" charset="0"/>
                <a:ea typeface="Times New Roman"/>
              </a:rPr>
              <a:t>0</a:t>
            </a:r>
            <a:r>
              <a:rPr lang="ru-RU" sz="1200" dirty="0" smtClean="0">
                <a:solidFill>
                  <a:prstClr val="black"/>
                </a:solidFill>
                <a:latin typeface="Arial Narrow" panose="020B0606020202030204" pitchFamily="34" charset="0"/>
                <a:ea typeface="Times New Roman"/>
              </a:rPr>
              <a:t> 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  <a:ea typeface="Times New Roman"/>
              </a:rPr>
              <a:t>месяцев</a:t>
            </a:r>
            <a:r>
              <a:rPr lang="en-US" sz="1200" dirty="0">
                <a:solidFill>
                  <a:prstClr val="black"/>
                </a:solidFill>
                <a:latin typeface="Arial Narrow" panose="020B0606020202030204" pitchFamily="34" charset="0"/>
                <a:ea typeface="Times New Roman"/>
              </a:rPr>
              <a:t>)</a:t>
            </a:r>
            <a:r>
              <a:rPr lang="ru-RU" sz="1200" dirty="0" smtClean="0">
                <a:solidFill>
                  <a:prstClr val="black"/>
                </a:solidFill>
                <a:latin typeface="Arial Narrow" panose="020B0606020202030204" pitchFamily="34" charset="0"/>
                <a:ea typeface="Times New Roman"/>
              </a:rPr>
              <a:t>. </a:t>
            </a:r>
            <a:endParaRPr lang="en-US" sz="1200" dirty="0">
              <a:solidFill>
                <a:prstClr val="black"/>
              </a:solidFill>
              <a:latin typeface="Arial Narrow" panose="020B0606020202030204" pitchFamily="34" charset="0"/>
              <a:ea typeface="Times New Roman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79512" y="4587974"/>
            <a:ext cx="56673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Arial Narrow" panose="020B0606020202030204" pitchFamily="34" charset="0"/>
                <a:ea typeface="Calibri"/>
              </a:rPr>
              <a:t>*до 2 млн. рублей включительно по заявкам, решения по которым принимаются до 01.01.2021 </a:t>
            </a:r>
            <a:r>
              <a:rPr lang="ru-RU" sz="1000" dirty="0" smtClean="0">
                <a:latin typeface="Arial Narrow" panose="020B0606020202030204" pitchFamily="34" charset="0"/>
                <a:ea typeface="Calibri"/>
              </a:rPr>
              <a:t>г. </a:t>
            </a:r>
          </a:p>
          <a:p>
            <a:r>
              <a:rPr lang="en-US" sz="1000" dirty="0" smtClean="0">
                <a:latin typeface="Arial Narrow" panose="020B0606020202030204" pitchFamily="34" charset="0"/>
                <a:ea typeface="Calibri"/>
              </a:rPr>
              <a:t>*</a:t>
            </a:r>
            <a:r>
              <a:rPr lang="ru-RU" sz="1000" dirty="0">
                <a:latin typeface="Arial Narrow" panose="020B0606020202030204" pitchFamily="34" charset="0"/>
                <a:ea typeface="Calibri"/>
              </a:rPr>
              <a:t>*от 2 млн. рублей включительно по заявкам, решения по которым принимаются до 01.01.2021 </a:t>
            </a:r>
            <a:r>
              <a:rPr lang="ru-RU" sz="1000" dirty="0" smtClean="0">
                <a:latin typeface="Arial Narrow" panose="020B0606020202030204" pitchFamily="34" charset="0"/>
                <a:ea typeface="Calibri"/>
              </a:rPr>
              <a:t>г.</a:t>
            </a:r>
            <a:endParaRPr lang="en-US" sz="1000" dirty="0">
              <a:latin typeface="Arial Narrow" panose="020B0606020202030204" pitchFamily="34" charset="0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6795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770817" y="1563638"/>
            <a:ext cx="4233231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</a:pPr>
            <a:r>
              <a:rPr lang="ru-RU" sz="1300" dirty="0">
                <a:latin typeface="Arial Narrow" panose="020B0606020202030204" pitchFamily="34" charset="0"/>
                <a:ea typeface="Calibri"/>
              </a:rPr>
              <a:t>рефинансирование кредитов физических лиц, </a:t>
            </a:r>
            <a:r>
              <a:rPr lang="ru-RU" sz="1300" dirty="0" smtClean="0">
                <a:latin typeface="Arial Narrow" panose="020B0606020202030204" pitchFamily="34" charset="0"/>
                <a:ea typeface="Calibri"/>
              </a:rPr>
              <a:t>                                  не </a:t>
            </a:r>
            <a:r>
              <a:rPr lang="ru-RU" sz="1300" dirty="0">
                <a:latin typeface="Arial Narrow" panose="020B0606020202030204" pitchFamily="34" charset="0"/>
                <a:ea typeface="Calibri"/>
              </a:rPr>
              <a:t>являющихся индивидуальными предпринимателями, применяющих специальный налоговый режим </a:t>
            </a:r>
            <a:r>
              <a:rPr lang="ru-RU" sz="1300" dirty="0" smtClean="0">
                <a:latin typeface="Arial Narrow" panose="020B0606020202030204" pitchFamily="34" charset="0"/>
                <a:ea typeface="Calibri"/>
              </a:rPr>
              <a:t>                            «</a:t>
            </a:r>
            <a:r>
              <a:rPr lang="ru-RU" sz="1300" dirty="0">
                <a:latin typeface="Arial Narrow" panose="020B0606020202030204" pitchFamily="34" charset="0"/>
                <a:ea typeface="Calibri"/>
              </a:rPr>
              <a:t>Налог на профессиональный доход», направленных </a:t>
            </a:r>
            <a:r>
              <a:rPr lang="ru-RU" sz="1300" dirty="0" smtClean="0">
                <a:latin typeface="Arial Narrow" panose="020B0606020202030204" pitchFamily="34" charset="0"/>
                <a:ea typeface="Calibri"/>
              </a:rPr>
              <a:t>                     на </a:t>
            </a:r>
            <a:r>
              <a:rPr lang="ru-RU" sz="1300" dirty="0">
                <a:latin typeface="Arial Narrow" panose="020B0606020202030204" pitchFamily="34" charset="0"/>
                <a:ea typeface="Calibri"/>
              </a:rPr>
              <a:t>развитие предпринимательской деятельности, </a:t>
            </a:r>
            <a:r>
              <a:rPr lang="ru-RU" sz="1300" dirty="0" smtClean="0">
                <a:latin typeface="Arial Narrow" panose="020B0606020202030204" pitchFamily="34" charset="0"/>
                <a:ea typeface="Calibri"/>
              </a:rPr>
              <a:t>                                       на </a:t>
            </a:r>
            <a:r>
              <a:rPr lang="ru-RU" sz="1300" dirty="0">
                <a:latin typeface="Arial Narrow" panose="020B0606020202030204" pitchFamily="34" charset="0"/>
                <a:ea typeface="Calibri"/>
              </a:rPr>
              <a:t>сумму не более суммы рефинансируемого кредита/</a:t>
            </a:r>
            <a:r>
              <a:rPr lang="ru-RU" sz="1300" dirty="0" err="1">
                <a:latin typeface="Arial Narrow" panose="020B0606020202030204" pitchFamily="34" charset="0"/>
                <a:ea typeface="Calibri"/>
              </a:rPr>
              <a:t>ов</a:t>
            </a:r>
            <a:r>
              <a:rPr lang="ru-RU" sz="1300" dirty="0">
                <a:latin typeface="Arial Narrow" panose="020B0606020202030204" pitchFamily="34" charset="0"/>
                <a:ea typeface="Calibri"/>
              </a:rPr>
              <a:t> (займа/</a:t>
            </a:r>
            <a:r>
              <a:rPr lang="ru-RU" sz="1300" dirty="0" err="1">
                <a:latin typeface="Arial Narrow" panose="020B0606020202030204" pitchFamily="34" charset="0"/>
                <a:ea typeface="Calibri"/>
              </a:rPr>
              <a:t>ов</a:t>
            </a:r>
            <a:r>
              <a:rPr lang="ru-RU" sz="1300" dirty="0">
                <a:latin typeface="Arial Narrow" panose="020B0606020202030204" pitchFamily="34" charset="0"/>
                <a:ea typeface="Calibri"/>
              </a:rPr>
              <a:t>) по данным БКИ. </a:t>
            </a:r>
            <a:endParaRPr lang="ru-RU" sz="1300" dirty="0" smtClean="0">
              <a:latin typeface="Arial Narrow" panose="020B0606020202030204" pitchFamily="34" charset="0"/>
              <a:ea typeface="Calibri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</a:pPr>
            <a:r>
              <a:rPr lang="ru-RU" sz="1300" dirty="0" smtClean="0">
                <a:latin typeface="Arial Narrow" panose="020B0606020202030204" pitchFamily="34" charset="0"/>
                <a:ea typeface="Calibri"/>
              </a:rPr>
              <a:t>Максимальный </a:t>
            </a:r>
            <a:r>
              <a:rPr lang="ru-RU" sz="1300" dirty="0">
                <a:latin typeface="Arial Narrow" panose="020B0606020202030204" pitchFamily="34" charset="0"/>
                <a:ea typeface="Calibri"/>
              </a:rPr>
              <a:t>размер кредита составляет не более суммы рефинансируемых кредитов по данным Бюро кредитных историй, но не более 1* млн рублей.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</a:pPr>
            <a:endParaRPr lang="ru-RU" sz="1300" dirty="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83568" y="58316"/>
            <a:ext cx="8229600" cy="85725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>
              <a:lnSpc>
                <a:spcPts val="2400"/>
              </a:lnSpc>
            </a:pPr>
            <a:r>
              <a:rPr lang="ru-RU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МСП Банк – </a:t>
            </a:r>
            <a:r>
              <a:rPr lang="ru-RU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продукты для самозанятых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Кредитный продукт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«Самозанятые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Рефинанс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1275606"/>
            <a:ext cx="12241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2BC"/>
                </a:solidFill>
                <a:latin typeface="Arial Narrow" panose="020B0606020202030204" pitchFamily="34" charset="0"/>
                <a:cs typeface="Arial" pitchFamily="34" charset="0"/>
              </a:rPr>
              <a:t>ЦЕЛЬ</a:t>
            </a:r>
            <a:endParaRPr lang="ru-RU" sz="1600" dirty="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1124" y="4095531"/>
            <a:ext cx="408921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</a:pPr>
            <a:r>
              <a:rPr lang="ru-RU" sz="1300" dirty="0" smtClean="0">
                <a:latin typeface="Arial Narrow" panose="020B0606020202030204" pitchFamily="34" charset="0"/>
                <a:cs typeface="Arial" pitchFamily="34" charset="0"/>
              </a:rPr>
              <a:t>Доход </a:t>
            </a:r>
            <a:r>
              <a:rPr lang="ru-RU" sz="1300" dirty="0">
                <a:latin typeface="Arial Narrow" panose="020B0606020202030204" pitchFamily="34" charset="0"/>
                <a:cs typeface="Arial" pitchFamily="34" charset="0"/>
              </a:rPr>
              <a:t>от текущей деятельности заемщика покрывает расходы на обслуживание и погашение кредита</a:t>
            </a:r>
            <a:r>
              <a:rPr lang="ru-RU" sz="1300" dirty="0" smtClean="0">
                <a:latin typeface="Arial Narrow" panose="020B0606020202030204" pitchFamily="34" charset="0"/>
                <a:cs typeface="Arial" pitchFamily="34" charset="0"/>
              </a:rPr>
              <a:t>.</a:t>
            </a:r>
            <a:endParaRPr lang="ru-RU" sz="1300" dirty="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04595" y="1724784"/>
            <a:ext cx="271587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400"/>
              </a:lnSpc>
              <a:spcAft>
                <a:spcPts val="1125"/>
              </a:spcAft>
            </a:pPr>
            <a:r>
              <a:rPr lang="ru-RU" sz="1600" dirty="0">
                <a:latin typeface="Arial Narrow" panose="020B0606020202030204" pitchFamily="34" charset="0"/>
                <a:cs typeface="Arial" pitchFamily="34" charset="0"/>
              </a:rPr>
              <a:t>До </a:t>
            </a:r>
            <a:r>
              <a:rPr lang="ru-RU" sz="1600" b="1" dirty="0">
                <a:latin typeface="Arial Narrow" panose="020B0606020202030204" pitchFamily="34" charset="0"/>
                <a:cs typeface="Arial" pitchFamily="34" charset="0"/>
              </a:rPr>
              <a:t>1</a:t>
            </a:r>
            <a:r>
              <a:rPr lang="en-US" sz="1600" dirty="0">
                <a:latin typeface="Arial Narrow" panose="020B0606020202030204" pitchFamily="34" charset="0"/>
                <a:cs typeface="Arial" pitchFamily="34" charset="0"/>
              </a:rPr>
              <a:t>*</a:t>
            </a:r>
            <a:r>
              <a:rPr lang="ru-RU" sz="1600" dirty="0">
                <a:latin typeface="Arial Narrow" panose="020B0606020202030204" pitchFamily="34" charset="0"/>
                <a:cs typeface="Arial" pitchFamily="34" charset="0"/>
              </a:rPr>
              <a:t> млн рублей </a:t>
            </a:r>
            <a:r>
              <a:rPr lang="ru-RU" sz="1600" dirty="0" smtClean="0">
                <a:latin typeface="Arial Narrow" panose="020B0606020202030204" pitchFamily="34" charset="0"/>
                <a:cs typeface="Arial" pitchFamily="34" charset="0"/>
              </a:rPr>
              <a:t>                              </a:t>
            </a:r>
            <a:r>
              <a:rPr lang="en-US" sz="1200" dirty="0" smtClean="0">
                <a:latin typeface="Arial Narrow" panose="020B0606020202030204" pitchFamily="34" charset="0"/>
                <a:cs typeface="Arial" pitchFamily="34" charset="0"/>
              </a:rPr>
              <a:t>(</a:t>
            </a:r>
            <a:r>
              <a:rPr lang="en-US" sz="1200" dirty="0">
                <a:latin typeface="Arial Narrow" panose="020B0606020202030204" pitchFamily="34" charset="0"/>
                <a:cs typeface="Arial" pitchFamily="34" charset="0"/>
              </a:rPr>
              <a:t>c</a:t>
            </a:r>
            <a:r>
              <a:rPr lang="ru-RU" sz="1200" dirty="0">
                <a:latin typeface="Arial Narrow" panose="020B0606020202030204" pitchFamily="34" charset="0"/>
                <a:cs typeface="Arial" pitchFamily="34" charset="0"/>
              </a:rPr>
              <a:t>рок регистрации Заемщика на дату подачи заявки - от 0 месяцев</a:t>
            </a:r>
            <a:r>
              <a:rPr lang="en-US" sz="1200" dirty="0">
                <a:latin typeface="Arial Narrow" panose="020B0606020202030204" pitchFamily="34" charset="0"/>
                <a:cs typeface="Arial" pitchFamily="34" charset="0"/>
              </a:rPr>
              <a:t>)</a:t>
            </a:r>
            <a:r>
              <a:rPr lang="ru-RU" sz="1200" dirty="0">
                <a:latin typeface="Arial Narrow" panose="020B0606020202030204" pitchFamily="34" charset="0"/>
                <a:cs typeface="Arial" pitchFamily="34" charset="0"/>
              </a:rPr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84168" y="4177412"/>
            <a:ext cx="1396536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>
              <a:defRPr sz="1600">
                <a:latin typeface="Arial Narrow" panose="020B0606020202030204" pitchFamily="34" charset="0"/>
                <a:cs typeface="Arial" pitchFamily="34" charset="0"/>
              </a:defRPr>
            </a:lvl1pPr>
          </a:lstStyle>
          <a:p>
            <a:r>
              <a:rPr lang="ru-RU" b="1" dirty="0"/>
              <a:t>6,25</a:t>
            </a:r>
            <a:r>
              <a:rPr lang="ru-RU" dirty="0"/>
              <a:t> % </a:t>
            </a:r>
            <a:r>
              <a:rPr lang="ru-RU" dirty="0" smtClean="0"/>
              <a:t>годовых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065068" y="2953276"/>
            <a:ext cx="2476960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>
              <a:defRPr sz="1600">
                <a:latin typeface="Arial Narrow" panose="020B0606020202030204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до </a:t>
            </a:r>
            <a:r>
              <a:rPr lang="en-US" b="1" dirty="0"/>
              <a:t>36</a:t>
            </a:r>
            <a:r>
              <a:rPr lang="ru-RU" dirty="0"/>
              <a:t> месяцев </a:t>
            </a:r>
            <a:r>
              <a:rPr lang="ru-RU" dirty="0" smtClean="0"/>
              <a:t>включительно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6</a:t>
            </a:r>
            <a:endParaRPr lang="ru-RU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251520" y="843558"/>
            <a:ext cx="864096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79512" y="915566"/>
            <a:ext cx="2642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 Narrow" panose="020B0606020202030204" pitchFamily="34" charset="0"/>
                <a:cs typeface="Arial" pitchFamily="34" charset="0"/>
              </a:rPr>
              <a:t>ПРЯМОЕ КРЕДИТОВАНИЕ</a:t>
            </a:r>
            <a:endParaRPr lang="ru-RU" b="1" dirty="0">
              <a:solidFill>
                <a:srgbClr val="C00000"/>
              </a:solidFill>
              <a:latin typeface="Arial Narrow" panose="020B0606020202030204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" b="100000" l="0" r="99111">
                        <a14:foregroundMark x1="73444" y1="27889" x2="73444" y2="27889"/>
                        <a14:foregroundMark x1="74667" y1="47444" x2="74667" y2="47444"/>
                        <a14:foregroundMark x1="53444" y1="60444" x2="53444" y2="60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606" y="1275606"/>
            <a:ext cx="627534" cy="62753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831140" y="3820641"/>
            <a:ext cx="3672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2BC"/>
                </a:solidFill>
                <a:latin typeface="Arial Narrow" panose="020B0606020202030204" pitchFamily="34" charset="0"/>
                <a:cs typeface="Arial" pitchFamily="34" charset="0"/>
              </a:rPr>
              <a:t>ТРЕБОВАНИЯ К ЗАЕМЩИКУ</a:t>
            </a:r>
            <a:endParaRPr lang="ru-RU" sz="1600" dirty="0">
              <a:latin typeface="Arial Narrow" panose="020B0606020202030204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556" l="0" r="100000">
                        <a14:foregroundMark x1="29556" y1="8667" x2="29556" y2="8667"/>
                        <a14:foregroundMark x1="85111" y1="41222" x2="85111" y2="41222"/>
                        <a14:foregroundMark x1="72667" y1="48111" x2="72667" y2="48111"/>
                        <a14:foregroundMark x1="73222" y1="53778" x2="73222" y2="53778"/>
                        <a14:foregroundMark x1="73444" y1="62667" x2="73444" y2="62667"/>
                        <a14:foregroundMark x1="73000" y1="70111" x2="73000" y2="70111"/>
                        <a14:foregroundMark x1="75444" y1="75333" x2="75444" y2="75333"/>
                        <a14:foregroundMark x1="77111" y1="84222" x2="77111" y2="84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98" y="3807499"/>
            <a:ext cx="555526" cy="55552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6081000" y="1122879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2BC"/>
                </a:solidFill>
                <a:latin typeface="Arial Narrow" panose="020B0606020202030204" pitchFamily="34" charset="0"/>
                <a:cs typeface="Arial" pitchFamily="34" charset="0"/>
              </a:rPr>
              <a:t>СУММА РЕФИНАНСИРУЕМОГО КРЕДИТА</a:t>
            </a:r>
            <a:endParaRPr lang="ru-RU" sz="1600" dirty="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65068" y="2715766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2BC"/>
                </a:solidFill>
                <a:latin typeface="Arial Narrow" panose="020B0606020202030204" pitchFamily="34" charset="0"/>
                <a:cs typeface="Arial" pitchFamily="34" charset="0"/>
              </a:rPr>
              <a:t>СРОК</a:t>
            </a:r>
            <a:endParaRPr lang="ru-RU" sz="1600" dirty="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05458" y="3889449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2BC"/>
                </a:solidFill>
                <a:latin typeface="Arial Narrow" panose="020B0606020202030204" pitchFamily="34" charset="0"/>
                <a:cs typeface="Arial" pitchFamily="34" charset="0"/>
              </a:rPr>
              <a:t>СТАВКА</a:t>
            </a:r>
            <a:endParaRPr lang="ru-RU" sz="1600" dirty="0">
              <a:latin typeface="Arial Narrow" panose="020B0606020202030204" pitchFamily="34" charset="0"/>
              <a:cs typeface="Arial" pitchFamily="34" charset="0"/>
            </a:endParaRP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887" y="1058383"/>
            <a:ext cx="618535" cy="5685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24" b="89932" l="0" r="90000">
                        <a14:foregroundMark x1="41071" y1="38225" x2="41071" y2="38225"/>
                        <a14:foregroundMark x1="58452" y1="58020" x2="58810" y2="568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018" y="3853113"/>
            <a:ext cx="950164" cy="662853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>
                        <a14:foregroundMark x1="50444" y1="29111" x2="50444" y2="291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259" y="2723911"/>
            <a:ext cx="639927" cy="639927"/>
          </a:xfrm>
          <a:prstGeom prst="rect">
            <a:avLst/>
          </a:prstGeom>
        </p:spPr>
      </p:pic>
      <p:sp>
        <p:nvSpPr>
          <p:cNvPr id="29" name="Прямоугольник 28"/>
          <p:cNvSpPr/>
          <p:nvPr/>
        </p:nvSpPr>
        <p:spPr>
          <a:xfrm>
            <a:off x="5508104" y="4594337"/>
            <a:ext cx="3600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Arial Narrow" panose="020B0606020202030204" pitchFamily="34" charset="0"/>
              </a:rPr>
              <a:t>обеспечение и </a:t>
            </a:r>
            <a:r>
              <a:rPr lang="ru-RU" sz="1400" dirty="0">
                <a:latin typeface="Arial Narrow" panose="020B0606020202030204" pitchFamily="34" charset="0"/>
              </a:rPr>
              <a:t>залоги </a:t>
            </a:r>
            <a:r>
              <a:rPr lang="ru-RU" sz="1400" b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НЕ</a:t>
            </a:r>
            <a:r>
              <a:rPr lang="ru-RU" sz="1400" dirty="0" smtClean="0">
                <a:latin typeface="Arial Narrow" panose="020B0606020202030204" pitchFamily="34" charset="0"/>
              </a:rPr>
              <a:t> требуются </a:t>
            </a:r>
            <a:endParaRPr lang="ru-RU" sz="1400" dirty="0">
              <a:latin typeface="Arial Narrow" panose="020B0606020202030204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49370" y="4678976"/>
            <a:ext cx="5114718" cy="2693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125"/>
              </a:spcAft>
            </a:pPr>
            <a:r>
              <a:rPr lang="ru-RU" sz="1000" dirty="0">
                <a:latin typeface="Arial Narrow" panose="020B0606020202030204" pitchFamily="34" charset="0"/>
                <a:ea typeface="Calibri"/>
              </a:rPr>
              <a:t>*до 2 млн. рублей включительно по заявкам, решения по которым принимаются до 01.01.2021 г</a:t>
            </a:r>
            <a:endParaRPr lang="en-US" sz="1000" dirty="0">
              <a:latin typeface="Arial Narrow" panose="020B0606020202030204" pitchFamily="34" charset="0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172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55576" y="1203598"/>
            <a:ext cx="12241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2BC"/>
                </a:solidFill>
                <a:latin typeface="Arial Narrow" panose="020B0606020202030204" pitchFamily="34" charset="0"/>
                <a:cs typeface="Arial" pitchFamily="34" charset="0"/>
              </a:rPr>
              <a:t>ЦЕЛЬ</a:t>
            </a:r>
            <a:endParaRPr lang="ru-RU" sz="1600" dirty="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2414667"/>
            <a:ext cx="401950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</a:pPr>
            <a:r>
              <a:rPr lang="ru-RU" sz="1300" dirty="0" err="1" smtClean="0">
                <a:latin typeface="Arial Narrow" panose="020B0606020202030204" pitchFamily="34" charset="0"/>
                <a:ea typeface="Calibri"/>
              </a:rPr>
              <a:t>Микрофинансовая</a:t>
            </a:r>
            <a:r>
              <a:rPr lang="ru-RU" sz="1300" dirty="0" smtClean="0">
                <a:latin typeface="Arial Narrow" panose="020B0606020202030204" pitchFamily="34" charset="0"/>
                <a:ea typeface="Calibri"/>
              </a:rPr>
              <a:t> организация </a:t>
            </a:r>
          </a:p>
          <a:p>
            <a:pPr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</a:pPr>
            <a:r>
              <a:rPr lang="ru-RU" sz="1100" dirty="0" smtClean="0">
                <a:latin typeface="Arial Narrow" panose="020B0606020202030204" pitchFamily="34" charset="0"/>
                <a:ea typeface="Calibri"/>
              </a:rPr>
              <a:t>( </a:t>
            </a:r>
            <a:r>
              <a:rPr lang="ru-RU" sz="1100" dirty="0">
                <a:latin typeface="Arial Narrow" panose="020B0606020202030204" pitchFamily="34" charset="0"/>
                <a:ea typeface="Calibri"/>
              </a:rPr>
              <a:t>с долей не менее 50% участия в составе учредителей или акционеров субъекта Российской Федерации и/или муниципального образования</a:t>
            </a:r>
            <a:r>
              <a:rPr lang="ru-RU" sz="1100" dirty="0" smtClean="0">
                <a:latin typeface="Arial Narrow" panose="020B0606020202030204" pitchFamily="34" charset="0"/>
                <a:ea typeface="Calibri"/>
              </a:rPr>
              <a:t>)</a:t>
            </a:r>
            <a:endParaRPr lang="ru-RU" sz="1100" dirty="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48592" y="1569988"/>
            <a:ext cx="3011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ru-RU" sz="1400" dirty="0">
                <a:latin typeface="Arial Narrow" panose="020B0606020202030204" pitchFamily="34" charset="0"/>
              </a:rPr>
              <a:t>Максимальный размер кредита – </a:t>
            </a:r>
            <a:r>
              <a:rPr lang="ru-RU" sz="1400" dirty="0" smtClean="0">
                <a:latin typeface="Arial Narrow" panose="020B0606020202030204" pitchFamily="34" charset="0"/>
              </a:rPr>
              <a:t>                       в </a:t>
            </a:r>
            <a:r>
              <a:rPr lang="ru-RU" sz="1400" dirty="0">
                <a:latin typeface="Arial Narrow" panose="020B0606020202030204" pitchFamily="34" charset="0"/>
              </a:rPr>
              <a:t>зависимости от размера лимита </a:t>
            </a:r>
            <a:r>
              <a:rPr lang="ru-RU" sz="1400" dirty="0" smtClean="0">
                <a:latin typeface="Arial Narrow" panose="020B0606020202030204" pitchFamily="34" charset="0"/>
              </a:rPr>
              <a:t>МФО, но </a:t>
            </a:r>
            <a:r>
              <a:rPr lang="ru-RU" sz="1400" dirty="0">
                <a:latin typeface="Arial Narrow" panose="020B0606020202030204" pitchFamily="34" charset="0"/>
              </a:rPr>
              <a:t>не более </a:t>
            </a:r>
            <a:r>
              <a:rPr lang="ru-RU" b="1" dirty="0" smtClean="0">
                <a:latin typeface="Arial Narrow" panose="020B0606020202030204" pitchFamily="34" charset="0"/>
              </a:rPr>
              <a:t>5,0</a:t>
            </a:r>
            <a:r>
              <a:rPr lang="ru-RU" sz="1400" dirty="0" smtClean="0">
                <a:latin typeface="Arial Narrow" panose="020B0606020202030204" pitchFamily="34" charset="0"/>
              </a:rPr>
              <a:t> </a:t>
            </a:r>
            <a:r>
              <a:rPr lang="ru-RU" sz="1400" dirty="0">
                <a:latin typeface="Arial Narrow" panose="020B0606020202030204" pitchFamily="34" charset="0"/>
              </a:rPr>
              <a:t>млн. рублей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82332" y="3723878"/>
            <a:ext cx="341014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1400">
                <a:latin typeface="Arial Narrow" panose="020B0606020202030204" pitchFamily="34" charset="0"/>
              </a:defRPr>
            </a:lvl1pPr>
          </a:lstStyle>
          <a:p>
            <a:r>
              <a:rPr lang="ru-RU" dirty="0"/>
              <a:t>В соответствии с </a:t>
            </a:r>
            <a:r>
              <a:rPr lang="ru-RU" dirty="0" smtClean="0"/>
              <a:t>системой </a:t>
            </a:r>
            <a:r>
              <a:rPr lang="ru-RU" dirty="0"/>
              <a:t>ценообразования, используемой при разработке и актуализации продуктов прямого кредитования партнеров </a:t>
            </a:r>
            <a:r>
              <a:rPr lang="ru-RU" dirty="0" smtClean="0"/>
              <a:t>                в </a:t>
            </a:r>
            <a:r>
              <a:rPr lang="ru-RU" dirty="0"/>
              <a:t>рамках двухуровневой системы финансирования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482331" y="2779063"/>
            <a:ext cx="130837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ru-RU"/>
            </a:defPPr>
            <a:lvl1pPr>
              <a:defRPr sz="1600">
                <a:latin typeface="Arial Narrow" panose="020B0606020202030204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От </a:t>
            </a:r>
            <a:r>
              <a:rPr lang="ru-RU" b="1" dirty="0" smtClean="0"/>
              <a:t>3</a:t>
            </a:r>
            <a:r>
              <a:rPr lang="ru-RU" dirty="0" smtClean="0"/>
              <a:t>х до </a:t>
            </a:r>
            <a:r>
              <a:rPr lang="ru-RU" b="1" dirty="0" smtClean="0"/>
              <a:t>5</a:t>
            </a:r>
            <a:r>
              <a:rPr lang="ru-RU" dirty="0" smtClean="0"/>
              <a:t> лет</a:t>
            </a:r>
            <a:endParaRPr lang="ru-RU" dirty="0"/>
          </a:p>
          <a:p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7</a:t>
            </a:r>
            <a:endParaRPr lang="ru-RU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251520" y="843558"/>
            <a:ext cx="864096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755576" y="1447205"/>
            <a:ext cx="4322602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>
                <a:latin typeface="Arial Narrow" panose="020B0606020202030204" pitchFamily="34" charset="0"/>
              </a:rPr>
              <a:t>Предоставление кредитных средств </a:t>
            </a:r>
            <a:r>
              <a:rPr lang="ru-RU" sz="1300" dirty="0" smtClean="0">
                <a:latin typeface="Arial Narrow" panose="020B0606020202030204" pitchFamily="34" charset="0"/>
              </a:rPr>
              <a:t>МФО, </a:t>
            </a:r>
            <a:r>
              <a:rPr lang="ru-RU" sz="1300" dirty="0">
                <a:latin typeface="Arial Narrow" panose="020B0606020202030204" pitchFamily="34" charset="0"/>
              </a:rPr>
              <a:t>для целей финансирования предпринимательской деятельности </a:t>
            </a:r>
            <a:r>
              <a:rPr lang="ru-RU" sz="1300" dirty="0" smtClean="0">
                <a:latin typeface="Arial Narrow" panose="020B0606020202030204" pitchFamily="34" charset="0"/>
              </a:rPr>
              <a:t>самозанятых граждан</a:t>
            </a:r>
            <a:endParaRPr lang="ru-RU" sz="1300" dirty="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9512" y="834266"/>
            <a:ext cx="2962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 Narrow" panose="020B0606020202030204" pitchFamily="34" charset="0"/>
                <a:cs typeface="Arial" pitchFamily="34" charset="0"/>
              </a:rPr>
              <a:t>КРЕДИТОВАНИЕ ЧЕРЕЗ МФО</a:t>
            </a:r>
            <a:endParaRPr lang="ru-RU" b="1" dirty="0">
              <a:solidFill>
                <a:srgbClr val="C00000"/>
              </a:solidFill>
              <a:latin typeface="Arial Narrow" panose="020B0606020202030204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" b="100000" l="0" r="99111">
                        <a14:foregroundMark x1="73444" y1="27889" x2="73444" y2="27889"/>
                        <a14:foregroundMark x1="74667" y1="47444" x2="74667" y2="47444"/>
                        <a14:foregroundMark x1="53444" y1="60444" x2="53444" y2="60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74297"/>
            <a:ext cx="627534" cy="62753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55576" y="2139702"/>
            <a:ext cx="3672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2BC"/>
                </a:solidFill>
                <a:latin typeface="Arial Narrow" panose="020B0606020202030204" pitchFamily="34" charset="0"/>
                <a:cs typeface="Arial" pitchFamily="34" charset="0"/>
              </a:rPr>
              <a:t>ЗАЕМЩИК</a:t>
            </a:r>
            <a:endParaRPr lang="ru-RU" sz="1600" dirty="0">
              <a:latin typeface="Arial Narrow" panose="020B0606020202030204" pitchFamily="34" charset="0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556" l="0" r="100000">
                        <a14:foregroundMark x1="29556" y1="8667" x2="29556" y2="8667"/>
                        <a14:foregroundMark x1="85111" y1="41222" x2="85111" y2="41222"/>
                        <a14:foregroundMark x1="72667" y1="48111" x2="72667" y2="48111"/>
                        <a14:foregroundMark x1="73222" y1="53778" x2="73222" y2="53778"/>
                        <a14:foregroundMark x1="73444" y1="62667" x2="73444" y2="62667"/>
                        <a14:foregroundMark x1="73000" y1="70111" x2="73000" y2="70111"/>
                        <a14:foregroundMark x1="75444" y1="75333" x2="75444" y2="75333"/>
                        <a14:foregroundMark x1="77111" y1="84222" x2="77111" y2="84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16" y="2067694"/>
            <a:ext cx="555526" cy="55552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448592" y="1203598"/>
            <a:ext cx="3240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2BC"/>
                </a:solidFill>
                <a:latin typeface="Arial Narrow" panose="020B0606020202030204" pitchFamily="34" charset="0"/>
                <a:cs typeface="Arial" pitchFamily="34" charset="0"/>
              </a:rPr>
              <a:t>СУММА КРЕДИТА</a:t>
            </a:r>
            <a:endParaRPr lang="ru-RU" sz="1600" dirty="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48592" y="2499742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2BC"/>
                </a:solidFill>
                <a:latin typeface="Arial Narrow" panose="020B0606020202030204" pitchFamily="34" charset="0"/>
                <a:cs typeface="Arial" pitchFamily="34" charset="0"/>
              </a:rPr>
              <a:t>СРОК</a:t>
            </a:r>
            <a:endParaRPr lang="ru-RU" sz="1600" dirty="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48592" y="3456527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2BC"/>
                </a:solidFill>
                <a:latin typeface="Arial Narrow" panose="020B0606020202030204" pitchFamily="34" charset="0"/>
                <a:cs typeface="Arial" pitchFamily="34" charset="0"/>
              </a:rPr>
              <a:t>СТАВКА</a:t>
            </a:r>
            <a:endParaRPr lang="ru-RU" sz="1600" dirty="0">
              <a:latin typeface="Arial Narrow" panose="020B0606020202030204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3568" y="3363838"/>
            <a:ext cx="3672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72BC"/>
                </a:solidFill>
                <a:latin typeface="Arial Narrow" panose="020B0606020202030204" pitchFamily="34" charset="0"/>
                <a:cs typeface="Arial" pitchFamily="34" charset="0"/>
              </a:rPr>
              <a:t>ОБЕСПЕЧЕНИЕ </a:t>
            </a:r>
            <a:r>
              <a:rPr lang="ru-RU" sz="1300" dirty="0" smtClean="0">
                <a:latin typeface="Arial Narrow" panose="020B0606020202030204" pitchFamily="34" charset="0"/>
                <a:ea typeface="Calibri"/>
              </a:rPr>
              <a:t>(не менее одного из)</a:t>
            </a:r>
            <a:endParaRPr lang="ru-RU" sz="1300" dirty="0">
              <a:latin typeface="Arial Narrow" panose="020B0606020202030204" pitchFamily="34" charset="0"/>
              <a:ea typeface="Calibri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7544" y="3675677"/>
            <a:ext cx="4528643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>
              <a:defRPr sz="1400">
                <a:latin typeface="Arial Narrow" panose="020B0606020202030204" pitchFamily="34" charset="0"/>
              </a:defRPr>
            </a:lvl1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200" dirty="0"/>
              <a:t>гарантия участника </a:t>
            </a:r>
            <a:r>
              <a:rPr lang="ru-RU" sz="1200" dirty="0" smtClean="0"/>
              <a:t>национальной гарантийной системы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200" dirty="0"/>
              <a:t>поручительство юридических лиц и/или физических лиц </a:t>
            </a:r>
            <a:endParaRPr lang="ru-RU" sz="12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200" dirty="0"/>
              <a:t>гарантия банка, удовлетворяющего требованиям АО «МСП Банк</a:t>
            </a:r>
            <a:r>
              <a:rPr lang="ru-RU" sz="1200" dirty="0" smtClean="0"/>
              <a:t>»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200" dirty="0"/>
              <a:t>залог ценных бумаг </a:t>
            </a:r>
            <a:endParaRPr lang="ru-RU" sz="12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200" dirty="0"/>
              <a:t>залог прав (требований) по </a:t>
            </a:r>
            <a:r>
              <a:rPr lang="ru-RU" sz="1200" dirty="0" smtClean="0"/>
              <a:t>займам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200" dirty="0"/>
              <a:t>государственная гарантия субъекта РФ </a:t>
            </a: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763" y="1203788"/>
            <a:ext cx="618535" cy="5685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>
                        <a14:foregroundMark x1="50444" y1="29111" x2="50444" y2="291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067" y="2499742"/>
            <a:ext cx="639927" cy="639927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24" b="89932" l="0" r="90000">
                        <a14:foregroundMark x1="41071" y1="38225" x2="41071" y2="38225"/>
                        <a14:foregroundMark x1="58452" y1="58020" x2="58810" y2="568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948" y="3435846"/>
            <a:ext cx="950164" cy="6628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44191" y="3229150"/>
            <a:ext cx="411385" cy="422720"/>
          </a:xfrm>
          <a:prstGeom prst="rect">
            <a:avLst/>
          </a:prstGeom>
        </p:spPr>
      </p:pic>
      <p:sp>
        <p:nvSpPr>
          <p:cNvPr id="46" name="Заголовок 1"/>
          <p:cNvSpPr>
            <a:spLocks noGrp="1"/>
          </p:cNvSpPr>
          <p:nvPr>
            <p:ph type="title"/>
          </p:nvPr>
        </p:nvSpPr>
        <p:spPr>
          <a:xfrm>
            <a:off x="683568" y="58316"/>
            <a:ext cx="8229600" cy="85725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>
              <a:lnSpc>
                <a:spcPts val="2400"/>
              </a:lnSpc>
            </a:pPr>
            <a:r>
              <a:rPr lang="ru-RU" sz="2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МСП Банк – </a:t>
            </a:r>
            <a:r>
              <a:rPr lang="ru-RU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продукты для самозанятых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Кредитный продукт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«МФО Самозанятые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68671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67209" y="1272648"/>
            <a:ext cx="1737634" cy="1728193"/>
          </a:xfrm>
          <a:prstGeom prst="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2" tIns="45721" rIns="91442" bIns="45721" anchor="ctr"/>
          <a:lstStyle/>
          <a:p>
            <a:pPr algn="ctr" defTabSz="457223">
              <a:defRPr/>
            </a:pPr>
            <a:endParaRPr lang="en-US" sz="70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07675" y="3010857"/>
            <a:ext cx="1737634" cy="177201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2" tIns="45721" rIns="91442" bIns="45721" anchor="ctr"/>
          <a:lstStyle/>
          <a:p>
            <a:pPr algn="ctr" defTabSz="457223">
              <a:defRPr/>
            </a:pPr>
            <a:endParaRPr lang="en-US" sz="700" dirty="0"/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733120" y="1275606"/>
            <a:ext cx="1526975" cy="170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 sz="48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4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4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4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4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21920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21920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21920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21920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ru-RU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Вдовенко Владимир </a:t>
            </a:r>
            <a:r>
              <a:rPr lang="ru-RU" sz="1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Николаевич</a:t>
            </a:r>
          </a:p>
          <a:p>
            <a:pPr algn="ctr"/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  <a:cs typeface="Lato Light"/>
              </a:rPr>
              <a:t>г. Калининград</a:t>
            </a:r>
            <a:endParaRPr lang="en-US" sz="1600" dirty="0">
              <a:solidFill>
                <a:schemeClr val="bg1"/>
              </a:solidFill>
              <a:latin typeface="Arial Narrow" panose="020B0606020202030204" pitchFamily="34" charset="0"/>
              <a:cs typeface="Lato Light"/>
            </a:endParaRPr>
          </a:p>
          <a:p>
            <a:pPr algn="ctr"/>
            <a:endParaRPr lang="ru-RU" sz="800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105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оказание </a:t>
            </a:r>
            <a:r>
              <a:rPr lang="ru-RU" sz="1050" dirty="0">
                <a:solidFill>
                  <a:schemeClr val="bg1"/>
                </a:solidFill>
                <a:latin typeface="Arial Narrow" panose="020B0606020202030204" pitchFamily="34" charset="0"/>
              </a:rPr>
              <a:t>услуг </a:t>
            </a:r>
            <a:r>
              <a:rPr lang="ru-RU" sz="105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                            по </a:t>
            </a:r>
            <a:r>
              <a:rPr lang="ru-RU" sz="1050" dirty="0">
                <a:solidFill>
                  <a:schemeClr val="bg1"/>
                </a:solidFill>
                <a:latin typeface="Arial Narrow" panose="020B0606020202030204" pitchFamily="34" charset="0"/>
              </a:rPr>
              <a:t>перевозке пассажиров на арендованном </a:t>
            </a:r>
            <a:r>
              <a:rPr lang="ru-RU" sz="105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транспорте</a:t>
            </a:r>
            <a:endParaRPr lang="en-US" sz="1050" dirty="0">
              <a:solidFill>
                <a:schemeClr val="bg1"/>
              </a:solidFill>
              <a:latin typeface="Arial Narrow" panose="020B0606020202030204" pitchFamily="34" charset="0"/>
              <a:cs typeface="Lato Light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="" xmlns:a16="http://schemas.microsoft.com/office/drawing/2014/main" id="{DB399559-035A-4964-8FBA-05ED808C8AD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66365" y="3012326"/>
            <a:ext cx="1738058" cy="1736471"/>
          </a:xfrm>
          <a:ln>
            <a:solidFill>
              <a:schemeClr val="bg1">
                <a:lumMod val="50000"/>
              </a:schemeClr>
            </a:solidFill>
            <a:prstDash val="sysDot"/>
          </a:ln>
        </p:spPr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62880" y="-8570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ts val="2800"/>
              </a:lnSpc>
            </a:pPr>
            <a:r>
              <a:rPr lang="ru-RU" sz="24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Результаты.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История успеха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51520" y="562372"/>
            <a:ext cx="8640960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79512" y="572656"/>
            <a:ext cx="9217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anose="020B0606020202030204" pitchFamily="34" charset="0"/>
              </a:rPr>
              <a:t>На 07.12.2020  АО «МСП Банк» заключило </a:t>
            </a:r>
            <a:r>
              <a:rPr lang="ru-RU" sz="1400" b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135</a:t>
            </a:r>
            <a:r>
              <a:rPr lang="ru-RU" sz="1300" b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  <a:r>
              <a:rPr lang="ru-RU" sz="1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anose="020B0606020202030204" pitchFamily="34" charset="0"/>
              </a:rPr>
              <a:t>договоров с </a:t>
            </a:r>
            <a:r>
              <a:rPr lang="ru-RU" sz="13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anose="020B0606020202030204" pitchFamily="34" charset="0"/>
              </a:rPr>
              <a:t>самозанятыми</a:t>
            </a:r>
            <a:r>
              <a:rPr lang="ru-RU" sz="1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anose="020B0606020202030204" pitchFamily="34" charset="0"/>
              </a:rPr>
              <a:t> гражданами на сумму </a:t>
            </a:r>
            <a:r>
              <a:rPr lang="ru-RU" sz="1400" b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61,5</a:t>
            </a:r>
            <a:r>
              <a:rPr lang="ru-RU" sz="1300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  <a:r>
              <a:rPr lang="ru-RU" sz="1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Narrow" panose="020B0606020202030204" pitchFamily="34" charset="0"/>
              </a:rPr>
              <a:t>млн рублей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839202"/>
            <a:ext cx="720069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300" dirty="0" smtClean="0">
                <a:latin typeface="Arial Narrow" panose="020B0606020202030204" pitchFamily="34" charset="0"/>
              </a:rPr>
              <a:t>Пример:</a:t>
            </a:r>
            <a:endParaRPr lang="ru-RU" sz="1300" dirty="0">
              <a:latin typeface="Arial Narrow" panose="020B0606020202030204" pitchFamily="34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1"/>
          </p:nvPr>
        </p:nvSpPr>
        <p:spPr>
          <a:xfrm>
            <a:off x="2407195" y="1264716"/>
            <a:ext cx="1738058" cy="1736470"/>
          </a:xfrm>
          <a:ln>
            <a:solidFill>
              <a:schemeClr val="bg1">
                <a:lumMod val="50000"/>
              </a:schemeClr>
            </a:solidFill>
            <a:prstDash val="sysDot"/>
          </a:ln>
        </p:spPr>
      </p:sp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0" t="7681" r="21460" b="7509"/>
          <a:stretch/>
        </p:blipFill>
        <p:spPr>
          <a:xfrm>
            <a:off x="2483768" y="1343212"/>
            <a:ext cx="1871317" cy="1587063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8" t="1173" r="19442" b="-7684"/>
          <a:stretch/>
        </p:blipFill>
        <p:spPr>
          <a:xfrm>
            <a:off x="467544" y="3075806"/>
            <a:ext cx="1872208" cy="1728477"/>
          </a:xfrm>
          <a:prstGeom prst="rect">
            <a:avLst/>
          </a:prstGeom>
          <a:ln>
            <a:noFill/>
            <a:prstDash val="sysDot"/>
          </a:ln>
          <a:effectLst/>
        </p:spPr>
      </p:pic>
      <p:sp>
        <p:nvSpPr>
          <p:cNvPr id="17" name="Прямоугольник 16"/>
          <p:cNvSpPr/>
          <p:nvPr/>
        </p:nvSpPr>
        <p:spPr>
          <a:xfrm>
            <a:off x="4572000" y="1269504"/>
            <a:ext cx="3960440" cy="3339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b="1" dirty="0">
                <a:latin typeface="Arial Narrow" panose="020B0606020202030204" pitchFamily="34" charset="0"/>
              </a:rPr>
              <a:t>Вдовенко В.Н. </a:t>
            </a:r>
            <a:r>
              <a:rPr lang="ru-RU" sz="1300" dirty="0">
                <a:latin typeface="Arial Narrow" panose="020B0606020202030204" pitchFamily="34" charset="0"/>
              </a:rPr>
              <a:t>занимается оказанием услуг по перевозке пассажиров на арендованном транспорте. </a:t>
            </a:r>
            <a:endParaRPr lang="ru-RU" sz="1300" dirty="0" smtClean="0">
              <a:latin typeface="Arial Narrow" panose="020B0606020202030204" pitchFamily="34" charset="0"/>
            </a:endParaRPr>
          </a:p>
          <a:p>
            <a:endParaRPr lang="ru-RU" sz="800" dirty="0" smtClean="0">
              <a:latin typeface="Arial Narrow" panose="020B0606020202030204" pitchFamily="34" charset="0"/>
            </a:endParaRPr>
          </a:p>
          <a:p>
            <a:r>
              <a:rPr lang="ru-RU" sz="1300" b="1" dirty="0" smtClean="0">
                <a:latin typeface="Arial Narrow" panose="020B0606020202030204" pitchFamily="34" charset="0"/>
              </a:rPr>
              <a:t>Основные </a:t>
            </a:r>
            <a:r>
              <a:rPr lang="ru-RU" sz="1300" b="1" dirty="0">
                <a:latin typeface="Arial Narrow" panose="020B0606020202030204" pitchFamily="34" charset="0"/>
              </a:rPr>
              <a:t>клиенты </a:t>
            </a:r>
            <a:r>
              <a:rPr lang="ru-RU" sz="1300" dirty="0">
                <a:latin typeface="Arial Narrow" panose="020B0606020202030204" pitchFamily="34" charset="0"/>
              </a:rPr>
              <a:t>– физические лица. </a:t>
            </a:r>
            <a:endParaRPr lang="ru-RU" sz="1300" dirty="0" smtClean="0">
              <a:latin typeface="Arial Narrow" panose="020B0606020202030204" pitchFamily="34" charset="0"/>
            </a:endParaRPr>
          </a:p>
          <a:p>
            <a:r>
              <a:rPr lang="ru-RU" sz="1300" dirty="0" smtClean="0">
                <a:latin typeface="Arial Narrow" panose="020B0606020202030204" pitchFamily="34" charset="0"/>
              </a:rPr>
              <a:t>Поиск </a:t>
            </a:r>
            <a:r>
              <a:rPr lang="ru-RU" sz="1300" dirty="0">
                <a:latin typeface="Arial Narrow" panose="020B0606020202030204" pitchFamily="34" charset="0"/>
              </a:rPr>
              <a:t>заказов осуществляет через сервис - </a:t>
            </a:r>
            <a:r>
              <a:rPr lang="ru-RU" sz="1300" dirty="0" err="1">
                <a:latin typeface="Arial Narrow" panose="020B0606020202030204" pitchFamily="34" charset="0"/>
              </a:rPr>
              <a:t>агрегатор</a:t>
            </a:r>
            <a:r>
              <a:rPr lang="ru-RU" sz="1300" dirty="0">
                <a:latin typeface="Arial Narrow" panose="020B0606020202030204" pitchFamily="34" charset="0"/>
              </a:rPr>
              <a:t> «</a:t>
            </a:r>
            <a:r>
              <a:rPr lang="ru-RU" sz="1300" dirty="0" err="1">
                <a:latin typeface="Arial Narrow" panose="020B0606020202030204" pitchFamily="34" charset="0"/>
              </a:rPr>
              <a:t>Яндекс.Такси</a:t>
            </a:r>
            <a:r>
              <a:rPr lang="ru-RU" sz="1300" dirty="0">
                <a:latin typeface="Arial Narrow" panose="020B0606020202030204" pitchFamily="34" charset="0"/>
              </a:rPr>
              <a:t>». </a:t>
            </a:r>
          </a:p>
          <a:p>
            <a:endParaRPr lang="ru-RU" sz="1300" dirty="0" smtClean="0">
              <a:latin typeface="Arial Narrow" panose="020B0606020202030204" pitchFamily="34" charset="0"/>
            </a:endParaRPr>
          </a:p>
          <a:p>
            <a:r>
              <a:rPr lang="ru-RU" sz="1300" dirty="0" smtClean="0">
                <a:latin typeface="Arial Narrow" panose="020B0606020202030204" pitchFamily="34" charset="0"/>
              </a:rPr>
              <a:t>Деятельность </a:t>
            </a:r>
            <a:r>
              <a:rPr lang="ru-RU" sz="1300" dirty="0">
                <a:latin typeface="Arial Narrow" panose="020B0606020202030204" pitchFamily="34" charset="0"/>
              </a:rPr>
              <a:t>ведет с июня 2019 года, </a:t>
            </a:r>
            <a:endParaRPr lang="ru-RU" sz="1300" dirty="0" smtClean="0">
              <a:latin typeface="Arial Narrow" panose="020B0606020202030204" pitchFamily="34" charset="0"/>
            </a:endParaRPr>
          </a:p>
          <a:p>
            <a:r>
              <a:rPr lang="ru-RU" sz="1300" dirty="0" smtClean="0">
                <a:latin typeface="Arial Narrow" panose="020B0606020202030204" pitchFamily="34" charset="0"/>
              </a:rPr>
              <a:t>как </a:t>
            </a:r>
            <a:r>
              <a:rPr lang="ru-RU" sz="1300" dirty="0" err="1">
                <a:latin typeface="Arial Narrow" panose="020B0606020202030204" pitchFamily="34" charset="0"/>
              </a:rPr>
              <a:t>самозанятый</a:t>
            </a:r>
            <a:r>
              <a:rPr lang="ru-RU" sz="1300" dirty="0">
                <a:latin typeface="Arial Narrow" panose="020B0606020202030204" pitchFamily="34" charset="0"/>
              </a:rPr>
              <a:t> – </a:t>
            </a:r>
            <a:r>
              <a:rPr lang="ru-RU" sz="1300" dirty="0" smtClean="0">
                <a:latin typeface="Arial Narrow" panose="020B0606020202030204" pitchFamily="34" charset="0"/>
              </a:rPr>
              <a:t> с </a:t>
            </a:r>
            <a:r>
              <a:rPr lang="ru-RU" sz="1300" dirty="0">
                <a:latin typeface="Arial Narrow" panose="020B0606020202030204" pitchFamily="34" charset="0"/>
              </a:rPr>
              <a:t>августа 2020 года</a:t>
            </a:r>
            <a:r>
              <a:rPr lang="ru-RU" sz="1300" dirty="0" smtClean="0">
                <a:latin typeface="Arial Narrow" panose="020B0606020202030204" pitchFamily="34" charset="0"/>
              </a:rPr>
              <a:t>.</a:t>
            </a:r>
          </a:p>
          <a:p>
            <a:endParaRPr lang="ru-RU" sz="800" dirty="0">
              <a:latin typeface="Arial Narrow" panose="020B0606020202030204" pitchFamily="34" charset="0"/>
            </a:endParaRPr>
          </a:p>
          <a:p>
            <a:r>
              <a:rPr lang="ru-RU" sz="13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Получил поддержку в рамках кредитного продукта «</a:t>
            </a:r>
            <a:r>
              <a:rPr lang="ru-RU" sz="1300" b="1" i="1" dirty="0" smtClean="0">
                <a:latin typeface="Arial Narrow" panose="020B0606020202030204" pitchFamily="34" charset="0"/>
              </a:rPr>
              <a:t>Кредит </a:t>
            </a:r>
            <a:r>
              <a:rPr lang="ru-RU" sz="1300" b="1" i="1" dirty="0">
                <a:latin typeface="Arial Narrow" panose="020B0606020202030204" pitchFamily="34" charset="0"/>
              </a:rPr>
              <a:t>физическим лицам, применяющим специальный налоговый режим «Налог на профессиональный доход</a:t>
            </a:r>
            <a:r>
              <a:rPr lang="ru-RU" sz="1300" b="1" i="1" dirty="0" smtClean="0">
                <a:latin typeface="Arial Narrow" panose="020B0606020202030204" pitchFamily="34" charset="0"/>
              </a:rPr>
              <a:t>»</a:t>
            </a:r>
          </a:p>
          <a:p>
            <a:endParaRPr lang="ru-RU" sz="1300" b="1" i="1" dirty="0">
              <a:latin typeface="Arial Narrow" panose="020B0606020202030204" pitchFamily="34" charset="0"/>
            </a:endParaRPr>
          </a:p>
          <a:p>
            <a:r>
              <a:rPr lang="ru-RU" sz="1300" b="1" dirty="0">
                <a:latin typeface="Arial Narrow" panose="020B0606020202030204" pitchFamily="34" charset="0"/>
              </a:rPr>
              <a:t>Благодаря полученному кредиту </a:t>
            </a:r>
            <a:r>
              <a:rPr lang="ru-RU" sz="1300" dirty="0">
                <a:latin typeface="Arial Narrow" panose="020B0606020202030204" pitchFamily="34" charset="0"/>
              </a:rPr>
              <a:t>получил возможность осуществлять деятельность на личном новом автомобиле</a:t>
            </a:r>
            <a:r>
              <a:rPr lang="ru-RU" sz="1300" dirty="0" smtClean="0">
                <a:latin typeface="Arial Narrow" panose="020B0606020202030204" pitchFamily="34" charset="0"/>
              </a:rPr>
              <a:t>.</a:t>
            </a:r>
            <a:endParaRPr lang="ru-RU" sz="1300" dirty="0">
              <a:latin typeface="Arial Narrow" panose="020B060602020203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339752" y="3075806"/>
            <a:ext cx="1805557" cy="1490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1300"/>
              </a:lnSpc>
              <a:spcBef>
                <a:spcPts val="300"/>
              </a:spcBef>
              <a:spcAft>
                <a:spcPts val="300"/>
              </a:spcAft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ru-RU" sz="1200" dirty="0">
                <a:solidFill>
                  <a:schemeClr val="bg1"/>
                </a:solidFill>
                <a:latin typeface="Arial Narrow" panose="020B0606020202030204" pitchFamily="34" charset="0"/>
              </a:rPr>
              <a:t>Сумма кредитной линии </a:t>
            </a:r>
            <a:r>
              <a:rPr lang="ru-RU" sz="12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1 </a:t>
            </a:r>
            <a:r>
              <a:rPr lang="ru-RU" sz="1200" b="1" dirty="0">
                <a:solidFill>
                  <a:schemeClr val="bg1"/>
                </a:solidFill>
                <a:latin typeface="Arial Narrow" panose="020B0606020202030204" pitchFamily="34" charset="0"/>
              </a:rPr>
              <a:t>000 000 руб</a:t>
            </a:r>
            <a:r>
              <a:rPr lang="ru-RU" sz="12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.</a:t>
            </a:r>
          </a:p>
          <a:p>
            <a:pPr marL="171450" indent="-171450">
              <a:lnSpc>
                <a:spcPts val="1300"/>
              </a:lnSpc>
              <a:spcBef>
                <a:spcPts val="300"/>
              </a:spcBef>
              <a:spcAft>
                <a:spcPts val="300"/>
              </a:spcAft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ru-RU" sz="1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Срок </a:t>
            </a:r>
            <a:r>
              <a:rPr lang="ru-RU" sz="1200" dirty="0">
                <a:solidFill>
                  <a:schemeClr val="bg1"/>
                </a:solidFill>
                <a:latin typeface="Arial Narrow" panose="020B0606020202030204" pitchFamily="34" charset="0"/>
              </a:rPr>
              <a:t>кредита </a:t>
            </a:r>
            <a:r>
              <a:rPr lang="ru-RU" sz="1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                        </a:t>
            </a:r>
            <a:r>
              <a:rPr lang="ru-RU" sz="1200" b="1" dirty="0">
                <a:solidFill>
                  <a:schemeClr val="bg1"/>
                </a:solidFill>
                <a:latin typeface="Arial Narrow" panose="020B0606020202030204" pitchFamily="34" charset="0"/>
              </a:rPr>
              <a:t>36 </a:t>
            </a:r>
            <a:r>
              <a:rPr lang="ru-RU" sz="12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месяцев</a:t>
            </a:r>
          </a:p>
          <a:p>
            <a:pPr marL="171450" indent="-171450">
              <a:lnSpc>
                <a:spcPts val="1300"/>
              </a:lnSpc>
              <a:spcBef>
                <a:spcPts val="300"/>
              </a:spcBef>
              <a:spcAft>
                <a:spcPts val="300"/>
              </a:spcAft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ru-RU" sz="1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Процентная </a:t>
            </a:r>
            <a:r>
              <a:rPr lang="ru-RU" sz="1200" dirty="0">
                <a:solidFill>
                  <a:schemeClr val="bg1"/>
                </a:solidFill>
                <a:latin typeface="Arial Narrow" panose="020B0606020202030204" pitchFamily="34" charset="0"/>
              </a:rPr>
              <a:t>ставка </a:t>
            </a:r>
            <a:r>
              <a:rPr lang="ru-RU" sz="1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ru-RU" sz="1200" b="1" dirty="0">
                <a:solidFill>
                  <a:schemeClr val="bg1"/>
                </a:solidFill>
                <a:latin typeface="Arial Narrow" panose="020B0606020202030204" pitchFamily="34" charset="0"/>
              </a:rPr>
              <a:t>6,25</a:t>
            </a:r>
            <a:r>
              <a:rPr lang="ru-RU" sz="12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%</a:t>
            </a:r>
          </a:p>
          <a:p>
            <a:pPr marL="171450" indent="-171450">
              <a:lnSpc>
                <a:spcPts val="1300"/>
              </a:lnSpc>
              <a:spcBef>
                <a:spcPts val="300"/>
              </a:spcBef>
              <a:spcAft>
                <a:spcPts val="300"/>
              </a:spcAft>
              <a:buClr>
                <a:schemeClr val="bg1"/>
              </a:buClr>
              <a:buFont typeface="Wingdings" panose="05000000000000000000" pitchFamily="2" charset="2"/>
              <a:buChar char="§"/>
            </a:pPr>
            <a:r>
              <a:rPr lang="ru-RU" sz="1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Без </a:t>
            </a:r>
            <a:r>
              <a:rPr lang="ru-RU" sz="1200" dirty="0">
                <a:solidFill>
                  <a:schemeClr val="bg1"/>
                </a:solidFill>
                <a:latin typeface="Arial Narrow" panose="020B0606020202030204" pitchFamily="34" charset="0"/>
              </a:rPr>
              <a:t>обеспечения</a:t>
            </a:r>
          </a:p>
        </p:txBody>
      </p:sp>
    </p:spTree>
    <p:extLst>
      <p:ext uri="{BB962C8B-B14F-4D97-AF65-F5344CB8AC3E}">
        <p14:creationId xmlns:p14="http://schemas.microsoft.com/office/powerpoint/2010/main" val="4169751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1470</TotalTime>
  <Words>1086</Words>
  <Application>Microsoft Office PowerPoint</Application>
  <PresentationFormat>Экран (16:9)</PresentationFormat>
  <Paragraphs>180</Paragraphs>
  <Slides>10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Развитие института самозанятых</vt:lpstr>
      <vt:lpstr>Самозанятые граждане в России. Статистика</vt:lpstr>
      <vt:lpstr>Самозанятые граждане в России. Статистика</vt:lpstr>
      <vt:lpstr>Финансовая поддержка самозанятых граждан. Национальный проект</vt:lpstr>
      <vt:lpstr>Кредитование самозанятых граждан  банковским сектором</vt:lpstr>
      <vt:lpstr>МСП Банк – продукты для самозанятых Кредитный продукт «Самозанятые»</vt:lpstr>
      <vt:lpstr>МСП Банк – продукты для самозанятых Кредитный продукт «Самозанятые Рефинанс»</vt:lpstr>
      <vt:lpstr>МСП Банк – продукты для самозанятых Кредитный продукт «МФО Самозанятые»</vt:lpstr>
      <vt:lpstr>Презентация PowerPoint</vt:lpstr>
      <vt:lpstr>Благодарим за внимание!  Акционерное общество  «Российский Банк поддержки малого  и среднего предпринимательства»  (АО «МСП Банк»)  115035, Россия, г. Москва,  ул. Садовническая, дом 79   +7 (495) 783-79-98, 783-79-66 +7 (495) 783-79-74 (факс) info@mspbank.ru  www.mspbank.ru 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Силина Мария Сергеевна</dc:creator>
  <cp:lastModifiedBy>TeemoshenkovaLN</cp:lastModifiedBy>
  <cp:revision>125</cp:revision>
  <dcterms:created xsi:type="dcterms:W3CDTF">2020-11-26T17:31:37Z</dcterms:created>
  <dcterms:modified xsi:type="dcterms:W3CDTF">2021-07-19T14:09:40Z</dcterms:modified>
</cp:coreProperties>
</file>