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4063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4" r:id="rId4"/>
    <p:sldId id="258" r:id="rId5"/>
    <p:sldId id="267" r:id="rId6"/>
    <p:sldId id="266" r:id="rId7"/>
    <p:sldId id="261" r:id="rId8"/>
    <p:sldId id="262" r:id="rId9"/>
  </p:sldIdLst>
  <p:sldSz cx="12599988" cy="864076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79191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58383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437574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916765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395957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875148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354339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833531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76" userDrawn="1">
          <p15:clr>
            <a:srgbClr val="A4A3A4"/>
          </p15:clr>
        </p15:guide>
        <p15:guide id="2" orient="horz" pos="839" userDrawn="1">
          <p15:clr>
            <a:srgbClr val="A4A3A4"/>
          </p15:clr>
        </p15:guide>
        <p15:guide id="3" orient="horz" pos="5103" userDrawn="1">
          <p15:clr>
            <a:srgbClr val="A4A3A4"/>
          </p15:clr>
        </p15:guide>
        <p15:guide id="4" orient="horz" pos="522" userDrawn="1">
          <p15:clr>
            <a:srgbClr val="A4A3A4"/>
          </p15:clr>
        </p15:guide>
        <p15:guide id="5" orient="horz" pos="1950" userDrawn="1">
          <p15:clr>
            <a:srgbClr val="A4A3A4"/>
          </p15:clr>
        </p15:guide>
        <p15:guide id="6" orient="horz" pos="1497" userDrawn="1">
          <p15:clr>
            <a:srgbClr val="A4A3A4"/>
          </p15:clr>
        </p15:guide>
        <p15:guide id="7" pos="229" userDrawn="1">
          <p15:clr>
            <a:srgbClr val="A4A3A4"/>
          </p15:clr>
        </p15:guide>
        <p15:guide id="8" pos="3878" userDrawn="1">
          <p15:clr>
            <a:srgbClr val="A4A3A4"/>
          </p15:clr>
        </p15:guide>
        <p15:guide id="9" pos="4694" userDrawn="1">
          <p15:clr>
            <a:srgbClr val="A4A3A4"/>
          </p15:clr>
        </p15:guide>
        <p15:guide id="10" pos="3288" userDrawn="1">
          <p15:clr>
            <a:srgbClr val="A4A3A4"/>
          </p15:clr>
        </p15:guide>
        <p15:guide id="11" pos="7688" userDrawn="1">
          <p15:clr>
            <a:srgbClr val="A4A3A4"/>
          </p15:clr>
        </p15:guide>
        <p15:guide id="12" pos="4150" userDrawn="1">
          <p15:clr>
            <a:srgbClr val="A4A3A4"/>
          </p15:clr>
        </p15:guide>
        <p15:guide id="13" pos="1610" userDrawn="1">
          <p15:clr>
            <a:srgbClr val="A4A3A4"/>
          </p15:clr>
        </p15:guide>
        <p15:guide id="14" orient="horz" pos="27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vova" initials="A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F6D9CC"/>
    <a:srgbClr val="00A1DE"/>
    <a:srgbClr val="FA8606"/>
    <a:srgbClr val="72C7E7"/>
    <a:srgbClr val="E7F5FE"/>
    <a:srgbClr val="EFF5FF"/>
    <a:srgbClr val="F7FAFF"/>
    <a:srgbClr val="3C8A2E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84" autoAdjust="0"/>
    <p:restoredTop sz="87209" autoAdjust="0"/>
  </p:normalViewPr>
  <p:slideViewPr>
    <p:cSldViewPr snapToGrid="0" showGuides="1">
      <p:cViewPr>
        <p:scale>
          <a:sx n="88" d="100"/>
          <a:sy n="88" d="100"/>
        </p:scale>
        <p:origin x="-138" y="-72"/>
      </p:cViewPr>
      <p:guideLst>
        <p:guide orient="horz" pos="476"/>
        <p:guide orient="horz" pos="839"/>
        <p:guide orient="horz" pos="5103"/>
        <p:guide orient="horz" pos="522"/>
        <p:guide orient="horz" pos="1950"/>
        <p:guide orient="horz" pos="1497"/>
        <p:guide orient="horz" pos="2721"/>
        <p:guide pos="229"/>
        <p:guide pos="3878"/>
        <p:guide pos="4694"/>
        <p:guide pos="3288"/>
        <p:guide pos="7688"/>
        <p:guide pos="4150"/>
        <p:guide pos="16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53" d="100"/>
          <a:sy n="53" d="100"/>
        </p:scale>
        <p:origin x="-2580" y="-90"/>
      </p:cViewPr>
      <p:guideLst>
        <p:guide orient="horz" pos="3127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4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3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39" tIns="31321" rIns="62639" bIns="31321" numCol="1" anchor="t" anchorCtr="0" compatLnSpc="1">
            <a:prstTxWarp prst="textNoShape">
              <a:avLst/>
            </a:prstTxWarp>
          </a:bodyPr>
          <a:lstStyle>
            <a:lvl1pPr defTabSz="626963">
              <a:defRPr sz="8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1080" y="3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39" tIns="31321" rIns="62639" bIns="31321" numCol="1" anchor="t" anchorCtr="0" compatLnSpc="1">
            <a:prstTxWarp prst="textNoShape">
              <a:avLst/>
            </a:prstTxWarp>
          </a:bodyPr>
          <a:lstStyle>
            <a:lvl1pPr algn="r" defTabSz="626963">
              <a:defRPr sz="800"/>
            </a:lvl1pPr>
          </a:lstStyle>
          <a:p>
            <a:fld id="{42B58284-BD55-477D-829B-0D8B66B41141}" type="datetimeFigureOut">
              <a:rPr lang="en-US"/>
              <a:pPr/>
              <a:t>7/19/2021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39" tIns="31321" rIns="62639" bIns="31321" numCol="1" anchor="b" anchorCtr="0" compatLnSpc="1">
            <a:prstTxWarp prst="textNoShape">
              <a:avLst/>
            </a:prstTxWarp>
          </a:bodyPr>
          <a:lstStyle>
            <a:lvl1pPr defTabSz="626963">
              <a:defRPr sz="8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1080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39" tIns="31321" rIns="62639" bIns="31321" numCol="1" anchor="b" anchorCtr="0" compatLnSpc="1">
            <a:prstTxWarp prst="textNoShape">
              <a:avLst/>
            </a:prstTxWarp>
          </a:bodyPr>
          <a:lstStyle>
            <a:lvl1pPr algn="r" defTabSz="626963">
              <a:defRPr sz="800"/>
            </a:lvl1pPr>
          </a:lstStyle>
          <a:p>
            <a:fld id="{B000AF5B-B840-4C36-ABEB-C07F7C1C287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745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3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00" tIns="47751" rIns="95500" bIns="47751" numCol="1" anchor="t" anchorCtr="0" compatLnSpc="1">
            <a:prstTxWarp prst="textNoShape">
              <a:avLst/>
            </a:prstTxWarp>
          </a:bodyPr>
          <a:lstStyle>
            <a:lvl1pPr defTabSz="626963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1080" y="3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00" tIns="47751" rIns="95500" bIns="47751" numCol="1" anchor="t" anchorCtr="0" compatLnSpc="1">
            <a:prstTxWarp prst="textNoShape">
              <a:avLst/>
            </a:prstTxWarp>
          </a:bodyPr>
          <a:lstStyle>
            <a:lvl1pPr algn="r" defTabSz="626963">
              <a:defRPr sz="1100">
                <a:latin typeface="Calibri" pitchFamily="34" charset="0"/>
              </a:defRPr>
            </a:lvl1pPr>
          </a:lstStyle>
          <a:p>
            <a:fld id="{660D0E8B-676B-4AF2-96B6-20F8C726C38A}" type="datetimeFigureOut">
              <a:rPr lang="en-US"/>
              <a:pPr/>
              <a:t>7/19/2021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744538"/>
            <a:ext cx="542766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625" tIns="68815" rIns="137625" bIns="68815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145" y="4715159"/>
            <a:ext cx="5439391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00" tIns="47751" rIns="95500" bIns="477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0"/>
            <a:r>
              <a:rPr lang="en-US"/>
              <a:t>Second level</a:t>
            </a:r>
          </a:p>
          <a:p>
            <a:pPr lvl="0"/>
            <a:r>
              <a:rPr lang="en-US"/>
              <a:t>Third level</a:t>
            </a:r>
          </a:p>
          <a:p>
            <a:pPr lvl="0"/>
            <a:r>
              <a:rPr lang="en-US"/>
              <a:t>Fourth level</a:t>
            </a:r>
          </a:p>
          <a:p>
            <a:pPr lvl="0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00" tIns="47751" rIns="95500" bIns="47751" numCol="1" anchor="b" anchorCtr="0" compatLnSpc="1">
            <a:prstTxWarp prst="textNoShape">
              <a:avLst/>
            </a:prstTxWarp>
          </a:bodyPr>
          <a:lstStyle>
            <a:lvl1pPr defTabSz="626963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1080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00" tIns="47751" rIns="95500" bIns="47751" numCol="1" anchor="b" anchorCtr="0" compatLnSpc="1">
            <a:prstTxWarp prst="textNoShape">
              <a:avLst/>
            </a:prstTxWarp>
          </a:bodyPr>
          <a:lstStyle>
            <a:lvl1pPr algn="r" defTabSz="626963">
              <a:defRPr sz="1100">
                <a:latin typeface="Calibri" pitchFamily="34" charset="0"/>
              </a:defRPr>
            </a:lvl1pPr>
          </a:lstStyle>
          <a:p>
            <a:fld id="{7712EFF2-E535-4F8D-9276-91B171A7836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248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1pPr>
    <a:lvl2pPr marL="778686" indent="-299495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2pPr>
    <a:lvl3pPr marL="1197978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3pPr>
    <a:lvl4pPr marL="1677170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4pPr>
    <a:lvl5pPr marL="2156361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5pPr>
    <a:lvl6pPr marL="2395957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6pPr>
    <a:lvl7pPr marL="2875148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7pPr>
    <a:lvl8pPr marL="3354339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8pPr>
    <a:lvl9pPr marL="3833531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6697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2432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384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067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1028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038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7263" y="1241425"/>
            <a:ext cx="488315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E711BC-AC26-48CD-8449-81F1D0466E0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7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5001" y="1414125"/>
            <a:ext cx="10709990" cy="3008266"/>
          </a:xfrm>
        </p:spPr>
        <p:txBody>
          <a:bodyPr anchor="b"/>
          <a:lstStyle>
            <a:lvl1pPr algn="ctr">
              <a:defRPr sz="75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5000" y="4538401"/>
            <a:ext cx="9449991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88" indent="0" algn="ctr">
              <a:buNone/>
              <a:defRPr sz="2520"/>
            </a:lvl2pPr>
            <a:lvl3pPr marL="1152176" indent="0" algn="ctr">
              <a:buNone/>
              <a:defRPr sz="2268"/>
            </a:lvl3pPr>
            <a:lvl4pPr marL="1728264" indent="0" algn="ctr">
              <a:buNone/>
              <a:defRPr sz="2016"/>
            </a:lvl4pPr>
            <a:lvl5pPr marL="2304352" indent="0" algn="ctr">
              <a:buNone/>
              <a:defRPr sz="2016"/>
            </a:lvl5pPr>
            <a:lvl6pPr marL="2880440" indent="0" algn="ctr">
              <a:buNone/>
              <a:defRPr sz="2016"/>
            </a:lvl6pPr>
            <a:lvl7pPr marL="3456528" indent="0" algn="ctr">
              <a:buNone/>
              <a:defRPr sz="2016"/>
            </a:lvl7pPr>
            <a:lvl8pPr marL="4032616" indent="0" algn="ctr">
              <a:buNone/>
              <a:defRPr sz="2016"/>
            </a:lvl8pPr>
            <a:lvl9pPr marL="4608704" indent="0" algn="ctr">
              <a:buNone/>
              <a:defRPr sz="2016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71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6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8" y="460045"/>
            <a:ext cx="2716872" cy="732264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1" y="460045"/>
            <a:ext cx="7993117" cy="732264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513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пы булитов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782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  <a:lvl2pPr>
              <a:defRPr>
                <a:latin typeface="Arial Narrow" panose="020B0606020202030204" pitchFamily="34" charset="0"/>
              </a:defRPr>
            </a:lvl2pPr>
            <a:lvl3pPr>
              <a:defRPr>
                <a:latin typeface="Arial Narrow" panose="020B0606020202030204" pitchFamily="34" charset="0"/>
              </a:defRPr>
            </a:lvl3pPr>
            <a:lvl4pPr>
              <a:defRPr>
                <a:latin typeface="Arial Narrow" panose="020B0606020202030204" pitchFamily="34" charset="0"/>
              </a:defRPr>
            </a:lvl4pPr>
            <a:lvl5pPr>
              <a:defRPr>
                <a:latin typeface="Arial Narrow" panose="020B0606020202030204" pitchFamily="34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fld id="{9A1AA700-DAD6-4D1F-88FF-89B70EA339DD}" type="datetime1">
              <a:rPr lang="ru-RU" smtClean="0"/>
              <a:t>19.07.2021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 Narrow" panose="020B060602020203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361674" y="8008732"/>
            <a:ext cx="2834997" cy="460041"/>
          </a:xfrm>
          <a:prstGeom prst="rect">
            <a:avLst/>
          </a:prstGeom>
        </p:spPr>
        <p:txBody>
          <a:bodyPr/>
          <a:lstStyle>
            <a:lvl1pPr>
              <a:defRPr sz="1512" b="0">
                <a:latin typeface="Arial Narrow" panose="020B0606020202030204" pitchFamily="34" charset="0"/>
              </a:defRPr>
            </a:lvl1pPr>
          </a:lstStyle>
          <a:p>
            <a:fld id="{C5A90B4C-E4A3-4502-AFAA-0A27085C73E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743122" y="272178"/>
            <a:ext cx="9453549" cy="476284"/>
          </a:xfrm>
        </p:spPr>
        <p:txBody>
          <a:bodyPr wrap="square">
            <a:spAutoFit/>
          </a:bodyPr>
          <a:lstStyle>
            <a:lvl1pPr>
              <a:defRPr kumimoji="0" lang="en-US" sz="2772" b="1" i="0" u="none" strike="noStrike" cap="none" spc="0" normalizeH="0" baseline="0" dirty="0">
                <a:ln>
                  <a:noFill/>
                </a:ln>
                <a:solidFill>
                  <a:srgbClr val="007BBC"/>
                </a:solidFill>
                <a:effectLst/>
                <a:uFillTx/>
                <a:latin typeface="Arial Narrow" panose="020B0606020202030204" pitchFamily="34" charset="0"/>
                <a:ea typeface="+mn-ea"/>
                <a:cs typeface="+mn-cs"/>
              </a:defRPr>
            </a:lvl1pPr>
          </a:lstStyle>
          <a:p>
            <a:pPr marL="0" lvl="0"/>
            <a:r>
              <a:rPr lang="ru-RU" dirty="0" smtClean="0"/>
              <a:t>Образец заголовка</a:t>
            </a:r>
            <a:endParaRPr lang="en-US" dirty="0"/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>
            <a:off x="291451" y="914565"/>
            <a:ext cx="11905222" cy="0"/>
          </a:xfrm>
          <a:prstGeom prst="line">
            <a:avLst/>
          </a:prstGeom>
          <a:ln w="19050">
            <a:solidFill>
              <a:srgbClr val="007B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082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пы булитов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7866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r" defTabSz="1093324">
              <a:lnSpc>
                <a:spcPts val="1434"/>
              </a:lnSpc>
              <a:defRPr/>
            </a:pPr>
            <a:fld id="{21747F3F-2E8A-4EAB-A46A-01A88D87E637}" type="slidenum">
              <a:rPr lang="en-US" sz="1272" smtClean="0">
                <a:solidFill>
                  <a:prstClr val="white">
                    <a:lumMod val="50000"/>
                  </a:prstClr>
                </a:solidFill>
              </a:rPr>
              <a:pPr algn="r" defTabSz="1093324">
                <a:lnSpc>
                  <a:spcPts val="1434"/>
                </a:lnSpc>
                <a:defRPr/>
              </a:pPr>
              <a:t>‹#›</a:t>
            </a:fld>
            <a:endParaRPr lang="en-US" sz="1272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07682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11152188" y="7963674"/>
            <a:ext cx="1008225" cy="2727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lang="ru-RU" sz="1296" smtClean="0">
                <a:solidFill>
                  <a:schemeClr val="accent1"/>
                </a:solidFill>
              </a:defRPr>
            </a:lvl1pPr>
          </a:lstStyle>
          <a:p>
            <a:fld id="{BDBB2107-50E8-4020-A265-E2E05D6FF44D}" type="slidenum">
              <a:rPr lang="en-US">
                <a:solidFill>
                  <a:srgbClr val="5B9BD5"/>
                </a:solidFill>
              </a:rPr>
              <a:pPr/>
              <a:t>‹#›</a:t>
            </a:fld>
            <a:endParaRPr lang="en-US" dirty="0">
              <a:solidFill>
                <a:srgbClr val="5B9BD5"/>
              </a:solidFill>
            </a:endParaRPr>
          </a:p>
        </p:txBody>
      </p:sp>
      <p:sp>
        <p:nvSpPr>
          <p:cNvPr id="11" name="Пятиугольник 10"/>
          <p:cNvSpPr/>
          <p:nvPr userDrawn="1"/>
        </p:nvSpPr>
        <p:spPr bwMode="auto">
          <a:xfrm>
            <a:off x="-987647" y="307269"/>
            <a:ext cx="987649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before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7" name="AutoShape 12"/>
          <p:cNvSpPr>
            <a:spLocks noChangeArrowheads="1"/>
          </p:cNvSpPr>
          <p:nvPr userDrawn="1"/>
        </p:nvSpPr>
        <p:spPr bwMode="auto">
          <a:xfrm>
            <a:off x="-15920" y="8659111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Left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21" name="Пятиугольник 20"/>
          <p:cNvSpPr/>
          <p:nvPr userDrawn="1"/>
        </p:nvSpPr>
        <p:spPr bwMode="auto">
          <a:xfrm>
            <a:off x="-1003573" y="2030493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164683"/>
            <a:ext cx="11126000" cy="57689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426486" indent="0">
              <a:buNone/>
              <a:defRPr sz="235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subheadline here</a:t>
            </a:r>
            <a:endParaRPr lang="ru-RU" dirty="0" smtClean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0" y="422699"/>
            <a:ext cx="11125999" cy="731100"/>
          </a:xfrm>
          <a:prstGeom prst="rect">
            <a:avLst/>
          </a:prstGeom>
        </p:spPr>
        <p:txBody>
          <a:bodyPr lIns="90000" tIns="0" bIns="0" anchor="b" anchorCtr="0">
            <a:normAutofit/>
          </a:bodyPr>
          <a:lstStyle>
            <a:lvl1pPr>
              <a:defRPr sz="2592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Enter your headline here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25441" y="7314628"/>
            <a:ext cx="10726745" cy="9270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1178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footnotes here</a:t>
            </a:r>
            <a:endParaRPr lang="ru-RU" dirty="0" smtClean="0"/>
          </a:p>
        </p:txBody>
      </p:sp>
      <p:sp>
        <p:nvSpPr>
          <p:cNvPr id="33" name="Пятиугольник 32"/>
          <p:cNvSpPr/>
          <p:nvPr userDrawn="1"/>
        </p:nvSpPr>
        <p:spPr bwMode="auto">
          <a:xfrm>
            <a:off x="-987650" y="8120990"/>
            <a:ext cx="971728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after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34" name="AutoShape 12"/>
          <p:cNvSpPr>
            <a:spLocks noChangeArrowheads="1"/>
          </p:cNvSpPr>
          <p:nvPr userDrawn="1"/>
        </p:nvSpPr>
        <p:spPr bwMode="auto">
          <a:xfrm>
            <a:off x="11719049" y="866176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Right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6" name="AutoShape 12"/>
          <p:cNvSpPr>
            <a:spLocks noChangeArrowheads="1"/>
          </p:cNvSpPr>
          <p:nvPr userDrawn="1"/>
        </p:nvSpPr>
        <p:spPr bwMode="auto">
          <a:xfrm>
            <a:off x="1006440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7" name="AutoShape 12"/>
          <p:cNvSpPr>
            <a:spLocks noChangeArrowheads="1"/>
          </p:cNvSpPr>
          <p:nvPr userDrawn="1"/>
        </p:nvSpPr>
        <p:spPr bwMode="auto">
          <a:xfrm>
            <a:off x="10710825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19" name="Пятиугольник 18"/>
          <p:cNvSpPr/>
          <p:nvPr userDrawn="1"/>
        </p:nvSpPr>
        <p:spPr bwMode="auto">
          <a:xfrm>
            <a:off x="-1003572" y="7199197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777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11152188" y="7963674"/>
            <a:ext cx="1008225" cy="2727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lang="ru-RU" sz="1296" smtClean="0">
                <a:solidFill>
                  <a:schemeClr val="accent1"/>
                </a:solidFill>
              </a:defRPr>
            </a:lvl1pPr>
          </a:lstStyle>
          <a:p>
            <a:fld id="{BDBB2107-50E8-4020-A265-E2E05D6FF44D}" type="slidenum">
              <a:rPr lang="en-US">
                <a:solidFill>
                  <a:srgbClr val="5B9BD5"/>
                </a:solidFill>
              </a:rPr>
              <a:pPr/>
              <a:t>‹#›</a:t>
            </a:fld>
            <a:endParaRPr lang="en-US" dirty="0">
              <a:solidFill>
                <a:srgbClr val="5B9BD5"/>
              </a:solidFill>
            </a:endParaRPr>
          </a:p>
        </p:txBody>
      </p:sp>
      <p:sp>
        <p:nvSpPr>
          <p:cNvPr id="11" name="Пятиугольник 10"/>
          <p:cNvSpPr/>
          <p:nvPr userDrawn="1"/>
        </p:nvSpPr>
        <p:spPr bwMode="auto">
          <a:xfrm>
            <a:off x="-987647" y="307269"/>
            <a:ext cx="987649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before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7" name="AutoShape 12"/>
          <p:cNvSpPr>
            <a:spLocks noChangeArrowheads="1"/>
          </p:cNvSpPr>
          <p:nvPr userDrawn="1"/>
        </p:nvSpPr>
        <p:spPr bwMode="auto">
          <a:xfrm>
            <a:off x="-15920" y="8659111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Left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21" name="Пятиугольник 20"/>
          <p:cNvSpPr/>
          <p:nvPr userDrawn="1"/>
        </p:nvSpPr>
        <p:spPr bwMode="auto">
          <a:xfrm>
            <a:off x="-1003573" y="2030493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164683"/>
            <a:ext cx="11126000" cy="57689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426486" indent="0">
              <a:buNone/>
              <a:defRPr sz="235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subheadline here</a:t>
            </a:r>
            <a:endParaRPr lang="ru-RU" dirty="0" smtClean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0" y="422699"/>
            <a:ext cx="11125999" cy="731100"/>
          </a:xfrm>
          <a:prstGeom prst="rect">
            <a:avLst/>
          </a:prstGeom>
        </p:spPr>
        <p:txBody>
          <a:bodyPr lIns="90000" tIns="0" bIns="0" anchor="b" anchorCtr="0">
            <a:normAutofit/>
          </a:bodyPr>
          <a:lstStyle>
            <a:lvl1pPr>
              <a:defRPr sz="2592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Enter your headline here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25441" y="7314628"/>
            <a:ext cx="10726745" cy="9270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1178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footnotes here</a:t>
            </a:r>
            <a:endParaRPr lang="ru-RU" dirty="0" smtClean="0"/>
          </a:p>
        </p:txBody>
      </p:sp>
      <p:sp>
        <p:nvSpPr>
          <p:cNvPr id="33" name="Пятиугольник 32"/>
          <p:cNvSpPr/>
          <p:nvPr userDrawn="1"/>
        </p:nvSpPr>
        <p:spPr bwMode="auto">
          <a:xfrm>
            <a:off x="-987650" y="8120990"/>
            <a:ext cx="971728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after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34" name="AutoShape 12"/>
          <p:cNvSpPr>
            <a:spLocks noChangeArrowheads="1"/>
          </p:cNvSpPr>
          <p:nvPr userDrawn="1"/>
        </p:nvSpPr>
        <p:spPr bwMode="auto">
          <a:xfrm>
            <a:off x="11719049" y="866176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Right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6" name="AutoShape 12"/>
          <p:cNvSpPr>
            <a:spLocks noChangeArrowheads="1"/>
          </p:cNvSpPr>
          <p:nvPr userDrawn="1"/>
        </p:nvSpPr>
        <p:spPr bwMode="auto">
          <a:xfrm>
            <a:off x="1006440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7" name="AutoShape 12"/>
          <p:cNvSpPr>
            <a:spLocks noChangeArrowheads="1"/>
          </p:cNvSpPr>
          <p:nvPr userDrawn="1"/>
        </p:nvSpPr>
        <p:spPr bwMode="auto">
          <a:xfrm>
            <a:off x="10710825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19" name="Пятиугольник 18"/>
          <p:cNvSpPr/>
          <p:nvPr userDrawn="1"/>
        </p:nvSpPr>
        <p:spPr bwMode="auto">
          <a:xfrm>
            <a:off x="-1003572" y="7199197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69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11152188" y="7963674"/>
            <a:ext cx="1008225" cy="2727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lang="ru-RU" sz="1296" smtClean="0">
                <a:solidFill>
                  <a:schemeClr val="accent1"/>
                </a:solidFill>
              </a:defRPr>
            </a:lvl1pPr>
          </a:lstStyle>
          <a:p>
            <a:fld id="{BDBB2107-50E8-4020-A265-E2E05D6FF44D}" type="slidenum">
              <a:rPr lang="en-US">
                <a:solidFill>
                  <a:srgbClr val="5B9BD5"/>
                </a:solidFill>
              </a:rPr>
              <a:pPr/>
              <a:t>‹#›</a:t>
            </a:fld>
            <a:endParaRPr lang="en-US" dirty="0">
              <a:solidFill>
                <a:srgbClr val="5B9BD5"/>
              </a:solidFill>
            </a:endParaRPr>
          </a:p>
        </p:txBody>
      </p:sp>
      <p:sp>
        <p:nvSpPr>
          <p:cNvPr id="11" name="Пятиугольник 10"/>
          <p:cNvSpPr/>
          <p:nvPr userDrawn="1"/>
        </p:nvSpPr>
        <p:spPr bwMode="auto">
          <a:xfrm>
            <a:off x="-987647" y="307269"/>
            <a:ext cx="987649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before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7" name="AutoShape 12"/>
          <p:cNvSpPr>
            <a:spLocks noChangeArrowheads="1"/>
          </p:cNvSpPr>
          <p:nvPr userDrawn="1"/>
        </p:nvSpPr>
        <p:spPr bwMode="auto">
          <a:xfrm>
            <a:off x="-15920" y="8659111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Left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21" name="Пятиугольник 20"/>
          <p:cNvSpPr/>
          <p:nvPr userDrawn="1"/>
        </p:nvSpPr>
        <p:spPr bwMode="auto">
          <a:xfrm>
            <a:off x="-1003573" y="2030493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164683"/>
            <a:ext cx="11126000" cy="57689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426486" indent="0">
              <a:buNone/>
              <a:defRPr sz="235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subheadline here</a:t>
            </a:r>
            <a:endParaRPr lang="ru-RU" dirty="0" smtClean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0" y="422699"/>
            <a:ext cx="11125999" cy="731100"/>
          </a:xfrm>
          <a:prstGeom prst="rect">
            <a:avLst/>
          </a:prstGeom>
        </p:spPr>
        <p:txBody>
          <a:bodyPr lIns="90000" tIns="0" bIns="0" anchor="b" anchorCtr="0">
            <a:normAutofit/>
          </a:bodyPr>
          <a:lstStyle>
            <a:lvl1pPr>
              <a:defRPr sz="2592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Enter your headline here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25441" y="7314628"/>
            <a:ext cx="10726745" cy="9270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1178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footnotes here</a:t>
            </a:r>
            <a:endParaRPr lang="ru-RU" dirty="0" smtClean="0"/>
          </a:p>
        </p:txBody>
      </p:sp>
      <p:sp>
        <p:nvSpPr>
          <p:cNvPr id="33" name="Пятиугольник 32"/>
          <p:cNvSpPr/>
          <p:nvPr userDrawn="1"/>
        </p:nvSpPr>
        <p:spPr bwMode="auto">
          <a:xfrm>
            <a:off x="-987650" y="8120990"/>
            <a:ext cx="971728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after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34" name="AutoShape 12"/>
          <p:cNvSpPr>
            <a:spLocks noChangeArrowheads="1"/>
          </p:cNvSpPr>
          <p:nvPr userDrawn="1"/>
        </p:nvSpPr>
        <p:spPr bwMode="auto">
          <a:xfrm>
            <a:off x="11719049" y="866176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Right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6" name="AutoShape 12"/>
          <p:cNvSpPr>
            <a:spLocks noChangeArrowheads="1"/>
          </p:cNvSpPr>
          <p:nvPr userDrawn="1"/>
        </p:nvSpPr>
        <p:spPr bwMode="auto">
          <a:xfrm>
            <a:off x="1006440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7" name="AutoShape 12"/>
          <p:cNvSpPr>
            <a:spLocks noChangeArrowheads="1"/>
          </p:cNvSpPr>
          <p:nvPr userDrawn="1"/>
        </p:nvSpPr>
        <p:spPr bwMode="auto">
          <a:xfrm>
            <a:off x="10710825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19" name="Пятиугольник 18"/>
          <p:cNvSpPr/>
          <p:nvPr userDrawn="1"/>
        </p:nvSpPr>
        <p:spPr bwMode="auto">
          <a:xfrm>
            <a:off x="-1003572" y="7199197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90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11152188" y="7963674"/>
            <a:ext cx="1008225" cy="2727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lang="ru-RU" sz="1296" smtClean="0">
                <a:solidFill>
                  <a:schemeClr val="accent1"/>
                </a:solidFill>
              </a:defRPr>
            </a:lvl1pPr>
          </a:lstStyle>
          <a:p>
            <a:fld id="{BDBB2107-50E8-4020-A265-E2E05D6FF44D}" type="slidenum">
              <a:rPr lang="en-US">
                <a:solidFill>
                  <a:srgbClr val="5B9BD5"/>
                </a:solidFill>
              </a:rPr>
              <a:pPr/>
              <a:t>‹#›</a:t>
            </a:fld>
            <a:endParaRPr lang="en-US" dirty="0">
              <a:solidFill>
                <a:srgbClr val="5B9BD5"/>
              </a:solidFill>
            </a:endParaRPr>
          </a:p>
        </p:txBody>
      </p:sp>
      <p:sp>
        <p:nvSpPr>
          <p:cNvPr id="11" name="Пятиугольник 10"/>
          <p:cNvSpPr/>
          <p:nvPr userDrawn="1"/>
        </p:nvSpPr>
        <p:spPr bwMode="auto">
          <a:xfrm>
            <a:off x="-987647" y="307269"/>
            <a:ext cx="987649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before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7" name="AutoShape 12"/>
          <p:cNvSpPr>
            <a:spLocks noChangeArrowheads="1"/>
          </p:cNvSpPr>
          <p:nvPr userDrawn="1"/>
        </p:nvSpPr>
        <p:spPr bwMode="auto">
          <a:xfrm>
            <a:off x="-15920" y="8659111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Left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21" name="Пятиугольник 20"/>
          <p:cNvSpPr/>
          <p:nvPr userDrawn="1"/>
        </p:nvSpPr>
        <p:spPr bwMode="auto">
          <a:xfrm>
            <a:off x="-1003573" y="2030493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-1" y="1164683"/>
            <a:ext cx="11126000" cy="576896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426486" indent="0">
              <a:buNone/>
              <a:defRPr sz="2357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subheadline here</a:t>
            </a:r>
            <a:endParaRPr lang="ru-RU" dirty="0" smtClean="0"/>
          </a:p>
        </p:txBody>
      </p:sp>
      <p:sp>
        <p:nvSpPr>
          <p:cNvPr id="13" name="Заголовок 12"/>
          <p:cNvSpPr>
            <a:spLocks noGrp="1"/>
          </p:cNvSpPr>
          <p:nvPr>
            <p:ph type="title" hasCustomPrompt="1"/>
          </p:nvPr>
        </p:nvSpPr>
        <p:spPr>
          <a:xfrm>
            <a:off x="0" y="422699"/>
            <a:ext cx="11125999" cy="731100"/>
          </a:xfrm>
          <a:prstGeom prst="rect">
            <a:avLst/>
          </a:prstGeom>
        </p:spPr>
        <p:txBody>
          <a:bodyPr lIns="90000" tIns="0" bIns="0" anchor="b" anchorCtr="0">
            <a:normAutofit/>
          </a:bodyPr>
          <a:lstStyle>
            <a:lvl1pPr>
              <a:defRPr sz="2592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Enter your headline here</a:t>
            </a:r>
            <a:endParaRPr lang="ru-RU" dirty="0"/>
          </a:p>
        </p:txBody>
      </p:sp>
      <p:sp>
        <p:nvSpPr>
          <p:cNvPr id="29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425441" y="7314628"/>
            <a:ext cx="10726745" cy="927028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buNone/>
              <a:defRPr sz="1178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Enter your footnotes here</a:t>
            </a:r>
            <a:endParaRPr lang="ru-RU" dirty="0" smtClean="0"/>
          </a:p>
        </p:txBody>
      </p:sp>
      <p:sp>
        <p:nvSpPr>
          <p:cNvPr id="33" name="Пятиугольник 32"/>
          <p:cNvSpPr/>
          <p:nvPr userDrawn="1"/>
        </p:nvSpPr>
        <p:spPr bwMode="auto">
          <a:xfrm>
            <a:off x="-987650" y="8120990"/>
            <a:ext cx="971728" cy="230861"/>
          </a:xfrm>
          <a:prstGeom prst="homePlate">
            <a:avLst/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Space after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34" name="AutoShape 12"/>
          <p:cNvSpPr>
            <a:spLocks noChangeArrowheads="1"/>
          </p:cNvSpPr>
          <p:nvPr userDrawn="1"/>
        </p:nvSpPr>
        <p:spPr bwMode="auto">
          <a:xfrm>
            <a:off x="11719049" y="866176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bg2">
              <a:lumMod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Right indent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6" name="AutoShape 12"/>
          <p:cNvSpPr>
            <a:spLocks noChangeArrowheads="1"/>
          </p:cNvSpPr>
          <p:nvPr userDrawn="1"/>
        </p:nvSpPr>
        <p:spPr bwMode="auto">
          <a:xfrm>
            <a:off x="1006440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37" name="AutoShape 12"/>
          <p:cNvSpPr>
            <a:spLocks noChangeArrowheads="1"/>
          </p:cNvSpPr>
          <p:nvPr userDrawn="1"/>
        </p:nvSpPr>
        <p:spPr bwMode="auto">
          <a:xfrm>
            <a:off x="10710825" y="8658342"/>
            <a:ext cx="882723" cy="284821"/>
          </a:xfrm>
          <a:prstGeom prst="upArrowCallout">
            <a:avLst>
              <a:gd name="adj1" fmla="val 36944"/>
              <a:gd name="adj2" fmla="val 29298"/>
              <a:gd name="adj3" fmla="val 25477"/>
              <a:gd name="adj4" fmla="val 74523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72836"/>
            <a:r>
              <a:rPr lang="en-US" sz="1178" dirty="0" smtClean="0">
                <a:solidFill>
                  <a:prstClr val="white"/>
                </a:solidFill>
              </a:rPr>
              <a:t>Placeholder</a:t>
            </a:r>
            <a:endParaRPr lang="en-AU" sz="1178" dirty="0">
              <a:solidFill>
                <a:prstClr val="white"/>
              </a:solidFill>
            </a:endParaRPr>
          </a:p>
        </p:txBody>
      </p:sp>
      <p:sp>
        <p:nvSpPr>
          <p:cNvPr id="19" name="Пятиугольник 18"/>
          <p:cNvSpPr/>
          <p:nvPr userDrawn="1"/>
        </p:nvSpPr>
        <p:spPr bwMode="auto">
          <a:xfrm>
            <a:off x="-1003572" y="7199197"/>
            <a:ext cx="987649" cy="230861"/>
          </a:xfrm>
          <a:prstGeom prst="homePlat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42419" tIns="0" rIns="0" bIns="0" numCol="1" rtlCol="0" anchor="ctr" anchorCtr="0" compatLnSpc="1">
            <a:prstTxWarp prst="textNoShape">
              <a:avLst/>
            </a:prstTxWarp>
          </a:bodyPr>
          <a:lstStyle/>
          <a:p>
            <a:pPr defTabSz="1172836"/>
            <a:r>
              <a:rPr lang="en-US" sz="1178" dirty="0" smtClean="0">
                <a:solidFill>
                  <a:prstClr val="white"/>
                </a:solidFill>
                <a:latin typeface="Arial" charset="0"/>
              </a:rPr>
              <a:t>Placeholder</a:t>
            </a:r>
            <a:endParaRPr lang="ru-RU" sz="1178" dirty="0" smtClean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89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2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106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0" y="-4926"/>
            <a:ext cx="12599988" cy="26671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091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721" userDrawn="1">
          <p15:clr>
            <a:srgbClr val="FBAE40"/>
          </p15:clr>
        </p15:guide>
        <p15:guide id="2" pos="39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8" y="2154197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8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88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76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6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35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44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52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6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7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919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51" y="2300207"/>
            <a:ext cx="5354994" cy="54824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7" y="2300207"/>
            <a:ext cx="5354994" cy="54824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36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460043"/>
            <a:ext cx="10867490" cy="16701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118192"/>
            <a:ext cx="5330385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88" indent="0">
              <a:buNone/>
              <a:defRPr sz="2520" b="1"/>
            </a:lvl2pPr>
            <a:lvl3pPr marL="1152176" indent="0">
              <a:buNone/>
              <a:defRPr sz="2268" b="1"/>
            </a:lvl3pPr>
            <a:lvl4pPr marL="1728264" indent="0">
              <a:buNone/>
              <a:defRPr sz="2016" b="1"/>
            </a:lvl4pPr>
            <a:lvl5pPr marL="2304352" indent="0">
              <a:buNone/>
              <a:defRPr sz="2016" b="1"/>
            </a:lvl5pPr>
            <a:lvl6pPr marL="2880440" indent="0">
              <a:buNone/>
              <a:defRPr sz="2016" b="1"/>
            </a:lvl6pPr>
            <a:lvl7pPr marL="3456528" indent="0">
              <a:buNone/>
              <a:defRPr sz="2016" b="1"/>
            </a:lvl7pPr>
            <a:lvl8pPr marL="4032616" indent="0">
              <a:buNone/>
              <a:defRPr sz="2016" b="1"/>
            </a:lvl8pPr>
            <a:lvl9pPr marL="4608704" indent="0">
              <a:buNone/>
              <a:defRPr sz="201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3156282"/>
            <a:ext cx="5330385" cy="46424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118192"/>
            <a:ext cx="535663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88" indent="0">
              <a:buNone/>
              <a:defRPr sz="2520" b="1"/>
            </a:lvl2pPr>
            <a:lvl3pPr marL="1152176" indent="0">
              <a:buNone/>
              <a:defRPr sz="2268" b="1"/>
            </a:lvl3pPr>
            <a:lvl4pPr marL="1728264" indent="0">
              <a:buNone/>
              <a:defRPr sz="2016" b="1"/>
            </a:lvl4pPr>
            <a:lvl5pPr marL="2304352" indent="0">
              <a:buNone/>
              <a:defRPr sz="2016" b="1"/>
            </a:lvl5pPr>
            <a:lvl6pPr marL="2880440" indent="0">
              <a:buNone/>
              <a:defRPr sz="2016" b="1"/>
            </a:lvl6pPr>
            <a:lvl7pPr marL="3456528" indent="0">
              <a:buNone/>
              <a:defRPr sz="2016" b="1"/>
            </a:lvl7pPr>
            <a:lvl8pPr marL="4032616" indent="0">
              <a:buNone/>
              <a:defRPr sz="2016" b="1"/>
            </a:lvl8pPr>
            <a:lvl9pPr marL="4608704" indent="0">
              <a:buNone/>
              <a:defRPr sz="201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156282"/>
            <a:ext cx="5356636" cy="46424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43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2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6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2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7" y="1244112"/>
            <a:ext cx="6378744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1" y="2592233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88" indent="0">
              <a:buNone/>
              <a:defRPr sz="1764"/>
            </a:lvl2pPr>
            <a:lvl3pPr marL="1152176" indent="0">
              <a:buNone/>
              <a:defRPr sz="1512"/>
            </a:lvl3pPr>
            <a:lvl4pPr marL="1728264" indent="0">
              <a:buNone/>
              <a:defRPr sz="1260"/>
            </a:lvl4pPr>
            <a:lvl5pPr marL="2304352" indent="0">
              <a:buNone/>
              <a:defRPr sz="1260"/>
            </a:lvl5pPr>
            <a:lvl6pPr marL="2880440" indent="0">
              <a:buNone/>
              <a:defRPr sz="1260"/>
            </a:lvl6pPr>
            <a:lvl7pPr marL="3456528" indent="0">
              <a:buNone/>
              <a:defRPr sz="1260"/>
            </a:lvl7pPr>
            <a:lvl8pPr marL="4032616" indent="0">
              <a:buNone/>
              <a:defRPr sz="1260"/>
            </a:lvl8pPr>
            <a:lvl9pPr marL="4608704" indent="0">
              <a:buNone/>
              <a:defRPr sz="126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90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1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7" y="1244112"/>
            <a:ext cx="6378744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88" indent="0">
              <a:buNone/>
              <a:defRPr sz="3528"/>
            </a:lvl2pPr>
            <a:lvl3pPr marL="1152176" indent="0">
              <a:buNone/>
              <a:defRPr sz="3024"/>
            </a:lvl3pPr>
            <a:lvl4pPr marL="1728264" indent="0">
              <a:buNone/>
              <a:defRPr sz="2520"/>
            </a:lvl4pPr>
            <a:lvl5pPr marL="2304352" indent="0">
              <a:buNone/>
              <a:defRPr sz="2520"/>
            </a:lvl5pPr>
            <a:lvl6pPr marL="2880440" indent="0">
              <a:buNone/>
              <a:defRPr sz="2520"/>
            </a:lvl6pPr>
            <a:lvl7pPr marL="3456528" indent="0">
              <a:buNone/>
              <a:defRPr sz="2520"/>
            </a:lvl7pPr>
            <a:lvl8pPr marL="4032616" indent="0">
              <a:buNone/>
              <a:defRPr sz="2520"/>
            </a:lvl8pPr>
            <a:lvl9pPr marL="4608704" indent="0">
              <a:buNone/>
              <a:defRPr sz="252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1" y="2592233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88" indent="0">
              <a:buNone/>
              <a:defRPr sz="1764"/>
            </a:lvl2pPr>
            <a:lvl3pPr marL="1152176" indent="0">
              <a:buNone/>
              <a:defRPr sz="1512"/>
            </a:lvl3pPr>
            <a:lvl4pPr marL="1728264" indent="0">
              <a:buNone/>
              <a:defRPr sz="1260"/>
            </a:lvl4pPr>
            <a:lvl5pPr marL="2304352" indent="0">
              <a:buNone/>
              <a:defRPr sz="1260"/>
            </a:lvl5pPr>
            <a:lvl6pPr marL="2880440" indent="0">
              <a:buNone/>
              <a:defRPr sz="1260"/>
            </a:lvl6pPr>
            <a:lvl7pPr marL="3456528" indent="0">
              <a:buNone/>
              <a:defRPr sz="1260"/>
            </a:lvl7pPr>
            <a:lvl8pPr marL="4032616" indent="0">
              <a:buNone/>
              <a:defRPr sz="1260"/>
            </a:lvl8pPr>
            <a:lvl9pPr marL="4608704" indent="0">
              <a:buNone/>
              <a:defRPr sz="126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82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51" y="460043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51" y="2300207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50" y="8008713"/>
            <a:ext cx="283499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8" y="8008713"/>
            <a:ext cx="42524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3" y="8008713"/>
            <a:ext cx="283499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35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4" r:id="rId1"/>
    <p:sldLayoutId id="2147484065" r:id="rId2"/>
    <p:sldLayoutId id="2147484066" r:id="rId3"/>
    <p:sldLayoutId id="2147484067" r:id="rId4"/>
    <p:sldLayoutId id="2147484068" r:id="rId5"/>
    <p:sldLayoutId id="2147484069" r:id="rId6"/>
    <p:sldLayoutId id="2147484070" r:id="rId7"/>
    <p:sldLayoutId id="2147484071" r:id="rId8"/>
    <p:sldLayoutId id="2147484072" r:id="rId9"/>
    <p:sldLayoutId id="2147484073" r:id="rId10"/>
    <p:sldLayoutId id="2147484074" r:id="rId11"/>
    <p:sldLayoutId id="2147484075" r:id="rId12"/>
    <p:sldLayoutId id="2147484106" r:id="rId13"/>
    <p:sldLayoutId id="2147484042" r:id="rId14"/>
    <p:sldLayoutId id="2147484043" r:id="rId15"/>
    <p:sldLayoutId id="2147484044" r:id="rId16"/>
    <p:sldLayoutId id="2147484045" r:id="rId17"/>
    <p:sldLayoutId id="2147484046" r:id="rId18"/>
    <p:sldLayoutId id="2147484047" r:id="rId19"/>
    <p:sldLayoutId id="2147483907" r:id="rId20"/>
    <p:sldLayoutId id="2147483921" r:id="rId21"/>
  </p:sldLayoutIdLst>
  <p:hf sldNum="0" hdr="0" ftr="0" dt="0"/>
  <p:txStyles>
    <p:titleStyle>
      <a:lvl1pPr algn="l" defTabSz="1152176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44" indent="-288044" algn="l" defTabSz="1152176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32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220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308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96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484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572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660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748" indent="-288044" algn="l" defTabSz="1152176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88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76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64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352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440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528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616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704" algn="l" defTabSz="115217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s://corpmsp.ru/bankam/programma_stimulir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&#1084;&#1086;&#1081;&#1073;&#1080;&#1079;&#1085;&#1077;&#1089;.&#1088;&#1092;/bank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spbank.ru/contacts/" TargetMode="External"/><Relationship Id="rId4" Type="http://schemas.openxmlformats.org/officeDocument/2006/relationships/hyperlink" Target="https://smbfin.ru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zakupki.gov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rpmsp.ru/imushchestvennaya-podderzhka/dlya-subektov-msp/informatsiya-ob-obektakh-imushchestva.ph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s://www.mspbank.ru/contacts/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oleObject" Target="../embeddings/oleObject3.bin"/><Relationship Id="rId18" Type="http://schemas.openxmlformats.org/officeDocument/2006/relationships/image" Target="../media/image15.emf"/><Relationship Id="rId26" Type="http://schemas.openxmlformats.org/officeDocument/2006/relationships/image" Target="../media/image27.png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22.jpeg"/><Relationship Id="rId34" Type="http://schemas.openxmlformats.org/officeDocument/2006/relationships/image" Target="../media/image34.jpeg"/><Relationship Id="rId7" Type="http://schemas.openxmlformats.org/officeDocument/2006/relationships/image" Target="../media/image18.png"/><Relationship Id="rId12" Type="http://schemas.openxmlformats.org/officeDocument/2006/relationships/image" Target="../media/image13.emf"/><Relationship Id="rId17" Type="http://schemas.openxmlformats.org/officeDocument/2006/relationships/oleObject" Target="../embeddings/oleObject6.bin"/><Relationship Id="rId25" Type="http://schemas.openxmlformats.org/officeDocument/2006/relationships/image" Target="../media/image26.png"/><Relationship Id="rId3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.bin"/><Relationship Id="rId20" Type="http://schemas.openxmlformats.org/officeDocument/2006/relationships/image" Target="../media/image21.jpeg"/><Relationship Id="rId29" Type="http://schemas.openxmlformats.org/officeDocument/2006/relationships/image" Target="../media/image30.jpeg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jpeg"/><Relationship Id="rId11" Type="http://schemas.openxmlformats.org/officeDocument/2006/relationships/oleObject" Target="../embeddings/oleObject2.bin"/><Relationship Id="rId24" Type="http://schemas.openxmlformats.org/officeDocument/2006/relationships/image" Target="../media/image25.png"/><Relationship Id="rId32" Type="http://schemas.openxmlformats.org/officeDocument/2006/relationships/image" Target="NULL"/><Relationship Id="rId5" Type="http://schemas.openxmlformats.org/officeDocument/2006/relationships/image" Target="../media/image16.png"/><Relationship Id="rId15" Type="http://schemas.openxmlformats.org/officeDocument/2006/relationships/oleObject" Target="../embeddings/oleObject4.bin"/><Relationship Id="rId23" Type="http://schemas.openxmlformats.org/officeDocument/2006/relationships/image" Target="../media/image24.jpeg"/><Relationship Id="rId28" Type="http://schemas.openxmlformats.org/officeDocument/2006/relationships/image" Target="../media/image29.png"/><Relationship Id="rId36" Type="http://schemas.openxmlformats.org/officeDocument/2006/relationships/hyperlink" Target="https://www.mspbank.ru/contacts/" TargetMode="External"/><Relationship Id="rId10" Type="http://schemas.openxmlformats.org/officeDocument/2006/relationships/image" Target="../media/image12.emf"/><Relationship Id="rId19" Type="http://schemas.openxmlformats.org/officeDocument/2006/relationships/image" Target="../media/image20.jpeg"/><Relationship Id="rId31" Type="http://schemas.openxmlformats.org/officeDocument/2006/relationships/image" Target="../media/image32.png"/><Relationship Id="rId4" Type="http://schemas.openxmlformats.org/officeDocument/2006/relationships/image" Target="../media/image8.jpe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4.emf"/><Relationship Id="rId22" Type="http://schemas.openxmlformats.org/officeDocument/2006/relationships/image" Target="../media/image23.jpeg"/><Relationship Id="rId27" Type="http://schemas.openxmlformats.org/officeDocument/2006/relationships/image" Target="../media/image28.png"/><Relationship Id="rId30" Type="http://schemas.openxmlformats.org/officeDocument/2006/relationships/image" Target="../media/image31.jpeg"/><Relationship Id="rId35" Type="http://schemas.openxmlformats.org/officeDocument/2006/relationships/hyperlink" Target="https://corpmsp.ru/razvitie-konsultatsionnoy-infrastruktury/reestr-trenerov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232" y="3845948"/>
            <a:ext cx="12146973" cy="269399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4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КОМПЛЕКС МЕР ПОДДЕРЖКИ САМОЗАНЯТЫХ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09912" y="7568591"/>
            <a:ext cx="30526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Arial Narrow" panose="020B0606020202030204" pitchFamily="34" charset="0"/>
              </a:rPr>
              <a:t>г. Москва, 2020 г</a:t>
            </a:r>
            <a:r>
              <a:rPr lang="ru-RU" b="1" dirty="0">
                <a:latin typeface="Arial Narrow" panose="020B0606020202030204" pitchFamily="34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46" y="113361"/>
            <a:ext cx="1962150" cy="1057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376" y="1392224"/>
            <a:ext cx="5969764" cy="256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6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1"/>
          <p:cNvSpPr txBox="1">
            <a:spLocks/>
          </p:cNvSpPr>
          <p:nvPr/>
        </p:nvSpPr>
        <p:spPr>
          <a:xfrm>
            <a:off x="421265" y="1233961"/>
            <a:ext cx="6229054" cy="751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«Программа стимулирования кредитования субъектов МСП»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296807" y="5639380"/>
            <a:ext cx="4444412" cy="465079"/>
            <a:chOff x="1246059" y="3855605"/>
            <a:chExt cx="4365019" cy="450019"/>
          </a:xfrm>
        </p:grpSpPr>
        <p:sp>
          <p:nvSpPr>
            <p:cNvPr id="51" name="TextBox 50"/>
            <p:cNvSpPr txBox="1"/>
            <p:nvPr/>
          </p:nvSpPr>
          <p:spPr>
            <a:xfrm>
              <a:off x="1733933" y="3918470"/>
              <a:ext cx="3877145" cy="3871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Срок финансирования: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до 3 лет</a:t>
              </a:r>
            </a:p>
          </p:txBody>
        </p:sp>
        <p:grpSp>
          <p:nvGrpSpPr>
            <p:cNvPr id="61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62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9" name="Заголовок 2"/>
          <p:cNvSpPr txBox="1">
            <a:spLocks/>
          </p:cNvSpPr>
          <p:nvPr/>
        </p:nvSpPr>
        <p:spPr>
          <a:xfrm>
            <a:off x="255300" y="1997222"/>
            <a:ext cx="6560985" cy="1678050"/>
          </a:xfrm>
          <a:prstGeom prst="rect">
            <a:avLst/>
          </a:prstGeom>
          <a:solidFill>
            <a:srgbClr val="1F4E79"/>
          </a:solidFill>
        </p:spPr>
        <p:txBody>
          <a:bodyPr vert="horz" lIns="94500" tIns="47250" rIns="94500" bIns="4725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0,5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млн рублей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Ставка: до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8,5%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годовых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6807" y="4958033"/>
            <a:ext cx="2667654" cy="55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94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УСЛОВИЯ: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722122" y="4996332"/>
            <a:ext cx="0" cy="2752821"/>
          </a:xfrm>
          <a:prstGeom prst="line">
            <a:avLst/>
          </a:prstGeom>
          <a:ln w="22225">
            <a:solidFill>
              <a:srgbClr val="7596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s://s3-eu-west-1.amazonaws.com/kredito-blog-europe/content/wp-content/uploads/2019/09/11122629/online-zay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3057" y="1453219"/>
            <a:ext cx="3583625" cy="193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898743" y="8117214"/>
            <a:ext cx="2834998" cy="460041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F5761A-7776-4AA7-BF3C-918A7470E77A}" type="slidenum">
              <a:rPr kumimoji="0" lang="ru-RU" sz="1512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51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16018" y="2922972"/>
            <a:ext cx="51977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Программа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реализуется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62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уполномоченными банками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4"/>
              </a:rPr>
              <a:t>https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4"/>
              </a:rPr>
              <a:t>://corpmsp.ru/bankam/programma_stimulir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4"/>
              </a:rPr>
              <a:t>/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80958" y="5004200"/>
            <a:ext cx="2667654" cy="55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94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ЗАЕМЩИК:</a:t>
            </a:r>
            <a:endParaRPr kumimoji="0" lang="ru-RU" sz="2894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2" y="59734"/>
            <a:ext cx="1870590" cy="802483"/>
          </a:xfrm>
          <a:prstGeom prst="rect">
            <a:avLst/>
          </a:prstGeom>
        </p:spPr>
      </p:pic>
      <p:sp>
        <p:nvSpPr>
          <p:cNvPr id="56" name="Заголовок 1"/>
          <p:cNvSpPr txBox="1">
            <a:spLocks/>
          </p:cNvSpPr>
          <p:nvPr/>
        </p:nvSpPr>
        <p:spPr>
          <a:xfrm>
            <a:off x="4479842" y="308784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7572128" y="5729170"/>
            <a:ext cx="4401232" cy="1015663"/>
            <a:chOff x="1246059" y="3816347"/>
            <a:chExt cx="4322610" cy="982776"/>
          </a:xfrm>
        </p:grpSpPr>
        <p:sp>
          <p:nvSpPr>
            <p:cNvPr id="33" name="TextBox 32"/>
            <p:cNvSpPr txBox="1"/>
            <p:nvPr/>
          </p:nvSpPr>
          <p:spPr>
            <a:xfrm>
              <a:off x="1691524" y="3816347"/>
              <a:ext cx="3877145" cy="982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8288" lvl="1" indent="-171450" algn="just">
                <a:buFont typeface="Arial" panose="020B0604020202020204" pitchFamily="34" charset="0"/>
                <a:buChar char="•"/>
                <a:defRPr/>
              </a:pPr>
              <a:r>
                <a:rPr lang="ru-RU" sz="20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самозанятые</a:t>
              </a:r>
              <a:endPara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68288" lvl="1" indent="-171450" algn="just">
                <a:buFont typeface="Arial" panose="020B0604020202020204" pitchFamily="34" charset="0"/>
                <a:buChar char="•"/>
                <a:defRPr/>
              </a:pPr>
              <a:r>
                <a:rPr lang="ru-RU" sz="20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ндивидуальные предприниматели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4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35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6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0" name="Группа 39"/>
          <p:cNvGrpSpPr/>
          <p:nvPr/>
        </p:nvGrpSpPr>
        <p:grpSpPr>
          <a:xfrm>
            <a:off x="255300" y="6408243"/>
            <a:ext cx="6425315" cy="1477328"/>
            <a:chOff x="1998279" y="4679295"/>
            <a:chExt cx="6217264" cy="1429484"/>
          </a:xfrm>
        </p:grpSpPr>
        <p:sp>
          <p:nvSpPr>
            <p:cNvPr id="41" name="TextBox 40"/>
            <p:cNvSpPr txBox="1"/>
            <p:nvPr/>
          </p:nvSpPr>
          <p:spPr>
            <a:xfrm>
              <a:off x="2502628" y="4679295"/>
              <a:ext cx="5712915" cy="1429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Отраслевые</a:t>
              </a:r>
              <a:r>
                <a:rPr kumimoji="0" lang="ru-RU" sz="2000" b="0" i="0" u="none" strike="noStrike" kern="1200" cap="none" spc="0" normalizeH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ограничения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: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Отсутствуют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2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998279" y="4684758"/>
              <a:ext cx="396000" cy="396000"/>
              <a:chOff x="6493081" y="1742364"/>
              <a:chExt cx="660464" cy="657690"/>
            </a:xfrm>
          </p:grpSpPr>
          <p:sp>
            <p:nvSpPr>
              <p:cNvPr id="43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0" name="Группа 29"/>
          <p:cNvGrpSpPr/>
          <p:nvPr/>
        </p:nvGrpSpPr>
        <p:grpSpPr>
          <a:xfrm>
            <a:off x="257539" y="7646847"/>
            <a:ext cx="7008680" cy="556371"/>
            <a:chOff x="1998279" y="4679295"/>
            <a:chExt cx="6608403" cy="538352"/>
          </a:xfrm>
        </p:grpSpPr>
        <p:sp>
          <p:nvSpPr>
            <p:cNvPr id="31" name="TextBox 30"/>
            <p:cNvSpPr txBox="1"/>
            <p:nvPr/>
          </p:nvSpPr>
          <p:spPr>
            <a:xfrm>
              <a:off x="2502627" y="4679295"/>
              <a:ext cx="6104055" cy="538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57"/>
                </a:lnSpc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Цель финансирования</a:t>
              </a:r>
              <a:r>
                <a:rPr kumimoji="0" lang="ru-RU" sz="2000" b="1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2000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 </a:t>
              </a:r>
            </a:p>
            <a:p>
              <a:pPr>
                <a:lnSpc>
                  <a:spcPts val="1757"/>
                </a:lnSpc>
                <a:defRPr/>
              </a:pPr>
              <a:r>
                <a:rPr lang="ru-RU" sz="20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развитие </a:t>
              </a:r>
              <a:r>
                <a:rPr lang="ru-RU" sz="2000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предпринимательской </a:t>
              </a:r>
              <a:r>
                <a:rPr lang="ru-RU" sz="20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деятельности</a:t>
              </a:r>
              <a:endPara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8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998279" y="4684758"/>
              <a:ext cx="396000" cy="396000"/>
              <a:chOff x="6493081" y="1742364"/>
              <a:chExt cx="660464" cy="657690"/>
            </a:xfrm>
          </p:grpSpPr>
          <p:sp>
            <p:nvSpPr>
              <p:cNvPr id="46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580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1"/>
          <p:cNvSpPr txBox="1">
            <a:spLocks/>
          </p:cNvSpPr>
          <p:nvPr/>
        </p:nvSpPr>
        <p:spPr>
          <a:xfrm>
            <a:off x="76199" y="1052408"/>
            <a:ext cx="8498457" cy="11746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самозанятых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Программа субсидирования кредитования субъектов МСП» Минэкономразвития России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(постановление Правительства РФ № 1764)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93605" y="6099805"/>
            <a:ext cx="5030607" cy="449824"/>
            <a:chOff x="1246059" y="3816346"/>
            <a:chExt cx="4940742" cy="435259"/>
          </a:xfrm>
        </p:grpSpPr>
        <p:sp>
          <p:nvSpPr>
            <p:cNvPr id="51" name="TextBox 50"/>
            <p:cNvSpPr txBox="1"/>
            <p:nvPr/>
          </p:nvSpPr>
          <p:spPr>
            <a:xfrm>
              <a:off x="1691524" y="3816346"/>
              <a:ext cx="4495277" cy="387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Срок 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финансирования</a:t>
              </a:r>
              <a:r>
                <a:rPr kumimoji="0" lang="ru-RU" sz="2000" b="1" i="0" u="none" strike="noStrike" kern="1200" cap="none" spc="0" normalizeH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-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до 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5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лет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;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61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62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" name="Группа 5"/>
          <p:cNvGrpSpPr/>
          <p:nvPr/>
        </p:nvGrpSpPr>
        <p:grpSpPr>
          <a:xfrm>
            <a:off x="386631" y="7076691"/>
            <a:ext cx="7008680" cy="556371"/>
            <a:chOff x="1998279" y="4679295"/>
            <a:chExt cx="6608403" cy="538352"/>
          </a:xfrm>
        </p:grpSpPr>
        <p:sp>
          <p:nvSpPr>
            <p:cNvPr id="78" name="TextBox 77"/>
            <p:cNvSpPr txBox="1"/>
            <p:nvPr/>
          </p:nvSpPr>
          <p:spPr>
            <a:xfrm>
              <a:off x="2502627" y="4679295"/>
              <a:ext cx="6104055" cy="538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57"/>
                </a:lnSpc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Цель финансирования</a:t>
              </a:r>
              <a:r>
                <a:rPr kumimoji="0" lang="ru-RU" sz="2000" b="1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</a:t>
              </a:r>
              <a:r>
                <a:rPr kumimoji="0" lang="ru-RU" sz="2000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 </a:t>
              </a:r>
            </a:p>
            <a:p>
              <a:pPr>
                <a:lnSpc>
                  <a:spcPts val="1757"/>
                </a:lnSpc>
                <a:defRPr/>
              </a:pPr>
              <a:r>
                <a:rPr lang="ru-RU" sz="20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развитие </a:t>
              </a:r>
              <a:r>
                <a:rPr lang="ru-RU" sz="2000" dirty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предпринимательской </a:t>
              </a:r>
              <a:r>
                <a:rPr lang="ru-RU" sz="2000" dirty="0" smtClean="0"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деятельности</a:t>
              </a:r>
              <a:endPara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9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998279" y="4684758"/>
              <a:ext cx="396000" cy="396000"/>
              <a:chOff x="6493081" y="1742364"/>
              <a:chExt cx="660464" cy="657690"/>
            </a:xfrm>
          </p:grpSpPr>
          <p:sp>
            <p:nvSpPr>
              <p:cNvPr id="80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9" name="Заголовок 2"/>
          <p:cNvSpPr txBox="1">
            <a:spLocks/>
          </p:cNvSpPr>
          <p:nvPr/>
        </p:nvSpPr>
        <p:spPr>
          <a:xfrm>
            <a:off x="255300" y="2285244"/>
            <a:ext cx="7146986" cy="1390028"/>
          </a:xfrm>
          <a:prstGeom prst="rect">
            <a:avLst/>
          </a:prstGeom>
          <a:solidFill>
            <a:srgbClr val="1F4E79"/>
          </a:solidFill>
          <a:ln>
            <a:solidFill>
              <a:srgbClr val="1F4E79"/>
            </a:solidFill>
          </a:ln>
        </p:spPr>
        <p:txBody>
          <a:bodyPr vert="horz" lIns="94500" tIns="47250" rIns="94500" bIns="4725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от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0,5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млн рублей до </a:t>
            </a:r>
            <a:r>
              <a:rPr lang="ru-RU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млн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рублей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Ставка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 до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9,95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%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годовых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8038" y="5085577"/>
            <a:ext cx="2667654" cy="55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94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УСЛОВИЯ: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74503" y="2719932"/>
            <a:ext cx="456546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Программа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реализуется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99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уполномоченными банками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мойбизнес.рф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banks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slavtrans.com/upload/news_files/2018/news_200618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111" y="1834580"/>
            <a:ext cx="1822829" cy="848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914785" y="8153091"/>
            <a:ext cx="2834998" cy="460041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F5761A-7776-4AA7-BF3C-918A7470E77A}" type="slidenum">
              <a:rPr kumimoji="0" lang="ru-RU" sz="1512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51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7572128" y="6070134"/>
            <a:ext cx="4401232" cy="1015663"/>
            <a:chOff x="1246059" y="3816347"/>
            <a:chExt cx="4322610" cy="982777"/>
          </a:xfrm>
        </p:grpSpPr>
        <p:sp>
          <p:nvSpPr>
            <p:cNvPr id="30" name="TextBox 29"/>
            <p:cNvSpPr txBox="1"/>
            <p:nvPr/>
          </p:nvSpPr>
          <p:spPr>
            <a:xfrm>
              <a:off x="1691524" y="3816347"/>
              <a:ext cx="3877145" cy="982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8288" lvl="1" indent="-171450" algn="just">
                <a:buFont typeface="Arial" panose="020B0604020202020204" pitchFamily="34" charset="0"/>
                <a:buChar char="•"/>
                <a:defRPr/>
              </a:pPr>
              <a:r>
                <a:rPr lang="ru-RU" sz="2000" dirty="0" err="1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самозанятые</a:t>
              </a:r>
              <a:endPara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68288" lvl="1" indent="-171450" algn="just">
                <a:buFont typeface="Arial" panose="020B0604020202020204" pitchFamily="34" charset="0"/>
                <a:buChar char="•"/>
                <a:defRPr/>
              </a:pPr>
              <a:r>
                <a:rPr lang="ru-RU" sz="2000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индивидуальные предприниматели</a:t>
              </a:r>
              <a:endParaRPr lang="ru-RU" sz="2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1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32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34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7580958" y="5143673"/>
            <a:ext cx="2667654" cy="55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94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ЗАЕМЩИК:</a:t>
            </a:r>
            <a:endParaRPr kumimoji="0" lang="ru-RU" sz="2894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950211" y="4806596"/>
            <a:ext cx="0" cy="3426727"/>
          </a:xfrm>
          <a:prstGeom prst="line">
            <a:avLst/>
          </a:prstGeom>
          <a:ln w="22225">
            <a:solidFill>
              <a:srgbClr val="7596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2" y="59734"/>
            <a:ext cx="1870590" cy="802483"/>
          </a:xfrm>
          <a:prstGeom prst="rect">
            <a:avLst/>
          </a:prstGeom>
        </p:spPr>
      </p:pic>
      <p:sp>
        <p:nvSpPr>
          <p:cNvPr id="38" name="Заголовок 1"/>
          <p:cNvSpPr txBox="1">
            <a:spLocks/>
          </p:cNvSpPr>
          <p:nvPr/>
        </p:nvSpPr>
        <p:spPr>
          <a:xfrm>
            <a:off x="4479842" y="308784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47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1"/>
          <p:cNvSpPr txBox="1">
            <a:spLocks/>
          </p:cNvSpPr>
          <p:nvPr/>
        </p:nvSpPr>
        <p:spPr>
          <a:xfrm>
            <a:off x="-304159" y="1302127"/>
            <a:ext cx="7841102" cy="75114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 для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63649" y="6767781"/>
            <a:ext cx="6402319" cy="1477328"/>
            <a:chOff x="1246059" y="3816346"/>
            <a:chExt cx="6287949" cy="1429494"/>
          </a:xfrm>
        </p:grpSpPr>
        <p:sp>
          <p:nvSpPr>
            <p:cNvPr id="51" name="TextBox 50"/>
            <p:cNvSpPr txBox="1"/>
            <p:nvPr/>
          </p:nvSpPr>
          <p:spPr>
            <a:xfrm>
              <a:off x="1691524" y="3816346"/>
              <a:ext cx="5842484" cy="1429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Срок кредита: </a:t>
              </a:r>
              <a:endPara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36 месяцев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2000" b="1" noProof="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для </a:t>
              </a:r>
              <a:r>
                <a:rPr lang="ru-RU" sz="2000" b="1" noProof="0" dirty="0" err="1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самозанятых</a:t>
              </a:r>
              <a:r>
                <a:rPr lang="ru-RU" sz="2000" b="1" noProof="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(ФЛ) </a:t>
              </a:r>
              <a:r>
                <a:rPr lang="ru-RU" sz="2000" noProof="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при сумме кредита </a:t>
              </a:r>
              <a:br>
                <a:rPr lang="ru-RU" sz="2000" noProof="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ru-RU" sz="2000" noProof="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свыше 1 млн рублей – 60 месяцев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1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62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" name="Группа 5"/>
          <p:cNvGrpSpPr/>
          <p:nvPr/>
        </p:nvGrpSpPr>
        <p:grpSpPr>
          <a:xfrm>
            <a:off x="363649" y="5206374"/>
            <a:ext cx="6105731" cy="820747"/>
            <a:chOff x="1998279" y="4684758"/>
            <a:chExt cx="5908027" cy="794169"/>
          </a:xfrm>
        </p:grpSpPr>
        <p:sp>
          <p:nvSpPr>
            <p:cNvPr id="78" name="TextBox 77"/>
            <p:cNvSpPr txBox="1"/>
            <p:nvPr/>
          </p:nvSpPr>
          <p:spPr>
            <a:xfrm>
              <a:off x="2482519" y="4719512"/>
              <a:ext cx="5423787" cy="759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75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Сумма кредита:</a:t>
              </a:r>
              <a:endPara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ts val="1757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ts val="1757"/>
                </a:lnSpc>
                <a:defRPr/>
              </a:pPr>
              <a:r>
                <a:rPr lang="ru-RU" sz="20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до </a:t>
              </a:r>
              <a:r>
                <a:rPr lang="ru-RU" sz="2000" b="1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5 млн рублей</a:t>
              </a:r>
              <a:endParaRPr kumimoji="0" lang="ru-RU" sz="200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9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998279" y="4684758"/>
              <a:ext cx="396000" cy="396000"/>
              <a:chOff x="6493081" y="1742364"/>
              <a:chExt cx="660464" cy="657690"/>
            </a:xfrm>
          </p:grpSpPr>
          <p:sp>
            <p:nvSpPr>
              <p:cNvPr id="80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9" name="Заголовок 2"/>
          <p:cNvSpPr txBox="1">
            <a:spLocks/>
          </p:cNvSpPr>
          <p:nvPr/>
        </p:nvSpPr>
        <p:spPr>
          <a:xfrm>
            <a:off x="307900" y="1845271"/>
            <a:ext cx="6628788" cy="1339746"/>
          </a:xfrm>
          <a:prstGeom prst="rect">
            <a:avLst/>
          </a:prstGeom>
          <a:solidFill>
            <a:srgbClr val="1F4E79"/>
          </a:solidFill>
        </p:spPr>
        <p:txBody>
          <a:bodyPr vert="horz" lIns="94500" tIns="47250" rIns="94500" bIns="4725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8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Кредитование по ставке</a:t>
            </a:r>
            <a:r>
              <a:rPr kumimoji="0" lang="ru-RU" sz="248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248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ru-RU" sz="3307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6,25%</a:t>
            </a:r>
            <a:endParaRPr kumimoji="0" lang="ru-RU" sz="248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4760" y="4591907"/>
            <a:ext cx="2667654" cy="55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94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УСЛОВИЯ: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950211" y="4723864"/>
            <a:ext cx="0" cy="3418817"/>
          </a:xfrm>
          <a:prstGeom prst="line">
            <a:avLst/>
          </a:prstGeom>
          <a:ln w="22225">
            <a:solidFill>
              <a:srgbClr val="7596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председатель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222"/>
          <a:stretch/>
        </p:blipFill>
        <p:spPr bwMode="auto">
          <a:xfrm>
            <a:off x="37093" y="4461"/>
            <a:ext cx="3525160" cy="86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8028814" y="6182656"/>
            <a:ext cx="448085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Цель кредитования: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ополнение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оборотных средств</a:t>
            </a:r>
          </a:p>
          <a:p>
            <a:pPr marL="285750" marR="0" lvl="0" indent="-285750" algn="l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</a:t>
            </a:r>
            <a:r>
              <a:rPr lang="ru-RU" sz="2000" baseline="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инансирование текущей деятельности</a:t>
            </a:r>
          </a:p>
          <a:p>
            <a:pPr marL="285750" marR="0" lvl="0" indent="-285750" algn="l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</a:t>
            </a:r>
            <a:r>
              <a:rPr kumimoji="0" lang="ru-RU" sz="2000" b="0" i="0" u="none" strike="noStrike" kern="1200" cap="none" spc="0" normalizeH="0" noProof="0" dirty="0" err="1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инансирование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инвестиций</a:t>
            </a:r>
          </a:p>
          <a:p>
            <a:pPr marL="285750" marR="0" lvl="0" indent="-285750" algn="l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</a:t>
            </a:r>
            <a:r>
              <a:rPr lang="ru-RU" sz="2000" baseline="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 развитие предпринимательской деятельности</a:t>
            </a:r>
          </a:p>
          <a:p>
            <a:pPr marL="285750" marR="0" lvl="0" indent="-285750" algn="l" defTabSz="914400" rtl="0" eaLnBrk="1" fontAlgn="base" latinLnBrk="0" hangingPunct="1">
              <a:lnSpc>
                <a:spcPts val="1757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ефинансирование кредитов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Oval 20">
            <a:extLst>
              <a:ext uri="{FF2B5EF4-FFF2-40B4-BE49-F238E27FC236}">
                <a16:creationId xmlns:a16="http://schemas.microsoft.com/office/drawing/2014/main" xmlns="" id="{D9CB84BB-85E0-45B1-9A9A-18FFA2F49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9641" y="6213846"/>
            <a:ext cx="409252" cy="409253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4500" tIns="47250" rIns="94500" bIns="4725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8" name="Rectangle: Rounded Corners 23">
            <a:extLst>
              <a:ext uri="{FF2B5EF4-FFF2-40B4-BE49-F238E27FC236}">
                <a16:creationId xmlns:a16="http://schemas.microsoft.com/office/drawing/2014/main" xmlns="" id="{2D5550FD-F773-422B-89AE-F3B73C2D6D9B}"/>
              </a:ext>
            </a:extLst>
          </p:cNvPr>
          <p:cNvSpPr/>
          <p:nvPr/>
        </p:nvSpPr>
        <p:spPr>
          <a:xfrm rot="2700000">
            <a:off x="7647470" y="6417383"/>
            <a:ext cx="127674" cy="5911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0" name="Rectangle: Rounded Corners 24">
            <a:extLst>
              <a:ext uri="{FF2B5EF4-FFF2-40B4-BE49-F238E27FC236}">
                <a16:creationId xmlns:a16="http://schemas.microsoft.com/office/drawing/2014/main" xmlns="" id="{8623F86D-02ED-41FE-B82A-AF77216F4306}"/>
              </a:ext>
            </a:extLst>
          </p:cNvPr>
          <p:cNvSpPr/>
          <p:nvPr/>
        </p:nvSpPr>
        <p:spPr>
          <a:xfrm rot="8100000">
            <a:off x="7686558" y="6387681"/>
            <a:ext cx="210448" cy="59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8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20580" y="8122460"/>
            <a:ext cx="2834998" cy="460041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F5761A-7776-4AA7-BF3C-918A7470E77A}" type="slidenum">
              <a:rPr kumimoji="0" lang="ru-RU" sz="1512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51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521445" y="4603283"/>
            <a:ext cx="2667654" cy="55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94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ЗАЕМЩИК:</a:t>
            </a:r>
            <a:endParaRPr kumimoji="0" lang="ru-RU" sz="2894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11961" y="1160721"/>
            <a:ext cx="51977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Способы подачи заявки на кредит: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 электронном виде через АИС НГС 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4"/>
              </a:rPr>
              <a:t>https://smbfin.ru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4"/>
              </a:rPr>
              <a:t>/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Через 47 УРМ АО «МСП Банк» –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5"/>
              </a:rPr>
              <a:t>://www.mspbank.ru/contacts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5"/>
              </a:rPr>
              <a:t>/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30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7521445" y="5352738"/>
            <a:ext cx="4401232" cy="707886"/>
            <a:chOff x="1246059" y="3816346"/>
            <a:chExt cx="4322610" cy="684965"/>
          </a:xfrm>
        </p:grpSpPr>
        <p:sp>
          <p:nvSpPr>
            <p:cNvPr id="39" name="TextBox 38"/>
            <p:cNvSpPr txBox="1"/>
            <p:nvPr/>
          </p:nvSpPr>
          <p:spPr>
            <a:xfrm>
              <a:off x="1691524" y="3816346"/>
              <a:ext cx="3877145" cy="684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68288" lvl="1" indent="-171450" algn="just">
                <a:buFont typeface="Arial" panose="020B0604020202020204" pitchFamily="34" charset="0"/>
                <a:buChar char="•"/>
                <a:defRPr/>
              </a:pPr>
              <a:r>
                <a:rPr lang="ru-RU" sz="2000" b="1" dirty="0" err="1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самозанятые</a:t>
              </a:r>
              <a:endPara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268288" marR="0" lvl="1" indent="-17145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20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</a:t>
              </a:r>
              <a:r>
                <a:rPr lang="ru-RU" sz="20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убъекты МСП</a:t>
              </a:r>
              <a:endParaRPr lang="ru-RU" sz="20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2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43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70" name="TextBox 69"/>
          <p:cNvSpPr txBox="1"/>
          <p:nvPr/>
        </p:nvSpPr>
        <p:spPr>
          <a:xfrm>
            <a:off x="2005373" y="2985114"/>
            <a:ext cx="7495088" cy="1384995"/>
          </a:xfrm>
          <a:prstGeom prst="rect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Обеспечение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pPr marL="295323" marR="0" lvl="0" indent="-29532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sz="14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ИП </a:t>
            </a:r>
            <a:r>
              <a:rPr lang="ru-RU" sz="1400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– поручительство супруги/близкого родственника</a:t>
            </a:r>
          </a:p>
          <a:p>
            <a:pPr marL="295323" marR="0" lvl="0" indent="-29532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sz="1400" b="1" dirty="0" err="1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Самозанятые</a:t>
            </a:r>
            <a:r>
              <a:rPr lang="ru-RU" sz="1400" b="1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-ФЛ</a:t>
            </a:r>
            <a:r>
              <a:rPr lang="ru-RU" sz="1400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pPr marL="774514" lvl="1" indent="-295323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 1 млн рублей – не требуется</a:t>
            </a:r>
            <a:endParaRPr lang="ru-RU" sz="1400" dirty="0">
              <a:solidFill>
                <a:prstClr val="white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774514" lvl="1" indent="-295323">
              <a:buFont typeface="Wingdings" panose="05000000000000000000" pitchFamily="2" charset="2"/>
              <a:buChar char="§"/>
              <a:defRPr/>
            </a:pPr>
            <a:r>
              <a:rPr lang="ru-RU" sz="1400" dirty="0" smtClean="0">
                <a:solidFill>
                  <a:prstClr val="white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свыше 1 млн рублей – под залог приобретаемого имущества/ поручительство РГО / гарантия Корпорации МСП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3" name="Заголовок 1"/>
          <p:cNvSpPr txBox="1">
            <a:spLocks/>
          </p:cNvSpPr>
          <p:nvPr/>
        </p:nvSpPr>
        <p:spPr>
          <a:xfrm>
            <a:off x="4479842" y="308784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6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31185" y="1664145"/>
            <a:ext cx="11961355" cy="3939540"/>
            <a:chOff x="1190122" y="3674867"/>
            <a:chExt cx="13772361" cy="3811982"/>
          </a:xfrm>
        </p:grpSpPr>
        <p:sp>
          <p:nvSpPr>
            <p:cNvPr id="51" name="TextBox 50"/>
            <p:cNvSpPr txBox="1"/>
            <p:nvPr/>
          </p:nvSpPr>
          <p:spPr>
            <a:xfrm>
              <a:off x="1780198" y="3674867"/>
              <a:ext cx="13182285" cy="38119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sng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ПРЕИМУЩЕСТВА </a:t>
              </a:r>
              <a:r>
                <a:rPr kumimoji="0" lang="ru-RU" sz="2000" b="1" i="0" u="sng" strike="noStrike" kern="1200" cap="none" spc="0" normalizeH="0" baseline="0" noProof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ДЛЯ </a:t>
              </a:r>
              <a:r>
                <a:rPr kumimoji="0" lang="ru-RU" sz="2000" b="1" i="0" u="sng" strike="noStrike" kern="1200" cap="none" spc="0" normalizeH="0" baseline="0" noProof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САМОЗАНЯТЫХ: </a:t>
              </a:r>
              <a:endParaRPr kumimoji="0" lang="ru-RU" sz="2000" b="1" i="0" u="sng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285750" marR="0" lvl="0" indent="-285750" algn="l" defTabSz="755650" rtl="0" eaLnBrk="1" fontAlgn="base" latinLnBrk="0" hangingPunct="1">
                <a:lnSpc>
                  <a:spcPct val="11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ü"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предельный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срок заключения договора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 – </a:t>
              </a:r>
              <a:r>
                <a:rPr kumimoji="0" lang="ru-RU" sz="2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не более 20 рабочих дней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со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дня принятия заказчиком решения о заключении такого договора;</a:t>
              </a:r>
            </a:p>
            <a:p>
              <a:pPr marL="285750" marR="0" lvl="0" indent="-285750" algn="l" defTabSz="755650" rtl="0" eaLnBrk="1" fontAlgn="base" latinLnBrk="0" hangingPunct="1">
                <a:lnSpc>
                  <a:spcPct val="11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ü"/>
                <a:tabLst/>
                <a:defRPr/>
              </a:pP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максимальный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срок оплаты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 – </a:t>
              </a:r>
              <a:r>
                <a:rPr kumimoji="0" lang="ru-RU" sz="2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не более 15 рабочих дней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со дня подписания заказчиком документа о приемке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товара;</a:t>
              </a:r>
            </a:p>
            <a:p>
              <a:pPr marL="285750" marR="0" lvl="0" indent="-285750" algn="l" defTabSz="755650" rtl="0" eaLnBrk="1" fontAlgn="base" latinLnBrk="0" hangingPunct="1">
                <a:lnSpc>
                  <a:spcPct val="11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ü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возможность 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выбора способа обеспечения заявки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– путем 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внесения денежных средств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 на специальный счет, предоставления </a:t>
              </a:r>
              <a:r>
                <a:rPr kumimoji="0" lang="ru-RU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банковской гарантии;</a:t>
              </a:r>
            </a:p>
            <a:p>
              <a:pPr marL="285750" marR="0" lvl="0" indent="-285750" algn="l" defTabSz="755650" rtl="0" eaLnBrk="1" fontAlgn="base" latinLnBrk="0" hangingPunct="1">
                <a:lnSpc>
                  <a:spcPct val="11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ü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предельный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размер обеспечения заявки – </a:t>
              </a:r>
              <a:r>
                <a:rPr kumimoji="0" lang="ru-RU" sz="2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2%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от начальной цены договора;</a:t>
              </a:r>
            </a:p>
            <a:p>
              <a:pPr marL="285750" marR="0" lvl="0" indent="-285750" algn="l" defTabSz="755650" rtl="0" eaLnBrk="1" fontAlgn="base" latinLnBrk="0" hangingPunct="1">
                <a:lnSpc>
                  <a:spcPct val="112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ü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предельный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размер обеспечения исполнения договора – </a:t>
              </a:r>
              <a:r>
                <a:rPr kumimoji="0" lang="ru-RU" sz="20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5%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 от начальной цены договора, если договором не предусмотрена выплата аванса либо </a:t>
              </a:r>
              <a:r>
                <a:rPr kumimoji="0" lang="ru-RU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устанавливается в размере аванса, если договором предусмотрена выплата аванса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endParaRPr>
            </a:p>
          </p:txBody>
        </p:sp>
        <p:grpSp>
          <p:nvGrpSpPr>
            <p:cNvPr id="61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190122" y="3842523"/>
              <a:ext cx="511217" cy="394959"/>
              <a:chOff x="6399792" y="1720637"/>
              <a:chExt cx="852628" cy="655961"/>
            </a:xfrm>
          </p:grpSpPr>
          <p:sp>
            <p:nvSpPr>
              <p:cNvPr id="62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9792" y="1720637"/>
                <a:ext cx="852628" cy="65596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45032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45032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4" name="Номер слайда 1"/>
          <p:cNvSpPr txBox="1">
            <a:spLocks/>
          </p:cNvSpPr>
          <p:nvPr/>
        </p:nvSpPr>
        <p:spPr>
          <a:xfrm>
            <a:off x="11212199" y="8162324"/>
            <a:ext cx="1080341" cy="347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4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F5761A-7776-4AA7-BF3C-918A7470E77A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2" y="59734"/>
            <a:ext cx="1870590" cy="802483"/>
          </a:xfrm>
          <a:prstGeom prst="rect">
            <a:avLst/>
          </a:prstGeom>
        </p:spPr>
      </p:pic>
      <p:sp>
        <p:nvSpPr>
          <p:cNvPr id="49" name="Заголовок 1"/>
          <p:cNvSpPr txBox="1">
            <a:spLocks/>
          </p:cNvSpPr>
          <p:nvPr/>
        </p:nvSpPr>
        <p:spPr>
          <a:xfrm>
            <a:off x="4318477" y="277357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Заголовок 2"/>
          <p:cNvSpPr txBox="1">
            <a:spLocks/>
          </p:cNvSpPr>
          <p:nvPr/>
        </p:nvSpPr>
        <p:spPr>
          <a:xfrm>
            <a:off x="684114" y="969079"/>
            <a:ext cx="11304078" cy="532080"/>
          </a:xfrm>
          <a:prstGeom prst="rect">
            <a:avLst/>
          </a:prstGeom>
          <a:solidFill>
            <a:schemeClr val="bg1"/>
          </a:solidFill>
        </p:spPr>
        <p:txBody>
          <a:bodyPr vert="horz" lIns="94500" tIns="47250" rIns="94500" bIns="4725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23F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УЧАСТИЕ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3F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САМОЗАНЯТЫХ В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223F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rPr>
              <a:t>ЗАКУПКАХ КРУПНЕЙШИХ ЗАКАЗЧИКОВ</a:t>
            </a:r>
          </a:p>
        </p:txBody>
      </p:sp>
      <p:grpSp>
        <p:nvGrpSpPr>
          <p:cNvPr id="14" name="Группа 13"/>
          <p:cNvGrpSpPr/>
          <p:nvPr/>
        </p:nvGrpSpPr>
        <p:grpSpPr>
          <a:xfrm>
            <a:off x="261514" y="5620399"/>
            <a:ext cx="12164862" cy="2554545"/>
            <a:chOff x="633384" y="3296110"/>
            <a:chExt cx="10958778" cy="2471830"/>
          </a:xfrm>
        </p:grpSpPr>
        <p:sp>
          <p:nvSpPr>
            <p:cNvPr id="15" name="TextBox 14"/>
            <p:cNvSpPr txBox="1"/>
            <p:nvPr/>
          </p:nvSpPr>
          <p:spPr>
            <a:xfrm>
              <a:off x="1153460" y="3296110"/>
              <a:ext cx="10438702" cy="2471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000" b="1" i="0" u="sng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Пошаговый алгоритм участия в закупках крупнейших заказчиков в рамках 223-ФЗ:</a:t>
              </a:r>
            </a:p>
            <a:p>
              <a:pPr marL="342900" marR="0" lvl="0" indent="-342900" algn="l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Поиск закупок через специальные сервисы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–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4418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  <a:hlinkClick r:id="rId4"/>
                </a:rPr>
                <a:t>https://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418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  <a:hlinkClick r:id="rId4"/>
                </a:rPr>
                <a:t>zakupki.gov.ru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418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,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портал Бизнес-навигатора МСП, электронные торговые площадки, МФЦ</a:t>
              </a:r>
            </a:p>
            <a:p>
              <a:pPr marL="342900" marR="0" lvl="0" indent="-342900" algn="l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Изучение извещения и документации о закупке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418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</a:rPr>
                <a:t>– 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4418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  <a:hlinkClick r:id="rId4"/>
                </a:rPr>
                <a:t>https://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44180"/>
                  </a:solidFill>
                  <a:effectLst/>
                  <a:uLnTx/>
                  <a:uFillTx/>
                  <a:latin typeface="Arial Narrow" panose="020B0606020202030204" pitchFamily="34" charset="0"/>
                  <a:ea typeface="+mn-ea"/>
                  <a:cs typeface="Times New Roman" panose="02020603050405020304" pitchFamily="18" charset="0"/>
                  <a:hlinkClick r:id="rId4"/>
                </a:rPr>
                <a:t>zakupki.gov.ru</a:t>
              </a:r>
              <a:endPara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44180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Times New Roman" panose="02020603050405020304" pitchFamily="18" charset="0"/>
              </a:endParaRPr>
            </a:p>
            <a:p>
              <a:pPr marL="342900" marR="0" lvl="0" indent="-342900" algn="l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Использование </a:t>
              </a: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специальных счетов для обеспечения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заявок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 algn="l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Подача заявки на участие в закупке</a:t>
              </a:r>
            </a:p>
            <a:p>
              <a:pPr marL="342900" marR="0" lvl="0" indent="-342900" algn="l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Обеспечение заявки на участие в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закупке, обеспечение исполнения договора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 algn="l" defTabSz="11521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Заключение </a:t>
              </a:r>
              <a:r>
                <a: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 panose="020B0606020202030204" pitchFamily="34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договора</a:t>
              </a:r>
              <a:endPara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Arial Narrow" panose="020B0606020202030204" pitchFamily="34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6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633384" y="3366671"/>
              <a:ext cx="396000" cy="395999"/>
              <a:chOff x="5471238" y="930328"/>
              <a:chExt cx="660464" cy="657689"/>
            </a:xfrm>
          </p:grpSpPr>
          <p:sp>
            <p:nvSpPr>
              <p:cNvPr id="17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1238" y="930328"/>
                <a:ext cx="660464" cy="657689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5597327" y="1235333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5659975" y="1187800"/>
                <a:ext cx="339627" cy="95401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20" name="Прямая соединительная линия 19"/>
          <p:cNvCxnSpPr/>
          <p:nvPr/>
        </p:nvCxnSpPr>
        <p:spPr>
          <a:xfrm>
            <a:off x="321526" y="5582923"/>
            <a:ext cx="11932758" cy="6314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18345" y="1491077"/>
            <a:ext cx="11705523" cy="3295"/>
          </a:xfrm>
          <a:prstGeom prst="line">
            <a:avLst/>
          </a:prstGeom>
          <a:ln w="22225">
            <a:solidFill>
              <a:srgbClr val="7596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6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1"/>
          <p:cNvSpPr txBox="1">
            <a:spLocks/>
          </p:cNvSpPr>
          <p:nvPr/>
        </p:nvSpPr>
        <p:spPr>
          <a:xfrm>
            <a:off x="234760" y="930268"/>
            <a:ext cx="6643503" cy="92155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Портал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Бизнес-навигатора МСП (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smbn.ru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Segoe UI" panose="020B0502040204020203" pitchFamily="34" charset="0"/>
                <a:cs typeface="Times New Roman" panose="02020603050405020304" pitchFamily="18" charset="0"/>
              </a:rPr>
              <a:t>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ea typeface="Segoe UI" panose="020B05020402040202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12561" y="3268299"/>
            <a:ext cx="11354090" cy="1354217"/>
            <a:chOff x="1246059" y="3816345"/>
            <a:chExt cx="11151263" cy="1310369"/>
          </a:xfrm>
        </p:grpSpPr>
        <p:sp>
          <p:nvSpPr>
            <p:cNvPr id="51" name="TextBox 50"/>
            <p:cNvSpPr txBox="1"/>
            <p:nvPr/>
          </p:nvSpPr>
          <p:spPr>
            <a:xfrm>
              <a:off x="1691522" y="3816345"/>
              <a:ext cx="10705800" cy="1310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Онлайн-расчет доступной рыночной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ниши </a:t>
              </a: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и подбор оптимальной локации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для видов </a:t>
              </a: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бизнеса, </a:t>
              </a:r>
              <a:b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отобранных с учетом условий уплаты налога на профессиональный доход*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12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Онлайн-расчет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примерного бизнес-плана </a:t>
              </a: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для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видов бизнеса и </a:t>
              </a: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типовых форматов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, соответствующих </a:t>
              </a: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условиям уплаты налога на профессиональный доход</a:t>
              </a:r>
              <a:endPara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1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855605"/>
              <a:ext cx="396000" cy="396000"/>
              <a:chOff x="6493081" y="1742364"/>
              <a:chExt cx="660464" cy="657690"/>
            </a:xfrm>
          </p:grpSpPr>
          <p:sp>
            <p:nvSpPr>
              <p:cNvPr id="62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1742364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49" name="Заголовок 2"/>
          <p:cNvSpPr txBox="1">
            <a:spLocks/>
          </p:cNvSpPr>
          <p:nvPr/>
        </p:nvSpPr>
        <p:spPr>
          <a:xfrm>
            <a:off x="317278" y="1845403"/>
            <a:ext cx="6560985" cy="680146"/>
          </a:xfrm>
          <a:prstGeom prst="rect">
            <a:avLst/>
          </a:prstGeom>
          <a:solidFill>
            <a:srgbClr val="1F4E79"/>
          </a:solidFill>
        </p:spPr>
        <p:txBody>
          <a:bodyPr vert="horz" lIns="94500" tIns="47250" rIns="94500" bIns="4725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Информационно-маркетинговая поддержка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0786" y="2627002"/>
            <a:ext cx="74673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ДОСТУПНЫЕ ОНЛАЙН СЕРВИСЫ:</a:t>
            </a:r>
            <a:endParaRPr kumimoji="0" lang="ru-RU" sz="24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552688" y="4761711"/>
            <a:ext cx="11313963" cy="409253"/>
            <a:chOff x="1265364" y="3756270"/>
            <a:chExt cx="11111852" cy="396002"/>
          </a:xfrm>
        </p:grpSpPr>
        <p:sp>
          <p:nvSpPr>
            <p:cNvPr id="42" name="TextBox 41"/>
            <p:cNvSpPr txBox="1"/>
            <p:nvPr/>
          </p:nvSpPr>
          <p:spPr>
            <a:xfrm>
              <a:off x="1705594" y="3756270"/>
              <a:ext cx="10671622" cy="357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Онлайн-подбор </a:t>
              </a:r>
              <a:r>
                <a:rPr kumimoji="0" lang="ru-RU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недвижимости по </a:t>
              </a: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заданным параметрам**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3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65364" y="3756272"/>
              <a:ext cx="396000" cy="396000"/>
              <a:chOff x="6525278" y="1577388"/>
              <a:chExt cx="660464" cy="657690"/>
            </a:xfrm>
          </p:grpSpPr>
          <p:sp>
            <p:nvSpPr>
              <p:cNvPr id="44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5278" y="1577388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1949294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1" y="1898928"/>
                <a:ext cx="339627" cy="95401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7" name="Группа 46"/>
          <p:cNvGrpSpPr/>
          <p:nvPr/>
        </p:nvGrpSpPr>
        <p:grpSpPr>
          <a:xfrm>
            <a:off x="656829" y="5339518"/>
            <a:ext cx="11209821" cy="369332"/>
            <a:chOff x="1373894" y="3816345"/>
            <a:chExt cx="11009571" cy="357373"/>
          </a:xfrm>
        </p:grpSpPr>
        <p:sp>
          <p:nvSpPr>
            <p:cNvPr id="48" name="TextBox 47"/>
            <p:cNvSpPr txBox="1"/>
            <p:nvPr/>
          </p:nvSpPr>
          <p:spPr>
            <a:xfrm>
              <a:off x="1729458" y="3816345"/>
              <a:ext cx="10654007" cy="357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Поиск банков для получения кредита с гарантийной поддержкой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0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373894" y="4019384"/>
              <a:ext cx="208286" cy="123540"/>
              <a:chOff x="6706282" y="2014370"/>
              <a:chExt cx="347387" cy="205179"/>
            </a:xfrm>
          </p:grpSpPr>
          <p:sp>
            <p:nvSpPr>
              <p:cNvPr id="54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6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9463822" y="7974207"/>
            <a:ext cx="2834998" cy="460041"/>
          </a:xfr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BF5761A-7776-4AA7-BF3C-918A7470E77A}" type="slidenum">
              <a:rPr kumimoji="0" lang="ru-RU" sz="1512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512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rbitskoemo.ru/upload/files/%D0%91%D0%B8%D0%B7%D0%BD%D0%B5%D1%81%20-%20%D0%BD%D0%B0%D0%B2%D0%B8%D0%B3%D0%B0%D1%82%D0%BE%D1%80%20%D0%9C%D0%A1%D0%9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086" y="1015257"/>
            <a:ext cx="2722402" cy="160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3" name="Группа 72"/>
          <p:cNvGrpSpPr/>
          <p:nvPr/>
        </p:nvGrpSpPr>
        <p:grpSpPr>
          <a:xfrm>
            <a:off x="670941" y="5833904"/>
            <a:ext cx="11380646" cy="1785104"/>
            <a:chOff x="1373894" y="3687255"/>
            <a:chExt cx="11177343" cy="1727303"/>
          </a:xfrm>
        </p:grpSpPr>
        <p:sp>
          <p:nvSpPr>
            <p:cNvPr id="74" name="TextBox 73"/>
            <p:cNvSpPr txBox="1"/>
            <p:nvPr/>
          </p:nvSpPr>
          <p:spPr>
            <a:xfrm>
              <a:off x="1733937" y="3687255"/>
              <a:ext cx="10817300" cy="1727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Иные сервисы: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Поиск проведенных или запланированных проверок контрольно-надзорными органами;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Информация о закупках крупнейших заказчиков;</a:t>
              </a: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Информация </a:t>
              </a:r>
              <a:r>
                <a:rPr kumimoji="0" lang="ru-RU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 мерах поддержки </a:t>
              </a:r>
              <a:r>
                <a:rPr kumimoji="0" 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МСП, методические и аналитические материалы</a:t>
              </a:r>
              <a:endPara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285750" marR="0" lvl="0" indent="-28575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  <a:defRPr/>
              </a:pPr>
              <a:endPara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5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373894" y="4019384"/>
              <a:ext cx="208286" cy="123540"/>
              <a:chOff x="6706282" y="2014370"/>
              <a:chExt cx="347387" cy="205179"/>
            </a:xfrm>
          </p:grpSpPr>
          <p:sp>
            <p:nvSpPr>
              <p:cNvPr id="77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206925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2021725"/>
                <a:ext cx="339627" cy="95402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" name="Группа 1"/>
          <p:cNvGrpSpPr/>
          <p:nvPr/>
        </p:nvGrpSpPr>
        <p:grpSpPr>
          <a:xfrm>
            <a:off x="564934" y="5301298"/>
            <a:ext cx="403203" cy="409251"/>
            <a:chOff x="349180" y="5280835"/>
            <a:chExt cx="403203" cy="409251"/>
          </a:xfrm>
        </p:grpSpPr>
        <p:sp>
          <p:nvSpPr>
            <p:cNvPr id="70" name="Oval 20">
              <a:extLst>
                <a:ext uri="{FF2B5EF4-FFF2-40B4-BE49-F238E27FC236}">
                  <a16:creationId xmlns:a16="http://schemas.microsoft.com/office/drawing/2014/main" xmlns="" id="{D9CB84BB-85E0-45B1-9A9A-18FFA2F49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80" y="5280835"/>
              <a:ext cx="403203" cy="40925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4500" tIns="47250" rIns="94500" bIns="4725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84" name="Rectangle: Rounded Corners 23">
              <a:extLst>
                <a:ext uri="{FF2B5EF4-FFF2-40B4-BE49-F238E27FC236}">
                  <a16:creationId xmlns:a16="http://schemas.microsoft.com/office/drawing/2014/main" xmlns="" id="{2D5550FD-F773-422B-89AE-F3B73C2D6D9B}"/>
                </a:ext>
              </a:extLst>
            </p:cNvPr>
            <p:cNvSpPr/>
            <p:nvPr/>
          </p:nvSpPr>
          <p:spPr>
            <a:xfrm rot="2700000">
              <a:off x="424964" y="5512817"/>
              <a:ext cx="127674" cy="582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85" name="Rectangle: Rounded Corners 24">
              <a:extLst>
                <a:ext uri="{FF2B5EF4-FFF2-40B4-BE49-F238E27FC236}">
                  <a16:creationId xmlns:a16="http://schemas.microsoft.com/office/drawing/2014/main" xmlns="" id="{8623F86D-02ED-41FE-B82A-AF77216F4306}"/>
                </a:ext>
              </a:extLst>
            </p:cNvPr>
            <p:cNvSpPr/>
            <p:nvPr/>
          </p:nvSpPr>
          <p:spPr>
            <a:xfrm rot="8100000">
              <a:off x="464417" y="5480915"/>
              <a:ext cx="207337" cy="593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563632" y="5842853"/>
            <a:ext cx="403203" cy="409251"/>
            <a:chOff x="349180" y="5280835"/>
            <a:chExt cx="403203" cy="409251"/>
          </a:xfrm>
        </p:grpSpPr>
        <p:sp>
          <p:nvSpPr>
            <p:cNvPr id="91" name="Oval 20">
              <a:extLst>
                <a:ext uri="{FF2B5EF4-FFF2-40B4-BE49-F238E27FC236}">
                  <a16:creationId xmlns:a16="http://schemas.microsoft.com/office/drawing/2014/main" xmlns="" id="{D9CB84BB-85E0-45B1-9A9A-18FFA2F49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180" y="5280835"/>
              <a:ext cx="403203" cy="40925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4500" tIns="47250" rIns="94500" bIns="4725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92" name="Rectangle: Rounded Corners 23">
              <a:extLst>
                <a:ext uri="{FF2B5EF4-FFF2-40B4-BE49-F238E27FC236}">
                  <a16:creationId xmlns:a16="http://schemas.microsoft.com/office/drawing/2014/main" xmlns="" id="{2D5550FD-F773-422B-89AE-F3B73C2D6D9B}"/>
                </a:ext>
              </a:extLst>
            </p:cNvPr>
            <p:cNvSpPr/>
            <p:nvPr/>
          </p:nvSpPr>
          <p:spPr>
            <a:xfrm rot="2700000">
              <a:off x="424964" y="5512817"/>
              <a:ext cx="127674" cy="58242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93" name="Rectangle: Rounded Corners 24">
              <a:extLst>
                <a:ext uri="{FF2B5EF4-FFF2-40B4-BE49-F238E27FC236}">
                  <a16:creationId xmlns:a16="http://schemas.microsoft.com/office/drawing/2014/main" xmlns="" id="{8623F86D-02ED-41FE-B82A-AF77216F4306}"/>
                </a:ext>
              </a:extLst>
            </p:cNvPr>
            <p:cNvSpPr/>
            <p:nvPr/>
          </p:nvSpPr>
          <p:spPr>
            <a:xfrm rot="8100000">
              <a:off x="464417" y="5480915"/>
              <a:ext cx="207337" cy="593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pic>
        <p:nvPicPr>
          <p:cNvPr id="102" name="Рисунок 1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2" y="59734"/>
            <a:ext cx="1870590" cy="80248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2834" y="8171223"/>
            <a:ext cx="1081976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** </a:t>
            </a:r>
            <a:r>
              <a:rPr kumimoji="0" lang="ru-RU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разработке для граждан–</a:t>
            </a:r>
            <a:r>
              <a:rPr kumimoji="0" lang="ru-RU" sz="13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самозанятых</a:t>
            </a:r>
            <a:r>
              <a:rPr kumimoji="0" lang="ru-RU" sz="13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доступно для ИП–</a:t>
            </a:r>
            <a:r>
              <a:rPr kumimoji="0" lang="ru-RU" sz="13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самозанятых</a:t>
            </a:r>
            <a:endParaRPr kumimoji="0" lang="ru-RU" sz="13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1" name="Заголовок 1"/>
          <p:cNvSpPr txBox="1">
            <a:spLocks/>
          </p:cNvSpPr>
          <p:nvPr/>
        </p:nvSpPr>
        <p:spPr>
          <a:xfrm>
            <a:off x="4356554" y="308784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2" name="Oval 20">
            <a:extLst>
              <a:ext uri="{FF2B5EF4-FFF2-40B4-BE49-F238E27FC236}">
                <a16:creationId xmlns:a16="http://schemas.microsoft.com/office/drawing/2014/main" xmlns="" id="{D9CB84BB-85E0-45B1-9A9A-18FFA2F49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926" y="4025207"/>
            <a:ext cx="403203" cy="40925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4500" tIns="47250" rIns="94500" bIns="4725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3" name="Rectangle: Rounded Corners 24">
            <a:extLst>
              <a:ext uri="{FF2B5EF4-FFF2-40B4-BE49-F238E27FC236}">
                <a16:creationId xmlns:a16="http://schemas.microsoft.com/office/drawing/2014/main" xmlns="" id="{8623F86D-02ED-41FE-B82A-AF77216F4306}"/>
              </a:ext>
            </a:extLst>
          </p:cNvPr>
          <p:cNvSpPr/>
          <p:nvPr/>
        </p:nvSpPr>
        <p:spPr>
          <a:xfrm rot="8100000">
            <a:off x="661567" y="4199506"/>
            <a:ext cx="207337" cy="593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6" name="Rectangle: Rounded Corners 23">
            <a:extLst>
              <a:ext uri="{FF2B5EF4-FFF2-40B4-BE49-F238E27FC236}">
                <a16:creationId xmlns:a16="http://schemas.microsoft.com/office/drawing/2014/main" xmlns="" id="{2D5550FD-F773-422B-89AE-F3B73C2D6D9B}"/>
              </a:ext>
            </a:extLst>
          </p:cNvPr>
          <p:cNvSpPr/>
          <p:nvPr/>
        </p:nvSpPr>
        <p:spPr>
          <a:xfrm rot="2700000">
            <a:off x="613463" y="4217674"/>
            <a:ext cx="127674" cy="5824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95865" y="7479788"/>
            <a:ext cx="10940623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 15 видов бизнеса – ремонт одежды, </a:t>
            </a:r>
            <a:r>
              <a:rPr kumimoji="0" lang="ru-RU" sz="13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металлоремонт</a:t>
            </a:r>
            <a:r>
              <a:rPr kumimoji="0" lang="ru-RU" sz="13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ремонт часов, фотоателье, ремонт обуви, ремонт цифровой техники, ремонт компьютеров, ремонт мобильных устройств связи, парикмахерская, салон маникюра, салон макияжа, изготовление и продажа кондитерских изделий, спортивные секции для детей, спортивные секции для взрослых, </a:t>
            </a:r>
            <a:r>
              <a:rPr kumimoji="0" lang="ru-RU" sz="1300" b="0" i="1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танц</a:t>
            </a:r>
            <a:r>
              <a:rPr kumimoji="0" lang="ru-RU" sz="13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-школа</a:t>
            </a:r>
            <a:endParaRPr kumimoji="0" lang="ru-RU" sz="13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241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214707" y="2685412"/>
            <a:ext cx="6595668" cy="2252426"/>
            <a:chOff x="1191692" y="3816344"/>
            <a:chExt cx="7129479" cy="2067554"/>
          </a:xfrm>
        </p:grpSpPr>
        <p:sp>
          <p:nvSpPr>
            <p:cNvPr id="51" name="TextBox 50"/>
            <p:cNvSpPr txBox="1"/>
            <p:nvPr/>
          </p:nvSpPr>
          <p:spPr>
            <a:xfrm>
              <a:off x="1714661" y="3816344"/>
              <a:ext cx="6606510" cy="2067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Преимущества для субъектов МСП, </a:t>
              </a:r>
              <a:r>
                <a:rPr kumimoji="0" lang="ru-RU" sz="16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самозанятых</a:t>
              </a: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*: </a:t>
              </a:r>
            </a:p>
            <a:p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</a:t>
              </a:r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Конкретный </a:t>
              </a:r>
              <a:r>
                <a: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список объектов </a:t>
              </a:r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для аренды</a:t>
              </a:r>
            </a:p>
            <a:p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</a:t>
              </a:r>
              <a:r>
                <a: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Сниженная ставка арендной платы </a:t>
              </a:r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 объект</a:t>
              </a:r>
            </a:p>
            <a:p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</a:t>
              </a:r>
              <a:r>
                <a:rPr lang="ru-RU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Длительные сроки аренды </a:t>
              </a:r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имущества</a:t>
              </a:r>
            </a:p>
            <a:p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</a:t>
              </a:r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Получение в аренду имущества только предпринимателями, самозанятыми гражданами</a:t>
              </a:r>
            </a:p>
            <a:p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По истечение 3-х летнего периода аренды арендатор – предприниматель может воспользоваться </a:t>
              </a:r>
              <a:r>
                <a:rPr lang="ru-RU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правом преимущественного выкупа </a:t>
              </a:r>
              <a:r>
                <a: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объекта недвижимого </a:t>
              </a:r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имущества 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just" defTabSz="755650">
                <a:lnSpc>
                  <a:spcPct val="90000"/>
                </a:lnSpc>
                <a:spcAft>
                  <a:spcPts val="0"/>
                </a:spcAft>
              </a:pPr>
              <a:endParaRPr lang="ru-RU" sz="165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Oval 20">
              <a:extLst>
                <a:ext uri="{FF2B5EF4-FFF2-40B4-BE49-F238E27FC236}">
                  <a16:creationId xmlns:a16="http://schemas.microsoft.com/office/drawing/2014/main" xmlns="" id="{D9CB84BB-85E0-45B1-9A9A-18FFA2F49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692" y="3855606"/>
              <a:ext cx="450367" cy="37750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 vert="horz" wrap="square" lIns="94500" tIns="47250" rIns="94500" bIns="4725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4503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60" b="0" i="0" u="none" strike="noStrike" kern="1200" cap="none" spc="0" normalizeH="0" baseline="0" noProof="0">
                <a:ln>
                  <a:noFill/>
                </a:ln>
                <a:solidFill>
                  <a:srgbClr val="282F3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121162" y="5049280"/>
            <a:ext cx="7563391" cy="3170099"/>
            <a:chOff x="1246059" y="3129891"/>
            <a:chExt cx="7428280" cy="3067450"/>
          </a:xfrm>
        </p:grpSpPr>
        <p:sp>
          <p:nvSpPr>
            <p:cNvPr id="42" name="TextBox 41"/>
            <p:cNvSpPr txBox="1"/>
            <p:nvPr/>
          </p:nvSpPr>
          <p:spPr>
            <a:xfrm>
              <a:off x="1691876" y="3129891"/>
              <a:ext cx="6982463" cy="30674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62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Пошаговый алгоритм</a:t>
              </a:r>
              <a:r>
                <a:rPr kumimoji="0" lang="ru-RU" sz="1600" b="1" i="0" u="none" strike="noStrike" kern="1200" cap="none" spc="0" normalizeH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получения субъектами МСП, </a:t>
              </a:r>
              <a:r>
                <a:rPr kumimoji="0" lang="ru-RU" sz="1600" b="1" i="0" u="none" strike="noStrike" kern="1200" cap="none" spc="0" normalizeH="0" noProof="0" dirty="0" err="1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самозанятыми</a:t>
              </a:r>
              <a:r>
                <a:rPr kumimoji="0" lang="ru-RU" sz="1600" b="1" i="0" u="none" strike="noStrike" kern="1200" cap="none" spc="0" normalizeH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 имущественной поддержки</a:t>
              </a:r>
              <a:r>
                <a:rPr kumimoji="0" lang="ru-RU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30454F"/>
                  </a:solidFill>
                  <a:effectLst/>
                  <a:uLnTx/>
                  <a:uFillTx/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:</a:t>
              </a:r>
            </a:p>
            <a:p>
              <a:pPr marL="342900" indent="-342900" defTabSz="1152144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1400" b="1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Поиск и подбор объекта  </a:t>
              </a:r>
              <a: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через </a:t>
              </a: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</a:t>
              </a:r>
              <a: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ортал </a:t>
              </a: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Бизнес-навигатора МСП, Единый портал государственных услуг, МФЦ, официальные сайты органов государственной власти и органов местного самоуправления, </a:t>
              </a:r>
              <a: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/>
              </a:r>
              <a:b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запрос </a:t>
              </a: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в Корпорацию</a:t>
              </a:r>
            </a:p>
            <a:p>
              <a:pPr marL="342900" indent="-342900" defTabSz="1152144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1400" b="1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Изучение сведений </a:t>
              </a: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об объекте</a:t>
              </a:r>
            </a:p>
            <a:p>
              <a:pPr marL="342900" indent="-342900" defTabSz="1152144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1400" b="1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Обращение в орган </a:t>
              </a: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государственной власти или орган местного самоуправления, </a:t>
              </a:r>
              <a: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осуществляющий функции по управлению имуществом (комитет, управление по имуществу)</a:t>
              </a:r>
              <a:endParaRPr lang="ru-RU" sz="14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342900" indent="-342900" defTabSz="1152144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Участие в </a:t>
              </a:r>
              <a:r>
                <a:rPr lang="ru-RU" sz="1400" b="1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процедуре торгов </a:t>
              </a: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на право заключения договора </a:t>
              </a:r>
              <a:r>
                <a:rPr lang="ru-RU" sz="1400" dirty="0" smtClean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аренды (в ряде регионов, муниципальных образований реализуется возможность предоставления имущества без проведения торгов) </a:t>
              </a:r>
              <a:endParaRPr lang="ru-RU" sz="14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  <a:p>
              <a:pPr marL="342900" indent="-342900" defTabSz="1152144" fontAlgn="auto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  <a:defRPr/>
              </a:pPr>
              <a:r>
                <a:rPr lang="ru-RU" sz="1400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Заключение </a:t>
              </a:r>
              <a:r>
                <a:rPr lang="ru-RU" sz="1400" b="1" dirty="0">
                  <a:solidFill>
                    <a:srgbClr val="30454F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договора</a:t>
              </a:r>
            </a:p>
          </p:txBody>
        </p:sp>
        <p:grpSp>
          <p:nvGrpSpPr>
            <p:cNvPr id="43" name="Group 1">
              <a:extLst>
                <a:ext uri="{FF2B5EF4-FFF2-40B4-BE49-F238E27FC236}">
                  <a16:creationId xmlns:a16="http://schemas.microsoft.com/office/drawing/2014/main" xmlns="" id="{CC228256-7909-4687-AC06-DF201365974E}"/>
                </a:ext>
              </a:extLst>
            </p:cNvPr>
            <p:cNvGrpSpPr/>
            <p:nvPr/>
          </p:nvGrpSpPr>
          <p:grpSpPr>
            <a:xfrm>
              <a:off x="1246059" y="3208517"/>
              <a:ext cx="396000" cy="396000"/>
              <a:chOff x="6493081" y="667653"/>
              <a:chExt cx="660464" cy="657690"/>
            </a:xfrm>
          </p:grpSpPr>
          <p:sp>
            <p:nvSpPr>
              <p:cNvPr id="44" name="Oval 20">
                <a:extLst>
                  <a:ext uri="{FF2B5EF4-FFF2-40B4-BE49-F238E27FC236}">
                    <a16:creationId xmlns:a16="http://schemas.microsoft.com/office/drawing/2014/main" xmlns="" id="{D9CB84BB-85E0-45B1-9A9A-18FFA2F49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93081" y="667653"/>
                <a:ext cx="660464" cy="65769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txBody>
              <a:bodyPr vert="horz" wrap="square" lIns="94500" tIns="47250" rIns="94500" bIns="4725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v"/>
                  <a:tabLst/>
                  <a:defRPr/>
                </a:pPr>
                <a:endParaRPr kumimoji="0" lang="en-US" sz="1860" b="0" i="0" u="none" strike="noStrike" kern="1200" cap="none" spc="0" normalizeH="0" baseline="0" noProof="0" dirty="0">
                  <a:ln>
                    <a:noFill/>
                  </a:ln>
                  <a:solidFill>
                    <a:srgbClr val="282F39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: Rounded Corners 23">
                <a:extLst>
                  <a:ext uri="{FF2B5EF4-FFF2-40B4-BE49-F238E27FC236}">
                    <a16:creationId xmlns:a16="http://schemas.microsoft.com/office/drawing/2014/main" xmlns="" id="{2D5550FD-F773-422B-89AE-F3B73C2D6D9B}"/>
                  </a:ext>
                </a:extLst>
              </p:cNvPr>
              <p:cNvSpPr/>
              <p:nvPr/>
            </p:nvSpPr>
            <p:spPr>
              <a:xfrm rot="2700000">
                <a:off x="6651394" y="994548"/>
                <a:ext cx="205179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Rectangle: Rounded Corners 24">
                <a:extLst>
                  <a:ext uri="{FF2B5EF4-FFF2-40B4-BE49-F238E27FC236}">
                    <a16:creationId xmlns:a16="http://schemas.microsoft.com/office/drawing/2014/main" xmlns="" id="{8623F86D-02ED-41FE-B82A-AF77216F4306}"/>
                  </a:ext>
                </a:extLst>
              </p:cNvPr>
              <p:cNvSpPr/>
              <p:nvPr/>
            </p:nvSpPr>
            <p:spPr>
              <a:xfrm rot="8100000">
                <a:off x="6714042" y="947014"/>
                <a:ext cx="339627" cy="95403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45032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6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33" name="Заголовок 2"/>
          <p:cNvSpPr txBox="1">
            <a:spLocks/>
          </p:cNvSpPr>
          <p:nvPr/>
        </p:nvSpPr>
        <p:spPr>
          <a:xfrm>
            <a:off x="423030" y="865514"/>
            <a:ext cx="12158303" cy="874055"/>
          </a:xfrm>
          <a:prstGeom prst="rect">
            <a:avLst/>
          </a:prstGeom>
          <a:solidFill>
            <a:schemeClr val="bg1"/>
          </a:solidFill>
        </p:spPr>
        <p:txBody>
          <a:bodyPr vert="horz" lIns="94500" tIns="47250" rIns="94500" bIns="4725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3F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ИМУЩЕСТВЕННАЯ ПОДДЕРЖКА 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rgbClr val="223F6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САМОЗАНЯТЫХ*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223F6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Заголовок 2"/>
          <p:cNvSpPr txBox="1">
            <a:spLocks/>
          </p:cNvSpPr>
          <p:nvPr/>
        </p:nvSpPr>
        <p:spPr>
          <a:xfrm>
            <a:off x="575088" y="1513834"/>
            <a:ext cx="5341468" cy="1074082"/>
          </a:xfrm>
          <a:prstGeom prst="rect">
            <a:avLst/>
          </a:prstGeom>
          <a:solidFill>
            <a:srgbClr val="1F4E79"/>
          </a:solidFill>
        </p:spPr>
        <p:txBody>
          <a:bodyPr vert="horz" lIns="94500" tIns="47250" rIns="94500" bIns="4725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algn="ctr"/>
            <a:r>
              <a:rPr lang="ru-RU" sz="16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16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льготных условиях </a:t>
            </a:r>
            <a:r>
              <a:rPr lang="ru-RU" sz="16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получить в аренду имущество, </a:t>
            </a:r>
            <a:r>
              <a:rPr lang="ru-RU" sz="16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находящееся </a:t>
            </a:r>
            <a:r>
              <a:rPr lang="ru-RU" sz="165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государственной или муниципальной собственности, для организации </a:t>
            </a:r>
            <a:r>
              <a:rPr lang="ru-RU" sz="165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расширения предпринимательской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30525" y="5037588"/>
            <a:ext cx="3801012" cy="2580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25"/>
              </a:spcAft>
            </a:pPr>
            <a:r>
              <a:rPr lang="ru-RU" sz="1654" b="1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Какое «ИМУЩЕСТВО» бизнес может получить в аренду?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земельные участки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помещения под офисы, производство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здания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строения и сооружения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целые имущественные комплексы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машины и другие объекты движимого имущества</a:t>
            </a:r>
          </a:p>
        </p:txBody>
      </p:sp>
      <p:sp>
        <p:nvSpPr>
          <p:cNvPr id="23" name="Oval 20">
            <a:extLst>
              <a:ext uri="{FF2B5EF4-FFF2-40B4-BE49-F238E27FC236}">
                <a16:creationId xmlns:a16="http://schemas.microsoft.com/office/drawing/2014/main" xmlns="" id="{D9CB84BB-85E0-45B1-9A9A-18FFA2F49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7916" y="5087616"/>
            <a:ext cx="423141" cy="40925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txBody>
          <a:bodyPr vert="horz" wrap="square" lIns="94500" tIns="47250" rIns="94500" bIns="4725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282F3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: Rounded Corners 24">
            <a:extLst>
              <a:ext uri="{FF2B5EF4-FFF2-40B4-BE49-F238E27FC236}">
                <a16:creationId xmlns:a16="http://schemas.microsoft.com/office/drawing/2014/main" xmlns="" id="{8623F86D-02ED-41FE-B82A-AF77216F4306}"/>
              </a:ext>
            </a:extLst>
          </p:cNvPr>
          <p:cNvSpPr/>
          <p:nvPr/>
        </p:nvSpPr>
        <p:spPr>
          <a:xfrm rot="8100000">
            <a:off x="8303473" y="5246470"/>
            <a:ext cx="217590" cy="5936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Rectangle: Rounded Corners 23">
            <a:extLst>
              <a:ext uri="{FF2B5EF4-FFF2-40B4-BE49-F238E27FC236}">
                <a16:creationId xmlns:a16="http://schemas.microsoft.com/office/drawing/2014/main" xmlns="" id="{2D5550FD-F773-422B-89AE-F3B73C2D6D9B}"/>
              </a:ext>
            </a:extLst>
          </p:cNvPr>
          <p:cNvSpPr/>
          <p:nvPr/>
        </p:nvSpPr>
        <p:spPr>
          <a:xfrm rot="2700000">
            <a:off x="8222669" y="5247510"/>
            <a:ext cx="183359" cy="7232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Номер слайда 1"/>
          <p:cNvSpPr txBox="1">
            <a:spLocks/>
          </p:cNvSpPr>
          <p:nvPr/>
        </p:nvSpPr>
        <p:spPr>
          <a:xfrm>
            <a:off x="9668171" y="8169081"/>
            <a:ext cx="2834998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4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9191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58383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37574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916765" algn="l" rtl="0" fontAlgn="base">
              <a:spcBef>
                <a:spcPct val="0"/>
              </a:spcBef>
              <a:spcAft>
                <a:spcPct val="0"/>
              </a:spcAft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395957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875148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354339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833531" algn="l" defTabSz="958383" rtl="0" eaLnBrk="1" latinLnBrk="0" hangingPunct="1">
              <a:defRPr sz="2119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fld id="{7BF5761A-7776-4AA7-BF3C-918A7470E77A}" type="slidenum">
              <a:rPr lang="ru-RU" sz="1512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7</a:t>
            </a:fld>
            <a:endParaRPr lang="ru-RU" sz="1512" dirty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736541" y="1897369"/>
            <a:ext cx="476662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АО «Корпорация «МСП» оказывает помощь субъектам МСП в поиске и подборе 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имущества.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Информация об имуществе</a:t>
            </a:r>
            <a:r>
              <a:rPr lang="ru-RU" sz="1400" b="1" noProof="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свободном от прав третьих лиц, доступна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 algn="ctr">
              <a:spcBef>
                <a:spcPts val="620"/>
              </a:spcBef>
              <a:buFont typeface="+mj-lt"/>
              <a:buAutoNum type="arabicPeriod"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 официальном сайте АО «Корпорация «МСП» –</a:t>
            </a:r>
            <a:r>
              <a:rPr lang="en-US" sz="140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n-US" sz="1400" dirty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140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3"/>
              </a:rPr>
              <a:t>corpmsp.ru/imushchestvennaya-podderzhka/dlya-subektov-msp/informatsiya-ob-obektakh-imushchestva.php</a:t>
            </a:r>
            <a:endParaRPr lang="ru-RU" sz="1400" dirty="0" smtClean="0">
              <a:solidFill>
                <a:srgbClr val="30454F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spcBef>
                <a:spcPts val="620"/>
              </a:spcBef>
              <a:buFont typeface="+mj-lt"/>
              <a:buAutoNum type="arabicPeriod"/>
              <a:defRPr/>
            </a:pPr>
            <a:r>
              <a:rPr lang="ru-RU" sz="140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 МФЦ</a:t>
            </a:r>
          </a:p>
          <a:p>
            <a:pPr marL="342900" lvl="0" indent="-342900" algn="ctr">
              <a:spcBef>
                <a:spcPts val="620"/>
              </a:spcBef>
              <a:buFont typeface="+mj-lt"/>
              <a:buAutoNum type="arabicPeriod"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На Портале Бизнес-навигатора МСП – </a:t>
            </a:r>
            <a:r>
              <a:rPr lang="en-US" sz="1400" dirty="0" smtClean="0">
                <a:solidFill>
                  <a:srgbClr val="30454F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  <a:hlinkClick r:id="rId4"/>
              </a:rPr>
              <a:t>https://smbn.ru/</a:t>
            </a:r>
            <a:endParaRPr lang="ru-RU" sz="1400" dirty="0" smtClean="0">
              <a:solidFill>
                <a:srgbClr val="30454F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60308" y="8281461"/>
            <a:ext cx="11076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* После внесения изменений в постановление Правительства РФ от 21.08.2010 № 645 и НПА субъектов РФ</a:t>
            </a:r>
            <a:endParaRPr kumimoji="0" lang="ru-RU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2" y="59734"/>
            <a:ext cx="1870590" cy="802483"/>
          </a:xfrm>
          <a:prstGeom prst="rect">
            <a:avLst/>
          </a:prstGeom>
        </p:spPr>
      </p:pic>
      <p:sp>
        <p:nvSpPr>
          <p:cNvPr id="35" name="Rectangle: Rounded Corners 23">
            <a:extLst>
              <a:ext uri="{FF2B5EF4-FFF2-40B4-BE49-F238E27FC236}">
                <a16:creationId xmlns:a16="http://schemas.microsoft.com/office/drawing/2014/main" xmlns="" id="{2D5550FD-F773-422B-89AE-F3B73C2D6D9B}"/>
              </a:ext>
            </a:extLst>
          </p:cNvPr>
          <p:cNvSpPr/>
          <p:nvPr/>
        </p:nvSpPr>
        <p:spPr>
          <a:xfrm rot="2700000">
            <a:off x="321260" y="2909110"/>
            <a:ext cx="95375" cy="6065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: Rounded Corners 24">
            <a:extLst>
              <a:ext uri="{FF2B5EF4-FFF2-40B4-BE49-F238E27FC236}">
                <a16:creationId xmlns:a16="http://schemas.microsoft.com/office/drawing/2014/main" xmlns="" id="{8623F86D-02ED-41FE-B82A-AF77216F4306}"/>
              </a:ext>
            </a:extLst>
          </p:cNvPr>
          <p:cNvSpPr/>
          <p:nvPr/>
        </p:nvSpPr>
        <p:spPr>
          <a:xfrm rot="8100000">
            <a:off x="359807" y="2903182"/>
            <a:ext cx="207337" cy="5936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4503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6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7911234" y="4937838"/>
            <a:ext cx="0" cy="3341924"/>
          </a:xfrm>
          <a:prstGeom prst="line">
            <a:avLst/>
          </a:prstGeom>
          <a:ln w="22225">
            <a:solidFill>
              <a:srgbClr val="7596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Заголовок 1"/>
          <p:cNvSpPr txBox="1">
            <a:spLocks/>
          </p:cNvSpPr>
          <p:nvPr/>
        </p:nvSpPr>
        <p:spPr>
          <a:xfrm>
            <a:off x="4479842" y="308784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56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Рисунок 1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62" y="59734"/>
            <a:ext cx="1870590" cy="802483"/>
          </a:xfrm>
          <a:prstGeom prst="rect">
            <a:avLst/>
          </a:prstGeom>
        </p:spPr>
      </p:pic>
      <p:sp>
        <p:nvSpPr>
          <p:cNvPr id="102" name="Номер слайда 63"/>
          <p:cNvSpPr>
            <a:spLocks noGrp="1"/>
          </p:cNvSpPr>
          <p:nvPr>
            <p:ph type="sldNum" sz="quarter" idx="12"/>
          </p:nvPr>
        </p:nvSpPr>
        <p:spPr>
          <a:xfrm>
            <a:off x="9270695" y="8008713"/>
            <a:ext cx="2834998" cy="460041"/>
          </a:xfrm>
        </p:spPr>
        <p:txBody>
          <a:bodyPr/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fld id="{C5A90B4C-E4A3-4502-AFAA-0A27085C73EC}" type="slidenum">
              <a:rPr lang="ru-RU">
                <a:cs typeface="+mn-cs"/>
              </a:rPr>
              <a:pPr defTabSz="576072" fontAlgn="auto">
                <a:spcBef>
                  <a:spcPts val="0"/>
                </a:spcBef>
                <a:spcAft>
                  <a:spcPts val="0"/>
                </a:spcAft>
              </a:pPr>
              <a:t>8</a:t>
            </a:fld>
            <a:endParaRPr lang="ru-RU" dirty="0"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290162" y="661705"/>
            <a:ext cx="10745294" cy="422275"/>
          </a:xfrm>
        </p:spPr>
        <p:txBody>
          <a:bodyPr>
            <a:noAutofit/>
          </a:bodyPr>
          <a:lstStyle/>
          <a:p>
            <a:pPr algn="ctr" defTabSz="914400" fontAlgn="base">
              <a:spcAft>
                <a:spcPct val="0"/>
              </a:spcAft>
            </a:pPr>
            <a:r>
              <a:rPr lang="ru-RU" sz="1600" b="1" dirty="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Обучающие программы АО «Корпорация «МСП</a:t>
            </a:r>
            <a:r>
              <a:rPr lang="ru-RU" sz="1600" b="1" dirty="0" smtClean="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», которыми могут воспользоваться </a:t>
            </a:r>
            <a:r>
              <a:rPr lang="ru-RU" sz="1600" b="1" dirty="0" err="1" smtClean="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самозанятые</a:t>
            </a:r>
            <a:endParaRPr lang="ru-RU" sz="1600" b="1" dirty="0">
              <a:solidFill>
                <a:srgbClr val="2F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4102297" y="2606460"/>
            <a:ext cx="560744" cy="776817"/>
            <a:chOff x="568390" y="2875249"/>
            <a:chExt cx="1245946" cy="1726056"/>
          </a:xfrm>
        </p:grpSpPr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8390" y="2875249"/>
              <a:ext cx="940305" cy="1335914"/>
            </a:xfrm>
            <a:prstGeom prst="rect">
              <a:avLst/>
            </a:prstGeom>
          </p:spPr>
        </p:pic>
        <p:pic>
          <p:nvPicPr>
            <p:cNvPr id="30" name="Picture 2" descr="C:\Users\Milkyway\Desktop\Lt80o05uDx4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964" y="3284210"/>
              <a:ext cx="940372" cy="1317095"/>
            </a:xfrm>
            <a:prstGeom prst="rect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1172799" y="1131275"/>
            <a:ext cx="4575682" cy="439169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2269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Программа «Азбука предпринимателя»</a:t>
            </a:r>
          </a:p>
        </p:txBody>
      </p:sp>
      <p:sp>
        <p:nvSpPr>
          <p:cNvPr id="32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1172788" y="2451224"/>
            <a:ext cx="2603285" cy="1011578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            Цель тренинга:</a:t>
            </a:r>
          </a:p>
          <a:p>
            <a:pPr algn="just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            </a:t>
            </a: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обучение разработке бизнес-плана, готового к реализации </a:t>
            </a:r>
            <a:b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</a:b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и запуску нового бизнес-проекта</a:t>
            </a:r>
          </a:p>
        </p:txBody>
      </p:sp>
      <p:sp>
        <p:nvSpPr>
          <p:cNvPr id="33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1725866" y="1818913"/>
            <a:ext cx="2092220" cy="603549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rm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Продолжительность:</a:t>
            </a:r>
          </a:p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35 часов (5 дней)</a:t>
            </a:r>
          </a:p>
        </p:txBody>
      </p:sp>
      <p:sp>
        <p:nvSpPr>
          <p:cNvPr id="34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4721287" y="2548113"/>
            <a:ext cx="1610477" cy="713028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Материалы:</a:t>
            </a:r>
          </a:p>
          <a:p>
            <a:pPr marL="112027" indent="-112027" defTabSz="57607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учебное пособие</a:t>
            </a:r>
          </a:p>
          <a:p>
            <a:pPr marL="112027" indent="-112027" defTabSz="57607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учебная тетрадь «Бизнес-план»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305883" y="1818928"/>
            <a:ext cx="2144405" cy="72135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txBody>
          <a:bodyPr wrap="square" lIns="24003" tIns="24003" rIns="24003" bIns="24003" numCol="1" anchor="t">
            <a:noAutofit/>
          </a:bodyPr>
          <a:lstStyle/>
          <a:p>
            <a:pPr algn="just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Целевая аудитория:</a:t>
            </a:r>
          </a:p>
          <a:p>
            <a:pPr algn="just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386" dirty="0">
                <a:solidFill>
                  <a:srgbClr val="0079BD"/>
                </a:solidFill>
                <a:latin typeface="Arial Narrow" panose="020B0606020202030204" pitchFamily="34" charset="0"/>
                <a:cs typeface="+mn-cs"/>
                <a:sym typeface="PT Sans"/>
              </a:rPr>
              <a:t>потенциальные</a:t>
            </a: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 и начинающие предприниматели</a:t>
            </a:r>
          </a:p>
        </p:txBody>
      </p:sp>
      <p:sp>
        <p:nvSpPr>
          <p:cNvPr id="36" name="Прямоугольник 35"/>
          <p:cNvSpPr/>
          <p:nvPr/>
        </p:nvSpPr>
        <p:spPr>
          <a:xfrm rot="5400000">
            <a:off x="2122407" y="633470"/>
            <a:ext cx="128368" cy="2027602"/>
          </a:xfrm>
          <a:prstGeom prst="rect">
            <a:avLst/>
          </a:prstGeom>
          <a:solidFill>
            <a:srgbClr val="C03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9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9461853" y="2591821"/>
            <a:ext cx="598250" cy="788480"/>
            <a:chOff x="6391055" y="1180335"/>
            <a:chExt cx="679858" cy="896038"/>
          </a:xfrm>
        </p:grpSpPr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391055" y="1180335"/>
              <a:ext cx="500636" cy="710760"/>
            </a:xfrm>
            <a:prstGeom prst="rect">
              <a:avLst/>
            </a:prstGeom>
            <a:ln>
              <a:solidFill>
                <a:srgbClr val="1F4E79"/>
              </a:solidFill>
            </a:ln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2255" y="1385159"/>
              <a:ext cx="488658" cy="691214"/>
            </a:xfrm>
            <a:prstGeom prst="rect">
              <a:avLst/>
            </a:prstGeom>
            <a:ln>
              <a:solidFill>
                <a:srgbClr val="1F4E79"/>
              </a:solidFill>
            </a:ln>
          </p:spPr>
        </p:pic>
      </p:grpSp>
      <p:sp>
        <p:nvSpPr>
          <p:cNvPr id="40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6914711" y="2566447"/>
            <a:ext cx="2275159" cy="98602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Autofit/>
          </a:bodyPr>
          <a:lstStyle/>
          <a:p>
            <a:pPr algn="just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          Цель тренинга:</a:t>
            </a:r>
          </a:p>
          <a:p>
            <a:pPr algn="just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            </a:t>
            </a:r>
            <a:r>
              <a:rPr lang="ru-RU" sz="1386" kern="0" spc="-13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обучение навыкам проведения анализа и последующего развития бизнеса</a:t>
            </a:r>
          </a:p>
        </p:txBody>
      </p:sp>
      <p:sp>
        <p:nvSpPr>
          <p:cNvPr id="41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7397227" y="1817717"/>
            <a:ext cx="2456582" cy="574301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rm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Продолжительность:</a:t>
            </a:r>
          </a:p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33 часа (5 дней)</a:t>
            </a:r>
          </a:p>
        </p:txBody>
      </p:sp>
      <p:sp>
        <p:nvSpPr>
          <p:cNvPr id="42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10147379" y="2504476"/>
            <a:ext cx="1872064" cy="952289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Материалы:</a:t>
            </a:r>
          </a:p>
          <a:p>
            <a:pPr marL="112027" indent="-112027" defTabSz="57607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учебное пособие</a:t>
            </a:r>
          </a:p>
          <a:p>
            <a:pPr marL="112027" indent="-112027" defTabSz="576072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методическое руководство для тренера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849246" y="1812329"/>
            <a:ext cx="2369862" cy="65017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txBody>
          <a:bodyPr wrap="square" lIns="24003" tIns="24003" rIns="24003" bIns="24003" numCol="1" anchor="t"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Целевая аудитория:</a:t>
            </a:r>
          </a:p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386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  <a:sym typeface="PT Sans"/>
              </a:rPr>
              <a:t>действующие предприниматели</a:t>
            </a:r>
          </a:p>
        </p:txBody>
      </p:sp>
      <p:sp>
        <p:nvSpPr>
          <p:cNvPr id="44" name="Shape 114">
            <a:extLst>
              <a:ext uri="{FF2B5EF4-FFF2-40B4-BE49-F238E27FC236}">
                <a16:creationId xmlns:a16="http://schemas.microsoft.com/office/drawing/2014/main" xmlns="" id="{9963B3E0-1993-9142-9982-A0E0F84F0538}"/>
              </a:ext>
            </a:extLst>
          </p:cNvPr>
          <p:cNvSpPr/>
          <p:nvPr/>
        </p:nvSpPr>
        <p:spPr>
          <a:xfrm>
            <a:off x="6950130" y="1129650"/>
            <a:ext cx="5829230" cy="51791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4003" tIns="24003" rIns="24003" bIns="24003" numCol="1" anchor="t">
            <a:no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2269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Программа «Школа предпринимательства»</a:t>
            </a:r>
          </a:p>
        </p:txBody>
      </p:sp>
      <p:sp>
        <p:nvSpPr>
          <p:cNvPr id="45" name="Прямоугольник 44"/>
          <p:cNvSpPr/>
          <p:nvPr/>
        </p:nvSpPr>
        <p:spPr>
          <a:xfrm rot="5400000">
            <a:off x="7884248" y="633519"/>
            <a:ext cx="128368" cy="2027602"/>
          </a:xfrm>
          <a:prstGeom prst="rect">
            <a:avLst/>
          </a:prstGeom>
          <a:solidFill>
            <a:srgbClr val="C03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9" dirty="0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46" name="Объект 45"/>
          <p:cNvGraphicFramePr>
            <a:graphicFrameLocks noChangeAspect="1"/>
          </p:cNvGraphicFramePr>
          <p:nvPr>
            <p:extLst/>
          </p:nvPr>
        </p:nvGraphicFramePr>
        <p:xfrm>
          <a:off x="1172797" y="1824338"/>
          <a:ext cx="485204" cy="483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0" name="CorelDRAW" r:id="rId9" imgW="496234" imgH="495990" progId="CorelDraw.Graphic.18">
                  <p:embed/>
                </p:oleObj>
              </mc:Choice>
              <mc:Fallback>
                <p:oleObj name="CorelDRAW" r:id="rId9" imgW="496234" imgH="495990" progId="CorelDraw.Graphic.18">
                  <p:embed/>
                  <p:pic>
                    <p:nvPicPr>
                      <p:cNvPr id="46" name="Объект 4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172797" y="1824338"/>
                        <a:ext cx="485204" cy="4836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Объект 46"/>
          <p:cNvGraphicFramePr>
            <a:graphicFrameLocks noChangeAspect="1"/>
          </p:cNvGraphicFramePr>
          <p:nvPr>
            <p:extLst/>
          </p:nvPr>
        </p:nvGraphicFramePr>
        <p:xfrm>
          <a:off x="1172797" y="2512255"/>
          <a:ext cx="485204" cy="485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" name="CorelDRAW" r:id="rId11" imgW="722606" imgH="722520" progId="CorelDraw.Graphic.18">
                  <p:embed/>
                </p:oleObj>
              </mc:Choice>
              <mc:Fallback>
                <p:oleObj name="CorelDRAW" r:id="rId11" imgW="722606" imgH="722520" progId="CorelDraw.Graphic.18">
                  <p:embed/>
                  <p:pic>
                    <p:nvPicPr>
                      <p:cNvPr id="47" name="Объект 46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72797" y="2512255"/>
                        <a:ext cx="485204" cy="4852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 noChangeAspect="1"/>
          </p:cNvGraphicFramePr>
          <p:nvPr>
            <p:extLst/>
          </p:nvPr>
        </p:nvGraphicFramePr>
        <p:xfrm>
          <a:off x="3773341" y="1825713"/>
          <a:ext cx="484935" cy="511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" name="CorelDRAW" r:id="rId13" imgW="586188" imgH="618300" progId="CorelDraw.Graphic.18">
                  <p:embed/>
                </p:oleObj>
              </mc:Choice>
              <mc:Fallback>
                <p:oleObj name="CorelDRAW" r:id="rId13" imgW="586188" imgH="618300" progId="CorelDraw.Graphic.18">
                  <p:embed/>
                  <p:pic>
                    <p:nvPicPr>
                      <p:cNvPr id="48" name="Объект 47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773341" y="1825713"/>
                        <a:ext cx="484935" cy="511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/>
          </p:nvPr>
        </p:nvGraphicFramePr>
        <p:xfrm>
          <a:off x="6860435" y="1861490"/>
          <a:ext cx="485204" cy="483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3" name="CorelDRAW" r:id="rId15" imgW="496234" imgH="495990" progId="CorelDraw.Graphic.18">
                  <p:embed/>
                </p:oleObj>
              </mc:Choice>
              <mc:Fallback>
                <p:oleObj name="CorelDRAW" r:id="rId15" imgW="496234" imgH="495990" progId="CorelDraw.Graphic.18">
                  <p:embed/>
                  <p:pic>
                    <p:nvPicPr>
                      <p:cNvPr id="49" name="Объект 48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860435" y="1861490"/>
                        <a:ext cx="485204" cy="4836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/>
          </p:nvPr>
        </p:nvGraphicFramePr>
        <p:xfrm>
          <a:off x="6860435" y="2584910"/>
          <a:ext cx="485204" cy="485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4" name="CorelDRAW" r:id="rId16" imgW="722606" imgH="722520" progId="CorelDraw.Graphic.18">
                  <p:embed/>
                </p:oleObj>
              </mc:Choice>
              <mc:Fallback>
                <p:oleObj name="CorelDRAW" r:id="rId16" imgW="722606" imgH="722520" progId="CorelDraw.Graphic.18">
                  <p:embed/>
                  <p:pic>
                    <p:nvPicPr>
                      <p:cNvPr id="50" name="Объект 4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860435" y="2584910"/>
                        <a:ext cx="485204" cy="4852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>
            <p:extLst/>
          </p:nvPr>
        </p:nvGraphicFramePr>
        <p:xfrm>
          <a:off x="9447185" y="1787556"/>
          <a:ext cx="285259" cy="4932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CorelDRAW" r:id="rId17" imgW="398446" imgH="689310" progId="CorelDraw.Graphic.18">
                  <p:embed/>
                </p:oleObj>
              </mc:Choice>
              <mc:Fallback>
                <p:oleObj name="CorelDRAW" r:id="rId17" imgW="398446" imgH="689310" progId="CorelDraw.Graphic.18">
                  <p:embed/>
                  <p:pic>
                    <p:nvPicPr>
                      <p:cNvPr id="51" name="Объект 50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447185" y="1787556"/>
                        <a:ext cx="285259" cy="4932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1" name="Скругленный прямоугольник 120"/>
          <p:cNvSpPr/>
          <p:nvPr/>
        </p:nvSpPr>
        <p:spPr>
          <a:xfrm>
            <a:off x="8378510" y="3751741"/>
            <a:ext cx="3685164" cy="2473807"/>
          </a:xfrm>
          <a:prstGeom prst="roundRect">
            <a:avLst>
              <a:gd name="adj" fmla="val 3567"/>
            </a:avLst>
          </a:prstGeom>
          <a:noFill/>
          <a:ln w="28575">
            <a:solidFill>
              <a:srgbClr val="F0C05A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9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86" name="Группа 85"/>
          <p:cNvGrpSpPr/>
          <p:nvPr/>
        </p:nvGrpSpPr>
        <p:grpSpPr>
          <a:xfrm>
            <a:off x="8553580" y="4245012"/>
            <a:ext cx="1376433" cy="520081"/>
            <a:chOff x="7654200" y="4076868"/>
            <a:chExt cx="1092445" cy="412779"/>
          </a:xfrm>
        </p:grpSpPr>
        <p:pic>
          <p:nvPicPr>
            <p:cNvPr id="87" name="Рисунок 86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4200" y="4076868"/>
              <a:ext cx="294920" cy="412779"/>
            </a:xfrm>
            <a:prstGeom prst="rect">
              <a:avLst/>
            </a:prstGeom>
            <a:ln>
              <a:solidFill>
                <a:srgbClr val="376092"/>
              </a:solidFill>
            </a:ln>
          </p:spPr>
        </p:pic>
        <p:sp>
          <p:nvSpPr>
            <p:cNvPr id="88" name="Прямоугольник 87"/>
            <p:cNvSpPr/>
            <p:nvPr/>
          </p:nvSpPr>
          <p:spPr>
            <a:xfrm>
              <a:off x="7903308" y="4086385"/>
              <a:ext cx="843337" cy="3102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Проектное управление</a:t>
              </a: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10216704" y="4320050"/>
            <a:ext cx="1666791" cy="542487"/>
            <a:chOff x="9188108" y="4086095"/>
            <a:chExt cx="1341600" cy="430561"/>
          </a:xfrm>
        </p:grpSpPr>
        <p:pic>
          <p:nvPicPr>
            <p:cNvPr id="90" name="Рисунок 89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88108" y="4086095"/>
              <a:ext cx="292145" cy="430561"/>
            </a:xfrm>
            <a:prstGeom prst="rect">
              <a:avLst/>
            </a:prstGeom>
            <a:ln>
              <a:solidFill>
                <a:srgbClr val="376092"/>
              </a:solidFill>
            </a:ln>
          </p:spPr>
        </p:pic>
        <p:sp>
          <p:nvSpPr>
            <p:cNvPr id="91" name="Прямоугольник 90"/>
            <p:cNvSpPr/>
            <p:nvPr/>
          </p:nvSpPr>
          <p:spPr>
            <a:xfrm>
              <a:off x="9460974" y="4151594"/>
              <a:ext cx="1068734" cy="31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Сертификация и лицензирование</a:t>
              </a: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8763354" y="4879502"/>
            <a:ext cx="2163495" cy="540148"/>
            <a:chOff x="6983883" y="5675925"/>
            <a:chExt cx="1717123" cy="428704"/>
          </a:xfrm>
        </p:grpSpPr>
        <p:pic>
          <p:nvPicPr>
            <p:cNvPr id="93" name="Рисунок 92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3883" y="5675925"/>
              <a:ext cx="294705" cy="412479"/>
            </a:xfrm>
            <a:prstGeom prst="rect">
              <a:avLst/>
            </a:prstGeom>
            <a:ln>
              <a:solidFill>
                <a:srgbClr val="376092"/>
              </a:solidFill>
            </a:ln>
          </p:spPr>
        </p:pic>
        <p:sp>
          <p:nvSpPr>
            <p:cNvPr id="94" name="Прямоугольник 93"/>
            <p:cNvSpPr/>
            <p:nvPr/>
          </p:nvSpPr>
          <p:spPr>
            <a:xfrm>
              <a:off x="7243182" y="5675925"/>
              <a:ext cx="1457824" cy="4287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Участие в государственных закупках</a:t>
              </a:r>
            </a:p>
          </p:txBody>
        </p:sp>
      </p:grpSp>
      <p:grpSp>
        <p:nvGrpSpPr>
          <p:cNvPr id="95" name="Группа 94"/>
          <p:cNvGrpSpPr/>
          <p:nvPr/>
        </p:nvGrpSpPr>
        <p:grpSpPr>
          <a:xfrm>
            <a:off x="10509673" y="5030136"/>
            <a:ext cx="1591899" cy="519124"/>
            <a:chOff x="5803372" y="4057978"/>
            <a:chExt cx="1263457" cy="412018"/>
          </a:xfrm>
        </p:grpSpPr>
        <p:pic>
          <p:nvPicPr>
            <p:cNvPr id="96" name="Рисунок 95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372" y="4057978"/>
              <a:ext cx="294920" cy="412018"/>
            </a:xfrm>
            <a:prstGeom prst="rect">
              <a:avLst/>
            </a:prstGeom>
            <a:ln>
              <a:solidFill>
                <a:srgbClr val="376092"/>
              </a:solidFill>
            </a:ln>
          </p:spPr>
        </p:pic>
        <p:sp>
          <p:nvSpPr>
            <p:cNvPr id="97" name="Прямоугольник 96"/>
            <p:cNvSpPr/>
            <p:nvPr/>
          </p:nvSpPr>
          <p:spPr>
            <a:xfrm>
              <a:off x="6064982" y="4093144"/>
              <a:ext cx="1001847" cy="31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Проверки субъектов МСП</a:t>
              </a: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9018336" y="5587562"/>
            <a:ext cx="2065074" cy="518229"/>
            <a:chOff x="4788989" y="5720918"/>
            <a:chExt cx="1639008" cy="411310"/>
          </a:xfrm>
        </p:grpSpPr>
        <p:pic>
          <p:nvPicPr>
            <p:cNvPr id="99" name="Рисунок 98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989" y="5720918"/>
              <a:ext cx="292145" cy="411310"/>
            </a:xfrm>
            <a:prstGeom prst="rect">
              <a:avLst/>
            </a:prstGeom>
            <a:ln>
              <a:solidFill>
                <a:srgbClr val="376092"/>
              </a:solidFill>
            </a:ln>
          </p:spPr>
        </p:pic>
        <p:sp>
          <p:nvSpPr>
            <p:cNvPr id="100" name="Прямоугольник 99"/>
            <p:cNvSpPr/>
            <p:nvPr/>
          </p:nvSpPr>
          <p:spPr>
            <a:xfrm>
              <a:off x="5039030" y="5758438"/>
              <a:ext cx="1388967" cy="310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Юридические аспекты предпринимательства</a:t>
              </a:r>
            </a:p>
          </p:txBody>
        </p:sp>
      </p:grpSp>
      <p:sp>
        <p:nvSpPr>
          <p:cNvPr id="122" name="Скругленный прямоугольник 121"/>
          <p:cNvSpPr/>
          <p:nvPr/>
        </p:nvSpPr>
        <p:spPr>
          <a:xfrm>
            <a:off x="8378507" y="6613870"/>
            <a:ext cx="3685167" cy="1795372"/>
          </a:xfrm>
          <a:prstGeom prst="roundRect">
            <a:avLst>
              <a:gd name="adj" fmla="val 3567"/>
            </a:avLst>
          </a:prstGeom>
          <a:noFill/>
          <a:ln w="28575">
            <a:solidFill>
              <a:srgbClr val="84898C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9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04" name="Группа 103"/>
          <p:cNvGrpSpPr/>
          <p:nvPr/>
        </p:nvGrpSpPr>
        <p:grpSpPr>
          <a:xfrm>
            <a:off x="10400352" y="7662801"/>
            <a:ext cx="1409998" cy="573908"/>
            <a:chOff x="2281706" y="4069530"/>
            <a:chExt cx="1119085" cy="455498"/>
          </a:xfrm>
        </p:grpSpPr>
        <p:pic>
          <p:nvPicPr>
            <p:cNvPr id="105" name="Рисунок 104"/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2281706" y="4069530"/>
              <a:ext cx="319644" cy="455498"/>
            </a:xfrm>
            <a:prstGeom prst="rect">
              <a:avLst/>
            </a:prstGeom>
          </p:spPr>
        </p:pic>
        <p:sp>
          <p:nvSpPr>
            <p:cNvPr id="106" name="Прямоугольник 105"/>
            <p:cNvSpPr/>
            <p:nvPr/>
          </p:nvSpPr>
          <p:spPr>
            <a:xfrm>
              <a:off x="2551110" y="4117402"/>
              <a:ext cx="849681" cy="31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Финансовая поддержка</a:t>
              </a:r>
            </a:p>
          </p:txBody>
        </p:sp>
      </p:grpSp>
      <p:grpSp>
        <p:nvGrpSpPr>
          <p:cNvPr id="110" name="Группа 109"/>
          <p:cNvGrpSpPr/>
          <p:nvPr/>
        </p:nvGrpSpPr>
        <p:grpSpPr>
          <a:xfrm>
            <a:off x="10396014" y="6949384"/>
            <a:ext cx="1679550" cy="574908"/>
            <a:chOff x="4051882" y="4094437"/>
            <a:chExt cx="1333025" cy="456293"/>
          </a:xfrm>
        </p:grpSpPr>
        <p:pic>
          <p:nvPicPr>
            <p:cNvPr id="111" name="Рисунок 110"/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051882" y="4094437"/>
              <a:ext cx="317543" cy="456293"/>
            </a:xfrm>
            <a:prstGeom prst="rect">
              <a:avLst/>
            </a:prstGeom>
          </p:spPr>
        </p:pic>
        <p:sp>
          <p:nvSpPr>
            <p:cNvPr id="112" name="Прямоугольник 111"/>
            <p:cNvSpPr/>
            <p:nvPr/>
          </p:nvSpPr>
          <p:spPr>
            <a:xfrm>
              <a:off x="4321005" y="4163152"/>
              <a:ext cx="1063902" cy="3102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Имущественная поддержка</a:t>
              </a:r>
            </a:p>
          </p:txBody>
        </p:sp>
      </p:grpSp>
      <p:grpSp>
        <p:nvGrpSpPr>
          <p:cNvPr id="113" name="Группа 112"/>
          <p:cNvGrpSpPr/>
          <p:nvPr/>
        </p:nvGrpSpPr>
        <p:grpSpPr>
          <a:xfrm>
            <a:off x="8472012" y="7679519"/>
            <a:ext cx="1829129" cy="594923"/>
            <a:chOff x="2621443" y="5696400"/>
            <a:chExt cx="1451741" cy="472177"/>
          </a:xfrm>
        </p:grpSpPr>
        <p:pic>
          <p:nvPicPr>
            <p:cNvPr id="114" name="Рисунок 113"/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621443" y="5696400"/>
              <a:ext cx="328308" cy="472177"/>
            </a:xfrm>
            <a:prstGeom prst="rect">
              <a:avLst/>
            </a:prstGeom>
            <a:effectLst/>
          </p:spPr>
        </p:pic>
        <p:sp>
          <p:nvSpPr>
            <p:cNvPr id="115" name="Прямоугольник 114"/>
            <p:cNvSpPr/>
            <p:nvPr/>
          </p:nvSpPr>
          <p:spPr>
            <a:xfrm>
              <a:off x="2891133" y="5718063"/>
              <a:ext cx="1182051" cy="4287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Инновационно-производственная поддержка</a:t>
              </a:r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8470509" y="6951776"/>
            <a:ext cx="1871607" cy="581868"/>
            <a:chOff x="494953" y="5505767"/>
            <a:chExt cx="1485457" cy="461816"/>
          </a:xfrm>
        </p:grpSpPr>
        <p:pic>
          <p:nvPicPr>
            <p:cNvPr id="108" name="Рисунок 107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494953" y="5505767"/>
              <a:ext cx="324637" cy="461816"/>
            </a:xfrm>
            <a:prstGeom prst="rect">
              <a:avLst/>
            </a:prstGeom>
          </p:spPr>
        </p:pic>
        <p:sp>
          <p:nvSpPr>
            <p:cNvPr id="109" name="Прямоугольник 108"/>
            <p:cNvSpPr/>
            <p:nvPr/>
          </p:nvSpPr>
          <p:spPr>
            <a:xfrm>
              <a:off x="791085" y="5552008"/>
              <a:ext cx="1189325" cy="31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Консультационная поддержка</a:t>
              </a:r>
            </a:p>
          </p:txBody>
        </p:sp>
      </p:grpSp>
      <p:grpSp>
        <p:nvGrpSpPr>
          <p:cNvPr id="117" name="Группа 116"/>
          <p:cNvGrpSpPr/>
          <p:nvPr/>
        </p:nvGrpSpPr>
        <p:grpSpPr>
          <a:xfrm>
            <a:off x="1372315" y="7668246"/>
            <a:ext cx="2216847" cy="620120"/>
            <a:chOff x="472743" y="4083595"/>
            <a:chExt cx="1759467" cy="492177"/>
          </a:xfrm>
        </p:grpSpPr>
        <p:pic>
          <p:nvPicPr>
            <p:cNvPr id="118" name="Рисунок 117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472743" y="4083595"/>
              <a:ext cx="356101" cy="492177"/>
            </a:xfrm>
            <a:prstGeom prst="rect">
              <a:avLst/>
            </a:prstGeom>
          </p:spPr>
        </p:pic>
        <p:sp>
          <p:nvSpPr>
            <p:cNvPr id="119" name="Прямоугольник 118"/>
            <p:cNvSpPr/>
            <p:nvPr/>
          </p:nvSpPr>
          <p:spPr>
            <a:xfrm>
              <a:off x="785452" y="4096196"/>
              <a:ext cx="1446758" cy="1917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Генерация бизнес-идеи</a:t>
              </a:r>
            </a:p>
          </p:txBody>
        </p:sp>
      </p:grpSp>
      <p:sp>
        <p:nvSpPr>
          <p:cNvPr id="120" name="Скругленный прямоугольник 119"/>
          <p:cNvSpPr/>
          <p:nvPr/>
        </p:nvSpPr>
        <p:spPr>
          <a:xfrm>
            <a:off x="1172789" y="7409286"/>
            <a:ext cx="3207029" cy="999957"/>
          </a:xfrm>
          <a:prstGeom prst="roundRect">
            <a:avLst>
              <a:gd name="adj" fmla="val 14863"/>
            </a:avLst>
          </a:prstGeom>
          <a:noFill/>
          <a:ln w="28575">
            <a:solidFill>
              <a:srgbClr val="658DC6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596650" y="7197795"/>
            <a:ext cx="2231524" cy="3443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Генерация бизнес-идеи</a:t>
            </a:r>
          </a:p>
        </p:txBody>
      </p:sp>
      <p:grpSp>
        <p:nvGrpSpPr>
          <p:cNvPr id="66" name="Группа 65"/>
          <p:cNvGrpSpPr/>
          <p:nvPr/>
        </p:nvGrpSpPr>
        <p:grpSpPr>
          <a:xfrm>
            <a:off x="1345181" y="4803644"/>
            <a:ext cx="2599195" cy="521986"/>
            <a:chOff x="9547202" y="5693641"/>
            <a:chExt cx="2062928" cy="414289"/>
          </a:xfrm>
        </p:grpSpPr>
        <p:pic>
          <p:nvPicPr>
            <p:cNvPr id="67" name="Рисунок 66"/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7202" y="5693641"/>
              <a:ext cx="288331" cy="414289"/>
            </a:xfrm>
            <a:prstGeom prst="rect">
              <a:avLst/>
            </a:prstGeom>
            <a:ln>
              <a:solidFill>
                <a:srgbClr val="376092"/>
              </a:solidFill>
            </a:ln>
          </p:spPr>
        </p:pic>
        <p:sp>
          <p:nvSpPr>
            <p:cNvPr id="68" name="Прямоугольник 67"/>
            <p:cNvSpPr/>
            <p:nvPr/>
          </p:nvSpPr>
          <p:spPr>
            <a:xfrm>
              <a:off x="9796635" y="5711316"/>
              <a:ext cx="1813495" cy="3102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386" spc="-14" dirty="0">
                  <a:solidFill>
                    <a:srgbClr val="007BBC"/>
                  </a:solidFill>
                  <a:latin typeface="Arial Narrow" panose="020B0606020202030204" pitchFamily="34" charset="0"/>
                  <a:cs typeface="+mn-cs"/>
                </a:rPr>
                <a:t>Бизнес-эксперт: Портал Бизнес-навигатора МСП</a:t>
              </a:r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1345181" y="4120346"/>
            <a:ext cx="2602063" cy="546623"/>
            <a:chOff x="8919931" y="5341449"/>
            <a:chExt cx="2065205" cy="433845"/>
          </a:xfrm>
        </p:grpSpPr>
        <p:grpSp>
          <p:nvGrpSpPr>
            <p:cNvPr id="70" name="Группа 69"/>
            <p:cNvGrpSpPr/>
            <p:nvPr/>
          </p:nvGrpSpPr>
          <p:grpSpPr>
            <a:xfrm>
              <a:off x="8919931" y="5341449"/>
              <a:ext cx="2065205" cy="433845"/>
              <a:chOff x="10400445" y="4980984"/>
              <a:chExt cx="2065205" cy="433845"/>
            </a:xfrm>
          </p:grpSpPr>
          <p:pic>
            <p:nvPicPr>
              <p:cNvPr id="72" name="Рисунок 71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00445" y="5004569"/>
                <a:ext cx="290035" cy="410260"/>
              </a:xfrm>
              <a:prstGeom prst="rect">
                <a:avLst/>
              </a:prstGeom>
              <a:ln>
                <a:solidFill>
                  <a:srgbClr val="376092"/>
                </a:solidFill>
              </a:ln>
            </p:spPr>
          </p:pic>
          <p:sp>
            <p:nvSpPr>
              <p:cNvPr id="73" name="Прямоугольник 72"/>
              <p:cNvSpPr/>
              <p:nvPr/>
            </p:nvSpPr>
            <p:spPr>
              <a:xfrm>
                <a:off x="10639688" y="4980984"/>
                <a:ext cx="1358655" cy="1917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77" fontAlgn="auto">
                  <a:lnSpc>
                    <a:spcPct val="7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386" spc="-14" dirty="0">
                    <a:solidFill>
                      <a:srgbClr val="0C81BF"/>
                    </a:solidFill>
                    <a:latin typeface="Arial Narrow" panose="020B0606020202030204" pitchFamily="34" charset="0"/>
                    <a:cs typeface="+mn-cs"/>
                  </a:rPr>
                  <a:t>Бизнес по франшизе</a:t>
                </a:r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0885171" y="5085710"/>
                <a:ext cx="1580479" cy="3194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77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008" spc="-14" dirty="0">
                    <a:solidFill>
                      <a:srgbClr val="E7E6E6">
                        <a:lumMod val="50000"/>
                      </a:srgbClr>
                    </a:solidFill>
                    <a:latin typeface="Arial Narrow" panose="020B0606020202030204" pitchFamily="34" charset="0"/>
                    <a:cs typeface="+mn-cs"/>
                  </a:rPr>
                  <a:t>(совместно с Российской ассоциацией франчайзинга)</a:t>
                </a:r>
              </a:p>
            </p:txBody>
          </p:sp>
        </p:grpSp>
        <p:pic>
          <p:nvPicPr>
            <p:cNvPr id="71" name="Рисунок 70">
              <a:extLst>
                <a:ext uri="{FF2B5EF4-FFF2-40B4-BE49-F238E27FC236}">
                  <a16:creationId xmlns:a16="http://schemas.microsoft.com/office/drawing/2014/main" xmlns="" id="{EB01CC39-4082-43FF-839C-E8A57A90112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1">
              <a:extLst>
                <a:ext uri="{96DAC541-7B7A-43D3-8B79-37D633B846F1}">
                  <asvg:svgBlip xmlns="" xmlns:asvg="http://schemas.microsoft.com/office/drawing/2016/SVG/main" r:embed="rId32"/>
                </a:ext>
              </a:extLst>
            </a:blip>
            <a:srcRect t="1" r="58091" b="349"/>
            <a:stretch/>
          </p:blipFill>
          <p:spPr>
            <a:xfrm>
              <a:off x="9250475" y="5498406"/>
              <a:ext cx="276585" cy="206574"/>
            </a:xfrm>
            <a:prstGeom prst="rect">
              <a:avLst/>
            </a:prstGeom>
          </p:spPr>
        </p:pic>
      </p:grpSp>
      <p:grpSp>
        <p:nvGrpSpPr>
          <p:cNvPr id="75" name="Группа 74"/>
          <p:cNvGrpSpPr/>
          <p:nvPr/>
        </p:nvGrpSpPr>
        <p:grpSpPr>
          <a:xfrm>
            <a:off x="1345181" y="5490070"/>
            <a:ext cx="2812634" cy="586748"/>
            <a:chOff x="10819296" y="5449661"/>
            <a:chExt cx="2232331" cy="465688"/>
          </a:xfrm>
        </p:grpSpPr>
        <p:grpSp>
          <p:nvGrpSpPr>
            <p:cNvPr id="76" name="Группа 75"/>
            <p:cNvGrpSpPr/>
            <p:nvPr/>
          </p:nvGrpSpPr>
          <p:grpSpPr>
            <a:xfrm>
              <a:off x="10819296" y="5449661"/>
              <a:ext cx="2232331" cy="422609"/>
              <a:chOff x="10371632" y="4094965"/>
              <a:chExt cx="2232331" cy="422609"/>
            </a:xfrm>
          </p:grpSpPr>
          <p:pic>
            <p:nvPicPr>
              <p:cNvPr id="78" name="Рисунок 77"/>
              <p:cNvPicPr>
                <a:picLocks noChangeAspect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371632" y="4094965"/>
                <a:ext cx="290035" cy="422609"/>
              </a:xfrm>
              <a:prstGeom prst="rect">
                <a:avLst/>
              </a:prstGeom>
              <a:ln>
                <a:solidFill>
                  <a:srgbClr val="376092"/>
                </a:solidFill>
              </a:ln>
            </p:spPr>
          </p:pic>
          <p:sp>
            <p:nvSpPr>
              <p:cNvPr id="79" name="Прямоугольник 78"/>
              <p:cNvSpPr/>
              <p:nvPr/>
            </p:nvSpPr>
            <p:spPr>
              <a:xfrm>
                <a:off x="10620611" y="4101187"/>
                <a:ext cx="1983352" cy="310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77" fontAlgn="auto">
                  <a:lnSpc>
                    <a:spcPct val="7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386" spc="-14" dirty="0">
                    <a:solidFill>
                      <a:srgbClr val="0C81BF"/>
                    </a:solidFill>
                    <a:latin typeface="Arial Narrow" panose="020B0606020202030204" pitchFamily="34" charset="0"/>
                    <a:cs typeface="+mn-cs"/>
                  </a:rPr>
                  <a:t>Повышение производительности труда / Бережливое производство</a:t>
                </a:r>
              </a:p>
            </p:txBody>
          </p:sp>
        </p:grpSp>
        <p:sp>
          <p:nvSpPr>
            <p:cNvPr id="77" name="Прямоугольник 76"/>
            <p:cNvSpPr/>
            <p:nvPr/>
          </p:nvSpPr>
          <p:spPr>
            <a:xfrm>
              <a:off x="11070523" y="5718962"/>
              <a:ext cx="1811702" cy="196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008" spc="-14" dirty="0">
                  <a:solidFill>
                    <a:srgbClr val="E7E6E6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(совместно с Минэкономразвития России)</a:t>
              </a: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1343615" y="6144682"/>
            <a:ext cx="3024313" cy="848357"/>
            <a:chOff x="10845704" y="4202629"/>
            <a:chExt cx="2400336" cy="673327"/>
          </a:xfrm>
        </p:grpSpPr>
        <p:grpSp>
          <p:nvGrpSpPr>
            <p:cNvPr id="82" name="Группа 81"/>
            <p:cNvGrpSpPr/>
            <p:nvPr/>
          </p:nvGrpSpPr>
          <p:grpSpPr>
            <a:xfrm>
              <a:off x="10845704" y="4202629"/>
              <a:ext cx="2225270" cy="505379"/>
              <a:chOff x="11834925" y="5697459"/>
              <a:chExt cx="2225270" cy="505379"/>
            </a:xfrm>
          </p:grpSpPr>
          <p:pic>
            <p:nvPicPr>
              <p:cNvPr id="84" name="Рисунок 83"/>
              <p:cNvPicPr>
                <a:picLocks noChangeAspect="1"/>
              </p:cNvPicPr>
              <p:nvPr/>
            </p:nvPicPr>
            <p:blipFill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34925" y="5781991"/>
                <a:ext cx="285886" cy="420847"/>
              </a:xfrm>
              <a:prstGeom prst="rect">
                <a:avLst/>
              </a:prstGeom>
              <a:ln>
                <a:solidFill>
                  <a:srgbClr val="376092"/>
                </a:solidFill>
              </a:ln>
            </p:spPr>
          </p:pic>
          <p:sp>
            <p:nvSpPr>
              <p:cNvPr id="85" name="Прямоугольник 84"/>
              <p:cNvSpPr/>
              <p:nvPr/>
            </p:nvSpPr>
            <p:spPr>
              <a:xfrm>
                <a:off x="12089337" y="5697459"/>
                <a:ext cx="1970858" cy="4287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457277" fontAlgn="auto">
                  <a:lnSpc>
                    <a:spcPct val="7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ru-RU" sz="1386" spc="-14" dirty="0">
                    <a:solidFill>
                      <a:srgbClr val="0C81BF"/>
                    </a:solidFill>
                    <a:latin typeface="Arial Narrow" panose="020B0606020202030204" pitchFamily="34" charset="0"/>
                    <a:cs typeface="+mn-cs"/>
                  </a:rPr>
                  <a:t>Обеспечение и защита прав субъектов МСП при аренде недвижимого имущества</a:t>
                </a:r>
              </a:p>
            </p:txBody>
          </p:sp>
        </p:grpSp>
        <p:sp>
          <p:nvSpPr>
            <p:cNvPr id="83" name="Прямоугольник 82"/>
            <p:cNvSpPr/>
            <p:nvPr/>
          </p:nvSpPr>
          <p:spPr>
            <a:xfrm>
              <a:off x="11095263" y="4556462"/>
              <a:ext cx="2150777" cy="3194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77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008" spc="-14" dirty="0">
                  <a:solidFill>
                    <a:srgbClr val="E7E6E6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(совместно с Уполномоченным при Президенте РФ по защите прав предпринимателей)</a:t>
              </a:r>
            </a:p>
          </p:txBody>
        </p:sp>
      </p:grpSp>
      <p:sp>
        <p:nvSpPr>
          <p:cNvPr id="8" name="Скругленный прямоугольник 7"/>
          <p:cNvSpPr/>
          <p:nvPr/>
        </p:nvSpPr>
        <p:spPr>
          <a:xfrm>
            <a:off x="1165502" y="3751741"/>
            <a:ext cx="3214316" cy="3315247"/>
          </a:xfrm>
          <a:prstGeom prst="roundRect">
            <a:avLst>
              <a:gd name="adj" fmla="val 3567"/>
            </a:avLst>
          </a:prstGeom>
          <a:noFill/>
          <a:ln w="28575">
            <a:solidFill>
              <a:srgbClr val="7A364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9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820986" y="3734963"/>
            <a:ext cx="1768176" cy="1987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42065" y="3485495"/>
            <a:ext cx="2317304" cy="5964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4 совместных обучающих модуля</a:t>
            </a:r>
          </a:p>
        </p:txBody>
      </p:sp>
      <p:sp>
        <p:nvSpPr>
          <p:cNvPr id="130" name="Прямоугольник 129"/>
          <p:cNvSpPr/>
          <p:nvPr/>
        </p:nvSpPr>
        <p:spPr>
          <a:xfrm>
            <a:off x="9285772" y="6519512"/>
            <a:ext cx="1982686" cy="256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9125726" y="6286742"/>
            <a:ext cx="2290018" cy="5964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4 обучающих модуля по мерам поддержки</a:t>
            </a:r>
          </a:p>
        </p:txBody>
      </p:sp>
      <p:sp>
        <p:nvSpPr>
          <p:cNvPr id="138" name="Прямоугольник 137"/>
          <p:cNvSpPr/>
          <p:nvPr/>
        </p:nvSpPr>
        <p:spPr>
          <a:xfrm>
            <a:off x="8588489" y="3698150"/>
            <a:ext cx="3256430" cy="183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endParaRPr lang="ru-RU" sz="2268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8493904" y="3496189"/>
            <a:ext cx="3445599" cy="5964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ru-RU" sz="1638" b="1" dirty="0">
                <a:solidFill>
                  <a:srgbClr val="007BBC"/>
                </a:solidFill>
                <a:latin typeface="Arial Narrow" panose="020B0606020202030204" pitchFamily="34" charset="0"/>
                <a:cs typeface="+mn-cs"/>
              </a:rPr>
              <a:t>5 обучающих модулей по отдельным аспектам предпринимательства</a:t>
            </a: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 flipV="1">
            <a:off x="1191978" y="3542274"/>
            <a:ext cx="513978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 flipV="1">
            <a:off x="6923888" y="3540719"/>
            <a:ext cx="513978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/>
          <p:cNvSpPr txBox="1"/>
          <p:nvPr/>
        </p:nvSpPr>
        <p:spPr>
          <a:xfrm>
            <a:off x="4377338" y="4727722"/>
            <a:ext cx="390505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ts val="620"/>
              </a:spcBef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274 тренера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85 субъектах РФ - </a:t>
            </a:r>
            <a:r>
              <a:rPr lang="en-US" sz="1400" dirty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5"/>
              </a:rPr>
              <a:t>https://corpmsp.ru/razvitie-konsultatsionnoy-infrastruktury/reestr-trenerov</a:t>
            </a:r>
            <a:r>
              <a:rPr lang="en-US" sz="1400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5"/>
              </a:rPr>
              <a:t>/</a:t>
            </a:r>
            <a:endParaRPr lang="ru-RU" sz="1400" dirty="0" smtClean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400" b="1" dirty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62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Запись на тренинги </a:t>
            </a:r>
            <a:r>
              <a:rPr lang="ru-RU" sz="1400" b="1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осуществляется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marL="342900" lvl="0" indent="-342900" algn="ctr">
              <a:spcBef>
                <a:spcPts val="620"/>
              </a:spcBef>
              <a:buFont typeface="+mj-lt"/>
              <a:buAutoNum type="arabicPeriod"/>
              <a:defRPr/>
            </a:pPr>
            <a:r>
              <a:rPr lang="ru-RU" sz="1400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МФЦ</a:t>
            </a:r>
          </a:p>
          <a:p>
            <a:pPr marL="342900" lvl="0" indent="-342900" algn="ctr">
              <a:spcBef>
                <a:spcPts val="620"/>
              </a:spcBef>
              <a:buFont typeface="+mj-lt"/>
              <a:buAutoNum type="arabicPeriod"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454F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 Портале Бизнес-навигатора МСП – </a:t>
            </a:r>
            <a:r>
              <a:rPr lang="en-US" sz="1400" dirty="0" smtClean="0">
                <a:solidFill>
                  <a:srgbClr val="30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6"/>
              </a:rPr>
              <a:t>https://smbn.ru/</a:t>
            </a:r>
            <a:endParaRPr lang="ru-RU" sz="1400" dirty="0" smtClean="0">
              <a:solidFill>
                <a:srgbClr val="30454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6" name="Прямая соединительная линия 125"/>
          <p:cNvCxnSpPr/>
          <p:nvPr/>
        </p:nvCxnSpPr>
        <p:spPr>
          <a:xfrm flipV="1">
            <a:off x="1148000" y="1165953"/>
            <a:ext cx="1087144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Заголовок 1"/>
          <p:cNvSpPr txBox="1">
            <a:spLocks/>
          </p:cNvSpPr>
          <p:nvPr/>
        </p:nvSpPr>
        <p:spPr>
          <a:xfrm>
            <a:off x="4479842" y="153804"/>
            <a:ext cx="4940738" cy="528736"/>
          </a:xfrm>
          <a:prstGeom prst="rect">
            <a:avLst/>
          </a:prstGeom>
          <a:noFill/>
          <a:ln w="53975">
            <a:solidFill>
              <a:srgbClr val="FFC000"/>
            </a:solidFill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2F454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2F454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самозанятых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2F454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81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172656</TotalTime>
  <Words>994</Words>
  <Application>Microsoft Office PowerPoint</Application>
  <PresentationFormat>Произвольный</PresentationFormat>
  <Paragraphs>177</Paragraphs>
  <Slides>8</Slides>
  <Notes>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7_Тема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Обучающие программы АО «Корпорация «МСП», которыми могут воспользоваться самозанятые</vt:lpstr>
    </vt:vector>
  </TitlesOfParts>
  <Company>Deloitte &amp; Touche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– Times New Roman 26pt Line spacing 26pt</dc:title>
  <dc:creator>ladmin</dc:creator>
  <cp:lastModifiedBy>TeemoshenkovaLN</cp:lastModifiedBy>
  <cp:revision>5026</cp:revision>
  <cp:lastPrinted>2020-11-19T11:15:06Z</cp:lastPrinted>
  <dcterms:created xsi:type="dcterms:W3CDTF">2010-08-23T12:41:44Z</dcterms:created>
  <dcterms:modified xsi:type="dcterms:W3CDTF">2021-07-19T14:08:27Z</dcterms:modified>
</cp:coreProperties>
</file>