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259" r:id="rId2"/>
    <p:sldId id="292" r:id="rId3"/>
    <p:sldId id="501" r:id="rId4"/>
    <p:sldId id="502" r:id="rId5"/>
    <p:sldId id="316" r:id="rId6"/>
    <p:sldId id="365" r:id="rId7"/>
    <p:sldId id="320" r:id="rId8"/>
    <p:sldId id="319" r:id="rId9"/>
    <p:sldId id="274" r:id="rId10"/>
    <p:sldId id="386" r:id="rId11"/>
    <p:sldId id="446" r:id="rId12"/>
    <p:sldId id="443" r:id="rId13"/>
    <p:sldId id="448" r:id="rId14"/>
    <p:sldId id="500" r:id="rId15"/>
    <p:sldId id="447" r:id="rId16"/>
    <p:sldId id="451" r:id="rId17"/>
    <p:sldId id="452" r:id="rId18"/>
    <p:sldId id="453" r:id="rId19"/>
    <p:sldId id="470" r:id="rId20"/>
    <p:sldId id="449" r:id="rId21"/>
    <p:sldId id="471" r:id="rId22"/>
    <p:sldId id="472" r:id="rId23"/>
    <p:sldId id="473" r:id="rId24"/>
    <p:sldId id="489" r:id="rId25"/>
    <p:sldId id="493" r:id="rId26"/>
    <p:sldId id="490" r:id="rId27"/>
    <p:sldId id="491" r:id="rId28"/>
    <p:sldId id="492" r:id="rId29"/>
    <p:sldId id="494" r:id="rId30"/>
    <p:sldId id="495" r:id="rId31"/>
    <p:sldId id="474" r:id="rId32"/>
    <p:sldId id="503" r:id="rId33"/>
    <p:sldId id="504" r:id="rId34"/>
    <p:sldId id="506" r:id="rId35"/>
    <p:sldId id="507" r:id="rId36"/>
    <p:sldId id="508" r:id="rId37"/>
    <p:sldId id="285" r:id="rId38"/>
    <p:sldId id="298" r:id="rId39"/>
    <p:sldId id="477" r:id="rId40"/>
    <p:sldId id="479" r:id="rId41"/>
    <p:sldId id="483" r:id="rId42"/>
    <p:sldId id="481" r:id="rId43"/>
    <p:sldId id="480" r:id="rId44"/>
    <p:sldId id="482" r:id="rId45"/>
    <p:sldId id="484" r:id="rId46"/>
    <p:sldId id="485" r:id="rId47"/>
    <p:sldId id="486" r:id="rId48"/>
    <p:sldId id="48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2832F5-EA01-48E5-B403-87E193F50680}">
          <p14:sldIdLst>
            <p14:sldId id="259"/>
            <p14:sldId id="292"/>
            <p14:sldId id="501"/>
            <p14:sldId id="502"/>
            <p14:sldId id="316"/>
            <p14:sldId id="365"/>
            <p14:sldId id="320"/>
            <p14:sldId id="319"/>
            <p14:sldId id="274"/>
            <p14:sldId id="386"/>
            <p14:sldId id="446"/>
            <p14:sldId id="443"/>
            <p14:sldId id="448"/>
            <p14:sldId id="500"/>
            <p14:sldId id="447"/>
            <p14:sldId id="451"/>
            <p14:sldId id="452"/>
            <p14:sldId id="453"/>
            <p14:sldId id="470"/>
            <p14:sldId id="449"/>
            <p14:sldId id="471"/>
            <p14:sldId id="472"/>
            <p14:sldId id="473"/>
            <p14:sldId id="489"/>
            <p14:sldId id="493"/>
            <p14:sldId id="490"/>
            <p14:sldId id="491"/>
            <p14:sldId id="492"/>
            <p14:sldId id="494"/>
            <p14:sldId id="495"/>
            <p14:sldId id="474"/>
            <p14:sldId id="503"/>
            <p14:sldId id="504"/>
            <p14:sldId id="506"/>
            <p14:sldId id="507"/>
            <p14:sldId id="508"/>
          </p14:sldIdLst>
        </p14:section>
        <p14:section name="Обновление состояния" id="{521DEF98-8796-4632-831A-16252E9A6054}">
          <p14:sldIdLst>
            <p14:sldId id="285"/>
            <p14:sldId id="298"/>
            <p14:sldId id="477"/>
            <p14:sldId id="479"/>
            <p14:sldId id="483"/>
            <p14:sldId id="481"/>
            <p14:sldId id="480"/>
            <p14:sldId id="482"/>
            <p14:sldId id="484"/>
            <p14:sldId id="48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35" autoAdjust="0"/>
    <p:restoredTop sz="66014" autoAdjust="0"/>
  </p:normalViewPr>
  <p:slideViewPr>
    <p:cSldViewPr>
      <p:cViewPr varScale="1">
        <p:scale>
          <a:sx n="114" d="100"/>
          <a:sy n="114" d="100"/>
        </p:scale>
        <p:origin x="1122" y="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-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DB3BA-0DC1-4621-9D9D-E7ADB8DF082A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9A16B61-66F3-4825-B9BB-2723EED8CE61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AB961B5D-86C3-4678-A45B-D0C8FA01855E}" type="parTrans" cxnId="{97926E7C-A88F-439E-8F8C-F1A23F166BD9}">
      <dgm:prSet/>
      <dgm:spPr/>
      <dgm:t>
        <a:bodyPr/>
        <a:lstStyle/>
        <a:p>
          <a:endParaRPr lang="ru-RU"/>
        </a:p>
      </dgm:t>
    </dgm:pt>
    <dgm:pt modelId="{72DB457B-D56C-4841-979F-0E54314E5CE2}" type="sibTrans" cxnId="{97926E7C-A88F-439E-8F8C-F1A23F166BD9}">
      <dgm:prSet/>
      <dgm:spPr/>
      <dgm:t>
        <a:bodyPr/>
        <a:lstStyle/>
        <a:p>
          <a:endParaRPr lang="ru-RU"/>
        </a:p>
      </dgm:t>
    </dgm:pt>
    <dgm:pt modelId="{861C2F07-9969-411F-9B9F-078003F9AE03}">
      <dgm:prSet phldrT="[Текст]"/>
      <dgm:spPr/>
      <dgm:t>
        <a:bodyPr/>
        <a:lstStyle/>
        <a:p>
          <a:r>
            <a:rPr lang="ru-RU" dirty="0"/>
            <a:t>Публикация извещения о проведении конкурсного отбора</a:t>
          </a:r>
        </a:p>
      </dgm:t>
    </dgm:pt>
    <dgm:pt modelId="{C3143EA9-2316-4EC6-B521-39D4E90092FF}" type="parTrans" cxnId="{9A606FF8-F1BB-42FC-965B-A87A304AEDAE}">
      <dgm:prSet/>
      <dgm:spPr/>
      <dgm:t>
        <a:bodyPr/>
        <a:lstStyle/>
        <a:p>
          <a:endParaRPr lang="ru-RU"/>
        </a:p>
      </dgm:t>
    </dgm:pt>
    <dgm:pt modelId="{A7015399-0CD0-4946-90A9-6ACF6D8341A7}" type="sibTrans" cxnId="{9A606FF8-F1BB-42FC-965B-A87A304AEDAE}">
      <dgm:prSet/>
      <dgm:spPr/>
      <dgm:t>
        <a:bodyPr/>
        <a:lstStyle/>
        <a:p>
          <a:endParaRPr lang="ru-RU"/>
        </a:p>
      </dgm:t>
    </dgm:pt>
    <dgm:pt modelId="{74E881C7-7793-4E33-B76A-298E9DF9BFB8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EDA7EA8B-E01F-444E-8954-48AE181E86C5}" type="parTrans" cxnId="{60D7D8E6-1B19-4B41-9AD5-1250A9B7E0AE}">
      <dgm:prSet/>
      <dgm:spPr/>
      <dgm:t>
        <a:bodyPr/>
        <a:lstStyle/>
        <a:p>
          <a:endParaRPr lang="ru-RU"/>
        </a:p>
      </dgm:t>
    </dgm:pt>
    <dgm:pt modelId="{3F0931CC-3141-4B0B-B90C-3759711E04D0}" type="sibTrans" cxnId="{60D7D8E6-1B19-4B41-9AD5-1250A9B7E0AE}">
      <dgm:prSet/>
      <dgm:spPr/>
      <dgm:t>
        <a:bodyPr/>
        <a:lstStyle/>
        <a:p>
          <a:endParaRPr lang="ru-RU"/>
        </a:p>
      </dgm:t>
    </dgm:pt>
    <dgm:pt modelId="{656D5762-6971-4C84-8FB0-030BCF1717E9}">
      <dgm:prSet phldrT="[Текст]"/>
      <dgm:spPr/>
      <dgm:t>
        <a:bodyPr/>
        <a:lstStyle/>
        <a:p>
          <a:r>
            <a:rPr lang="ru-RU" baseline="0" dirty="0"/>
            <a:t>Проведение предварительных мероприятий с участием граждан. Утверждение инициативных проектов на собраниях</a:t>
          </a:r>
          <a:endParaRPr lang="ru-RU" dirty="0"/>
        </a:p>
      </dgm:t>
    </dgm:pt>
    <dgm:pt modelId="{56BC7B5D-0AEB-4364-8D97-4A04A045866F}" type="parTrans" cxnId="{1D8A4DAE-0DBE-4414-A63F-36C0E96CBE51}">
      <dgm:prSet/>
      <dgm:spPr/>
      <dgm:t>
        <a:bodyPr/>
        <a:lstStyle/>
        <a:p>
          <a:endParaRPr lang="ru-RU"/>
        </a:p>
      </dgm:t>
    </dgm:pt>
    <dgm:pt modelId="{36322270-D45D-43E1-A598-8165E58C7A30}" type="sibTrans" cxnId="{1D8A4DAE-0DBE-4414-A63F-36C0E96CBE51}">
      <dgm:prSet/>
      <dgm:spPr/>
      <dgm:t>
        <a:bodyPr/>
        <a:lstStyle/>
        <a:p>
          <a:endParaRPr lang="ru-RU"/>
        </a:p>
      </dgm:t>
    </dgm:pt>
    <dgm:pt modelId="{A74FC96F-531C-441D-982F-C739CEF0D62D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FE217685-8409-4E06-BB5F-F9EE4B410735}" type="parTrans" cxnId="{7862FBB0-8703-4AA5-B31F-6486BDA3D300}">
      <dgm:prSet/>
      <dgm:spPr/>
      <dgm:t>
        <a:bodyPr/>
        <a:lstStyle/>
        <a:p>
          <a:endParaRPr lang="ru-RU"/>
        </a:p>
      </dgm:t>
    </dgm:pt>
    <dgm:pt modelId="{32B226E6-5817-4A08-B07A-B83489EE56B6}" type="sibTrans" cxnId="{7862FBB0-8703-4AA5-B31F-6486BDA3D300}">
      <dgm:prSet/>
      <dgm:spPr/>
      <dgm:t>
        <a:bodyPr/>
        <a:lstStyle/>
        <a:p>
          <a:endParaRPr lang="ru-RU"/>
        </a:p>
      </dgm:t>
    </dgm:pt>
    <dgm:pt modelId="{AFCE777F-DD26-4850-9B38-FDC0726F304B}">
      <dgm:prSet phldrT="[Текст]"/>
      <dgm:spPr/>
      <dgm:t>
        <a:bodyPr/>
        <a:lstStyle/>
        <a:p>
          <a:pPr rtl="0"/>
          <a:r>
            <a:rPr lang="ru-RU" dirty="0"/>
            <a:t>Внесение проектов в местную администрацию, рассмотрение проектов и принятие решения о поддержке проекта или отказе в его поддержке</a:t>
          </a:r>
        </a:p>
      </dgm:t>
    </dgm:pt>
    <dgm:pt modelId="{CF10D011-FD72-49E7-82BE-33292AF0AB1E}" type="parTrans" cxnId="{93CD83B7-2367-4A10-B052-F4BFEA8F9580}">
      <dgm:prSet/>
      <dgm:spPr/>
      <dgm:t>
        <a:bodyPr/>
        <a:lstStyle/>
        <a:p>
          <a:endParaRPr lang="ru-RU"/>
        </a:p>
      </dgm:t>
    </dgm:pt>
    <dgm:pt modelId="{59EDEC2F-F765-4BC8-80B0-7B4E400E4949}" type="sibTrans" cxnId="{93CD83B7-2367-4A10-B052-F4BFEA8F9580}">
      <dgm:prSet/>
      <dgm:spPr/>
      <dgm:t>
        <a:bodyPr/>
        <a:lstStyle/>
        <a:p>
          <a:endParaRPr lang="ru-RU"/>
        </a:p>
      </dgm:t>
    </dgm:pt>
    <dgm:pt modelId="{5922E342-2618-4182-8938-F5A88BDAAD11}">
      <dgm:prSet/>
      <dgm:spPr/>
      <dgm:t>
        <a:bodyPr/>
        <a:lstStyle/>
        <a:p>
          <a:r>
            <a:rPr lang="ru-RU" dirty="0"/>
            <a:t>4</a:t>
          </a:r>
        </a:p>
      </dgm:t>
    </dgm:pt>
    <dgm:pt modelId="{062C34D8-B8DA-4DED-A2D1-981DB7334454}" type="parTrans" cxnId="{1AC5DFAD-8172-41F7-BD9B-6FAEAFE4E93D}">
      <dgm:prSet/>
      <dgm:spPr/>
      <dgm:t>
        <a:bodyPr/>
        <a:lstStyle/>
        <a:p>
          <a:endParaRPr lang="ru-RU"/>
        </a:p>
      </dgm:t>
    </dgm:pt>
    <dgm:pt modelId="{91E36104-778D-498B-B3CD-54E0356BD3E5}" type="sibTrans" cxnId="{1AC5DFAD-8172-41F7-BD9B-6FAEAFE4E93D}">
      <dgm:prSet/>
      <dgm:spPr/>
      <dgm:t>
        <a:bodyPr/>
        <a:lstStyle/>
        <a:p>
          <a:endParaRPr lang="ru-RU"/>
        </a:p>
      </dgm:t>
    </dgm:pt>
    <dgm:pt modelId="{4D841639-65F7-48A2-B8A5-C18C82CC3383}">
      <dgm:prSet/>
      <dgm:spPr/>
      <dgm:t>
        <a:bodyPr/>
        <a:lstStyle/>
        <a:p>
          <a:r>
            <a:rPr lang="ru-RU" dirty="0"/>
            <a:t>Формирование комплекта документов для участия в конкурсном отборе на оказание финансовой  поддержки </a:t>
          </a:r>
        </a:p>
      </dgm:t>
    </dgm:pt>
    <dgm:pt modelId="{AD2A8893-A801-4DE9-BAEB-8E2495CB858C}" type="parTrans" cxnId="{43F14516-04E8-4E59-9F76-3A747E34C8C8}">
      <dgm:prSet/>
      <dgm:spPr/>
      <dgm:t>
        <a:bodyPr/>
        <a:lstStyle/>
        <a:p>
          <a:endParaRPr lang="ru-RU"/>
        </a:p>
      </dgm:t>
    </dgm:pt>
    <dgm:pt modelId="{D078A669-DE4E-4560-B530-73973915E3FF}" type="sibTrans" cxnId="{43F14516-04E8-4E59-9F76-3A747E34C8C8}">
      <dgm:prSet/>
      <dgm:spPr/>
      <dgm:t>
        <a:bodyPr/>
        <a:lstStyle/>
        <a:p>
          <a:endParaRPr lang="ru-RU"/>
        </a:p>
      </dgm:t>
    </dgm:pt>
    <dgm:pt modelId="{EBC3CC08-EBFE-4D55-AF94-C87328BCBA9E}" type="pres">
      <dgm:prSet presAssocID="{DDADB3BA-0DC1-4621-9D9D-E7ADB8DF082A}" presName="linearFlow" presStyleCnt="0">
        <dgm:presLayoutVars>
          <dgm:dir/>
          <dgm:animLvl val="lvl"/>
          <dgm:resizeHandles val="exact"/>
        </dgm:presLayoutVars>
      </dgm:prSet>
      <dgm:spPr/>
    </dgm:pt>
    <dgm:pt modelId="{A97C0C16-54F5-48F7-889D-F6EB403EA11D}" type="pres">
      <dgm:prSet presAssocID="{19A16B61-66F3-4825-B9BB-2723EED8CE61}" presName="composite" presStyleCnt="0"/>
      <dgm:spPr/>
    </dgm:pt>
    <dgm:pt modelId="{FFFC7230-5D30-4F7B-97E6-2C0730315996}" type="pres">
      <dgm:prSet presAssocID="{19A16B61-66F3-4825-B9BB-2723EED8CE6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13C65C2-3C6A-46E1-86E9-0B7AF846B702}" type="pres">
      <dgm:prSet presAssocID="{19A16B61-66F3-4825-B9BB-2723EED8CE61}" presName="descendantText" presStyleLbl="alignAcc1" presStyleIdx="0" presStyleCnt="4">
        <dgm:presLayoutVars>
          <dgm:bulletEnabled val="1"/>
        </dgm:presLayoutVars>
      </dgm:prSet>
      <dgm:spPr/>
    </dgm:pt>
    <dgm:pt modelId="{525A2F87-C0F3-41C5-82B0-A65F74124298}" type="pres">
      <dgm:prSet presAssocID="{72DB457B-D56C-4841-979F-0E54314E5CE2}" presName="sp" presStyleCnt="0"/>
      <dgm:spPr/>
    </dgm:pt>
    <dgm:pt modelId="{FE59F64E-3777-4DFB-9B04-DEC0CCC44B0E}" type="pres">
      <dgm:prSet presAssocID="{74E881C7-7793-4E33-B76A-298E9DF9BFB8}" presName="composite" presStyleCnt="0"/>
      <dgm:spPr/>
    </dgm:pt>
    <dgm:pt modelId="{C64BF010-A56E-4A72-8C14-9194E7CF7D05}" type="pres">
      <dgm:prSet presAssocID="{74E881C7-7793-4E33-B76A-298E9DF9BFB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14A84EC-6637-481D-848E-0B932481EC53}" type="pres">
      <dgm:prSet presAssocID="{74E881C7-7793-4E33-B76A-298E9DF9BFB8}" presName="descendantText" presStyleLbl="alignAcc1" presStyleIdx="1" presStyleCnt="4">
        <dgm:presLayoutVars>
          <dgm:bulletEnabled val="1"/>
        </dgm:presLayoutVars>
      </dgm:prSet>
      <dgm:spPr/>
    </dgm:pt>
    <dgm:pt modelId="{99301C55-8C46-4561-B460-6FAAE92FF8F4}" type="pres">
      <dgm:prSet presAssocID="{3F0931CC-3141-4B0B-B90C-3759711E04D0}" presName="sp" presStyleCnt="0"/>
      <dgm:spPr/>
    </dgm:pt>
    <dgm:pt modelId="{194852A6-AF1E-4133-9E85-0589724D29BE}" type="pres">
      <dgm:prSet presAssocID="{A74FC96F-531C-441D-982F-C739CEF0D62D}" presName="composite" presStyleCnt="0"/>
      <dgm:spPr/>
    </dgm:pt>
    <dgm:pt modelId="{D36F3B31-B486-4F3F-8B45-7988D760B37C}" type="pres">
      <dgm:prSet presAssocID="{A74FC96F-531C-441D-982F-C739CEF0D6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6D24F5-A687-471F-BF42-941213973CDD}" type="pres">
      <dgm:prSet presAssocID="{A74FC96F-531C-441D-982F-C739CEF0D62D}" presName="descendantText" presStyleLbl="alignAcc1" presStyleIdx="2" presStyleCnt="4" custLinFactNeighborX="396" custLinFactNeighborY="5">
        <dgm:presLayoutVars>
          <dgm:bulletEnabled val="1"/>
        </dgm:presLayoutVars>
      </dgm:prSet>
      <dgm:spPr/>
    </dgm:pt>
    <dgm:pt modelId="{E92205F8-B7D8-47AF-9BC8-05C08BF1431D}" type="pres">
      <dgm:prSet presAssocID="{32B226E6-5817-4A08-B07A-B83489EE56B6}" presName="sp" presStyleCnt="0"/>
      <dgm:spPr/>
    </dgm:pt>
    <dgm:pt modelId="{4E4BF0F4-B672-4D57-9DBA-02021242B1A5}" type="pres">
      <dgm:prSet presAssocID="{5922E342-2618-4182-8938-F5A88BDAAD11}" presName="composite" presStyleCnt="0"/>
      <dgm:spPr/>
    </dgm:pt>
    <dgm:pt modelId="{9CA01A93-D309-4C7D-9AE7-5253A92DEE0D}" type="pres">
      <dgm:prSet presAssocID="{5922E342-2618-4182-8938-F5A88BDAAD1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2A55625-D081-40E4-9F7E-25B9348BFE66}" type="pres">
      <dgm:prSet presAssocID="{5922E342-2618-4182-8938-F5A88BDAAD1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F42D10F-76E9-4046-8AAD-33EB16FD43CE}" type="presOf" srcId="{4D841639-65F7-48A2-B8A5-C18C82CC3383}" destId="{B2A55625-D081-40E4-9F7E-25B9348BFE66}" srcOrd="0" destOrd="0" presId="urn:microsoft.com/office/officeart/2005/8/layout/chevron2"/>
    <dgm:cxn modelId="{43F14516-04E8-4E59-9F76-3A747E34C8C8}" srcId="{5922E342-2618-4182-8938-F5A88BDAAD11}" destId="{4D841639-65F7-48A2-B8A5-C18C82CC3383}" srcOrd="0" destOrd="0" parTransId="{AD2A8893-A801-4DE9-BAEB-8E2495CB858C}" sibTransId="{D078A669-DE4E-4560-B530-73973915E3FF}"/>
    <dgm:cxn modelId="{EB67101C-01CE-49EB-8204-87CC3A425BD8}" type="presOf" srcId="{A74FC96F-531C-441D-982F-C739CEF0D62D}" destId="{D36F3B31-B486-4F3F-8B45-7988D760B37C}" srcOrd="0" destOrd="0" presId="urn:microsoft.com/office/officeart/2005/8/layout/chevron2"/>
    <dgm:cxn modelId="{7DC2CD36-CC07-4D8E-9F67-B21C7D7D40A1}" type="presOf" srcId="{AFCE777F-DD26-4850-9B38-FDC0726F304B}" destId="{366D24F5-A687-471F-BF42-941213973CDD}" srcOrd="0" destOrd="0" presId="urn:microsoft.com/office/officeart/2005/8/layout/chevron2"/>
    <dgm:cxn modelId="{AC27273B-9D66-4079-BE56-5993493013B9}" type="presOf" srcId="{5922E342-2618-4182-8938-F5A88BDAAD11}" destId="{9CA01A93-D309-4C7D-9AE7-5253A92DEE0D}" srcOrd="0" destOrd="0" presId="urn:microsoft.com/office/officeart/2005/8/layout/chevron2"/>
    <dgm:cxn modelId="{ADC7AE5C-CF74-4303-A43D-A13DDEBDA7B7}" type="presOf" srcId="{656D5762-6971-4C84-8FB0-030BCF1717E9}" destId="{814A84EC-6637-481D-848E-0B932481EC53}" srcOrd="0" destOrd="0" presId="urn:microsoft.com/office/officeart/2005/8/layout/chevron2"/>
    <dgm:cxn modelId="{C79D6A6B-4E46-4F73-A709-04B857D7E061}" type="presOf" srcId="{19A16B61-66F3-4825-B9BB-2723EED8CE61}" destId="{FFFC7230-5D30-4F7B-97E6-2C0730315996}" srcOrd="0" destOrd="0" presId="urn:microsoft.com/office/officeart/2005/8/layout/chevron2"/>
    <dgm:cxn modelId="{F8C9447C-D950-44FC-B931-6DBD196AC983}" type="presOf" srcId="{74E881C7-7793-4E33-B76A-298E9DF9BFB8}" destId="{C64BF010-A56E-4A72-8C14-9194E7CF7D05}" srcOrd="0" destOrd="0" presId="urn:microsoft.com/office/officeart/2005/8/layout/chevron2"/>
    <dgm:cxn modelId="{97926E7C-A88F-439E-8F8C-F1A23F166BD9}" srcId="{DDADB3BA-0DC1-4621-9D9D-E7ADB8DF082A}" destId="{19A16B61-66F3-4825-B9BB-2723EED8CE61}" srcOrd="0" destOrd="0" parTransId="{AB961B5D-86C3-4678-A45B-D0C8FA01855E}" sibTransId="{72DB457B-D56C-4841-979F-0E54314E5CE2}"/>
    <dgm:cxn modelId="{AF55979E-7BDF-46F3-B5F9-C3291E9A93E3}" type="presOf" srcId="{DDADB3BA-0DC1-4621-9D9D-E7ADB8DF082A}" destId="{EBC3CC08-EBFE-4D55-AF94-C87328BCBA9E}" srcOrd="0" destOrd="0" presId="urn:microsoft.com/office/officeart/2005/8/layout/chevron2"/>
    <dgm:cxn modelId="{1AC5DFAD-8172-41F7-BD9B-6FAEAFE4E93D}" srcId="{DDADB3BA-0DC1-4621-9D9D-E7ADB8DF082A}" destId="{5922E342-2618-4182-8938-F5A88BDAAD11}" srcOrd="3" destOrd="0" parTransId="{062C34D8-B8DA-4DED-A2D1-981DB7334454}" sibTransId="{91E36104-778D-498B-B3CD-54E0356BD3E5}"/>
    <dgm:cxn modelId="{1D8A4DAE-0DBE-4414-A63F-36C0E96CBE51}" srcId="{74E881C7-7793-4E33-B76A-298E9DF9BFB8}" destId="{656D5762-6971-4C84-8FB0-030BCF1717E9}" srcOrd="0" destOrd="0" parTransId="{56BC7B5D-0AEB-4364-8D97-4A04A045866F}" sibTransId="{36322270-D45D-43E1-A598-8165E58C7A30}"/>
    <dgm:cxn modelId="{7862FBB0-8703-4AA5-B31F-6486BDA3D300}" srcId="{DDADB3BA-0DC1-4621-9D9D-E7ADB8DF082A}" destId="{A74FC96F-531C-441D-982F-C739CEF0D62D}" srcOrd="2" destOrd="0" parTransId="{FE217685-8409-4E06-BB5F-F9EE4B410735}" sibTransId="{32B226E6-5817-4A08-B07A-B83489EE56B6}"/>
    <dgm:cxn modelId="{93CD83B7-2367-4A10-B052-F4BFEA8F9580}" srcId="{A74FC96F-531C-441D-982F-C739CEF0D62D}" destId="{AFCE777F-DD26-4850-9B38-FDC0726F304B}" srcOrd="0" destOrd="0" parTransId="{CF10D011-FD72-49E7-82BE-33292AF0AB1E}" sibTransId="{59EDEC2F-F765-4BC8-80B0-7B4E400E4949}"/>
    <dgm:cxn modelId="{60D7D8E6-1B19-4B41-9AD5-1250A9B7E0AE}" srcId="{DDADB3BA-0DC1-4621-9D9D-E7ADB8DF082A}" destId="{74E881C7-7793-4E33-B76A-298E9DF9BFB8}" srcOrd="1" destOrd="0" parTransId="{EDA7EA8B-E01F-444E-8954-48AE181E86C5}" sibTransId="{3F0931CC-3141-4B0B-B90C-3759711E04D0}"/>
    <dgm:cxn modelId="{9A606FF8-F1BB-42FC-965B-A87A304AEDAE}" srcId="{19A16B61-66F3-4825-B9BB-2723EED8CE61}" destId="{861C2F07-9969-411F-9B9F-078003F9AE03}" srcOrd="0" destOrd="0" parTransId="{C3143EA9-2316-4EC6-B521-39D4E90092FF}" sibTransId="{A7015399-0CD0-4946-90A9-6ACF6D8341A7}"/>
    <dgm:cxn modelId="{9B551CFA-91CF-4B87-9141-8D1A25844981}" type="presOf" srcId="{861C2F07-9969-411F-9B9F-078003F9AE03}" destId="{413C65C2-3C6A-46E1-86E9-0B7AF846B702}" srcOrd="0" destOrd="0" presId="urn:microsoft.com/office/officeart/2005/8/layout/chevron2"/>
    <dgm:cxn modelId="{8E690F05-A9FA-401E-B565-637441C971E4}" type="presParOf" srcId="{EBC3CC08-EBFE-4D55-AF94-C87328BCBA9E}" destId="{A97C0C16-54F5-48F7-889D-F6EB403EA11D}" srcOrd="0" destOrd="0" presId="urn:microsoft.com/office/officeart/2005/8/layout/chevron2"/>
    <dgm:cxn modelId="{BC523868-2DE4-4F3C-9EA7-7060C4A84C05}" type="presParOf" srcId="{A97C0C16-54F5-48F7-889D-F6EB403EA11D}" destId="{FFFC7230-5D30-4F7B-97E6-2C0730315996}" srcOrd="0" destOrd="0" presId="urn:microsoft.com/office/officeart/2005/8/layout/chevron2"/>
    <dgm:cxn modelId="{947F083A-0267-49D5-94D4-32F034FD4C92}" type="presParOf" srcId="{A97C0C16-54F5-48F7-889D-F6EB403EA11D}" destId="{413C65C2-3C6A-46E1-86E9-0B7AF846B702}" srcOrd="1" destOrd="0" presId="urn:microsoft.com/office/officeart/2005/8/layout/chevron2"/>
    <dgm:cxn modelId="{1628EE38-4AB8-4C09-BD6B-4B4603FEECDD}" type="presParOf" srcId="{EBC3CC08-EBFE-4D55-AF94-C87328BCBA9E}" destId="{525A2F87-C0F3-41C5-82B0-A65F74124298}" srcOrd="1" destOrd="0" presId="urn:microsoft.com/office/officeart/2005/8/layout/chevron2"/>
    <dgm:cxn modelId="{9C0D36D7-35CE-4CC8-8550-8F82BA6564E7}" type="presParOf" srcId="{EBC3CC08-EBFE-4D55-AF94-C87328BCBA9E}" destId="{FE59F64E-3777-4DFB-9B04-DEC0CCC44B0E}" srcOrd="2" destOrd="0" presId="urn:microsoft.com/office/officeart/2005/8/layout/chevron2"/>
    <dgm:cxn modelId="{F6FDA135-2BBF-4D6A-88E1-4EB37D6E5E5C}" type="presParOf" srcId="{FE59F64E-3777-4DFB-9B04-DEC0CCC44B0E}" destId="{C64BF010-A56E-4A72-8C14-9194E7CF7D05}" srcOrd="0" destOrd="0" presId="urn:microsoft.com/office/officeart/2005/8/layout/chevron2"/>
    <dgm:cxn modelId="{38659310-B2D7-4195-82BC-19D91015C0C4}" type="presParOf" srcId="{FE59F64E-3777-4DFB-9B04-DEC0CCC44B0E}" destId="{814A84EC-6637-481D-848E-0B932481EC53}" srcOrd="1" destOrd="0" presId="urn:microsoft.com/office/officeart/2005/8/layout/chevron2"/>
    <dgm:cxn modelId="{FEB1EE22-A18C-4BF3-BA27-BA463D08F844}" type="presParOf" srcId="{EBC3CC08-EBFE-4D55-AF94-C87328BCBA9E}" destId="{99301C55-8C46-4561-B460-6FAAE92FF8F4}" srcOrd="3" destOrd="0" presId="urn:microsoft.com/office/officeart/2005/8/layout/chevron2"/>
    <dgm:cxn modelId="{DFFC98C6-C017-4613-9FF4-EF3548B56E2B}" type="presParOf" srcId="{EBC3CC08-EBFE-4D55-AF94-C87328BCBA9E}" destId="{194852A6-AF1E-4133-9E85-0589724D29BE}" srcOrd="4" destOrd="0" presId="urn:microsoft.com/office/officeart/2005/8/layout/chevron2"/>
    <dgm:cxn modelId="{42C311F4-727B-445D-BA3D-959F18E9790C}" type="presParOf" srcId="{194852A6-AF1E-4133-9E85-0589724D29BE}" destId="{D36F3B31-B486-4F3F-8B45-7988D760B37C}" srcOrd="0" destOrd="0" presId="urn:microsoft.com/office/officeart/2005/8/layout/chevron2"/>
    <dgm:cxn modelId="{56136829-F3E1-4E03-948F-95018BFC7C78}" type="presParOf" srcId="{194852A6-AF1E-4133-9E85-0589724D29BE}" destId="{366D24F5-A687-471F-BF42-941213973CDD}" srcOrd="1" destOrd="0" presId="urn:microsoft.com/office/officeart/2005/8/layout/chevron2"/>
    <dgm:cxn modelId="{EE9DBAFA-3D35-421C-9F27-9018402F8143}" type="presParOf" srcId="{EBC3CC08-EBFE-4D55-AF94-C87328BCBA9E}" destId="{E92205F8-B7D8-47AF-9BC8-05C08BF1431D}" srcOrd="5" destOrd="0" presId="urn:microsoft.com/office/officeart/2005/8/layout/chevron2"/>
    <dgm:cxn modelId="{72566F1D-8BED-4F3E-9812-9263389B5CDA}" type="presParOf" srcId="{EBC3CC08-EBFE-4D55-AF94-C87328BCBA9E}" destId="{4E4BF0F4-B672-4D57-9DBA-02021242B1A5}" srcOrd="6" destOrd="0" presId="urn:microsoft.com/office/officeart/2005/8/layout/chevron2"/>
    <dgm:cxn modelId="{0A04B23C-2322-46AB-8439-409C30776317}" type="presParOf" srcId="{4E4BF0F4-B672-4D57-9DBA-02021242B1A5}" destId="{9CA01A93-D309-4C7D-9AE7-5253A92DEE0D}" srcOrd="0" destOrd="0" presId="urn:microsoft.com/office/officeart/2005/8/layout/chevron2"/>
    <dgm:cxn modelId="{F6A494B7-0F70-4ACA-A550-3DAFDA998CDE}" type="presParOf" srcId="{4E4BF0F4-B672-4D57-9DBA-02021242B1A5}" destId="{B2A55625-D081-40E4-9F7E-25B9348BFE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DB3BA-0DC1-4621-9D9D-E7ADB8DF082A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9A16B61-66F3-4825-B9BB-2723EED8CE61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AB961B5D-86C3-4678-A45B-D0C8FA01855E}" type="parTrans" cxnId="{97926E7C-A88F-439E-8F8C-F1A23F166BD9}">
      <dgm:prSet/>
      <dgm:spPr/>
      <dgm:t>
        <a:bodyPr/>
        <a:lstStyle/>
        <a:p>
          <a:endParaRPr lang="ru-RU"/>
        </a:p>
      </dgm:t>
    </dgm:pt>
    <dgm:pt modelId="{72DB457B-D56C-4841-979F-0E54314E5CE2}" type="sibTrans" cxnId="{97926E7C-A88F-439E-8F8C-F1A23F166BD9}">
      <dgm:prSet/>
      <dgm:spPr/>
      <dgm:t>
        <a:bodyPr/>
        <a:lstStyle/>
        <a:p>
          <a:endParaRPr lang="ru-RU"/>
        </a:p>
      </dgm:t>
    </dgm:pt>
    <dgm:pt modelId="{861C2F07-9969-411F-9B9F-078003F9AE03}">
      <dgm:prSet phldrT="[Текст]"/>
      <dgm:spPr/>
      <dgm:t>
        <a:bodyPr/>
        <a:lstStyle/>
        <a:p>
          <a:r>
            <a:rPr lang="ru-RU" dirty="0"/>
            <a:t>Прием заявок на участие в конкурсном отборе проектов</a:t>
          </a:r>
        </a:p>
      </dgm:t>
    </dgm:pt>
    <dgm:pt modelId="{C3143EA9-2316-4EC6-B521-39D4E90092FF}" type="parTrans" cxnId="{9A606FF8-F1BB-42FC-965B-A87A304AEDAE}">
      <dgm:prSet/>
      <dgm:spPr/>
      <dgm:t>
        <a:bodyPr/>
        <a:lstStyle/>
        <a:p>
          <a:endParaRPr lang="ru-RU"/>
        </a:p>
      </dgm:t>
    </dgm:pt>
    <dgm:pt modelId="{A7015399-0CD0-4946-90A9-6ACF6D8341A7}" type="sibTrans" cxnId="{9A606FF8-F1BB-42FC-965B-A87A304AEDAE}">
      <dgm:prSet/>
      <dgm:spPr/>
      <dgm:t>
        <a:bodyPr/>
        <a:lstStyle/>
        <a:p>
          <a:endParaRPr lang="ru-RU"/>
        </a:p>
      </dgm:t>
    </dgm:pt>
    <dgm:pt modelId="{74E881C7-7793-4E33-B76A-298E9DF9BFB8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EDA7EA8B-E01F-444E-8954-48AE181E86C5}" type="parTrans" cxnId="{60D7D8E6-1B19-4B41-9AD5-1250A9B7E0AE}">
      <dgm:prSet/>
      <dgm:spPr/>
      <dgm:t>
        <a:bodyPr/>
        <a:lstStyle/>
        <a:p>
          <a:endParaRPr lang="ru-RU"/>
        </a:p>
      </dgm:t>
    </dgm:pt>
    <dgm:pt modelId="{3F0931CC-3141-4B0B-B90C-3759711E04D0}" type="sibTrans" cxnId="{60D7D8E6-1B19-4B41-9AD5-1250A9B7E0AE}">
      <dgm:prSet/>
      <dgm:spPr/>
      <dgm:t>
        <a:bodyPr/>
        <a:lstStyle/>
        <a:p>
          <a:endParaRPr lang="ru-RU"/>
        </a:p>
      </dgm:t>
    </dgm:pt>
    <dgm:pt modelId="{656D5762-6971-4C84-8FB0-030BCF1717E9}">
      <dgm:prSet phldrT="[Текст]"/>
      <dgm:spPr/>
      <dgm:t>
        <a:bodyPr/>
        <a:lstStyle/>
        <a:p>
          <a:r>
            <a:rPr lang="ru-RU" dirty="0"/>
            <a:t>Проведение проверки, оценки заявок и формирование рейтинга проектов. Определение победителей конкурсного отбора</a:t>
          </a:r>
        </a:p>
      </dgm:t>
    </dgm:pt>
    <dgm:pt modelId="{56BC7B5D-0AEB-4364-8D97-4A04A045866F}" type="parTrans" cxnId="{1D8A4DAE-0DBE-4414-A63F-36C0E96CBE51}">
      <dgm:prSet/>
      <dgm:spPr/>
      <dgm:t>
        <a:bodyPr/>
        <a:lstStyle/>
        <a:p>
          <a:endParaRPr lang="ru-RU"/>
        </a:p>
      </dgm:t>
    </dgm:pt>
    <dgm:pt modelId="{36322270-D45D-43E1-A598-8165E58C7A30}" type="sibTrans" cxnId="{1D8A4DAE-0DBE-4414-A63F-36C0E96CBE51}">
      <dgm:prSet/>
      <dgm:spPr/>
      <dgm:t>
        <a:bodyPr/>
        <a:lstStyle/>
        <a:p>
          <a:endParaRPr lang="ru-RU"/>
        </a:p>
      </dgm:t>
    </dgm:pt>
    <dgm:pt modelId="{A74FC96F-531C-441D-982F-C739CEF0D62D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FE217685-8409-4E06-BB5F-F9EE4B410735}" type="parTrans" cxnId="{7862FBB0-8703-4AA5-B31F-6486BDA3D300}">
      <dgm:prSet/>
      <dgm:spPr/>
      <dgm:t>
        <a:bodyPr/>
        <a:lstStyle/>
        <a:p>
          <a:endParaRPr lang="ru-RU"/>
        </a:p>
      </dgm:t>
    </dgm:pt>
    <dgm:pt modelId="{32B226E6-5817-4A08-B07A-B83489EE56B6}" type="sibTrans" cxnId="{7862FBB0-8703-4AA5-B31F-6486BDA3D300}">
      <dgm:prSet/>
      <dgm:spPr/>
      <dgm:t>
        <a:bodyPr/>
        <a:lstStyle/>
        <a:p>
          <a:endParaRPr lang="ru-RU"/>
        </a:p>
      </dgm:t>
    </dgm:pt>
    <dgm:pt modelId="{AFCE777F-DD26-4850-9B38-FDC0726F304B}">
      <dgm:prSet phldrT="[Текст]"/>
      <dgm:spPr/>
      <dgm:t>
        <a:bodyPr/>
        <a:lstStyle/>
        <a:p>
          <a:pPr rtl="0"/>
          <a:r>
            <a:rPr lang="ru-RU" dirty="0"/>
            <a:t>Сбор инициативных платежей, заключение соглашения о предоставлении субсидии, предоставление субсидии, выполнение работ, предоставление отчетности</a:t>
          </a:r>
        </a:p>
      </dgm:t>
    </dgm:pt>
    <dgm:pt modelId="{CF10D011-FD72-49E7-82BE-33292AF0AB1E}" type="parTrans" cxnId="{93CD83B7-2367-4A10-B052-F4BFEA8F9580}">
      <dgm:prSet/>
      <dgm:spPr/>
      <dgm:t>
        <a:bodyPr/>
        <a:lstStyle/>
        <a:p>
          <a:endParaRPr lang="ru-RU"/>
        </a:p>
      </dgm:t>
    </dgm:pt>
    <dgm:pt modelId="{59EDEC2F-F765-4BC8-80B0-7B4E400E4949}" type="sibTrans" cxnId="{93CD83B7-2367-4A10-B052-F4BFEA8F9580}">
      <dgm:prSet/>
      <dgm:spPr/>
      <dgm:t>
        <a:bodyPr/>
        <a:lstStyle/>
        <a:p>
          <a:endParaRPr lang="ru-RU"/>
        </a:p>
      </dgm:t>
    </dgm:pt>
    <dgm:pt modelId="{EBC3CC08-EBFE-4D55-AF94-C87328BCBA9E}" type="pres">
      <dgm:prSet presAssocID="{DDADB3BA-0DC1-4621-9D9D-E7ADB8DF082A}" presName="linearFlow" presStyleCnt="0">
        <dgm:presLayoutVars>
          <dgm:dir/>
          <dgm:animLvl val="lvl"/>
          <dgm:resizeHandles val="exact"/>
        </dgm:presLayoutVars>
      </dgm:prSet>
      <dgm:spPr/>
    </dgm:pt>
    <dgm:pt modelId="{A97C0C16-54F5-48F7-889D-F6EB403EA11D}" type="pres">
      <dgm:prSet presAssocID="{19A16B61-66F3-4825-B9BB-2723EED8CE61}" presName="composite" presStyleCnt="0"/>
      <dgm:spPr/>
    </dgm:pt>
    <dgm:pt modelId="{FFFC7230-5D30-4F7B-97E6-2C0730315996}" type="pres">
      <dgm:prSet presAssocID="{19A16B61-66F3-4825-B9BB-2723EED8CE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3C65C2-3C6A-46E1-86E9-0B7AF846B702}" type="pres">
      <dgm:prSet presAssocID="{19A16B61-66F3-4825-B9BB-2723EED8CE61}" presName="descendantText" presStyleLbl="alignAcc1" presStyleIdx="0" presStyleCnt="3">
        <dgm:presLayoutVars>
          <dgm:bulletEnabled val="1"/>
        </dgm:presLayoutVars>
      </dgm:prSet>
      <dgm:spPr/>
    </dgm:pt>
    <dgm:pt modelId="{525A2F87-C0F3-41C5-82B0-A65F74124298}" type="pres">
      <dgm:prSet presAssocID="{72DB457B-D56C-4841-979F-0E54314E5CE2}" presName="sp" presStyleCnt="0"/>
      <dgm:spPr/>
    </dgm:pt>
    <dgm:pt modelId="{FE59F64E-3777-4DFB-9B04-DEC0CCC44B0E}" type="pres">
      <dgm:prSet presAssocID="{74E881C7-7793-4E33-B76A-298E9DF9BFB8}" presName="composite" presStyleCnt="0"/>
      <dgm:spPr/>
    </dgm:pt>
    <dgm:pt modelId="{C64BF010-A56E-4A72-8C14-9194E7CF7D05}" type="pres">
      <dgm:prSet presAssocID="{74E881C7-7793-4E33-B76A-298E9DF9BFB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14A84EC-6637-481D-848E-0B932481EC53}" type="pres">
      <dgm:prSet presAssocID="{74E881C7-7793-4E33-B76A-298E9DF9BFB8}" presName="descendantText" presStyleLbl="alignAcc1" presStyleIdx="1" presStyleCnt="3">
        <dgm:presLayoutVars>
          <dgm:bulletEnabled val="1"/>
        </dgm:presLayoutVars>
      </dgm:prSet>
      <dgm:spPr/>
    </dgm:pt>
    <dgm:pt modelId="{99301C55-8C46-4561-B460-6FAAE92FF8F4}" type="pres">
      <dgm:prSet presAssocID="{3F0931CC-3141-4B0B-B90C-3759711E04D0}" presName="sp" presStyleCnt="0"/>
      <dgm:spPr/>
    </dgm:pt>
    <dgm:pt modelId="{194852A6-AF1E-4133-9E85-0589724D29BE}" type="pres">
      <dgm:prSet presAssocID="{A74FC96F-531C-441D-982F-C739CEF0D62D}" presName="composite" presStyleCnt="0"/>
      <dgm:spPr/>
    </dgm:pt>
    <dgm:pt modelId="{D36F3B31-B486-4F3F-8B45-7988D760B37C}" type="pres">
      <dgm:prSet presAssocID="{A74FC96F-531C-441D-982F-C739CEF0D62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66D24F5-A687-471F-BF42-941213973CDD}" type="pres">
      <dgm:prSet presAssocID="{A74FC96F-531C-441D-982F-C739CEF0D62D}" presName="descendantText" presStyleLbl="alignAcc1" presStyleIdx="2" presStyleCnt="3" custLinFactNeighborX="396" custLinFactNeighborY="5">
        <dgm:presLayoutVars>
          <dgm:bulletEnabled val="1"/>
        </dgm:presLayoutVars>
      </dgm:prSet>
      <dgm:spPr/>
    </dgm:pt>
  </dgm:ptLst>
  <dgm:cxnLst>
    <dgm:cxn modelId="{EB67101C-01CE-49EB-8204-87CC3A425BD8}" type="presOf" srcId="{A74FC96F-531C-441D-982F-C739CEF0D62D}" destId="{D36F3B31-B486-4F3F-8B45-7988D760B37C}" srcOrd="0" destOrd="0" presId="urn:microsoft.com/office/officeart/2005/8/layout/chevron2"/>
    <dgm:cxn modelId="{7DC2CD36-CC07-4D8E-9F67-B21C7D7D40A1}" type="presOf" srcId="{AFCE777F-DD26-4850-9B38-FDC0726F304B}" destId="{366D24F5-A687-471F-BF42-941213973CDD}" srcOrd="0" destOrd="0" presId="urn:microsoft.com/office/officeart/2005/8/layout/chevron2"/>
    <dgm:cxn modelId="{ADC7AE5C-CF74-4303-A43D-A13DDEBDA7B7}" type="presOf" srcId="{656D5762-6971-4C84-8FB0-030BCF1717E9}" destId="{814A84EC-6637-481D-848E-0B932481EC53}" srcOrd="0" destOrd="0" presId="urn:microsoft.com/office/officeart/2005/8/layout/chevron2"/>
    <dgm:cxn modelId="{C79D6A6B-4E46-4F73-A709-04B857D7E061}" type="presOf" srcId="{19A16B61-66F3-4825-B9BB-2723EED8CE61}" destId="{FFFC7230-5D30-4F7B-97E6-2C0730315996}" srcOrd="0" destOrd="0" presId="urn:microsoft.com/office/officeart/2005/8/layout/chevron2"/>
    <dgm:cxn modelId="{F8C9447C-D950-44FC-B931-6DBD196AC983}" type="presOf" srcId="{74E881C7-7793-4E33-B76A-298E9DF9BFB8}" destId="{C64BF010-A56E-4A72-8C14-9194E7CF7D05}" srcOrd="0" destOrd="0" presId="urn:microsoft.com/office/officeart/2005/8/layout/chevron2"/>
    <dgm:cxn modelId="{97926E7C-A88F-439E-8F8C-F1A23F166BD9}" srcId="{DDADB3BA-0DC1-4621-9D9D-E7ADB8DF082A}" destId="{19A16B61-66F3-4825-B9BB-2723EED8CE61}" srcOrd="0" destOrd="0" parTransId="{AB961B5D-86C3-4678-A45B-D0C8FA01855E}" sibTransId="{72DB457B-D56C-4841-979F-0E54314E5CE2}"/>
    <dgm:cxn modelId="{AF55979E-7BDF-46F3-B5F9-C3291E9A93E3}" type="presOf" srcId="{DDADB3BA-0DC1-4621-9D9D-E7ADB8DF082A}" destId="{EBC3CC08-EBFE-4D55-AF94-C87328BCBA9E}" srcOrd="0" destOrd="0" presId="urn:microsoft.com/office/officeart/2005/8/layout/chevron2"/>
    <dgm:cxn modelId="{1D8A4DAE-0DBE-4414-A63F-36C0E96CBE51}" srcId="{74E881C7-7793-4E33-B76A-298E9DF9BFB8}" destId="{656D5762-6971-4C84-8FB0-030BCF1717E9}" srcOrd="0" destOrd="0" parTransId="{56BC7B5D-0AEB-4364-8D97-4A04A045866F}" sibTransId="{36322270-D45D-43E1-A598-8165E58C7A30}"/>
    <dgm:cxn modelId="{7862FBB0-8703-4AA5-B31F-6486BDA3D300}" srcId="{DDADB3BA-0DC1-4621-9D9D-E7ADB8DF082A}" destId="{A74FC96F-531C-441D-982F-C739CEF0D62D}" srcOrd="2" destOrd="0" parTransId="{FE217685-8409-4E06-BB5F-F9EE4B410735}" sibTransId="{32B226E6-5817-4A08-B07A-B83489EE56B6}"/>
    <dgm:cxn modelId="{93CD83B7-2367-4A10-B052-F4BFEA8F9580}" srcId="{A74FC96F-531C-441D-982F-C739CEF0D62D}" destId="{AFCE777F-DD26-4850-9B38-FDC0726F304B}" srcOrd="0" destOrd="0" parTransId="{CF10D011-FD72-49E7-82BE-33292AF0AB1E}" sibTransId="{59EDEC2F-F765-4BC8-80B0-7B4E400E4949}"/>
    <dgm:cxn modelId="{60D7D8E6-1B19-4B41-9AD5-1250A9B7E0AE}" srcId="{DDADB3BA-0DC1-4621-9D9D-E7ADB8DF082A}" destId="{74E881C7-7793-4E33-B76A-298E9DF9BFB8}" srcOrd="1" destOrd="0" parTransId="{EDA7EA8B-E01F-444E-8954-48AE181E86C5}" sibTransId="{3F0931CC-3141-4B0B-B90C-3759711E04D0}"/>
    <dgm:cxn modelId="{9A606FF8-F1BB-42FC-965B-A87A304AEDAE}" srcId="{19A16B61-66F3-4825-B9BB-2723EED8CE61}" destId="{861C2F07-9969-411F-9B9F-078003F9AE03}" srcOrd="0" destOrd="0" parTransId="{C3143EA9-2316-4EC6-B521-39D4E90092FF}" sibTransId="{A7015399-0CD0-4946-90A9-6ACF6D8341A7}"/>
    <dgm:cxn modelId="{9B551CFA-91CF-4B87-9141-8D1A25844981}" type="presOf" srcId="{861C2F07-9969-411F-9B9F-078003F9AE03}" destId="{413C65C2-3C6A-46E1-86E9-0B7AF846B702}" srcOrd="0" destOrd="0" presId="urn:microsoft.com/office/officeart/2005/8/layout/chevron2"/>
    <dgm:cxn modelId="{8E690F05-A9FA-401E-B565-637441C971E4}" type="presParOf" srcId="{EBC3CC08-EBFE-4D55-AF94-C87328BCBA9E}" destId="{A97C0C16-54F5-48F7-889D-F6EB403EA11D}" srcOrd="0" destOrd="0" presId="urn:microsoft.com/office/officeart/2005/8/layout/chevron2"/>
    <dgm:cxn modelId="{BC523868-2DE4-4F3C-9EA7-7060C4A84C05}" type="presParOf" srcId="{A97C0C16-54F5-48F7-889D-F6EB403EA11D}" destId="{FFFC7230-5D30-4F7B-97E6-2C0730315996}" srcOrd="0" destOrd="0" presId="urn:microsoft.com/office/officeart/2005/8/layout/chevron2"/>
    <dgm:cxn modelId="{947F083A-0267-49D5-94D4-32F034FD4C92}" type="presParOf" srcId="{A97C0C16-54F5-48F7-889D-F6EB403EA11D}" destId="{413C65C2-3C6A-46E1-86E9-0B7AF846B702}" srcOrd="1" destOrd="0" presId="urn:microsoft.com/office/officeart/2005/8/layout/chevron2"/>
    <dgm:cxn modelId="{1628EE38-4AB8-4C09-BD6B-4B4603FEECDD}" type="presParOf" srcId="{EBC3CC08-EBFE-4D55-AF94-C87328BCBA9E}" destId="{525A2F87-C0F3-41C5-82B0-A65F74124298}" srcOrd="1" destOrd="0" presId="urn:microsoft.com/office/officeart/2005/8/layout/chevron2"/>
    <dgm:cxn modelId="{9C0D36D7-35CE-4CC8-8550-8F82BA6564E7}" type="presParOf" srcId="{EBC3CC08-EBFE-4D55-AF94-C87328BCBA9E}" destId="{FE59F64E-3777-4DFB-9B04-DEC0CCC44B0E}" srcOrd="2" destOrd="0" presId="urn:microsoft.com/office/officeart/2005/8/layout/chevron2"/>
    <dgm:cxn modelId="{F6FDA135-2BBF-4D6A-88E1-4EB37D6E5E5C}" type="presParOf" srcId="{FE59F64E-3777-4DFB-9B04-DEC0CCC44B0E}" destId="{C64BF010-A56E-4A72-8C14-9194E7CF7D05}" srcOrd="0" destOrd="0" presId="urn:microsoft.com/office/officeart/2005/8/layout/chevron2"/>
    <dgm:cxn modelId="{38659310-B2D7-4195-82BC-19D91015C0C4}" type="presParOf" srcId="{FE59F64E-3777-4DFB-9B04-DEC0CCC44B0E}" destId="{814A84EC-6637-481D-848E-0B932481EC53}" srcOrd="1" destOrd="0" presId="urn:microsoft.com/office/officeart/2005/8/layout/chevron2"/>
    <dgm:cxn modelId="{FEB1EE22-A18C-4BF3-BA27-BA463D08F844}" type="presParOf" srcId="{EBC3CC08-EBFE-4D55-AF94-C87328BCBA9E}" destId="{99301C55-8C46-4561-B460-6FAAE92FF8F4}" srcOrd="3" destOrd="0" presId="urn:microsoft.com/office/officeart/2005/8/layout/chevron2"/>
    <dgm:cxn modelId="{DFFC98C6-C017-4613-9FF4-EF3548B56E2B}" type="presParOf" srcId="{EBC3CC08-EBFE-4D55-AF94-C87328BCBA9E}" destId="{194852A6-AF1E-4133-9E85-0589724D29BE}" srcOrd="4" destOrd="0" presId="urn:microsoft.com/office/officeart/2005/8/layout/chevron2"/>
    <dgm:cxn modelId="{42C311F4-727B-445D-BA3D-959F18E9790C}" type="presParOf" srcId="{194852A6-AF1E-4133-9E85-0589724D29BE}" destId="{D36F3B31-B486-4F3F-8B45-7988D760B37C}" srcOrd="0" destOrd="0" presId="urn:microsoft.com/office/officeart/2005/8/layout/chevron2"/>
    <dgm:cxn modelId="{56136829-F3E1-4E03-948F-95018BFC7C78}" type="presParOf" srcId="{194852A6-AF1E-4133-9E85-0589724D29BE}" destId="{366D24F5-A687-471F-BF42-941213973C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378E5-125E-4DF8-AED5-BEAB7C9D86C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347C5-7A3D-440B-8A56-C4C38197DABA}" type="pres">
      <dgm:prSet presAssocID="{D7E378E5-125E-4DF8-AED5-BEAB7C9D86C1}" presName="Name0" presStyleCnt="0">
        <dgm:presLayoutVars>
          <dgm:dir/>
          <dgm:resizeHandles val="exact"/>
        </dgm:presLayoutVars>
      </dgm:prSet>
      <dgm:spPr/>
    </dgm:pt>
    <dgm:pt modelId="{91F705D6-4007-4561-98E9-EE16017A9FC4}" type="pres">
      <dgm:prSet presAssocID="{D7E378E5-125E-4DF8-AED5-BEAB7C9D86C1}" presName="cycle" presStyleCnt="0"/>
      <dgm:spPr/>
    </dgm:pt>
  </dgm:ptLst>
  <dgm:cxnLst>
    <dgm:cxn modelId="{F7EA13ED-D271-4C6C-A22A-C8737D8304CA}" type="presOf" srcId="{D7E378E5-125E-4DF8-AED5-BEAB7C9D86C1}" destId="{F7D347C5-7A3D-440B-8A56-C4C38197DABA}" srcOrd="0" destOrd="0" presId="urn:microsoft.com/office/officeart/2005/8/layout/cycle3"/>
    <dgm:cxn modelId="{2FD51968-055E-4EAF-9491-8A04E5A81DBB}" type="presParOf" srcId="{F7D347C5-7A3D-440B-8A56-C4C38197DABA}" destId="{91F705D6-4007-4561-98E9-EE16017A9FC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378E5-125E-4DF8-AED5-BEAB7C9D86C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347C5-7A3D-440B-8A56-C4C38197DABA}" type="pres">
      <dgm:prSet presAssocID="{D7E378E5-125E-4DF8-AED5-BEAB7C9D86C1}" presName="Name0" presStyleCnt="0">
        <dgm:presLayoutVars>
          <dgm:dir/>
          <dgm:resizeHandles val="exact"/>
        </dgm:presLayoutVars>
      </dgm:prSet>
      <dgm:spPr/>
    </dgm:pt>
    <dgm:pt modelId="{91F705D6-4007-4561-98E9-EE16017A9FC4}" type="pres">
      <dgm:prSet presAssocID="{D7E378E5-125E-4DF8-AED5-BEAB7C9D86C1}" presName="cycle" presStyleCnt="0"/>
      <dgm:spPr/>
    </dgm:pt>
  </dgm:ptLst>
  <dgm:cxnLst>
    <dgm:cxn modelId="{F7EA13ED-D271-4C6C-A22A-C8737D8304CA}" type="presOf" srcId="{D7E378E5-125E-4DF8-AED5-BEAB7C9D86C1}" destId="{F7D347C5-7A3D-440B-8A56-C4C38197DABA}" srcOrd="0" destOrd="0" presId="urn:microsoft.com/office/officeart/2005/8/layout/cycle3"/>
    <dgm:cxn modelId="{2FD51968-055E-4EAF-9491-8A04E5A81DBB}" type="presParOf" srcId="{F7D347C5-7A3D-440B-8A56-C4C38197DABA}" destId="{91F705D6-4007-4561-98E9-EE16017A9FC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7230-5D30-4F7B-97E6-2C0730315996}">
      <dsp:nvSpPr>
        <dsp:cNvPr id="0" name=""/>
        <dsp:cNvSpPr/>
      </dsp:nvSpPr>
      <dsp:spPr>
        <a:xfrm rot="5400000">
          <a:off x="-226666" y="228933"/>
          <a:ext cx="1511113" cy="10577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</a:t>
          </a:r>
        </a:p>
      </dsp:txBody>
      <dsp:txXfrm rot="-5400000">
        <a:off x="2" y="531156"/>
        <a:ext cx="1057779" cy="453334"/>
      </dsp:txXfrm>
    </dsp:sp>
    <dsp:sp modelId="{413C65C2-3C6A-46E1-86E9-0B7AF846B702}">
      <dsp:nvSpPr>
        <dsp:cNvPr id="0" name=""/>
        <dsp:cNvSpPr/>
      </dsp:nvSpPr>
      <dsp:spPr>
        <a:xfrm rot="5400000">
          <a:off x="4219413" y="-3159367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Публикация извещения о проведении конкурсного отбора</a:t>
          </a:r>
        </a:p>
      </dsp:txBody>
      <dsp:txXfrm rot="-5400000">
        <a:off x="1057779" y="50215"/>
        <a:ext cx="7257544" cy="886327"/>
      </dsp:txXfrm>
    </dsp:sp>
    <dsp:sp modelId="{C64BF010-A56E-4A72-8C14-9194E7CF7D05}">
      <dsp:nvSpPr>
        <dsp:cNvPr id="0" name=""/>
        <dsp:cNvSpPr/>
      </dsp:nvSpPr>
      <dsp:spPr>
        <a:xfrm rot="5400000">
          <a:off x="-226666" y="1595926"/>
          <a:ext cx="1511113" cy="10577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2</a:t>
          </a:r>
        </a:p>
      </dsp:txBody>
      <dsp:txXfrm rot="-5400000">
        <a:off x="2" y="1898149"/>
        <a:ext cx="1057779" cy="453334"/>
      </dsp:txXfrm>
    </dsp:sp>
    <dsp:sp modelId="{814A84EC-6637-481D-848E-0B932481EC53}">
      <dsp:nvSpPr>
        <dsp:cNvPr id="0" name=""/>
        <dsp:cNvSpPr/>
      </dsp:nvSpPr>
      <dsp:spPr>
        <a:xfrm rot="5400000">
          <a:off x="4219413" y="-1792375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baseline="0" dirty="0"/>
            <a:t>Проведение предварительных мероприятий с участием граждан. Утверждение инициативных проектов на собраниях</a:t>
          </a:r>
          <a:endParaRPr lang="ru-RU" sz="2200" kern="1200" dirty="0"/>
        </a:p>
      </dsp:txBody>
      <dsp:txXfrm rot="-5400000">
        <a:off x="1057779" y="1417207"/>
        <a:ext cx="7257544" cy="886327"/>
      </dsp:txXfrm>
    </dsp:sp>
    <dsp:sp modelId="{D36F3B31-B486-4F3F-8B45-7988D760B37C}">
      <dsp:nvSpPr>
        <dsp:cNvPr id="0" name=""/>
        <dsp:cNvSpPr/>
      </dsp:nvSpPr>
      <dsp:spPr>
        <a:xfrm rot="5400000">
          <a:off x="-226666" y="2962918"/>
          <a:ext cx="1511113" cy="10577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3</a:t>
          </a:r>
        </a:p>
      </dsp:txBody>
      <dsp:txXfrm rot="-5400000">
        <a:off x="2" y="3265141"/>
        <a:ext cx="1057779" cy="453334"/>
      </dsp:txXfrm>
    </dsp:sp>
    <dsp:sp modelId="{366D24F5-A687-471F-BF42-941213973CDD}">
      <dsp:nvSpPr>
        <dsp:cNvPr id="0" name=""/>
        <dsp:cNvSpPr/>
      </dsp:nvSpPr>
      <dsp:spPr>
        <a:xfrm rot="5400000">
          <a:off x="4219413" y="-425333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Внесение проектов в местную администрацию, рассмотрение проектов и принятие решения о поддержке проекта или отказе в его поддержке</a:t>
          </a:r>
        </a:p>
      </dsp:txBody>
      <dsp:txXfrm rot="-5400000">
        <a:off x="1057779" y="2784249"/>
        <a:ext cx="7257544" cy="886327"/>
      </dsp:txXfrm>
    </dsp:sp>
    <dsp:sp modelId="{9CA01A93-D309-4C7D-9AE7-5253A92DEE0D}">
      <dsp:nvSpPr>
        <dsp:cNvPr id="0" name=""/>
        <dsp:cNvSpPr/>
      </dsp:nvSpPr>
      <dsp:spPr>
        <a:xfrm rot="5400000">
          <a:off x="-226666" y="4329910"/>
          <a:ext cx="1511113" cy="10577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4</a:t>
          </a:r>
        </a:p>
      </dsp:txBody>
      <dsp:txXfrm rot="-5400000">
        <a:off x="2" y="4632133"/>
        <a:ext cx="1057779" cy="453334"/>
      </dsp:txXfrm>
    </dsp:sp>
    <dsp:sp modelId="{B2A55625-D081-40E4-9F7E-25B9348BFE66}">
      <dsp:nvSpPr>
        <dsp:cNvPr id="0" name=""/>
        <dsp:cNvSpPr/>
      </dsp:nvSpPr>
      <dsp:spPr>
        <a:xfrm rot="5400000">
          <a:off x="4219413" y="941609"/>
          <a:ext cx="982223" cy="7305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Формирование комплекта документов для участия в конкурсном отборе на оказание финансовой  поддержки </a:t>
          </a:r>
        </a:p>
      </dsp:txBody>
      <dsp:txXfrm rot="-5400000">
        <a:off x="1057779" y="4151191"/>
        <a:ext cx="7257544" cy="886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7230-5D30-4F7B-97E6-2C0730315996}">
      <dsp:nvSpPr>
        <dsp:cNvPr id="0" name=""/>
        <dsp:cNvSpPr/>
      </dsp:nvSpPr>
      <dsp:spPr>
        <a:xfrm rot="5400000">
          <a:off x="-299891" y="299967"/>
          <a:ext cx="1999276" cy="13994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5</a:t>
          </a:r>
        </a:p>
      </dsp:txBody>
      <dsp:txXfrm rot="-5400000">
        <a:off x="1" y="699823"/>
        <a:ext cx="1399493" cy="599783"/>
      </dsp:txXfrm>
    </dsp:sp>
    <dsp:sp modelId="{413C65C2-3C6A-46E1-86E9-0B7AF846B702}">
      <dsp:nvSpPr>
        <dsp:cNvPr id="0" name=""/>
        <dsp:cNvSpPr/>
      </dsp:nvSpPr>
      <dsp:spPr>
        <a:xfrm rot="5400000">
          <a:off x="4231617" y="-2832048"/>
          <a:ext cx="1299529" cy="6963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Прием заявок на участие в конкурсном отборе проектов</a:t>
          </a:r>
        </a:p>
      </dsp:txBody>
      <dsp:txXfrm rot="-5400000">
        <a:off x="1399493" y="63514"/>
        <a:ext cx="6900340" cy="1172653"/>
      </dsp:txXfrm>
    </dsp:sp>
    <dsp:sp modelId="{C64BF010-A56E-4A72-8C14-9194E7CF7D05}">
      <dsp:nvSpPr>
        <dsp:cNvPr id="0" name=""/>
        <dsp:cNvSpPr/>
      </dsp:nvSpPr>
      <dsp:spPr>
        <a:xfrm rot="5400000">
          <a:off x="-299891" y="2108565"/>
          <a:ext cx="1999276" cy="13994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6</a:t>
          </a:r>
        </a:p>
      </dsp:txBody>
      <dsp:txXfrm rot="-5400000">
        <a:off x="1" y="2508421"/>
        <a:ext cx="1399493" cy="599783"/>
      </dsp:txXfrm>
    </dsp:sp>
    <dsp:sp modelId="{814A84EC-6637-481D-848E-0B932481EC53}">
      <dsp:nvSpPr>
        <dsp:cNvPr id="0" name=""/>
        <dsp:cNvSpPr/>
      </dsp:nvSpPr>
      <dsp:spPr>
        <a:xfrm rot="5400000">
          <a:off x="4231617" y="-1023450"/>
          <a:ext cx="1299529" cy="6963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Проведение проверки, оценки заявок и формирование рейтинга проектов. Определение победителей конкурсного отбора</a:t>
          </a:r>
        </a:p>
      </dsp:txBody>
      <dsp:txXfrm rot="-5400000">
        <a:off x="1399493" y="1872112"/>
        <a:ext cx="6900340" cy="1172653"/>
      </dsp:txXfrm>
    </dsp:sp>
    <dsp:sp modelId="{D36F3B31-B486-4F3F-8B45-7988D760B37C}">
      <dsp:nvSpPr>
        <dsp:cNvPr id="0" name=""/>
        <dsp:cNvSpPr/>
      </dsp:nvSpPr>
      <dsp:spPr>
        <a:xfrm rot="5400000">
          <a:off x="-299891" y="3917162"/>
          <a:ext cx="1999276" cy="13994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7</a:t>
          </a:r>
        </a:p>
      </dsp:txBody>
      <dsp:txXfrm rot="-5400000">
        <a:off x="1" y="4317018"/>
        <a:ext cx="1399493" cy="599783"/>
      </dsp:txXfrm>
    </dsp:sp>
    <dsp:sp modelId="{366D24F5-A687-471F-BF42-941213973CDD}">
      <dsp:nvSpPr>
        <dsp:cNvPr id="0" name=""/>
        <dsp:cNvSpPr/>
      </dsp:nvSpPr>
      <dsp:spPr>
        <a:xfrm rot="5400000">
          <a:off x="4231617" y="785212"/>
          <a:ext cx="1299529" cy="6963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Сбор инициативных платежей, заключение соглашения о предоставлении субсидии, предоставление субсидии, выполнение работ, предоставление отчетности</a:t>
          </a:r>
        </a:p>
      </dsp:txBody>
      <dsp:txXfrm rot="-5400000">
        <a:off x="1399493" y="3680774"/>
        <a:ext cx="6900340" cy="1172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rPr lang="ru-RU"/>
              <a:pPr/>
              <a:t>17.03.2025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0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Этот шаблон можно использовать как начальный файл для предоставления обновлений</a:t>
            </a:r>
            <a:r>
              <a:rPr lang="ru-RU" baseline="0" dirty="0"/>
              <a:t> вех проекта.</a:t>
            </a:r>
            <a:endParaRPr lang="ru-RU" dirty="0"/>
          </a:p>
          <a:p>
            <a:endParaRPr lang="ru-RU" baseline="0" dirty="0"/>
          </a:p>
          <a:p>
            <a:pPr lvl="0"/>
            <a:r>
              <a:rPr lang="ru-RU" sz="1000" b="1" dirty="0"/>
              <a:t>Разделы</a:t>
            </a:r>
            <a:endParaRPr lang="ru-RU" sz="1000" b="0" dirty="0"/>
          </a:p>
          <a:p>
            <a:pPr lvl="0"/>
            <a:r>
              <a:rPr lang="ru-RU" sz="1000" b="0" dirty="0"/>
              <a:t>Для добавления разделов щелкните слайд правой кнопкой мыши.</a:t>
            </a:r>
            <a:r>
              <a:rPr lang="ru-RU" sz="1000" b="0" baseline="0" dirty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/>
          </a:p>
          <a:p>
            <a:pPr lvl="0"/>
            <a:endParaRPr lang="ru-RU" sz="1000" b="1" dirty="0"/>
          </a:p>
          <a:p>
            <a:pPr lvl="0"/>
            <a:r>
              <a:rPr lang="ru-RU" sz="1000" b="1" dirty="0"/>
              <a:t>Заметки</a:t>
            </a:r>
          </a:p>
          <a:p>
            <a:pPr lvl="0"/>
            <a:r>
              <a:rPr lang="ru-RU" sz="1000" dirty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/>
          </a:p>
          <a:p>
            <a:pPr lvl="0">
              <a:buFontTx/>
              <a:buNone/>
            </a:pPr>
            <a:r>
              <a:rPr lang="ru-RU" sz="1000" b="1" dirty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/>
              <a:t>Обратите особое внимание на графики, диаграммы и надписи.</a:t>
            </a:r>
            <a:r>
              <a:rPr lang="ru-RU" sz="1000" baseline="0" dirty="0"/>
              <a:t> </a:t>
            </a:r>
            <a:endParaRPr lang="ru-RU" sz="1000" dirty="0"/>
          </a:p>
          <a:p>
            <a:pPr lvl="0"/>
            <a:r>
              <a:rPr lang="ru-RU" sz="1000" dirty="0"/>
              <a:t>Учтите, что печать будет выполняться </a:t>
            </a:r>
            <a:r>
              <a:rPr lang="ru-RU" sz="1000" dirty="0" err="1"/>
              <a:t>в черно-белом режиме или в оттенках серого</a:t>
            </a:r>
            <a:r>
              <a:rPr lang="ru-RU" sz="1000" dirty="0"/>
              <a:t>. Выполните пробную печать, чтобы убедиться в сохранении разницы между цветами при печати </a:t>
            </a:r>
            <a:r>
              <a:rPr lang="ru-RU" sz="1000" dirty="0" err="1"/>
              <a:t>в черно-белом режиме или в оттенках серого</a:t>
            </a:r>
            <a:r>
              <a:rPr lang="ru-RU" sz="1000" dirty="0"/>
              <a:t>.</a:t>
            </a:r>
          </a:p>
          <a:p>
            <a:pPr lvl="0">
              <a:buFontTx/>
              <a:buNone/>
            </a:pPr>
            <a:endParaRPr lang="ru-RU" sz="1000" dirty="0"/>
          </a:p>
          <a:p>
            <a:pPr lvl="0">
              <a:buFontTx/>
              <a:buNone/>
            </a:pPr>
            <a:r>
              <a:rPr lang="ru-RU" sz="1000" b="1" dirty="0"/>
              <a:t>Диаграммы, таблицы и графики</a:t>
            </a:r>
          </a:p>
          <a:p>
            <a:pPr lvl="0"/>
            <a:r>
              <a:rPr lang="ru-RU" sz="1000" dirty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/>
              <a:t>Снабдите все диаграммы и таблицы подписями.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7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ru-RU"/>
              <a:pPr/>
              <a:t>17.03.2025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1.jp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9.jpg"/><Relationship Id="rId5" Type="http://schemas.openxmlformats.org/officeDocument/2006/relationships/tags" Target="../tags/tag7.xml"/><Relationship Id="rId10" Type="http://schemas.openxmlformats.org/officeDocument/2006/relationships/image" Target="../media/image8.jp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31640" y="332656"/>
            <a:ext cx="5487144" cy="3120007"/>
          </a:xfrm>
        </p:spPr>
        <p:txBody>
          <a:bodyPr>
            <a:normAutofit/>
          </a:bodyPr>
          <a:lstStyle/>
          <a:p>
            <a:br>
              <a:rPr lang="ru-RU" b="1" dirty="0">
                <a:cs typeface="Aharoni" pitchFamily="2" charset="-79"/>
              </a:rPr>
            </a:br>
            <a:r>
              <a:rPr lang="ru-RU" b="1" dirty="0">
                <a:cs typeface="Aharoni" pitchFamily="2" charset="-79"/>
              </a:rPr>
              <a:t>ИНИЦИАТИВНЫЕ ПРОЕКТЫ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1736335" y="1925369"/>
            <a:ext cx="2833836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sp>
        <p:nvSpPr>
          <p:cNvPr id="5" name="矩形 5"/>
          <p:cNvSpPr/>
          <p:nvPr/>
        </p:nvSpPr>
        <p:spPr>
          <a:xfrm>
            <a:off x="6038970" y="1925369"/>
            <a:ext cx="2716214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sp>
        <p:nvSpPr>
          <p:cNvPr id="6" name="矩形 6"/>
          <p:cNvSpPr/>
          <p:nvPr/>
        </p:nvSpPr>
        <p:spPr>
          <a:xfrm>
            <a:off x="421478" y="3656498"/>
            <a:ext cx="2798658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sp>
        <p:nvSpPr>
          <p:cNvPr id="7" name="矩形 7"/>
          <p:cNvSpPr/>
          <p:nvPr/>
        </p:nvSpPr>
        <p:spPr>
          <a:xfrm>
            <a:off x="4733734" y="3656498"/>
            <a:ext cx="2854060" cy="11748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prstClr val="white"/>
              </a:solidFill>
            </a:endParaRPr>
          </a:p>
        </p:txBody>
      </p:sp>
      <p:grpSp>
        <p:nvGrpSpPr>
          <p:cNvPr id="8" name="组合 8"/>
          <p:cNvGrpSpPr/>
          <p:nvPr/>
        </p:nvGrpSpPr>
        <p:grpSpPr>
          <a:xfrm>
            <a:off x="425769" y="1755499"/>
            <a:ext cx="1680159" cy="1489112"/>
            <a:chOff x="452114" y="1509685"/>
            <a:chExt cx="2297059" cy="2035865"/>
          </a:xfrm>
          <a:blipFill>
            <a:blip r:embed="rId2"/>
            <a:stretch>
              <a:fillRect/>
            </a:stretch>
          </a:blipFill>
        </p:grpSpPr>
        <p:grpSp>
          <p:nvGrpSpPr>
            <p:cNvPr id="9" name="组合 9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  <a:grpFill/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p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pFill/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grpFill/>
            <a:effectLst/>
          </p:grpSpPr>
          <p:sp>
            <p:nvSpPr>
              <p:cNvPr id="13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组合 19"/>
          <p:cNvGrpSpPr/>
          <p:nvPr/>
        </p:nvGrpSpPr>
        <p:grpSpPr>
          <a:xfrm>
            <a:off x="2891555" y="3505789"/>
            <a:ext cx="1680159" cy="1489112"/>
            <a:chOff x="3823257" y="3902623"/>
            <a:chExt cx="2297059" cy="2035865"/>
          </a:xfrm>
        </p:grpSpPr>
        <p:grpSp>
          <p:nvGrpSpPr>
            <p:cNvPr id="20" name="组合 20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/>
              </a:p>
            </p:txBody>
          </p:sp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/>
              </a:p>
            </p:txBody>
          </p:sp>
        </p:grpSp>
      </p:grpSp>
      <p:grpSp>
        <p:nvGrpSpPr>
          <p:cNvPr id="29" name="组合 29"/>
          <p:cNvGrpSpPr/>
          <p:nvPr/>
        </p:nvGrpSpPr>
        <p:grpSpPr>
          <a:xfrm>
            <a:off x="7075025" y="3483975"/>
            <a:ext cx="1680159" cy="1489112"/>
            <a:chOff x="9542760" y="3872799"/>
            <a:chExt cx="2297059" cy="2035865"/>
          </a:xfrm>
        </p:grpSpPr>
        <p:grpSp>
          <p:nvGrpSpPr>
            <p:cNvPr id="30" name="组合 30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25">
                <a:solidFill>
                  <a:srgbClr val="FFB850"/>
                </a:solidFill>
              </a:endParaRPr>
            </a:p>
          </p:txBody>
        </p:sp>
      </p:grpSp>
      <p:grpSp>
        <p:nvGrpSpPr>
          <p:cNvPr id="36" name="组合 36"/>
          <p:cNvGrpSpPr/>
          <p:nvPr/>
        </p:nvGrpSpPr>
        <p:grpSpPr>
          <a:xfrm>
            <a:off x="4733734" y="1755499"/>
            <a:ext cx="1680159" cy="1489112"/>
            <a:chOff x="6341823" y="1509685"/>
            <a:chExt cx="2297059" cy="2035865"/>
          </a:xfrm>
          <a:blipFill>
            <a:blip r:embed="rId5"/>
            <a:stretch>
              <a:fillRect/>
            </a:stretch>
          </a:blip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6341823" y="1509685"/>
              <a:ext cx="2297059" cy="20358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2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25" dirty="0"/>
            </a:p>
          </p:txBody>
        </p:sp>
        <p:sp>
          <p:nvSpPr>
            <p:cNvPr id="40" name="文本框 72"/>
            <p:cNvSpPr txBox="1"/>
            <p:nvPr/>
          </p:nvSpPr>
          <p:spPr>
            <a:xfrm>
              <a:off x="6714408" y="2296487"/>
              <a:ext cx="1539423" cy="502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2185163" y="2089465"/>
            <a:ext cx="2378895" cy="12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Инициативная группа </a:t>
            </a:r>
            <a:r>
              <a:rPr lang="ru-RU" altLang="zh-CN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 менее 10 граждан,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достигших 16-го возраста)</a:t>
            </a:r>
          </a:p>
          <a:p>
            <a:pPr>
              <a:defRPr/>
            </a:pPr>
            <a:r>
              <a:rPr lang="ru-RU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Представительным органом численность может быть уменьшена</a:t>
            </a:r>
            <a:endParaRPr lang="ru-RU" altLang="zh-CN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21524" y="3773798"/>
            <a:ext cx="2350793" cy="4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Староста сельского населенного пункта</a:t>
            </a:r>
            <a:endParaRPr lang="ru-RU" altLang="zh-CN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4781878" y="3773798"/>
            <a:ext cx="2195203" cy="6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Иные лица</a:t>
            </a:r>
          </a:p>
          <a:p>
            <a:pPr>
              <a:defRPr/>
            </a:pPr>
            <a:r>
              <a:rPr lang="ru-RU" altLang="zh-CN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Устанавливаются в НПА представительного органа</a:t>
            </a:r>
          </a:p>
        </p:txBody>
      </p:sp>
      <p:sp>
        <p:nvSpPr>
          <p:cNvPr id="50" name="矩形 50"/>
          <p:cNvSpPr>
            <a:spLocks noChangeArrowheads="1"/>
          </p:cNvSpPr>
          <p:nvPr/>
        </p:nvSpPr>
        <p:spPr bwMode="auto">
          <a:xfrm>
            <a:off x="6468509" y="2051357"/>
            <a:ext cx="2286674" cy="2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73" tIns="19286" rIns="38573" bIns="19286">
            <a:spAutoFit/>
          </a:bodyPr>
          <a:lstStyle/>
          <a:p>
            <a:pPr>
              <a:defRPr/>
            </a:pPr>
            <a:r>
              <a:rPr lang="ru-RU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ТОС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962AC-973A-470F-B821-3AA98D1E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ИНИЦИАТОРЫ</a:t>
            </a:r>
          </a:p>
        </p:txBody>
      </p:sp>
    </p:spTree>
    <p:extLst>
      <p:ext uri="{BB962C8B-B14F-4D97-AF65-F5344CB8AC3E}">
        <p14:creationId xmlns:p14="http://schemas.microsoft.com/office/powerpoint/2010/main" val="175228754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9A472969-2093-4B91-84BC-01BED30B86E9}"/>
              </a:ext>
            </a:extLst>
          </p:cNvPr>
          <p:cNvGrpSpPr/>
          <p:nvPr/>
        </p:nvGrpSpPr>
        <p:grpSpPr>
          <a:xfrm>
            <a:off x="3157673" y="2071687"/>
            <a:ext cx="2635912" cy="3190481"/>
            <a:chOff x="4227327" y="1746484"/>
            <a:chExt cx="3409431" cy="4126740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E05E1BF0-DA30-464E-864E-2F69C31F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25" y="4298687"/>
              <a:ext cx="131064" cy="1174261"/>
            </a:xfrm>
            <a:custGeom>
              <a:avLst/>
              <a:gdLst>
                <a:gd name="T0" fmla="*/ 9 w 18"/>
                <a:gd name="T1" fmla="*/ 107 h 162"/>
                <a:gd name="T2" fmla="*/ 18 w 18"/>
                <a:gd name="T3" fmla="*/ 162 h 162"/>
                <a:gd name="T4" fmla="*/ 1 w 18"/>
                <a:gd name="T5" fmla="*/ 142 h 162"/>
                <a:gd name="T6" fmla="*/ 1 w 18"/>
                <a:gd name="T7" fmla="*/ 140 h 162"/>
                <a:gd name="T8" fmla="*/ 0 w 18"/>
                <a:gd name="T9" fmla="*/ 0 h 162"/>
                <a:gd name="T10" fmla="*/ 5 w 18"/>
                <a:gd name="T11" fmla="*/ 0 h 162"/>
                <a:gd name="T12" fmla="*/ 5 w 18"/>
                <a:gd name="T13" fmla="*/ 2 h 162"/>
                <a:gd name="T14" fmla="*/ 9 w 18"/>
                <a:gd name="T15" fmla="*/ 10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2">
                  <a:moveTo>
                    <a:pt x="9" y="107"/>
                  </a:moveTo>
                  <a:cubicBezTo>
                    <a:pt x="9" y="140"/>
                    <a:pt x="18" y="156"/>
                    <a:pt x="18" y="162"/>
                  </a:cubicBezTo>
                  <a:cubicBezTo>
                    <a:pt x="9" y="160"/>
                    <a:pt x="3" y="151"/>
                    <a:pt x="1" y="142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9" y="107"/>
                    <a:pt x="9" y="107"/>
                    <a:pt x="9" y="107"/>
                  </a:cubicBezTo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14F0010F-DB32-4B62-9E6A-76189734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004" y="2369923"/>
              <a:ext cx="210764" cy="522485"/>
            </a:xfrm>
            <a:custGeom>
              <a:avLst/>
              <a:gdLst>
                <a:gd name="T0" fmla="*/ 20 w 29"/>
                <a:gd name="T1" fmla="*/ 72 h 72"/>
                <a:gd name="T2" fmla="*/ 20 w 29"/>
                <a:gd name="T3" fmla="*/ 0 h 72"/>
                <a:gd name="T4" fmla="*/ 29 w 29"/>
                <a:gd name="T5" fmla="*/ 72 h 72"/>
                <a:gd name="T6" fmla="*/ 20 w 29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72">
                  <a:moveTo>
                    <a:pt x="20" y="72"/>
                  </a:moveTo>
                  <a:cubicBezTo>
                    <a:pt x="0" y="49"/>
                    <a:pt x="0" y="25"/>
                    <a:pt x="20" y="0"/>
                  </a:cubicBezTo>
                  <a:cubicBezTo>
                    <a:pt x="3" y="28"/>
                    <a:pt x="6" y="52"/>
                    <a:pt x="29" y="72"/>
                  </a:cubicBezTo>
                  <a:lnTo>
                    <a:pt x="20" y="72"/>
                  </a:ln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008C3DAA-D8D1-4F2F-99BC-E7A5EAD0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086" y="2929601"/>
              <a:ext cx="253271" cy="70845"/>
            </a:xfrm>
            <a:custGeom>
              <a:avLst/>
              <a:gdLst>
                <a:gd name="T0" fmla="*/ 35 w 35"/>
                <a:gd name="T1" fmla="*/ 0 h 10"/>
                <a:gd name="T2" fmla="*/ 0 w 35"/>
                <a:gd name="T3" fmla="*/ 5 h 10"/>
                <a:gd name="T4" fmla="*/ 0 w 35"/>
                <a:gd name="T5" fmla="*/ 5 h 10"/>
                <a:gd name="T6" fmla="*/ 1 w 35"/>
                <a:gd name="T7" fmla="*/ 6 h 10"/>
                <a:gd name="T8" fmla="*/ 1 w 35"/>
                <a:gd name="T9" fmla="*/ 6 h 10"/>
                <a:gd name="T10" fmla="*/ 1 w 35"/>
                <a:gd name="T11" fmla="*/ 7 h 10"/>
                <a:gd name="T12" fmla="*/ 2 w 35"/>
                <a:gd name="T13" fmla="*/ 9 h 10"/>
                <a:gd name="T14" fmla="*/ 35 w 3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">
                  <a:moveTo>
                    <a:pt x="35" y="0"/>
                  </a:moveTo>
                  <a:cubicBezTo>
                    <a:pt x="25" y="5"/>
                    <a:pt x="13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4" y="10"/>
                    <a:pt x="25" y="7"/>
                    <a:pt x="35" y="0"/>
                  </a:cubicBezTo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52C2220D-617C-456E-A59F-7D934924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451" y="3009302"/>
              <a:ext cx="1073307" cy="2500839"/>
            </a:xfrm>
            <a:custGeom>
              <a:avLst/>
              <a:gdLst>
                <a:gd name="T0" fmla="*/ 0 w 148"/>
                <a:gd name="T1" fmla="*/ 146 h 345"/>
                <a:gd name="T2" fmla="*/ 1 w 148"/>
                <a:gd name="T3" fmla="*/ 115 h 345"/>
                <a:gd name="T4" fmla="*/ 2 w 148"/>
                <a:gd name="T5" fmla="*/ 128 h 345"/>
                <a:gd name="T6" fmla="*/ 9 w 148"/>
                <a:gd name="T7" fmla="*/ 146 h 345"/>
                <a:gd name="T8" fmla="*/ 23 w 148"/>
                <a:gd name="T9" fmla="*/ 151 h 345"/>
                <a:gd name="T10" fmla="*/ 35 w 148"/>
                <a:gd name="T11" fmla="*/ 148 h 345"/>
                <a:gd name="T12" fmla="*/ 44 w 148"/>
                <a:gd name="T13" fmla="*/ 136 h 345"/>
                <a:gd name="T14" fmla="*/ 44 w 148"/>
                <a:gd name="T15" fmla="*/ 119 h 345"/>
                <a:gd name="T16" fmla="*/ 45 w 148"/>
                <a:gd name="T17" fmla="*/ 81 h 345"/>
                <a:gd name="T18" fmla="*/ 45 w 148"/>
                <a:gd name="T19" fmla="*/ 2 h 345"/>
                <a:gd name="T20" fmla="*/ 115 w 148"/>
                <a:gd name="T21" fmla="*/ 2 h 345"/>
                <a:gd name="T22" fmla="*/ 143 w 148"/>
                <a:gd name="T23" fmla="*/ 9 h 345"/>
                <a:gd name="T24" fmla="*/ 146 w 148"/>
                <a:gd name="T25" fmla="*/ 16 h 345"/>
                <a:gd name="T26" fmla="*/ 147 w 148"/>
                <a:gd name="T27" fmla="*/ 27 h 345"/>
                <a:gd name="T28" fmla="*/ 147 w 148"/>
                <a:gd name="T29" fmla="*/ 40 h 345"/>
                <a:gd name="T30" fmla="*/ 148 w 148"/>
                <a:gd name="T31" fmla="*/ 151 h 345"/>
                <a:gd name="T32" fmla="*/ 140 w 148"/>
                <a:gd name="T33" fmla="*/ 164 h 345"/>
                <a:gd name="T34" fmla="*/ 124 w 148"/>
                <a:gd name="T35" fmla="*/ 165 h 345"/>
                <a:gd name="T36" fmla="*/ 113 w 148"/>
                <a:gd name="T37" fmla="*/ 150 h 345"/>
                <a:gd name="T38" fmla="*/ 111 w 148"/>
                <a:gd name="T39" fmla="*/ 96 h 345"/>
                <a:gd name="T40" fmla="*/ 107 w 148"/>
                <a:gd name="T41" fmla="*/ 32 h 345"/>
                <a:gd name="T42" fmla="*/ 108 w 148"/>
                <a:gd name="T43" fmla="*/ 109 h 345"/>
                <a:gd name="T44" fmla="*/ 108 w 148"/>
                <a:gd name="T45" fmla="*/ 142 h 345"/>
                <a:gd name="T46" fmla="*/ 110 w 148"/>
                <a:gd name="T47" fmla="*/ 322 h 345"/>
                <a:gd name="T48" fmla="*/ 98 w 148"/>
                <a:gd name="T49" fmla="*/ 341 h 345"/>
                <a:gd name="T50" fmla="*/ 74 w 148"/>
                <a:gd name="T51" fmla="*/ 339 h 345"/>
                <a:gd name="T52" fmla="*/ 63 w 148"/>
                <a:gd name="T53" fmla="*/ 286 h 345"/>
                <a:gd name="T54" fmla="*/ 62 w 148"/>
                <a:gd name="T55" fmla="*/ 178 h 345"/>
                <a:gd name="T56" fmla="*/ 55 w 148"/>
                <a:gd name="T57" fmla="*/ 178 h 345"/>
                <a:gd name="T58" fmla="*/ 49 w 148"/>
                <a:gd name="T59" fmla="*/ 178 h 345"/>
                <a:gd name="T60" fmla="*/ 45 w 148"/>
                <a:gd name="T61" fmla="*/ 178 h 345"/>
                <a:gd name="T62" fmla="*/ 45 w 148"/>
                <a:gd name="T63" fmla="*/ 179 h 345"/>
                <a:gd name="T64" fmla="*/ 45 w 148"/>
                <a:gd name="T65" fmla="*/ 184 h 345"/>
                <a:gd name="T66" fmla="*/ 46 w 148"/>
                <a:gd name="T67" fmla="*/ 225 h 345"/>
                <a:gd name="T68" fmla="*/ 46 w 148"/>
                <a:gd name="T69" fmla="*/ 307 h 345"/>
                <a:gd name="T70" fmla="*/ 46 w 148"/>
                <a:gd name="T71" fmla="*/ 319 h 345"/>
                <a:gd name="T72" fmla="*/ 32 w 148"/>
                <a:gd name="T73" fmla="*/ 342 h 345"/>
                <a:gd name="T74" fmla="*/ 8 w 148"/>
                <a:gd name="T75" fmla="*/ 338 h 345"/>
                <a:gd name="T76" fmla="*/ 3 w 148"/>
                <a:gd name="T77" fmla="*/ 332 h 345"/>
                <a:gd name="T78" fmla="*/ 2 w 148"/>
                <a:gd name="T79" fmla="*/ 325 h 345"/>
                <a:gd name="T80" fmla="*/ 2 w 148"/>
                <a:gd name="T81" fmla="*/ 323 h 345"/>
                <a:gd name="T82" fmla="*/ 0 w 148"/>
                <a:gd name="T83" fmla="*/ 14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345">
                  <a:moveTo>
                    <a:pt x="0" y="146"/>
                  </a:moveTo>
                  <a:cubicBezTo>
                    <a:pt x="0" y="136"/>
                    <a:pt x="1" y="125"/>
                    <a:pt x="1" y="115"/>
                  </a:cubicBezTo>
                  <a:cubicBezTo>
                    <a:pt x="1" y="119"/>
                    <a:pt x="1" y="124"/>
                    <a:pt x="2" y="128"/>
                  </a:cubicBezTo>
                  <a:cubicBezTo>
                    <a:pt x="2" y="135"/>
                    <a:pt x="3" y="142"/>
                    <a:pt x="9" y="146"/>
                  </a:cubicBezTo>
                  <a:cubicBezTo>
                    <a:pt x="12" y="149"/>
                    <a:pt x="18" y="152"/>
                    <a:pt x="23" y="151"/>
                  </a:cubicBezTo>
                  <a:cubicBezTo>
                    <a:pt x="27" y="150"/>
                    <a:pt x="31" y="150"/>
                    <a:pt x="35" y="148"/>
                  </a:cubicBezTo>
                  <a:cubicBezTo>
                    <a:pt x="40" y="145"/>
                    <a:pt x="42" y="141"/>
                    <a:pt x="44" y="136"/>
                  </a:cubicBezTo>
                  <a:cubicBezTo>
                    <a:pt x="45" y="131"/>
                    <a:pt x="44" y="125"/>
                    <a:pt x="44" y="119"/>
                  </a:cubicBezTo>
                  <a:cubicBezTo>
                    <a:pt x="44" y="106"/>
                    <a:pt x="44" y="93"/>
                    <a:pt x="45" y="81"/>
                  </a:cubicBezTo>
                  <a:cubicBezTo>
                    <a:pt x="45" y="54"/>
                    <a:pt x="45" y="28"/>
                    <a:pt x="45" y="2"/>
                  </a:cubicBezTo>
                  <a:cubicBezTo>
                    <a:pt x="68" y="2"/>
                    <a:pt x="92" y="2"/>
                    <a:pt x="115" y="2"/>
                  </a:cubicBezTo>
                  <a:cubicBezTo>
                    <a:pt x="125" y="2"/>
                    <a:pt x="137" y="0"/>
                    <a:pt x="143" y="9"/>
                  </a:cubicBezTo>
                  <a:cubicBezTo>
                    <a:pt x="145" y="11"/>
                    <a:pt x="146" y="14"/>
                    <a:pt x="146" y="16"/>
                  </a:cubicBezTo>
                  <a:cubicBezTo>
                    <a:pt x="147" y="19"/>
                    <a:pt x="147" y="23"/>
                    <a:pt x="147" y="27"/>
                  </a:cubicBezTo>
                  <a:cubicBezTo>
                    <a:pt x="147" y="31"/>
                    <a:pt x="147" y="36"/>
                    <a:pt x="147" y="40"/>
                  </a:cubicBezTo>
                  <a:cubicBezTo>
                    <a:pt x="147" y="72"/>
                    <a:pt x="148" y="119"/>
                    <a:pt x="148" y="151"/>
                  </a:cubicBezTo>
                  <a:cubicBezTo>
                    <a:pt x="147" y="156"/>
                    <a:pt x="145" y="161"/>
                    <a:pt x="140" y="164"/>
                  </a:cubicBezTo>
                  <a:cubicBezTo>
                    <a:pt x="135" y="167"/>
                    <a:pt x="129" y="167"/>
                    <a:pt x="124" y="165"/>
                  </a:cubicBezTo>
                  <a:cubicBezTo>
                    <a:pt x="118" y="163"/>
                    <a:pt x="114" y="157"/>
                    <a:pt x="113" y="150"/>
                  </a:cubicBezTo>
                  <a:cubicBezTo>
                    <a:pt x="112" y="137"/>
                    <a:pt x="112" y="109"/>
                    <a:pt x="111" y="96"/>
                  </a:cubicBezTo>
                  <a:cubicBezTo>
                    <a:pt x="110" y="75"/>
                    <a:pt x="108" y="53"/>
                    <a:pt x="107" y="32"/>
                  </a:cubicBezTo>
                  <a:cubicBezTo>
                    <a:pt x="107" y="58"/>
                    <a:pt x="108" y="84"/>
                    <a:pt x="108" y="109"/>
                  </a:cubicBezTo>
                  <a:cubicBezTo>
                    <a:pt x="108" y="120"/>
                    <a:pt x="108" y="131"/>
                    <a:pt x="108" y="142"/>
                  </a:cubicBezTo>
                  <a:cubicBezTo>
                    <a:pt x="110" y="322"/>
                    <a:pt x="110" y="322"/>
                    <a:pt x="110" y="322"/>
                  </a:cubicBezTo>
                  <a:cubicBezTo>
                    <a:pt x="109" y="329"/>
                    <a:pt x="105" y="337"/>
                    <a:pt x="98" y="341"/>
                  </a:cubicBezTo>
                  <a:cubicBezTo>
                    <a:pt x="91" y="345"/>
                    <a:pt x="81" y="344"/>
                    <a:pt x="74" y="339"/>
                  </a:cubicBezTo>
                  <a:cubicBezTo>
                    <a:pt x="64" y="331"/>
                    <a:pt x="63" y="319"/>
                    <a:pt x="63" y="286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0" y="178"/>
                    <a:pt x="58" y="178"/>
                    <a:pt x="55" y="178"/>
                  </a:cubicBezTo>
                  <a:cubicBezTo>
                    <a:pt x="53" y="178"/>
                    <a:pt x="51" y="178"/>
                    <a:pt x="49" y="178"/>
                  </a:cubicBezTo>
                  <a:cubicBezTo>
                    <a:pt x="49" y="178"/>
                    <a:pt x="46" y="177"/>
                    <a:pt x="45" y="178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81"/>
                    <a:pt x="45" y="183"/>
                    <a:pt x="45" y="184"/>
                  </a:cubicBezTo>
                  <a:cubicBezTo>
                    <a:pt x="45" y="198"/>
                    <a:pt x="45" y="211"/>
                    <a:pt x="46" y="225"/>
                  </a:cubicBezTo>
                  <a:cubicBezTo>
                    <a:pt x="46" y="252"/>
                    <a:pt x="46" y="280"/>
                    <a:pt x="46" y="307"/>
                  </a:cubicBezTo>
                  <a:cubicBezTo>
                    <a:pt x="46" y="311"/>
                    <a:pt x="46" y="315"/>
                    <a:pt x="46" y="319"/>
                  </a:cubicBezTo>
                  <a:cubicBezTo>
                    <a:pt x="46" y="329"/>
                    <a:pt x="41" y="338"/>
                    <a:pt x="32" y="342"/>
                  </a:cubicBezTo>
                  <a:cubicBezTo>
                    <a:pt x="24" y="345"/>
                    <a:pt x="15" y="343"/>
                    <a:pt x="8" y="338"/>
                  </a:cubicBezTo>
                  <a:cubicBezTo>
                    <a:pt x="6" y="337"/>
                    <a:pt x="5" y="335"/>
                    <a:pt x="3" y="332"/>
                  </a:cubicBezTo>
                  <a:cubicBezTo>
                    <a:pt x="2" y="330"/>
                    <a:pt x="2" y="328"/>
                    <a:pt x="2" y="325"/>
                  </a:cubicBezTo>
                  <a:cubicBezTo>
                    <a:pt x="2" y="325"/>
                    <a:pt x="2" y="324"/>
                    <a:pt x="2" y="323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A3A6FD2E-9F58-494B-8828-59805F3E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58" y="3037640"/>
              <a:ext cx="1096331" cy="2444163"/>
            </a:xfrm>
            <a:custGeom>
              <a:avLst/>
              <a:gdLst>
                <a:gd name="T0" fmla="*/ 27 w 151"/>
                <a:gd name="T1" fmla="*/ 337 h 337"/>
                <a:gd name="T2" fmla="*/ 17 w 151"/>
                <a:gd name="T3" fmla="*/ 334 h 337"/>
                <a:gd name="T4" fmla="*/ 13 w 151"/>
                <a:gd name="T5" fmla="*/ 331 h 337"/>
                <a:gd name="T6" fmla="*/ 10 w 151"/>
                <a:gd name="T7" fmla="*/ 327 h 337"/>
                <a:gd name="T8" fmla="*/ 9 w 151"/>
                <a:gd name="T9" fmla="*/ 326 h 337"/>
                <a:gd name="T10" fmla="*/ 3 w 151"/>
                <a:gd name="T11" fmla="*/ 141 h 337"/>
                <a:gd name="T12" fmla="*/ 35 w 151"/>
                <a:gd name="T13" fmla="*/ 85 h 337"/>
                <a:gd name="T14" fmla="*/ 114 w 151"/>
                <a:gd name="T15" fmla="*/ 1 h 337"/>
                <a:gd name="T16" fmla="*/ 123 w 151"/>
                <a:gd name="T17" fmla="*/ 1 h 337"/>
                <a:gd name="T18" fmla="*/ 147 w 151"/>
                <a:gd name="T19" fmla="*/ 8 h 337"/>
                <a:gd name="T20" fmla="*/ 148 w 151"/>
                <a:gd name="T21" fmla="*/ 9 h 337"/>
                <a:gd name="T22" fmla="*/ 148 w 151"/>
                <a:gd name="T23" fmla="*/ 10 h 337"/>
                <a:gd name="T24" fmla="*/ 149 w 151"/>
                <a:gd name="T25" fmla="*/ 11 h 337"/>
                <a:gd name="T26" fmla="*/ 151 w 151"/>
                <a:gd name="T27" fmla="*/ 147 h 337"/>
                <a:gd name="T28" fmla="*/ 121 w 151"/>
                <a:gd name="T29" fmla="*/ 148 h 337"/>
                <a:gd name="T30" fmla="*/ 114 w 151"/>
                <a:gd name="T31" fmla="*/ 28 h 337"/>
                <a:gd name="T32" fmla="*/ 112 w 151"/>
                <a:gd name="T33" fmla="*/ 25 h 337"/>
                <a:gd name="T34" fmla="*/ 111 w 151"/>
                <a:gd name="T35" fmla="*/ 138 h 337"/>
                <a:gd name="T36" fmla="*/ 112 w 151"/>
                <a:gd name="T37" fmla="*/ 319 h 337"/>
                <a:gd name="T38" fmla="*/ 112 w 151"/>
                <a:gd name="T39" fmla="*/ 319 h 337"/>
                <a:gd name="T40" fmla="*/ 112 w 151"/>
                <a:gd name="T41" fmla="*/ 320 h 337"/>
                <a:gd name="T42" fmla="*/ 112 w 151"/>
                <a:gd name="T43" fmla="*/ 322 h 337"/>
                <a:gd name="T44" fmla="*/ 111 w 151"/>
                <a:gd name="T45" fmla="*/ 323 h 337"/>
                <a:gd name="T46" fmla="*/ 111 w 151"/>
                <a:gd name="T47" fmla="*/ 323 h 337"/>
                <a:gd name="T48" fmla="*/ 111 w 151"/>
                <a:gd name="T49" fmla="*/ 325 h 337"/>
                <a:gd name="T50" fmla="*/ 110 w 151"/>
                <a:gd name="T51" fmla="*/ 326 h 337"/>
                <a:gd name="T52" fmla="*/ 110 w 151"/>
                <a:gd name="T53" fmla="*/ 326 h 337"/>
                <a:gd name="T54" fmla="*/ 103 w 151"/>
                <a:gd name="T55" fmla="*/ 334 h 337"/>
                <a:gd name="T56" fmla="*/ 100 w 151"/>
                <a:gd name="T57" fmla="*/ 336 h 337"/>
                <a:gd name="T58" fmla="*/ 95 w 151"/>
                <a:gd name="T59" fmla="*/ 337 h 337"/>
                <a:gd name="T60" fmla="*/ 91 w 151"/>
                <a:gd name="T61" fmla="*/ 337 h 337"/>
                <a:gd name="T62" fmla="*/ 80 w 151"/>
                <a:gd name="T63" fmla="*/ 334 h 337"/>
                <a:gd name="T64" fmla="*/ 70 w 151"/>
                <a:gd name="T65" fmla="*/ 174 h 337"/>
                <a:gd name="T66" fmla="*/ 62 w 151"/>
                <a:gd name="T67" fmla="*/ 171 h 337"/>
                <a:gd name="T68" fmla="*/ 48 w 151"/>
                <a:gd name="T69" fmla="*/ 174 h 337"/>
                <a:gd name="T70" fmla="*/ 49 w 151"/>
                <a:gd name="T71" fmla="*/ 315 h 337"/>
                <a:gd name="T72" fmla="*/ 34 w 151"/>
                <a:gd name="T73" fmla="*/ 337 h 337"/>
                <a:gd name="T74" fmla="*/ 29 w 151"/>
                <a:gd name="T7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" h="337">
                  <a:moveTo>
                    <a:pt x="28" y="337"/>
                  </a:moveTo>
                  <a:cubicBezTo>
                    <a:pt x="27" y="337"/>
                    <a:pt x="27" y="337"/>
                    <a:pt x="27" y="337"/>
                  </a:cubicBezTo>
                  <a:cubicBezTo>
                    <a:pt x="25" y="337"/>
                    <a:pt x="22" y="337"/>
                    <a:pt x="19" y="335"/>
                  </a:cubicBezTo>
                  <a:cubicBezTo>
                    <a:pt x="17" y="334"/>
                    <a:pt x="17" y="334"/>
                    <a:pt x="17" y="334"/>
                  </a:cubicBezTo>
                  <a:cubicBezTo>
                    <a:pt x="14" y="332"/>
                    <a:pt x="14" y="332"/>
                    <a:pt x="14" y="332"/>
                  </a:cubicBezTo>
                  <a:cubicBezTo>
                    <a:pt x="13" y="331"/>
                    <a:pt x="13" y="331"/>
                    <a:pt x="13" y="331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0" y="327"/>
                    <a:pt x="10" y="327"/>
                    <a:pt x="10" y="327"/>
                  </a:cubicBezTo>
                  <a:cubicBezTo>
                    <a:pt x="10" y="326"/>
                    <a:pt x="10" y="326"/>
                    <a:pt x="10" y="326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35" y="99"/>
                    <a:pt x="35" y="85"/>
                  </a:cubicBezTo>
                  <a:cubicBezTo>
                    <a:pt x="35" y="58"/>
                    <a:pt x="45" y="35"/>
                    <a:pt x="44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6" y="0"/>
                    <a:pt x="128" y="0"/>
                    <a:pt x="130" y="0"/>
                  </a:cubicBezTo>
                  <a:cubicBezTo>
                    <a:pt x="139" y="0"/>
                    <a:pt x="144" y="3"/>
                    <a:pt x="147" y="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56"/>
                    <a:pt x="150" y="110"/>
                    <a:pt x="151" y="147"/>
                  </a:cubicBezTo>
                  <a:cubicBezTo>
                    <a:pt x="149" y="156"/>
                    <a:pt x="144" y="160"/>
                    <a:pt x="136" y="160"/>
                  </a:cubicBezTo>
                  <a:cubicBezTo>
                    <a:pt x="128" y="160"/>
                    <a:pt x="123" y="156"/>
                    <a:pt x="121" y="148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26"/>
                    <a:pt x="113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6"/>
                    <a:pt x="110" y="27"/>
                    <a:pt x="110" y="2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318"/>
                    <a:pt x="112" y="318"/>
                    <a:pt x="112" y="318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2" y="321"/>
                    <a:pt x="112" y="321"/>
                    <a:pt x="112" y="321"/>
                  </a:cubicBezTo>
                  <a:cubicBezTo>
                    <a:pt x="112" y="322"/>
                    <a:pt x="112" y="322"/>
                    <a:pt x="112" y="322"/>
                  </a:cubicBezTo>
                  <a:cubicBezTo>
                    <a:pt x="112" y="322"/>
                    <a:pt x="112" y="322"/>
                    <a:pt x="112" y="322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111" y="324"/>
                    <a:pt x="111" y="324"/>
                    <a:pt x="111" y="324"/>
                  </a:cubicBezTo>
                  <a:cubicBezTo>
                    <a:pt x="111" y="325"/>
                    <a:pt x="111" y="325"/>
                    <a:pt x="111" y="325"/>
                  </a:cubicBezTo>
                  <a:cubicBezTo>
                    <a:pt x="111" y="325"/>
                    <a:pt x="111" y="325"/>
                    <a:pt x="111" y="325"/>
                  </a:cubicBezTo>
                  <a:cubicBezTo>
                    <a:pt x="110" y="326"/>
                    <a:pt x="110" y="326"/>
                    <a:pt x="110" y="326"/>
                  </a:cubicBezTo>
                  <a:cubicBezTo>
                    <a:pt x="110" y="326"/>
                    <a:pt x="110" y="326"/>
                    <a:pt x="110" y="326"/>
                  </a:cubicBezTo>
                  <a:cubicBezTo>
                    <a:pt x="110" y="326"/>
                    <a:pt x="110" y="326"/>
                    <a:pt x="110" y="326"/>
                  </a:cubicBezTo>
                  <a:cubicBezTo>
                    <a:pt x="109" y="329"/>
                    <a:pt x="107" y="331"/>
                    <a:pt x="104" y="333"/>
                  </a:cubicBezTo>
                  <a:cubicBezTo>
                    <a:pt x="103" y="334"/>
                    <a:pt x="103" y="334"/>
                    <a:pt x="103" y="334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00" y="336"/>
                    <a:pt x="100" y="336"/>
                    <a:pt x="100" y="336"/>
                  </a:cubicBezTo>
                  <a:cubicBezTo>
                    <a:pt x="97" y="336"/>
                    <a:pt x="97" y="336"/>
                    <a:pt x="97" y="336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3" y="337"/>
                    <a:pt x="93" y="337"/>
                    <a:pt x="93" y="337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88" y="337"/>
                    <a:pt x="85" y="336"/>
                    <a:pt x="82" y="335"/>
                  </a:cubicBezTo>
                  <a:cubicBezTo>
                    <a:pt x="80" y="334"/>
                    <a:pt x="80" y="334"/>
                    <a:pt x="80" y="334"/>
                  </a:cubicBezTo>
                  <a:cubicBezTo>
                    <a:pt x="72" y="326"/>
                    <a:pt x="70" y="316"/>
                    <a:pt x="71" y="282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3"/>
                    <a:pt x="69" y="172"/>
                    <a:pt x="68" y="172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49" y="171"/>
                    <a:pt x="48" y="172"/>
                    <a:pt x="48" y="174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9"/>
                    <a:pt x="49" y="319"/>
                    <a:pt x="49" y="319"/>
                  </a:cubicBezTo>
                  <a:cubicBezTo>
                    <a:pt x="47" y="328"/>
                    <a:pt x="42" y="334"/>
                    <a:pt x="34" y="337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29" y="337"/>
                    <a:pt x="29" y="337"/>
                    <a:pt x="29" y="337"/>
                  </a:cubicBezTo>
                  <a:cubicBezTo>
                    <a:pt x="28" y="337"/>
                    <a:pt x="28" y="337"/>
                    <a:pt x="28" y="33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627406E0-927B-4DF1-9DC9-E1CB6E056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207" y="3241320"/>
              <a:ext cx="173571" cy="984750"/>
            </a:xfrm>
            <a:custGeom>
              <a:avLst/>
              <a:gdLst>
                <a:gd name="T0" fmla="*/ 1 w 24"/>
                <a:gd name="T1" fmla="*/ 125 h 136"/>
                <a:gd name="T2" fmla="*/ 1 w 24"/>
                <a:gd name="T3" fmla="*/ 125 h 136"/>
                <a:gd name="T4" fmla="*/ 2 w 24"/>
                <a:gd name="T5" fmla="*/ 126 h 136"/>
                <a:gd name="T6" fmla="*/ 24 w 24"/>
                <a:gd name="T7" fmla="*/ 135 h 136"/>
                <a:gd name="T8" fmla="*/ 6 w 24"/>
                <a:gd name="T9" fmla="*/ 120 h 136"/>
                <a:gd name="T10" fmla="*/ 2 w 24"/>
                <a:gd name="T11" fmla="*/ 36 h 136"/>
                <a:gd name="T12" fmla="*/ 1 w 24"/>
                <a:gd name="T13" fmla="*/ 22 h 136"/>
                <a:gd name="T14" fmla="*/ 1 w 24"/>
                <a:gd name="T15" fmla="*/ 20 h 136"/>
                <a:gd name="T16" fmla="*/ 1 w 24"/>
                <a:gd name="T17" fmla="*/ 17 h 136"/>
                <a:gd name="T18" fmla="*/ 1 w 24"/>
                <a:gd name="T19" fmla="*/ 17 h 136"/>
                <a:gd name="T20" fmla="*/ 1 w 24"/>
                <a:gd name="T21" fmla="*/ 12 h 136"/>
                <a:gd name="T22" fmla="*/ 1 w 24"/>
                <a:gd name="T23" fmla="*/ 12 h 136"/>
                <a:gd name="T24" fmla="*/ 1 w 24"/>
                <a:gd name="T25" fmla="*/ 9 h 136"/>
                <a:gd name="T26" fmla="*/ 1 w 24"/>
                <a:gd name="T27" fmla="*/ 7 h 136"/>
                <a:gd name="T28" fmla="*/ 0 w 24"/>
                <a:gd name="T29" fmla="*/ 0 h 136"/>
                <a:gd name="T30" fmla="*/ 1 w 24"/>
                <a:gd name="T31" fmla="*/ 110 h 136"/>
                <a:gd name="T32" fmla="*/ 1 w 24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6"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7" y="134"/>
                    <a:pt x="14" y="136"/>
                    <a:pt x="24" y="135"/>
                  </a:cubicBezTo>
                  <a:cubicBezTo>
                    <a:pt x="15" y="134"/>
                    <a:pt x="9" y="129"/>
                    <a:pt x="6" y="12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25"/>
                    <a:pt x="1" y="125"/>
                    <a:pt x="1" y="125"/>
                  </a:cubicBezTo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Oval 41">
              <a:extLst>
                <a:ext uri="{FF2B5EF4-FFF2-40B4-BE49-F238E27FC236}">
                  <a16:creationId xmlns:a16="http://schemas.microsoft.com/office/drawing/2014/main" id="{D7894E1A-868C-4061-89DD-A4DD7CEE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704" y="2240631"/>
              <a:ext cx="719080" cy="717309"/>
            </a:xfrm>
            <a:prstGeom prst="ellipse">
              <a:avLst/>
            </a:prstGeom>
            <a:solidFill>
              <a:srgbClr val="74848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C039A55A-0111-4354-A57D-744D08860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77" y="3096087"/>
              <a:ext cx="224933" cy="1057367"/>
            </a:xfrm>
            <a:custGeom>
              <a:avLst/>
              <a:gdLst>
                <a:gd name="T0" fmla="*/ 31 w 31"/>
                <a:gd name="T1" fmla="*/ 15 h 146"/>
                <a:gd name="T2" fmla="*/ 15 w 31"/>
                <a:gd name="T3" fmla="*/ 0 h 146"/>
                <a:gd name="T4" fmla="*/ 0 w 31"/>
                <a:gd name="T5" fmla="*/ 15 h 146"/>
                <a:gd name="T6" fmla="*/ 8 w 31"/>
                <a:gd name="T7" fmla="*/ 28 h 146"/>
                <a:gd name="T8" fmla="*/ 1 w 31"/>
                <a:gd name="T9" fmla="*/ 114 h 146"/>
                <a:gd name="T10" fmla="*/ 1 w 31"/>
                <a:gd name="T11" fmla="*/ 115 h 146"/>
                <a:gd name="T12" fmla="*/ 12 w 31"/>
                <a:gd name="T13" fmla="*/ 144 h 146"/>
                <a:gd name="T14" fmla="*/ 14 w 31"/>
                <a:gd name="T15" fmla="*/ 146 h 146"/>
                <a:gd name="T16" fmla="*/ 16 w 31"/>
                <a:gd name="T17" fmla="*/ 145 h 146"/>
                <a:gd name="T18" fmla="*/ 27 w 31"/>
                <a:gd name="T19" fmla="*/ 116 h 146"/>
                <a:gd name="T20" fmla="*/ 27 w 31"/>
                <a:gd name="T21" fmla="*/ 114 h 146"/>
                <a:gd name="T22" fmla="*/ 23 w 31"/>
                <a:gd name="T23" fmla="*/ 28 h 146"/>
                <a:gd name="T24" fmla="*/ 31 w 31"/>
                <a:gd name="T25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46">
                  <a:moveTo>
                    <a:pt x="31" y="15"/>
                  </a:moveTo>
                  <a:cubicBezTo>
                    <a:pt x="31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3" y="146"/>
                    <a:pt x="14" y="146"/>
                  </a:cubicBezTo>
                  <a:cubicBezTo>
                    <a:pt x="15" y="146"/>
                    <a:pt x="16" y="145"/>
                    <a:pt x="16" y="145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5"/>
                    <a:pt x="28" y="115"/>
                    <a:pt x="27" y="11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6"/>
                    <a:pt x="31" y="21"/>
                    <a:pt x="31" y="1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A2F5BA76-3E66-4003-BFA3-D206A7348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0535" y="3037640"/>
              <a:ext cx="1052053" cy="2444163"/>
            </a:xfrm>
            <a:custGeom>
              <a:avLst/>
              <a:gdLst>
                <a:gd name="T0" fmla="*/ 44 w 145"/>
                <a:gd name="T1" fmla="*/ 46 h 337"/>
                <a:gd name="T2" fmla="*/ 44 w 145"/>
                <a:gd name="T3" fmla="*/ 35 h 337"/>
                <a:gd name="T4" fmla="*/ 117 w 145"/>
                <a:gd name="T5" fmla="*/ 1 h 337"/>
                <a:gd name="T6" fmla="*/ 108 w 145"/>
                <a:gd name="T7" fmla="*/ 1 h 337"/>
                <a:gd name="T8" fmla="*/ 44 w 145"/>
                <a:gd name="T9" fmla="*/ 0 h 337"/>
                <a:gd name="T10" fmla="*/ 52 w 145"/>
                <a:gd name="T11" fmla="*/ 8 h 337"/>
                <a:gd name="T12" fmla="*/ 60 w 145"/>
                <a:gd name="T13" fmla="*/ 36 h 337"/>
                <a:gd name="T14" fmla="*/ 64 w 145"/>
                <a:gd name="T15" fmla="*/ 124 h 337"/>
                <a:gd name="T16" fmla="*/ 51 w 145"/>
                <a:gd name="T17" fmla="*/ 154 h 337"/>
                <a:gd name="T18" fmla="*/ 49 w 145"/>
                <a:gd name="T19" fmla="*/ 152 h 337"/>
                <a:gd name="T20" fmla="*/ 44 w 145"/>
                <a:gd name="T21" fmla="*/ 140 h 337"/>
                <a:gd name="T22" fmla="*/ 27 w 145"/>
                <a:gd name="T23" fmla="*/ 161 h 337"/>
                <a:gd name="T24" fmla="*/ 22 w 145"/>
                <a:gd name="T25" fmla="*/ 162 h 337"/>
                <a:gd name="T26" fmla="*/ 3 w 145"/>
                <a:gd name="T27" fmla="*/ 153 h 337"/>
                <a:gd name="T28" fmla="*/ 1 w 145"/>
                <a:gd name="T29" fmla="*/ 320 h 337"/>
                <a:gd name="T30" fmla="*/ 4 w 145"/>
                <a:gd name="T31" fmla="*/ 326 h 337"/>
                <a:gd name="T32" fmla="*/ 6 w 145"/>
                <a:gd name="T33" fmla="*/ 329 h 337"/>
                <a:gd name="T34" fmla="*/ 8 w 145"/>
                <a:gd name="T35" fmla="*/ 332 h 337"/>
                <a:gd name="T36" fmla="*/ 13 w 145"/>
                <a:gd name="T37" fmla="*/ 335 h 337"/>
                <a:gd name="T38" fmla="*/ 22 w 145"/>
                <a:gd name="T39" fmla="*/ 337 h 337"/>
                <a:gd name="T40" fmla="*/ 25 w 145"/>
                <a:gd name="T41" fmla="*/ 337 h 337"/>
                <a:gd name="T42" fmla="*/ 43 w 145"/>
                <a:gd name="T43" fmla="*/ 319 h 337"/>
                <a:gd name="T44" fmla="*/ 43 w 145"/>
                <a:gd name="T45" fmla="*/ 304 h 337"/>
                <a:gd name="T46" fmla="*/ 42 w 145"/>
                <a:gd name="T47" fmla="*/ 174 h 337"/>
                <a:gd name="T48" fmla="*/ 56 w 145"/>
                <a:gd name="T49" fmla="*/ 171 h 337"/>
                <a:gd name="T50" fmla="*/ 64 w 145"/>
                <a:gd name="T51" fmla="*/ 174 h 337"/>
                <a:gd name="T52" fmla="*/ 65 w 145"/>
                <a:gd name="T53" fmla="*/ 282 h 337"/>
                <a:gd name="T54" fmla="*/ 74 w 145"/>
                <a:gd name="T55" fmla="*/ 334 h 337"/>
                <a:gd name="T56" fmla="*/ 85 w 145"/>
                <a:gd name="T57" fmla="*/ 337 h 337"/>
                <a:gd name="T58" fmla="*/ 89 w 145"/>
                <a:gd name="T59" fmla="*/ 337 h 337"/>
                <a:gd name="T60" fmla="*/ 94 w 145"/>
                <a:gd name="T61" fmla="*/ 336 h 337"/>
                <a:gd name="T62" fmla="*/ 97 w 145"/>
                <a:gd name="T63" fmla="*/ 334 h 337"/>
                <a:gd name="T64" fmla="*/ 104 w 145"/>
                <a:gd name="T65" fmla="*/ 326 h 337"/>
                <a:gd name="T66" fmla="*/ 104 w 145"/>
                <a:gd name="T67" fmla="*/ 326 h 337"/>
                <a:gd name="T68" fmla="*/ 105 w 145"/>
                <a:gd name="T69" fmla="*/ 325 h 337"/>
                <a:gd name="T70" fmla="*/ 105 w 145"/>
                <a:gd name="T71" fmla="*/ 323 h 337"/>
                <a:gd name="T72" fmla="*/ 105 w 145"/>
                <a:gd name="T73" fmla="*/ 323 h 337"/>
                <a:gd name="T74" fmla="*/ 106 w 145"/>
                <a:gd name="T75" fmla="*/ 322 h 337"/>
                <a:gd name="T76" fmla="*/ 106 w 145"/>
                <a:gd name="T77" fmla="*/ 320 h 337"/>
                <a:gd name="T78" fmla="*/ 106 w 145"/>
                <a:gd name="T79" fmla="*/ 319 h 337"/>
                <a:gd name="T80" fmla="*/ 106 w 145"/>
                <a:gd name="T81" fmla="*/ 319 h 337"/>
                <a:gd name="T82" fmla="*/ 105 w 145"/>
                <a:gd name="T83" fmla="*/ 138 h 337"/>
                <a:gd name="T84" fmla="*/ 104 w 145"/>
                <a:gd name="T85" fmla="*/ 28 h 337"/>
                <a:gd name="T86" fmla="*/ 106 w 145"/>
                <a:gd name="T87" fmla="*/ 25 h 337"/>
                <a:gd name="T88" fmla="*/ 109 w 145"/>
                <a:gd name="T89" fmla="*/ 40 h 337"/>
                <a:gd name="T90" fmla="*/ 130 w 145"/>
                <a:gd name="T91" fmla="*/ 160 h 337"/>
                <a:gd name="T92" fmla="*/ 143 w 145"/>
                <a:gd name="T93" fmla="*/ 13 h 337"/>
                <a:gd name="T94" fmla="*/ 142 w 145"/>
                <a:gd name="T95" fmla="*/ 10 h 337"/>
                <a:gd name="T96" fmla="*/ 142 w 145"/>
                <a:gd name="T97" fmla="*/ 9 h 337"/>
                <a:gd name="T98" fmla="*/ 142 w 145"/>
                <a:gd name="T99" fmla="*/ 9 h 337"/>
                <a:gd name="T100" fmla="*/ 124 w 145"/>
                <a:gd name="T10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337">
                  <a:moveTo>
                    <a:pt x="44" y="35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5"/>
                    <a:pt x="44" y="35"/>
                  </a:cubicBezTo>
                  <a:moveTo>
                    <a:pt x="124" y="0"/>
                  </a:moveTo>
                  <a:cubicBezTo>
                    <a:pt x="122" y="0"/>
                    <a:pt x="120" y="0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9"/>
                    <a:pt x="49" y="8"/>
                    <a:pt x="52" y="8"/>
                  </a:cubicBezTo>
                  <a:cubicBezTo>
                    <a:pt x="61" y="8"/>
                    <a:pt x="68" y="15"/>
                    <a:pt x="68" y="23"/>
                  </a:cubicBezTo>
                  <a:cubicBezTo>
                    <a:pt x="68" y="29"/>
                    <a:pt x="64" y="34"/>
                    <a:pt x="60" y="36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5" y="123"/>
                    <a:pt x="64" y="123"/>
                    <a:pt x="64" y="124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2" y="154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9" y="153"/>
                    <a:pt x="49" y="152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6"/>
                    <a:pt x="43" y="151"/>
                    <a:pt x="39" y="156"/>
                  </a:cubicBezTo>
                  <a:cubicBezTo>
                    <a:pt x="36" y="159"/>
                    <a:pt x="32" y="161"/>
                    <a:pt x="27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2" y="162"/>
                    <a:pt x="5" y="157"/>
                    <a:pt x="3" y="153"/>
                  </a:cubicBezTo>
                  <a:cubicBezTo>
                    <a:pt x="2" y="150"/>
                    <a:pt x="1" y="142"/>
                    <a:pt x="0" y="135"/>
                  </a:cubicBezTo>
                  <a:cubicBezTo>
                    <a:pt x="1" y="320"/>
                    <a:pt x="1" y="320"/>
                    <a:pt x="1" y="320"/>
                  </a:cubicBezTo>
                  <a:cubicBezTo>
                    <a:pt x="3" y="326"/>
                    <a:pt x="3" y="326"/>
                    <a:pt x="3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4" y="327"/>
                    <a:pt x="4" y="327"/>
                    <a:pt x="4" y="327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7" y="331"/>
                    <a:pt x="7" y="331"/>
                    <a:pt x="7" y="331"/>
                  </a:cubicBezTo>
                  <a:cubicBezTo>
                    <a:pt x="8" y="332"/>
                    <a:pt x="8" y="332"/>
                    <a:pt x="8" y="332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13" y="335"/>
                    <a:pt x="13" y="335"/>
                    <a:pt x="13" y="335"/>
                  </a:cubicBezTo>
                  <a:cubicBezTo>
                    <a:pt x="16" y="337"/>
                    <a:pt x="19" y="337"/>
                    <a:pt x="21" y="337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5" y="337"/>
                    <a:pt x="25" y="337"/>
                    <a:pt x="25" y="337"/>
                  </a:cubicBezTo>
                  <a:cubicBezTo>
                    <a:pt x="28" y="337"/>
                    <a:pt x="28" y="337"/>
                    <a:pt x="28" y="337"/>
                  </a:cubicBezTo>
                  <a:cubicBezTo>
                    <a:pt x="36" y="334"/>
                    <a:pt x="41" y="328"/>
                    <a:pt x="43" y="319"/>
                  </a:cubicBezTo>
                  <a:cubicBezTo>
                    <a:pt x="43" y="315"/>
                    <a:pt x="43" y="315"/>
                    <a:pt x="43" y="315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3" y="172"/>
                    <a:pt x="64" y="173"/>
                    <a:pt x="64" y="174"/>
                  </a:cubicBezTo>
                  <a:cubicBezTo>
                    <a:pt x="65" y="282"/>
                    <a:pt x="65" y="282"/>
                    <a:pt x="65" y="282"/>
                  </a:cubicBezTo>
                  <a:cubicBezTo>
                    <a:pt x="65" y="282"/>
                    <a:pt x="65" y="282"/>
                    <a:pt x="65" y="282"/>
                  </a:cubicBezTo>
                  <a:cubicBezTo>
                    <a:pt x="65" y="286"/>
                    <a:pt x="65" y="288"/>
                    <a:pt x="65" y="291"/>
                  </a:cubicBezTo>
                  <a:cubicBezTo>
                    <a:pt x="65" y="318"/>
                    <a:pt x="67" y="327"/>
                    <a:pt x="74" y="334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79" y="336"/>
                    <a:pt x="82" y="337"/>
                    <a:pt x="85" y="337"/>
                  </a:cubicBezTo>
                  <a:cubicBezTo>
                    <a:pt x="87" y="337"/>
                    <a:pt x="87" y="337"/>
                    <a:pt x="87" y="337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91" y="336"/>
                    <a:pt x="91" y="336"/>
                    <a:pt x="91" y="336"/>
                  </a:cubicBezTo>
                  <a:cubicBezTo>
                    <a:pt x="94" y="336"/>
                    <a:pt x="94" y="336"/>
                    <a:pt x="94" y="336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8" y="333"/>
                    <a:pt x="98" y="333"/>
                    <a:pt x="98" y="333"/>
                  </a:cubicBezTo>
                  <a:cubicBezTo>
                    <a:pt x="101" y="331"/>
                    <a:pt x="103" y="329"/>
                    <a:pt x="104" y="326"/>
                  </a:cubicBezTo>
                  <a:cubicBezTo>
                    <a:pt x="104" y="326"/>
                    <a:pt x="104" y="326"/>
                    <a:pt x="104" y="326"/>
                  </a:cubicBezTo>
                  <a:cubicBezTo>
                    <a:pt x="104" y="326"/>
                    <a:pt x="104" y="326"/>
                    <a:pt x="104" y="326"/>
                  </a:cubicBezTo>
                  <a:cubicBezTo>
                    <a:pt x="105" y="325"/>
                    <a:pt x="105" y="325"/>
                    <a:pt x="105" y="325"/>
                  </a:cubicBezTo>
                  <a:cubicBezTo>
                    <a:pt x="105" y="325"/>
                    <a:pt x="105" y="325"/>
                    <a:pt x="105" y="32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5" y="323"/>
                    <a:pt x="105" y="323"/>
                    <a:pt x="105" y="323"/>
                  </a:cubicBezTo>
                  <a:cubicBezTo>
                    <a:pt x="105" y="323"/>
                    <a:pt x="105" y="323"/>
                    <a:pt x="105" y="323"/>
                  </a:cubicBezTo>
                  <a:cubicBezTo>
                    <a:pt x="105" y="323"/>
                    <a:pt x="105" y="323"/>
                    <a:pt x="105" y="323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1"/>
                    <a:pt x="106" y="321"/>
                    <a:pt x="106" y="321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18"/>
                    <a:pt x="106" y="318"/>
                    <a:pt x="106" y="31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7"/>
                    <a:pt x="105" y="26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8" y="26"/>
                    <a:pt x="108" y="2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7" y="156"/>
                    <a:pt x="122" y="160"/>
                    <a:pt x="130" y="160"/>
                  </a:cubicBezTo>
                  <a:cubicBezTo>
                    <a:pt x="138" y="160"/>
                    <a:pt x="143" y="156"/>
                    <a:pt x="145" y="147"/>
                  </a:cubicBezTo>
                  <a:cubicBezTo>
                    <a:pt x="144" y="110"/>
                    <a:pt x="144" y="56"/>
                    <a:pt x="143" y="13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38" y="3"/>
                    <a:pt x="133" y="0"/>
                    <a:pt x="124" y="0"/>
                  </a:cubicBezTo>
                </a:path>
              </a:pathLst>
            </a:custGeom>
            <a:solidFill>
              <a:srgbClr val="74848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2EEC785F-3519-443C-B39F-F6F4F9614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339" y="3096087"/>
              <a:ext cx="173571" cy="1057367"/>
            </a:xfrm>
            <a:custGeom>
              <a:avLst/>
              <a:gdLst>
                <a:gd name="T0" fmla="*/ 8 w 24"/>
                <a:gd name="T1" fmla="*/ 0 h 146"/>
                <a:gd name="T2" fmla="*/ 0 w 24"/>
                <a:gd name="T3" fmla="*/ 3 h 146"/>
                <a:gd name="T4" fmla="*/ 0 w 24"/>
                <a:gd name="T5" fmla="*/ 27 h 146"/>
                <a:gd name="T6" fmla="*/ 1 w 24"/>
                <a:gd name="T7" fmla="*/ 28 h 146"/>
                <a:gd name="T8" fmla="*/ 0 w 24"/>
                <a:gd name="T9" fmla="*/ 38 h 146"/>
                <a:gd name="T10" fmla="*/ 0 w 24"/>
                <a:gd name="T11" fmla="*/ 131 h 146"/>
                <a:gd name="T12" fmla="*/ 5 w 24"/>
                <a:gd name="T13" fmla="*/ 144 h 146"/>
                <a:gd name="T14" fmla="*/ 7 w 24"/>
                <a:gd name="T15" fmla="*/ 146 h 146"/>
                <a:gd name="T16" fmla="*/ 7 w 24"/>
                <a:gd name="T17" fmla="*/ 146 h 146"/>
                <a:gd name="T18" fmla="*/ 9 w 24"/>
                <a:gd name="T19" fmla="*/ 145 h 146"/>
                <a:gd name="T20" fmla="*/ 20 w 24"/>
                <a:gd name="T21" fmla="*/ 116 h 146"/>
                <a:gd name="T22" fmla="*/ 20 w 24"/>
                <a:gd name="T23" fmla="*/ 114 h 146"/>
                <a:gd name="T24" fmla="*/ 16 w 24"/>
                <a:gd name="T25" fmla="*/ 28 h 146"/>
                <a:gd name="T26" fmla="*/ 24 w 24"/>
                <a:gd name="T27" fmla="*/ 15 h 146"/>
                <a:gd name="T28" fmla="*/ 8 w 24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46">
                  <a:moveTo>
                    <a:pt x="8" y="0"/>
                  </a:moveTo>
                  <a:cubicBezTo>
                    <a:pt x="5" y="0"/>
                    <a:pt x="2" y="1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8"/>
                    <a:pt x="1" y="2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5"/>
                    <a:pt x="6" y="146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6"/>
                    <a:pt x="9" y="145"/>
                    <a:pt x="9" y="14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0" y="115"/>
                    <a:pt x="21" y="115"/>
                    <a:pt x="20" y="11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6"/>
                    <a:pt x="24" y="21"/>
                    <a:pt x="24" y="15"/>
                  </a:cubicBezTo>
                  <a:cubicBezTo>
                    <a:pt x="24" y="7"/>
                    <a:pt x="17" y="0"/>
                    <a:pt x="8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620E2206-2CDA-45AE-B8C2-492E3A0C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66" y="3131510"/>
              <a:ext cx="210764" cy="1080391"/>
            </a:xfrm>
            <a:custGeom>
              <a:avLst/>
              <a:gdLst>
                <a:gd name="T0" fmla="*/ 1 w 29"/>
                <a:gd name="T1" fmla="*/ 99 h 149"/>
                <a:gd name="T2" fmla="*/ 0 w 29"/>
                <a:gd name="T3" fmla="*/ 94 h 149"/>
                <a:gd name="T4" fmla="*/ 1 w 29"/>
                <a:gd name="T5" fmla="*/ 0 h 149"/>
                <a:gd name="T6" fmla="*/ 9 w 29"/>
                <a:gd name="T7" fmla="*/ 132 h 149"/>
                <a:gd name="T8" fmla="*/ 29 w 29"/>
                <a:gd name="T9" fmla="*/ 148 h 149"/>
                <a:gd name="T10" fmla="*/ 24 w 29"/>
                <a:gd name="T11" fmla="*/ 149 h 149"/>
                <a:gd name="T12" fmla="*/ 21 w 29"/>
                <a:gd name="T13" fmla="*/ 149 h 149"/>
                <a:gd name="T14" fmla="*/ 5 w 29"/>
                <a:gd name="T15" fmla="*/ 140 h 149"/>
                <a:gd name="T16" fmla="*/ 1 w 29"/>
                <a:gd name="T17" fmla="*/ 100 h 149"/>
                <a:gd name="T18" fmla="*/ 1 w 29"/>
                <a:gd name="T19" fmla="*/ 99 h 149"/>
                <a:gd name="T20" fmla="*/ 1 w 29"/>
                <a:gd name="T21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49">
                  <a:moveTo>
                    <a:pt x="1" y="99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60"/>
                    <a:pt x="1" y="30"/>
                    <a:pt x="1" y="0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2" y="143"/>
                    <a:pt x="19" y="148"/>
                    <a:pt x="29" y="148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4" y="149"/>
                    <a:pt x="7" y="144"/>
                    <a:pt x="5" y="140"/>
                  </a:cubicBezTo>
                  <a:cubicBezTo>
                    <a:pt x="2" y="133"/>
                    <a:pt x="1" y="108"/>
                    <a:pt x="1" y="100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id="{F2FAADEC-A5E4-419C-B3E9-061598989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031" y="4298687"/>
              <a:ext cx="72616" cy="1276987"/>
            </a:xfrm>
            <a:custGeom>
              <a:avLst/>
              <a:gdLst>
                <a:gd name="T0" fmla="*/ 0 w 10"/>
                <a:gd name="T1" fmla="*/ 1 h 176"/>
                <a:gd name="T2" fmla="*/ 2 w 10"/>
                <a:gd name="T3" fmla="*/ 0 h 176"/>
                <a:gd name="T4" fmla="*/ 3 w 10"/>
                <a:gd name="T5" fmla="*/ 0 h 176"/>
                <a:gd name="T6" fmla="*/ 5 w 10"/>
                <a:gd name="T7" fmla="*/ 1 h 176"/>
                <a:gd name="T8" fmla="*/ 6 w 10"/>
                <a:gd name="T9" fmla="*/ 5 h 176"/>
                <a:gd name="T10" fmla="*/ 6 w 10"/>
                <a:gd name="T11" fmla="*/ 12 h 176"/>
                <a:gd name="T12" fmla="*/ 6 w 10"/>
                <a:gd name="T13" fmla="*/ 28 h 176"/>
                <a:gd name="T14" fmla="*/ 5 w 10"/>
                <a:gd name="T15" fmla="*/ 58 h 176"/>
                <a:gd name="T16" fmla="*/ 6 w 10"/>
                <a:gd name="T17" fmla="*/ 118 h 176"/>
                <a:gd name="T18" fmla="*/ 8 w 10"/>
                <a:gd name="T19" fmla="*/ 142 h 176"/>
                <a:gd name="T20" fmla="*/ 10 w 10"/>
                <a:gd name="T21" fmla="*/ 176 h 176"/>
                <a:gd name="T22" fmla="*/ 1 w 10"/>
                <a:gd name="T23" fmla="*/ 156 h 176"/>
                <a:gd name="T24" fmla="*/ 1 w 10"/>
                <a:gd name="T25" fmla="*/ 146 h 176"/>
                <a:gd name="T26" fmla="*/ 1 w 10"/>
                <a:gd name="T27" fmla="*/ 104 h 176"/>
                <a:gd name="T28" fmla="*/ 0 w 10"/>
                <a:gd name="T29" fmla="*/ 11 h 176"/>
                <a:gd name="T30" fmla="*/ 0 w 10"/>
                <a:gd name="T31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76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6" y="5"/>
                    <a:pt x="6" y="5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7"/>
                    <a:pt x="6" y="23"/>
                    <a:pt x="6" y="28"/>
                  </a:cubicBezTo>
                  <a:cubicBezTo>
                    <a:pt x="6" y="38"/>
                    <a:pt x="5" y="48"/>
                    <a:pt x="5" y="58"/>
                  </a:cubicBezTo>
                  <a:cubicBezTo>
                    <a:pt x="5" y="78"/>
                    <a:pt x="6" y="98"/>
                    <a:pt x="6" y="118"/>
                  </a:cubicBezTo>
                  <a:cubicBezTo>
                    <a:pt x="6" y="126"/>
                    <a:pt x="8" y="134"/>
                    <a:pt x="8" y="142"/>
                  </a:cubicBezTo>
                  <a:cubicBezTo>
                    <a:pt x="8" y="153"/>
                    <a:pt x="4" y="166"/>
                    <a:pt x="10" y="176"/>
                  </a:cubicBezTo>
                  <a:cubicBezTo>
                    <a:pt x="5" y="171"/>
                    <a:pt x="1" y="164"/>
                    <a:pt x="1" y="156"/>
                  </a:cubicBezTo>
                  <a:cubicBezTo>
                    <a:pt x="1" y="153"/>
                    <a:pt x="1" y="149"/>
                    <a:pt x="1" y="146"/>
                  </a:cubicBezTo>
                  <a:cubicBezTo>
                    <a:pt x="1" y="132"/>
                    <a:pt x="1" y="118"/>
                    <a:pt x="1" y="104"/>
                  </a:cubicBezTo>
                  <a:cubicBezTo>
                    <a:pt x="1" y="73"/>
                    <a:pt x="1" y="42"/>
                    <a:pt x="0" y="11"/>
                  </a:cubicBezTo>
                  <a:cubicBezTo>
                    <a:pt x="0" y="8"/>
                    <a:pt x="0" y="4"/>
                    <a:pt x="0" y="1"/>
                  </a:cubicBezTo>
                </a:path>
              </a:pathLst>
            </a:custGeom>
            <a:solidFill>
              <a:srgbClr val="D74A1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CDA0EE20-3631-4C37-B39F-4638600C6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0" y="4045414"/>
              <a:ext cx="37193" cy="1493065"/>
            </a:xfrm>
            <a:custGeom>
              <a:avLst/>
              <a:gdLst>
                <a:gd name="T0" fmla="*/ 0 w 5"/>
                <a:gd name="T1" fmla="*/ 0 h 206"/>
                <a:gd name="T2" fmla="*/ 2 w 5"/>
                <a:gd name="T3" fmla="*/ 1 h 206"/>
                <a:gd name="T4" fmla="*/ 3 w 5"/>
                <a:gd name="T5" fmla="*/ 5 h 206"/>
                <a:gd name="T6" fmla="*/ 3 w 5"/>
                <a:gd name="T7" fmla="*/ 12 h 206"/>
                <a:gd name="T8" fmla="*/ 4 w 5"/>
                <a:gd name="T9" fmla="*/ 27 h 206"/>
                <a:gd name="T10" fmla="*/ 4 w 5"/>
                <a:gd name="T11" fmla="*/ 49 h 206"/>
                <a:gd name="T12" fmla="*/ 4 w 5"/>
                <a:gd name="T13" fmla="*/ 108 h 206"/>
                <a:gd name="T14" fmla="*/ 3 w 5"/>
                <a:gd name="T15" fmla="*/ 166 h 206"/>
                <a:gd name="T16" fmla="*/ 3 w 5"/>
                <a:gd name="T17" fmla="*/ 183 h 206"/>
                <a:gd name="T18" fmla="*/ 5 w 5"/>
                <a:gd name="T19" fmla="*/ 206 h 206"/>
                <a:gd name="T20" fmla="*/ 0 w 5"/>
                <a:gd name="T21" fmla="*/ 180 h 206"/>
                <a:gd name="T22" fmla="*/ 0 w 5"/>
                <a:gd name="T23" fmla="*/ 141 h 206"/>
                <a:gd name="T24" fmla="*/ 0 w 5"/>
                <a:gd name="T25" fmla="*/ 40 h 206"/>
                <a:gd name="T26" fmla="*/ 0 w 5"/>
                <a:gd name="T2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206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4"/>
                    <a:pt x="3" y="5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7"/>
                    <a:pt x="4" y="22"/>
                    <a:pt x="4" y="27"/>
                  </a:cubicBezTo>
                  <a:cubicBezTo>
                    <a:pt x="4" y="35"/>
                    <a:pt x="4" y="42"/>
                    <a:pt x="4" y="49"/>
                  </a:cubicBezTo>
                  <a:cubicBezTo>
                    <a:pt x="4" y="69"/>
                    <a:pt x="4" y="88"/>
                    <a:pt x="4" y="108"/>
                  </a:cubicBezTo>
                  <a:cubicBezTo>
                    <a:pt x="4" y="134"/>
                    <a:pt x="3" y="153"/>
                    <a:pt x="3" y="166"/>
                  </a:cubicBezTo>
                  <a:cubicBezTo>
                    <a:pt x="3" y="171"/>
                    <a:pt x="3" y="177"/>
                    <a:pt x="3" y="183"/>
                  </a:cubicBezTo>
                  <a:cubicBezTo>
                    <a:pt x="3" y="190"/>
                    <a:pt x="2" y="199"/>
                    <a:pt x="5" y="206"/>
                  </a:cubicBezTo>
                  <a:cubicBezTo>
                    <a:pt x="0" y="197"/>
                    <a:pt x="0" y="189"/>
                    <a:pt x="0" y="180"/>
                  </a:cubicBezTo>
                  <a:cubicBezTo>
                    <a:pt x="0" y="167"/>
                    <a:pt x="0" y="154"/>
                    <a:pt x="0" y="141"/>
                  </a:cubicBezTo>
                  <a:cubicBezTo>
                    <a:pt x="0" y="108"/>
                    <a:pt x="0" y="74"/>
                    <a:pt x="0" y="40"/>
                  </a:cubicBezTo>
                  <a:cubicBezTo>
                    <a:pt x="0" y="27"/>
                    <a:pt x="0" y="13"/>
                    <a:pt x="0" y="0"/>
                  </a:cubicBezTo>
                </a:path>
              </a:pathLst>
            </a:custGeom>
            <a:solidFill>
              <a:srgbClr val="D74A1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399205AB-2D1C-40D4-85EB-ECE434CB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631" y="2885323"/>
              <a:ext cx="1232709" cy="2770051"/>
            </a:xfrm>
            <a:custGeom>
              <a:avLst/>
              <a:gdLst>
                <a:gd name="T0" fmla="*/ 170 w 170"/>
                <a:gd name="T1" fmla="*/ 19 h 382"/>
                <a:gd name="T2" fmla="*/ 167 w 170"/>
                <a:gd name="T3" fmla="*/ 12 h 382"/>
                <a:gd name="T4" fmla="*/ 138 w 170"/>
                <a:gd name="T5" fmla="*/ 0 h 382"/>
                <a:gd name="T6" fmla="*/ 132 w 170"/>
                <a:gd name="T7" fmla="*/ 0 h 382"/>
                <a:gd name="T8" fmla="*/ 110 w 170"/>
                <a:gd name="T9" fmla="*/ 1 h 382"/>
                <a:gd name="T10" fmla="*/ 88 w 170"/>
                <a:gd name="T11" fmla="*/ 1 h 382"/>
                <a:gd name="T12" fmla="*/ 42 w 170"/>
                <a:gd name="T13" fmla="*/ 0 h 382"/>
                <a:gd name="T14" fmla="*/ 33 w 170"/>
                <a:gd name="T15" fmla="*/ 135 h 382"/>
                <a:gd name="T16" fmla="*/ 25 w 170"/>
                <a:gd name="T17" fmla="*/ 150 h 382"/>
                <a:gd name="T18" fmla="*/ 3 w 170"/>
                <a:gd name="T19" fmla="*/ 139 h 382"/>
                <a:gd name="T20" fmla="*/ 4 w 170"/>
                <a:gd name="T21" fmla="*/ 162 h 382"/>
                <a:gd name="T22" fmla="*/ 4 w 170"/>
                <a:gd name="T23" fmla="*/ 169 h 382"/>
                <a:gd name="T24" fmla="*/ 4 w 170"/>
                <a:gd name="T25" fmla="*/ 355 h 382"/>
                <a:gd name="T26" fmla="*/ 30 w 170"/>
                <a:gd name="T27" fmla="*/ 381 h 382"/>
                <a:gd name="T28" fmla="*/ 51 w 170"/>
                <a:gd name="T29" fmla="*/ 371 h 382"/>
                <a:gd name="T30" fmla="*/ 56 w 170"/>
                <a:gd name="T31" fmla="*/ 341 h 382"/>
                <a:gd name="T32" fmla="*/ 56 w 170"/>
                <a:gd name="T33" fmla="*/ 253 h 382"/>
                <a:gd name="T34" fmla="*/ 56 w 170"/>
                <a:gd name="T35" fmla="*/ 196 h 382"/>
                <a:gd name="T36" fmla="*/ 68 w 170"/>
                <a:gd name="T37" fmla="*/ 196 h 382"/>
                <a:gd name="T38" fmla="*/ 72 w 170"/>
                <a:gd name="T39" fmla="*/ 196 h 382"/>
                <a:gd name="T40" fmla="*/ 75 w 170"/>
                <a:gd name="T41" fmla="*/ 196 h 382"/>
                <a:gd name="T42" fmla="*/ 75 w 170"/>
                <a:gd name="T43" fmla="*/ 198 h 382"/>
                <a:gd name="T44" fmla="*/ 76 w 170"/>
                <a:gd name="T45" fmla="*/ 353 h 382"/>
                <a:gd name="T46" fmla="*/ 86 w 170"/>
                <a:gd name="T47" fmla="*/ 376 h 382"/>
                <a:gd name="T48" fmla="*/ 106 w 170"/>
                <a:gd name="T49" fmla="*/ 380 h 382"/>
                <a:gd name="T50" fmla="*/ 124 w 170"/>
                <a:gd name="T51" fmla="*/ 368 h 382"/>
                <a:gd name="T52" fmla="*/ 127 w 170"/>
                <a:gd name="T53" fmla="*/ 357 h 382"/>
                <a:gd name="T54" fmla="*/ 127 w 170"/>
                <a:gd name="T55" fmla="*/ 347 h 382"/>
                <a:gd name="T56" fmla="*/ 126 w 170"/>
                <a:gd name="T57" fmla="*/ 130 h 382"/>
                <a:gd name="T58" fmla="*/ 125 w 170"/>
                <a:gd name="T59" fmla="*/ 34 h 382"/>
                <a:gd name="T60" fmla="*/ 130 w 170"/>
                <a:gd name="T61" fmla="*/ 110 h 382"/>
                <a:gd name="T62" fmla="*/ 132 w 170"/>
                <a:gd name="T63" fmla="*/ 163 h 382"/>
                <a:gd name="T64" fmla="*/ 136 w 170"/>
                <a:gd name="T65" fmla="*/ 175 h 382"/>
                <a:gd name="T66" fmla="*/ 165 w 170"/>
                <a:gd name="T67" fmla="*/ 177 h 382"/>
                <a:gd name="T68" fmla="*/ 170 w 170"/>
                <a:gd name="T69" fmla="*/ 161 h 382"/>
                <a:gd name="T70" fmla="*/ 170 w 170"/>
                <a:gd name="T71" fmla="*/ 1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382">
                  <a:moveTo>
                    <a:pt x="170" y="19"/>
                  </a:moveTo>
                  <a:cubicBezTo>
                    <a:pt x="169" y="16"/>
                    <a:pt x="169" y="14"/>
                    <a:pt x="167" y="12"/>
                  </a:cubicBezTo>
                  <a:cubicBezTo>
                    <a:pt x="161" y="0"/>
                    <a:pt x="149" y="0"/>
                    <a:pt x="138" y="0"/>
                  </a:cubicBezTo>
                  <a:cubicBezTo>
                    <a:pt x="136" y="0"/>
                    <a:pt x="134" y="0"/>
                    <a:pt x="132" y="0"/>
                  </a:cubicBezTo>
                  <a:cubicBezTo>
                    <a:pt x="125" y="0"/>
                    <a:pt x="117" y="1"/>
                    <a:pt x="110" y="1"/>
                  </a:cubicBezTo>
                  <a:cubicBezTo>
                    <a:pt x="103" y="1"/>
                    <a:pt x="96" y="1"/>
                    <a:pt x="88" y="1"/>
                  </a:cubicBezTo>
                  <a:cubicBezTo>
                    <a:pt x="73" y="1"/>
                    <a:pt x="57" y="1"/>
                    <a:pt x="42" y="0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43"/>
                    <a:pt x="32" y="145"/>
                    <a:pt x="25" y="150"/>
                  </a:cubicBezTo>
                  <a:cubicBezTo>
                    <a:pt x="19" y="153"/>
                    <a:pt x="10" y="141"/>
                    <a:pt x="3" y="139"/>
                  </a:cubicBezTo>
                  <a:cubicBezTo>
                    <a:pt x="0" y="139"/>
                    <a:pt x="5" y="157"/>
                    <a:pt x="4" y="162"/>
                  </a:cubicBezTo>
                  <a:cubicBezTo>
                    <a:pt x="4" y="164"/>
                    <a:pt x="4" y="166"/>
                    <a:pt x="4" y="169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69"/>
                    <a:pt x="16" y="381"/>
                    <a:pt x="30" y="381"/>
                  </a:cubicBezTo>
                  <a:cubicBezTo>
                    <a:pt x="38" y="381"/>
                    <a:pt x="46" y="377"/>
                    <a:pt x="51" y="371"/>
                  </a:cubicBezTo>
                  <a:cubicBezTo>
                    <a:pt x="57" y="362"/>
                    <a:pt x="56" y="351"/>
                    <a:pt x="56" y="341"/>
                  </a:cubicBezTo>
                  <a:cubicBezTo>
                    <a:pt x="56" y="312"/>
                    <a:pt x="56" y="282"/>
                    <a:pt x="56" y="253"/>
                  </a:cubicBezTo>
                  <a:cubicBezTo>
                    <a:pt x="56" y="234"/>
                    <a:pt x="56" y="215"/>
                    <a:pt x="56" y="196"/>
                  </a:cubicBezTo>
                  <a:cubicBezTo>
                    <a:pt x="60" y="196"/>
                    <a:pt x="64" y="196"/>
                    <a:pt x="68" y="196"/>
                  </a:cubicBezTo>
                  <a:cubicBezTo>
                    <a:pt x="69" y="196"/>
                    <a:pt x="70" y="196"/>
                    <a:pt x="72" y="196"/>
                  </a:cubicBezTo>
                  <a:cubicBezTo>
                    <a:pt x="73" y="196"/>
                    <a:pt x="74" y="196"/>
                    <a:pt x="75" y="196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6" y="353"/>
                    <a:pt x="76" y="353"/>
                    <a:pt x="76" y="353"/>
                  </a:cubicBezTo>
                  <a:cubicBezTo>
                    <a:pt x="76" y="362"/>
                    <a:pt x="79" y="370"/>
                    <a:pt x="86" y="376"/>
                  </a:cubicBezTo>
                  <a:cubicBezTo>
                    <a:pt x="92" y="380"/>
                    <a:pt x="99" y="382"/>
                    <a:pt x="106" y="380"/>
                  </a:cubicBezTo>
                  <a:cubicBezTo>
                    <a:pt x="113" y="379"/>
                    <a:pt x="120" y="374"/>
                    <a:pt x="124" y="368"/>
                  </a:cubicBezTo>
                  <a:cubicBezTo>
                    <a:pt x="126" y="365"/>
                    <a:pt x="127" y="361"/>
                    <a:pt x="127" y="357"/>
                  </a:cubicBezTo>
                  <a:cubicBezTo>
                    <a:pt x="127" y="354"/>
                    <a:pt x="127" y="351"/>
                    <a:pt x="127" y="347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98"/>
                    <a:pt x="125" y="66"/>
                    <a:pt x="125" y="34"/>
                  </a:cubicBezTo>
                  <a:cubicBezTo>
                    <a:pt x="127" y="59"/>
                    <a:pt x="128" y="84"/>
                    <a:pt x="130" y="110"/>
                  </a:cubicBezTo>
                  <a:cubicBezTo>
                    <a:pt x="130" y="122"/>
                    <a:pt x="131" y="150"/>
                    <a:pt x="132" y="163"/>
                  </a:cubicBezTo>
                  <a:cubicBezTo>
                    <a:pt x="132" y="167"/>
                    <a:pt x="133" y="171"/>
                    <a:pt x="136" y="175"/>
                  </a:cubicBezTo>
                  <a:cubicBezTo>
                    <a:pt x="143" y="184"/>
                    <a:pt x="157" y="185"/>
                    <a:pt x="165" y="177"/>
                  </a:cubicBezTo>
                  <a:cubicBezTo>
                    <a:pt x="169" y="172"/>
                    <a:pt x="170" y="167"/>
                    <a:pt x="170" y="161"/>
                  </a:cubicBezTo>
                  <a:cubicBezTo>
                    <a:pt x="170" y="19"/>
                    <a:pt x="170" y="19"/>
                    <a:pt x="170" y="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id="{4530CCB7-2664-4765-8E6A-E9B61D63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8" y="2906576"/>
              <a:ext cx="1176032" cy="2727544"/>
            </a:xfrm>
            <a:custGeom>
              <a:avLst/>
              <a:gdLst>
                <a:gd name="T0" fmla="*/ 24 w 162"/>
                <a:gd name="T1" fmla="*/ 376 h 376"/>
                <a:gd name="T2" fmla="*/ 1 w 162"/>
                <a:gd name="T3" fmla="*/ 352 h 376"/>
                <a:gd name="T4" fmla="*/ 1 w 162"/>
                <a:gd name="T5" fmla="*/ 157 h 376"/>
                <a:gd name="T6" fmla="*/ 1 w 162"/>
                <a:gd name="T7" fmla="*/ 149 h 376"/>
                <a:gd name="T8" fmla="*/ 1 w 162"/>
                <a:gd name="T9" fmla="*/ 140 h 376"/>
                <a:gd name="T10" fmla="*/ 7 w 162"/>
                <a:gd name="T11" fmla="*/ 155 h 376"/>
                <a:gd name="T12" fmla="*/ 4 w 162"/>
                <a:gd name="T13" fmla="*/ 150 h 376"/>
                <a:gd name="T14" fmla="*/ 15 w 162"/>
                <a:gd name="T15" fmla="*/ 147 h 376"/>
                <a:gd name="T16" fmla="*/ 23 w 162"/>
                <a:gd name="T17" fmla="*/ 132 h 376"/>
                <a:gd name="T18" fmla="*/ 29 w 162"/>
                <a:gd name="T19" fmla="*/ 0 h 376"/>
                <a:gd name="T20" fmla="*/ 86 w 162"/>
                <a:gd name="T21" fmla="*/ 0 h 376"/>
                <a:gd name="T22" fmla="*/ 104 w 162"/>
                <a:gd name="T23" fmla="*/ 0 h 376"/>
                <a:gd name="T24" fmla="*/ 122 w 162"/>
                <a:gd name="T25" fmla="*/ 0 h 376"/>
                <a:gd name="T26" fmla="*/ 126 w 162"/>
                <a:gd name="T27" fmla="*/ 0 h 376"/>
                <a:gd name="T28" fmla="*/ 132 w 162"/>
                <a:gd name="T29" fmla="*/ 0 h 376"/>
                <a:gd name="T30" fmla="*/ 138 w 162"/>
                <a:gd name="T31" fmla="*/ 0 h 376"/>
                <a:gd name="T32" fmla="*/ 159 w 162"/>
                <a:gd name="T33" fmla="*/ 10 h 376"/>
                <a:gd name="T34" fmla="*/ 161 w 162"/>
                <a:gd name="T35" fmla="*/ 16 h 376"/>
                <a:gd name="T36" fmla="*/ 162 w 162"/>
                <a:gd name="T37" fmla="*/ 158 h 376"/>
                <a:gd name="T38" fmla="*/ 157 w 162"/>
                <a:gd name="T39" fmla="*/ 172 h 376"/>
                <a:gd name="T40" fmla="*/ 145 w 162"/>
                <a:gd name="T41" fmla="*/ 177 h 376"/>
                <a:gd name="T42" fmla="*/ 145 w 162"/>
                <a:gd name="T43" fmla="*/ 177 h 376"/>
                <a:gd name="T44" fmla="*/ 132 w 162"/>
                <a:gd name="T45" fmla="*/ 171 h 376"/>
                <a:gd name="T46" fmla="*/ 128 w 162"/>
                <a:gd name="T47" fmla="*/ 160 h 376"/>
                <a:gd name="T48" fmla="*/ 122 w 162"/>
                <a:gd name="T49" fmla="*/ 31 h 376"/>
                <a:gd name="T50" fmla="*/ 119 w 162"/>
                <a:gd name="T51" fmla="*/ 28 h 376"/>
                <a:gd name="T52" fmla="*/ 119 w 162"/>
                <a:gd name="T53" fmla="*/ 28 h 376"/>
                <a:gd name="T54" fmla="*/ 117 w 162"/>
                <a:gd name="T55" fmla="*/ 31 h 376"/>
                <a:gd name="T56" fmla="*/ 117 w 162"/>
                <a:gd name="T57" fmla="*/ 127 h 376"/>
                <a:gd name="T58" fmla="*/ 119 w 162"/>
                <a:gd name="T59" fmla="*/ 344 h 376"/>
                <a:gd name="T60" fmla="*/ 119 w 162"/>
                <a:gd name="T61" fmla="*/ 349 h 376"/>
                <a:gd name="T62" fmla="*/ 119 w 162"/>
                <a:gd name="T63" fmla="*/ 354 h 376"/>
                <a:gd name="T64" fmla="*/ 116 w 162"/>
                <a:gd name="T65" fmla="*/ 364 h 376"/>
                <a:gd name="T66" fmla="*/ 100 w 162"/>
                <a:gd name="T67" fmla="*/ 375 h 376"/>
                <a:gd name="T68" fmla="*/ 95 w 162"/>
                <a:gd name="T69" fmla="*/ 375 h 376"/>
                <a:gd name="T70" fmla="*/ 82 w 162"/>
                <a:gd name="T71" fmla="*/ 371 h 376"/>
                <a:gd name="T72" fmla="*/ 72 w 162"/>
                <a:gd name="T73" fmla="*/ 350 h 376"/>
                <a:gd name="T74" fmla="*/ 71 w 162"/>
                <a:gd name="T75" fmla="*/ 195 h 376"/>
                <a:gd name="T76" fmla="*/ 71 w 162"/>
                <a:gd name="T77" fmla="*/ 191 h 376"/>
                <a:gd name="T78" fmla="*/ 69 w 162"/>
                <a:gd name="T79" fmla="*/ 191 h 376"/>
                <a:gd name="T80" fmla="*/ 64 w 162"/>
                <a:gd name="T81" fmla="*/ 191 h 376"/>
                <a:gd name="T82" fmla="*/ 50 w 162"/>
                <a:gd name="T83" fmla="*/ 191 h 376"/>
                <a:gd name="T84" fmla="*/ 48 w 162"/>
                <a:gd name="T85" fmla="*/ 191 h 376"/>
                <a:gd name="T86" fmla="*/ 47 w 162"/>
                <a:gd name="T87" fmla="*/ 193 h 376"/>
                <a:gd name="T88" fmla="*/ 48 w 162"/>
                <a:gd name="T89" fmla="*/ 338 h 376"/>
                <a:gd name="T90" fmla="*/ 48 w 162"/>
                <a:gd name="T91" fmla="*/ 342 h 376"/>
                <a:gd name="T92" fmla="*/ 43 w 162"/>
                <a:gd name="T93" fmla="*/ 366 h 376"/>
                <a:gd name="T94" fmla="*/ 24 w 162"/>
                <a:gd name="T9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376">
                  <a:moveTo>
                    <a:pt x="24" y="376"/>
                  </a:moveTo>
                  <a:cubicBezTo>
                    <a:pt x="11" y="376"/>
                    <a:pt x="1" y="365"/>
                    <a:pt x="1" y="352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8"/>
                    <a:pt x="1" y="153"/>
                    <a:pt x="1" y="149"/>
                  </a:cubicBezTo>
                  <a:cubicBezTo>
                    <a:pt x="0" y="144"/>
                    <a:pt x="0" y="140"/>
                    <a:pt x="1" y="140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8" y="156"/>
                    <a:pt x="3" y="150"/>
                    <a:pt x="4" y="150"/>
                  </a:cubicBezTo>
                  <a:cubicBezTo>
                    <a:pt x="9" y="150"/>
                    <a:pt x="10" y="150"/>
                    <a:pt x="15" y="147"/>
                  </a:cubicBezTo>
                  <a:cubicBezTo>
                    <a:pt x="24" y="141"/>
                    <a:pt x="23" y="140"/>
                    <a:pt x="23" y="13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2" y="0"/>
                    <a:pt x="98" y="0"/>
                    <a:pt x="104" y="0"/>
                  </a:cubicBezTo>
                  <a:cubicBezTo>
                    <a:pt x="110" y="0"/>
                    <a:pt x="116" y="0"/>
                    <a:pt x="12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0"/>
                    <a:pt x="130" y="0"/>
                    <a:pt x="132" y="0"/>
                  </a:cubicBezTo>
                  <a:cubicBezTo>
                    <a:pt x="134" y="0"/>
                    <a:pt x="136" y="0"/>
                    <a:pt x="138" y="0"/>
                  </a:cubicBezTo>
                  <a:cubicBezTo>
                    <a:pt x="148" y="0"/>
                    <a:pt x="155" y="1"/>
                    <a:pt x="159" y="10"/>
                  </a:cubicBezTo>
                  <a:cubicBezTo>
                    <a:pt x="160" y="11"/>
                    <a:pt x="161" y="13"/>
                    <a:pt x="161" y="1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64"/>
                    <a:pt x="160" y="169"/>
                    <a:pt x="157" y="172"/>
                  </a:cubicBezTo>
                  <a:cubicBezTo>
                    <a:pt x="154" y="175"/>
                    <a:pt x="150" y="177"/>
                    <a:pt x="145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0" y="177"/>
                    <a:pt x="135" y="175"/>
                    <a:pt x="132" y="171"/>
                  </a:cubicBezTo>
                  <a:cubicBezTo>
                    <a:pt x="130" y="168"/>
                    <a:pt x="128" y="164"/>
                    <a:pt x="128" y="16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29"/>
                    <a:pt x="121" y="28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8" y="28"/>
                    <a:pt x="117" y="29"/>
                    <a:pt x="117" y="31"/>
                  </a:cubicBezTo>
                  <a:cubicBezTo>
                    <a:pt x="117" y="63"/>
                    <a:pt x="117" y="95"/>
                    <a:pt x="117" y="127"/>
                  </a:cubicBezTo>
                  <a:cubicBezTo>
                    <a:pt x="119" y="344"/>
                    <a:pt x="119" y="344"/>
                    <a:pt x="119" y="344"/>
                  </a:cubicBezTo>
                  <a:cubicBezTo>
                    <a:pt x="119" y="346"/>
                    <a:pt x="119" y="347"/>
                    <a:pt x="119" y="349"/>
                  </a:cubicBezTo>
                  <a:cubicBezTo>
                    <a:pt x="119" y="350"/>
                    <a:pt x="119" y="352"/>
                    <a:pt x="119" y="354"/>
                  </a:cubicBezTo>
                  <a:cubicBezTo>
                    <a:pt x="118" y="357"/>
                    <a:pt x="117" y="361"/>
                    <a:pt x="116" y="364"/>
                  </a:cubicBezTo>
                  <a:cubicBezTo>
                    <a:pt x="112" y="369"/>
                    <a:pt x="106" y="374"/>
                    <a:pt x="100" y="375"/>
                  </a:cubicBezTo>
                  <a:cubicBezTo>
                    <a:pt x="98" y="375"/>
                    <a:pt x="97" y="375"/>
                    <a:pt x="95" y="375"/>
                  </a:cubicBezTo>
                  <a:cubicBezTo>
                    <a:pt x="90" y="375"/>
                    <a:pt x="85" y="374"/>
                    <a:pt x="82" y="371"/>
                  </a:cubicBezTo>
                  <a:cubicBezTo>
                    <a:pt x="75" y="366"/>
                    <a:pt x="72" y="359"/>
                    <a:pt x="72" y="350"/>
                  </a:cubicBezTo>
                  <a:cubicBezTo>
                    <a:pt x="71" y="195"/>
                    <a:pt x="71" y="195"/>
                    <a:pt x="71" y="195"/>
                  </a:cubicBezTo>
                  <a:cubicBezTo>
                    <a:pt x="71" y="193"/>
                    <a:pt x="71" y="192"/>
                    <a:pt x="71" y="191"/>
                  </a:cubicBezTo>
                  <a:cubicBezTo>
                    <a:pt x="70" y="191"/>
                    <a:pt x="69" y="191"/>
                    <a:pt x="69" y="191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49" y="191"/>
                    <a:pt x="48" y="191"/>
                    <a:pt x="48" y="191"/>
                  </a:cubicBezTo>
                  <a:cubicBezTo>
                    <a:pt x="48" y="192"/>
                    <a:pt x="47" y="192"/>
                    <a:pt x="47" y="193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340"/>
                    <a:pt x="48" y="341"/>
                    <a:pt x="48" y="342"/>
                  </a:cubicBezTo>
                  <a:cubicBezTo>
                    <a:pt x="48" y="351"/>
                    <a:pt x="48" y="359"/>
                    <a:pt x="43" y="366"/>
                  </a:cubicBezTo>
                  <a:cubicBezTo>
                    <a:pt x="39" y="372"/>
                    <a:pt x="32" y="376"/>
                    <a:pt x="24" y="37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AE5078A0-401F-4273-A31C-A7AAC464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015" y="3283827"/>
              <a:ext cx="65531" cy="782841"/>
            </a:xfrm>
            <a:custGeom>
              <a:avLst/>
              <a:gdLst>
                <a:gd name="T0" fmla="*/ 1 w 9"/>
                <a:gd name="T1" fmla="*/ 0 h 108"/>
                <a:gd name="T2" fmla="*/ 5 w 9"/>
                <a:gd name="T3" fmla="*/ 64 h 108"/>
                <a:gd name="T4" fmla="*/ 6 w 9"/>
                <a:gd name="T5" fmla="*/ 84 h 108"/>
                <a:gd name="T6" fmla="*/ 7 w 9"/>
                <a:gd name="T7" fmla="*/ 93 h 108"/>
                <a:gd name="T8" fmla="*/ 7 w 9"/>
                <a:gd name="T9" fmla="*/ 97 h 108"/>
                <a:gd name="T10" fmla="*/ 2 w 9"/>
                <a:gd name="T11" fmla="*/ 108 h 108"/>
                <a:gd name="T12" fmla="*/ 0 w 9"/>
                <a:gd name="T13" fmla="*/ 72 h 108"/>
                <a:gd name="T14" fmla="*/ 1 w 9"/>
                <a:gd name="T15" fmla="*/ 39 h 108"/>
                <a:gd name="T16" fmla="*/ 1 w 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8">
                  <a:moveTo>
                    <a:pt x="1" y="0"/>
                  </a:moveTo>
                  <a:cubicBezTo>
                    <a:pt x="3" y="22"/>
                    <a:pt x="4" y="43"/>
                    <a:pt x="5" y="64"/>
                  </a:cubicBezTo>
                  <a:cubicBezTo>
                    <a:pt x="5" y="71"/>
                    <a:pt x="6" y="78"/>
                    <a:pt x="6" y="84"/>
                  </a:cubicBezTo>
                  <a:cubicBezTo>
                    <a:pt x="7" y="87"/>
                    <a:pt x="6" y="90"/>
                    <a:pt x="7" y="93"/>
                  </a:cubicBezTo>
                  <a:cubicBezTo>
                    <a:pt x="7" y="94"/>
                    <a:pt x="7" y="96"/>
                    <a:pt x="7" y="97"/>
                  </a:cubicBezTo>
                  <a:cubicBezTo>
                    <a:pt x="9" y="101"/>
                    <a:pt x="4" y="106"/>
                    <a:pt x="2" y="108"/>
                  </a:cubicBezTo>
                  <a:cubicBezTo>
                    <a:pt x="1" y="96"/>
                    <a:pt x="0" y="84"/>
                    <a:pt x="0" y="72"/>
                  </a:cubicBezTo>
                  <a:cubicBezTo>
                    <a:pt x="0" y="61"/>
                    <a:pt x="1" y="50"/>
                    <a:pt x="1" y="39"/>
                  </a:cubicBezTo>
                  <a:cubicBezTo>
                    <a:pt x="1" y="26"/>
                    <a:pt x="1" y="13"/>
                    <a:pt x="1" y="0"/>
                  </a:cubicBez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F7A550CD-2D96-44C9-96C8-E521A9FC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0" y="2304391"/>
              <a:ext cx="196595" cy="435699"/>
            </a:xfrm>
            <a:custGeom>
              <a:avLst/>
              <a:gdLst>
                <a:gd name="T0" fmla="*/ 18 w 27"/>
                <a:gd name="T1" fmla="*/ 58 h 60"/>
                <a:gd name="T2" fmla="*/ 8 w 27"/>
                <a:gd name="T3" fmla="*/ 0 h 60"/>
                <a:gd name="T4" fmla="*/ 27 w 27"/>
                <a:gd name="T5" fmla="*/ 60 h 60"/>
                <a:gd name="T6" fmla="*/ 18 w 27"/>
                <a:gd name="T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0">
                  <a:moveTo>
                    <a:pt x="18" y="58"/>
                  </a:moveTo>
                  <a:cubicBezTo>
                    <a:pt x="3" y="41"/>
                    <a:pt x="0" y="22"/>
                    <a:pt x="8" y="0"/>
                  </a:cubicBezTo>
                  <a:cubicBezTo>
                    <a:pt x="2" y="24"/>
                    <a:pt x="8" y="44"/>
                    <a:pt x="27" y="60"/>
                  </a:cubicBezTo>
                  <a:cubicBezTo>
                    <a:pt x="23" y="58"/>
                    <a:pt x="20" y="58"/>
                    <a:pt x="18" y="58"/>
                  </a:cubicBez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D5DD9FEB-4DD1-46EC-845A-AB8B0447A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903" y="2711752"/>
              <a:ext cx="508315" cy="180656"/>
            </a:xfrm>
            <a:custGeom>
              <a:avLst/>
              <a:gdLst>
                <a:gd name="T0" fmla="*/ 5 w 70"/>
                <a:gd name="T1" fmla="*/ 17 h 25"/>
                <a:gd name="T2" fmla="*/ 0 w 70"/>
                <a:gd name="T3" fmla="*/ 9 h 25"/>
                <a:gd name="T4" fmla="*/ 70 w 70"/>
                <a:gd name="T5" fmla="*/ 0 h 25"/>
                <a:gd name="T6" fmla="*/ 6 w 70"/>
                <a:gd name="T7" fmla="*/ 17 h 25"/>
                <a:gd name="T8" fmla="*/ 6 w 70"/>
                <a:gd name="T9" fmla="*/ 17 h 25"/>
                <a:gd name="T10" fmla="*/ 5 w 70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5">
                  <a:moveTo>
                    <a:pt x="5" y="17"/>
                  </a:moveTo>
                  <a:cubicBezTo>
                    <a:pt x="5" y="14"/>
                    <a:pt x="3" y="11"/>
                    <a:pt x="0" y="9"/>
                  </a:cubicBezTo>
                  <a:cubicBezTo>
                    <a:pt x="27" y="22"/>
                    <a:pt x="50" y="19"/>
                    <a:pt x="70" y="0"/>
                  </a:cubicBezTo>
                  <a:cubicBezTo>
                    <a:pt x="52" y="20"/>
                    <a:pt x="31" y="2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lnTo>
                    <a:pt x="5" y="17"/>
                  </a:lnTo>
                  <a:close/>
                </a:path>
              </a:pathLst>
            </a:custGeom>
            <a:solidFill>
              <a:srgbClr val="A7A5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id="{2D993105-F78E-4C81-88C6-390DD94F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099" y="3276743"/>
              <a:ext cx="7085" cy="35423"/>
            </a:xfrm>
            <a:custGeom>
              <a:avLst/>
              <a:gdLst>
                <a:gd name="T0" fmla="*/ 0 w 4"/>
                <a:gd name="T1" fmla="*/ 4 h 20"/>
                <a:gd name="T2" fmla="*/ 0 w 4"/>
                <a:gd name="T3" fmla="*/ 0 h 20"/>
                <a:gd name="T4" fmla="*/ 4 w 4"/>
                <a:gd name="T5" fmla="*/ 20 h 20"/>
                <a:gd name="T6" fmla="*/ 0 w 4"/>
                <a:gd name="T7" fmla="*/ 4 h 20"/>
                <a:gd name="T8" fmla="*/ 0 w 4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4"/>
                  </a:moveTo>
                  <a:lnTo>
                    <a:pt x="0" y="0"/>
                  </a:lnTo>
                  <a:lnTo>
                    <a:pt x="4" y="2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Rectangle 57">
              <a:extLst>
                <a:ext uri="{FF2B5EF4-FFF2-40B4-BE49-F238E27FC236}">
                  <a16:creationId xmlns:a16="http://schemas.microsoft.com/office/drawing/2014/main" id="{B088EB0C-078E-429D-8154-3A174EB8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969" y="4284518"/>
              <a:ext cx="1771" cy="1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Rectangle 58">
              <a:extLst>
                <a:ext uri="{FF2B5EF4-FFF2-40B4-BE49-F238E27FC236}">
                  <a16:creationId xmlns:a16="http://schemas.microsoft.com/office/drawing/2014/main" id="{D7D78CA4-D5A7-4C1C-AE9D-4520BAA08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969" y="4298687"/>
              <a:ext cx="1771" cy="1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C3F981C5-C83F-4FC6-A57C-0ED03F572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969" y="4305771"/>
              <a:ext cx="1771" cy="17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50511708-1C1F-4BC1-B2A6-C7F87797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369" y="4305771"/>
              <a:ext cx="0" cy="7085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2539A837-A64F-4018-AD58-F0AEE1FF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369" y="4465173"/>
              <a:ext cx="0" cy="7085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Oval 64">
              <a:extLst>
                <a:ext uri="{FF2B5EF4-FFF2-40B4-BE49-F238E27FC236}">
                  <a16:creationId xmlns:a16="http://schemas.microsoft.com/office/drawing/2014/main" id="{6F1BC21C-8E18-495B-B633-45277DDB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163" y="2022781"/>
              <a:ext cx="789925" cy="797010"/>
            </a:xfrm>
            <a:prstGeom prst="ellipse">
              <a:avLst/>
            </a:prstGeom>
            <a:solidFill>
              <a:srgbClr val="F6A51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E1EEBF45-093C-4810-8860-4B5AB444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798" y="2936685"/>
              <a:ext cx="232018" cy="1122898"/>
            </a:xfrm>
            <a:custGeom>
              <a:avLst/>
              <a:gdLst>
                <a:gd name="T0" fmla="*/ 32 w 32"/>
                <a:gd name="T1" fmla="*/ 16 h 155"/>
                <a:gd name="T2" fmla="*/ 16 w 32"/>
                <a:gd name="T3" fmla="*/ 0 h 155"/>
                <a:gd name="T4" fmla="*/ 0 w 32"/>
                <a:gd name="T5" fmla="*/ 16 h 155"/>
                <a:gd name="T6" fmla="*/ 7 w 32"/>
                <a:gd name="T7" fmla="*/ 29 h 155"/>
                <a:gd name="T8" fmla="*/ 1 w 32"/>
                <a:gd name="T9" fmla="*/ 120 h 155"/>
                <a:gd name="T10" fmla="*/ 1 w 32"/>
                <a:gd name="T11" fmla="*/ 121 h 155"/>
                <a:gd name="T12" fmla="*/ 12 w 32"/>
                <a:gd name="T13" fmla="*/ 153 h 155"/>
                <a:gd name="T14" fmla="*/ 14 w 32"/>
                <a:gd name="T15" fmla="*/ 155 h 155"/>
                <a:gd name="T16" fmla="*/ 16 w 32"/>
                <a:gd name="T17" fmla="*/ 153 h 155"/>
                <a:gd name="T18" fmla="*/ 28 w 32"/>
                <a:gd name="T19" fmla="*/ 122 h 155"/>
                <a:gd name="T20" fmla="*/ 28 w 32"/>
                <a:gd name="T21" fmla="*/ 121 h 155"/>
                <a:gd name="T22" fmla="*/ 23 w 32"/>
                <a:gd name="T23" fmla="*/ 30 h 155"/>
                <a:gd name="T24" fmla="*/ 32 w 32"/>
                <a:gd name="T25" fmla="*/ 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55">
                  <a:moveTo>
                    <a:pt x="32" y="16"/>
                  </a:moveTo>
                  <a:cubicBezTo>
                    <a:pt x="32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1"/>
                    <a:pt x="3" y="26"/>
                    <a:pt x="7" y="29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4"/>
                    <a:pt x="13" y="155"/>
                    <a:pt x="14" y="155"/>
                  </a:cubicBezTo>
                  <a:cubicBezTo>
                    <a:pt x="15" y="155"/>
                    <a:pt x="16" y="154"/>
                    <a:pt x="16" y="153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7"/>
                    <a:pt x="32" y="22"/>
                    <a:pt x="32" y="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861285EC-7931-40E3-919E-01D944B59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38" y="2906576"/>
              <a:ext cx="1176032" cy="2727544"/>
            </a:xfrm>
            <a:custGeom>
              <a:avLst/>
              <a:gdLst>
                <a:gd name="T0" fmla="*/ 6 w 162"/>
                <a:gd name="T1" fmla="*/ 154 h 376"/>
                <a:gd name="T2" fmla="*/ 6 w 162"/>
                <a:gd name="T3" fmla="*/ 154 h 376"/>
                <a:gd name="T4" fmla="*/ 59 w 162"/>
                <a:gd name="T5" fmla="*/ 159 h 376"/>
                <a:gd name="T6" fmla="*/ 46 w 162"/>
                <a:gd name="T7" fmla="*/ 125 h 376"/>
                <a:gd name="T8" fmla="*/ 52 w 162"/>
                <a:gd name="T9" fmla="*/ 33 h 376"/>
                <a:gd name="T10" fmla="*/ 61 w 162"/>
                <a:gd name="T11" fmla="*/ 4 h 376"/>
                <a:gd name="T12" fmla="*/ 68 w 162"/>
                <a:gd name="T13" fmla="*/ 34 h 376"/>
                <a:gd name="T14" fmla="*/ 73 w 162"/>
                <a:gd name="T15" fmla="*/ 126 h 376"/>
                <a:gd name="T16" fmla="*/ 59 w 162"/>
                <a:gd name="T17" fmla="*/ 159 h 376"/>
                <a:gd name="T18" fmla="*/ 23 w 162"/>
                <a:gd name="T19" fmla="*/ 132 h 376"/>
                <a:gd name="T20" fmla="*/ 15 w 162"/>
                <a:gd name="T21" fmla="*/ 147 h 376"/>
                <a:gd name="T22" fmla="*/ 5 w 162"/>
                <a:gd name="T23" fmla="*/ 150 h 376"/>
                <a:gd name="T24" fmla="*/ 7 w 162"/>
                <a:gd name="T25" fmla="*/ 155 h 376"/>
                <a:gd name="T26" fmla="*/ 7 w 162"/>
                <a:gd name="T27" fmla="*/ 155 h 376"/>
                <a:gd name="T28" fmla="*/ 4 w 162"/>
                <a:gd name="T29" fmla="*/ 151 h 376"/>
                <a:gd name="T30" fmla="*/ 5 w 162"/>
                <a:gd name="T31" fmla="*/ 150 h 376"/>
                <a:gd name="T32" fmla="*/ 1 w 162"/>
                <a:gd name="T33" fmla="*/ 140 h 376"/>
                <a:gd name="T34" fmla="*/ 1 w 162"/>
                <a:gd name="T35" fmla="*/ 149 h 376"/>
                <a:gd name="T36" fmla="*/ 1 w 162"/>
                <a:gd name="T37" fmla="*/ 157 h 376"/>
                <a:gd name="T38" fmla="*/ 1 w 162"/>
                <a:gd name="T39" fmla="*/ 352 h 376"/>
                <a:gd name="T40" fmla="*/ 43 w 162"/>
                <a:gd name="T41" fmla="*/ 366 h 376"/>
                <a:gd name="T42" fmla="*/ 48 w 162"/>
                <a:gd name="T43" fmla="*/ 342 h 376"/>
                <a:gd name="T44" fmla="*/ 47 w 162"/>
                <a:gd name="T45" fmla="*/ 193 h 376"/>
                <a:gd name="T46" fmla="*/ 48 w 162"/>
                <a:gd name="T47" fmla="*/ 191 h 376"/>
                <a:gd name="T48" fmla="*/ 64 w 162"/>
                <a:gd name="T49" fmla="*/ 191 h 376"/>
                <a:gd name="T50" fmla="*/ 71 w 162"/>
                <a:gd name="T51" fmla="*/ 191 h 376"/>
                <a:gd name="T52" fmla="*/ 71 w 162"/>
                <a:gd name="T53" fmla="*/ 195 h 376"/>
                <a:gd name="T54" fmla="*/ 82 w 162"/>
                <a:gd name="T55" fmla="*/ 371 h 376"/>
                <a:gd name="T56" fmla="*/ 100 w 162"/>
                <a:gd name="T57" fmla="*/ 375 h 376"/>
                <a:gd name="T58" fmla="*/ 119 w 162"/>
                <a:gd name="T59" fmla="*/ 354 h 376"/>
                <a:gd name="T60" fmla="*/ 119 w 162"/>
                <a:gd name="T61" fmla="*/ 349 h 376"/>
                <a:gd name="T62" fmla="*/ 119 w 162"/>
                <a:gd name="T63" fmla="*/ 344 h 376"/>
                <a:gd name="T64" fmla="*/ 117 w 162"/>
                <a:gd name="T65" fmla="*/ 31 h 376"/>
                <a:gd name="T66" fmla="*/ 119 w 162"/>
                <a:gd name="T67" fmla="*/ 28 h 376"/>
                <a:gd name="T68" fmla="*/ 122 w 162"/>
                <a:gd name="T69" fmla="*/ 31 h 376"/>
                <a:gd name="T70" fmla="*/ 132 w 162"/>
                <a:gd name="T71" fmla="*/ 171 h 376"/>
                <a:gd name="T72" fmla="*/ 145 w 162"/>
                <a:gd name="T73" fmla="*/ 177 h 376"/>
                <a:gd name="T74" fmla="*/ 162 w 162"/>
                <a:gd name="T75" fmla="*/ 158 h 376"/>
                <a:gd name="T76" fmla="*/ 159 w 162"/>
                <a:gd name="T77" fmla="*/ 10 h 376"/>
                <a:gd name="T78" fmla="*/ 132 w 162"/>
                <a:gd name="T79" fmla="*/ 0 h 376"/>
                <a:gd name="T80" fmla="*/ 122 w 162"/>
                <a:gd name="T81" fmla="*/ 0 h 376"/>
                <a:gd name="T82" fmla="*/ 86 w 162"/>
                <a:gd name="T83" fmla="*/ 0 h 376"/>
                <a:gd name="T84" fmla="*/ 29 w 162"/>
                <a:gd name="T8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376">
                  <a:moveTo>
                    <a:pt x="6" y="154"/>
                  </a:moveTo>
                  <a:cubicBezTo>
                    <a:pt x="6" y="154"/>
                    <a:pt x="6" y="154"/>
                    <a:pt x="6" y="154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6" y="154"/>
                    <a:pt x="6" y="154"/>
                    <a:pt x="6" y="154"/>
                  </a:cubicBezTo>
                  <a:moveTo>
                    <a:pt x="59" y="159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58" y="159"/>
                    <a:pt x="57" y="158"/>
                    <a:pt x="57" y="157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5"/>
                    <a:pt x="45" y="125"/>
                    <a:pt x="46" y="12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8" y="30"/>
                    <a:pt x="45" y="25"/>
                    <a:pt x="45" y="20"/>
                  </a:cubicBezTo>
                  <a:cubicBezTo>
                    <a:pt x="45" y="11"/>
                    <a:pt x="52" y="4"/>
                    <a:pt x="61" y="4"/>
                  </a:cubicBezTo>
                  <a:cubicBezTo>
                    <a:pt x="69" y="4"/>
                    <a:pt x="77" y="11"/>
                    <a:pt x="77" y="20"/>
                  </a:cubicBezTo>
                  <a:cubicBezTo>
                    <a:pt x="77" y="26"/>
                    <a:pt x="73" y="31"/>
                    <a:pt x="68" y="3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8"/>
                    <a:pt x="60" y="159"/>
                    <a:pt x="59" y="159"/>
                  </a:cubicBezTo>
                  <a:moveTo>
                    <a:pt x="29" y="0"/>
                  </a:moveTo>
                  <a:cubicBezTo>
                    <a:pt x="23" y="132"/>
                    <a:pt x="23" y="132"/>
                    <a:pt x="23" y="132"/>
                  </a:cubicBezTo>
                  <a:cubicBezTo>
                    <a:pt x="23" y="134"/>
                    <a:pt x="23" y="135"/>
                    <a:pt x="23" y="136"/>
                  </a:cubicBezTo>
                  <a:cubicBezTo>
                    <a:pt x="23" y="141"/>
                    <a:pt x="22" y="142"/>
                    <a:pt x="15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0" y="150"/>
                    <a:pt x="9" y="150"/>
                    <a:pt x="5" y="150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5" y="153"/>
                    <a:pt x="4" y="151"/>
                    <a:pt x="4" y="151"/>
                  </a:cubicBezTo>
                  <a:cubicBezTo>
                    <a:pt x="4" y="151"/>
                    <a:pt x="4" y="150"/>
                    <a:pt x="4" y="150"/>
                  </a:cubicBezTo>
                  <a:cubicBezTo>
                    <a:pt x="4" y="150"/>
                    <a:pt x="5" y="150"/>
                    <a:pt x="5" y="15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0" y="141"/>
                    <a:pt x="0" y="142"/>
                  </a:cubicBezTo>
                  <a:cubicBezTo>
                    <a:pt x="0" y="144"/>
                    <a:pt x="1" y="146"/>
                    <a:pt x="1" y="149"/>
                  </a:cubicBezTo>
                  <a:cubicBezTo>
                    <a:pt x="1" y="151"/>
                    <a:pt x="1" y="153"/>
                    <a:pt x="1" y="155"/>
                  </a:cubicBezTo>
                  <a:cubicBezTo>
                    <a:pt x="1" y="156"/>
                    <a:pt x="1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352"/>
                    <a:pt x="1" y="352"/>
                    <a:pt x="1" y="352"/>
                  </a:cubicBezTo>
                  <a:cubicBezTo>
                    <a:pt x="1" y="365"/>
                    <a:pt x="11" y="376"/>
                    <a:pt x="24" y="376"/>
                  </a:cubicBezTo>
                  <a:cubicBezTo>
                    <a:pt x="32" y="376"/>
                    <a:pt x="39" y="372"/>
                    <a:pt x="43" y="366"/>
                  </a:cubicBezTo>
                  <a:cubicBezTo>
                    <a:pt x="47" y="361"/>
                    <a:pt x="48" y="354"/>
                    <a:pt x="48" y="347"/>
                  </a:cubicBezTo>
                  <a:cubicBezTo>
                    <a:pt x="48" y="346"/>
                    <a:pt x="48" y="344"/>
                    <a:pt x="48" y="342"/>
                  </a:cubicBezTo>
                  <a:cubicBezTo>
                    <a:pt x="48" y="341"/>
                    <a:pt x="48" y="340"/>
                    <a:pt x="48" y="338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92"/>
                    <a:pt x="48" y="192"/>
                    <a:pt x="48" y="191"/>
                  </a:cubicBezTo>
                  <a:cubicBezTo>
                    <a:pt x="48" y="191"/>
                    <a:pt x="49" y="191"/>
                    <a:pt x="50" y="191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70" y="191"/>
                    <a:pt x="71" y="191"/>
                  </a:cubicBezTo>
                  <a:cubicBezTo>
                    <a:pt x="71" y="192"/>
                    <a:pt x="71" y="193"/>
                    <a:pt x="71" y="194"/>
                  </a:cubicBezTo>
                  <a:cubicBezTo>
                    <a:pt x="71" y="194"/>
                    <a:pt x="71" y="195"/>
                    <a:pt x="71" y="195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2" y="359"/>
                    <a:pt x="75" y="366"/>
                    <a:pt x="82" y="371"/>
                  </a:cubicBezTo>
                  <a:cubicBezTo>
                    <a:pt x="85" y="374"/>
                    <a:pt x="90" y="375"/>
                    <a:pt x="95" y="375"/>
                  </a:cubicBezTo>
                  <a:cubicBezTo>
                    <a:pt x="97" y="375"/>
                    <a:pt x="98" y="375"/>
                    <a:pt x="100" y="375"/>
                  </a:cubicBezTo>
                  <a:cubicBezTo>
                    <a:pt x="106" y="374"/>
                    <a:pt x="112" y="369"/>
                    <a:pt x="116" y="364"/>
                  </a:cubicBezTo>
                  <a:cubicBezTo>
                    <a:pt x="117" y="361"/>
                    <a:pt x="118" y="357"/>
                    <a:pt x="119" y="354"/>
                  </a:cubicBezTo>
                  <a:cubicBezTo>
                    <a:pt x="119" y="353"/>
                    <a:pt x="119" y="352"/>
                    <a:pt x="119" y="351"/>
                  </a:cubicBezTo>
                  <a:cubicBezTo>
                    <a:pt x="119" y="351"/>
                    <a:pt x="119" y="350"/>
                    <a:pt x="119" y="349"/>
                  </a:cubicBezTo>
                  <a:cubicBezTo>
                    <a:pt x="119" y="348"/>
                    <a:pt x="119" y="346"/>
                    <a:pt x="119" y="345"/>
                  </a:cubicBezTo>
                  <a:cubicBezTo>
                    <a:pt x="119" y="345"/>
                    <a:pt x="119" y="345"/>
                    <a:pt x="119" y="344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95"/>
                    <a:pt x="117" y="63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29"/>
                    <a:pt x="118" y="28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1" y="28"/>
                    <a:pt x="122" y="29"/>
                    <a:pt x="122" y="31"/>
                  </a:cubicBezTo>
                  <a:cubicBezTo>
                    <a:pt x="128" y="160"/>
                    <a:pt x="128" y="160"/>
                    <a:pt x="128" y="160"/>
                  </a:cubicBezTo>
                  <a:cubicBezTo>
                    <a:pt x="128" y="164"/>
                    <a:pt x="130" y="168"/>
                    <a:pt x="132" y="171"/>
                  </a:cubicBezTo>
                  <a:cubicBezTo>
                    <a:pt x="135" y="175"/>
                    <a:pt x="140" y="177"/>
                    <a:pt x="145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50" y="177"/>
                    <a:pt x="154" y="175"/>
                    <a:pt x="157" y="172"/>
                  </a:cubicBezTo>
                  <a:cubicBezTo>
                    <a:pt x="160" y="169"/>
                    <a:pt x="162" y="164"/>
                    <a:pt x="162" y="158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3"/>
                    <a:pt x="160" y="11"/>
                    <a:pt x="159" y="10"/>
                  </a:cubicBezTo>
                  <a:cubicBezTo>
                    <a:pt x="155" y="1"/>
                    <a:pt x="148" y="0"/>
                    <a:pt x="138" y="0"/>
                  </a:cubicBezTo>
                  <a:cubicBezTo>
                    <a:pt x="136" y="0"/>
                    <a:pt x="134" y="0"/>
                    <a:pt x="132" y="0"/>
                  </a:cubicBezTo>
                  <a:cubicBezTo>
                    <a:pt x="130" y="0"/>
                    <a:pt x="128" y="0"/>
                    <a:pt x="12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0"/>
                    <a:pt x="110" y="0"/>
                    <a:pt x="104" y="0"/>
                  </a:cubicBezTo>
                  <a:cubicBezTo>
                    <a:pt x="98" y="0"/>
                    <a:pt x="92" y="0"/>
                    <a:pt x="8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6A51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67">
              <a:extLst>
                <a:ext uri="{FF2B5EF4-FFF2-40B4-BE49-F238E27FC236}">
                  <a16:creationId xmlns:a16="http://schemas.microsoft.com/office/drawing/2014/main" id="{0D66C5C0-5CFF-4101-8AF1-DDD3A381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798" y="2936685"/>
              <a:ext cx="232018" cy="1122898"/>
            </a:xfrm>
            <a:custGeom>
              <a:avLst/>
              <a:gdLst>
                <a:gd name="T0" fmla="*/ 16 w 32"/>
                <a:gd name="T1" fmla="*/ 0 h 155"/>
                <a:gd name="T2" fmla="*/ 0 w 32"/>
                <a:gd name="T3" fmla="*/ 16 h 155"/>
                <a:gd name="T4" fmla="*/ 7 w 32"/>
                <a:gd name="T5" fmla="*/ 29 h 155"/>
                <a:gd name="T6" fmla="*/ 1 w 32"/>
                <a:gd name="T7" fmla="*/ 120 h 155"/>
                <a:gd name="T8" fmla="*/ 1 w 32"/>
                <a:gd name="T9" fmla="*/ 121 h 155"/>
                <a:gd name="T10" fmla="*/ 12 w 32"/>
                <a:gd name="T11" fmla="*/ 153 h 155"/>
                <a:gd name="T12" fmla="*/ 14 w 32"/>
                <a:gd name="T13" fmla="*/ 155 h 155"/>
                <a:gd name="T14" fmla="*/ 14 w 32"/>
                <a:gd name="T15" fmla="*/ 155 h 155"/>
                <a:gd name="T16" fmla="*/ 16 w 32"/>
                <a:gd name="T17" fmla="*/ 153 h 155"/>
                <a:gd name="T18" fmla="*/ 28 w 32"/>
                <a:gd name="T19" fmla="*/ 122 h 155"/>
                <a:gd name="T20" fmla="*/ 28 w 32"/>
                <a:gd name="T21" fmla="*/ 121 h 155"/>
                <a:gd name="T22" fmla="*/ 23 w 32"/>
                <a:gd name="T23" fmla="*/ 30 h 155"/>
                <a:gd name="T24" fmla="*/ 32 w 32"/>
                <a:gd name="T25" fmla="*/ 16 h 155"/>
                <a:gd name="T26" fmla="*/ 16 w 32"/>
                <a:gd name="T2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5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1"/>
                    <a:pt x="3" y="26"/>
                    <a:pt x="7" y="29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4"/>
                    <a:pt x="13" y="155"/>
                    <a:pt x="14" y="155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5" y="155"/>
                    <a:pt x="16" y="154"/>
                    <a:pt x="16" y="153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7"/>
                    <a:pt x="32" y="22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</a:path>
              </a:pathLst>
            </a:custGeom>
            <a:solidFill>
              <a:srgbClr val="E9D3C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B35B11DF-3DE5-47C8-96CA-FCC433AA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099" y="2986277"/>
              <a:ext cx="232018" cy="1211455"/>
            </a:xfrm>
            <a:custGeom>
              <a:avLst/>
              <a:gdLst>
                <a:gd name="T0" fmla="*/ 0 w 32"/>
                <a:gd name="T1" fmla="*/ 40 h 167"/>
                <a:gd name="T2" fmla="*/ 4 w 32"/>
                <a:gd name="T3" fmla="*/ 104 h 167"/>
                <a:gd name="T4" fmla="*/ 5 w 32"/>
                <a:gd name="T5" fmla="*/ 148 h 167"/>
                <a:gd name="T6" fmla="*/ 16 w 32"/>
                <a:gd name="T7" fmla="*/ 164 h 167"/>
                <a:gd name="T8" fmla="*/ 32 w 32"/>
                <a:gd name="T9" fmla="*/ 166 h 167"/>
                <a:gd name="T10" fmla="*/ 16 w 32"/>
                <a:gd name="T11" fmla="*/ 162 h 167"/>
                <a:gd name="T12" fmla="*/ 8 w 32"/>
                <a:gd name="T13" fmla="*/ 150 h 167"/>
                <a:gd name="T14" fmla="*/ 7 w 32"/>
                <a:gd name="T15" fmla="*/ 138 h 167"/>
                <a:gd name="T16" fmla="*/ 4 w 32"/>
                <a:gd name="T17" fmla="*/ 71 h 167"/>
                <a:gd name="T18" fmla="*/ 0 w 32"/>
                <a:gd name="T19" fmla="*/ 0 h 167"/>
                <a:gd name="T20" fmla="*/ 0 w 32"/>
                <a:gd name="T21" fmla="*/ 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67">
                  <a:moveTo>
                    <a:pt x="0" y="40"/>
                  </a:moveTo>
                  <a:cubicBezTo>
                    <a:pt x="1" y="62"/>
                    <a:pt x="2" y="83"/>
                    <a:pt x="4" y="104"/>
                  </a:cubicBezTo>
                  <a:cubicBezTo>
                    <a:pt x="4" y="114"/>
                    <a:pt x="4" y="138"/>
                    <a:pt x="5" y="148"/>
                  </a:cubicBezTo>
                  <a:cubicBezTo>
                    <a:pt x="6" y="155"/>
                    <a:pt x="10" y="161"/>
                    <a:pt x="16" y="164"/>
                  </a:cubicBezTo>
                  <a:cubicBezTo>
                    <a:pt x="21" y="167"/>
                    <a:pt x="26" y="167"/>
                    <a:pt x="32" y="166"/>
                  </a:cubicBezTo>
                  <a:cubicBezTo>
                    <a:pt x="26" y="166"/>
                    <a:pt x="21" y="165"/>
                    <a:pt x="16" y="162"/>
                  </a:cubicBezTo>
                  <a:cubicBezTo>
                    <a:pt x="13" y="159"/>
                    <a:pt x="9" y="154"/>
                    <a:pt x="8" y="150"/>
                  </a:cubicBezTo>
                  <a:cubicBezTo>
                    <a:pt x="8" y="146"/>
                    <a:pt x="7" y="142"/>
                    <a:pt x="7" y="138"/>
                  </a:cubicBezTo>
                  <a:cubicBezTo>
                    <a:pt x="5" y="121"/>
                    <a:pt x="5" y="88"/>
                    <a:pt x="4" y="71"/>
                  </a:cubicBezTo>
                  <a:cubicBezTo>
                    <a:pt x="2" y="47"/>
                    <a:pt x="1" y="23"/>
                    <a:pt x="0" y="0"/>
                  </a:cubicBezTo>
                  <a:cubicBezTo>
                    <a:pt x="1" y="13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559326E8-3597-4338-9B54-C9ED246C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475" y="2986277"/>
              <a:ext cx="239102" cy="1218539"/>
            </a:xfrm>
            <a:custGeom>
              <a:avLst/>
              <a:gdLst>
                <a:gd name="T0" fmla="*/ 33 w 33"/>
                <a:gd name="T1" fmla="*/ 34 h 168"/>
                <a:gd name="T2" fmla="*/ 32 w 33"/>
                <a:gd name="T3" fmla="*/ 0 h 168"/>
                <a:gd name="T4" fmla="*/ 31 w 33"/>
                <a:gd name="T5" fmla="*/ 30 h 168"/>
                <a:gd name="T6" fmla="*/ 27 w 33"/>
                <a:gd name="T7" fmla="*/ 62 h 168"/>
                <a:gd name="T8" fmla="*/ 26 w 33"/>
                <a:gd name="T9" fmla="*/ 92 h 168"/>
                <a:gd name="T10" fmla="*/ 26 w 33"/>
                <a:gd name="T11" fmla="*/ 138 h 168"/>
                <a:gd name="T12" fmla="*/ 23 w 33"/>
                <a:gd name="T13" fmla="*/ 153 h 168"/>
                <a:gd name="T14" fmla="*/ 0 w 33"/>
                <a:gd name="T15" fmla="*/ 166 h 168"/>
                <a:gd name="T16" fmla="*/ 24 w 33"/>
                <a:gd name="T17" fmla="*/ 156 h 168"/>
                <a:gd name="T18" fmla="*/ 27 w 33"/>
                <a:gd name="T19" fmla="*/ 142 h 168"/>
                <a:gd name="T20" fmla="*/ 29 w 33"/>
                <a:gd name="T21" fmla="*/ 86 h 168"/>
                <a:gd name="T22" fmla="*/ 32 w 33"/>
                <a:gd name="T23" fmla="*/ 42 h 168"/>
                <a:gd name="T24" fmla="*/ 33 w 33"/>
                <a:gd name="T2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33" y="34"/>
                  </a:moveTo>
                  <a:cubicBezTo>
                    <a:pt x="33" y="22"/>
                    <a:pt x="32" y="12"/>
                    <a:pt x="32" y="0"/>
                  </a:cubicBezTo>
                  <a:cubicBezTo>
                    <a:pt x="32" y="10"/>
                    <a:pt x="31" y="20"/>
                    <a:pt x="31" y="30"/>
                  </a:cubicBezTo>
                  <a:cubicBezTo>
                    <a:pt x="31" y="40"/>
                    <a:pt x="27" y="51"/>
                    <a:pt x="27" y="62"/>
                  </a:cubicBezTo>
                  <a:cubicBezTo>
                    <a:pt x="27" y="72"/>
                    <a:pt x="27" y="82"/>
                    <a:pt x="26" y="92"/>
                  </a:cubicBezTo>
                  <a:cubicBezTo>
                    <a:pt x="26" y="102"/>
                    <a:pt x="26" y="127"/>
                    <a:pt x="26" y="138"/>
                  </a:cubicBezTo>
                  <a:cubicBezTo>
                    <a:pt x="25" y="143"/>
                    <a:pt x="25" y="148"/>
                    <a:pt x="23" y="153"/>
                  </a:cubicBezTo>
                  <a:cubicBezTo>
                    <a:pt x="18" y="162"/>
                    <a:pt x="9" y="165"/>
                    <a:pt x="0" y="166"/>
                  </a:cubicBezTo>
                  <a:cubicBezTo>
                    <a:pt x="9" y="168"/>
                    <a:pt x="19" y="164"/>
                    <a:pt x="24" y="156"/>
                  </a:cubicBezTo>
                  <a:cubicBezTo>
                    <a:pt x="27" y="152"/>
                    <a:pt x="27" y="147"/>
                    <a:pt x="27" y="142"/>
                  </a:cubicBezTo>
                  <a:cubicBezTo>
                    <a:pt x="28" y="128"/>
                    <a:pt x="29" y="100"/>
                    <a:pt x="29" y="86"/>
                  </a:cubicBezTo>
                  <a:cubicBezTo>
                    <a:pt x="30" y="74"/>
                    <a:pt x="32" y="54"/>
                    <a:pt x="32" y="42"/>
                  </a:cubicBezTo>
                  <a:cubicBezTo>
                    <a:pt x="33" y="37"/>
                    <a:pt x="33" y="39"/>
                    <a:pt x="33" y="34"/>
                  </a:cubicBezTo>
                  <a:close/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B42D1C24-BD89-4E7C-A04C-8FDB8E9F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57" y="2313246"/>
              <a:ext cx="890879" cy="391421"/>
            </a:xfrm>
            <a:custGeom>
              <a:avLst/>
              <a:gdLst>
                <a:gd name="T0" fmla="*/ 0 w 123"/>
                <a:gd name="T1" fmla="*/ 0 h 54"/>
                <a:gd name="T2" fmla="*/ 61 w 123"/>
                <a:gd name="T3" fmla="*/ 47 h 54"/>
                <a:gd name="T4" fmla="*/ 123 w 123"/>
                <a:gd name="T5" fmla="*/ 1 h 54"/>
                <a:gd name="T6" fmla="*/ 61 w 123"/>
                <a:gd name="T7" fmla="*/ 53 h 54"/>
                <a:gd name="T8" fmla="*/ 0 w 12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4">
                  <a:moveTo>
                    <a:pt x="0" y="0"/>
                  </a:moveTo>
                  <a:cubicBezTo>
                    <a:pt x="9" y="29"/>
                    <a:pt x="29" y="45"/>
                    <a:pt x="61" y="47"/>
                  </a:cubicBezTo>
                  <a:cubicBezTo>
                    <a:pt x="91" y="47"/>
                    <a:pt x="112" y="31"/>
                    <a:pt x="123" y="1"/>
                  </a:cubicBezTo>
                  <a:cubicBezTo>
                    <a:pt x="116" y="33"/>
                    <a:pt x="95" y="54"/>
                    <a:pt x="61" y="53"/>
                  </a:cubicBezTo>
                  <a:cubicBezTo>
                    <a:pt x="27" y="52"/>
                    <a:pt x="8" y="32"/>
                    <a:pt x="0" y="0"/>
                  </a:cubicBezTo>
                  <a:close/>
                </a:path>
              </a:pathLst>
            </a:custGeom>
            <a:solidFill>
              <a:srgbClr val="155A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3D475FB9-BD2E-41BB-A2FB-A64C13022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327" y="2718836"/>
              <a:ext cx="1741023" cy="3154388"/>
            </a:xfrm>
            <a:custGeom>
              <a:avLst/>
              <a:gdLst>
                <a:gd name="T0" fmla="*/ 22 w 240"/>
                <a:gd name="T1" fmla="*/ 0 h 435"/>
                <a:gd name="T2" fmla="*/ 80 w 240"/>
                <a:gd name="T3" fmla="*/ 0 h 435"/>
                <a:gd name="T4" fmla="*/ 180 w 240"/>
                <a:gd name="T5" fmla="*/ 1 h 435"/>
                <a:gd name="T6" fmla="*/ 212 w 240"/>
                <a:gd name="T7" fmla="*/ 1 h 435"/>
                <a:gd name="T8" fmla="*/ 217 w 240"/>
                <a:gd name="T9" fmla="*/ 1 h 435"/>
                <a:gd name="T10" fmla="*/ 237 w 240"/>
                <a:gd name="T11" fmla="*/ 15 h 435"/>
                <a:gd name="T12" fmla="*/ 239 w 240"/>
                <a:gd name="T13" fmla="*/ 28 h 435"/>
                <a:gd name="T14" fmla="*/ 239 w 240"/>
                <a:gd name="T15" fmla="*/ 52 h 435"/>
                <a:gd name="T16" fmla="*/ 239 w 240"/>
                <a:gd name="T17" fmla="*/ 84 h 435"/>
                <a:gd name="T18" fmla="*/ 239 w 240"/>
                <a:gd name="T19" fmla="*/ 169 h 435"/>
                <a:gd name="T20" fmla="*/ 239 w 240"/>
                <a:gd name="T21" fmla="*/ 184 h 435"/>
                <a:gd name="T22" fmla="*/ 216 w 240"/>
                <a:gd name="T23" fmla="*/ 203 h 435"/>
                <a:gd name="T24" fmla="*/ 202 w 240"/>
                <a:gd name="T25" fmla="*/ 197 h 435"/>
                <a:gd name="T26" fmla="*/ 195 w 240"/>
                <a:gd name="T27" fmla="*/ 186 h 435"/>
                <a:gd name="T28" fmla="*/ 194 w 240"/>
                <a:gd name="T29" fmla="*/ 174 h 435"/>
                <a:gd name="T30" fmla="*/ 188 w 240"/>
                <a:gd name="T31" fmla="*/ 37 h 435"/>
                <a:gd name="T32" fmla="*/ 188 w 240"/>
                <a:gd name="T33" fmla="*/ 85 h 435"/>
                <a:gd name="T34" fmla="*/ 188 w 240"/>
                <a:gd name="T35" fmla="*/ 120 h 435"/>
                <a:gd name="T36" fmla="*/ 189 w 240"/>
                <a:gd name="T37" fmla="*/ 186 h 435"/>
                <a:gd name="T38" fmla="*/ 189 w 240"/>
                <a:gd name="T39" fmla="*/ 249 h 435"/>
                <a:gd name="T40" fmla="*/ 189 w 240"/>
                <a:gd name="T41" fmla="*/ 350 h 435"/>
                <a:gd name="T42" fmla="*/ 189 w 240"/>
                <a:gd name="T43" fmla="*/ 387 h 435"/>
                <a:gd name="T44" fmla="*/ 188 w 240"/>
                <a:gd name="T45" fmla="*/ 405 h 435"/>
                <a:gd name="T46" fmla="*/ 163 w 240"/>
                <a:gd name="T47" fmla="*/ 429 h 435"/>
                <a:gd name="T48" fmla="*/ 134 w 240"/>
                <a:gd name="T49" fmla="*/ 414 h 435"/>
                <a:gd name="T50" fmla="*/ 130 w 240"/>
                <a:gd name="T51" fmla="*/ 390 h 435"/>
                <a:gd name="T52" fmla="*/ 130 w 240"/>
                <a:gd name="T53" fmla="*/ 373 h 435"/>
                <a:gd name="T54" fmla="*/ 130 w 240"/>
                <a:gd name="T55" fmla="*/ 302 h 435"/>
                <a:gd name="T56" fmla="*/ 130 w 240"/>
                <a:gd name="T57" fmla="*/ 233 h 435"/>
                <a:gd name="T58" fmla="*/ 130 w 240"/>
                <a:gd name="T59" fmla="*/ 225 h 435"/>
                <a:gd name="T60" fmla="*/ 130 w 240"/>
                <a:gd name="T61" fmla="*/ 221 h 435"/>
                <a:gd name="T62" fmla="*/ 128 w 240"/>
                <a:gd name="T63" fmla="*/ 221 h 435"/>
                <a:gd name="T64" fmla="*/ 109 w 240"/>
                <a:gd name="T65" fmla="*/ 221 h 435"/>
                <a:gd name="T66" fmla="*/ 109 w 240"/>
                <a:gd name="T67" fmla="*/ 239 h 435"/>
                <a:gd name="T68" fmla="*/ 109 w 240"/>
                <a:gd name="T69" fmla="*/ 334 h 435"/>
                <a:gd name="T70" fmla="*/ 108 w 240"/>
                <a:gd name="T71" fmla="*/ 400 h 435"/>
                <a:gd name="T72" fmla="*/ 70 w 240"/>
                <a:gd name="T73" fmla="*/ 428 h 435"/>
                <a:gd name="T74" fmla="*/ 57 w 240"/>
                <a:gd name="T75" fmla="*/ 420 h 435"/>
                <a:gd name="T76" fmla="*/ 50 w 240"/>
                <a:gd name="T77" fmla="*/ 405 h 435"/>
                <a:gd name="T78" fmla="*/ 50 w 240"/>
                <a:gd name="T79" fmla="*/ 394 h 435"/>
                <a:gd name="T80" fmla="*/ 50 w 240"/>
                <a:gd name="T81" fmla="*/ 328 h 435"/>
                <a:gd name="T82" fmla="*/ 50 w 240"/>
                <a:gd name="T83" fmla="*/ 241 h 435"/>
                <a:gd name="T84" fmla="*/ 51 w 240"/>
                <a:gd name="T85" fmla="*/ 179 h 435"/>
                <a:gd name="T86" fmla="*/ 51 w 240"/>
                <a:gd name="T87" fmla="*/ 103 h 435"/>
                <a:gd name="T88" fmla="*/ 51 w 240"/>
                <a:gd name="T89" fmla="*/ 40 h 435"/>
                <a:gd name="T90" fmla="*/ 51 w 240"/>
                <a:gd name="T91" fmla="*/ 37 h 435"/>
                <a:gd name="T92" fmla="*/ 45 w 240"/>
                <a:gd name="T93" fmla="*/ 175 h 435"/>
                <a:gd name="T94" fmla="*/ 44 w 240"/>
                <a:gd name="T95" fmla="*/ 182 h 435"/>
                <a:gd name="T96" fmla="*/ 40 w 240"/>
                <a:gd name="T97" fmla="*/ 193 h 435"/>
                <a:gd name="T98" fmla="*/ 14 w 240"/>
                <a:gd name="T99" fmla="*/ 202 h 435"/>
                <a:gd name="T100" fmla="*/ 3 w 240"/>
                <a:gd name="T101" fmla="*/ 192 h 435"/>
                <a:gd name="T102" fmla="*/ 0 w 240"/>
                <a:gd name="T103" fmla="*/ 177 h 435"/>
                <a:gd name="T104" fmla="*/ 0 w 240"/>
                <a:gd name="T105" fmla="*/ 161 h 435"/>
                <a:gd name="T106" fmla="*/ 0 w 240"/>
                <a:gd name="T107" fmla="*/ 85 h 435"/>
                <a:gd name="T108" fmla="*/ 0 w 240"/>
                <a:gd name="T109" fmla="*/ 46 h 435"/>
                <a:gd name="T110" fmla="*/ 0 w 240"/>
                <a:gd name="T111" fmla="*/ 25 h 435"/>
                <a:gd name="T112" fmla="*/ 2 w 240"/>
                <a:gd name="T113" fmla="*/ 14 h 435"/>
                <a:gd name="T114" fmla="*/ 22 w 240"/>
                <a:gd name="T1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435">
                  <a:moveTo>
                    <a:pt x="22" y="0"/>
                  </a:moveTo>
                  <a:cubicBezTo>
                    <a:pt x="41" y="0"/>
                    <a:pt x="60" y="0"/>
                    <a:pt x="80" y="0"/>
                  </a:cubicBezTo>
                  <a:cubicBezTo>
                    <a:pt x="113" y="0"/>
                    <a:pt x="147" y="1"/>
                    <a:pt x="180" y="1"/>
                  </a:cubicBezTo>
                  <a:cubicBezTo>
                    <a:pt x="191" y="1"/>
                    <a:pt x="201" y="1"/>
                    <a:pt x="212" y="1"/>
                  </a:cubicBezTo>
                  <a:cubicBezTo>
                    <a:pt x="213" y="1"/>
                    <a:pt x="215" y="1"/>
                    <a:pt x="217" y="1"/>
                  </a:cubicBezTo>
                  <a:cubicBezTo>
                    <a:pt x="225" y="1"/>
                    <a:pt x="234" y="6"/>
                    <a:pt x="237" y="15"/>
                  </a:cubicBezTo>
                  <a:cubicBezTo>
                    <a:pt x="239" y="19"/>
                    <a:pt x="239" y="24"/>
                    <a:pt x="239" y="28"/>
                  </a:cubicBezTo>
                  <a:cubicBezTo>
                    <a:pt x="239" y="36"/>
                    <a:pt x="239" y="44"/>
                    <a:pt x="239" y="52"/>
                  </a:cubicBezTo>
                  <a:cubicBezTo>
                    <a:pt x="239" y="63"/>
                    <a:pt x="239" y="73"/>
                    <a:pt x="239" y="84"/>
                  </a:cubicBezTo>
                  <a:cubicBezTo>
                    <a:pt x="239" y="107"/>
                    <a:pt x="239" y="145"/>
                    <a:pt x="239" y="169"/>
                  </a:cubicBezTo>
                  <a:cubicBezTo>
                    <a:pt x="239" y="174"/>
                    <a:pt x="240" y="179"/>
                    <a:pt x="239" y="184"/>
                  </a:cubicBezTo>
                  <a:cubicBezTo>
                    <a:pt x="237" y="195"/>
                    <a:pt x="227" y="204"/>
                    <a:pt x="216" y="203"/>
                  </a:cubicBezTo>
                  <a:cubicBezTo>
                    <a:pt x="211" y="203"/>
                    <a:pt x="206" y="201"/>
                    <a:pt x="202" y="197"/>
                  </a:cubicBezTo>
                  <a:cubicBezTo>
                    <a:pt x="199" y="194"/>
                    <a:pt x="196" y="190"/>
                    <a:pt x="195" y="186"/>
                  </a:cubicBezTo>
                  <a:cubicBezTo>
                    <a:pt x="195" y="182"/>
                    <a:pt x="195" y="178"/>
                    <a:pt x="194" y="174"/>
                  </a:cubicBezTo>
                  <a:cubicBezTo>
                    <a:pt x="192" y="133"/>
                    <a:pt x="190" y="78"/>
                    <a:pt x="188" y="37"/>
                  </a:cubicBezTo>
                  <a:cubicBezTo>
                    <a:pt x="189" y="53"/>
                    <a:pt x="188" y="69"/>
                    <a:pt x="188" y="85"/>
                  </a:cubicBezTo>
                  <a:cubicBezTo>
                    <a:pt x="188" y="97"/>
                    <a:pt x="189" y="109"/>
                    <a:pt x="188" y="120"/>
                  </a:cubicBezTo>
                  <a:cubicBezTo>
                    <a:pt x="188" y="142"/>
                    <a:pt x="189" y="164"/>
                    <a:pt x="189" y="186"/>
                  </a:cubicBezTo>
                  <a:cubicBezTo>
                    <a:pt x="189" y="207"/>
                    <a:pt x="189" y="228"/>
                    <a:pt x="189" y="249"/>
                  </a:cubicBezTo>
                  <a:cubicBezTo>
                    <a:pt x="189" y="282"/>
                    <a:pt x="189" y="316"/>
                    <a:pt x="189" y="350"/>
                  </a:cubicBezTo>
                  <a:cubicBezTo>
                    <a:pt x="189" y="363"/>
                    <a:pt x="189" y="375"/>
                    <a:pt x="189" y="387"/>
                  </a:cubicBezTo>
                  <a:cubicBezTo>
                    <a:pt x="189" y="393"/>
                    <a:pt x="189" y="400"/>
                    <a:pt x="188" y="405"/>
                  </a:cubicBezTo>
                  <a:cubicBezTo>
                    <a:pt x="186" y="418"/>
                    <a:pt x="175" y="428"/>
                    <a:pt x="163" y="429"/>
                  </a:cubicBezTo>
                  <a:cubicBezTo>
                    <a:pt x="151" y="430"/>
                    <a:pt x="139" y="424"/>
                    <a:pt x="134" y="414"/>
                  </a:cubicBezTo>
                  <a:cubicBezTo>
                    <a:pt x="130" y="406"/>
                    <a:pt x="130" y="398"/>
                    <a:pt x="130" y="390"/>
                  </a:cubicBezTo>
                  <a:cubicBezTo>
                    <a:pt x="130" y="384"/>
                    <a:pt x="130" y="378"/>
                    <a:pt x="130" y="373"/>
                  </a:cubicBezTo>
                  <a:cubicBezTo>
                    <a:pt x="130" y="349"/>
                    <a:pt x="130" y="326"/>
                    <a:pt x="130" y="302"/>
                  </a:cubicBezTo>
                  <a:cubicBezTo>
                    <a:pt x="130" y="279"/>
                    <a:pt x="130" y="256"/>
                    <a:pt x="130" y="233"/>
                  </a:cubicBezTo>
                  <a:cubicBezTo>
                    <a:pt x="130" y="230"/>
                    <a:pt x="130" y="227"/>
                    <a:pt x="130" y="225"/>
                  </a:cubicBezTo>
                  <a:cubicBezTo>
                    <a:pt x="130" y="223"/>
                    <a:pt x="130" y="222"/>
                    <a:pt x="130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6" y="221"/>
                    <a:pt x="109" y="221"/>
                    <a:pt x="109" y="221"/>
                  </a:cubicBezTo>
                  <a:cubicBezTo>
                    <a:pt x="109" y="227"/>
                    <a:pt x="109" y="233"/>
                    <a:pt x="109" y="239"/>
                  </a:cubicBezTo>
                  <a:cubicBezTo>
                    <a:pt x="109" y="271"/>
                    <a:pt x="109" y="303"/>
                    <a:pt x="109" y="334"/>
                  </a:cubicBezTo>
                  <a:cubicBezTo>
                    <a:pt x="108" y="356"/>
                    <a:pt x="108" y="378"/>
                    <a:pt x="108" y="400"/>
                  </a:cubicBezTo>
                  <a:cubicBezTo>
                    <a:pt x="108" y="419"/>
                    <a:pt x="88" y="435"/>
                    <a:pt x="70" y="428"/>
                  </a:cubicBezTo>
                  <a:cubicBezTo>
                    <a:pt x="65" y="426"/>
                    <a:pt x="61" y="424"/>
                    <a:pt x="57" y="420"/>
                  </a:cubicBezTo>
                  <a:cubicBezTo>
                    <a:pt x="54" y="416"/>
                    <a:pt x="51" y="410"/>
                    <a:pt x="50" y="405"/>
                  </a:cubicBezTo>
                  <a:cubicBezTo>
                    <a:pt x="50" y="401"/>
                    <a:pt x="50" y="398"/>
                    <a:pt x="50" y="394"/>
                  </a:cubicBezTo>
                  <a:cubicBezTo>
                    <a:pt x="50" y="372"/>
                    <a:pt x="50" y="350"/>
                    <a:pt x="50" y="328"/>
                  </a:cubicBezTo>
                  <a:cubicBezTo>
                    <a:pt x="50" y="299"/>
                    <a:pt x="50" y="270"/>
                    <a:pt x="50" y="241"/>
                  </a:cubicBezTo>
                  <a:cubicBezTo>
                    <a:pt x="50" y="220"/>
                    <a:pt x="51" y="199"/>
                    <a:pt x="51" y="179"/>
                  </a:cubicBezTo>
                  <a:cubicBezTo>
                    <a:pt x="51" y="153"/>
                    <a:pt x="51" y="128"/>
                    <a:pt x="51" y="103"/>
                  </a:cubicBezTo>
                  <a:cubicBezTo>
                    <a:pt x="51" y="82"/>
                    <a:pt x="52" y="61"/>
                    <a:pt x="51" y="40"/>
                  </a:cubicBezTo>
                  <a:cubicBezTo>
                    <a:pt x="51" y="39"/>
                    <a:pt x="51" y="38"/>
                    <a:pt x="51" y="37"/>
                  </a:cubicBezTo>
                  <a:cubicBezTo>
                    <a:pt x="51" y="47"/>
                    <a:pt x="45" y="164"/>
                    <a:pt x="45" y="175"/>
                  </a:cubicBezTo>
                  <a:cubicBezTo>
                    <a:pt x="45" y="177"/>
                    <a:pt x="44" y="180"/>
                    <a:pt x="44" y="182"/>
                  </a:cubicBezTo>
                  <a:cubicBezTo>
                    <a:pt x="44" y="186"/>
                    <a:pt x="43" y="190"/>
                    <a:pt x="40" y="193"/>
                  </a:cubicBezTo>
                  <a:cubicBezTo>
                    <a:pt x="35" y="202"/>
                    <a:pt x="24" y="205"/>
                    <a:pt x="14" y="202"/>
                  </a:cubicBezTo>
                  <a:cubicBezTo>
                    <a:pt x="9" y="200"/>
                    <a:pt x="5" y="197"/>
                    <a:pt x="3" y="192"/>
                  </a:cubicBezTo>
                  <a:cubicBezTo>
                    <a:pt x="0" y="187"/>
                    <a:pt x="0" y="182"/>
                    <a:pt x="0" y="177"/>
                  </a:cubicBezTo>
                  <a:cubicBezTo>
                    <a:pt x="0" y="171"/>
                    <a:pt x="0" y="166"/>
                    <a:pt x="0" y="161"/>
                  </a:cubicBezTo>
                  <a:cubicBezTo>
                    <a:pt x="0" y="140"/>
                    <a:pt x="0" y="106"/>
                    <a:pt x="0" y="85"/>
                  </a:cubicBezTo>
                  <a:cubicBezTo>
                    <a:pt x="0" y="72"/>
                    <a:pt x="0" y="59"/>
                    <a:pt x="0" y="46"/>
                  </a:cubicBezTo>
                  <a:cubicBezTo>
                    <a:pt x="0" y="39"/>
                    <a:pt x="0" y="32"/>
                    <a:pt x="0" y="25"/>
                  </a:cubicBezTo>
                  <a:cubicBezTo>
                    <a:pt x="0" y="22"/>
                    <a:pt x="1" y="18"/>
                    <a:pt x="2" y="14"/>
                  </a:cubicBezTo>
                  <a:cubicBezTo>
                    <a:pt x="5" y="6"/>
                    <a:pt x="13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9894D16B-6973-4505-BB19-A6292F955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496" y="2733005"/>
              <a:ext cx="1705600" cy="3088855"/>
            </a:xfrm>
            <a:custGeom>
              <a:avLst/>
              <a:gdLst>
                <a:gd name="T0" fmla="*/ 68 w 235"/>
                <a:gd name="T1" fmla="*/ 424 h 426"/>
                <a:gd name="T2" fmla="*/ 50 w 235"/>
                <a:gd name="T3" fmla="*/ 402 h 426"/>
                <a:gd name="T4" fmla="*/ 50 w 235"/>
                <a:gd name="T5" fmla="*/ 392 h 426"/>
                <a:gd name="T6" fmla="*/ 51 w 235"/>
                <a:gd name="T7" fmla="*/ 216 h 426"/>
                <a:gd name="T8" fmla="*/ 51 w 235"/>
                <a:gd name="T9" fmla="*/ 124 h 426"/>
                <a:gd name="T10" fmla="*/ 51 w 235"/>
                <a:gd name="T11" fmla="*/ 79 h 426"/>
                <a:gd name="T12" fmla="*/ 51 w 235"/>
                <a:gd name="T13" fmla="*/ 35 h 426"/>
                <a:gd name="T14" fmla="*/ 49 w 235"/>
                <a:gd name="T15" fmla="*/ 32 h 426"/>
                <a:gd name="T16" fmla="*/ 40 w 235"/>
                <a:gd name="T17" fmla="*/ 173 h 426"/>
                <a:gd name="T18" fmla="*/ 40 w 235"/>
                <a:gd name="T19" fmla="*/ 180 h 426"/>
                <a:gd name="T20" fmla="*/ 20 w 235"/>
                <a:gd name="T21" fmla="*/ 199 h 426"/>
                <a:gd name="T22" fmla="*/ 3 w 235"/>
                <a:gd name="T23" fmla="*/ 189 h 426"/>
                <a:gd name="T24" fmla="*/ 0 w 235"/>
                <a:gd name="T25" fmla="*/ 167 h 426"/>
                <a:gd name="T26" fmla="*/ 0 w 235"/>
                <a:gd name="T27" fmla="*/ 107 h 426"/>
                <a:gd name="T28" fmla="*/ 1 w 235"/>
                <a:gd name="T29" fmla="*/ 23 h 426"/>
                <a:gd name="T30" fmla="*/ 20 w 235"/>
                <a:gd name="T31" fmla="*/ 0 h 426"/>
                <a:gd name="T32" fmla="*/ 233 w 235"/>
                <a:gd name="T33" fmla="*/ 14 h 426"/>
                <a:gd name="T34" fmla="*/ 234 w 235"/>
                <a:gd name="T35" fmla="*/ 50 h 426"/>
                <a:gd name="T36" fmla="*/ 234 w 235"/>
                <a:gd name="T37" fmla="*/ 82 h 426"/>
                <a:gd name="T38" fmla="*/ 235 w 235"/>
                <a:gd name="T39" fmla="*/ 167 h 426"/>
                <a:gd name="T40" fmla="*/ 234 w 235"/>
                <a:gd name="T41" fmla="*/ 182 h 426"/>
                <a:gd name="T42" fmla="*/ 214 w 235"/>
                <a:gd name="T43" fmla="*/ 199 h 426"/>
                <a:gd name="T44" fmla="*/ 196 w 235"/>
                <a:gd name="T45" fmla="*/ 184 h 426"/>
                <a:gd name="T46" fmla="*/ 195 w 235"/>
                <a:gd name="T47" fmla="*/ 171 h 426"/>
                <a:gd name="T48" fmla="*/ 189 w 235"/>
                <a:gd name="T49" fmla="*/ 35 h 426"/>
                <a:gd name="T50" fmla="*/ 186 w 235"/>
                <a:gd name="T51" fmla="*/ 33 h 426"/>
                <a:gd name="T52" fmla="*/ 184 w 235"/>
                <a:gd name="T53" fmla="*/ 70 h 426"/>
                <a:gd name="T54" fmla="*/ 184 w 235"/>
                <a:gd name="T55" fmla="*/ 100 h 426"/>
                <a:gd name="T56" fmla="*/ 184 w 235"/>
                <a:gd name="T57" fmla="*/ 160 h 426"/>
                <a:gd name="T58" fmla="*/ 184 w 235"/>
                <a:gd name="T59" fmla="*/ 385 h 426"/>
                <a:gd name="T60" fmla="*/ 184 w 235"/>
                <a:gd name="T61" fmla="*/ 403 h 426"/>
                <a:gd name="T62" fmla="*/ 158 w 235"/>
                <a:gd name="T63" fmla="*/ 425 h 426"/>
                <a:gd name="T64" fmla="*/ 131 w 235"/>
                <a:gd name="T65" fmla="*/ 389 h 426"/>
                <a:gd name="T66" fmla="*/ 131 w 235"/>
                <a:gd name="T67" fmla="*/ 310 h 426"/>
                <a:gd name="T68" fmla="*/ 131 w 235"/>
                <a:gd name="T69" fmla="*/ 265 h 426"/>
                <a:gd name="T70" fmla="*/ 131 w 235"/>
                <a:gd name="T71" fmla="*/ 225 h 426"/>
                <a:gd name="T72" fmla="*/ 127 w 235"/>
                <a:gd name="T73" fmla="*/ 216 h 426"/>
                <a:gd name="T74" fmla="*/ 115 w 235"/>
                <a:gd name="T75" fmla="*/ 216 h 426"/>
                <a:gd name="T76" fmla="*/ 104 w 235"/>
                <a:gd name="T77" fmla="*/ 39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5" h="426">
                  <a:moveTo>
                    <a:pt x="77" y="426"/>
                  </a:moveTo>
                  <a:cubicBezTo>
                    <a:pt x="74" y="426"/>
                    <a:pt x="71" y="425"/>
                    <a:pt x="68" y="424"/>
                  </a:cubicBezTo>
                  <a:cubicBezTo>
                    <a:pt x="63" y="422"/>
                    <a:pt x="60" y="420"/>
                    <a:pt x="57" y="417"/>
                  </a:cubicBezTo>
                  <a:cubicBezTo>
                    <a:pt x="54" y="413"/>
                    <a:pt x="51" y="407"/>
                    <a:pt x="50" y="402"/>
                  </a:cubicBezTo>
                  <a:cubicBezTo>
                    <a:pt x="50" y="400"/>
                    <a:pt x="50" y="397"/>
                    <a:pt x="50" y="395"/>
                  </a:cubicBezTo>
                  <a:cubicBezTo>
                    <a:pt x="50" y="394"/>
                    <a:pt x="50" y="393"/>
                    <a:pt x="50" y="392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1" y="231"/>
                    <a:pt x="51" y="224"/>
                    <a:pt x="51" y="216"/>
                  </a:cubicBezTo>
                  <a:cubicBezTo>
                    <a:pt x="51" y="203"/>
                    <a:pt x="51" y="190"/>
                    <a:pt x="51" y="177"/>
                  </a:cubicBezTo>
                  <a:cubicBezTo>
                    <a:pt x="51" y="159"/>
                    <a:pt x="51" y="142"/>
                    <a:pt x="51" y="124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94"/>
                    <a:pt x="51" y="86"/>
                    <a:pt x="51" y="79"/>
                  </a:cubicBezTo>
                  <a:cubicBezTo>
                    <a:pt x="52" y="66"/>
                    <a:pt x="52" y="52"/>
                    <a:pt x="51" y="38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3"/>
                    <a:pt x="50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3"/>
                    <a:pt x="47" y="35"/>
                  </a:cubicBezTo>
                  <a:cubicBezTo>
                    <a:pt x="46" y="44"/>
                    <a:pt x="41" y="161"/>
                    <a:pt x="40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6"/>
                    <a:pt x="40" y="178"/>
                    <a:pt x="40" y="180"/>
                  </a:cubicBezTo>
                  <a:cubicBezTo>
                    <a:pt x="40" y="184"/>
                    <a:pt x="39" y="186"/>
                    <a:pt x="36" y="190"/>
                  </a:cubicBezTo>
                  <a:cubicBezTo>
                    <a:pt x="33" y="195"/>
                    <a:pt x="27" y="199"/>
                    <a:pt x="20" y="199"/>
                  </a:cubicBezTo>
                  <a:cubicBezTo>
                    <a:pt x="18" y="199"/>
                    <a:pt x="15" y="198"/>
                    <a:pt x="13" y="197"/>
                  </a:cubicBezTo>
                  <a:cubicBezTo>
                    <a:pt x="10" y="196"/>
                    <a:pt x="5" y="194"/>
                    <a:pt x="3" y="189"/>
                  </a:cubicBezTo>
                  <a:cubicBezTo>
                    <a:pt x="0" y="185"/>
                    <a:pt x="0" y="179"/>
                    <a:pt x="0" y="175"/>
                  </a:cubicBezTo>
                  <a:cubicBezTo>
                    <a:pt x="0" y="172"/>
                    <a:pt x="0" y="169"/>
                    <a:pt x="0" y="167"/>
                  </a:cubicBezTo>
                  <a:cubicBezTo>
                    <a:pt x="0" y="164"/>
                    <a:pt x="0" y="161"/>
                    <a:pt x="0" y="159"/>
                  </a:cubicBezTo>
                  <a:cubicBezTo>
                    <a:pt x="0" y="146"/>
                    <a:pt x="0" y="119"/>
                    <a:pt x="0" y="107"/>
                  </a:cubicBezTo>
                  <a:cubicBezTo>
                    <a:pt x="0" y="99"/>
                    <a:pt x="0" y="91"/>
                    <a:pt x="0" y="8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0"/>
                    <a:pt x="1" y="16"/>
                    <a:pt x="2" y="13"/>
                  </a:cubicBezTo>
                  <a:cubicBezTo>
                    <a:pt x="5" y="6"/>
                    <a:pt x="11" y="1"/>
                    <a:pt x="20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23" y="1"/>
                    <a:pt x="230" y="6"/>
                    <a:pt x="233" y="14"/>
                  </a:cubicBezTo>
                  <a:cubicBezTo>
                    <a:pt x="234" y="17"/>
                    <a:pt x="234" y="21"/>
                    <a:pt x="234" y="25"/>
                  </a:cubicBezTo>
                  <a:cubicBezTo>
                    <a:pt x="234" y="50"/>
                    <a:pt x="234" y="50"/>
                    <a:pt x="234" y="50"/>
                  </a:cubicBezTo>
                  <a:cubicBezTo>
                    <a:pt x="234" y="54"/>
                    <a:pt x="234" y="58"/>
                    <a:pt x="234" y="61"/>
                  </a:cubicBezTo>
                  <a:cubicBezTo>
                    <a:pt x="234" y="68"/>
                    <a:pt x="234" y="75"/>
                    <a:pt x="234" y="82"/>
                  </a:cubicBezTo>
                  <a:cubicBezTo>
                    <a:pt x="235" y="99"/>
                    <a:pt x="235" y="116"/>
                    <a:pt x="235" y="132"/>
                  </a:cubicBezTo>
                  <a:cubicBezTo>
                    <a:pt x="235" y="139"/>
                    <a:pt x="235" y="160"/>
                    <a:pt x="235" y="167"/>
                  </a:cubicBezTo>
                  <a:cubicBezTo>
                    <a:pt x="235" y="168"/>
                    <a:pt x="235" y="170"/>
                    <a:pt x="235" y="172"/>
                  </a:cubicBezTo>
                  <a:cubicBezTo>
                    <a:pt x="235" y="175"/>
                    <a:pt x="235" y="179"/>
                    <a:pt x="234" y="182"/>
                  </a:cubicBezTo>
                  <a:cubicBezTo>
                    <a:pt x="233" y="192"/>
                    <a:pt x="225" y="199"/>
                    <a:pt x="215" y="199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09" y="198"/>
                    <a:pt x="205" y="197"/>
                    <a:pt x="201" y="193"/>
                  </a:cubicBezTo>
                  <a:cubicBezTo>
                    <a:pt x="199" y="191"/>
                    <a:pt x="196" y="187"/>
                    <a:pt x="196" y="184"/>
                  </a:cubicBezTo>
                  <a:cubicBezTo>
                    <a:pt x="195" y="180"/>
                    <a:pt x="195" y="176"/>
                    <a:pt x="195" y="172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93" y="138"/>
                    <a:pt x="191" y="89"/>
                    <a:pt x="190" y="5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4"/>
                    <a:pt x="188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5" y="33"/>
                    <a:pt x="184" y="34"/>
                    <a:pt x="184" y="35"/>
                  </a:cubicBezTo>
                  <a:cubicBezTo>
                    <a:pt x="184" y="47"/>
                    <a:pt x="184" y="58"/>
                    <a:pt x="184" y="70"/>
                  </a:cubicBezTo>
                  <a:cubicBezTo>
                    <a:pt x="184" y="74"/>
                    <a:pt x="184" y="79"/>
                    <a:pt x="184" y="83"/>
                  </a:cubicBezTo>
                  <a:cubicBezTo>
                    <a:pt x="184" y="88"/>
                    <a:pt x="184" y="94"/>
                    <a:pt x="184" y="100"/>
                  </a:cubicBezTo>
                  <a:cubicBezTo>
                    <a:pt x="184" y="106"/>
                    <a:pt x="184" y="112"/>
                    <a:pt x="184" y="118"/>
                  </a:cubicBezTo>
                  <a:cubicBezTo>
                    <a:pt x="184" y="132"/>
                    <a:pt x="184" y="146"/>
                    <a:pt x="184" y="160"/>
                  </a:cubicBezTo>
                  <a:cubicBezTo>
                    <a:pt x="184" y="168"/>
                    <a:pt x="184" y="176"/>
                    <a:pt x="184" y="184"/>
                  </a:cubicBezTo>
                  <a:cubicBezTo>
                    <a:pt x="184" y="385"/>
                    <a:pt x="184" y="385"/>
                    <a:pt x="184" y="385"/>
                  </a:cubicBezTo>
                  <a:cubicBezTo>
                    <a:pt x="184" y="387"/>
                    <a:pt x="184" y="388"/>
                    <a:pt x="184" y="390"/>
                  </a:cubicBezTo>
                  <a:cubicBezTo>
                    <a:pt x="185" y="394"/>
                    <a:pt x="185" y="399"/>
                    <a:pt x="184" y="403"/>
                  </a:cubicBezTo>
                  <a:cubicBezTo>
                    <a:pt x="182" y="414"/>
                    <a:pt x="172" y="423"/>
                    <a:pt x="161" y="425"/>
                  </a:cubicBezTo>
                  <a:cubicBezTo>
                    <a:pt x="160" y="425"/>
                    <a:pt x="159" y="425"/>
                    <a:pt x="158" y="425"/>
                  </a:cubicBezTo>
                  <a:cubicBezTo>
                    <a:pt x="147" y="425"/>
                    <a:pt x="138" y="419"/>
                    <a:pt x="134" y="411"/>
                  </a:cubicBezTo>
                  <a:cubicBezTo>
                    <a:pt x="131" y="404"/>
                    <a:pt x="131" y="397"/>
                    <a:pt x="131" y="389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131" y="351"/>
                    <a:pt x="131" y="331"/>
                    <a:pt x="131" y="31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288"/>
                    <a:pt x="131" y="277"/>
                    <a:pt x="131" y="265"/>
                  </a:cubicBezTo>
                  <a:cubicBezTo>
                    <a:pt x="131" y="254"/>
                    <a:pt x="131" y="242"/>
                    <a:pt x="131" y="231"/>
                  </a:cubicBezTo>
                  <a:cubicBezTo>
                    <a:pt x="131" y="229"/>
                    <a:pt x="131" y="227"/>
                    <a:pt x="131" y="225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7"/>
                    <a:pt x="130" y="216"/>
                    <a:pt x="127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04" y="216"/>
                    <a:pt x="104" y="216"/>
                    <a:pt x="104" y="219"/>
                  </a:cubicBezTo>
                  <a:cubicBezTo>
                    <a:pt x="104" y="398"/>
                    <a:pt x="104" y="398"/>
                    <a:pt x="104" y="398"/>
                  </a:cubicBezTo>
                  <a:cubicBezTo>
                    <a:pt x="104" y="412"/>
                    <a:pt x="91" y="426"/>
                    <a:pt x="77" y="426"/>
                  </a:cubicBezTo>
                  <a:close/>
                </a:path>
              </a:pathLst>
            </a:custGeom>
            <a:solidFill>
              <a:srgbClr val="07C1D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Oval 77">
              <a:extLst>
                <a:ext uri="{FF2B5EF4-FFF2-40B4-BE49-F238E27FC236}">
                  <a16:creationId xmlns:a16="http://schemas.microsoft.com/office/drawing/2014/main" id="{13142957-7998-4839-A630-C66EA628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857" y="1746484"/>
              <a:ext cx="890879" cy="892651"/>
            </a:xfrm>
            <a:prstGeom prst="ellipse">
              <a:avLst/>
            </a:prstGeom>
            <a:solidFill>
              <a:srgbClr val="07C1D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FD81E647-5B22-427C-A53B-767F672A0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830" y="2798537"/>
              <a:ext cx="260356" cy="1275215"/>
            </a:xfrm>
            <a:custGeom>
              <a:avLst/>
              <a:gdLst>
                <a:gd name="T0" fmla="*/ 36 w 36"/>
                <a:gd name="T1" fmla="*/ 18 h 176"/>
                <a:gd name="T2" fmla="*/ 18 w 36"/>
                <a:gd name="T3" fmla="*/ 0 h 176"/>
                <a:gd name="T4" fmla="*/ 0 w 36"/>
                <a:gd name="T5" fmla="*/ 18 h 176"/>
                <a:gd name="T6" fmla="*/ 8 w 36"/>
                <a:gd name="T7" fmla="*/ 34 h 176"/>
                <a:gd name="T8" fmla="*/ 1 w 36"/>
                <a:gd name="T9" fmla="*/ 137 h 176"/>
                <a:gd name="T10" fmla="*/ 1 w 36"/>
                <a:gd name="T11" fmla="*/ 138 h 176"/>
                <a:gd name="T12" fmla="*/ 14 w 36"/>
                <a:gd name="T13" fmla="*/ 174 h 176"/>
                <a:gd name="T14" fmla="*/ 16 w 36"/>
                <a:gd name="T15" fmla="*/ 176 h 176"/>
                <a:gd name="T16" fmla="*/ 19 w 36"/>
                <a:gd name="T17" fmla="*/ 174 h 176"/>
                <a:gd name="T18" fmla="*/ 32 w 36"/>
                <a:gd name="T19" fmla="*/ 139 h 176"/>
                <a:gd name="T20" fmla="*/ 32 w 36"/>
                <a:gd name="T21" fmla="*/ 138 h 176"/>
                <a:gd name="T22" fmla="*/ 26 w 36"/>
                <a:gd name="T23" fmla="*/ 34 h 176"/>
                <a:gd name="T24" fmla="*/ 36 w 36"/>
                <a:gd name="T25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76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5"/>
                    <a:pt x="3" y="30"/>
                    <a:pt x="8" y="34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5"/>
                    <a:pt x="15" y="176"/>
                    <a:pt x="16" y="176"/>
                  </a:cubicBezTo>
                  <a:cubicBezTo>
                    <a:pt x="17" y="176"/>
                    <a:pt x="18" y="175"/>
                    <a:pt x="19" y="17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8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2" y="31"/>
                    <a:pt x="36" y="25"/>
                    <a:pt x="3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67">
            <a:extLst>
              <a:ext uri="{FF2B5EF4-FFF2-40B4-BE49-F238E27FC236}">
                <a16:creationId xmlns:a16="http://schemas.microsoft.com/office/drawing/2014/main" id="{83E0638C-22BF-463E-A5D6-2B2DC66261F2}"/>
              </a:ext>
            </a:extLst>
          </p:cNvPr>
          <p:cNvSpPr txBox="1"/>
          <p:nvPr/>
        </p:nvSpPr>
        <p:spPr>
          <a:xfrm>
            <a:off x="3698711" y="2220518"/>
            <a:ext cx="30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文本框 68">
            <a:extLst>
              <a:ext uri="{FF2B5EF4-FFF2-40B4-BE49-F238E27FC236}">
                <a16:creationId xmlns:a16="http://schemas.microsoft.com/office/drawing/2014/main" id="{63A1B2A2-D6EC-473A-8F5B-F410CAC5AE82}"/>
              </a:ext>
            </a:extLst>
          </p:cNvPr>
          <p:cNvSpPr txBox="1"/>
          <p:nvPr/>
        </p:nvSpPr>
        <p:spPr>
          <a:xfrm>
            <a:off x="4492744" y="23891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文本框 69">
            <a:extLst>
              <a:ext uri="{FF2B5EF4-FFF2-40B4-BE49-F238E27FC236}">
                <a16:creationId xmlns:a16="http://schemas.microsoft.com/office/drawing/2014/main" id="{DAEA17CE-9241-4ECA-8FF7-20294992DE5B}"/>
              </a:ext>
            </a:extLst>
          </p:cNvPr>
          <p:cNvSpPr txBox="1"/>
          <p:nvPr/>
        </p:nvSpPr>
        <p:spPr>
          <a:xfrm>
            <a:off x="5109542" y="25190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43" name="组合 95">
            <a:extLst>
              <a:ext uri="{FF2B5EF4-FFF2-40B4-BE49-F238E27FC236}">
                <a16:creationId xmlns:a16="http://schemas.microsoft.com/office/drawing/2014/main" id="{85885CC4-A71E-405A-89C7-F760643B8B38}"/>
              </a:ext>
            </a:extLst>
          </p:cNvPr>
          <p:cNvGrpSpPr/>
          <p:nvPr/>
        </p:nvGrpSpPr>
        <p:grpSpPr>
          <a:xfrm>
            <a:off x="411790" y="1363335"/>
            <a:ext cx="2985573" cy="1864469"/>
            <a:chOff x="472133" y="1194144"/>
            <a:chExt cx="4425554" cy="690724"/>
          </a:xfrm>
        </p:grpSpPr>
        <p:sp>
          <p:nvSpPr>
            <p:cNvPr id="44" name="文本框 2">
              <a:extLst>
                <a:ext uri="{FF2B5EF4-FFF2-40B4-BE49-F238E27FC236}">
                  <a16:creationId xmlns:a16="http://schemas.microsoft.com/office/drawing/2014/main" id="{232F054B-54FE-4989-B83B-15CACA348550}"/>
                </a:ext>
              </a:extLst>
            </p:cNvPr>
            <p:cNvSpPr txBox="1"/>
            <p:nvPr/>
          </p:nvSpPr>
          <p:spPr>
            <a:xfrm>
              <a:off x="1147303" y="1194144"/>
              <a:ext cx="3522994" cy="2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000" b="1" dirty="0">
                  <a:solidFill>
                    <a:srgbClr val="C00000"/>
                  </a:solidFill>
                </a:rPr>
                <a:t>Формирование </a:t>
              </a:r>
              <a:endParaRPr lang="en-US" altLang="zh-CN" sz="2000" b="1" dirty="0">
                <a:solidFill>
                  <a:srgbClr val="C00000"/>
                </a:solidFill>
              </a:endParaRPr>
            </a:p>
            <a:p>
              <a:pPr defTabSz="685800">
                <a:defRPr/>
              </a:pPr>
              <a:endParaRPr lang="zh-CN" altLang="en-US" sz="1350" b="1" spc="225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3">
              <a:extLst>
                <a:ext uri="{FF2B5EF4-FFF2-40B4-BE49-F238E27FC236}">
                  <a16:creationId xmlns:a16="http://schemas.microsoft.com/office/drawing/2014/main" id="{75D967A6-7673-43F5-A1C5-1427947BDDCB}"/>
                </a:ext>
              </a:extLst>
            </p:cNvPr>
            <p:cNvSpPr txBox="1"/>
            <p:nvPr/>
          </p:nvSpPr>
          <p:spPr>
            <a:xfrm>
              <a:off x="1256766" y="1394578"/>
              <a:ext cx="3640921" cy="49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о создании инициативной группы оформляется протоколом</a:t>
              </a:r>
            </a:p>
          </p:txBody>
        </p:sp>
        <p:sp>
          <p:nvSpPr>
            <p:cNvPr id="48" name="Freeform 255">
              <a:extLst>
                <a:ext uri="{FF2B5EF4-FFF2-40B4-BE49-F238E27FC236}">
                  <a16:creationId xmlns:a16="http://schemas.microsoft.com/office/drawing/2014/main" id="{24DFF40B-2AA0-4DE7-846B-416DA907A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33" y="1212199"/>
              <a:ext cx="658227" cy="122912"/>
            </a:xfrm>
            <a:custGeom>
              <a:avLst/>
              <a:gdLst>
                <a:gd name="T0" fmla="*/ 54 w 54"/>
                <a:gd name="T1" fmla="*/ 27 h 38"/>
                <a:gd name="T2" fmla="*/ 44 w 54"/>
                <a:gd name="T3" fmla="*/ 38 h 38"/>
                <a:gd name="T4" fmla="*/ 43 w 54"/>
                <a:gd name="T5" fmla="*/ 38 h 38"/>
                <a:gd name="T6" fmla="*/ 11 w 54"/>
                <a:gd name="T7" fmla="*/ 38 h 38"/>
                <a:gd name="T8" fmla="*/ 11 w 54"/>
                <a:gd name="T9" fmla="*/ 38 h 38"/>
                <a:gd name="T10" fmla="*/ 11 w 54"/>
                <a:gd name="T11" fmla="*/ 38 h 38"/>
                <a:gd name="T12" fmla="*/ 10 w 54"/>
                <a:gd name="T13" fmla="*/ 38 h 38"/>
                <a:gd name="T14" fmla="*/ 0 w 54"/>
                <a:gd name="T15" fmla="*/ 27 h 38"/>
                <a:gd name="T16" fmla="*/ 5 w 54"/>
                <a:gd name="T17" fmla="*/ 18 h 38"/>
                <a:gd name="T18" fmla="*/ 5 w 54"/>
                <a:gd name="T19" fmla="*/ 16 h 38"/>
                <a:gd name="T20" fmla="*/ 12 w 54"/>
                <a:gd name="T21" fmla="*/ 8 h 38"/>
                <a:gd name="T22" fmla="*/ 17 w 54"/>
                <a:gd name="T23" fmla="*/ 10 h 38"/>
                <a:gd name="T24" fmla="*/ 31 w 54"/>
                <a:gd name="T25" fmla="*/ 0 h 38"/>
                <a:gd name="T26" fmla="*/ 48 w 54"/>
                <a:gd name="T27" fmla="*/ 17 h 38"/>
                <a:gd name="T28" fmla="*/ 48 w 54"/>
                <a:gd name="T29" fmla="*/ 18 h 38"/>
                <a:gd name="T30" fmla="*/ 54 w 54"/>
                <a:gd name="T31" fmla="*/ 27 h 38"/>
                <a:gd name="T32" fmla="*/ 20 w 54"/>
                <a:gd name="T33" fmla="*/ 32 h 38"/>
                <a:gd name="T34" fmla="*/ 26 w 54"/>
                <a:gd name="T35" fmla="*/ 29 h 38"/>
                <a:gd name="T36" fmla="*/ 24 w 54"/>
                <a:gd name="T37" fmla="*/ 26 h 38"/>
                <a:gd name="T38" fmla="*/ 20 w 54"/>
                <a:gd name="T39" fmla="*/ 28 h 38"/>
                <a:gd name="T40" fmla="*/ 16 w 54"/>
                <a:gd name="T41" fmla="*/ 25 h 38"/>
                <a:gd name="T42" fmla="*/ 20 w 54"/>
                <a:gd name="T43" fmla="*/ 21 h 38"/>
                <a:gd name="T44" fmla="*/ 36 w 54"/>
                <a:gd name="T45" fmla="*/ 32 h 38"/>
                <a:gd name="T46" fmla="*/ 43 w 54"/>
                <a:gd name="T47" fmla="*/ 25 h 38"/>
                <a:gd name="T48" fmla="*/ 36 w 54"/>
                <a:gd name="T49" fmla="*/ 18 h 38"/>
                <a:gd name="T50" fmla="*/ 29 w 54"/>
                <a:gd name="T51" fmla="*/ 20 h 38"/>
                <a:gd name="T52" fmla="*/ 32 w 54"/>
                <a:gd name="T53" fmla="*/ 23 h 38"/>
                <a:gd name="T54" fmla="*/ 35 w 54"/>
                <a:gd name="T55" fmla="*/ 21 h 38"/>
                <a:gd name="T56" fmla="*/ 39 w 54"/>
                <a:gd name="T57" fmla="*/ 25 h 38"/>
                <a:gd name="T58" fmla="*/ 35 w 54"/>
                <a:gd name="T59" fmla="*/ 28 h 38"/>
                <a:gd name="T60" fmla="*/ 20 w 54"/>
                <a:gd name="T61" fmla="*/ 18 h 38"/>
                <a:gd name="T62" fmla="*/ 12 w 54"/>
                <a:gd name="T63" fmla="*/ 25 h 38"/>
                <a:gd name="T64" fmla="*/ 20 w 54"/>
                <a:gd name="T6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54" y="27"/>
                  </a:moveTo>
                  <a:cubicBezTo>
                    <a:pt x="54" y="33"/>
                    <a:pt x="50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4" y="38"/>
                    <a:pt x="0" y="33"/>
                    <a:pt x="0" y="27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1"/>
                    <a:pt x="8" y="8"/>
                    <a:pt x="12" y="8"/>
                  </a:cubicBezTo>
                  <a:cubicBezTo>
                    <a:pt x="14" y="8"/>
                    <a:pt x="15" y="9"/>
                    <a:pt x="17" y="10"/>
                  </a:cubicBezTo>
                  <a:cubicBezTo>
                    <a:pt x="19" y="4"/>
                    <a:pt x="25" y="0"/>
                    <a:pt x="31" y="0"/>
                  </a:cubicBezTo>
                  <a:cubicBezTo>
                    <a:pt x="40" y="0"/>
                    <a:pt x="48" y="8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52" y="19"/>
                    <a:pt x="54" y="23"/>
                    <a:pt x="54" y="27"/>
                  </a:cubicBezTo>
                  <a:close/>
                  <a:moveTo>
                    <a:pt x="20" y="32"/>
                  </a:moveTo>
                  <a:cubicBezTo>
                    <a:pt x="23" y="32"/>
                    <a:pt x="24" y="31"/>
                    <a:pt x="26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7"/>
                    <a:pt x="22" y="28"/>
                    <a:pt x="20" y="28"/>
                  </a:cubicBezTo>
                  <a:cubicBezTo>
                    <a:pt x="18" y="28"/>
                    <a:pt x="16" y="27"/>
                    <a:pt x="16" y="25"/>
                  </a:cubicBezTo>
                  <a:cubicBezTo>
                    <a:pt x="16" y="23"/>
                    <a:pt x="18" y="21"/>
                    <a:pt x="20" y="21"/>
                  </a:cubicBezTo>
                  <a:cubicBezTo>
                    <a:pt x="26" y="21"/>
                    <a:pt x="27" y="32"/>
                    <a:pt x="36" y="32"/>
                  </a:cubicBezTo>
                  <a:cubicBezTo>
                    <a:pt x="40" y="32"/>
                    <a:pt x="43" y="29"/>
                    <a:pt x="43" y="25"/>
                  </a:cubicBezTo>
                  <a:cubicBezTo>
                    <a:pt x="43" y="20"/>
                    <a:pt x="40" y="18"/>
                    <a:pt x="36" y="18"/>
                  </a:cubicBezTo>
                  <a:cubicBezTo>
                    <a:pt x="33" y="18"/>
                    <a:pt x="31" y="18"/>
                    <a:pt x="29" y="20"/>
                  </a:cubicBezTo>
                  <a:cubicBezTo>
                    <a:pt x="30" y="21"/>
                    <a:pt x="31" y="22"/>
                    <a:pt x="32" y="23"/>
                  </a:cubicBezTo>
                  <a:cubicBezTo>
                    <a:pt x="33" y="22"/>
                    <a:pt x="34" y="21"/>
                    <a:pt x="35" y="21"/>
                  </a:cubicBezTo>
                  <a:cubicBezTo>
                    <a:pt x="37" y="21"/>
                    <a:pt x="39" y="23"/>
                    <a:pt x="39" y="25"/>
                  </a:cubicBezTo>
                  <a:cubicBezTo>
                    <a:pt x="39" y="27"/>
                    <a:pt x="37" y="28"/>
                    <a:pt x="35" y="28"/>
                  </a:cubicBezTo>
                  <a:cubicBezTo>
                    <a:pt x="30" y="28"/>
                    <a:pt x="28" y="18"/>
                    <a:pt x="20" y="18"/>
                  </a:cubicBezTo>
                  <a:cubicBezTo>
                    <a:pt x="16" y="18"/>
                    <a:pt x="12" y="20"/>
                    <a:pt x="12" y="25"/>
                  </a:cubicBezTo>
                  <a:cubicBezTo>
                    <a:pt x="12" y="29"/>
                    <a:pt x="16" y="32"/>
                    <a:pt x="20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8306E0-D9D1-49AF-B4B5-FDCBF17003B2}"/>
              </a:ext>
            </a:extLst>
          </p:cNvPr>
          <p:cNvGrpSpPr/>
          <p:nvPr/>
        </p:nvGrpSpPr>
        <p:grpSpPr>
          <a:xfrm>
            <a:off x="59129" y="3528745"/>
            <a:ext cx="4214525" cy="2779578"/>
            <a:chOff x="396346" y="3941235"/>
            <a:chExt cx="3704760" cy="1881964"/>
          </a:xfrm>
        </p:grpSpPr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D99EC7BF-E148-4F4D-A924-E278F00C2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46" y="4034538"/>
              <a:ext cx="326099" cy="211678"/>
            </a:xfrm>
            <a:custGeom>
              <a:avLst/>
              <a:gdLst>
                <a:gd name="T0" fmla="*/ 47 w 48"/>
                <a:gd name="T1" fmla="*/ 17 h 31"/>
                <a:gd name="T2" fmla="*/ 24 w 48"/>
                <a:gd name="T3" fmla="*/ 31 h 31"/>
                <a:gd name="T4" fmla="*/ 0 w 48"/>
                <a:gd name="T5" fmla="*/ 17 h 31"/>
                <a:gd name="T6" fmla="*/ 0 w 48"/>
                <a:gd name="T7" fmla="*/ 15 h 31"/>
                <a:gd name="T8" fmla="*/ 0 w 48"/>
                <a:gd name="T9" fmla="*/ 14 h 31"/>
                <a:gd name="T10" fmla="*/ 24 w 48"/>
                <a:gd name="T11" fmla="*/ 0 h 31"/>
                <a:gd name="T12" fmla="*/ 47 w 48"/>
                <a:gd name="T13" fmla="*/ 14 h 31"/>
                <a:gd name="T14" fmla="*/ 48 w 48"/>
                <a:gd name="T15" fmla="*/ 15 h 31"/>
                <a:gd name="T16" fmla="*/ 47 w 48"/>
                <a:gd name="T17" fmla="*/ 17 h 31"/>
                <a:gd name="T18" fmla="*/ 34 w 48"/>
                <a:gd name="T19" fmla="*/ 6 h 31"/>
                <a:gd name="T20" fmla="*/ 36 w 48"/>
                <a:gd name="T21" fmla="*/ 12 h 31"/>
                <a:gd name="T22" fmla="*/ 24 w 48"/>
                <a:gd name="T23" fmla="*/ 24 h 31"/>
                <a:gd name="T24" fmla="*/ 12 w 48"/>
                <a:gd name="T25" fmla="*/ 12 h 31"/>
                <a:gd name="T26" fmla="*/ 13 w 48"/>
                <a:gd name="T27" fmla="*/ 6 h 31"/>
                <a:gd name="T28" fmla="*/ 3 w 48"/>
                <a:gd name="T29" fmla="*/ 15 h 31"/>
                <a:gd name="T30" fmla="*/ 24 w 48"/>
                <a:gd name="T31" fmla="*/ 27 h 31"/>
                <a:gd name="T32" fmla="*/ 44 w 48"/>
                <a:gd name="T33" fmla="*/ 15 h 31"/>
                <a:gd name="T34" fmla="*/ 34 w 48"/>
                <a:gd name="T35" fmla="*/ 6 h 31"/>
                <a:gd name="T36" fmla="*/ 24 w 48"/>
                <a:gd name="T37" fmla="*/ 4 h 31"/>
                <a:gd name="T38" fmla="*/ 15 w 48"/>
                <a:gd name="T39" fmla="*/ 12 h 31"/>
                <a:gd name="T40" fmla="*/ 17 w 48"/>
                <a:gd name="T41" fmla="*/ 13 h 31"/>
                <a:gd name="T42" fmla="*/ 18 w 48"/>
                <a:gd name="T43" fmla="*/ 12 h 31"/>
                <a:gd name="T44" fmla="*/ 24 w 48"/>
                <a:gd name="T45" fmla="*/ 6 h 31"/>
                <a:gd name="T46" fmla="*/ 25 w 48"/>
                <a:gd name="T47" fmla="*/ 5 h 31"/>
                <a:gd name="T48" fmla="*/ 24 w 48"/>
                <a:gd name="T4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1">
                  <a:moveTo>
                    <a:pt x="47" y="17"/>
                  </a:moveTo>
                  <a:cubicBezTo>
                    <a:pt x="42" y="25"/>
                    <a:pt x="33" y="31"/>
                    <a:pt x="24" y="31"/>
                  </a:cubicBezTo>
                  <a:cubicBezTo>
                    <a:pt x="14" y="31"/>
                    <a:pt x="5" y="25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5" y="5"/>
                    <a:pt x="14" y="0"/>
                    <a:pt x="24" y="0"/>
                  </a:cubicBezTo>
                  <a:cubicBezTo>
                    <a:pt x="33" y="0"/>
                    <a:pt x="42" y="5"/>
                    <a:pt x="47" y="14"/>
                  </a:cubicBezTo>
                  <a:cubicBezTo>
                    <a:pt x="47" y="14"/>
                    <a:pt x="48" y="15"/>
                    <a:pt x="48" y="15"/>
                  </a:cubicBezTo>
                  <a:cubicBezTo>
                    <a:pt x="48" y="16"/>
                    <a:pt x="47" y="17"/>
                    <a:pt x="47" y="17"/>
                  </a:cubicBezTo>
                  <a:close/>
                  <a:moveTo>
                    <a:pt x="34" y="6"/>
                  </a:moveTo>
                  <a:cubicBezTo>
                    <a:pt x="35" y="8"/>
                    <a:pt x="36" y="10"/>
                    <a:pt x="36" y="12"/>
                  </a:cubicBezTo>
                  <a:cubicBezTo>
                    <a:pt x="36" y="19"/>
                    <a:pt x="30" y="24"/>
                    <a:pt x="24" y="24"/>
                  </a:cubicBezTo>
                  <a:cubicBezTo>
                    <a:pt x="17" y="24"/>
                    <a:pt x="12" y="19"/>
                    <a:pt x="12" y="12"/>
                  </a:cubicBezTo>
                  <a:cubicBezTo>
                    <a:pt x="12" y="10"/>
                    <a:pt x="12" y="8"/>
                    <a:pt x="13" y="6"/>
                  </a:cubicBezTo>
                  <a:cubicBezTo>
                    <a:pt x="9" y="8"/>
                    <a:pt x="6" y="11"/>
                    <a:pt x="3" y="15"/>
                  </a:cubicBezTo>
                  <a:cubicBezTo>
                    <a:pt x="8" y="22"/>
                    <a:pt x="15" y="27"/>
                    <a:pt x="24" y="27"/>
                  </a:cubicBezTo>
                  <a:cubicBezTo>
                    <a:pt x="32" y="27"/>
                    <a:pt x="40" y="22"/>
                    <a:pt x="44" y="15"/>
                  </a:cubicBezTo>
                  <a:cubicBezTo>
                    <a:pt x="42" y="11"/>
                    <a:pt x="38" y="8"/>
                    <a:pt x="34" y="6"/>
                  </a:cubicBezTo>
                  <a:close/>
                  <a:moveTo>
                    <a:pt x="24" y="4"/>
                  </a:moveTo>
                  <a:cubicBezTo>
                    <a:pt x="19" y="4"/>
                    <a:pt x="15" y="7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8" y="9"/>
                    <a:pt x="21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4"/>
                    <a:pt x="24" y="4"/>
                    <a:pt x="24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1" name="组合 95">
              <a:extLst>
                <a:ext uri="{FF2B5EF4-FFF2-40B4-BE49-F238E27FC236}">
                  <a16:creationId xmlns:a16="http://schemas.microsoft.com/office/drawing/2014/main" id="{23E7ACE1-EDF4-4C2B-B21A-F21933A491C7}"/>
                </a:ext>
              </a:extLst>
            </p:cNvPr>
            <p:cNvGrpSpPr/>
            <p:nvPr/>
          </p:nvGrpSpPr>
          <p:grpSpPr>
            <a:xfrm>
              <a:off x="744807" y="3941235"/>
              <a:ext cx="3356299" cy="1881964"/>
              <a:chOff x="1147304" y="1194144"/>
              <a:chExt cx="3356299" cy="1881964"/>
            </a:xfrm>
          </p:grpSpPr>
          <p:sp>
            <p:nvSpPr>
              <p:cNvPr id="52" name="文本框 2">
                <a:extLst>
                  <a:ext uri="{FF2B5EF4-FFF2-40B4-BE49-F238E27FC236}">
                    <a16:creationId xmlns:a16="http://schemas.microsoft.com/office/drawing/2014/main" id="{9DE7816A-E155-4C56-80C0-F9D9199A23B7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356299" cy="82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Выдвижение, обсуждение</a:t>
                </a:r>
                <a:endPara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>
                  <a:defRPr/>
                </a:pPr>
                <a:endParaRPr lang="zh-CN" altLang="en-US" sz="1350" b="1" spc="225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3">
                <a:extLst>
                  <a:ext uri="{FF2B5EF4-FFF2-40B4-BE49-F238E27FC236}">
                    <a16:creationId xmlns:a16="http://schemas.microsoft.com/office/drawing/2014/main" id="{4112995B-C284-4A91-A549-ABB82B74833F}"/>
                  </a:ext>
                </a:extLst>
              </p:cNvPr>
              <p:cNvSpPr txBox="1"/>
              <p:nvPr/>
            </p:nvSpPr>
            <p:spPr>
              <a:xfrm>
                <a:off x="1159009" y="1513215"/>
                <a:ext cx="3057277" cy="156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Члены инициативной группы на своем собрании могут предложить для обсуждения несколько проектных идей и выбрать в итоге наиболее приоритетную; возможно изучение общественного мнения через опросы, анкетирование 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61DB1C-A102-4DBC-84BD-F7499D3A4991}"/>
              </a:ext>
            </a:extLst>
          </p:cNvPr>
          <p:cNvGrpSpPr/>
          <p:nvPr/>
        </p:nvGrpSpPr>
        <p:grpSpPr>
          <a:xfrm>
            <a:off x="5512487" y="1412071"/>
            <a:ext cx="3434243" cy="5135128"/>
            <a:chOff x="8306919" y="1588248"/>
            <a:chExt cx="3436667" cy="1427139"/>
          </a:xfrm>
        </p:grpSpPr>
        <p:sp>
          <p:nvSpPr>
            <p:cNvPr id="57" name="Freeform 163">
              <a:extLst>
                <a:ext uri="{FF2B5EF4-FFF2-40B4-BE49-F238E27FC236}">
                  <a16:creationId xmlns:a16="http://schemas.microsoft.com/office/drawing/2014/main" id="{EC6CE1A2-7321-424A-B982-0BC7E4C83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6919" y="1604577"/>
              <a:ext cx="296077" cy="6954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8" name="组合 95">
              <a:extLst>
                <a:ext uri="{FF2B5EF4-FFF2-40B4-BE49-F238E27FC236}">
                  <a16:creationId xmlns:a16="http://schemas.microsoft.com/office/drawing/2014/main" id="{1E3376C5-BFF2-4F7B-A994-E71123652717}"/>
                </a:ext>
              </a:extLst>
            </p:cNvPr>
            <p:cNvGrpSpPr/>
            <p:nvPr/>
          </p:nvGrpSpPr>
          <p:grpSpPr>
            <a:xfrm>
              <a:off x="8602996" y="1588248"/>
              <a:ext cx="3140590" cy="1427139"/>
              <a:chOff x="1134363" y="1194144"/>
              <a:chExt cx="3140590" cy="1427139"/>
            </a:xfrm>
          </p:grpSpPr>
          <p:sp>
            <p:nvSpPr>
              <p:cNvPr id="59" name="文本框 2">
                <a:extLst>
                  <a:ext uri="{FF2B5EF4-FFF2-40B4-BE49-F238E27FC236}">
                    <a16:creationId xmlns:a16="http://schemas.microsoft.com/office/drawing/2014/main" id="{FF0F8299-BE0B-4EC3-9CEB-EA0362F5EDF4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067753" cy="16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Общественное </a:t>
                </a:r>
                <a:r>
                  <a:rPr lang="ru-RU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обсуждение</a:t>
                </a:r>
                <a:endPara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>
                  <a:defRPr/>
                </a:pPr>
                <a:endParaRPr lang="zh-CN" altLang="en-US" sz="1350" b="1" spc="225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文本框 3">
                <a:extLst>
                  <a:ext uri="{FF2B5EF4-FFF2-40B4-BE49-F238E27FC236}">
                    <a16:creationId xmlns:a16="http://schemas.microsoft.com/office/drawing/2014/main" id="{79D799BC-4FCD-428D-AA77-50A77159D19E}"/>
                  </a:ext>
                </a:extLst>
              </p:cNvPr>
              <p:cNvSpPr txBox="1"/>
              <p:nvPr/>
            </p:nvSpPr>
            <p:spPr>
              <a:xfrm>
                <a:off x="1134363" y="1388670"/>
                <a:ext cx="3140590" cy="123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Инициативная группа может обратиться в администрацию МО:</a:t>
                </a:r>
              </a:p>
              <a:p>
                <a:pPr marL="128588" indent="-128588">
                  <a:buFontTx/>
                  <a:buChar char="-"/>
                </a:pPr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определения части территории на которой будет реализован проект;</a:t>
                </a:r>
              </a:p>
              <a:p>
                <a:pPr marL="128588" indent="-128588">
                  <a:buFontTx/>
                  <a:buChar char="-"/>
                </a:pPr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оказания помощи в организации информационного освещения;</a:t>
                </a:r>
              </a:p>
              <a:p>
                <a:pPr marL="128588" indent="-128588">
                  <a:buFontTx/>
                  <a:buChar char="-"/>
                </a:pPr>
                <a:r>
                  <a:rPr lang="ru-RU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вопросам организации проведения собрания граждан для внесения и рассмотрения инициативного проекта</a:t>
                </a:r>
              </a:p>
              <a:p>
                <a:pPr marL="128588" indent="-128588">
                  <a:lnSpc>
                    <a:spcPts val="1125"/>
                  </a:lnSpc>
                  <a:buFontTx/>
                  <a:buChar char="-"/>
                </a:pPr>
                <a:endParaRPr lang="ru-RU" altLang="zh-CN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C76AF-93AC-435B-ACFC-F0BC759B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72" y="703846"/>
            <a:ext cx="8311327" cy="376942"/>
          </a:xfrm>
        </p:spPr>
        <p:txBody>
          <a:bodyPr>
            <a:noAutofit/>
          </a:bodyPr>
          <a:lstStyle/>
          <a:p>
            <a:r>
              <a:rPr lang="ru-RU" sz="2400" dirty="0"/>
              <a:t>Выдвижение проекта инициативной группой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9188645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文本框 3">
            <a:extLst>
              <a:ext uri="{FF2B5EF4-FFF2-40B4-BE49-F238E27FC236}">
                <a16:creationId xmlns:a16="http://schemas.microsoft.com/office/drawing/2014/main" id="{5DA71FFA-E096-4503-9F7E-BC99E80C15CC}"/>
              </a:ext>
            </a:extLst>
          </p:cNvPr>
          <p:cNvSpPr txBox="1"/>
          <p:nvPr/>
        </p:nvSpPr>
        <p:spPr>
          <a:xfrm>
            <a:off x="683568" y="1423909"/>
            <a:ext cx="286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является Совет ТОС, домовой или уличный комитет</a:t>
            </a:r>
          </a:p>
        </p:txBody>
      </p:sp>
      <p:sp>
        <p:nvSpPr>
          <p:cNvPr id="386" name="Заголовок 385">
            <a:extLst>
              <a:ext uri="{FF2B5EF4-FFF2-40B4-BE49-F238E27FC236}">
                <a16:creationId xmlns:a16="http://schemas.microsoft.com/office/drawing/2014/main" id="{453C8037-B182-4F4D-8D57-78E3B5E3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0775"/>
            <a:ext cx="8229600" cy="914400"/>
          </a:xfrm>
        </p:spPr>
        <p:txBody>
          <a:bodyPr/>
          <a:lstStyle/>
          <a:p>
            <a:r>
              <a:rPr lang="ru-RU" dirty="0"/>
              <a:t>Выдвижение проекта органом ТОС</a:t>
            </a:r>
          </a:p>
        </p:txBody>
      </p:sp>
      <p:sp>
        <p:nvSpPr>
          <p:cNvPr id="388" name="文本框 3">
            <a:extLst>
              <a:ext uri="{FF2B5EF4-FFF2-40B4-BE49-F238E27FC236}">
                <a16:creationId xmlns:a16="http://schemas.microsoft.com/office/drawing/2014/main" id="{8DCD4D13-386F-4F0B-ABD7-6E1EAE5ACD19}"/>
              </a:ext>
            </a:extLst>
          </p:cNvPr>
          <p:cNvSpPr txBox="1"/>
          <p:nvPr/>
        </p:nvSpPr>
        <p:spPr>
          <a:xfrm>
            <a:off x="564510" y="3564160"/>
            <a:ext cx="2207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мероприятий по выдвижению, предварительному обсуждению и утверждению проекта руководствуются Уставом ТОС</a:t>
            </a:r>
          </a:p>
        </p:txBody>
      </p:sp>
      <p:sp>
        <p:nvSpPr>
          <p:cNvPr id="389" name="文本框 3">
            <a:extLst>
              <a:ext uri="{FF2B5EF4-FFF2-40B4-BE49-F238E27FC236}">
                <a16:creationId xmlns:a16="http://schemas.microsoft.com/office/drawing/2014/main" id="{02E4F9E4-9BC5-4725-BF44-3B77346B909C}"/>
              </a:ext>
            </a:extLst>
          </p:cNvPr>
          <p:cNvSpPr txBox="1"/>
          <p:nvPr/>
        </p:nvSpPr>
        <p:spPr>
          <a:xfrm>
            <a:off x="6007320" y="1220811"/>
            <a:ext cx="2453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собрании по утверждению проекта от лица ТОС выступает Председатель  </a:t>
            </a:r>
          </a:p>
        </p:txBody>
      </p:sp>
      <p:sp>
        <p:nvSpPr>
          <p:cNvPr id="390" name="文本框 3">
            <a:extLst>
              <a:ext uri="{FF2B5EF4-FFF2-40B4-BE49-F238E27FC236}">
                <a16:creationId xmlns:a16="http://schemas.microsoft.com/office/drawing/2014/main" id="{7D81BDBB-37A4-4E91-AABF-D5CF25CC2A00}"/>
              </a:ext>
            </a:extLst>
          </p:cNvPr>
          <p:cNvSpPr txBox="1"/>
          <p:nvPr/>
        </p:nvSpPr>
        <p:spPr>
          <a:xfrm>
            <a:off x="6112602" y="2636913"/>
            <a:ext cx="27798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обсуждения проектов могут быть дополнительно использованы различные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средства изучения общественного мнения: 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интервьюирование;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и голосования в социальных сетях</a:t>
            </a:r>
          </a:p>
          <a:p>
            <a:pPr marL="285750" indent="-285750">
              <a:buFontTx/>
              <a:buChar char="-"/>
            </a:pP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способы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AA03557-A83B-4EC3-B55C-E09B7ED88CDA}"/>
              </a:ext>
            </a:extLst>
          </p:cNvPr>
          <p:cNvSpPr/>
          <p:nvPr/>
        </p:nvSpPr>
        <p:spPr>
          <a:xfrm>
            <a:off x="2487245" y="2086180"/>
            <a:ext cx="3340804" cy="33123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4761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05CA-DD4E-4620-A490-606FF13C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Подготовка инициативного проекта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9CD199-465F-44C2-95CB-0047FE379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752044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F59C2F-B34A-4B48-A432-D3E39848435D}"/>
              </a:ext>
            </a:extLst>
          </p:cNvPr>
          <p:cNvSpPr txBox="1">
            <a:spLocks/>
          </p:cNvSpPr>
          <p:nvPr/>
        </p:nvSpPr>
        <p:spPr>
          <a:xfrm>
            <a:off x="251520" y="1076566"/>
            <a:ext cx="8229600" cy="7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Определение проблемы. Предварительное обсуждение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F4E468-AAE9-4462-B308-D758079D64F8}"/>
              </a:ext>
            </a:extLst>
          </p:cNvPr>
          <p:cNvSpPr/>
          <p:nvPr/>
        </p:nvSpPr>
        <p:spPr>
          <a:xfrm>
            <a:off x="4168213" y="5224048"/>
            <a:ext cx="1192352" cy="1147514"/>
          </a:xfrm>
          <a:prstGeom prst="roundRect">
            <a:avLst>
              <a:gd name="adj" fmla="val 16670"/>
            </a:avLst>
          </a:prstGeom>
          <a:blipFill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extrusionH="76200" contourW="12700" prstMaterial="dkEdge">
            <a:bevelT w="8200" h="38100"/>
            <a:extrusionClr>
              <a:schemeClr val="tx2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E8C5085-2B1D-4760-85F3-741D9A427DA1}"/>
              </a:ext>
            </a:extLst>
          </p:cNvPr>
          <p:cNvSpPr/>
          <p:nvPr/>
        </p:nvSpPr>
        <p:spPr>
          <a:xfrm>
            <a:off x="6241090" y="5233814"/>
            <a:ext cx="1198740" cy="1147514"/>
          </a:xfrm>
          <a:prstGeom prst="roundRect">
            <a:avLst>
              <a:gd name="adj" fmla="val 16670"/>
            </a:avLst>
          </a:prstGeom>
          <a:blipFill>
            <a:blip r:embed="rId8"/>
            <a:stretch>
              <a:fillRect/>
            </a:stretch>
          </a:blipFill>
          <a:scene3d>
            <a:camera prst="orthographicFront"/>
            <a:lightRig rig="flat" dir="t"/>
          </a:scene3d>
          <a:sp3d extrusionH="76200" prstMaterial="dkEdge">
            <a:bevelT w="8200" h="38100"/>
            <a:extrusionClr>
              <a:schemeClr val="tx2">
                <a:lumMod val="50000"/>
              </a:schemeClr>
            </a:extrusion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2DC6203-8BAA-4F0D-A2F8-11FB8EC325D0}"/>
              </a:ext>
            </a:extLst>
          </p:cNvPr>
          <p:cNvSpPr/>
          <p:nvPr/>
        </p:nvSpPr>
        <p:spPr>
          <a:xfrm>
            <a:off x="652012" y="5229714"/>
            <a:ext cx="1198740" cy="1125477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 contourW="12700"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D505DA2-82B0-4D70-AAAD-CD8A15238796}"/>
              </a:ext>
            </a:extLst>
          </p:cNvPr>
          <p:cNvSpPr/>
          <p:nvPr/>
        </p:nvSpPr>
        <p:spPr>
          <a:xfrm>
            <a:off x="2339605" y="5224048"/>
            <a:ext cx="1198740" cy="1131143"/>
          </a:xfrm>
          <a:prstGeom prst="roundRect">
            <a:avLst/>
          </a:prstGeom>
          <a:blipFill>
            <a:blip r:embed="rId10"/>
            <a:stretch>
              <a:fillRect l="-21000" r="-21000"/>
            </a:stretch>
          </a:blip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 descr="ЧЕРТЕЖ">
            <a:extLst>
              <a:ext uri="{FF2B5EF4-FFF2-40B4-BE49-F238E27FC236}">
                <a16:creationId xmlns:a16="http://schemas.microsoft.com/office/drawing/2014/main" id="{BDAF129D-6E84-4131-9DE6-A2F0017DF1D5}"/>
              </a:ext>
            </a:extLst>
          </p:cNvPr>
          <p:cNvSpPr/>
          <p:nvPr/>
        </p:nvSpPr>
        <p:spPr>
          <a:xfrm>
            <a:off x="652012" y="4940042"/>
            <a:ext cx="1198740" cy="2004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ЧЕРТЕЖ</a:t>
            </a:r>
          </a:p>
        </p:txBody>
      </p:sp>
      <p:sp>
        <p:nvSpPr>
          <p:cNvPr id="12" name="Прямоугольник 11" descr="ЧЕРТЕЖ">
            <a:extLst>
              <a:ext uri="{FF2B5EF4-FFF2-40B4-BE49-F238E27FC236}">
                <a16:creationId xmlns:a16="http://schemas.microsoft.com/office/drawing/2014/main" id="{E4FD6D3D-C526-42C0-97D0-34C167DC58DC}"/>
              </a:ext>
            </a:extLst>
          </p:cNvPr>
          <p:cNvSpPr/>
          <p:nvPr/>
        </p:nvSpPr>
        <p:spPr>
          <a:xfrm>
            <a:off x="2339605" y="4940041"/>
            <a:ext cx="1198740" cy="2004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СХЕМА</a:t>
            </a:r>
          </a:p>
        </p:txBody>
      </p:sp>
      <p:sp>
        <p:nvSpPr>
          <p:cNvPr id="13" name="Прямоугольник 12" descr="ЧЕРТЕЖ">
            <a:extLst>
              <a:ext uri="{FF2B5EF4-FFF2-40B4-BE49-F238E27FC236}">
                <a16:creationId xmlns:a16="http://schemas.microsoft.com/office/drawing/2014/main" id="{682FD4CE-C80F-4C24-B8E3-8CB665C18A92}"/>
              </a:ext>
            </a:extLst>
          </p:cNvPr>
          <p:cNvSpPr/>
          <p:nvPr/>
        </p:nvSpPr>
        <p:spPr>
          <a:xfrm>
            <a:off x="4144080" y="4936068"/>
            <a:ext cx="1198740" cy="2004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ЭСКИЗ</a:t>
            </a:r>
          </a:p>
        </p:txBody>
      </p:sp>
      <p:sp>
        <p:nvSpPr>
          <p:cNvPr id="15" name="Прямоугольник 14" descr="ЧЕРТЕЖ">
            <a:extLst>
              <a:ext uri="{FF2B5EF4-FFF2-40B4-BE49-F238E27FC236}">
                <a16:creationId xmlns:a16="http://schemas.microsoft.com/office/drawing/2014/main" id="{008C2560-3A79-46EA-B55A-27B3AFBF7409}"/>
              </a:ext>
            </a:extLst>
          </p:cNvPr>
          <p:cNvSpPr/>
          <p:nvPr/>
        </p:nvSpPr>
        <p:spPr>
          <a:xfrm>
            <a:off x="5973125" y="4859641"/>
            <a:ext cx="2090846" cy="3313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ДИЗАЙН проект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DDD2BF0-2456-4EB7-B320-BCA595FA3F5C}"/>
              </a:ext>
            </a:extLst>
          </p:cNvPr>
          <p:cNvSpPr/>
          <p:nvPr/>
        </p:nvSpPr>
        <p:spPr>
          <a:xfrm>
            <a:off x="549896" y="1575481"/>
            <a:ext cx="3816424" cy="511533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Территория реализации проекта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F8AEC73-F9FA-4DBE-8105-57DD8116B7A3}"/>
              </a:ext>
            </a:extLst>
          </p:cNvPr>
          <p:cNvSpPr/>
          <p:nvPr/>
        </p:nvSpPr>
        <p:spPr>
          <a:xfrm>
            <a:off x="530008" y="2357814"/>
            <a:ext cx="3816424" cy="878157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Перечень работ, оборудования материалов, необходимых для реализации проекта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69827B8-D646-445C-ABBC-E70E5C011AE5}"/>
              </a:ext>
            </a:extLst>
          </p:cNvPr>
          <p:cNvSpPr/>
          <p:nvPr/>
        </p:nvSpPr>
        <p:spPr>
          <a:xfrm>
            <a:off x="4901416" y="1561923"/>
            <a:ext cx="3878088" cy="1899466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Финансирование проекта: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областной бюджет (до 90% но не больше 3 млн.);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местный бюджет (от 10 %,  инициативные платежи от 0,1%) 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36A191B-5896-445F-8BAB-91A405513E4C}"/>
              </a:ext>
            </a:extLst>
          </p:cNvPr>
          <p:cNvSpPr/>
          <p:nvPr/>
        </p:nvSpPr>
        <p:spPr>
          <a:xfrm>
            <a:off x="528041" y="3429001"/>
            <a:ext cx="3816424" cy="1023382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Вклад заинтересованных лиц в реализацию проекта (финансовое, трудовое и (или) имущественное участие)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8108F2-9232-471F-8807-831CCE6D365C}"/>
              </a:ext>
            </a:extLst>
          </p:cNvPr>
          <p:cNvSpPr/>
          <p:nvPr/>
        </p:nvSpPr>
        <p:spPr>
          <a:xfrm>
            <a:off x="4916728" y="3575212"/>
            <a:ext cx="3816424" cy="878157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Сбор подписей, проведение опросов (при необходимости)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8EF5BE-C0C5-4E94-BC7D-2BD012840973}"/>
              </a:ext>
            </a:extLst>
          </p:cNvPr>
          <p:cNvSpPr/>
          <p:nvPr/>
        </p:nvSpPr>
        <p:spPr>
          <a:xfrm>
            <a:off x="2915816" y="4566205"/>
            <a:ext cx="3816424" cy="224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ВИЗУАЛИЗАЦИЯ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56721810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D441F-B310-4434-B8D0-4C60C0D0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0" y="555774"/>
            <a:ext cx="8229600" cy="57038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Территория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899E7-5434-4ADE-B03E-A2E967BAC9F4}"/>
              </a:ext>
            </a:extLst>
          </p:cNvPr>
          <p:cNvSpPr txBox="1"/>
          <p:nvPr/>
        </p:nvSpPr>
        <p:spPr>
          <a:xfrm>
            <a:off x="395536" y="1268760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Порядок определения части территории муниципального образования, на которой могут реализовываться инициативные проекты, устанавливается НПА представительного органа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CC3C-2F4D-4587-B483-92A089300FEC}"/>
              </a:ext>
            </a:extLst>
          </p:cNvPr>
          <p:cNvSpPr txBox="1"/>
          <p:nvPr/>
        </p:nvSpPr>
        <p:spPr>
          <a:xfrm>
            <a:off x="467544" y="2476240"/>
            <a:ext cx="3672408" cy="431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Инициативные проекты могут реализовываться в пределах следующих территорий проживания граждан: группа жилых домов, жилой микрорайон, квартал, улица, населенный пункт, территория, на которой осуществляется территориальное общественное самоуправление, или часть указанных территорий.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15E5884A-FEA8-49FA-93D0-A41E1AA28F60}"/>
              </a:ext>
            </a:extLst>
          </p:cNvPr>
          <p:cNvSpPr/>
          <p:nvPr/>
        </p:nvSpPr>
        <p:spPr>
          <a:xfrm>
            <a:off x="4427984" y="3021180"/>
            <a:ext cx="4464496" cy="3576172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6793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05CA-DD4E-4620-A490-606FF13C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54360"/>
            <a:ext cx="8229600" cy="7144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Требования к содержанию проекта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9CD199-465F-44C2-95CB-0047FE379A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5">
            <a:extLst>
              <a:ext uri="{FF2B5EF4-FFF2-40B4-BE49-F238E27FC236}">
                <a16:creationId xmlns:a16="http://schemas.microsoft.com/office/drawing/2014/main" id="{20470BFB-D186-46D2-868F-71A69411545E}"/>
              </a:ext>
            </a:extLst>
          </p:cNvPr>
          <p:cNvSpPr txBox="1">
            <a:spLocks/>
          </p:cNvSpPr>
          <p:nvPr/>
        </p:nvSpPr>
        <p:spPr>
          <a:xfrm>
            <a:off x="457200" y="1285193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описание проблемы;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предложений по решению указанной проблемы;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ожидаемого результата;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сроки реализации;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расчет расходов;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на объемы и источники финансирования;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планируемом финансовом, имущественном и (или) трудовом участии;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на территорию реализации проекта;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благополучателях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инициаторах;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фотоматериалы текущего состояния объекта и (или) территории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0822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CC36-4B87-4AC3-8D3A-10D85CE0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Финансовая составляющая для участия в областном отборе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F4B6C-756C-4B1F-9127-FAEDCD30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Областной бюджет – </a:t>
            </a:r>
            <a:r>
              <a:rPr lang="ru-RU" b="1" dirty="0">
                <a:solidFill>
                  <a:srgbClr val="FF0000"/>
                </a:solidFill>
              </a:rPr>
              <a:t>не более 89,9 % </a:t>
            </a:r>
            <a:r>
              <a:rPr lang="ru-RU" dirty="0"/>
              <a:t>от стоимости проекта</a:t>
            </a:r>
          </a:p>
          <a:p>
            <a:r>
              <a:rPr lang="ru-RU" dirty="0"/>
              <a:t>Максимальная сумма межбюджетного трансфера (субсидии) из областного бюджета на реализацию одного проекта – </a:t>
            </a:r>
            <a:r>
              <a:rPr lang="ru-RU" dirty="0">
                <a:solidFill>
                  <a:srgbClr val="FF0000"/>
                </a:solidFill>
              </a:rPr>
              <a:t>3 млн. рублей.</a:t>
            </a:r>
          </a:p>
          <a:p>
            <a:r>
              <a:rPr lang="ru-RU" dirty="0"/>
              <a:t>Местный бюджет – </a:t>
            </a:r>
            <a:r>
              <a:rPr lang="ru-RU" b="1" dirty="0">
                <a:solidFill>
                  <a:srgbClr val="FF0000"/>
                </a:solidFill>
              </a:rPr>
              <a:t>не менее 10 % </a:t>
            </a:r>
            <a:r>
              <a:rPr lang="ru-RU" dirty="0"/>
              <a:t>от стоимости проекта, инициативные платежи граждан – </a:t>
            </a:r>
            <a:r>
              <a:rPr lang="ru-RU" dirty="0">
                <a:solidFill>
                  <a:srgbClr val="FF0000"/>
                </a:solidFill>
              </a:rPr>
              <a:t>не менее 0,1 % </a:t>
            </a:r>
            <a:r>
              <a:rPr lang="ru-RU" dirty="0"/>
              <a:t>от стоимости проекта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80B23-1A4D-4338-BFF8-31EEC6ECDD41}"/>
              </a:ext>
            </a:extLst>
          </p:cNvPr>
          <p:cNvSpPr txBox="1"/>
          <p:nvPr/>
        </p:nvSpPr>
        <p:spPr>
          <a:xfrm>
            <a:off x="2273181" y="3246470"/>
            <a:ext cx="458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 стоимости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1752884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3D40-19E8-4D22-93A0-EA5999FC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13" y="692696"/>
            <a:ext cx="8229600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енежные средства граждан, индивидуальных предпринимателей и образованных в соответствии с законодательством Российской Федерации юридических лиц, </a:t>
            </a:r>
            <a:r>
              <a:rPr lang="ru-RU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уплачиваемые на добровольной основе и зачисляемые 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БК РФ в местный </a:t>
            </a:r>
            <a:r>
              <a:rPr lang="ru-RU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реализации </a:t>
            </a:r>
            <a:r>
              <a:rPr lang="ru-RU" sz="2200" b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инициативных </a:t>
            </a:r>
            <a:r>
              <a:rPr lang="ru-RU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0" i="0" u="none" strike="noStrike" baseline="0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F351F-AD2B-43F1-86D2-C244CE2F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5599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/>
              <a:t>Сбор инициативных платежей осуществляется как до конкурсного отбора, так и после прохождения областного конкурсного отбора;</a:t>
            </a:r>
          </a:p>
          <a:p>
            <a:pPr>
              <a:lnSpc>
                <a:spcPct val="100000"/>
              </a:lnSpc>
            </a:pPr>
            <a:endParaRPr lang="ru-RU" sz="1800" dirty="0"/>
          </a:p>
          <a:p>
            <a:pPr algn="just">
              <a:lnSpc>
                <a:spcPct val="100000"/>
              </a:lnSpc>
            </a:pPr>
            <a:r>
              <a:rPr lang="ru-RU" sz="1800" dirty="0"/>
              <a:t>Протоколом собрания целесообразно определить лицо, уполномоченное на сбор инициативных платежей и внесение платежей на счета администрации;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  <a:p>
            <a:pPr algn="just">
              <a:lnSpc>
                <a:spcPct val="100000"/>
              </a:lnSpc>
            </a:pPr>
            <a:r>
              <a:rPr lang="ru-RU" sz="1800" dirty="0"/>
              <a:t>Документами, подтверждающими намерение внести инициативные платежи на реализацию проекта, являются гарантийные письма от юридических лиц, индивидуальных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4577380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1E3EA1-3E95-49DE-B260-8552E96C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1" u="none" strike="noStrike" baseline="0" dirty="0">
                <a:latin typeface="Times New Roman" panose="02020603050405020304" pitchFamily="18" charset="0"/>
              </a:rPr>
              <a:t>Приказ Минфина России от 24.05.2022 № 82н «О Порядке формирования и применения кодов бюджетной классификации Российской Федерации, их структуре и принципах назначения»: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Финансовый орган муниципального образования </a:t>
            </a:r>
            <a:r>
              <a:rPr lang="ru-RU" b="1" i="0" u="none" strike="noStrike" baseline="0" dirty="0">
                <a:latin typeface="Times New Roman" panose="02020603050405020304" pitchFamily="18" charset="0"/>
              </a:rPr>
              <a:t>утверждает коды подвидов доходов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бюджетов по виду доходов бюджетов 000 1 17 15000 00 0000 150 «Инициативные платежи» для поступлений инициативных платежей </a:t>
            </a:r>
            <a:r>
              <a:rPr lang="ru-RU" b="1" i="0" u="none" strike="noStrike" baseline="0" dirty="0">
                <a:latin typeface="Times New Roman" panose="02020603050405020304" pitchFamily="18" charset="0"/>
              </a:rPr>
              <a:t>для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реализации </a:t>
            </a:r>
            <a:r>
              <a:rPr lang="ru-RU" b="1" i="0" u="none" strike="noStrike" baseline="0" dirty="0">
                <a:latin typeface="Times New Roman" panose="02020603050405020304" pitchFamily="18" charset="0"/>
              </a:rPr>
              <a:t>каждого инициативного проекта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5578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F198E3F-D73D-466C-99D5-72A1AD7A4FA5}"/>
              </a:ext>
            </a:extLst>
          </p:cNvPr>
          <p:cNvSpPr/>
          <p:nvPr/>
        </p:nvSpPr>
        <p:spPr>
          <a:xfrm>
            <a:off x="831715" y="3517484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С</a:t>
            </a:r>
            <a:r>
              <a:rPr lang="ru-RU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обрание или конференция по  вопросам осуществления территориального общественного самоуправления</a:t>
            </a:r>
            <a:endParaRPr lang="en-US" sz="2025" dirty="0">
              <a:cs typeface="Arial" pitchFamily="34" charset="0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C1C096E8-4C40-449F-89F1-3602E644D98D}"/>
              </a:ext>
            </a:extLst>
          </p:cNvPr>
          <p:cNvSpPr/>
          <p:nvPr/>
        </p:nvSpPr>
        <p:spPr>
          <a:xfrm rot="18900000">
            <a:off x="3913713" y="3274757"/>
            <a:ext cx="723953" cy="72395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5EB0A4-E9D2-4A0D-80AE-7BC6BCD592A5}"/>
              </a:ext>
            </a:extLst>
          </p:cNvPr>
          <p:cNvSpPr/>
          <p:nvPr/>
        </p:nvSpPr>
        <p:spPr>
          <a:xfrm>
            <a:off x="825844" y="1846728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Сход, собрание или конференция граждан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5D1E2302-2093-43C4-AFE1-234EAAF5B976}"/>
              </a:ext>
            </a:extLst>
          </p:cNvPr>
          <p:cNvSpPr/>
          <p:nvPr/>
        </p:nvSpPr>
        <p:spPr>
          <a:xfrm rot="2700000">
            <a:off x="3913713" y="2693923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A7F5566-A921-4FFF-B35B-D36876DBA38C}"/>
              </a:ext>
            </a:extLst>
          </p:cNvPr>
          <p:cNvSpPr/>
          <p:nvPr/>
        </p:nvSpPr>
        <p:spPr>
          <a:xfrm>
            <a:off x="4755999" y="1834047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dirty="0">
                <a:solidFill>
                  <a:schemeClr val="tx1"/>
                </a:solidFill>
                <a:cs typeface="Arial" pitchFamily="34" charset="0"/>
              </a:rPr>
              <a:t>Опрос о поддержке проекта (если предусмотрено НПА представительного органа)</a:t>
            </a:r>
            <a:endParaRPr 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9A0352B7-2841-47A2-BF34-EDC110013694}"/>
              </a:ext>
            </a:extLst>
          </p:cNvPr>
          <p:cNvSpPr/>
          <p:nvPr/>
        </p:nvSpPr>
        <p:spPr>
          <a:xfrm rot="8100000">
            <a:off x="4517995" y="2693923"/>
            <a:ext cx="723953" cy="72395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37785E15-A002-4FE0-A57A-9C67EA29CBF8}"/>
              </a:ext>
            </a:extLst>
          </p:cNvPr>
          <p:cNvSpPr/>
          <p:nvPr/>
        </p:nvSpPr>
        <p:spPr>
          <a:xfrm rot="18900000">
            <a:off x="7843704" y="1657699"/>
            <a:ext cx="723953" cy="723953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3F9AE41-7CC3-4B10-A898-7644A7358A7F}"/>
              </a:ext>
            </a:extLst>
          </p:cNvPr>
          <p:cNvSpPr/>
          <p:nvPr/>
        </p:nvSpPr>
        <p:spPr>
          <a:xfrm>
            <a:off x="4755999" y="3523355"/>
            <a:ext cx="3564000" cy="1370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dirty="0">
                <a:solidFill>
                  <a:schemeClr val="tx1"/>
                </a:solidFill>
                <a:cs typeface="Arial" pitchFamily="34" charset="0"/>
              </a:rPr>
              <a:t>Сбор подписей (если предусмотрено НПА представительного органа)</a:t>
            </a:r>
            <a:endParaRPr 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Chevron 15">
            <a:extLst>
              <a:ext uri="{FF2B5EF4-FFF2-40B4-BE49-F238E27FC236}">
                <a16:creationId xmlns:a16="http://schemas.microsoft.com/office/drawing/2014/main" id="{D187B9D1-CA98-4407-84EF-BB7AA4E77C69}"/>
              </a:ext>
            </a:extLst>
          </p:cNvPr>
          <p:cNvSpPr/>
          <p:nvPr/>
        </p:nvSpPr>
        <p:spPr>
          <a:xfrm rot="13500000">
            <a:off x="4530676" y="3274757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Chevron 16">
            <a:extLst>
              <a:ext uri="{FF2B5EF4-FFF2-40B4-BE49-F238E27FC236}">
                <a16:creationId xmlns:a16="http://schemas.microsoft.com/office/drawing/2014/main" id="{C2D3F6D6-A769-4260-A309-154876376D61}"/>
              </a:ext>
            </a:extLst>
          </p:cNvPr>
          <p:cNvSpPr/>
          <p:nvPr/>
        </p:nvSpPr>
        <p:spPr>
          <a:xfrm rot="2700000">
            <a:off x="7843704" y="4390130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C8A2A-8317-46DA-A23C-BAF960BF0B6B}"/>
              </a:ext>
            </a:extLst>
          </p:cNvPr>
          <p:cNvSpPr txBox="1"/>
          <p:nvPr/>
        </p:nvSpPr>
        <p:spPr>
          <a:xfrm>
            <a:off x="1189719" y="2218595"/>
            <a:ext cx="2661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28A3-6839-450D-8749-C50AC1FA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657603"/>
            <a:ext cx="8075240" cy="593363"/>
          </a:xfrm>
        </p:spPr>
        <p:txBody>
          <a:bodyPr>
            <a:normAutofit/>
          </a:bodyPr>
          <a:lstStyle/>
          <a:p>
            <a:r>
              <a:rPr lang="ru-RU" sz="2400" dirty="0"/>
              <a:t>Рассмотрение инициативного проекта до его внесения</a:t>
            </a:r>
          </a:p>
        </p:txBody>
      </p:sp>
    </p:spTree>
    <p:extLst>
      <p:ext uri="{BB962C8B-B14F-4D97-AF65-F5344CB8AC3E}">
        <p14:creationId xmlns:p14="http://schemas.microsoft.com/office/powerpoint/2010/main" val="39651128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144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Инициативные проекты</a:t>
            </a: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имеющие приоритетное значение для жителей МО или его части, по решению вопросов местного значения или иных вопросов, право решения которых предоставлено органам местного самоуправления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2839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96793-3D6A-46F4-BBC1-67DC94B2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" y="620688"/>
            <a:ext cx="8229600" cy="570384"/>
          </a:xfrm>
        </p:spPr>
        <p:txBody>
          <a:bodyPr/>
          <a:lstStyle/>
          <a:p>
            <a:r>
              <a:rPr lang="ru-RU" dirty="0"/>
              <a:t>Порядок проведения собраний граждан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079903-E302-4D24-83A9-E69E84B3CF4B}"/>
              </a:ext>
            </a:extLst>
          </p:cNvPr>
          <p:cNvSpPr/>
          <p:nvPr/>
        </p:nvSpPr>
        <p:spPr>
          <a:xfrm>
            <a:off x="4644008" y="1268760"/>
            <a:ext cx="4023864" cy="51845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итогам собрания оформляется протокол, в котором рекомендуется указать: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проживающих на территории, количество участников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председателя, секретаря, счетной комиссии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инициаторах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работ/услуг для реализации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за сбор инициативных платежей,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кто, в каком размере и когда передаст средства ответственному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нефинансовых формах участия населения в проекте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за поддержку проекта</a:t>
            </a:r>
            <a:endParaRPr lang="ru-RU" sz="1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регистрации участников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B85D42-7AB8-4FEA-931E-8AF520CB4347}"/>
              </a:ext>
            </a:extLst>
          </p:cNvPr>
          <p:cNvSpPr/>
          <p:nvPr/>
        </p:nvSpPr>
        <p:spPr>
          <a:xfrm>
            <a:off x="611560" y="1268760"/>
            <a:ext cx="3744416" cy="17281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/>
            </a:extrusionClr>
            <a:contourClr>
              <a:schemeClr val="accent1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Собрание (конференция) граждан проводится в порядке, установленном представительным органом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заранее обратиться в 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Администрацию для уточнения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порядка назначения собрания                 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9A8C2465-9C26-4FD5-80D6-C334C3B84EB4}"/>
              </a:ext>
            </a:extLst>
          </p:cNvPr>
          <p:cNvSpPr/>
          <p:nvPr/>
        </p:nvSpPr>
        <p:spPr>
          <a:xfrm>
            <a:off x="611560" y="3140968"/>
            <a:ext cx="3744416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(конференция)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порядке, установленном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ТОС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805F76-DAF6-43F7-B8D6-62E632D55996}"/>
              </a:ext>
            </a:extLst>
          </p:cNvPr>
          <p:cNvSpPr/>
          <p:nvPr/>
        </p:nvSpPr>
        <p:spPr>
          <a:xfrm>
            <a:off x="755576" y="2348880"/>
            <a:ext cx="504056" cy="556093"/>
          </a:xfrm>
          <a:prstGeom prst="rect">
            <a:avLst/>
          </a:prstGeom>
          <a:blipFill>
            <a:blip r:embed="rId2"/>
            <a:stretch>
              <a:fillRect l="-21000" r="-21000"/>
            </a:stretch>
          </a:blipFill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552069-DA6A-4E36-B48B-66BAB9F05726}"/>
              </a:ext>
            </a:extLst>
          </p:cNvPr>
          <p:cNvSpPr/>
          <p:nvPr/>
        </p:nvSpPr>
        <p:spPr>
          <a:xfrm>
            <a:off x="603656" y="4705173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Ход собрания рекомендуется фиксировать на фото, видео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01B38D-8076-432C-8030-F63762A94EB8}"/>
              </a:ext>
            </a:extLst>
          </p:cNvPr>
          <p:cNvSpPr/>
          <p:nvPr/>
        </p:nvSpPr>
        <p:spPr>
          <a:xfrm>
            <a:off x="485984" y="5406526"/>
            <a:ext cx="1359568" cy="1080120"/>
          </a:xfrm>
          <a:prstGeom prst="rect">
            <a:avLst/>
          </a:prstGeom>
          <a:blipFill>
            <a:blip r:embed="rId3"/>
            <a:stretch>
              <a:fillRect l="-21000" r="-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A4E20F-6559-4C01-805B-0610096F31E5}"/>
              </a:ext>
            </a:extLst>
          </p:cNvPr>
          <p:cNvSpPr/>
          <p:nvPr/>
        </p:nvSpPr>
        <p:spPr>
          <a:xfrm>
            <a:off x="2575843" y="5371039"/>
            <a:ext cx="1359568" cy="1104527"/>
          </a:xfrm>
          <a:prstGeom prst="rect">
            <a:avLst/>
          </a:prstGeom>
          <a:blipFill>
            <a:blip r:embed="rId4"/>
            <a:stretch>
              <a:fillRect l="-21000" r="-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8102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157EC-78BA-471E-8748-4909670A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0384"/>
          </a:xfrm>
        </p:spPr>
        <p:txBody>
          <a:bodyPr/>
          <a:lstStyle/>
          <a:p>
            <a:r>
              <a:rPr lang="ru-RU" dirty="0"/>
              <a:t>Опрос граждан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38363-B3B1-4AE7-BD2C-A8DEDA64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Ст. 31 Федерального закона  «Об общих принципах организации местного самоуправления в Российской Федерации»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</a:rPr>
              <a:t>Областной закон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от 22.02.2017 №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4-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з «О порядке назначения и проведения опроса граждан Российской Федерации в муниципальных образованиях Смоленской области»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</a:rPr>
              <a:t>Порядок проведения опроса, установленный НПА представительного органа муниципального образования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1725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FB9C7-CC63-43EF-B3A5-72DA8B5C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/>
              <a:t>Сбор подписей в поддержку инициативного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E8BCA-5141-41BD-9240-92E37280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Рекомендации: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сбора подписей установить в НПА представительного органа, утвердить форму подписного листа;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определить минимальное количество подписей, необходимых для поддержки проекта (в абсолютных числах или процентном соотношении);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порядок оформления результата сбора подписей (например, протокол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итогах сбора подписей)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4232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CA6D-C885-41FB-ACFD-81671D7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инициативного проекта в администрацию 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C5C48-85C0-45C5-8A27-56BD57FA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Проект вносит инициатор</a:t>
            </a:r>
          </a:p>
          <a:p>
            <a:pPr algn="just"/>
            <a:r>
              <a:rPr lang="ru-RU" dirty="0"/>
              <a:t>Срок внесения инициативных проектов должен быть указан в объявлении о конкурсном отборе на оказание поддержки инициативным проектам из областного бюджета </a:t>
            </a:r>
          </a:p>
          <a:p>
            <a:pPr algn="just"/>
            <a:r>
              <a:rPr lang="ru-RU" dirty="0"/>
              <a:t>Информация о внесенных проектах размещается на сайте муниципального образования (если в поселении нет сайта – на сайте муниципального района) для замечаний 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58345188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3DFAE-6EAF-42CE-9485-7629D1BCD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5658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71C67A-7EC4-472B-B955-82F0E6A3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221"/>
            <a:ext cx="8229600" cy="64239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Пример информации на сайт</a:t>
            </a:r>
          </a:p>
        </p:txBody>
      </p:sp>
    </p:spTree>
    <p:extLst>
      <p:ext uri="{BB962C8B-B14F-4D97-AF65-F5344CB8AC3E}">
        <p14:creationId xmlns:p14="http://schemas.microsoft.com/office/powerpoint/2010/main" val="368692367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FFAF1-3EF2-4228-A930-ABE89857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46B3A8-6380-47F3-87E2-C9B7CF84C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6" y="764704"/>
            <a:ext cx="9239684" cy="5688632"/>
          </a:xfrm>
        </p:spPr>
      </p:pic>
    </p:spTree>
    <p:extLst>
      <p:ext uri="{BB962C8B-B14F-4D97-AF65-F5344CB8AC3E}">
        <p14:creationId xmlns:p14="http://schemas.microsoft.com/office/powerpoint/2010/main" val="351922547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2A62C-1E55-4F22-8047-9DB2E7B02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" y="980728"/>
            <a:ext cx="8604557" cy="5400600"/>
          </a:xfrm>
        </p:spPr>
      </p:pic>
    </p:spTree>
    <p:extLst>
      <p:ext uri="{BB962C8B-B14F-4D97-AF65-F5344CB8AC3E}">
        <p14:creationId xmlns:p14="http://schemas.microsoft.com/office/powerpoint/2010/main" val="371578195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C94C9F-EEE1-42CE-A26B-40D81F0CF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" y="836712"/>
            <a:ext cx="8651540" cy="5289451"/>
          </a:xfrm>
        </p:spPr>
      </p:pic>
    </p:spTree>
    <p:extLst>
      <p:ext uri="{BB962C8B-B14F-4D97-AF65-F5344CB8AC3E}">
        <p14:creationId xmlns:p14="http://schemas.microsoft.com/office/powerpoint/2010/main" val="211196968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429FB9-CCF5-4ED8-A12A-C2BEDC4C7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8" y="692696"/>
            <a:ext cx="8049662" cy="5433467"/>
          </a:xfrm>
        </p:spPr>
      </p:pic>
    </p:spTree>
    <p:extLst>
      <p:ext uri="{BB962C8B-B14F-4D97-AF65-F5344CB8AC3E}">
        <p14:creationId xmlns:p14="http://schemas.microsoft.com/office/powerpoint/2010/main" val="93329934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25D8EE-8F89-42EB-AE39-8FC7964F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" y="784274"/>
            <a:ext cx="8671648" cy="5289451"/>
          </a:xfrm>
        </p:spPr>
      </p:pic>
    </p:spTree>
    <p:extLst>
      <p:ext uri="{BB962C8B-B14F-4D97-AF65-F5344CB8AC3E}">
        <p14:creationId xmlns:p14="http://schemas.microsoft.com/office/powerpoint/2010/main" val="11689069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5D04F-66B5-4D8F-8387-F87A99F0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Правовое регулирование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8C443-FE4D-4C4B-BC46-554F63BC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/>
            <a:r>
              <a:rPr lang="ru-RU" sz="1800" dirty="0"/>
              <a:t>Федеральный закон «Об общих принципах организации местного самоуправления в Российской Федерации»: ст. 26.1 (инициативные проекты), ст. 56.1 (финансовое обеспечение),  ст. 29 (собрание), ст. 31 (опрос граждан), ст. 27 (ТОС), ст. 27.1 (староста);</a:t>
            </a:r>
          </a:p>
          <a:p>
            <a:pPr algn="just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Смоленской области от 12.02.2024 №71  «Об утверждении Положения о проведении конкурсного отбора инициативных проектов, выдвигаемых муниципальными образованиями Смоленской области для получения финансовой поддержки из областного бюджета».</a:t>
            </a:r>
            <a:endParaRPr lang="ru-RU" sz="1800" dirty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8579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D06F-A94D-48B5-B31F-A5ABBCA2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77" y="69609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Рассмотрение проекта Администрацией МО.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Принятие решения (постановления)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24DC2-A6EA-4E4D-8B10-9D48CF7F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86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поддержать инициативный проект и выдвинуть его для участия в конкурсном отборе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</a:p>
          <a:p>
            <a:pPr marL="6286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отказать в поддержке инициативного проекта и вернуть его инициаторам проекта с указанием причин отказа в поддержке инициативного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15855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19934-990C-45FF-B744-70EF7880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Конкурсный отбор инициативных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67AD1-8625-4A32-B74E-02AE4729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конкурсного отбора – муниципальные округа Смоленской области;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от одного участника не ограничено;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победителях конкурсного отбора принимает конкурсная комиссия, состав которой утверждается постановлением Правительства Смоленской области;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определяются на основе критериев оценки проектов,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методом сложения баллов по каждому критерию оценки;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победителей в каждой из номинаций конкурсного отбора определяется конкурсной комиссией на основании рейтинга проектов в пределах объема бюджетных ассигнований, предусмотренных в  областном бюджете на предоставление финансовой поддержки инициативных проектов.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66349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2181F5-365F-46CE-B805-1379752FD2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1" y="5009280"/>
            <a:ext cx="1340768" cy="13407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2F126-58D6-4232-AB91-426FDFB7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67" y="548679"/>
            <a:ext cx="8229600" cy="640357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Документы  для участия в конкурсном отборе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9B4AFC-3768-4473-8F6C-7CB746C67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" y="2234080"/>
            <a:ext cx="1721601" cy="115145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47B1F3-20C9-4C02-B1B7-8F41C0151331}"/>
              </a:ext>
            </a:extLst>
          </p:cNvPr>
          <p:cNvSpPr txBox="1"/>
          <p:nvPr/>
        </p:nvSpPr>
        <p:spPr>
          <a:xfrm>
            <a:off x="1534286" y="2211159"/>
            <a:ext cx="227237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аявка по форме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DEEA0-F6C9-4C2B-9936-AFA975E72F68}"/>
              </a:ext>
            </a:extLst>
          </p:cNvPr>
          <p:cNvSpPr txBox="1"/>
          <p:nvPr/>
        </p:nvSpPr>
        <p:spPr>
          <a:xfrm>
            <a:off x="5938597" y="2095809"/>
            <a:ext cx="2736304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нициативный проект по типовой форме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983F65-F682-44E2-8B5A-89A8C8AF3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0" y="2095809"/>
            <a:ext cx="1644939" cy="11514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24978B-843D-4C69-AF4A-0E2186163B9A}"/>
              </a:ext>
            </a:extLst>
          </p:cNvPr>
          <p:cNvSpPr txBox="1"/>
          <p:nvPr/>
        </p:nvSpPr>
        <p:spPr>
          <a:xfrm>
            <a:off x="1403134" y="3640734"/>
            <a:ext cx="2880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опия протокола схода, собрания или конференции граждан с приложением к нему листа регистрации участвующих в голосовании по вопросу о поддержке проекта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опроса граждан и (или) копии подписных листов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4B7F42-8B56-441F-BF72-1D2752FB85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" y="4227407"/>
            <a:ext cx="1281345" cy="9282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075240-E933-412F-B34E-E0ACA6D3132F}"/>
              </a:ext>
            </a:extLst>
          </p:cNvPr>
          <p:cNvSpPr txBox="1"/>
          <p:nvPr/>
        </p:nvSpPr>
        <p:spPr>
          <a:xfrm>
            <a:off x="5965082" y="4879523"/>
            <a:ext cx="2736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опия МПА о поддержке инициативного проекта и выдвижении его для участия в конкурсном отборе;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FDF3C3-DB91-40C9-BB81-B2B469A914FE}"/>
              </a:ext>
            </a:extLst>
          </p:cNvPr>
          <p:cNvSpPr txBox="1"/>
          <p:nvPr/>
        </p:nvSpPr>
        <p:spPr>
          <a:xfrm>
            <a:off x="5866589" y="3217507"/>
            <a:ext cx="2880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опия протокола создания инициативной группы (в случае, если инициаторами проекта выступает инициативная группа);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31958-9397-4EA5-9E0C-912A66EC55A8}"/>
              </a:ext>
            </a:extLst>
          </p:cNvPr>
          <p:cNvSpPr txBox="1"/>
          <p:nvPr/>
        </p:nvSpPr>
        <p:spPr>
          <a:xfrm>
            <a:off x="1314274" y="1236482"/>
            <a:ext cx="3456384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документы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0165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FACC26-5B95-4B29-9DC1-89CE26EE20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575845"/>
            <a:ext cx="1122125" cy="7494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CFABDB-F8DA-488D-9916-20B9193CFD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8896"/>
            <a:ext cx="1591756" cy="1209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F3997-43D1-4CD1-869E-D684C1A10F32}"/>
              </a:ext>
            </a:extLst>
          </p:cNvPr>
          <p:cNvSpPr txBox="1"/>
          <p:nvPr/>
        </p:nvSpPr>
        <p:spPr>
          <a:xfrm>
            <a:off x="1699260" y="582637"/>
            <a:ext cx="2800732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арантийное письмо главы муниципального образования либо выписка из бюджета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4F7B5-A115-4EE1-9CFE-85E26EF6C850}"/>
              </a:ext>
            </a:extLst>
          </p:cNvPr>
          <p:cNvSpPr txBox="1"/>
          <p:nvPr/>
        </p:nvSpPr>
        <p:spPr>
          <a:xfrm>
            <a:off x="5612950" y="575846"/>
            <a:ext cx="3097934" cy="233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окументы, подтверждающие планируемое финансовое имущественное и (или) трудовое участие инициаторов проекта, иных граждан и организаций в реализации инициативного проекта (гарантийные письма, договора)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2C2E8-04A8-418D-884A-DD8524DC2D83}"/>
              </a:ext>
            </a:extLst>
          </p:cNvPr>
          <p:cNvSpPr txBox="1"/>
          <p:nvPr/>
        </p:nvSpPr>
        <p:spPr>
          <a:xfrm>
            <a:off x="2520935" y="2812086"/>
            <a:ext cx="2969938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отоматериалы текущего состояния объекта и (или) территории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EBDDF3-1036-4647-B4F7-127128C20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9057"/>
            <a:ext cx="1385763" cy="92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2BE3C6-493D-43C6-8775-AA52DD7434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69" y="2817616"/>
            <a:ext cx="1242290" cy="931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A75281-DFE9-4C2E-9FED-501BEA7352C9}"/>
              </a:ext>
            </a:extLst>
          </p:cNvPr>
          <p:cNvSpPr txBox="1"/>
          <p:nvPr/>
        </p:nvSpPr>
        <p:spPr>
          <a:xfrm>
            <a:off x="5682619" y="3441799"/>
            <a:ext cx="2344475" cy="148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окальный сметный расчет (без учета материалов, работ, услуг, предоставляемых безвозмездно)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FC85C6-B782-43ED-B5B6-F00B14E191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49" y="3141629"/>
            <a:ext cx="1112957" cy="8119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D23F1-77E0-419A-9248-8893992042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244" y="5301208"/>
            <a:ext cx="2011716" cy="11315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E048F4-1662-4AD7-83C1-87E3D99B3E92}"/>
              </a:ext>
            </a:extLst>
          </p:cNvPr>
          <p:cNvSpPr txBox="1"/>
          <p:nvPr/>
        </p:nvSpPr>
        <p:spPr>
          <a:xfrm>
            <a:off x="395536" y="4038667"/>
            <a:ext cx="4580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 об опубликовании (обнародовании) и размещении на официальном сайте муниципального образования в информационно-телекоммуникационной сети «Интернет» информации о внесении инициативного проекта в администрацию муниципального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859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E815E9-CAE7-4862-90F9-74D6CCD0D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68" y="1518696"/>
            <a:ext cx="1527440" cy="12067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BC500-6970-43AE-8693-3BB73E34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01454"/>
            <a:ext cx="8229600" cy="99368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Документы, предоставляемые по инициативе Администрации МО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68EF5-CAD1-4D8D-9C34-84D95585BD1A}"/>
              </a:ext>
            </a:extLst>
          </p:cNvPr>
          <p:cNvSpPr txBox="1"/>
          <p:nvPr/>
        </p:nvSpPr>
        <p:spPr>
          <a:xfrm>
            <a:off x="457200" y="1518696"/>
            <a:ext cx="4580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окументы, подтверждающие использование средств массовой информации и других средств информирования населения муниципального образования по вопросам, связанным с разработкой и обсуждением инициативного проекта (при наличии);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3086C-B904-4CE7-BED2-E9809FEA119A}"/>
              </a:ext>
            </a:extLst>
          </p:cNvPr>
          <p:cNvSpPr txBox="1"/>
          <p:nvPr/>
        </p:nvSpPr>
        <p:spPr>
          <a:xfrm>
            <a:off x="5831894" y="1965942"/>
            <a:ext cx="3379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копии статей в СМИ,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снимки экрана («скриншот») с изображением страницы сайта МО, социальных сетей,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фото информационных стендов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C40BE-E5F2-47EE-984A-64D3C0A5DC46}"/>
              </a:ext>
            </a:extLst>
          </p:cNvPr>
          <p:cNvSpPr txBox="1"/>
          <p:nvPr/>
        </p:nvSpPr>
        <p:spPr>
          <a:xfrm>
            <a:off x="2796801" y="3752016"/>
            <a:ext cx="3888432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атериалы, подтверждающие изучение общественного мнения при разработке инициативного проекта (при наличии):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3C10B-823B-4974-9365-C7592678B294}"/>
              </a:ext>
            </a:extLst>
          </p:cNvPr>
          <p:cNvSpPr txBox="1"/>
          <p:nvPr/>
        </p:nvSpPr>
        <p:spPr>
          <a:xfrm>
            <a:off x="4607809" y="5156520"/>
            <a:ext cx="4747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анкетирования граждан;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«скриншоты» экрана с изображением страницы сайта на котором проходило электронное голосование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BCF52F-0961-4E1B-AD99-D811787F4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49080"/>
            <a:ext cx="2339601" cy="15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3713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2D66F-FD20-47EC-A76A-1F55A599B0EB}"/>
              </a:ext>
            </a:extLst>
          </p:cNvPr>
          <p:cNvSpPr txBox="1"/>
          <p:nvPr/>
        </p:nvSpPr>
        <p:spPr>
          <a:xfrm>
            <a:off x="2483768" y="1340768"/>
            <a:ext cx="489654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изуальное представление проекта (при наличии):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Эскиз;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Чертеж;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Дизайн-проект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81D3F0-E422-4063-A1DF-E1C0CCE11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1828800" cy="1247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2187D-0C25-49FF-9086-433FD3620F1C}"/>
              </a:ext>
            </a:extLst>
          </p:cNvPr>
          <p:cNvSpPr txBox="1"/>
          <p:nvPr/>
        </p:nvSpPr>
        <p:spPr>
          <a:xfrm>
            <a:off x="611560" y="4509120"/>
            <a:ext cx="75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ные материалы и информацию, необходимые для подтверждения достоверности представляемых сведений и наиболее полного описания инициативного проекта (при наличии).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996950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4F5781-01E7-49E5-ADD3-1E07B7E5A0B6}"/>
              </a:ext>
            </a:extLst>
          </p:cNvPr>
          <p:cNvSpPr txBox="1"/>
          <p:nvPr/>
        </p:nvSpPr>
        <p:spPr>
          <a:xfrm>
            <a:off x="539552" y="782121"/>
            <a:ext cx="7884368" cy="4113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выписку из муниципального правового акта о бюджете и (или) выписку из сводной бюджетной росписи бюджета муниципального образования, подтверждающие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расходов на реализацию инициативного проекта, или гарантийное письмо о включении средств на финансирование расходных обязательств на реализацию инициативного проекта в бюджет муниципального образования, подписанное главой муниципального образования (или уполномоченным лицом);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выписку из лицевого счета муниципального образования о поступлении во временное распоряжение средств граждан для дальнейшего финансирования проекта в денежной форме, и платежное поручение, подтверждающее проведение данной операции, или гарантийное письмо инициатора проекта, подтверждающее обязательство вклада граждан в реализацию проекта в денежной форме (при наличии финансирования со стороны граждан);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выписку из лицевого счета муниципального образования о поступлении во временное распоряжение средств юридических лиц и (или) индивидуальных предпринимателей для дальнейшего финансирования проекта, подтверждающую вклад юридических лиц и (или) индивидуальных предпринимателей в реализацию проекта в денежной форме, и платежное поручение, подтверждающее проведение данной операции, или гарантийные письма от юридических лиц и (или) индивидуальных предпринимателей о готовности принять участие в реализации проекта в денежной форме (при наличии финансирования со стороны юридических лиц и (или) индивидуальных предпринимателей);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-гарантийные письма (договора) о планируемом имущественном и (или) трудовом участии граждан, юридических лиц и (или) индивидуальных предпринимателей в реализации проекта (при наличии);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локальный сметный расчет на инициативный проект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37484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03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Работа конкурсной комиссии</a:t>
            </a:r>
          </a:p>
        </p:txBody>
      </p:sp>
      <p:pic>
        <p:nvPicPr>
          <p:cNvPr id="8" name="Picture 2" descr="Картинки по запросу экспертиз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307908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566124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«Оценка заявок»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97047960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984365"/>
              </p:ext>
            </p:extLst>
          </p:nvPr>
        </p:nvGraphicFramePr>
        <p:xfrm>
          <a:off x="251520" y="1484784"/>
          <a:ext cx="8229600" cy="48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901"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Уровень финансирования инициативного проекта из бюджета муниципального образования </a:t>
                      </a:r>
                      <a:r>
                        <a:rPr kumimoji="0" lang="ru-RU" sz="2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учета объемов инициативных платежей </a:t>
                      </a:r>
                      <a:endParaRPr lang="ru-RU" sz="2800" u="sng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10,01 % до 15 % (включительно) </a:t>
                      </a:r>
                      <a:r>
                        <a:rPr lang="ru-RU" sz="2000" dirty="0"/>
                        <a:t>- 10 баллов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 15,01% до 20% - </a:t>
                      </a: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(включительно) </a:t>
                      </a:r>
                      <a:r>
                        <a:rPr lang="ru-RU" sz="2000" dirty="0"/>
                        <a:t>- 15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20% -  20 баллов</a:t>
                      </a: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1902E6-01B0-4689-9A96-5B86FC7B874E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br>
              <a:rPr lang="ru-RU" dirty="0"/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участников  в реализацию инициативного проекта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19917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44039"/>
              </p:ext>
            </p:extLst>
          </p:nvPr>
        </p:nvGraphicFramePr>
        <p:xfrm>
          <a:off x="457200" y="908720"/>
          <a:ext cx="8229600" cy="55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055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405">
                <a:tc rowSpan="2"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 Уровень финансирования инициативного проекта за счет инициативных платежей </a:t>
                      </a:r>
                    </a:p>
                    <a:p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Минимально проектом должны быть предусмотрены инициативные платежи в сумме 0,1 % от стоимости проекта</a:t>
                      </a:r>
                      <a:endParaRPr lang="ru-RU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инициативные платежи физических лиц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0,2% до 1 % - 5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1,01% до 5% - 10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5,01% до 10% - 15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10,01% - 20 баллов</a:t>
                      </a:r>
                      <a:endParaRPr lang="ru-RU" sz="20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Инициативные платежи индивидуальных предпринимателей и </a:t>
                      </a:r>
                      <a:r>
                        <a:rPr lang="ru-RU" sz="2000" dirty="0" err="1"/>
                        <a:t>юр.лиц</a:t>
                      </a:r>
                      <a:r>
                        <a:rPr lang="ru-RU" sz="2000" dirty="0"/>
                        <a:t>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5 % до 10% - 5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10,01% до 15% - 10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15,01 % до 20% - 15 баллов,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20% - 20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65480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7866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308D-7DA6-4DAD-AF64-FFCEDB6B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8" y="404664"/>
            <a:ext cx="8344534" cy="1058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Правовые акты представительного органа, регулируют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28890-C1D4-4D81-83A2-1F8418CC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80"/>
            <a:ext cx="8229600" cy="51342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порядок определения части территории муниципального образования, на которой могут реализовываться инициативные проекты;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порядок выдвижения, внесения, обсуждения, рассмотрения инициативных проектов, а также проведения их конкурсного отбора;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 порядок формирования и деятельности комиссии по проведению конкурсного отбора;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о минимальной численности инициативной группы (менее 10 человек);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о предоставлении права  выступить инициатором проекта иным лицам, осуществляющим деятельность на территории соответствующего муниципального образования;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о возможности выявления мнения граждан по вопросу о поддержке инициативного проекта также путем опроса граждан, сбора их подписей.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1904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6611202"/>
              </p:ext>
            </p:extLst>
          </p:nvPr>
        </p:nvGraphicFramePr>
        <p:xfrm>
          <a:off x="457200" y="1616698"/>
          <a:ext cx="8229600" cy="437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Количество граждан, изъявивших желание принять трудовое участие в реализации инициативного проекта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 </a:t>
                      </a:r>
                      <a:r>
                        <a:rPr lang="ru-RU" sz="2400" baseline="0" dirty="0"/>
                        <a:t>10 человек – 1 балл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от 11 до 15 человек – 2 балла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от 16 и более – 3 балла</a:t>
                      </a: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25702F-6321-46CC-9AC4-C8DCB973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342"/>
            <a:ext cx="8229600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Участие заинтересованных лиц  в реализации инициативного проекта в нефинансовых формах участия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8171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61021"/>
              </p:ext>
            </p:extLst>
          </p:nvPr>
        </p:nvGraphicFramePr>
        <p:xfrm>
          <a:off x="534380" y="836712"/>
          <a:ext cx="8075240" cy="256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Участие граждан в реализации инициативного проекта в нефинансовых формах (кроме трудового участия)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наличие- 5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53B3C8-A495-4208-999E-1DDAA5CA3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91122"/>
              </p:ext>
            </p:extLst>
          </p:nvPr>
        </p:nvGraphicFramePr>
        <p:xfrm>
          <a:off x="534380" y="3645024"/>
          <a:ext cx="8075240" cy="291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418205052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31544807"/>
                    </a:ext>
                  </a:extLst>
                </a:gridCol>
              </a:tblGrid>
              <a:tr h="286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 Участие индивидуальных предпринимателей и  юридических лиц в реализации инициативного проекта в нефинансовых формах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участие одного ИП или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</a:rPr>
                        <a:t>юр.лица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- 5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участие двух и более ИП и (или)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</a:rPr>
                        <a:t>юр.лиц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- 10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4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98262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3. Социальная эффективность реализации инициативного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66636"/>
              </p:ext>
            </p:extLst>
          </p:nvPr>
        </p:nvGraphicFramePr>
        <p:xfrm>
          <a:off x="323528" y="1916832"/>
          <a:ext cx="8229600" cy="444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77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Количество </a:t>
                      </a:r>
                      <a:r>
                        <a:rPr kumimoji="0" lang="ru-RU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благополучателей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реализации инициативного проекта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(прямые и косвенные)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 100 человек - 3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 101 до 300</a:t>
                      </a:r>
                      <a:r>
                        <a:rPr lang="ru-RU" sz="2400" baseline="0" dirty="0"/>
                        <a:t> человек - 5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от 301 до 500 человек - 7 баллов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/>
                        <a:t>501 и более - 10 баллов</a:t>
                      </a: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905605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869644"/>
              </p:ext>
            </p:extLst>
          </p:nvPr>
        </p:nvGraphicFramePr>
        <p:xfrm>
          <a:off x="467544" y="764704"/>
          <a:ext cx="8075240" cy="592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2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населения, которое будет пользоваться результатами реализации инициативного проекта на регулярной основе (прямые и косвенные </a:t>
                      </a:r>
                      <a:r>
                        <a:rPr kumimoji="0" lang="ru-RU" sz="2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благополучатели</a:t>
                      </a: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в процентах от общего числа жителей муниципального образования или его части, на которой реализуется инициативный проект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25%  – 5 балла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462323425"/>
                  </a:ext>
                </a:extLst>
              </a:tr>
              <a:tr h="633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25,01% до 50% – 10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262230977"/>
                  </a:ext>
                </a:extLst>
              </a:tr>
              <a:tr h="63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50,01% до 75%– 15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959889451"/>
                  </a:ext>
                </a:extLst>
              </a:tr>
              <a:tr h="633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75% - 20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83497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30361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жителей в определении проблемы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62992"/>
              </p:ext>
            </p:extLst>
          </p:nvPr>
        </p:nvGraphicFramePr>
        <p:xfrm>
          <a:off x="457200" y="1600200"/>
          <a:ext cx="8229600" cy="451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жителей, принявших участие в выборе инициативного проекта </a:t>
                      </a:r>
                    </a:p>
                    <a:p>
                      <a:r>
                        <a:rPr lang="ru-RU" sz="2400" i="1" dirty="0"/>
                        <a:t>(в собраниях, опросах, сборе подписей, в иных формах выявления мнения населения – подтверждается документально)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 30 человек –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 31 до 50 человек –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 51 до 100 человек – 7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101 и более человек – 10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43451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3" y="62068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Информирование населения о разработке и обсуждении проекта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14489"/>
              </p:ext>
            </p:extLst>
          </p:nvPr>
        </p:nvGraphicFramePr>
        <p:xfrm>
          <a:off x="466913" y="1412776"/>
          <a:ext cx="8229600" cy="527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5.1. Использование средств массовой информации и других средств информирования населения при разработке инициативного проекта в целях информирования населения</a:t>
                      </a:r>
                    </a:p>
                    <a:p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Учитываются печатные и электронные СМИ, ТВ, радио, официальные сайты, социальные сети, информационные стенды и другие способы</a:t>
                      </a:r>
                    </a:p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Подтверждаются копиями (ссылками)  статей, скриншотами страниц в сети «Интернет», фото стендов, записями теле-, радио-программ. </a:t>
                      </a:r>
                      <a:endParaRPr lang="ru-RU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Использование менее 3 средств –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использование 3 средств  и более – 5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849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84863"/>
              </p:ext>
            </p:extLst>
          </p:nvPr>
        </p:nvGraphicFramePr>
        <p:xfrm>
          <a:off x="466913" y="836712"/>
          <a:ext cx="822960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53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05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 Количество обнародованных специальных информационных материалов, уникальных публикаций по проекту в информационно-телекоммуникационной сети «Интернет», в том числе в социальных сетях, публикаций в печатных средствах массовой информации; телевизионных передач, посвященных проекту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 до 4 материалов, публикаций, передач – 3 балла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2186599743"/>
                  </a:ext>
                </a:extLst>
              </a:tr>
              <a:tr h="163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4 материалов, публикаций, передач – 5 баллов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60518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19797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93140"/>
              </p:ext>
            </p:extLst>
          </p:nvPr>
        </p:nvGraphicFramePr>
        <p:xfrm>
          <a:off x="466913" y="692697"/>
          <a:ext cx="8229600" cy="61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434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870"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5.3. Использование средств изучения общественного мнения при разработке инициативного проекта (социологическое исследование, анкетирование, изучение общественного мнения посредством социальных сетей и т.п.) до его рассмотрения на сходе, собрании или конференции граждан</a:t>
                      </a:r>
                      <a:endParaRPr lang="ru-RU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Наличие – 3 балла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89111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20097"/>
              </p:ext>
            </p:extLst>
          </p:nvPr>
        </p:nvGraphicFramePr>
        <p:xfrm>
          <a:off x="467544" y="692697"/>
          <a:ext cx="8228969" cy="455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24">
                <a:tc>
                  <a:txBody>
                    <a:bodyPr/>
                    <a:lstStyle/>
                    <a:p>
                      <a:r>
                        <a:rPr lang="ru-RU" sz="2400" dirty="0"/>
                        <a:t>ПОКАЗАТЕЛЬ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Оценка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63"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6.1. Наличие презентационных материалов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1 балл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 2 балла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Эскиз 3 балла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5 баллов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216">
                <a:tc>
                  <a:txBody>
                    <a:bodyPr/>
                    <a:lstStyle/>
                    <a:p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28866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0988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583B2-5B68-4AAE-B752-0AB172AA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инициативного проекта (для получения финансовой поддержки из областного бюджета)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07932-FA1A-423A-8B62-0F337686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</a:t>
            </a:r>
          </a:p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инициативных проектов в 2025 году является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территории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или его части (кроме разработки проектной документации по благоустройству территорий, создания, реконструкции, капитального ремонта объектов благоустройства, являющихся объектами капитального строительства)</a:t>
            </a:r>
          </a:p>
        </p:txBody>
      </p:sp>
    </p:spTree>
    <p:extLst>
      <p:ext uri="{BB962C8B-B14F-4D97-AF65-F5344CB8AC3E}">
        <p14:creationId xmlns:p14="http://schemas.microsoft.com/office/powerpoint/2010/main" val="17626520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>
            <a:off x="213001" y="2007096"/>
            <a:ext cx="2721522" cy="2637675"/>
            <a:chOff x="5240941" y="1151212"/>
            <a:chExt cx="2856309" cy="2855119"/>
          </a:xfrm>
          <a:blipFill>
            <a:blip r:embed="rId10"/>
            <a:stretch>
              <a:fillRect/>
            </a:stretch>
          </a:blipFill>
        </p:grpSpPr>
        <p:sp>
          <p:nvSpPr>
            <p:cNvPr id="5" name="椭圆 2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pFill/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3"/>
            <p:cNvSpPr/>
            <p:nvPr/>
          </p:nvSpPr>
          <p:spPr bwMode="auto">
            <a:xfrm>
              <a:off x="5401375" y="1311605"/>
              <a:ext cx="2535442" cy="2534334"/>
            </a:xfrm>
            <a:prstGeom prst="ellipse">
              <a:avLst/>
            </a:prstGeom>
            <a:grpFill/>
            <a:ln w="6350">
              <a:noFill/>
            </a:ln>
            <a:effectLst>
              <a:innerShdw blurRad="190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弧形 4"/>
          <p:cNvSpPr/>
          <p:nvPr/>
        </p:nvSpPr>
        <p:spPr>
          <a:xfrm rot="5400000">
            <a:off x="-143443" y="1789524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2026201" y="1567898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2906016" y="2415626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3039374" y="3445114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2292917" y="4716362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3766249" y="966462"/>
            <a:ext cx="5201158" cy="12008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72"/>
          <p:cNvSpPr txBox="1"/>
          <p:nvPr/>
        </p:nvSpPr>
        <p:spPr bwMode="auto">
          <a:xfrm>
            <a:off x="4709150" y="1363669"/>
            <a:ext cx="3750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информационной компании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общественного мнения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граждан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2029" y="1066506"/>
            <a:ext cx="417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Подготовительный (инициативный) этап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4321530" y="2415509"/>
            <a:ext cx="4786973" cy="1177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 bwMode="auto">
          <a:xfrm>
            <a:off x="5033383" y="2764936"/>
            <a:ext cx="3627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заявки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конкурсный отбор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8754" y="2415672"/>
            <a:ext cx="341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Подготовка комплекта документов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3674757" y="3795367"/>
            <a:ext cx="5101137" cy="1377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4431576" y="4213330"/>
            <a:ext cx="4172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оценка проектов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рейтинга победителей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5338" y="3876345"/>
            <a:ext cx="324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Проведение конкурсных процедур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3195635" y="5455862"/>
            <a:ext cx="5408812" cy="10694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4039053" y="5821965"/>
            <a:ext cx="4565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</a:t>
            </a:r>
          </a:p>
          <a:p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работ, отчет о реализации проекта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9552" y="5460722"/>
            <a:ext cx="2346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Реализация проекта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4" name="组合 21"/>
          <p:cNvGrpSpPr/>
          <p:nvPr/>
        </p:nvGrpSpPr>
        <p:grpSpPr>
          <a:xfrm>
            <a:off x="3067921" y="707191"/>
            <a:ext cx="1269752" cy="1192699"/>
            <a:chOff x="3379310" y="859895"/>
            <a:chExt cx="900000" cy="900000"/>
          </a:xfrm>
          <a:blipFill>
            <a:blip r:embed="rId11"/>
            <a:stretch>
              <a:fillRect/>
            </a:stretch>
          </a:blipFill>
        </p:grpSpPr>
        <p:grpSp>
          <p:nvGrpSpPr>
            <p:cNvPr id="25" name="组合 2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27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3641141" y="2503391"/>
            <a:ext cx="1159867" cy="1159478"/>
            <a:chOff x="3871033" y="1912765"/>
            <a:chExt cx="900000" cy="900000"/>
          </a:xfrm>
          <a:blipFill>
            <a:blip r:embed="rId12"/>
            <a:stretch>
              <a:fillRect/>
            </a:stretch>
          </a:blipFill>
        </p:grpSpPr>
        <p:grpSp>
          <p:nvGrpSpPr>
            <p:cNvPr id="30" name="组合 27"/>
            <p:cNvGrpSpPr/>
            <p:nvPr/>
          </p:nvGrpSpPr>
          <p:grpSpPr>
            <a:xfrm>
              <a:off x="3871033" y="1912765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32" name="MH_Other_2"/>
              <p:cNvSpPr/>
              <p:nvPr>
                <p:custDataLst>
                  <p:tags r:id="rId5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149237" y="2180649"/>
              <a:ext cx="343593" cy="364233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3087386" y="3766723"/>
            <a:ext cx="1107511" cy="1031381"/>
            <a:chOff x="3871033" y="2982970"/>
            <a:chExt cx="900000" cy="900000"/>
          </a:xfrm>
          <a:blipFill>
            <a:blip r:embed="rId13"/>
            <a:stretch>
              <a:fillRect/>
            </a:stretch>
          </a:blipFill>
        </p:grpSpPr>
        <p:grpSp>
          <p:nvGrpSpPr>
            <p:cNvPr id="35" name="组合 32"/>
            <p:cNvGrpSpPr/>
            <p:nvPr/>
          </p:nvGrpSpPr>
          <p:grpSpPr>
            <a:xfrm>
              <a:off x="3871033" y="2982970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37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KSO_Shape"/>
            <p:cNvSpPr>
              <a:spLocks noChangeAspect="1"/>
            </p:cNvSpPr>
            <p:nvPr/>
          </p:nvSpPr>
          <p:spPr bwMode="auto">
            <a:xfrm>
              <a:off x="4136128" y="3280565"/>
              <a:ext cx="350950" cy="352124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2505432" y="5220898"/>
            <a:ext cx="1107511" cy="1069481"/>
            <a:chOff x="3379310" y="4038363"/>
            <a:chExt cx="900000" cy="900000"/>
          </a:xfrm>
          <a:blipFill>
            <a:blip r:embed="rId14"/>
            <a:stretch>
              <a:fillRect/>
            </a:stretch>
          </a:blipFill>
        </p:grpSpPr>
        <p:grpSp>
          <p:nvGrpSpPr>
            <p:cNvPr id="40" name="组合 37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  <a:grpFill/>
          </p:grpSpPr>
          <p:sp>
            <p:nvSpPr>
              <p:cNvPr id="42" name="MH_Other_2"/>
              <p:cNvSpPr/>
              <p:nvPr>
                <p:custDataLst>
                  <p:tags r:id="rId1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pFill/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MH_Title_1"/>
              <p:cNvSpPr/>
              <p:nvPr>
                <p:custDataLst>
                  <p:tags r:id="rId2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KSO_Shape"/>
            <p:cNvSpPr>
              <a:spLocks noChangeAspect="1"/>
            </p:cNvSpPr>
            <p:nvPr/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54DA9583-E872-4BB3-BB20-09C19D56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79" y="54874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Этапы конкурсного отбора</a:t>
            </a:r>
          </a:p>
        </p:txBody>
      </p:sp>
    </p:spTree>
    <p:extLst>
      <p:ext uri="{BB962C8B-B14F-4D97-AF65-F5344CB8AC3E}">
        <p14:creationId xmlns:p14="http://schemas.microsoft.com/office/powerpoint/2010/main" val="960544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650"/>
                            </p:stCondLst>
                            <p:childTnLst>
                              <p:par>
                                <p:cTn id="8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1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14400"/>
          </a:xfrm>
        </p:spPr>
        <p:txBody>
          <a:bodyPr>
            <a:normAutofit/>
          </a:bodyPr>
          <a:lstStyle/>
          <a:p>
            <a:r>
              <a:rPr lang="ru-RU" dirty="0"/>
              <a:t>Календарный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39791"/>
              </p:ext>
            </p:extLst>
          </p:nvPr>
        </p:nvGraphicFramePr>
        <p:xfrm>
          <a:off x="457200" y="1124744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268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14400"/>
          </a:xfrm>
        </p:spPr>
        <p:txBody>
          <a:bodyPr>
            <a:normAutofit/>
          </a:bodyPr>
          <a:lstStyle/>
          <a:p>
            <a:r>
              <a:rPr lang="ru-RU" dirty="0"/>
              <a:t>Календарный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22543"/>
              </p:ext>
            </p:extLst>
          </p:nvPr>
        </p:nvGraphicFramePr>
        <p:xfrm>
          <a:off x="457200" y="1124744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54444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27168" cy="762000"/>
          </a:xfrm>
        </p:spPr>
        <p:txBody>
          <a:bodyPr>
            <a:normAutofit/>
          </a:bodyPr>
          <a:lstStyle/>
          <a:p>
            <a:r>
              <a:rPr lang="ru-RU" dirty="0"/>
              <a:t>Что нужно сделать жителям для разработки инициативного проекта?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4258816" cy="43735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создать инициативную группы или определиться с активом из числа ТОС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определить проектную идею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определить  территорию реализации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организовать информационную компанию среди населения, изучить общественное мнение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провести собрание, утвердить проект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355976" cy="4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2249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2896</Words>
  <Application>Microsoft Office PowerPoint</Application>
  <PresentationFormat>Экран (4:3)</PresentationFormat>
  <Paragraphs>336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微软雅黑</vt:lpstr>
      <vt:lpstr>Arial</vt:lpstr>
      <vt:lpstr>Calibri</vt:lpstr>
      <vt:lpstr>Courier New</vt:lpstr>
      <vt:lpstr>Georgia</vt:lpstr>
      <vt:lpstr>Impact</vt:lpstr>
      <vt:lpstr>Times New Roman</vt:lpstr>
      <vt:lpstr>Wingdings</vt:lpstr>
      <vt:lpstr>Отчет о состоянии проекта</vt:lpstr>
      <vt:lpstr> ИНИЦИАТИВНЫЕ ПРОЕКТЫ</vt:lpstr>
      <vt:lpstr>Инициативные проекты</vt:lpstr>
      <vt:lpstr>Правовое регулирование</vt:lpstr>
      <vt:lpstr>Правовые акты представительного органа, регулируют вопросы:</vt:lpstr>
      <vt:lpstr>Подготовка инициативного проекта (для получения финансовой поддержки из областного бюджета)</vt:lpstr>
      <vt:lpstr>Этапы конкурсного отбора</vt:lpstr>
      <vt:lpstr>Календарный план</vt:lpstr>
      <vt:lpstr>Календарный план</vt:lpstr>
      <vt:lpstr>Что нужно сделать жителям для разработки инициативного проекта?</vt:lpstr>
      <vt:lpstr>ИНИЦИАТОРЫ</vt:lpstr>
      <vt:lpstr>Выдвижение проекта инициативной группой граждан</vt:lpstr>
      <vt:lpstr>Выдвижение проекта органом ТОС</vt:lpstr>
      <vt:lpstr>Подготовка инициативного проекта</vt:lpstr>
      <vt:lpstr>Территория проекта</vt:lpstr>
      <vt:lpstr>Требования к содержанию проекта</vt:lpstr>
      <vt:lpstr>Финансовая составляющая для участия в областном отборе</vt:lpstr>
      <vt:lpstr>Инициативные платежи - денежные средства граждан, индивидуальных предпринимателей и образованных в соответствии с законодательством Российской Федерации юридических лиц, уплачиваемые на добровольной основе и зачисляемые в соответствии с БК РФ в местный бюджет в целях реализации конкретных инициативных проектов  </vt:lpstr>
      <vt:lpstr>Презентация PowerPoint</vt:lpstr>
      <vt:lpstr>Рассмотрение инициативного проекта до его внесения</vt:lpstr>
      <vt:lpstr>Порядок проведения собраний граждан</vt:lpstr>
      <vt:lpstr>Опрос граждан</vt:lpstr>
      <vt:lpstr>Сбор подписей в поддержку инициативного проекта</vt:lpstr>
      <vt:lpstr>Внесение инициативного проекта в администрацию МО</vt:lpstr>
      <vt:lpstr>Пример информации на сайт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Рассмотрение проекта Администрацией МО. Принятие решения (постановления)</vt:lpstr>
      <vt:lpstr>Конкурсный отбор инициативных проектов</vt:lpstr>
      <vt:lpstr>Документы  для участия в конкурсном отборе</vt:lpstr>
      <vt:lpstr>Презентация PowerPoint</vt:lpstr>
      <vt:lpstr>Документы, предоставляемые по инициативе Администрации МО</vt:lpstr>
      <vt:lpstr>Презентация PowerPoint</vt:lpstr>
      <vt:lpstr>Презентация PowerPoint</vt:lpstr>
      <vt:lpstr>Работа конкурсной комиссии</vt:lpstr>
      <vt:lpstr>Презентация PowerPoint</vt:lpstr>
      <vt:lpstr>Презентация PowerPoint</vt:lpstr>
      <vt:lpstr>2. Участие заинтересованных лиц  в реализации инициативного проекта в нефинансовых формах участия</vt:lpstr>
      <vt:lpstr>Презентация PowerPoint</vt:lpstr>
      <vt:lpstr>3. Социальная эффективность реализации инициативного проекта</vt:lpstr>
      <vt:lpstr>Презентация PowerPoint</vt:lpstr>
      <vt:lpstr>4. Участие жителей в определении проблемы</vt:lpstr>
      <vt:lpstr>5. Информирование населения о разработке и обсуждении проекта 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2017-04-18T00:15:08Z</dcterms:created>
  <dcterms:modified xsi:type="dcterms:W3CDTF">2025-03-17T11:43:23Z</dcterms:modified>
</cp:coreProperties>
</file>