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drawings/drawing3.xml" ContentType="application/vnd.openxmlformats-officedocument.drawingml.chartshapes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18.xml" ContentType="application/vnd.openxmlformats-officedocument.presentationml.notesSlide+xml"/>
  <Override PartName="/ppt/charts/chart2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notesSlides/notesSlide19.xml" ContentType="application/vnd.openxmlformats-officedocument.presentationml.notesSlide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20.xml" ContentType="application/vnd.openxmlformats-officedocument.presentationml.notesSlide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notesSlides/notesSlide21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notesSlides/notesSlide22.xml" ContentType="application/vnd.openxmlformats-officedocument.presentationml.notesSlide+xml"/>
  <Override PartName="/ppt/charts/chart43.xml" ContentType="application/vnd.openxmlformats-officedocument.drawingml.chart+xml"/>
  <Override PartName="/ppt/drawings/drawing4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25.xml" ContentType="application/vnd.openxmlformats-officedocument.presentationml.notesSlide+xml"/>
  <Override PartName="/ppt/charts/chart4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6.xml" ContentType="application/vnd.openxmlformats-officedocument.presentationml.notesSlide+xml"/>
  <Override PartName="/ppt/charts/chart4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4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0.xml" ContentType="application/vnd.openxmlformats-officedocument.presentationml.notesSlide+xml"/>
  <Override PartName="/ppt/charts/chart49.xml" ContentType="application/vnd.openxmlformats-officedocument.drawingml.chart+xml"/>
  <Override PartName="/ppt/notesSlides/notesSlide31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2.xml" ContentType="application/vnd.openxmlformats-officedocument.presentationml.notesSlide+xml"/>
  <Override PartName="/ppt/charts/chart52.xml" ContentType="application/vnd.openxmlformats-officedocument.drawingml.chart+xml"/>
  <Override PartName="/ppt/notesSlides/notesSlide33.xml" ContentType="application/vnd.openxmlformats-officedocument.presentationml.notesSlide+xml"/>
  <Override PartName="/ppt/charts/chart5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notesSlides/notesSlide3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54.xml" ContentType="application/vnd.openxmlformats-officedocument.drawingml.chart+xml"/>
  <Override PartName="/ppt/notesSlides/notesSlide38.xml" ContentType="application/vnd.openxmlformats-officedocument.presentationml.notesSlide+xml"/>
  <Override PartName="/ppt/charts/chart5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9.xml" ContentType="application/vnd.openxmlformats-officedocument.presentationml.notesSlide+xml"/>
  <Override PartName="/ppt/charts/chart56.xml" ContentType="application/vnd.openxmlformats-officedocument.drawingml.chart+xml"/>
  <Override PartName="/ppt/notesSlides/notesSlide40.xml" ContentType="application/vnd.openxmlformats-officedocument.presentationml.notesSlide+xml"/>
  <Override PartName="/ppt/charts/chart5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58.xml" ContentType="application/vnd.openxmlformats-officedocument.drawingml.chart+xml"/>
  <Override PartName="/ppt/notesSlides/notesSlide41.xml" ContentType="application/vnd.openxmlformats-officedocument.presentationml.notesSlide+xml"/>
  <Override PartName="/ppt/charts/chart59.xml" ContentType="application/vnd.openxmlformats-officedocument.drawingml.chart+xml"/>
  <Override PartName="/ppt/notesSlides/notesSlide4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67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68.xml" ContentType="application/vnd.openxmlformats-officedocument.drawingml.chart+xml"/>
  <Override PartName="/ppt/notesSlides/notesSlide43.xml" ContentType="application/vnd.openxmlformats-officedocument.presentationml.notesSlide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omments/comment1.xml" ContentType="application/vnd.openxmlformats-officedocument.presentationml.comments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notesSlides/notesSlide4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94"/>
  </p:notesMasterIdLst>
  <p:handoutMasterIdLst>
    <p:handoutMasterId r:id="rId95"/>
  </p:handoutMasterIdLst>
  <p:sldIdLst>
    <p:sldId id="361" r:id="rId2"/>
    <p:sldId id="411" r:id="rId3"/>
    <p:sldId id="413" r:id="rId4"/>
    <p:sldId id="526" r:id="rId5"/>
    <p:sldId id="504" r:id="rId6"/>
    <p:sldId id="452" r:id="rId7"/>
    <p:sldId id="527" r:id="rId8"/>
    <p:sldId id="441" r:id="rId9"/>
    <p:sldId id="480" r:id="rId10"/>
    <p:sldId id="530" r:id="rId11"/>
    <p:sldId id="531" r:id="rId12"/>
    <p:sldId id="533" r:id="rId13"/>
    <p:sldId id="536" r:id="rId14"/>
    <p:sldId id="537" r:id="rId15"/>
    <p:sldId id="539" r:id="rId16"/>
    <p:sldId id="470" r:id="rId17"/>
    <p:sldId id="438" r:id="rId18"/>
    <p:sldId id="381" r:id="rId19"/>
    <p:sldId id="485" r:id="rId20"/>
    <p:sldId id="491" r:id="rId21"/>
    <p:sldId id="382" r:id="rId22"/>
    <p:sldId id="440" r:id="rId23"/>
    <p:sldId id="560" r:id="rId24"/>
    <p:sldId id="443" r:id="rId25"/>
    <p:sldId id="435" r:id="rId26"/>
    <p:sldId id="437" r:id="rId27"/>
    <p:sldId id="565" r:id="rId28"/>
    <p:sldId id="444" r:id="rId29"/>
    <p:sldId id="445" r:id="rId30"/>
    <p:sldId id="550" r:id="rId31"/>
    <p:sldId id="448" r:id="rId32"/>
    <p:sldId id="449" r:id="rId33"/>
    <p:sldId id="521" r:id="rId34"/>
    <p:sldId id="523" r:id="rId35"/>
    <p:sldId id="548" r:id="rId36"/>
    <p:sldId id="522" r:id="rId37"/>
    <p:sldId id="450" r:id="rId38"/>
    <p:sldId id="451" r:id="rId39"/>
    <p:sldId id="515" r:id="rId40"/>
    <p:sldId id="551" r:id="rId41"/>
    <p:sldId id="369" r:id="rId42"/>
    <p:sldId id="554" r:id="rId43"/>
    <p:sldId id="454" r:id="rId44"/>
    <p:sldId id="471" r:id="rId45"/>
    <p:sldId id="492" r:id="rId46"/>
    <p:sldId id="561" r:id="rId47"/>
    <p:sldId id="559" r:id="rId48"/>
    <p:sldId id="463" r:id="rId49"/>
    <p:sldId id="484" r:id="rId50"/>
    <p:sldId id="462" r:id="rId51"/>
    <p:sldId id="547" r:id="rId52"/>
    <p:sldId id="497" r:id="rId53"/>
    <p:sldId id="395" r:id="rId54"/>
    <p:sldId id="524" r:id="rId55"/>
    <p:sldId id="418" r:id="rId56"/>
    <p:sldId id="419" r:id="rId57"/>
    <p:sldId id="525" r:id="rId58"/>
    <p:sldId id="564" r:id="rId59"/>
    <p:sldId id="508" r:id="rId60"/>
    <p:sldId id="509" r:id="rId61"/>
    <p:sldId id="510" r:id="rId62"/>
    <p:sldId id="420" r:id="rId63"/>
    <p:sldId id="563" r:id="rId64"/>
    <p:sldId id="517" r:id="rId65"/>
    <p:sldId id="424" r:id="rId66"/>
    <p:sldId id="562" r:id="rId67"/>
    <p:sldId id="464" r:id="rId68"/>
    <p:sldId id="465" r:id="rId69"/>
    <p:sldId id="507" r:id="rId70"/>
    <p:sldId id="543" r:id="rId71"/>
    <p:sldId id="558" r:id="rId72"/>
    <p:sldId id="423" r:id="rId73"/>
    <p:sldId id="425" r:id="rId74"/>
    <p:sldId id="426" r:id="rId75"/>
    <p:sldId id="427" r:id="rId76"/>
    <p:sldId id="553" r:id="rId77"/>
    <p:sldId id="428" r:id="rId78"/>
    <p:sldId id="429" r:id="rId79"/>
    <p:sldId id="430" r:id="rId80"/>
    <p:sldId id="555" r:id="rId81"/>
    <p:sldId id="431" r:id="rId82"/>
    <p:sldId id="556" r:id="rId83"/>
    <p:sldId id="545" r:id="rId84"/>
    <p:sldId id="473" r:id="rId85"/>
    <p:sldId id="474" r:id="rId86"/>
    <p:sldId id="546" r:id="rId87"/>
    <p:sldId id="487" r:id="rId88"/>
    <p:sldId id="475" r:id="rId89"/>
    <p:sldId id="516" r:id="rId90"/>
    <p:sldId id="557" r:id="rId91"/>
    <p:sldId id="468" r:id="rId92"/>
    <p:sldId id="469" r:id="rId93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526"/>
            <p14:sldId id="504"/>
            <p14:sldId id="452"/>
            <p14:sldId id="527"/>
            <p14:sldId id="441"/>
            <p14:sldId id="480"/>
            <p14:sldId id="530"/>
            <p14:sldId id="531"/>
            <p14:sldId id="533"/>
            <p14:sldId id="536"/>
            <p14:sldId id="537"/>
            <p14:sldId id="539"/>
            <p14:sldId id="470"/>
            <p14:sldId id="438"/>
            <p14:sldId id="381"/>
            <p14:sldId id="485"/>
            <p14:sldId id="491"/>
            <p14:sldId id="382"/>
            <p14:sldId id="440"/>
            <p14:sldId id="560"/>
            <p14:sldId id="443"/>
            <p14:sldId id="435"/>
            <p14:sldId id="437"/>
            <p14:sldId id="565"/>
            <p14:sldId id="444"/>
            <p14:sldId id="445"/>
            <p14:sldId id="550"/>
            <p14:sldId id="448"/>
            <p14:sldId id="449"/>
            <p14:sldId id="521"/>
            <p14:sldId id="523"/>
            <p14:sldId id="548"/>
            <p14:sldId id="522"/>
            <p14:sldId id="450"/>
            <p14:sldId id="451"/>
          </p14:sldIdLst>
        </p14:section>
        <p14:section name="Раздел без заголовка" id="{FF7777FE-79F9-4A07-A0BF-A20EEE4E7905}">
          <p14:sldIdLst>
            <p14:sldId id="515"/>
            <p14:sldId id="551"/>
            <p14:sldId id="369"/>
            <p14:sldId id="554"/>
            <p14:sldId id="454"/>
            <p14:sldId id="471"/>
            <p14:sldId id="492"/>
            <p14:sldId id="561"/>
            <p14:sldId id="559"/>
            <p14:sldId id="463"/>
            <p14:sldId id="484"/>
            <p14:sldId id="462"/>
            <p14:sldId id="547"/>
            <p14:sldId id="497"/>
            <p14:sldId id="395"/>
            <p14:sldId id="524"/>
            <p14:sldId id="418"/>
            <p14:sldId id="419"/>
          </p14:sldIdLst>
        </p14:section>
        <p14:section name="Раздел без заголовка" id="{3E04B424-F302-49D4-AD63-F6AC70828907}">
          <p14:sldIdLst>
            <p14:sldId id="525"/>
            <p14:sldId id="564"/>
            <p14:sldId id="508"/>
            <p14:sldId id="509"/>
            <p14:sldId id="510"/>
            <p14:sldId id="420"/>
            <p14:sldId id="563"/>
            <p14:sldId id="517"/>
            <p14:sldId id="424"/>
            <p14:sldId id="562"/>
            <p14:sldId id="464"/>
            <p14:sldId id="465"/>
            <p14:sldId id="507"/>
            <p14:sldId id="543"/>
            <p14:sldId id="558"/>
            <p14:sldId id="423"/>
            <p14:sldId id="425"/>
            <p14:sldId id="426"/>
            <p14:sldId id="427"/>
            <p14:sldId id="553"/>
            <p14:sldId id="428"/>
            <p14:sldId id="429"/>
            <p14:sldId id="430"/>
            <p14:sldId id="555"/>
            <p14:sldId id="431"/>
            <p14:sldId id="556"/>
            <p14:sldId id="545"/>
            <p14:sldId id="473"/>
            <p14:sldId id="474"/>
            <p14:sldId id="546"/>
            <p14:sldId id="487"/>
            <p14:sldId id="475"/>
            <p14:sldId id="516"/>
            <p14:sldId id="557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Журавлева О.Н." initials="CТ" lastIdx="0" clrIdx="0">
    <p:extLst>
      <p:ext uri="{19B8F6BF-5375-455C-9EA6-DF929625EA0E}">
        <p15:presenceInfo xmlns:p15="http://schemas.microsoft.com/office/powerpoint/2012/main" userId="Журавлева О.Н." providerId="None"/>
      </p:ext>
    </p:extLst>
  </p:cmAuthor>
  <p:cmAuthor id="2" name="1" initials="1" lastIdx="1" clrIdx="1">
    <p:extLst>
      <p:ext uri="{19B8F6BF-5375-455C-9EA6-DF929625EA0E}">
        <p15:presenceInfo xmlns:p15="http://schemas.microsoft.com/office/powerpoint/2012/main" userId="9450376a425ba0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CFFCC"/>
    <a:srgbClr val="FFCCFF"/>
    <a:srgbClr val="FFFFCC"/>
    <a:srgbClr val="FF6600"/>
    <a:srgbClr val="006600"/>
    <a:srgbClr val="00FF00"/>
    <a:srgbClr val="FFCC00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5501" autoAdjust="0"/>
  </p:normalViewPr>
  <p:slideViewPr>
    <p:cSldViewPr>
      <p:cViewPr varScale="1">
        <p:scale>
          <a:sx n="86" d="100"/>
          <a:sy n="86" d="100"/>
        </p:scale>
        <p:origin x="131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9.xlsx"/><Relationship Id="rId1" Type="http://schemas.openxmlformats.org/officeDocument/2006/relationships/image" Target="../media/image145.jpe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3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53806438243162091"/>
          <c:h val="0.387891125085336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 в 2024 году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"Ультрадекор"</c:v>
                </c:pt>
                <c:pt idx="3">
                  <c:v>ООО "Ультралогистика"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19.8</c:v>
                </c:pt>
                <c:pt idx="1">
                  <c:v>3.7</c:v>
                </c:pt>
                <c:pt idx="2">
                  <c:v>12</c:v>
                </c:pt>
                <c:pt idx="3">
                  <c:v>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456916695472586"/>
          <c:y val="1.88899379021976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63.4</c:v>
                </c:pt>
                <c:pt idx="1">
                  <c:v>35.6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64.099999999999994</c:v>
                </c:pt>
                <c:pt idx="1">
                  <c:v>35.9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61.1</c:v>
                </c:pt>
                <c:pt idx="1">
                  <c:v>38.9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CC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900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solidFill>
                  <a:srgbClr val="CC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>
                <a:solidFill>
                  <a:srgbClr val="CC66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00"/>
              </a:solidFill>
              <a:ln>
                <a:solidFill>
                  <a:srgbClr val="CC66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21586.799999999999</c:v>
                </c:pt>
                <c:pt idx="1">
                  <c:v>22125.599999999999</c:v>
                </c:pt>
                <c:pt idx="2">
                  <c:v>23871.4</c:v>
                </c:pt>
                <c:pt idx="3">
                  <c:v>31537.7</c:v>
                </c:pt>
                <c:pt idx="4">
                  <c:v>31129.5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5100872"/>
        <c:axId val="215097736"/>
      </c:barChart>
      <c:catAx>
        <c:axId val="215100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CC66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5097736"/>
        <c:crosses val="autoZero"/>
        <c:auto val="1"/>
        <c:lblAlgn val="ctr"/>
        <c:lblOffset val="100"/>
        <c:noMultiLvlLbl val="0"/>
      </c:catAx>
      <c:valAx>
        <c:axId val="2150977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5100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21586.799999999999</c:v>
                </c:pt>
                <c:pt idx="1">
                  <c:v>22125.599999999999</c:v>
                </c:pt>
                <c:pt idx="2">
                  <c:v>23871.4</c:v>
                </c:pt>
                <c:pt idx="3">
                  <c:v>31537.7</c:v>
                </c:pt>
                <c:pt idx="4">
                  <c:v>31129.5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093816"/>
        <c:axId val="215096560"/>
      </c:lineChart>
      <c:catAx>
        <c:axId val="2150938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5096560"/>
        <c:crosses val="autoZero"/>
        <c:auto val="1"/>
        <c:lblAlgn val="ctr"/>
        <c:lblOffset val="100"/>
        <c:noMultiLvlLbl val="0"/>
      </c:catAx>
      <c:valAx>
        <c:axId val="2150965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5093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22.1</c:v>
                </c:pt>
                <c:pt idx="1">
                  <c:v>77.900000000000006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21.4</c:v>
                </c:pt>
                <c:pt idx="1">
                  <c:v>78.599999999999994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25.5</c:v>
                </c:pt>
                <c:pt idx="1">
                  <c:v>74.5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2621544967200113E-3"/>
                  <c:y val="-1.0582157538051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854.5</c:v>
                </c:pt>
                <c:pt idx="1">
                  <c:v>870</c:v>
                </c:pt>
                <c:pt idx="2">
                  <c:v>1616</c:v>
                </c:pt>
                <c:pt idx="3">
                  <c:v>1746.9</c:v>
                </c:pt>
                <c:pt idx="4">
                  <c:v>1888.4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-8.2482929465458547E-3"/>
                  <c:y val="3.67125874902788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241464732729273E-3"/>
                  <c:y val="-3.38351294300633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500.8</c:v>
                </c:pt>
                <c:pt idx="1">
                  <c:v>639.5</c:v>
                </c:pt>
                <c:pt idx="2">
                  <c:v>673.5</c:v>
                </c:pt>
                <c:pt idx="3">
                  <c:v>707.3</c:v>
                </c:pt>
                <c:pt idx="4">
                  <c:v>737.7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FF66CC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3204.4</c:v>
                </c:pt>
                <c:pt idx="1">
                  <c:v>3200</c:v>
                </c:pt>
                <c:pt idx="2">
                  <c:v>3352.2</c:v>
                </c:pt>
                <c:pt idx="3">
                  <c:v>3586.9</c:v>
                </c:pt>
                <c:pt idx="4">
                  <c:v>3850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14673656"/>
        <c:axId val="214674832"/>
      </c:barChart>
      <c:catAx>
        <c:axId val="214673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14674832"/>
        <c:crosses val="autoZero"/>
        <c:auto val="1"/>
        <c:lblAlgn val="ctr"/>
        <c:lblOffset val="100"/>
        <c:tickMarkSkip val="1"/>
        <c:noMultiLvlLbl val="0"/>
      </c:catAx>
      <c:valAx>
        <c:axId val="2146748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4673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695152490563698"/>
          <c:h val="0.8975876197043427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4566.5</c:v>
                </c:pt>
                <c:pt idx="1">
                  <c:v>4692.6000000000004</c:v>
                </c:pt>
                <c:pt idx="2">
                  <c:v>5641.7</c:v>
                </c:pt>
                <c:pt idx="3">
                  <c:v>6041.1</c:v>
                </c:pt>
                <c:pt idx="4">
                  <c:v>6476.1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659544"/>
        <c:axId val="214666600"/>
      </c:lineChart>
      <c:catAx>
        <c:axId val="2146595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4666600"/>
        <c:crosses val="autoZero"/>
        <c:auto val="1"/>
        <c:lblAlgn val="ctr"/>
        <c:lblOffset val="100"/>
        <c:noMultiLvlLbl val="0"/>
      </c:catAx>
      <c:valAx>
        <c:axId val="214666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4659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4635472"/>
        <c:axId val="153756032"/>
      </c:lineChart>
      <c:catAx>
        <c:axId val="204635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3756032"/>
        <c:crosses val="autoZero"/>
        <c:auto val="1"/>
        <c:lblAlgn val="ctr"/>
        <c:lblOffset val="100"/>
        <c:noMultiLvlLbl val="0"/>
      </c:catAx>
      <c:valAx>
        <c:axId val="15375603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4635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5.8</c:v>
                </c:pt>
                <c:pt idx="1">
                  <c:v>94.2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5.9</c:v>
                </c:pt>
                <c:pt idx="1">
                  <c:v>94.1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5.7</c:v>
                </c:pt>
                <c:pt idx="1">
                  <c:v>94.3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Организации </c:v>
                </c:pt>
              </c:strCache>
            </c:strRef>
          </c:tx>
          <c:spPr>
            <a:solidFill>
              <a:srgbClr val="0033CC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FF5050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>
                <a:noFill/>
              </a:ln>
            </c:spPr>
          </c:dPt>
          <c:dLbls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solidFill>
                      <a:srgbClr val="006666"/>
                    </a:solidFill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1032.8</c:v>
                </c:pt>
                <c:pt idx="1">
                  <c:v>1035</c:v>
                </c:pt>
                <c:pt idx="2">
                  <c:v>1298.5999999999999</c:v>
                </c:pt>
                <c:pt idx="3">
                  <c:v>1328.5</c:v>
                </c:pt>
                <c:pt idx="4">
                  <c:v>1359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Физические лица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808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CC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66FF99"/>
              </a:solidFill>
            </c:spPr>
          </c:dPt>
          <c:dPt>
            <c:idx val="4"/>
            <c:invertIfNegative val="0"/>
            <c:bubble3D val="0"/>
            <c:spPr>
              <a:solidFill>
                <a:srgbClr val="99FFCC"/>
              </a:solidFill>
            </c:spPr>
          </c:dPt>
          <c:dLbls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solidFill>
                      <a:srgbClr val="006666"/>
                    </a:solidFill>
                    <a:latin typeface="Bookman Old Style" panose="02050604050505020204" pitchFamily="18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3276</c:v>
                </c:pt>
                <c:pt idx="1">
                  <c:v>3075.4</c:v>
                </c:pt>
                <c:pt idx="2">
                  <c:v>3440.8</c:v>
                </c:pt>
                <c:pt idx="3">
                  <c:v>3519.9</c:v>
                </c:pt>
                <c:pt idx="4">
                  <c:v>3600.9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5103616"/>
        <c:axId val="215104400"/>
      </c:barChart>
      <c:catAx>
        <c:axId val="215103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5104400"/>
        <c:crosses val="autoZero"/>
        <c:auto val="1"/>
        <c:lblAlgn val="ctr"/>
        <c:lblOffset val="100"/>
        <c:noMultiLvlLbl val="0"/>
      </c:catAx>
      <c:valAx>
        <c:axId val="2151044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5103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639928896791E-3"/>
          <c:y val="8.1979755351287834E-2"/>
          <c:w val="0.99336972750319741"/>
          <c:h val="0.6167728654455515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4308.8</c:v>
                </c:pt>
                <c:pt idx="1">
                  <c:v>4110.3999999999996</c:v>
                </c:pt>
                <c:pt idx="2">
                  <c:v>4739.3999999999996</c:v>
                </c:pt>
                <c:pt idx="3">
                  <c:v>4848.3999999999996</c:v>
                </c:pt>
                <c:pt idx="4">
                  <c:v>4959.8999999999996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098128"/>
        <c:axId val="215101264"/>
      </c:lineChart>
      <c:catAx>
        <c:axId val="2150981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5101264"/>
        <c:crosses val="autoZero"/>
        <c:auto val="1"/>
        <c:lblAlgn val="ctr"/>
        <c:lblOffset val="100"/>
        <c:noMultiLvlLbl val="0"/>
      </c:catAx>
      <c:valAx>
        <c:axId val="2151012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5098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4.0999999999999996</c:v>
                </c:pt>
                <c:pt idx="1">
                  <c:v>95.9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3.7</c:v>
                </c:pt>
                <c:pt idx="1">
                  <c:v>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суммы налоговых льгот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32387800232880526"/>
                  <c:y val="-1.42765049439894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 rtl="0">
                      <a:defRPr lang="ru-RU" sz="11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B5905167-4B03-4130-A19E-10A56DE2AED4}" type="CATEGORYNAME">
                      <a:rPr lang="ru-RU" sz="100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ctr" rtl="0">
                        <a:defRPr lang="ru-RU" sz="1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64C700CB-7E2A-4FBF-906B-1412A7EA9FBD}" type="VALUE">
                      <a:rPr lang="ru-RU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ctr" rtl="0">
                        <a:defRPr lang="ru-RU" sz="1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90C226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01085242665345"/>
                      <c:h val="0.4033216400331409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33652862428557878"/>
                  <c:y val="4.0789007137755073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41FC1A6F-2317-4B45-98AC-64C1DE488A46}" type="CATEGORYNAME">
                      <a:rPr lang="ru-RU" sz="1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[ИМЯ КАТЕГОРИИ]</a:t>
                    </a:fld>
                    <a:r>
                      <a:rPr lang="ru-RU" sz="1000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1397D494-9D43-41FC-92EC-2E1E3C5463D5}" type="VALUE">
                      <a:rPr lang="ru-RU" sz="1000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[ЗНАЧЕНИЕ]</a:t>
                    </a:fld>
                    <a:endParaRPr lang="ru-RU" sz="1000" baseline="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90C226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131241971174431"/>
                      <c:h val="0.513329976001932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90C226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accen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990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Льготы для организаций</c:v>
                </c:pt>
                <c:pt idx="1">
                  <c:v>льготы для физических лиц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1718</c:v>
                </c:pt>
                <c:pt idx="1">
                  <c:v>14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656026823230467E-2"/>
          <c:y val="4.232863015220531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CC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900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solidFill>
                  <a:srgbClr val="CC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>
                <a:solidFill>
                  <a:srgbClr val="CC66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00"/>
              </a:solidFill>
              <a:ln>
                <a:solidFill>
                  <a:srgbClr val="CC66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2742.5</c:v>
                </c:pt>
                <c:pt idx="1">
                  <c:v>2550.6</c:v>
                </c:pt>
                <c:pt idx="2">
                  <c:v>2403.6999999999998</c:v>
                </c:pt>
                <c:pt idx="3">
                  <c:v>2483.1</c:v>
                </c:pt>
                <c:pt idx="4">
                  <c:v>2565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3008032"/>
        <c:axId val="203010384"/>
      </c:barChart>
      <c:catAx>
        <c:axId val="20300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CC6600"/>
            </a:solidFill>
          </a:ln>
        </c:spPr>
        <c:txPr>
          <a:bodyPr/>
          <a:lstStyle/>
          <a:p>
            <a:pPr>
              <a:defRPr sz="1200">
                <a:solidFill>
                  <a:srgbClr val="800000"/>
                </a:solidFill>
                <a:latin typeface="Bookman Old Style" pitchFamily="18" charset="0"/>
              </a:defRPr>
            </a:pPr>
            <a:endParaRPr lang="ru-RU"/>
          </a:p>
        </c:txPr>
        <c:crossAx val="203010384"/>
        <c:crosses val="autoZero"/>
        <c:auto val="1"/>
        <c:lblAlgn val="ctr"/>
        <c:lblOffset val="100"/>
        <c:noMultiLvlLbl val="0"/>
      </c:catAx>
      <c:valAx>
        <c:axId val="2030103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3008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-731.2</c:v>
                </c:pt>
                <c:pt idx="1">
                  <c:v>-731.2</c:v>
                </c:pt>
                <c:pt idx="2">
                  <c:v>-731.2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752896"/>
        <c:axId val="153750152"/>
      </c:lineChart>
      <c:catAx>
        <c:axId val="153752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153750152"/>
        <c:crosses val="autoZero"/>
        <c:auto val="1"/>
        <c:lblAlgn val="ctr"/>
        <c:lblOffset val="100"/>
        <c:noMultiLvlLbl val="0"/>
      </c:catAx>
      <c:valAx>
        <c:axId val="153750152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153752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2742.5</c:v>
                </c:pt>
                <c:pt idx="1">
                  <c:v>2550.6</c:v>
                </c:pt>
                <c:pt idx="2">
                  <c:v>2403.6999999999998</c:v>
                </c:pt>
                <c:pt idx="3">
                  <c:v>2483.1</c:v>
                </c:pt>
                <c:pt idx="4">
                  <c:v>2565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013128"/>
        <c:axId val="203006464"/>
      </c:lineChart>
      <c:catAx>
        <c:axId val="2030131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03006464"/>
        <c:crosses val="autoZero"/>
        <c:auto val="1"/>
        <c:lblAlgn val="ctr"/>
        <c:lblOffset val="100"/>
        <c:noMultiLvlLbl val="0"/>
      </c:catAx>
      <c:valAx>
        <c:axId val="2030064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3013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2.6</c:v>
                </c:pt>
                <c:pt idx="1">
                  <c:v>97.4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2.5</c:v>
                </c:pt>
                <c:pt idx="1">
                  <c:v>97.5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2.2000000000000002</c:v>
                </c:pt>
                <c:pt idx="1">
                  <c:v>97.8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1376.8</c:v>
                </c:pt>
                <c:pt idx="1">
                  <c:v>1924</c:v>
                </c:pt>
                <c:pt idx="2">
                  <c:v>2001</c:v>
                </c:pt>
                <c:pt idx="3">
                  <c:v>2081</c:v>
                </c:pt>
                <c:pt idx="4">
                  <c:v>2194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4946776"/>
        <c:axId val="214942072"/>
      </c:barChart>
      <c:catAx>
        <c:axId val="214946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4942072"/>
        <c:crosses val="autoZero"/>
        <c:auto val="1"/>
        <c:lblAlgn val="ctr"/>
        <c:lblOffset val="100"/>
        <c:noMultiLvlLbl val="0"/>
      </c:catAx>
      <c:valAx>
        <c:axId val="2149420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4946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1376.8</c:v>
                </c:pt>
                <c:pt idx="1">
                  <c:v>1924</c:v>
                </c:pt>
                <c:pt idx="2">
                  <c:v>2001</c:v>
                </c:pt>
                <c:pt idx="3">
                  <c:v>2081</c:v>
                </c:pt>
                <c:pt idx="4">
                  <c:v>2164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949912"/>
        <c:axId val="214944424"/>
      </c:lineChart>
      <c:catAx>
        <c:axId val="2149499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4944424"/>
        <c:crosses val="autoZero"/>
        <c:auto val="1"/>
        <c:lblAlgn val="ctr"/>
        <c:lblOffset val="100"/>
        <c:noMultiLvlLbl val="0"/>
      </c:catAx>
      <c:valAx>
        <c:axId val="2149444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4949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653.20000000000005</c:v>
                </c:pt>
                <c:pt idx="1">
                  <c:v>57544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679.4</c:v>
                </c:pt>
                <c:pt idx="1">
                  <c:v>61603.6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706.5</c:v>
                </c:pt>
                <c:pt idx="1">
                  <c:v>66153.100000000006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977,5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4380.7</c:v>
                </c:pt>
                <c:pt idx="1">
                  <c:v>2977.5</c:v>
                </c:pt>
                <c:pt idx="2">
                  <c:v>1387.1</c:v>
                </c:pt>
                <c:pt idx="3">
                  <c:v>1442.5</c:v>
                </c:pt>
                <c:pt idx="4">
                  <c:v>1500.6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947560"/>
        <c:axId val="214945992"/>
      </c:barChart>
      <c:catAx>
        <c:axId val="214947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14945992"/>
        <c:crosses val="autoZero"/>
        <c:auto val="1"/>
        <c:lblAlgn val="ctr"/>
        <c:lblOffset val="100"/>
        <c:noMultiLvlLbl val="0"/>
      </c:catAx>
      <c:valAx>
        <c:axId val="2149459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4947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cat>
            <c:strRef>
              <c:f>Лист1!$A$2:$A$6</c:f>
              <c:strCache>
                <c:ptCount val="5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  <c:pt idx="3">
                  <c:v>на 01.01.2028</c:v>
                </c:pt>
                <c:pt idx="4">
                  <c:v>на 01.01.2029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6580.9</c:v>
                </c:pt>
                <c:pt idx="3">
                  <c:v>5849.7</c:v>
                </c:pt>
                <c:pt idx="4">
                  <c:v>5118.5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  <c:pt idx="3">
                  <c:v>на 01.01.2028</c:v>
                </c:pt>
                <c:pt idx="4">
                  <c:v>на 01.01.2029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6.5</c:v>
                </c:pt>
                <c:pt idx="4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202928504"/>
        <c:axId val="214669736"/>
        <c:axId val="0"/>
      </c:bar3DChart>
      <c:catAx>
        <c:axId val="202928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14669736"/>
        <c:crosses val="autoZero"/>
        <c:auto val="1"/>
        <c:lblAlgn val="ctr"/>
        <c:lblOffset val="100"/>
        <c:noMultiLvlLbl val="0"/>
      </c:catAx>
      <c:valAx>
        <c:axId val="214669736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02928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264859460059998E-2"/>
          <c:y val="0"/>
          <c:w val="0.97414840387866619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4380.7</c:v>
                </c:pt>
                <c:pt idx="1">
                  <c:v>2738.1</c:v>
                </c:pt>
                <c:pt idx="2">
                  <c:v>1387.1</c:v>
                </c:pt>
                <c:pt idx="3">
                  <c:v>1442.5</c:v>
                </c:pt>
                <c:pt idx="4">
                  <c:v>1500.6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949520"/>
        <c:axId val="214947952"/>
      </c:lineChart>
      <c:catAx>
        <c:axId val="214949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4947952"/>
        <c:crosses val="autoZero"/>
        <c:auto val="1"/>
        <c:lblAlgn val="ctr"/>
        <c:lblOffset val="100"/>
        <c:noMultiLvlLbl val="0"/>
      </c:catAx>
      <c:valAx>
        <c:axId val="214947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4949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2994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527</a:t>
                    </a:r>
                    <a:r>
                      <a:rPr lang="en-US" baseline="0" dirty="0" smtClean="0"/>
                      <a:t> 700,5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574904.30000000005</c:v>
                </c:pt>
                <c:pt idx="1">
                  <c:v>527700.5</c:v>
                </c:pt>
                <c:pt idx="2">
                  <c:v>536174.4</c:v>
                </c:pt>
                <c:pt idx="3">
                  <c:v>343625.7</c:v>
                </c:pt>
                <c:pt idx="4">
                  <c:v>397221.4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665424"/>
        <c:axId val="214666208"/>
      </c:barChart>
      <c:catAx>
        <c:axId val="214665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4666208"/>
        <c:crosses val="autoZero"/>
        <c:auto val="1"/>
        <c:lblAlgn val="ctr"/>
        <c:lblOffset val="100"/>
        <c:noMultiLvlLbl val="0"/>
      </c:catAx>
      <c:valAx>
        <c:axId val="2146662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46654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574904.30000000005</c:v>
                </c:pt>
                <c:pt idx="1">
                  <c:v>527700.5</c:v>
                </c:pt>
                <c:pt idx="2">
                  <c:v>536174.4</c:v>
                </c:pt>
                <c:pt idx="3">
                  <c:v>343625.7</c:v>
                </c:pt>
                <c:pt idx="4">
                  <c:v>397221.4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669344"/>
        <c:axId val="214662288"/>
      </c:lineChart>
      <c:catAx>
        <c:axId val="214669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4662288"/>
        <c:crosses val="autoZero"/>
        <c:auto val="1"/>
        <c:lblAlgn val="ctr"/>
        <c:lblOffset val="100"/>
        <c:noMultiLvlLbl val="0"/>
      </c:catAx>
      <c:valAx>
        <c:axId val="2146622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4669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477</a:t>
                    </a:r>
                    <a:r>
                      <a:rPr lang="en-US" baseline="0" dirty="0" smtClean="0"/>
                      <a:t> 136,2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665476.1</c:v>
                </c:pt>
                <c:pt idx="1">
                  <c:v>487400.3</c:v>
                </c:pt>
                <c:pt idx="2">
                  <c:v>547107.9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221376"/>
        <c:axId val="136322128"/>
      </c:barChart>
      <c:catAx>
        <c:axId val="13622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6322128"/>
        <c:crosses val="autoZero"/>
        <c:auto val="1"/>
        <c:lblAlgn val="ctr"/>
        <c:lblOffset val="100"/>
        <c:noMultiLvlLbl val="0"/>
      </c:catAx>
      <c:valAx>
        <c:axId val="1363221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36221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5683540917638E-2"/>
          <c:y val="0.3595579959510529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665476.1</c:v>
                </c:pt>
                <c:pt idx="1">
                  <c:v>487400.3</c:v>
                </c:pt>
                <c:pt idx="2">
                  <c:v>547107.9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637040"/>
        <c:axId val="138637424"/>
      </c:lineChart>
      <c:catAx>
        <c:axId val="138637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38637424"/>
        <c:crosses val="autoZero"/>
        <c:auto val="1"/>
        <c:lblAlgn val="ctr"/>
        <c:lblOffset val="100"/>
        <c:noMultiLvlLbl val="0"/>
      </c:catAx>
      <c:valAx>
        <c:axId val="1386374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38637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2024(факт)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35706</c:v>
                </c:pt>
                <c:pt idx="1">
                  <c:v>42959</c:v>
                </c:pt>
                <c:pt idx="2">
                  <c:v>43159</c:v>
                </c:pt>
                <c:pt idx="3">
                  <c:v>40200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2025(ожидаемое)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66FF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45966</c:v>
                </c:pt>
                <c:pt idx="1">
                  <c:v>54207</c:v>
                </c:pt>
                <c:pt idx="2">
                  <c:v>54207</c:v>
                </c:pt>
                <c:pt idx="3">
                  <c:v>49130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2026(план)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1.6870106220081799E-2"/>
                  <c:y val="-1.52816569235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870106220081883E-2"/>
                  <c:y val="-8.73237538487772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071982340126459E-2"/>
                  <c:y val="-1.7464750769755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1345840800296429E-3"/>
                  <c:y val="-1.5281656923536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99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33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49184</c:v>
                </c:pt>
                <c:pt idx="1">
                  <c:v>58321</c:v>
                </c:pt>
                <c:pt idx="2">
                  <c:v>58321</c:v>
                </c:pt>
                <c:pt idx="3">
                  <c:v>53100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4954224"/>
        <c:axId val="214941680"/>
      </c:barChart>
      <c:catAx>
        <c:axId val="21495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214941680"/>
        <c:crosses val="autoZero"/>
        <c:auto val="1"/>
        <c:lblAlgn val="ctr"/>
        <c:lblOffset val="100"/>
        <c:noMultiLvlLbl val="0"/>
      </c:catAx>
      <c:valAx>
        <c:axId val="21494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95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810166020200651"/>
          <c:y val="0.94376143975554849"/>
          <c:w val="0.54489211343667132"/>
          <c:h val="4.31399971671349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(план)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Главный специалист</c:v>
                </c:pt>
                <c:pt idx="1">
                  <c:v>Ведущий специалист</c:v>
                </c:pt>
                <c:pt idx="2">
                  <c:v>Специалист 1 категории</c:v>
                </c:pt>
                <c:pt idx="3">
                  <c:v>Менеджер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36941</c:v>
                </c:pt>
                <c:pt idx="1">
                  <c:v>33236</c:v>
                </c:pt>
                <c:pt idx="2">
                  <c:v>30625</c:v>
                </c:pt>
                <c:pt idx="3">
                  <c:v>28668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 (план)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00FF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Главный специалист</c:v>
                </c:pt>
                <c:pt idx="1">
                  <c:v>Ведущий специалист</c:v>
                </c:pt>
                <c:pt idx="2">
                  <c:v>Специалист 1 категории</c:v>
                </c:pt>
                <c:pt idx="3">
                  <c:v>Менеджер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42838</c:v>
                </c:pt>
                <c:pt idx="1">
                  <c:v>39146</c:v>
                </c:pt>
                <c:pt idx="2">
                  <c:v>36494</c:v>
                </c:pt>
                <c:pt idx="3">
                  <c:v>36296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5104008"/>
        <c:axId val="204633120"/>
      </c:barChart>
      <c:catAx>
        <c:axId val="215104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204633120"/>
        <c:crosses val="autoZero"/>
        <c:auto val="1"/>
        <c:lblAlgn val="ctr"/>
        <c:lblOffset val="100"/>
        <c:noMultiLvlLbl val="0"/>
      </c:catAx>
      <c:valAx>
        <c:axId val="20463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5104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810166020200651"/>
          <c:y val="0.94376143975554849"/>
          <c:w val="0.54489211343667132"/>
          <c:h val="4.31399971671349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0099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 муниципального образования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7720</c:v>
                </c:pt>
                <c:pt idx="1">
                  <c:v>0</c:v>
                </c:pt>
                <c:pt idx="2">
                  <c:v>899</c:v>
                </c:pt>
                <c:pt idx="3">
                  <c:v>1258.5999999999999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656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729,2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473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169,5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525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898,2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343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571,1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308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601,8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656729.19999999995</c:v>
                </c:pt>
                <c:pt idx="1">
                  <c:v>473169.5</c:v>
                </c:pt>
                <c:pt idx="2">
                  <c:v>525898.19999999995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</a:t>
                    </a:r>
                    <a:r>
                      <a:rPr lang="ru-RU" baseline="0" dirty="0" smtClean="0">
                        <a:solidFill>
                          <a:srgbClr val="000066"/>
                        </a:solidFill>
                      </a:rPr>
                      <a:t>746,9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425,2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893752094392298E-2"/>
                  <c:y val="-8.441333164627798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425,2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250,7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624,5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8746.9</c:v>
                </c:pt>
                <c:pt idx="1">
                  <c:v>6425.2</c:v>
                </c:pt>
                <c:pt idx="2">
                  <c:v>6425.2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217751744"/>
        <c:axId val="217745080"/>
        <c:axId val="0"/>
      </c:bar3DChart>
      <c:catAx>
        <c:axId val="217751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217745080"/>
        <c:crosses val="autoZero"/>
        <c:auto val="1"/>
        <c:lblAlgn val="ctr"/>
        <c:lblOffset val="100"/>
        <c:noMultiLvlLbl val="0"/>
      </c:catAx>
      <c:valAx>
        <c:axId val="217745080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217751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rgbClr val="00FF00">
                    <a:shade val="30000"/>
                    <a:satMod val="115000"/>
                  </a:srgbClr>
                </a:gs>
                <a:gs pos="50000">
                  <a:srgbClr val="00FF00">
                    <a:shade val="67500"/>
                    <a:satMod val="115000"/>
                  </a:srgbClr>
                </a:gs>
                <a:gs pos="100000">
                  <a:srgbClr val="00FF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CC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2025 (план)</c:v>
                </c:pt>
                <c:pt idx="1">
                  <c:v>2026 (прогноз)</c:v>
                </c:pt>
                <c:pt idx="2">
                  <c:v>2027 (прогноз)</c:v>
                </c:pt>
                <c:pt idx="3">
                  <c:v>2028 (прогноз)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117522.5</c:v>
                </c:pt>
                <c:pt idx="1">
                  <c:v>128645.8</c:v>
                </c:pt>
                <c:pt idx="2">
                  <c:v>143063.29999999999</c:v>
                </c:pt>
                <c:pt idx="3">
                  <c:v>149117.1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FFCC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2025 (план)</c:v>
                </c:pt>
                <c:pt idx="1">
                  <c:v>2026 (прогноз)</c:v>
                </c:pt>
                <c:pt idx="2">
                  <c:v>2027 (прогноз)</c:v>
                </c:pt>
                <c:pt idx="3">
                  <c:v>2028 (прогноз)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2977.5</c:v>
                </c:pt>
                <c:pt idx="1">
                  <c:v>1387.1</c:v>
                </c:pt>
                <c:pt idx="2">
                  <c:v>1442.5</c:v>
                </c:pt>
                <c:pt idx="3">
                  <c:v>1500.6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2025 (план)</c:v>
                </c:pt>
                <c:pt idx="1">
                  <c:v>2026 (прогноз)</c:v>
                </c:pt>
                <c:pt idx="2">
                  <c:v>2027 (прогноз)</c:v>
                </c:pt>
                <c:pt idx="3">
                  <c:v>2028 (прогноз)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527700.5</c:v>
                </c:pt>
                <c:pt idx="1">
                  <c:v>536174.4</c:v>
                </c:pt>
                <c:pt idx="2">
                  <c:v>343625.7</c:v>
                </c:pt>
                <c:pt idx="3">
                  <c:v>397221.4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gapDepth val="78"/>
        <c:shape val="box"/>
        <c:axId val="214664248"/>
        <c:axId val="214664640"/>
        <c:axId val="0"/>
      </c:bar3DChart>
      <c:catAx>
        <c:axId val="214664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664640"/>
        <c:crosses val="autoZero"/>
        <c:auto val="1"/>
        <c:lblAlgn val="ctr"/>
        <c:lblOffset val="100"/>
        <c:noMultiLvlLbl val="0"/>
      </c:catAx>
      <c:valAx>
        <c:axId val="21466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664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2.170262164833461E-2"/>
                  <c:y val="0.2614044868030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41759.1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47841.599999999999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41247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612769405861382E-2"/>
                  <c:y val="0.248451058915683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41590.5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4364600"/>
        <c:axId val="214364992"/>
        <c:axId val="0"/>
      </c:bar3DChart>
      <c:catAx>
        <c:axId val="214364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4364992"/>
        <c:crosses val="autoZero"/>
        <c:auto val="1"/>
        <c:lblAlgn val="ctr"/>
        <c:lblOffset val="100"/>
        <c:noMultiLvlLbl val="0"/>
      </c:catAx>
      <c:valAx>
        <c:axId val="2143649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4364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640158809514988"/>
          <c:y val="0.20888938246682082"/>
          <c:w val="0.10554697788671388"/>
          <c:h val="0.21431961797068069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0.25861478354256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11155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091339898764415E-2"/>
                  <c:y val="0.29154304205850767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26046.1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6774301883198581E-2"/>
                  <c:y val="0.29688939791003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12261.9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3262255995375128E-2"/>
                  <c:y val="0.273199491995442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12261.1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4364208"/>
        <c:axId val="214365776"/>
        <c:axId val="0"/>
      </c:bar3DChart>
      <c:catAx>
        <c:axId val="214364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4365776"/>
        <c:crosses val="autoZero"/>
        <c:auto val="1"/>
        <c:lblAlgn val="ctr"/>
        <c:lblOffset val="100"/>
        <c:noMultiLvlLbl val="0"/>
      </c:catAx>
      <c:valAx>
        <c:axId val="2143657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4364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11129956742071469"/>
          <c:h val="0.26499778891669989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556492117931627"/>
          <c:y val="3.4602351875432646E-2"/>
          <c:w val="0.64966764916802"/>
          <c:h val="0.8703473118371464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300149.7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290 615,2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290615.2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235400.1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00FFFF"/>
            </a:solidFill>
          </c:spPr>
          <c:invertIfNegative val="0"/>
          <c:dLbls>
            <c:dLbl>
              <c:idx val="0"/>
              <c:layout>
                <c:manualLayout>
                  <c:x val="2.2905102896214995E-2"/>
                  <c:y val="0.241490261765786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238609.3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4954616"/>
        <c:axId val="214955792"/>
        <c:axId val="0"/>
      </c:bar3DChart>
      <c:catAx>
        <c:axId val="214954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4955792"/>
        <c:crosses val="autoZero"/>
        <c:auto val="1"/>
        <c:lblAlgn val="ctr"/>
        <c:lblOffset val="100"/>
        <c:noMultiLvlLbl val="0"/>
      </c:catAx>
      <c:valAx>
        <c:axId val="2149557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4954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273673295559758"/>
          <c:y val="3.4876894020322541E-2"/>
          <c:w val="0.11327097915046476"/>
          <c:h val="0.25552032680129561"/>
        </c:manualLayout>
      </c:layout>
      <c:overlay val="0"/>
      <c:txPr>
        <a:bodyPr/>
        <a:lstStyle/>
        <a:p>
          <a:pPr>
            <a:defRPr sz="16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521917344953186E-2"/>
          <c:y val="0.15184634219872242"/>
          <c:w val="0.52351341303957677"/>
          <c:h val="0.74521404091687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9933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tx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6684143942519369E-2"/>
                  <c:y val="-0.158097723386399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911558639543463E-2"/>
                  <c:y val="-0.17024749148563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774111115635973"/>
                  <c:y val="0.12794364473066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879706470295566"/>
                  <c:y val="-4.0220705551429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3913578891641185"/>
                  <c:y val="-0.13204622542439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405656351754018E-2"/>
                  <c:y val="-0.176105461853547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216236027770056E-2"/>
                  <c:y val="-0.19606360210970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Региональные проекты</c:v>
                </c:pt>
                <c:pt idx="1">
                  <c:v>Развитие системы дошкольного образования</c:v>
                </c:pt>
                <c:pt idx="2">
                  <c:v>Развитие системы общего образования</c:v>
                </c:pt>
                <c:pt idx="3">
                  <c:v>Развитие системы дополнительного образования</c:v>
                </c:pt>
                <c:pt idx="4">
                  <c:v>Реализация переданных полномочий (Опека)</c:v>
                </c:pt>
                <c:pt idx="5">
                  <c:v>Организационные расходы</c:v>
                </c:pt>
                <c:pt idx="6">
                  <c:v>Оздоровление детей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40158.9</c:v>
                </c:pt>
                <c:pt idx="1">
                  <c:v>48958.8</c:v>
                </c:pt>
                <c:pt idx="2">
                  <c:v>170893.6</c:v>
                </c:pt>
                <c:pt idx="3">
                  <c:v>16288.2</c:v>
                </c:pt>
                <c:pt idx="4">
                  <c:v>1850.6</c:v>
                </c:pt>
                <c:pt idx="5">
                  <c:v>11876.5</c:v>
                </c:pt>
                <c:pt idx="6">
                  <c:v>297.7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19326606242066"/>
          <c:y val="3.3734630872064117E-2"/>
          <c:w val="0.36447224413081741"/>
          <c:h val="0.960170970652732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9246267430743227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66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90180.2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81</a:t>
                    </a:r>
                    <a:r>
                      <a:rPr lang="en-US" baseline="0" dirty="0" smtClean="0"/>
                      <a:t> </a:t>
                    </a:r>
                    <a:r>
                      <a:rPr lang="en-US" baseline="0" dirty="0" smtClean="0"/>
                      <a:t>785,3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81785.3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/>
                      <a:t>73</a:t>
                    </a:r>
                    <a:r>
                      <a:rPr lang="en-US" baseline="0" dirty="0" smtClean="0"/>
                      <a:t> 096,8</a:t>
                    </a:r>
                    <a:endParaRPr lang="en-US" dirty="0"/>
                  </a:p>
                </c:rich>
              </c:tx>
              <c:spPr>
                <a:solidFill>
                  <a:srgbClr val="CCFF99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FF99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77830.899999999994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8796046614195604E-2"/>
                  <c:y val="0.213630410392585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77731.100000000006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4940112"/>
        <c:axId val="214942464"/>
        <c:axId val="0"/>
      </c:bar3DChart>
      <c:catAx>
        <c:axId val="214940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4942464"/>
        <c:crosses val="autoZero"/>
        <c:auto val="1"/>
        <c:lblAlgn val="ctr"/>
        <c:lblOffset val="100"/>
        <c:noMultiLvlLbl val="0"/>
      </c:catAx>
      <c:valAx>
        <c:axId val="2149424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4940112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8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6242574081583725"/>
          <c:y val="0.26710842770208632"/>
          <c:w val="0.14083289426557777"/>
          <c:h val="0.25571650098345883"/>
        </c:manualLayout>
      </c:layout>
      <c:overlay val="0"/>
      <c:txPr>
        <a:bodyPr/>
        <a:lstStyle/>
        <a:p>
          <a:pPr>
            <a:defRPr sz="18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98540319167961"/>
          <c:y val="9.8975272338815909E-2"/>
          <c:w val="0.52351341303957677"/>
          <c:h val="0.74521404091687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9933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tx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2.7478460677678604E-2"/>
                  <c:y val="0.383830934191993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2980934202814925E-2"/>
                  <c:y val="0.21967682397151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774111115635973"/>
                  <c:y val="0.12794364473066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6548405488144963"/>
                  <c:y val="-8.2077055110237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0118966466648137"/>
                  <c:y val="-0.1496699240245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8270356120336909E-2"/>
                  <c:y val="-0.1496699240245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Развитие культурно-досуговой деятельности</c:v>
                </c:pt>
                <c:pt idx="1">
                  <c:v>Развитие деятельности муниципальных библиотек</c:v>
                </c:pt>
                <c:pt idx="2">
                  <c:v>Развитие музейного дела</c:v>
                </c:pt>
                <c:pt idx="3">
                  <c:v>Развитие дополнительного образования</c:v>
                </c:pt>
                <c:pt idx="4">
                  <c:v>Развитие физической культуры и спорта</c:v>
                </c:pt>
                <c:pt idx="5">
                  <c:v>Организационные расходы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44421.8</c:v>
                </c:pt>
                <c:pt idx="1">
                  <c:v>20180</c:v>
                </c:pt>
                <c:pt idx="2">
                  <c:v>1439.8</c:v>
                </c:pt>
                <c:pt idx="3">
                  <c:v>7778</c:v>
                </c:pt>
                <c:pt idx="4">
                  <c:v>868</c:v>
                </c:pt>
                <c:pt idx="5">
                  <c:v>7097.7000000000007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33380726334633"/>
          <c:y val="9.1011631067628967E-2"/>
          <c:w val="0.36447224413081741"/>
          <c:h val="0.889676120671138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978207402242664"/>
          <c:y val="2.5916351174655808E-2"/>
          <c:w val="0.71218644056384306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4250332338552366E-2"/>
                  <c:y val="0.24148748429661662"/>
                </c:manualLayout>
              </c:layout>
              <c:spPr>
                <a:solidFill>
                  <a:srgbClr val="FFCC66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23470.2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9999"/>
            </a:solidFill>
          </c:spPr>
          <c:invertIfNegative val="0"/>
          <c:dLbls>
            <c:dLbl>
              <c:idx val="0"/>
              <c:layout>
                <c:manualLayout>
                  <c:x val="2.0594694459236274E-2"/>
                  <c:y val="0.234380581644774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19102.2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824509920353666E-2"/>
                  <c:y val="0.2414902617657867"/>
                </c:manualLayout>
              </c:layout>
              <c:spPr>
                <a:solidFill>
                  <a:srgbClr val="FFFFCC"/>
                </a:solidFill>
              </c:spPr>
              <c:txPr>
                <a:bodyPr rot="-5400000" vert="horz"/>
                <a:lstStyle/>
                <a:p>
                  <a:pPr algn="ctr">
                    <a:defRPr lang="ru-RU" sz="16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16709.599999999999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1.6033572027350399E-2"/>
                  <c:y val="0.21771079115905043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6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14547.1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4953048"/>
        <c:axId val="214955008"/>
        <c:axId val="0"/>
      </c:bar3DChart>
      <c:catAx>
        <c:axId val="214953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4955008"/>
        <c:crosses val="autoZero"/>
        <c:auto val="1"/>
        <c:lblAlgn val="ctr"/>
        <c:lblOffset val="100"/>
        <c:noMultiLvlLbl val="0"/>
      </c:catAx>
      <c:valAx>
        <c:axId val="2149550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4953048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1160570281462974"/>
          <c:y val="0.33622225735602029"/>
          <c:w val="0.1281469567354469"/>
          <c:h val="0.20890374151297733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938620226770039E-2"/>
          <c:y val="9.8975272338815909E-2"/>
          <c:w val="0.52351341303957677"/>
          <c:h val="0.74521404091687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5.684630082424267E-2"/>
                  <c:y val="-0.13035767576331853"/>
                </c:manualLayout>
              </c:layout>
              <c:spPr>
                <a:solidFill>
                  <a:srgbClr val="FFCC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0371042335975524E-2"/>
                  <c:y val="0.12552961369801061"/>
                </c:manualLayout>
              </c:layout>
              <c:spPr>
                <a:solidFill>
                  <a:srgbClr val="FF66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806539401958092"/>
                  <c:y val="2.4140310326540466E-2"/>
                </c:manualLayout>
              </c:layout>
              <c:spPr>
                <a:solidFill>
                  <a:srgbClr val="00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0786221182035788"/>
                  <c:y val="-7.4834962012275449E-2"/>
                </c:manualLayout>
              </c:layout>
              <c:spPr>
                <a:solidFill>
                  <a:srgbClr val="FF6699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EC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Социальная поддержка педагогических работников</c:v>
                </c:pt>
                <c:pt idx="1">
                  <c:v>Оказание мер поддержки отдельным категориям граждан (муниципальные пенсии)</c:v>
                </c:pt>
                <c:pt idx="2">
                  <c:v>Защита и профилактика социального сиротства</c:v>
                </c:pt>
                <c:pt idx="3">
                  <c:v>Поддержка студентов, заключивших договоры о целевом обучении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3700.8</c:v>
                </c:pt>
                <c:pt idx="1">
                  <c:v>7720</c:v>
                </c:pt>
                <c:pt idx="2">
                  <c:v>6791.4</c:v>
                </c:pt>
                <c:pt idx="3">
                  <c:v>890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382440059460795"/>
          <c:y val="9.5839693132937068E-2"/>
          <c:w val="0.36447224413081741"/>
          <c:h val="0.889676120671138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879998847858432"/>
          <c:y val="0.11543533588493705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268164008881686E-2"/>
                  <c:y val="0.234436672435222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10542.4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7585452836243663E-2"/>
                  <c:y val="0.22267599715025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9358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3.193394864150529E-2"/>
                  <c:y val="-5.6903291130992364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5897695436474303E-2"/>
                  <c:y val="-3.87907567022867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6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8718152"/>
        <c:axId val="308721288"/>
        <c:axId val="0"/>
      </c:bar3DChart>
      <c:catAx>
        <c:axId val="308718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8721288"/>
        <c:crosses val="autoZero"/>
        <c:auto val="1"/>
        <c:lblAlgn val="ctr"/>
        <c:lblOffset val="100"/>
        <c:noMultiLvlLbl val="0"/>
      </c:catAx>
      <c:valAx>
        <c:axId val="3087212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718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45993236521155"/>
          <c:y val="0.14215565122019075"/>
          <c:w val="0.1552388412412643"/>
          <c:h val="0.27605986706784386"/>
        </c:manualLayout>
      </c:layout>
      <c:overlay val="0"/>
      <c:txPr>
        <a:bodyPr/>
        <a:lstStyle/>
        <a:p>
          <a:pPr>
            <a:defRPr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4250217054072121E-2"/>
                  <c:y val="-1.8996393563108373E-2"/>
                </c:manualLayout>
              </c:layout>
              <c:spPr>
                <a:solidFill>
                  <a:srgbClr val="FFCCFF"/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99FF"/>
              </a:solidFill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472.7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3.8839793662773049E-2"/>
                  <c:y val="-4.5096912308888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3.040849867256017E-3"/>
                  <c:y val="-2.9847111004760254E-2"/>
                </c:manualLayout>
              </c:layout>
              <c:spPr>
                <a:solidFill>
                  <a:srgbClr val="FFCCFF"/>
                </a:solidFill>
              </c:spPr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5321960111427947E-3"/>
                  <c:y val="0.135668686385273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8711488"/>
        <c:axId val="308712664"/>
        <c:axId val="0"/>
      </c:bar3DChart>
      <c:catAx>
        <c:axId val="308711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8712664"/>
        <c:crosses val="autoZero"/>
        <c:auto val="1"/>
        <c:lblAlgn val="ctr"/>
        <c:lblOffset val="100"/>
        <c:noMultiLvlLbl val="0"/>
      </c:catAx>
      <c:valAx>
        <c:axId val="3087126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711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4425804540236271"/>
          <c:y val="0.17070645996598666"/>
          <c:w val="0.15662405823221287"/>
          <c:h val="0.2317212617401485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102595.2</c:v>
                </c:pt>
                <c:pt idx="1">
                  <c:v>117522.5</c:v>
                </c:pt>
                <c:pt idx="2">
                  <c:v>128645.8</c:v>
                </c:pt>
                <c:pt idx="3">
                  <c:v>143063.29999999999</c:v>
                </c:pt>
                <c:pt idx="4">
                  <c:v>149117.1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661112"/>
        <c:axId val="214670520"/>
      </c:barChart>
      <c:catAx>
        <c:axId val="214661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4670520"/>
        <c:crosses val="autoZero"/>
        <c:auto val="1"/>
        <c:lblAlgn val="ctr"/>
        <c:lblOffset val="100"/>
        <c:noMultiLvlLbl val="0"/>
      </c:catAx>
      <c:valAx>
        <c:axId val="214670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46611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4259917300855461E-2"/>
                  <c:y val="0.19536593778137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1400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b="1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7509313201310965E-2"/>
                  <c:y val="-4.0628570291526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557701922008666E-3"/>
                  <c:y val="-3.9485662455415495E-2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8726776"/>
        <c:axId val="308724424"/>
        <c:axId val="0"/>
      </c:bar3DChart>
      <c:catAx>
        <c:axId val="308726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8724424"/>
        <c:crosses val="autoZero"/>
        <c:auto val="1"/>
        <c:lblAlgn val="ctr"/>
        <c:lblOffset val="100"/>
        <c:noMultiLvlLbl val="0"/>
      </c:catAx>
      <c:valAx>
        <c:axId val="3087244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726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85733182424175"/>
          <c:y val="0.19473250899153827"/>
          <c:w val="0.14866816013498499"/>
          <c:h val="0.24789285435946587"/>
        </c:manualLayout>
      </c:layout>
      <c:overlay val="0"/>
      <c:txPr>
        <a:bodyPr/>
        <a:lstStyle/>
        <a:p>
          <a:pPr>
            <a:defRPr sz="1600"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993300"/>
            </a:solidFill>
          </c:spPr>
          <c:invertIfNegative val="0"/>
          <c:dLbls>
            <c:dLbl>
              <c:idx val="0"/>
              <c:layout>
                <c:manualLayout>
                  <c:x val="2.4753584884330479E-2"/>
                  <c:y val="-3.3264252689872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475358488433059E-2"/>
                  <c:y val="-1.6280242366232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8724816"/>
        <c:axId val="308725208"/>
        <c:axId val="0"/>
      </c:bar3DChart>
      <c:catAx>
        <c:axId val="308724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8725208"/>
        <c:crosses val="autoZero"/>
        <c:auto val="1"/>
        <c:lblAlgn val="ctr"/>
        <c:lblOffset val="100"/>
        <c:noMultiLvlLbl val="0"/>
      </c:catAx>
      <c:valAx>
        <c:axId val="3087252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724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934862013382531"/>
          <c:y val="9.2069898216437476E-2"/>
          <c:w val="0.14838068674630694"/>
          <c:h val="0.2317212617401485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062250393231162"/>
          <c:y val="3.9647543307791674E-2"/>
          <c:w val="0.71795287853006584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1.8565188663247943E-2"/>
                  <c:y val="0.19233766729069904"/>
                </c:manualLayout>
              </c:layout>
              <c:spPr>
                <a:solidFill>
                  <a:schemeClr val="tx1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2">
                          <a:lumMod val="50000"/>
                        </a:schemeClr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91E-2"/>
                  <c:y val="0.1907613188598356"/>
                </c:manualLayout>
              </c:layout>
              <c:spPr>
                <a:solidFill>
                  <a:schemeClr val="tx1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3.0941981105413126E-2"/>
                  <c:y val="-2.6561702626053056E-2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8713056"/>
        <c:axId val="308714624"/>
        <c:axId val="0"/>
      </c:bar3DChart>
      <c:catAx>
        <c:axId val="308713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8714624"/>
        <c:crosses val="autoZero"/>
        <c:auto val="1"/>
        <c:lblAlgn val="ctr"/>
        <c:lblOffset val="100"/>
        <c:noMultiLvlLbl val="0"/>
      </c:catAx>
      <c:valAx>
        <c:axId val="3087146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713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689233360036"/>
          <c:y val="0.14998209154206746"/>
          <c:w val="0.16692565348489544"/>
          <c:h val="0.22739403268629507"/>
        </c:manualLayout>
      </c:layout>
      <c:overlay val="0"/>
      <c:txPr>
        <a:bodyPr/>
        <a:lstStyle/>
        <a:p>
          <a:pPr>
            <a:defRPr sz="1600"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2.6032773340677499E-2"/>
                  <c:y val="0.20100855800543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34191.4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2.0153800131055263E-2"/>
                  <c:y val="-2.295724095644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5165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6182252443043145E-2"/>
                  <c:y val="-2.920798497130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152233164607342E-2"/>
                  <c:y val="0.18897977421085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50505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8720896"/>
        <c:axId val="308718936"/>
        <c:axId val="0"/>
      </c:bar3DChart>
      <c:catAx>
        <c:axId val="308720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8718936"/>
        <c:crosses val="autoZero"/>
        <c:auto val="1"/>
        <c:lblAlgn val="ctr"/>
        <c:lblOffset val="100"/>
        <c:noMultiLvlLbl val="0"/>
      </c:catAx>
      <c:valAx>
        <c:axId val="3087189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720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954491495645726"/>
          <c:y val="4.839419171041065E-2"/>
          <c:w val="0.51848118215747541"/>
          <c:h val="0.1460054759493629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5195613185836435E-2"/>
                  <c:y val="0.17362948551989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spPr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8715016"/>
        <c:axId val="308723248"/>
        <c:axId val="0"/>
      </c:bar3DChart>
      <c:catAx>
        <c:axId val="308715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8723248"/>
        <c:crosses val="autoZero"/>
        <c:auto val="1"/>
        <c:lblAlgn val="ctr"/>
        <c:lblOffset val="100"/>
        <c:noMultiLvlLbl val="0"/>
      </c:catAx>
      <c:valAx>
        <c:axId val="3087232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715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426801783928768"/>
          <c:y val="0.18560847462996402"/>
          <c:w val="0.16990646872569715"/>
          <c:h val="0.25704081792748634"/>
        </c:manualLayout>
      </c:layout>
      <c:overlay val="0"/>
      <c:txPr>
        <a:bodyPr/>
        <a:lstStyle/>
        <a:p>
          <a:pPr>
            <a:defRPr sz="16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>
                <a:solidFill>
                  <a:srgbClr val="FFCCFF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18481.400000000001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FF"/>
              </a:solidFill>
            </c:spPr>
          </c:dPt>
          <c:dLbls>
            <c:dLbl>
              <c:idx val="0"/>
              <c:layout>
                <c:manualLayout>
                  <c:x val="2.1229585601599876E-2"/>
                  <c:y val="0.14415663565829201"/>
                </c:manualLayout>
              </c:layout>
              <c:spPr>
                <a:solidFill>
                  <a:srgbClr val="FFCCFF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21287.8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1.3064289153056959E-2"/>
                  <c:y val="0.20791822450715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19001.7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006699"/>
            </a:solidFill>
          </c:spPr>
          <c:invertIfNegative val="0"/>
          <c:dLbls>
            <c:dLbl>
              <c:idx val="0"/>
              <c:layout>
                <c:manualLayout>
                  <c:x val="1.7636929230085547E-2"/>
                  <c:y val="0.20791822450715194"/>
                </c:manualLayout>
              </c:layout>
              <c:spPr>
                <a:solidFill>
                  <a:srgbClr val="FFCCFF"/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19001.7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8721680"/>
        <c:axId val="308722072"/>
        <c:axId val="0"/>
      </c:bar3DChart>
      <c:catAx>
        <c:axId val="308721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8722072"/>
        <c:crosses val="autoZero"/>
        <c:auto val="1"/>
        <c:lblAlgn val="ctr"/>
        <c:lblOffset val="100"/>
        <c:noMultiLvlLbl val="0"/>
      </c:catAx>
      <c:valAx>
        <c:axId val="3087220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721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91291708328699"/>
          <c:y val="0.12428249112445669"/>
          <c:w val="0.13468455319073652"/>
          <c:h val="0.2367486784914108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14426.2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2.4660781925697983E-2"/>
                  <c:y val="-2.9342051974599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2140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3.6604947458668116E-2"/>
                  <c:y val="-2.412230578853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308716976"/>
        <c:axId val="217743512"/>
        <c:axId val="0"/>
      </c:bar3DChart>
      <c:catAx>
        <c:axId val="308716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7743512"/>
        <c:crosses val="autoZero"/>
        <c:auto val="1"/>
        <c:lblAlgn val="ctr"/>
        <c:lblOffset val="100"/>
        <c:noMultiLvlLbl val="0"/>
      </c:catAx>
      <c:valAx>
        <c:axId val="2177435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716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1561692306741"/>
          <c:y val="0.21483393069279558"/>
          <c:w val="0.15957922914225464"/>
          <c:h val="0.22889303519598478"/>
        </c:manualLayout>
      </c:layout>
      <c:overlay val="0"/>
      <c:txPr>
        <a:bodyPr/>
        <a:lstStyle/>
        <a:p>
          <a:pPr>
            <a:defRPr sz="1400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ysClr val="windowText" lastClr="000000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1189.5999999999999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4.1086493877779767E-2"/>
                  <c:y val="-4.81272298001714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588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0764E-3"/>
                  <c:y val="-3.60391589145731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lang="en-US" sz="1400" b="0" i="0" u="none" strike="noStrike" kern="1200" baseline="0">
                      <a:solidFill>
                        <a:sysClr val="windowText" lastClr="000000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ysClr val="windowText" lastClr="000000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564581614920764E-3"/>
                  <c:y val="-8.31672898028617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ysClr val="windowText" lastClr="000000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0644072"/>
        <c:axId val="310644856"/>
        <c:axId val="0"/>
      </c:bar3DChart>
      <c:catAx>
        <c:axId val="310644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0644856"/>
        <c:crosses val="autoZero"/>
        <c:auto val="1"/>
        <c:lblAlgn val="ctr"/>
        <c:lblOffset val="100"/>
        <c:noMultiLvlLbl val="0"/>
      </c:catAx>
      <c:valAx>
        <c:axId val="3106448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0644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77427666509168"/>
          <c:y val="0.25180566882217681"/>
          <c:w val="0.15241034891449712"/>
          <c:h val="0.2367486784914108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69904623097E-2"/>
                  <c:y val="0.18197810670210479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3133.6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2490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9999"/>
            </a:solidFill>
          </c:spPr>
          <c:invertIfNegative val="0"/>
          <c:dLbls>
            <c:dLbl>
              <c:idx val="0"/>
              <c:layout>
                <c:manualLayout>
                  <c:x val="3.1782290807460381E-2"/>
                  <c:y val="0.191284766546579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2000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4960519888206421E-2"/>
                  <c:y val="0.194057009540008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0647992"/>
        <c:axId val="310650344"/>
        <c:axId val="0"/>
      </c:bar3DChart>
      <c:catAx>
        <c:axId val="310647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0650344"/>
        <c:crosses val="autoZero"/>
        <c:auto val="1"/>
        <c:lblAlgn val="ctr"/>
        <c:lblOffset val="100"/>
        <c:noMultiLvlLbl val="0"/>
      </c:catAx>
      <c:valAx>
        <c:axId val="3106503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0647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157549407045601"/>
          <c:w val="0.15241034891449712"/>
          <c:h val="0.2367486784914108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>
                <a:solidFill>
                  <a:schemeClr val="accent5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838890312557501E-2"/>
                  <c:y val="-4.8127229800171485E-2"/>
                </c:manualLayout>
              </c:layout>
              <c:spPr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534687242237997E-3"/>
                  <c:y val="-4.8594828084467689E-2"/>
                </c:manualLayout>
              </c:layout>
              <c:spPr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0648384"/>
        <c:axId val="310649168"/>
        <c:axId val="0"/>
      </c:bar3DChart>
      <c:catAx>
        <c:axId val="310648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0649168"/>
        <c:crosses val="autoZero"/>
        <c:auto val="1"/>
        <c:lblAlgn val="ctr"/>
        <c:lblOffset val="100"/>
        <c:noMultiLvlLbl val="0"/>
      </c:catAx>
      <c:valAx>
        <c:axId val="3106491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0648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12"/>
          <c:h val="0.2184201585766246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117514728896253E-2"/>
          <c:y val="3.5273858460171094E-2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102595.2</c:v>
                </c:pt>
                <c:pt idx="1">
                  <c:v>117522.5</c:v>
                </c:pt>
                <c:pt idx="2" formatCode="General">
                  <c:v>128645.8</c:v>
                </c:pt>
                <c:pt idx="3">
                  <c:v>143063.29999999999</c:v>
                </c:pt>
                <c:pt idx="4" formatCode="#,##0.0">
                  <c:v>149117.1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659152"/>
        <c:axId val="214659936"/>
      </c:lineChart>
      <c:catAx>
        <c:axId val="214659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4659936"/>
        <c:crosses val="autoZero"/>
        <c:auto val="1"/>
        <c:lblAlgn val="ctr"/>
        <c:lblOffset val="100"/>
        <c:noMultiLvlLbl val="0"/>
      </c:catAx>
      <c:valAx>
        <c:axId val="21465993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14659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9306707867581957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1694.1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5425832645968306E-2"/>
                  <c:y val="-3.6417668312258566E-2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425832645968188E-2"/>
                  <c:y val="-2.217794394742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0649560"/>
        <c:axId val="310652304"/>
        <c:axId val="0"/>
      </c:bar3DChart>
      <c:catAx>
        <c:axId val="310649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0652304"/>
        <c:crosses val="autoZero"/>
        <c:auto val="1"/>
        <c:lblAlgn val="ctr"/>
        <c:lblOffset val="100"/>
        <c:noMultiLvlLbl val="0"/>
      </c:catAx>
      <c:valAx>
        <c:axId val="3106523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0649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856615321166305"/>
          <c:y val="0.18804407997331662"/>
          <c:w val="0.15241034891449712"/>
          <c:h val="0.2367486784914108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2.5253157207723045E-2"/>
                  <c:y val="0.20580804551484802"/>
                </c:manualLayout>
              </c:layout>
              <c:spPr>
                <a:solidFill>
                  <a:srgbClr val="FFFFCC"/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12827.1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5660661231811462E-2"/>
                  <c:y val="0.213990037665155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18262.5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2247603565222266E-2"/>
                  <c:y val="0.18647525238325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5491.7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9.534687242237997E-3"/>
                  <c:y val="0.18370290560606614"/>
                </c:manualLayout>
              </c:layout>
              <c:spPr>
                <a:solidFill>
                  <a:srgbClr val="FFFFCC"/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5519.9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0660144"/>
        <c:axId val="310662888"/>
        <c:axId val="0"/>
      </c:bar3DChart>
      <c:catAx>
        <c:axId val="310660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0662888"/>
        <c:crosses val="autoZero"/>
        <c:auto val="1"/>
        <c:lblAlgn val="ctr"/>
        <c:lblOffset val="100"/>
        <c:noMultiLvlLbl val="0"/>
      </c:catAx>
      <c:valAx>
        <c:axId val="3106628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0660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8.2997629532734304E-2"/>
          <c:w val="0.15241034891449712"/>
          <c:h val="0.21200230107534027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5702791976124655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18.600000000000001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2017119393303596E-2"/>
                  <c:y val="0.12828028325385366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FF66"/>
            </a:solidFill>
          </c:spPr>
          <c:invertIfNegative val="0"/>
          <c:dLbls>
            <c:dLbl>
              <c:idx val="0"/>
              <c:layout>
                <c:manualLayout>
                  <c:x val="6.3564581614920764E-3"/>
                  <c:y val="0.12828028325385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891145403730191E-2"/>
                  <c:y val="0.12245656166847901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8725992"/>
        <c:axId val="308723640"/>
        <c:axId val="0"/>
      </c:bar3DChart>
      <c:catAx>
        <c:axId val="308725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8723640"/>
        <c:crosses val="autoZero"/>
        <c:auto val="1"/>
        <c:lblAlgn val="ctr"/>
        <c:lblOffset val="100"/>
        <c:noMultiLvlLbl val="0"/>
      </c:catAx>
      <c:valAx>
        <c:axId val="3087236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08725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623958942285363"/>
          <c:y val="0.32499003306307489"/>
          <c:w val="0.15241034891449712"/>
          <c:h val="0.21342350607127156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3.5776842730557895E-2"/>
          <c:w val="0.65606887494680965"/>
          <c:h val="0.901278748576803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66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0.17088913472839004"/>
                </c:manualLayout>
              </c:layout>
              <c:spPr>
                <a:solidFill>
                  <a:schemeClr val="accent3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49569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1086717913637591E-2"/>
                  <c:y val="0.2057688233255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93871.4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697099869756944E-2"/>
                  <c:y val="0.22323528538191179"/>
                </c:manualLayout>
              </c:layout>
              <c:spPr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31537.7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54134733929271E-2"/>
                  <c:y val="0.206207613484480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1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31129.5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5352224"/>
        <c:axId val="315348696"/>
        <c:axId val="0"/>
      </c:bar3DChart>
      <c:catAx>
        <c:axId val="315352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5348696"/>
        <c:crosses val="autoZero"/>
        <c:auto val="1"/>
        <c:lblAlgn val="ctr"/>
        <c:lblOffset val="100"/>
        <c:noMultiLvlLbl val="0"/>
      </c:catAx>
      <c:valAx>
        <c:axId val="3153486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Bahnschrift SemiBold SemiConden" panose="020B0502040204020203" pitchFamily="34" charset="0"/>
              </a:defRPr>
            </a:pPr>
            <a:endParaRPr lang="ru-RU"/>
          </a:p>
        </c:txPr>
        <c:crossAx val="315352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14710846889046056"/>
          <c:h val="0.21475689322310776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2.4632880335610969E-2"/>
                  <c:y val="-4.5106139171517928E-2"/>
                </c:manualLayout>
              </c:layout>
              <c:spPr>
                <a:solidFill>
                  <a:schemeClr val="accent3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25E-2"/>
                  <c:y val="0.13595239855443728"/>
                </c:manualLayout>
              </c:layout>
              <c:spPr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4417468536471568E-2"/>
                  <c:y val="0.13646710519529195"/>
                </c:manualLayout>
              </c:layout>
              <c:spPr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ru-RU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1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5351048"/>
        <c:axId val="315351440"/>
        <c:axId val="0"/>
      </c:bar3DChart>
      <c:catAx>
        <c:axId val="315351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5351440"/>
        <c:crosses val="autoZero"/>
        <c:auto val="1"/>
        <c:lblAlgn val="ctr"/>
        <c:lblOffset val="100"/>
        <c:noMultiLvlLbl val="0"/>
      </c:catAx>
      <c:valAx>
        <c:axId val="3153514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15351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13753934070222476"/>
          <c:h val="0.23308495603825033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2.4632880335610969E-2"/>
                  <c:y val="0.23328675542687771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29869.599999999999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1.8143369260361152E-2"/>
                  <c:y val="0.196785380544419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34423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3640545230484721E-2"/>
                  <c:y val="0.21582949664932619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31093.8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717542545865896E-2"/>
                  <c:y val="0.21210188658433227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ru-RU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1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31072.9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5353008"/>
        <c:axId val="315353400"/>
        <c:axId val="0"/>
      </c:bar3DChart>
      <c:catAx>
        <c:axId val="315353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5353400"/>
        <c:crosses val="autoZero"/>
        <c:auto val="1"/>
        <c:lblAlgn val="ctr"/>
        <c:lblOffset val="100"/>
        <c:noMultiLvlLbl val="0"/>
      </c:catAx>
      <c:valAx>
        <c:axId val="3153534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15353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15879625798948172"/>
          <c:h val="0.23225331358221094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872592503966794E-2"/>
          <c:y val="2.9394882050142578E-2"/>
          <c:w val="0.95025481499206643"/>
          <c:h val="0.857661648705699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67955.5</c:v>
                </c:pt>
                <c:pt idx="1">
                  <c:v>82089.399999999994</c:v>
                </c:pt>
                <c:pt idx="2">
                  <c:v>89988.6</c:v>
                </c:pt>
                <c:pt idx="3">
                  <c:v>96072</c:v>
                </c:pt>
                <c:pt idx="4">
                  <c:v>101822.6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4666992"/>
        <c:axId val="214671696"/>
      </c:barChart>
      <c:catAx>
        <c:axId val="214666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4671696"/>
        <c:crosses val="autoZero"/>
        <c:auto val="1"/>
        <c:lblAlgn val="ctr"/>
        <c:lblOffset val="100"/>
        <c:noMultiLvlLbl val="0"/>
      </c:catAx>
      <c:valAx>
        <c:axId val="2146716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4666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206236344109915E-2"/>
          <c:y val="8.5017725401190819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67955.5</c:v>
                </c:pt>
                <c:pt idx="1">
                  <c:v>82358.7</c:v>
                </c:pt>
                <c:pt idx="2">
                  <c:v>89988.6</c:v>
                </c:pt>
                <c:pt idx="3">
                  <c:v>96072</c:v>
                </c:pt>
                <c:pt idx="4">
                  <c:v>101822.6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673264"/>
        <c:axId val="214674048"/>
      </c:lineChart>
      <c:catAx>
        <c:axId val="2146732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4674048"/>
        <c:crosses val="autoZero"/>
        <c:auto val="1"/>
        <c:lblAlgn val="ctr"/>
        <c:lblOffset val="100"/>
        <c:noMultiLvlLbl val="0"/>
      </c:catAx>
      <c:valAx>
        <c:axId val="21467404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14673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11-21T13:31:17.805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image" Target="../media/image21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image" Target="../media/image155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image" Target="../media/image1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6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48344" custRadScaleInc="-115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2220" custRadScaleInc="-82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25291" custRadScaleInc="-1629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5402" custRadScaleInc="-39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761DD5-30EF-41E2-AA46-9A7DE348AB1B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1887E72-E2F8-480B-8EA2-7A7681F692C6}">
      <dgm:prSet phldrT="[Текст]" custT="1"/>
      <dgm:spPr/>
      <dgm:t>
        <a:bodyPr/>
        <a:lstStyle/>
        <a:p>
          <a:pPr algn="just"/>
          <a:r>
            <a:rPr lang="ru-RU" sz="2000" dirty="0" smtClean="0">
              <a:solidFill>
                <a:srgbClr val="0066FF"/>
              </a:solidFill>
            </a:rPr>
            <a:t>РЕГИОНАЛЬНЫЙ  ПРОЕКТ </a:t>
          </a:r>
          <a:r>
            <a:rPr lang="ru-RU" sz="2000" u="sng" dirty="0" smtClean="0">
              <a:solidFill>
                <a:srgbClr val="0066FF"/>
              </a:solidFill>
            </a:rPr>
            <a:t>«Педагоги и наставники</a:t>
          </a:r>
          <a:r>
            <a:rPr lang="ru-RU" sz="2000" dirty="0" smtClean="0">
              <a:solidFill>
                <a:srgbClr val="0066FF"/>
              </a:solidFill>
            </a:rPr>
            <a:t>» - обеспечение деятельности советников директоров школ и выплаты вознаграждения за выполнение функций классного руководителя</a:t>
          </a:r>
          <a:endParaRPr lang="ru-RU" sz="2000" dirty="0">
            <a:solidFill>
              <a:srgbClr val="0066FF"/>
            </a:solidFill>
          </a:endParaRPr>
        </a:p>
      </dgm:t>
    </dgm:pt>
    <dgm:pt modelId="{3BE4EE37-7274-427D-90FE-5E7D9116FFFB}" type="parTrans" cxnId="{76B78371-80CE-4045-B68C-773125793F5B}">
      <dgm:prSet/>
      <dgm:spPr/>
      <dgm:t>
        <a:bodyPr/>
        <a:lstStyle/>
        <a:p>
          <a:endParaRPr lang="ru-RU"/>
        </a:p>
      </dgm:t>
    </dgm:pt>
    <dgm:pt modelId="{9EC6C513-8756-4968-85D0-221C553233A3}" type="sibTrans" cxnId="{76B78371-80CE-4045-B68C-773125793F5B}">
      <dgm:prSet/>
      <dgm:spPr/>
      <dgm:t>
        <a:bodyPr/>
        <a:lstStyle/>
        <a:p>
          <a:endParaRPr lang="ru-RU"/>
        </a:p>
      </dgm:t>
    </dgm:pt>
    <dgm:pt modelId="{24DB3E4D-4617-468D-A288-025A5FE6B24B}">
      <dgm:prSet phldrT="[Текст]" custT="1"/>
      <dgm:spPr/>
      <dgm:t>
        <a:bodyPr/>
        <a:lstStyle/>
        <a:p>
          <a:pPr algn="just"/>
          <a:r>
            <a:rPr lang="ru-RU" sz="2000" dirty="0" smtClean="0">
              <a:solidFill>
                <a:srgbClr val="0066FF"/>
              </a:solidFill>
            </a:rPr>
            <a:t>РЕГИОНАЛЬНЫЙ ПРОЕКТ «</a:t>
          </a:r>
          <a:r>
            <a:rPr lang="ru-RU" sz="2000" u="sng" dirty="0" smtClean="0">
              <a:solidFill>
                <a:srgbClr val="0066FF"/>
              </a:solidFill>
            </a:rPr>
            <a:t>Все лучшее детям</a:t>
          </a:r>
          <a:r>
            <a:rPr lang="ru-RU" sz="2000" dirty="0" smtClean="0">
              <a:solidFill>
                <a:srgbClr val="0066FF"/>
              </a:solidFill>
            </a:rPr>
            <a:t>» - оснащение общеобразовательных организаций оборудованием и  средствами обучения </a:t>
          </a:r>
          <a:endParaRPr lang="ru-RU" sz="2000" dirty="0">
            <a:solidFill>
              <a:srgbClr val="0066FF"/>
            </a:solidFill>
          </a:endParaRPr>
        </a:p>
      </dgm:t>
    </dgm:pt>
    <dgm:pt modelId="{CDA88238-EAC7-4DA0-993D-4A4BD4323A16}" type="parTrans" cxnId="{E010D551-9E2A-4676-B24B-C7DA5D40C8A0}">
      <dgm:prSet/>
      <dgm:spPr/>
      <dgm:t>
        <a:bodyPr/>
        <a:lstStyle/>
        <a:p>
          <a:endParaRPr lang="ru-RU"/>
        </a:p>
      </dgm:t>
    </dgm:pt>
    <dgm:pt modelId="{B9B5320C-2BA6-40CB-A888-0D63E6D5516A}" type="sibTrans" cxnId="{E010D551-9E2A-4676-B24B-C7DA5D40C8A0}">
      <dgm:prSet/>
      <dgm:spPr/>
      <dgm:t>
        <a:bodyPr/>
        <a:lstStyle/>
        <a:p>
          <a:endParaRPr lang="ru-RU"/>
        </a:p>
      </dgm:t>
    </dgm:pt>
    <dgm:pt modelId="{3206C7D0-CCC0-4B5E-856D-A202CE49B911}">
      <dgm:prSet phldrT="[Текст]" custT="1"/>
      <dgm:spPr/>
      <dgm:t>
        <a:bodyPr/>
        <a:lstStyle/>
        <a:p>
          <a:pPr algn="just"/>
          <a:r>
            <a:rPr lang="ru-RU" sz="2000" dirty="0" smtClean="0">
              <a:solidFill>
                <a:srgbClr val="0066FF"/>
              </a:solidFill>
            </a:rPr>
            <a:t>РЕГИОНАЛЬНЫЙ ПРОЕКТ «</a:t>
          </a:r>
          <a:r>
            <a:rPr lang="ru-RU" sz="2000" u="sng" dirty="0" smtClean="0">
              <a:solidFill>
                <a:srgbClr val="0066FF"/>
              </a:solidFill>
            </a:rPr>
            <a:t>Поддержка семьи</a:t>
          </a:r>
          <a:r>
            <a:rPr lang="ru-RU" sz="2000" dirty="0" smtClean="0">
              <a:solidFill>
                <a:srgbClr val="0066FF"/>
              </a:solidFill>
            </a:rPr>
            <a:t>» – капитальный ремонт и оснащение детского сада «ТЕРЕМОК»</a:t>
          </a:r>
          <a:endParaRPr lang="ru-RU" sz="2000" dirty="0">
            <a:solidFill>
              <a:srgbClr val="0066FF"/>
            </a:solidFill>
          </a:endParaRPr>
        </a:p>
      </dgm:t>
    </dgm:pt>
    <dgm:pt modelId="{B0BC9802-0E15-46FD-A30C-33628255C925}" type="parTrans" cxnId="{91268FFC-52E9-4BB6-A689-0661B0FCE05D}">
      <dgm:prSet/>
      <dgm:spPr/>
      <dgm:t>
        <a:bodyPr/>
        <a:lstStyle/>
        <a:p>
          <a:endParaRPr lang="ru-RU"/>
        </a:p>
      </dgm:t>
    </dgm:pt>
    <dgm:pt modelId="{E646CAB0-D58D-4AC3-AEA3-4D0DF3CFC439}" type="sibTrans" cxnId="{91268FFC-52E9-4BB6-A689-0661B0FCE05D}">
      <dgm:prSet/>
      <dgm:spPr/>
      <dgm:t>
        <a:bodyPr/>
        <a:lstStyle/>
        <a:p>
          <a:endParaRPr lang="ru-RU"/>
        </a:p>
      </dgm:t>
    </dgm:pt>
    <dgm:pt modelId="{49C9C302-13CD-4356-9A2D-0E7DA57158B7}" type="pres">
      <dgm:prSet presAssocID="{91761DD5-30EF-41E2-AA46-9A7DE348AB1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AA9CD8D-FD44-44AC-A6C7-D8C828A29CD9}" type="pres">
      <dgm:prSet presAssocID="{91761DD5-30EF-41E2-AA46-9A7DE348AB1B}" presName="Name1" presStyleCnt="0"/>
      <dgm:spPr/>
    </dgm:pt>
    <dgm:pt modelId="{59E9A39B-A935-4BBB-9ED8-5818E6A484A3}" type="pres">
      <dgm:prSet presAssocID="{91761DD5-30EF-41E2-AA46-9A7DE348AB1B}" presName="cycle" presStyleCnt="0"/>
      <dgm:spPr/>
    </dgm:pt>
    <dgm:pt modelId="{20E78EAA-4347-4ABA-A65D-92FA15EFAF21}" type="pres">
      <dgm:prSet presAssocID="{91761DD5-30EF-41E2-AA46-9A7DE348AB1B}" presName="srcNode" presStyleLbl="node1" presStyleIdx="0" presStyleCnt="3"/>
      <dgm:spPr/>
    </dgm:pt>
    <dgm:pt modelId="{CBF4AFB6-927F-4373-8C35-920B368E52A2}" type="pres">
      <dgm:prSet presAssocID="{91761DD5-30EF-41E2-AA46-9A7DE348AB1B}" presName="conn" presStyleLbl="parChTrans1D2" presStyleIdx="0" presStyleCnt="1"/>
      <dgm:spPr/>
      <dgm:t>
        <a:bodyPr/>
        <a:lstStyle/>
        <a:p>
          <a:endParaRPr lang="ru-RU"/>
        </a:p>
      </dgm:t>
    </dgm:pt>
    <dgm:pt modelId="{A6C2BC13-C275-40AF-9331-EE9DEDC76340}" type="pres">
      <dgm:prSet presAssocID="{91761DD5-30EF-41E2-AA46-9A7DE348AB1B}" presName="extraNode" presStyleLbl="node1" presStyleIdx="0" presStyleCnt="3"/>
      <dgm:spPr/>
    </dgm:pt>
    <dgm:pt modelId="{4AF28DA1-F2EA-4255-925B-BEA42D5E28A2}" type="pres">
      <dgm:prSet presAssocID="{91761DD5-30EF-41E2-AA46-9A7DE348AB1B}" presName="dstNode" presStyleLbl="node1" presStyleIdx="0" presStyleCnt="3"/>
      <dgm:spPr/>
    </dgm:pt>
    <dgm:pt modelId="{9E573573-315E-4F46-A8D9-14D0B34ED0B8}" type="pres">
      <dgm:prSet presAssocID="{61887E72-E2F8-480B-8EA2-7A7681F692C6}" presName="text_1" presStyleLbl="node1" presStyleIdx="0" presStyleCnt="3" custScaleX="104169" custScaleY="116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368C7-2622-476E-BDD5-665B52BE3909}" type="pres">
      <dgm:prSet presAssocID="{61887E72-E2F8-480B-8EA2-7A7681F692C6}" presName="accent_1" presStyleCnt="0"/>
      <dgm:spPr/>
    </dgm:pt>
    <dgm:pt modelId="{F6E13198-6D2C-42AC-B8A0-24FDC0AE5F97}" type="pres">
      <dgm:prSet presAssocID="{61887E72-E2F8-480B-8EA2-7A7681F692C6}" presName="accentRepeatNode" presStyleLbl="solidFgAcc1" presStyleIdx="0" presStyleCnt="3"/>
      <dgm:spPr>
        <a:gradFill flip="none" rotWithShape="1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A84A16-7487-49FD-88DD-C77355F4A5B4}" type="pres">
      <dgm:prSet presAssocID="{24DB3E4D-4617-468D-A288-025A5FE6B24B}" presName="text_2" presStyleLbl="node1" presStyleIdx="1" presStyleCnt="3" custScaleX="104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B87BF-A1BA-4C6A-B9B3-1163593EE883}" type="pres">
      <dgm:prSet presAssocID="{24DB3E4D-4617-468D-A288-025A5FE6B24B}" presName="accent_2" presStyleCnt="0"/>
      <dgm:spPr/>
    </dgm:pt>
    <dgm:pt modelId="{78C88ED1-793B-4D4C-8462-CBB18E6FE579}" type="pres">
      <dgm:prSet presAssocID="{24DB3E4D-4617-468D-A288-025A5FE6B24B}" presName="accentRepeatNode" presStyleLbl="solidFgAcc1" presStyleIdx="1" presStyleCnt="3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0" scaled="1"/>
          <a:tileRect/>
        </a:gradFill>
      </dgm:spPr>
    </dgm:pt>
    <dgm:pt modelId="{59E87920-6FC4-4687-9C6F-FE06EC062959}" type="pres">
      <dgm:prSet presAssocID="{3206C7D0-CCC0-4B5E-856D-A202CE49B911}" presName="text_3" presStyleLbl="node1" presStyleIdx="2" presStyleCnt="3" custScaleX="101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50D6C-E7F1-4F00-9A35-FABC7B601283}" type="pres">
      <dgm:prSet presAssocID="{3206C7D0-CCC0-4B5E-856D-A202CE49B911}" presName="accent_3" presStyleCnt="0"/>
      <dgm:spPr/>
    </dgm:pt>
    <dgm:pt modelId="{6CE3AAB8-7C93-4A89-B06A-2194F798A219}" type="pres">
      <dgm:prSet presAssocID="{3206C7D0-CCC0-4B5E-856D-A202CE49B911}" presName="accentRepeatNode" presStyleLbl="solidFgAcc1" presStyleIdx="2" presStyleCnt="3"/>
      <dgm:spPr>
        <a:gradFill flip="none" rotWithShape="1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18900000" scaled="1"/>
          <a:tileRect/>
        </a:gradFill>
      </dgm:spPr>
    </dgm:pt>
  </dgm:ptLst>
  <dgm:cxnLst>
    <dgm:cxn modelId="{E92893FB-91E8-4CCE-B80C-965D81B10EFB}" type="presOf" srcId="{24DB3E4D-4617-468D-A288-025A5FE6B24B}" destId="{DBA84A16-7487-49FD-88DD-C77355F4A5B4}" srcOrd="0" destOrd="0" presId="urn:microsoft.com/office/officeart/2008/layout/VerticalCurvedList"/>
    <dgm:cxn modelId="{B1146F9F-13EA-401A-BE2F-C110ECD6A930}" type="presOf" srcId="{3206C7D0-CCC0-4B5E-856D-A202CE49B911}" destId="{59E87920-6FC4-4687-9C6F-FE06EC062959}" srcOrd="0" destOrd="0" presId="urn:microsoft.com/office/officeart/2008/layout/VerticalCurvedList"/>
    <dgm:cxn modelId="{291F744A-288A-4F84-A67C-F1170D7FCD49}" type="presOf" srcId="{61887E72-E2F8-480B-8EA2-7A7681F692C6}" destId="{9E573573-315E-4F46-A8D9-14D0B34ED0B8}" srcOrd="0" destOrd="0" presId="urn:microsoft.com/office/officeart/2008/layout/VerticalCurvedList"/>
    <dgm:cxn modelId="{76B78371-80CE-4045-B68C-773125793F5B}" srcId="{91761DD5-30EF-41E2-AA46-9A7DE348AB1B}" destId="{61887E72-E2F8-480B-8EA2-7A7681F692C6}" srcOrd="0" destOrd="0" parTransId="{3BE4EE37-7274-427D-90FE-5E7D9116FFFB}" sibTransId="{9EC6C513-8756-4968-85D0-221C553233A3}"/>
    <dgm:cxn modelId="{01927319-FD78-415F-BB0A-873A5DF10AC6}" type="presOf" srcId="{9EC6C513-8756-4968-85D0-221C553233A3}" destId="{CBF4AFB6-927F-4373-8C35-920B368E52A2}" srcOrd="0" destOrd="0" presId="urn:microsoft.com/office/officeart/2008/layout/VerticalCurvedList"/>
    <dgm:cxn modelId="{91268FFC-52E9-4BB6-A689-0661B0FCE05D}" srcId="{91761DD5-30EF-41E2-AA46-9A7DE348AB1B}" destId="{3206C7D0-CCC0-4B5E-856D-A202CE49B911}" srcOrd="2" destOrd="0" parTransId="{B0BC9802-0E15-46FD-A30C-33628255C925}" sibTransId="{E646CAB0-D58D-4AC3-AEA3-4D0DF3CFC439}"/>
    <dgm:cxn modelId="{E010D551-9E2A-4676-B24B-C7DA5D40C8A0}" srcId="{91761DD5-30EF-41E2-AA46-9A7DE348AB1B}" destId="{24DB3E4D-4617-468D-A288-025A5FE6B24B}" srcOrd="1" destOrd="0" parTransId="{CDA88238-EAC7-4DA0-993D-4A4BD4323A16}" sibTransId="{B9B5320C-2BA6-40CB-A888-0D63E6D5516A}"/>
    <dgm:cxn modelId="{80F3873C-5050-4539-9EF5-A08F6A80AEC9}" type="presOf" srcId="{91761DD5-30EF-41E2-AA46-9A7DE348AB1B}" destId="{49C9C302-13CD-4356-9A2D-0E7DA57158B7}" srcOrd="0" destOrd="0" presId="urn:microsoft.com/office/officeart/2008/layout/VerticalCurvedList"/>
    <dgm:cxn modelId="{D232ED13-6997-4C24-9F8B-F8921E96C120}" type="presParOf" srcId="{49C9C302-13CD-4356-9A2D-0E7DA57158B7}" destId="{1AA9CD8D-FD44-44AC-A6C7-D8C828A29CD9}" srcOrd="0" destOrd="0" presId="urn:microsoft.com/office/officeart/2008/layout/VerticalCurvedList"/>
    <dgm:cxn modelId="{47E04F34-381B-4182-BDC1-423F125CF323}" type="presParOf" srcId="{1AA9CD8D-FD44-44AC-A6C7-D8C828A29CD9}" destId="{59E9A39B-A935-4BBB-9ED8-5818E6A484A3}" srcOrd="0" destOrd="0" presId="urn:microsoft.com/office/officeart/2008/layout/VerticalCurvedList"/>
    <dgm:cxn modelId="{C18BEFB6-E474-4F5A-96C9-7D95D522C3B7}" type="presParOf" srcId="{59E9A39B-A935-4BBB-9ED8-5818E6A484A3}" destId="{20E78EAA-4347-4ABA-A65D-92FA15EFAF21}" srcOrd="0" destOrd="0" presId="urn:microsoft.com/office/officeart/2008/layout/VerticalCurvedList"/>
    <dgm:cxn modelId="{AF5C3839-9D7E-4FFA-8E6D-F0277F446717}" type="presParOf" srcId="{59E9A39B-A935-4BBB-9ED8-5818E6A484A3}" destId="{CBF4AFB6-927F-4373-8C35-920B368E52A2}" srcOrd="1" destOrd="0" presId="urn:microsoft.com/office/officeart/2008/layout/VerticalCurvedList"/>
    <dgm:cxn modelId="{1D2992D9-BF5D-42A4-9A71-A8CBBE7BA52A}" type="presParOf" srcId="{59E9A39B-A935-4BBB-9ED8-5818E6A484A3}" destId="{A6C2BC13-C275-40AF-9331-EE9DEDC76340}" srcOrd="2" destOrd="0" presId="urn:microsoft.com/office/officeart/2008/layout/VerticalCurvedList"/>
    <dgm:cxn modelId="{B9BD0505-FCE9-45A7-90EA-1A8AB8CB06ED}" type="presParOf" srcId="{59E9A39B-A935-4BBB-9ED8-5818E6A484A3}" destId="{4AF28DA1-F2EA-4255-925B-BEA42D5E28A2}" srcOrd="3" destOrd="0" presId="urn:microsoft.com/office/officeart/2008/layout/VerticalCurvedList"/>
    <dgm:cxn modelId="{242D6B60-BA77-4093-9963-82A33090BB23}" type="presParOf" srcId="{1AA9CD8D-FD44-44AC-A6C7-D8C828A29CD9}" destId="{9E573573-315E-4F46-A8D9-14D0B34ED0B8}" srcOrd="1" destOrd="0" presId="urn:microsoft.com/office/officeart/2008/layout/VerticalCurvedList"/>
    <dgm:cxn modelId="{45240547-E541-46B5-8636-F0E745734942}" type="presParOf" srcId="{1AA9CD8D-FD44-44AC-A6C7-D8C828A29CD9}" destId="{9B9368C7-2622-476E-BDD5-665B52BE3909}" srcOrd="2" destOrd="0" presId="urn:microsoft.com/office/officeart/2008/layout/VerticalCurvedList"/>
    <dgm:cxn modelId="{46B3F10B-0E3C-45D7-9AE2-BFD49F67C331}" type="presParOf" srcId="{9B9368C7-2622-476E-BDD5-665B52BE3909}" destId="{F6E13198-6D2C-42AC-B8A0-24FDC0AE5F97}" srcOrd="0" destOrd="0" presId="urn:microsoft.com/office/officeart/2008/layout/VerticalCurvedList"/>
    <dgm:cxn modelId="{495231ED-C3DE-4BDC-8EDC-5113E7F1D8EC}" type="presParOf" srcId="{1AA9CD8D-FD44-44AC-A6C7-D8C828A29CD9}" destId="{DBA84A16-7487-49FD-88DD-C77355F4A5B4}" srcOrd="3" destOrd="0" presId="urn:microsoft.com/office/officeart/2008/layout/VerticalCurvedList"/>
    <dgm:cxn modelId="{B8CD1238-8D2A-44C5-9590-F9C7202E4DA7}" type="presParOf" srcId="{1AA9CD8D-FD44-44AC-A6C7-D8C828A29CD9}" destId="{6B4B87BF-A1BA-4C6A-B9B3-1163593EE883}" srcOrd="4" destOrd="0" presId="urn:microsoft.com/office/officeart/2008/layout/VerticalCurvedList"/>
    <dgm:cxn modelId="{38DF707E-990A-4290-9FDB-B0D2EC75435F}" type="presParOf" srcId="{6B4B87BF-A1BA-4C6A-B9B3-1163593EE883}" destId="{78C88ED1-793B-4D4C-8462-CBB18E6FE579}" srcOrd="0" destOrd="0" presId="urn:microsoft.com/office/officeart/2008/layout/VerticalCurvedList"/>
    <dgm:cxn modelId="{FD35BAC7-8733-4F66-A70A-E81A19AB3818}" type="presParOf" srcId="{1AA9CD8D-FD44-44AC-A6C7-D8C828A29CD9}" destId="{59E87920-6FC4-4687-9C6F-FE06EC062959}" srcOrd="5" destOrd="0" presId="urn:microsoft.com/office/officeart/2008/layout/VerticalCurvedList"/>
    <dgm:cxn modelId="{AE92A790-6592-4B0F-90D0-3C6081D7A26C}" type="presParOf" srcId="{1AA9CD8D-FD44-44AC-A6C7-D8C828A29CD9}" destId="{38550D6C-E7F1-4F00-9A35-FABC7B601283}" srcOrd="6" destOrd="0" presId="urn:microsoft.com/office/officeart/2008/layout/VerticalCurvedList"/>
    <dgm:cxn modelId="{450F2921-D28A-46AF-BB8B-6E87323CB3AA}" type="presParOf" srcId="{38550D6C-E7F1-4F00-9A35-FABC7B601283}" destId="{6CE3AAB8-7C93-4A89-B06A-2194F798A21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От</a:t>
          </a:r>
        </a:p>
        <a:p>
          <a:r>
            <a:rPr lang="ru-RU" sz="2400" dirty="0" smtClean="0">
              <a:latin typeface="Book Antiqua" panose="02040602050305030304" pitchFamily="18" charset="0"/>
            </a:rPr>
            <a:t>8 824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500" dirty="0" smtClean="0">
              <a:latin typeface="+mn-lt"/>
            </a:rPr>
            <a:t>   Минимальная сумма   муниципальной пенсии</a:t>
          </a:r>
          <a:r>
            <a:rPr lang="ru-RU" sz="1600" dirty="0" smtClean="0">
              <a:latin typeface="+mn-lt"/>
            </a:rPr>
            <a:t>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+mn-lt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A375103B-9D75-4BA8-9BE8-B10E467517BA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latin typeface="Book Antiqua" panose="02040602050305030304" pitchFamily="18" charset="0"/>
            </a:rPr>
            <a:t>От</a:t>
          </a:r>
        </a:p>
        <a:p>
          <a:r>
            <a:rPr lang="ru-RU" sz="2900" dirty="0" smtClean="0">
              <a:latin typeface="Book Antiqua" panose="02040602050305030304" pitchFamily="18" charset="0"/>
            </a:rPr>
            <a:t>3 000</a:t>
          </a:r>
        </a:p>
      </dgm:t>
    </dgm:pt>
    <dgm:pt modelId="{6CDA2957-AAC0-4D21-BEB3-8B702DB95D1B}" type="parTrans" cxnId="{4EAA247B-9480-448D-B8D1-AB18F74DDED7}">
      <dgm:prSet/>
      <dgm:spPr/>
      <dgm:t>
        <a:bodyPr/>
        <a:lstStyle/>
        <a:p>
          <a:endParaRPr lang="ru-RU"/>
        </a:p>
      </dgm:t>
    </dgm:pt>
    <dgm:pt modelId="{CC973168-6384-4CD9-9E4E-F537742D6821}" type="sibTrans" cxnId="{4EAA247B-9480-448D-B8D1-AB18F74DDED7}">
      <dgm:prSet/>
      <dgm:spPr/>
      <dgm:t>
        <a:bodyPr/>
        <a:lstStyle/>
        <a:p>
          <a:endParaRPr lang="ru-RU"/>
        </a:p>
      </dgm:t>
    </dgm:pt>
    <dgm:pt modelId="{7B9C215F-B485-4809-AF23-40D2F4F90F07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endParaRPr lang="en-US" sz="1200" dirty="0" smtClean="0">
            <a:latin typeface="Book Antiqua" panose="02040602050305030304" pitchFamily="18" charset="0"/>
          </a:endParaRPr>
        </a:p>
        <a:p>
          <a:r>
            <a:rPr lang="ru-RU" sz="1600" dirty="0" smtClean="0">
              <a:latin typeface="Book Antiqua" panose="02040602050305030304" pitchFamily="18" charset="0"/>
            </a:rPr>
            <a:t>    </a:t>
          </a:r>
          <a:r>
            <a:rPr lang="ru-RU" sz="1600" dirty="0" smtClean="0">
              <a:latin typeface="+mn-lt"/>
            </a:rPr>
            <a:t>сумма стипендии,</a:t>
          </a:r>
        </a:p>
        <a:p>
          <a:r>
            <a:rPr lang="ru-RU" sz="1600" i="1" dirty="0" smtClean="0">
              <a:latin typeface="Book Antiqua" panose="02040602050305030304" pitchFamily="18" charset="0"/>
            </a:rPr>
            <a:t>      рублей</a:t>
          </a:r>
          <a:endParaRPr lang="ru-RU" sz="1600" dirty="0"/>
        </a:p>
      </dgm:t>
    </dgm:pt>
    <dgm:pt modelId="{44C0058E-91A9-47CE-83D4-5D28B30FB603}" type="sibTrans" cxnId="{7A5E8918-1E70-4AF6-AED6-217B6CF728E1}">
      <dgm:prSet/>
      <dgm:spPr/>
      <dgm:t>
        <a:bodyPr/>
        <a:lstStyle/>
        <a:p>
          <a:endParaRPr lang="ru-RU"/>
        </a:p>
      </dgm:t>
    </dgm:pt>
    <dgm:pt modelId="{4843DB8D-FAAD-4590-9E6F-8B2D00CEFAB8}" type="parTrans" cxnId="{7A5E8918-1E70-4AF6-AED6-217B6CF728E1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3" custLinFactNeighborX="-17170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3" custLinFactNeighborX="-7956" custLinFactNeighborY="-10594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3" custLinFactNeighborX="-43042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3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3" custLinFactNeighborX="-29936" custLinFactNeighborY="-4631"/>
      <dgm:spPr/>
      <dgm:t>
        <a:bodyPr/>
        <a:lstStyle/>
        <a:p>
          <a:endParaRPr lang="ru-RU"/>
        </a:p>
      </dgm:t>
    </dgm:pt>
    <dgm:pt modelId="{8B062761-1F04-428D-8B41-14E7A3E3C8E8}" type="pres">
      <dgm:prSet presAssocID="{665E7DEC-6D7F-4A86-B79D-A1EBE23B24BF}" presName="transSpace" presStyleCnt="0"/>
      <dgm:spPr/>
    </dgm:pt>
    <dgm:pt modelId="{05A0EBC8-1586-42F5-810C-D836FD38897B}" type="pres">
      <dgm:prSet presAssocID="{A375103B-9D75-4BA8-9BE8-B10E467517BA}" presName="posSpace" presStyleCnt="0"/>
      <dgm:spPr/>
    </dgm:pt>
    <dgm:pt modelId="{271F04FB-724D-4DFE-B873-303BE7B1D73A}" type="pres">
      <dgm:prSet presAssocID="{A375103B-9D75-4BA8-9BE8-B10E467517BA}" presName="vertFlow" presStyleCnt="0"/>
      <dgm:spPr/>
    </dgm:pt>
    <dgm:pt modelId="{0517716D-5DC6-4607-AE59-3B085B27639A}" type="pres">
      <dgm:prSet presAssocID="{A375103B-9D75-4BA8-9BE8-B10E467517BA}" presName="topSpace" presStyleCnt="0"/>
      <dgm:spPr/>
    </dgm:pt>
    <dgm:pt modelId="{8E382437-2A94-42C1-AD91-9D657969F4CE}" type="pres">
      <dgm:prSet presAssocID="{A375103B-9D75-4BA8-9BE8-B10E467517BA}" presName="firstComp" presStyleCnt="0"/>
      <dgm:spPr/>
    </dgm:pt>
    <dgm:pt modelId="{8DF64134-D753-4739-8A0F-85C323B86AB9}" type="pres">
      <dgm:prSet presAssocID="{A375103B-9D75-4BA8-9BE8-B10E467517BA}" presName="firstChild" presStyleLbl="bgAccFollowNode1" presStyleIdx="2" presStyleCnt="3" custLinFactNeighborX="-71313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91DC233F-D431-49BD-9022-A629D0245412}" type="pres">
      <dgm:prSet presAssocID="{A375103B-9D75-4BA8-9BE8-B10E467517BA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59B98-50D0-4044-B374-1DA717FB3EF2}" type="pres">
      <dgm:prSet presAssocID="{A375103B-9D75-4BA8-9BE8-B10E467517BA}" presName="negSpace" presStyleCnt="0"/>
      <dgm:spPr/>
    </dgm:pt>
    <dgm:pt modelId="{5B802CF7-597C-4D5E-B06C-4CF302A998D8}" type="pres">
      <dgm:prSet presAssocID="{A375103B-9D75-4BA8-9BE8-B10E467517BA}" presName="circle" presStyleLbl="node1" presStyleIdx="2" presStyleCnt="3" custLinFactNeighborX="-32469" custLinFactNeighborY="-10650"/>
      <dgm:spPr/>
      <dgm:t>
        <a:bodyPr/>
        <a:lstStyle/>
        <a:p>
          <a:endParaRPr lang="ru-RU"/>
        </a:p>
      </dgm:t>
    </dgm:pt>
  </dgm:ptLst>
  <dgm:cxnLst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7CDA101E-BDFC-4F15-A11C-4BB63782592C}" type="presOf" srcId="{A375103B-9D75-4BA8-9BE8-B10E467517BA}" destId="{5B802CF7-597C-4D5E-B06C-4CF302A998D8}" srcOrd="0" destOrd="0" presId="urn:microsoft.com/office/officeart/2005/8/layout/hList9"/>
    <dgm:cxn modelId="{7A5E8918-1E70-4AF6-AED6-217B6CF728E1}" srcId="{A375103B-9D75-4BA8-9BE8-B10E467517BA}" destId="{7B9C215F-B485-4809-AF23-40D2F4F90F07}" srcOrd="0" destOrd="0" parTransId="{4843DB8D-FAAD-4590-9E6F-8B2D00CEFAB8}" sibTransId="{44C0058E-91A9-47CE-83D4-5D28B30FB603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74DA8BB3-AF44-440D-AC9F-43BEAC95CA00}" type="presOf" srcId="{7B9C215F-B485-4809-AF23-40D2F4F90F07}" destId="{8DF64134-D753-4739-8A0F-85C323B86AB9}" srcOrd="0" destOrd="0" presId="urn:microsoft.com/office/officeart/2005/8/layout/hList9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4EAA247B-9480-448D-B8D1-AB18F74DDED7}" srcId="{B7DCE0ED-61BD-424F-A372-B1AEBEA045EC}" destId="{A375103B-9D75-4BA8-9BE8-B10E467517BA}" srcOrd="2" destOrd="0" parTransId="{6CDA2957-AAC0-4D21-BEB3-8B702DB95D1B}" sibTransId="{CC973168-6384-4CD9-9E4E-F537742D6821}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A92E442D-7817-43A4-8AA5-7473032669DD}" type="presOf" srcId="{7B9C215F-B485-4809-AF23-40D2F4F90F07}" destId="{91DC233F-D431-49BD-9022-A629D0245412}" srcOrd="1" destOrd="0" presId="urn:microsoft.com/office/officeart/2005/8/layout/hList9"/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  <dgm:cxn modelId="{2F1153F9-5FF7-4325-B35D-A596CE12253D}" type="presParOf" srcId="{C942431A-BF34-455C-819C-390193AD5F05}" destId="{8B062761-1F04-428D-8B41-14E7A3E3C8E8}" srcOrd="9" destOrd="0" presId="urn:microsoft.com/office/officeart/2005/8/layout/hList9"/>
    <dgm:cxn modelId="{8E6DC71D-AEB0-4928-8195-82F9EBB32FF5}" type="presParOf" srcId="{C942431A-BF34-455C-819C-390193AD5F05}" destId="{05A0EBC8-1586-42F5-810C-D836FD38897B}" srcOrd="10" destOrd="0" presId="urn:microsoft.com/office/officeart/2005/8/layout/hList9"/>
    <dgm:cxn modelId="{69E3A5AE-4039-460A-BF19-375E4B6E5D97}" type="presParOf" srcId="{C942431A-BF34-455C-819C-390193AD5F05}" destId="{271F04FB-724D-4DFE-B873-303BE7B1D73A}" srcOrd="11" destOrd="0" presId="urn:microsoft.com/office/officeart/2005/8/layout/hList9"/>
    <dgm:cxn modelId="{A51A0A2B-26BD-4CC5-8F92-84422EC1303E}" type="presParOf" srcId="{271F04FB-724D-4DFE-B873-303BE7B1D73A}" destId="{0517716D-5DC6-4607-AE59-3B085B27639A}" srcOrd="0" destOrd="0" presId="urn:microsoft.com/office/officeart/2005/8/layout/hList9"/>
    <dgm:cxn modelId="{37CFF8E9-D5E8-4695-BAC7-6DB98925E372}" type="presParOf" srcId="{271F04FB-724D-4DFE-B873-303BE7B1D73A}" destId="{8E382437-2A94-42C1-AD91-9D657969F4CE}" srcOrd="1" destOrd="0" presId="urn:microsoft.com/office/officeart/2005/8/layout/hList9"/>
    <dgm:cxn modelId="{8478F0AB-C9FB-4F0F-8D2D-38FF2E21B74D}" type="presParOf" srcId="{8E382437-2A94-42C1-AD91-9D657969F4CE}" destId="{8DF64134-D753-4739-8A0F-85C323B86AB9}" srcOrd="0" destOrd="0" presId="urn:microsoft.com/office/officeart/2005/8/layout/hList9"/>
    <dgm:cxn modelId="{142608FC-590E-42ED-9163-61AA3B0A0590}" type="presParOf" srcId="{8E382437-2A94-42C1-AD91-9D657969F4CE}" destId="{91DC233F-D431-49BD-9022-A629D0245412}" srcOrd="1" destOrd="0" presId="urn:microsoft.com/office/officeart/2005/8/layout/hList9"/>
    <dgm:cxn modelId="{11B525A6-1CBA-4352-997B-502E7989E4B1}" type="presParOf" srcId="{C942431A-BF34-455C-819C-390193AD5F05}" destId="{75359B98-50D0-4044-B374-1DA717FB3EF2}" srcOrd="12" destOrd="0" presId="urn:microsoft.com/office/officeart/2005/8/layout/hList9"/>
    <dgm:cxn modelId="{181AE1FD-FC23-457C-857C-23A14D4FE4E1}" type="presParOf" srcId="{C942431A-BF34-455C-819C-390193AD5F05}" destId="{5B802CF7-597C-4D5E-B06C-4CF302A998D8}" srcOrd="13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построение, обслуживание и развитие системы АПК «   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Безопасный город»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установку и обслуживание фото- и видео- фиксации в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    общественных местах 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мероприятий по организации временного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трудоустройства несовершеннолетних граждан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деятельности народной дружины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4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4"/>
      <dgm:spPr/>
    </dgm:pt>
    <dgm:pt modelId="{CAF5E078-4AEA-4373-9B88-DAA4E643181C}" type="pres">
      <dgm:prSet presAssocID="{BA071A15-EFEB-45C1-9F30-37EE5497FC18}" presName="dstNode" presStyleLbl="node1" presStyleIdx="0" presStyleCnt="4"/>
      <dgm:spPr/>
    </dgm:pt>
    <dgm:pt modelId="{F7B79699-6C9E-4222-92C4-820989853EF6}" type="pres">
      <dgm:prSet presAssocID="{4376AF43-8EA0-4189-B4F5-756A6667650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4" custScaleX="151851" custLinFactNeighborX="-3781" custLinFactNeighborY="4402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4" custScaleX="141654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EBDC39D9-0ACA-40DD-B734-C70DC4C1A09C}" type="pres">
      <dgm:prSet presAssocID="{9DF0DDA7-E0FF-4DF2-96FC-33B731CB991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A08A1-F204-459D-A609-946A7F366730}" type="pres">
      <dgm:prSet presAssocID="{9DF0DDA7-E0FF-4DF2-96FC-33B731CB9910}" presName="accent_3" presStyleCnt="0"/>
      <dgm:spPr/>
    </dgm:pt>
    <dgm:pt modelId="{93EF5291-800E-4F28-8287-2191C2C9315D}" type="pres">
      <dgm:prSet presAssocID="{9DF0DDA7-E0FF-4DF2-96FC-33B731CB9910}" presName="accentRepeatNode" presStyleLbl="solidFgAcc1" presStyleIdx="2" presStyleCnt="4" custScaleX="151632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EDE2F3EB-41B2-4B12-90C9-3286163BE93E}" type="pres">
      <dgm:prSet presAssocID="{8A3A9D39-9891-4042-B27F-C8A43364256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DF24D-99CF-411D-9C86-63079D26027F}" type="pres">
      <dgm:prSet presAssocID="{8A3A9D39-9891-4042-B27F-C8A433642566}" presName="accent_4" presStyleCnt="0"/>
      <dgm:spPr/>
    </dgm:pt>
    <dgm:pt modelId="{2F8040AC-C318-4B86-9B65-C05202548638}" type="pres">
      <dgm:prSet presAssocID="{8A3A9D39-9891-4042-B27F-C8A433642566}" presName="accentRepeatNode" presStyleLbl="solidFgAcc1" presStyleIdx="3" presStyleCnt="4" custScaleX="154037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</dgm:ptLst>
  <dgm:cxnLst>
    <dgm:cxn modelId="{B509216D-C5B0-4645-80B9-6F1B1997E187}" type="presOf" srcId="{A3445568-2506-42AC-BBB5-DB5ED086F057}" destId="{52584468-E839-4401-BB3F-A0FE05FF005B}" srcOrd="0" destOrd="0" presId="urn:microsoft.com/office/officeart/2008/layout/VerticalCurvedList"/>
    <dgm:cxn modelId="{5176EC37-8545-4F6A-87AE-B4D6C0E214A0}" srcId="{BA071A15-EFEB-45C1-9F30-37EE5497FC18}" destId="{8A3A9D39-9891-4042-B27F-C8A433642566}" srcOrd="3" destOrd="0" parTransId="{67AF746E-DDE8-4F65-9891-D5CFAEBD4ADA}" sibTransId="{A8733381-4139-4969-97B6-71416386A92E}"/>
    <dgm:cxn modelId="{7FBEE4CE-5C0E-46B5-9719-523EC459FC02}" type="presOf" srcId="{8A3A9D39-9891-4042-B27F-C8A433642566}" destId="{EDE2F3EB-41B2-4B12-90C9-3286163BE93E}" srcOrd="0" destOrd="0" presId="urn:microsoft.com/office/officeart/2008/layout/VerticalCurvedList"/>
    <dgm:cxn modelId="{3775D33E-16C7-4491-877A-907C058EB321}" type="presOf" srcId="{4376AF43-8EA0-4189-B4F5-756A66676509}" destId="{F7B79699-6C9E-4222-92C4-820989853EF6}" srcOrd="0" destOrd="0" presId="urn:microsoft.com/office/officeart/2008/layout/VerticalCurvedList"/>
    <dgm:cxn modelId="{299C7071-8D1E-4FC2-9236-EE54FA93120E}" type="presOf" srcId="{9DF0DDA7-E0FF-4DF2-96FC-33B731CB9910}" destId="{EBDC39D9-0ACA-40DD-B734-C70DC4C1A09C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4A8AA6B4-166B-49D5-ABD4-E243EB38AD52}" type="presOf" srcId="{BA071A15-EFEB-45C1-9F30-37EE5497FC18}" destId="{0436DA89-A853-4627-A083-1739EEEF6E06}" srcOrd="0" destOrd="0" presId="urn:microsoft.com/office/officeart/2008/layout/VerticalCurvedList"/>
    <dgm:cxn modelId="{2C177358-CD37-4FDE-9DDD-671AB54AB8EA}" type="presOf" srcId="{71EE7BEE-5E7D-4C7A-AEF8-1408C21F15CE}" destId="{C3A74AA2-FF48-47DF-A3C8-3CD6770F42AE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9C981C06-6ABC-4DAE-AF8E-52B8E2340468}" srcId="{BA071A15-EFEB-45C1-9F30-37EE5497FC18}" destId="{9DF0DDA7-E0FF-4DF2-96FC-33B731CB9910}" srcOrd="2" destOrd="0" parTransId="{82438D18-2A42-47C3-A0C0-841C8FE2DB6F}" sibTransId="{254C54BF-77C4-4D22-8736-64CB4A24C839}"/>
    <dgm:cxn modelId="{C9FDB440-E602-4998-992E-0FBD0D5901AE}" type="presParOf" srcId="{0436DA89-A853-4627-A083-1739EEEF6E06}" destId="{B5C51162-0C10-4B47-9AA5-5F9C13B00093}" srcOrd="0" destOrd="0" presId="urn:microsoft.com/office/officeart/2008/layout/VerticalCurvedList"/>
    <dgm:cxn modelId="{3EC75DCB-5B21-4D8B-A725-8C3BD515B320}" type="presParOf" srcId="{B5C51162-0C10-4B47-9AA5-5F9C13B00093}" destId="{E1E61BAD-BED1-4D8A-90D4-BAE07F332A16}" srcOrd="0" destOrd="0" presId="urn:microsoft.com/office/officeart/2008/layout/VerticalCurvedList"/>
    <dgm:cxn modelId="{53CC1157-1698-4ED2-8686-92F5C4E5B45B}" type="presParOf" srcId="{E1E61BAD-BED1-4D8A-90D4-BAE07F332A16}" destId="{4B2E72F6-C480-4DB1-9B6F-57BDD76DA4A2}" srcOrd="0" destOrd="0" presId="urn:microsoft.com/office/officeart/2008/layout/VerticalCurvedList"/>
    <dgm:cxn modelId="{C5628D75-8860-4BBA-9E53-6F3D85AA70B5}" type="presParOf" srcId="{E1E61BAD-BED1-4D8A-90D4-BAE07F332A16}" destId="{C3A74AA2-FF48-47DF-A3C8-3CD6770F42AE}" srcOrd="1" destOrd="0" presId="urn:microsoft.com/office/officeart/2008/layout/VerticalCurvedList"/>
    <dgm:cxn modelId="{BA31D3F3-B898-4551-BBF3-E5621EC7F9FA}" type="presParOf" srcId="{E1E61BAD-BED1-4D8A-90D4-BAE07F332A16}" destId="{CD51E50C-CCC6-4294-BB05-8281AC6B0206}" srcOrd="2" destOrd="0" presId="urn:microsoft.com/office/officeart/2008/layout/VerticalCurvedList"/>
    <dgm:cxn modelId="{5945613D-33C4-49E3-BBCA-28F076D9D9E0}" type="presParOf" srcId="{E1E61BAD-BED1-4D8A-90D4-BAE07F332A16}" destId="{CAF5E078-4AEA-4373-9B88-DAA4E643181C}" srcOrd="3" destOrd="0" presId="urn:microsoft.com/office/officeart/2008/layout/VerticalCurvedList"/>
    <dgm:cxn modelId="{483DC747-F402-4838-B6F4-B0233E748F6E}" type="presParOf" srcId="{B5C51162-0C10-4B47-9AA5-5F9C13B00093}" destId="{F7B79699-6C9E-4222-92C4-820989853EF6}" srcOrd="1" destOrd="0" presId="urn:microsoft.com/office/officeart/2008/layout/VerticalCurvedList"/>
    <dgm:cxn modelId="{25BB5B45-2BBB-4D29-9B07-B91DA78A300C}" type="presParOf" srcId="{B5C51162-0C10-4B47-9AA5-5F9C13B00093}" destId="{135B7EAE-CDED-4E79-8A1E-6DC1E94DBBDC}" srcOrd="2" destOrd="0" presId="urn:microsoft.com/office/officeart/2008/layout/VerticalCurvedList"/>
    <dgm:cxn modelId="{47044C2A-FA8B-4ED8-BD9D-53E5772C88FA}" type="presParOf" srcId="{135B7EAE-CDED-4E79-8A1E-6DC1E94DBBDC}" destId="{4B24DBC4-281B-4427-8AC6-38D1BD950105}" srcOrd="0" destOrd="0" presId="urn:microsoft.com/office/officeart/2008/layout/VerticalCurvedList"/>
    <dgm:cxn modelId="{88F73033-8A7B-4078-9614-38D3C228CF5B}" type="presParOf" srcId="{B5C51162-0C10-4B47-9AA5-5F9C13B00093}" destId="{52584468-E839-4401-BB3F-A0FE05FF005B}" srcOrd="3" destOrd="0" presId="urn:microsoft.com/office/officeart/2008/layout/VerticalCurvedList"/>
    <dgm:cxn modelId="{B3A3A289-572B-4F27-9594-966A441BD241}" type="presParOf" srcId="{B5C51162-0C10-4B47-9AA5-5F9C13B00093}" destId="{6C48ABAB-0992-4FBE-B23F-3A8F1359BF9D}" srcOrd="4" destOrd="0" presId="urn:microsoft.com/office/officeart/2008/layout/VerticalCurvedList"/>
    <dgm:cxn modelId="{3B2F87BD-CEF1-487A-B02B-38A44F8AEF4B}" type="presParOf" srcId="{6C48ABAB-0992-4FBE-B23F-3A8F1359BF9D}" destId="{80251128-A1F5-40E1-9DDB-013A01EE5DA4}" srcOrd="0" destOrd="0" presId="urn:microsoft.com/office/officeart/2008/layout/VerticalCurvedList"/>
    <dgm:cxn modelId="{1505B638-1375-481B-A21E-E5A9D595DA85}" type="presParOf" srcId="{B5C51162-0C10-4B47-9AA5-5F9C13B00093}" destId="{EBDC39D9-0ACA-40DD-B734-C70DC4C1A09C}" srcOrd="5" destOrd="0" presId="urn:microsoft.com/office/officeart/2008/layout/VerticalCurvedList"/>
    <dgm:cxn modelId="{FAFF15E8-F928-4EE7-9F4D-2614507417EB}" type="presParOf" srcId="{B5C51162-0C10-4B47-9AA5-5F9C13B00093}" destId="{086A08A1-F204-459D-A609-946A7F366730}" srcOrd="6" destOrd="0" presId="urn:microsoft.com/office/officeart/2008/layout/VerticalCurvedList"/>
    <dgm:cxn modelId="{CDBF26DC-983E-408B-BA11-685E3AEFD373}" type="presParOf" srcId="{086A08A1-F204-459D-A609-946A7F366730}" destId="{93EF5291-800E-4F28-8287-2191C2C9315D}" srcOrd="0" destOrd="0" presId="urn:microsoft.com/office/officeart/2008/layout/VerticalCurvedList"/>
    <dgm:cxn modelId="{11204667-8A79-46C6-A817-C95D110D613E}" type="presParOf" srcId="{B5C51162-0C10-4B47-9AA5-5F9C13B00093}" destId="{EDE2F3EB-41B2-4B12-90C9-3286163BE93E}" srcOrd="7" destOrd="0" presId="urn:microsoft.com/office/officeart/2008/layout/VerticalCurvedList"/>
    <dgm:cxn modelId="{114F077D-275E-45DB-9EB8-826292C484D2}" type="presParOf" srcId="{B5C51162-0C10-4B47-9AA5-5F9C13B00093}" destId="{692DF24D-99CF-411D-9C86-63079D26027F}" srcOrd="8" destOrd="0" presId="urn:microsoft.com/office/officeart/2008/layout/VerticalCurvedList"/>
    <dgm:cxn modelId="{6C88F62B-40C3-45B4-B48D-79FD07290103}" type="presParOf" srcId="{692DF24D-99CF-411D-9C86-63079D26027F}" destId="{2F8040AC-C318-4B86-9B65-C052025486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разработку генеральных планов, правил землепользования.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содержание и ремонт муниципального имущества.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обслуживание пожарной сигнализации.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межевание земельных участков, постановка на учет. 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работы по изготовлению </a:t>
          </a:r>
          <a:r>
            <a:rPr lang="ru-RU" sz="1200" b="1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тех.планов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недвижимого имущества. </a:t>
          </a: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приобретение муниципального имущества.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оценку рыночной стоимости имущества и земельных участков.</a:t>
          </a:r>
          <a:endParaRPr lang="ru-RU" sz="11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 custScaleX="151851" custLinFactNeighborX="-3781" custLinFactNeighborY="4402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 custScaleX="141654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 custScaleX="154038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 custScaleX="151632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 custScaleX="154037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 custScaleX="164600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 custScaleX="171818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</dgm:ptLst>
  <dgm:cxnLst>
    <dgm:cxn modelId="{8AD0C5C5-179D-48C1-BBE1-C191691C9831}" type="presOf" srcId="{4EFB4BC5-0CB0-4860-AE3E-40B93C03ADAA}" destId="{C331A558-E48E-47D4-910F-5DCF2C04B607}" srcOrd="0" destOrd="0" presId="urn:microsoft.com/office/officeart/2008/layout/VerticalCurvedList"/>
    <dgm:cxn modelId="{DE26274B-A04E-4027-A502-101D25ECD628}" type="presOf" srcId="{AC1DF1C8-1819-43F5-8C94-35F4725FA01C}" destId="{5979CBC2-0EE9-4535-A7E0-BF6040AD38B5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E156033C-BE33-409B-BF36-A6ED5F8A6C9F}" type="presOf" srcId="{A3445568-2506-42AC-BBB5-DB5ED086F057}" destId="{52584468-E839-4401-BB3F-A0FE05FF005B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39B57884-604A-48FA-92BA-DD71F57BC554}" type="presOf" srcId="{71EE7BEE-5E7D-4C7A-AEF8-1408C21F15CE}" destId="{C3A74AA2-FF48-47DF-A3C8-3CD6770F42AE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7D18E593-3815-4FCC-9C5B-9BCB1B0DB221}" type="presOf" srcId="{81E65851-1FDD-4F11-ADF0-66C6D817BE38}" destId="{8CBB39F1-8E67-4419-A29C-14F00A783B1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AC0DF226-413F-4DC9-9608-46B81288DFE2}" type="presOf" srcId="{BA071A15-EFEB-45C1-9F30-37EE5497FC18}" destId="{0436DA89-A853-4627-A083-1739EEEF6E06}" srcOrd="0" destOrd="0" presId="urn:microsoft.com/office/officeart/2008/layout/VerticalCurvedList"/>
    <dgm:cxn modelId="{BD92DFD0-3CFB-437B-B795-B33777474913}" type="presOf" srcId="{8A3A9D39-9891-4042-B27F-C8A433642566}" destId="{262F9EDB-960B-4F3F-BACE-D0C94E1B1159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DB2151E8-45B0-45E6-B9FF-D5DDF3ED9F3F}" type="presOf" srcId="{4376AF43-8EA0-4189-B4F5-756A66676509}" destId="{F7B79699-6C9E-4222-92C4-820989853EF6}" srcOrd="0" destOrd="0" presId="urn:microsoft.com/office/officeart/2008/layout/VerticalCurvedList"/>
    <dgm:cxn modelId="{71E4D49D-C140-4F62-B2E7-257A2A8540F5}" type="presOf" srcId="{9DF0DDA7-E0FF-4DF2-96FC-33B731CB9910}" destId="{6837DB48-D70D-438C-8D10-A5853F390E0A}" srcOrd="0" destOrd="0" presId="urn:microsoft.com/office/officeart/2008/layout/VerticalCurvedList"/>
    <dgm:cxn modelId="{D0D1976C-97E4-4F4F-8BBF-5EE5B1E83908}" type="presParOf" srcId="{0436DA89-A853-4627-A083-1739EEEF6E06}" destId="{B5C51162-0C10-4B47-9AA5-5F9C13B00093}" srcOrd="0" destOrd="0" presId="urn:microsoft.com/office/officeart/2008/layout/VerticalCurvedList"/>
    <dgm:cxn modelId="{C7A44309-1306-45FE-9401-7D157C6F02C6}" type="presParOf" srcId="{B5C51162-0C10-4B47-9AA5-5F9C13B00093}" destId="{E1E61BAD-BED1-4D8A-90D4-BAE07F332A16}" srcOrd="0" destOrd="0" presId="urn:microsoft.com/office/officeart/2008/layout/VerticalCurvedList"/>
    <dgm:cxn modelId="{A0AC5403-1AB9-4D60-85EF-CD817F5F7E96}" type="presParOf" srcId="{E1E61BAD-BED1-4D8A-90D4-BAE07F332A16}" destId="{4B2E72F6-C480-4DB1-9B6F-57BDD76DA4A2}" srcOrd="0" destOrd="0" presId="urn:microsoft.com/office/officeart/2008/layout/VerticalCurvedList"/>
    <dgm:cxn modelId="{367955D8-6F4E-4E22-B0D8-7DD2C86FECA2}" type="presParOf" srcId="{E1E61BAD-BED1-4D8A-90D4-BAE07F332A16}" destId="{C3A74AA2-FF48-47DF-A3C8-3CD6770F42AE}" srcOrd="1" destOrd="0" presId="urn:microsoft.com/office/officeart/2008/layout/VerticalCurvedList"/>
    <dgm:cxn modelId="{F85D9EAA-031A-4D81-B6BA-957E8AA50FC8}" type="presParOf" srcId="{E1E61BAD-BED1-4D8A-90D4-BAE07F332A16}" destId="{CD51E50C-CCC6-4294-BB05-8281AC6B0206}" srcOrd="2" destOrd="0" presId="urn:microsoft.com/office/officeart/2008/layout/VerticalCurvedList"/>
    <dgm:cxn modelId="{436A7EE9-DCC7-41B8-ACF9-DF7C82D24A45}" type="presParOf" srcId="{E1E61BAD-BED1-4D8A-90D4-BAE07F332A16}" destId="{CAF5E078-4AEA-4373-9B88-DAA4E643181C}" srcOrd="3" destOrd="0" presId="urn:microsoft.com/office/officeart/2008/layout/VerticalCurvedList"/>
    <dgm:cxn modelId="{4588DBEC-C988-4040-A18E-101BD7538432}" type="presParOf" srcId="{B5C51162-0C10-4B47-9AA5-5F9C13B00093}" destId="{F7B79699-6C9E-4222-92C4-820989853EF6}" srcOrd="1" destOrd="0" presId="urn:microsoft.com/office/officeart/2008/layout/VerticalCurvedList"/>
    <dgm:cxn modelId="{F4D73D4C-9B34-4204-A601-E87C1BC8706E}" type="presParOf" srcId="{B5C51162-0C10-4B47-9AA5-5F9C13B00093}" destId="{135B7EAE-CDED-4E79-8A1E-6DC1E94DBBDC}" srcOrd="2" destOrd="0" presId="urn:microsoft.com/office/officeart/2008/layout/VerticalCurvedList"/>
    <dgm:cxn modelId="{4242ED5E-8D1D-4ACB-89F2-0652EEF3F470}" type="presParOf" srcId="{135B7EAE-CDED-4E79-8A1E-6DC1E94DBBDC}" destId="{4B24DBC4-281B-4427-8AC6-38D1BD950105}" srcOrd="0" destOrd="0" presId="urn:microsoft.com/office/officeart/2008/layout/VerticalCurvedList"/>
    <dgm:cxn modelId="{D62CC8CE-E048-4F07-95EA-FA67AB4EF263}" type="presParOf" srcId="{B5C51162-0C10-4B47-9AA5-5F9C13B00093}" destId="{52584468-E839-4401-BB3F-A0FE05FF005B}" srcOrd="3" destOrd="0" presId="urn:microsoft.com/office/officeart/2008/layout/VerticalCurvedList"/>
    <dgm:cxn modelId="{2EB1C81F-D9C4-4A84-88EB-2F50129D8378}" type="presParOf" srcId="{B5C51162-0C10-4B47-9AA5-5F9C13B00093}" destId="{6C48ABAB-0992-4FBE-B23F-3A8F1359BF9D}" srcOrd="4" destOrd="0" presId="urn:microsoft.com/office/officeart/2008/layout/VerticalCurvedList"/>
    <dgm:cxn modelId="{5417E13E-F4F9-4114-BB06-8FAF53125F77}" type="presParOf" srcId="{6C48ABAB-0992-4FBE-B23F-3A8F1359BF9D}" destId="{80251128-A1F5-40E1-9DDB-013A01EE5DA4}" srcOrd="0" destOrd="0" presId="urn:microsoft.com/office/officeart/2008/layout/VerticalCurvedList"/>
    <dgm:cxn modelId="{F982093F-66C0-4CD4-8E5F-C4CD33B9DE54}" type="presParOf" srcId="{B5C51162-0C10-4B47-9AA5-5F9C13B00093}" destId="{5979CBC2-0EE9-4535-A7E0-BF6040AD38B5}" srcOrd="5" destOrd="0" presId="urn:microsoft.com/office/officeart/2008/layout/VerticalCurvedList"/>
    <dgm:cxn modelId="{BAC5B3F2-0577-42B1-8A58-7479D63EE2A9}" type="presParOf" srcId="{B5C51162-0C10-4B47-9AA5-5F9C13B00093}" destId="{CD55839D-27D4-473B-8077-2E062ED3ECE8}" srcOrd="6" destOrd="0" presId="urn:microsoft.com/office/officeart/2008/layout/VerticalCurvedList"/>
    <dgm:cxn modelId="{FB50101C-CABE-4EF7-A753-59BA99459C89}" type="presParOf" srcId="{CD55839D-27D4-473B-8077-2E062ED3ECE8}" destId="{400EB121-59E7-4F3C-AAEC-8B8E786BC37E}" srcOrd="0" destOrd="0" presId="urn:microsoft.com/office/officeart/2008/layout/VerticalCurvedList"/>
    <dgm:cxn modelId="{8AFD5FCF-5EAD-4EB1-A8AC-62503D4AF443}" type="presParOf" srcId="{B5C51162-0C10-4B47-9AA5-5F9C13B00093}" destId="{6837DB48-D70D-438C-8D10-A5853F390E0A}" srcOrd="7" destOrd="0" presId="urn:microsoft.com/office/officeart/2008/layout/VerticalCurvedList"/>
    <dgm:cxn modelId="{A59EE3DC-00BC-49D4-A9CE-9898BAD2B673}" type="presParOf" srcId="{B5C51162-0C10-4B47-9AA5-5F9C13B00093}" destId="{7E739400-C06E-476D-A588-BD2796D1BC92}" srcOrd="8" destOrd="0" presId="urn:microsoft.com/office/officeart/2008/layout/VerticalCurvedList"/>
    <dgm:cxn modelId="{C6CB3339-A363-4C9D-B562-454EA24BE228}" type="presParOf" srcId="{7E739400-C06E-476D-A588-BD2796D1BC92}" destId="{93EF5291-800E-4F28-8287-2191C2C9315D}" srcOrd="0" destOrd="0" presId="urn:microsoft.com/office/officeart/2008/layout/VerticalCurvedList"/>
    <dgm:cxn modelId="{6516DDD1-890C-4E4E-AB57-4DD66A249370}" type="presParOf" srcId="{B5C51162-0C10-4B47-9AA5-5F9C13B00093}" destId="{262F9EDB-960B-4F3F-BACE-D0C94E1B1159}" srcOrd="9" destOrd="0" presId="urn:microsoft.com/office/officeart/2008/layout/VerticalCurvedList"/>
    <dgm:cxn modelId="{294F196B-14FD-4E99-92F8-CFBECE9EA7B1}" type="presParOf" srcId="{B5C51162-0C10-4B47-9AA5-5F9C13B00093}" destId="{6E524A4B-D17D-4B0D-8C97-4F3C4D129EE0}" srcOrd="10" destOrd="0" presId="urn:microsoft.com/office/officeart/2008/layout/VerticalCurvedList"/>
    <dgm:cxn modelId="{A0FA2509-FC6D-421F-BF80-9E20BA70749F}" type="presParOf" srcId="{6E524A4B-D17D-4B0D-8C97-4F3C4D129EE0}" destId="{2F8040AC-C318-4B86-9B65-C05202548638}" srcOrd="0" destOrd="0" presId="urn:microsoft.com/office/officeart/2008/layout/VerticalCurvedList"/>
    <dgm:cxn modelId="{76C4EC8C-B7A2-4B71-BA32-24770AA322FD}" type="presParOf" srcId="{B5C51162-0C10-4B47-9AA5-5F9C13B00093}" destId="{8CBB39F1-8E67-4419-A29C-14F00A783B16}" srcOrd="11" destOrd="0" presId="urn:microsoft.com/office/officeart/2008/layout/VerticalCurvedList"/>
    <dgm:cxn modelId="{5D564193-E2B0-4089-832F-A61E5103E7E5}" type="presParOf" srcId="{B5C51162-0C10-4B47-9AA5-5F9C13B00093}" destId="{8D26E580-F4D3-4263-9C73-F248337C3113}" srcOrd="12" destOrd="0" presId="urn:microsoft.com/office/officeart/2008/layout/VerticalCurvedList"/>
    <dgm:cxn modelId="{110EA28B-4230-4868-9F01-F64D21E7A8C3}" type="presParOf" srcId="{8D26E580-F4D3-4263-9C73-F248337C3113}" destId="{9A04AD90-3895-4ACF-8499-71288C37341A}" srcOrd="0" destOrd="0" presId="urn:microsoft.com/office/officeart/2008/layout/VerticalCurvedList"/>
    <dgm:cxn modelId="{0D9E94BA-AF52-4C3C-AC25-F22E6C1815FA}" type="presParOf" srcId="{B5C51162-0C10-4B47-9AA5-5F9C13B00093}" destId="{C331A558-E48E-47D4-910F-5DCF2C04B607}" srcOrd="13" destOrd="0" presId="urn:microsoft.com/office/officeart/2008/layout/VerticalCurvedList"/>
    <dgm:cxn modelId="{DA9C7BE1-4A3B-4870-A312-E003AC3E8583}" type="presParOf" srcId="{B5C51162-0C10-4B47-9AA5-5F9C13B00093}" destId="{2FF52826-56AF-4831-823A-E13D29DD9B7E}" srcOrd="14" destOrd="0" presId="urn:microsoft.com/office/officeart/2008/layout/VerticalCurvedList"/>
    <dgm:cxn modelId="{98905514-7E81-4628-BE5C-841CC7A8D05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мероприятия по патриотическому воспитанию молодежи.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изготовление печатной продукции гражданско-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    патриотической направленности.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участие в региональных мероприятиях гражданско-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патриотической направленности .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работы патриотического движения 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«</a:t>
          </a:r>
          <a:r>
            <a:rPr lang="ru-RU" sz="1200" b="1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Юнармия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». 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окружных мероприятий гражданско-    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патриотической направленности, приуроченные памятным датам .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5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5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5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5" custScaleX="151851" custLinFactNeighborX="-3781" custLinFactNeighborY="440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5" custScaleX="141654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5" custScaleX="154038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5" custScaleX="15163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5" custScaleX="154037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C031CEA9-772E-4F41-A1A8-294A101E1BFC}" type="presOf" srcId="{A3445568-2506-42AC-BBB5-DB5ED086F057}" destId="{52584468-E839-4401-BB3F-A0FE05FF005B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80BB867D-F46F-4DAE-9B2E-77B699FCDEEC}" type="presOf" srcId="{71EE7BEE-5E7D-4C7A-AEF8-1408C21F15CE}" destId="{C3A74AA2-FF48-47DF-A3C8-3CD6770F42AE}" srcOrd="0" destOrd="0" presId="urn:microsoft.com/office/officeart/2008/layout/VerticalCurvedList"/>
    <dgm:cxn modelId="{9EFAA9B8-4C34-4109-91E5-334C7B264972}" type="presOf" srcId="{9DF0DDA7-E0FF-4DF2-96FC-33B731CB9910}" destId="{6837DB48-D70D-438C-8D10-A5853F390E0A}" srcOrd="0" destOrd="0" presId="urn:microsoft.com/office/officeart/2008/layout/VerticalCurvedList"/>
    <dgm:cxn modelId="{31834CA3-21DB-4DBD-8F7D-18133B09C67C}" type="presOf" srcId="{8A3A9D39-9891-4042-B27F-C8A433642566}" destId="{262F9EDB-960B-4F3F-BACE-D0C94E1B1159}" srcOrd="0" destOrd="0" presId="urn:microsoft.com/office/officeart/2008/layout/VerticalCurvedList"/>
    <dgm:cxn modelId="{9DC1D9F5-FF02-42F1-AFCA-D02DDCB6F838}" type="presOf" srcId="{4376AF43-8EA0-4189-B4F5-756A66676509}" destId="{F7B79699-6C9E-4222-92C4-820989853EF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FCEE0139-6674-401F-8140-53AA29561922}" type="presOf" srcId="{AC1DF1C8-1819-43F5-8C94-35F4725FA01C}" destId="{5979CBC2-0EE9-4535-A7E0-BF6040AD38B5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4EC093-F09A-45FB-BF78-BC1D99EF0155}" type="presOf" srcId="{BA071A15-EFEB-45C1-9F30-37EE5497FC18}" destId="{0436DA89-A853-4627-A083-1739EEEF6E0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863C6F2-73F8-449A-9E63-1EBA1D7CC81E}" type="presParOf" srcId="{0436DA89-A853-4627-A083-1739EEEF6E06}" destId="{B5C51162-0C10-4B47-9AA5-5F9C13B00093}" srcOrd="0" destOrd="0" presId="urn:microsoft.com/office/officeart/2008/layout/VerticalCurvedList"/>
    <dgm:cxn modelId="{2E9DF65C-735B-43BB-A4FE-E2A9CF00557F}" type="presParOf" srcId="{B5C51162-0C10-4B47-9AA5-5F9C13B00093}" destId="{E1E61BAD-BED1-4D8A-90D4-BAE07F332A16}" srcOrd="0" destOrd="0" presId="urn:microsoft.com/office/officeart/2008/layout/VerticalCurvedList"/>
    <dgm:cxn modelId="{60835046-4817-459E-9ED6-0856607453E3}" type="presParOf" srcId="{E1E61BAD-BED1-4D8A-90D4-BAE07F332A16}" destId="{4B2E72F6-C480-4DB1-9B6F-57BDD76DA4A2}" srcOrd="0" destOrd="0" presId="urn:microsoft.com/office/officeart/2008/layout/VerticalCurvedList"/>
    <dgm:cxn modelId="{5FCAF2C8-13CC-4C88-AA4B-E79212CB50B2}" type="presParOf" srcId="{E1E61BAD-BED1-4D8A-90D4-BAE07F332A16}" destId="{C3A74AA2-FF48-47DF-A3C8-3CD6770F42AE}" srcOrd="1" destOrd="0" presId="urn:microsoft.com/office/officeart/2008/layout/VerticalCurvedList"/>
    <dgm:cxn modelId="{F20D292D-CBA3-43DF-82C7-661A0187133D}" type="presParOf" srcId="{E1E61BAD-BED1-4D8A-90D4-BAE07F332A16}" destId="{CD51E50C-CCC6-4294-BB05-8281AC6B0206}" srcOrd="2" destOrd="0" presId="urn:microsoft.com/office/officeart/2008/layout/VerticalCurvedList"/>
    <dgm:cxn modelId="{0090C55F-CE68-4EA4-AC29-D49DFB8D1021}" type="presParOf" srcId="{E1E61BAD-BED1-4D8A-90D4-BAE07F332A16}" destId="{CAF5E078-4AEA-4373-9B88-DAA4E643181C}" srcOrd="3" destOrd="0" presId="urn:microsoft.com/office/officeart/2008/layout/VerticalCurvedList"/>
    <dgm:cxn modelId="{E1C65527-488C-47DE-A3E1-1BCD23E0ACC9}" type="presParOf" srcId="{B5C51162-0C10-4B47-9AA5-5F9C13B00093}" destId="{F7B79699-6C9E-4222-92C4-820989853EF6}" srcOrd="1" destOrd="0" presId="urn:microsoft.com/office/officeart/2008/layout/VerticalCurvedList"/>
    <dgm:cxn modelId="{DFDDE87B-7C37-47EF-826D-AA8C0A557903}" type="presParOf" srcId="{B5C51162-0C10-4B47-9AA5-5F9C13B00093}" destId="{135B7EAE-CDED-4E79-8A1E-6DC1E94DBBDC}" srcOrd="2" destOrd="0" presId="urn:microsoft.com/office/officeart/2008/layout/VerticalCurvedList"/>
    <dgm:cxn modelId="{CA8A4E48-7C77-4218-877E-9A9F3DE0CB89}" type="presParOf" srcId="{135B7EAE-CDED-4E79-8A1E-6DC1E94DBBDC}" destId="{4B24DBC4-281B-4427-8AC6-38D1BD950105}" srcOrd="0" destOrd="0" presId="urn:microsoft.com/office/officeart/2008/layout/VerticalCurvedList"/>
    <dgm:cxn modelId="{6B8AD893-549D-4D09-8D3C-5ABE9A4E858E}" type="presParOf" srcId="{B5C51162-0C10-4B47-9AA5-5F9C13B00093}" destId="{52584468-E839-4401-BB3F-A0FE05FF005B}" srcOrd="3" destOrd="0" presId="urn:microsoft.com/office/officeart/2008/layout/VerticalCurvedList"/>
    <dgm:cxn modelId="{8CA0EFB7-BC85-40C6-82AD-8070FA297CAF}" type="presParOf" srcId="{B5C51162-0C10-4B47-9AA5-5F9C13B00093}" destId="{6C48ABAB-0992-4FBE-B23F-3A8F1359BF9D}" srcOrd="4" destOrd="0" presId="urn:microsoft.com/office/officeart/2008/layout/VerticalCurvedList"/>
    <dgm:cxn modelId="{C37A23A8-C87E-4123-9BE9-7112F4529356}" type="presParOf" srcId="{6C48ABAB-0992-4FBE-B23F-3A8F1359BF9D}" destId="{80251128-A1F5-40E1-9DDB-013A01EE5DA4}" srcOrd="0" destOrd="0" presId="urn:microsoft.com/office/officeart/2008/layout/VerticalCurvedList"/>
    <dgm:cxn modelId="{6FC7AFA5-B107-470B-AC50-68BD2FE82BCD}" type="presParOf" srcId="{B5C51162-0C10-4B47-9AA5-5F9C13B00093}" destId="{5979CBC2-0EE9-4535-A7E0-BF6040AD38B5}" srcOrd="5" destOrd="0" presId="urn:microsoft.com/office/officeart/2008/layout/VerticalCurvedList"/>
    <dgm:cxn modelId="{2DFECF43-7E12-45F5-BC69-6B641B3D9565}" type="presParOf" srcId="{B5C51162-0C10-4B47-9AA5-5F9C13B00093}" destId="{CD55839D-27D4-473B-8077-2E062ED3ECE8}" srcOrd="6" destOrd="0" presId="urn:microsoft.com/office/officeart/2008/layout/VerticalCurvedList"/>
    <dgm:cxn modelId="{CDF6B4B7-13E5-422B-8D6D-5E695DB3ADC6}" type="presParOf" srcId="{CD55839D-27D4-473B-8077-2E062ED3ECE8}" destId="{400EB121-59E7-4F3C-AAEC-8B8E786BC37E}" srcOrd="0" destOrd="0" presId="urn:microsoft.com/office/officeart/2008/layout/VerticalCurvedList"/>
    <dgm:cxn modelId="{C20F4D33-BE72-438E-A0DE-527D624FB82A}" type="presParOf" srcId="{B5C51162-0C10-4B47-9AA5-5F9C13B00093}" destId="{6837DB48-D70D-438C-8D10-A5853F390E0A}" srcOrd="7" destOrd="0" presId="urn:microsoft.com/office/officeart/2008/layout/VerticalCurvedList"/>
    <dgm:cxn modelId="{781B9827-41E4-4AD9-A531-15957331374C}" type="presParOf" srcId="{B5C51162-0C10-4B47-9AA5-5F9C13B00093}" destId="{7E739400-C06E-476D-A588-BD2796D1BC92}" srcOrd="8" destOrd="0" presId="urn:microsoft.com/office/officeart/2008/layout/VerticalCurvedList"/>
    <dgm:cxn modelId="{7CCE3E23-5E94-49F9-B1C7-FD6599A4D20B}" type="presParOf" srcId="{7E739400-C06E-476D-A588-BD2796D1BC92}" destId="{93EF5291-800E-4F28-8287-2191C2C9315D}" srcOrd="0" destOrd="0" presId="urn:microsoft.com/office/officeart/2008/layout/VerticalCurvedList"/>
    <dgm:cxn modelId="{35298541-708B-44A3-A067-6B78388F398C}" type="presParOf" srcId="{B5C51162-0C10-4B47-9AA5-5F9C13B00093}" destId="{262F9EDB-960B-4F3F-BACE-D0C94E1B1159}" srcOrd="9" destOrd="0" presId="urn:microsoft.com/office/officeart/2008/layout/VerticalCurvedList"/>
    <dgm:cxn modelId="{879DEB53-8D19-4F65-A07C-C1462C40D2D7}" type="presParOf" srcId="{B5C51162-0C10-4B47-9AA5-5F9C13B00093}" destId="{6E524A4B-D17D-4B0D-8C97-4F3C4D129EE0}" srcOrd="10" destOrd="0" presId="urn:microsoft.com/office/officeart/2008/layout/VerticalCurvedList"/>
    <dgm:cxn modelId="{490A2DDC-991E-4CE0-B205-7CA3BA5F36C3}" type="presParOf" srcId="{6E524A4B-D17D-4B0D-8C97-4F3C4D129EE0}" destId="{2F8040AC-C318-4B86-9B65-C052025486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</dgm:ptLst>
  <dgm:cxnLst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+mn-lt"/>
            </a:rPr>
            <a:t>Основные направления налоговой и бюджетной политики муниципального образования «Холм-Жирковский муниципальный округ» Смоленской области  на 2026-2028 годы</a:t>
          </a:r>
          <a:endParaRPr lang="ru-RU" sz="1500" dirty="0">
            <a:solidFill>
              <a:schemeClr val="bg1"/>
            </a:solidFill>
            <a:latin typeface="+mn-lt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+mn-lt"/>
            </a:rPr>
            <a:t>Прогноз социально-экономического развития  муниципального образования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+mn-lt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+mn-lt"/>
            </a:rPr>
            <a:t>Муниципальные программы  муниципального образования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+mn-lt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+mn-lt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+mn-lt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500" dirty="0" smtClean="0">
              <a:solidFill>
                <a:schemeClr val="bg1"/>
              </a:solidFill>
              <a:latin typeface="+mn-lt"/>
            </a:rPr>
            <a:t>Положение о бюджетном процессе в муниципальном образовании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+mn-lt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 custLinFactNeighborX="-409" custLinFactNeighborY="-2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(округа)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Bahnschrift SemiBold SemiConden" panose="020B0502040204020203" pitchFamily="34" charset="0"/>
            </a:rPr>
            <a:t>Эффективное управление </a:t>
          </a:r>
          <a:endParaRPr lang="ru-RU" sz="1800" dirty="0">
            <a:solidFill>
              <a:schemeClr val="tx1"/>
            </a:solidFill>
            <a:latin typeface="Bahnschrift SemiBold SemiConden" panose="020B0502040204020203" pitchFamily="34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 sz="1600" dirty="0" smtClean="0">
            <a:solidFill>
              <a:schemeClr val="bg1"/>
            </a:solidFill>
            <a:latin typeface="Bookman Old Style" pitchFamily="18" charset="0"/>
          </a:endParaRPr>
        </a:p>
        <a:p>
          <a:r>
            <a:rPr lang="ru-RU" sz="1800" dirty="0" smtClean="0">
              <a:solidFill>
                <a:schemeClr val="tx1"/>
              </a:solidFill>
              <a:latin typeface="Bahnschrift SemiBold SemiConden" panose="020B0502040204020203" pitchFamily="34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3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3"/>
      <dgm:spPr/>
    </dgm:pt>
    <dgm:pt modelId="{618E9A71-C7B6-49E6-AD40-F59AFA2FF54E}" type="pres">
      <dgm:prSet presAssocID="{5055DFE0-BEDA-4F32-A6FC-AAE04D6B85CC}" presName="imagNode" presStyleLbl="fgImgPlace1" presStyleIdx="0" presStyleCnt="3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3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3"/>
      <dgm:spPr/>
    </dgm:pt>
    <dgm:pt modelId="{0C4286C5-0555-4054-A647-3B434F87A041}" type="pres">
      <dgm:prSet presAssocID="{BA9060F2-9622-40A1-AE64-0F59EBED7368}" presName="imagNode" presStyleLbl="fgImgPlace1" presStyleIdx="1" presStyleCnt="3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3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3"/>
      <dgm:spPr/>
    </dgm:pt>
    <dgm:pt modelId="{BBEE444F-A7A9-4A63-9620-81A4A08103A6}" type="pres">
      <dgm:prSet presAssocID="{31D42375-C54C-4168-B181-5D519291FD09}" presName="imagNode" presStyleLbl="fgImgPlace1" presStyleIdx="2" presStyleCnt="3"/>
      <dgm:spPr>
        <a:solidFill>
          <a:srgbClr val="0066FF"/>
        </a:solidFill>
      </dgm:spPr>
    </dgm:pt>
  </dgm:ptLst>
  <dgm:cxnLst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E340C4-B45C-4039-86C6-B8EA4D108511}" type="doc">
      <dgm:prSet loTypeId="urn:microsoft.com/office/officeart/2005/8/layout/hProcess10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9E2560D-B45F-46CF-AF2A-769E525D002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Нормативно-методическое обеспечение и организация бюджетного процесса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DF79B06F-EAD5-47BD-BD04-9861134A751C}" type="parTrans" cxnId="{0F0EA19A-B2DA-4DB1-A77D-6E9D698D6563}">
      <dgm:prSet/>
      <dgm:spPr/>
      <dgm:t>
        <a:bodyPr/>
        <a:lstStyle/>
        <a:p>
          <a:endParaRPr lang="ru-RU"/>
        </a:p>
      </dgm:t>
    </dgm:pt>
    <dgm:pt modelId="{41ECD1C7-AF27-44BB-BE13-AE6DC43CC603}" type="sibTrans" cxnId="{0F0EA19A-B2DA-4DB1-A77D-6E9D698D6563}">
      <dgm:prSet/>
      <dgm:spPr/>
      <dgm:t>
        <a:bodyPr/>
        <a:lstStyle/>
        <a:p>
          <a:endParaRPr lang="ru-RU"/>
        </a:p>
      </dgm:t>
    </dgm:pt>
    <dgm:pt modelId="{33F5E91B-9741-4110-A482-4944AB34A0ED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12 262,4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6F806575-D3DF-4A39-85CC-C6E733B7018A}" type="parTrans" cxnId="{3DD6767B-DA76-4152-BDCF-D18F8DA6A426}">
      <dgm:prSet/>
      <dgm:spPr/>
      <dgm:t>
        <a:bodyPr/>
        <a:lstStyle/>
        <a:p>
          <a:endParaRPr lang="ru-RU"/>
        </a:p>
      </dgm:t>
    </dgm:pt>
    <dgm:pt modelId="{0D98C0C3-F2FE-4C85-8237-AFFCCA4AFCE0}" type="sibTrans" cxnId="{3DD6767B-DA76-4152-BDCF-D18F8DA6A426}">
      <dgm:prSet/>
      <dgm:spPr/>
      <dgm:t>
        <a:bodyPr/>
        <a:lstStyle/>
        <a:p>
          <a:endParaRPr lang="ru-RU"/>
        </a:p>
      </dgm:t>
    </dgm:pt>
    <dgm:pt modelId="{264D797C-DB2F-442F-BB78-F65EA7FE7A3D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12 255,4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7593F988-99A7-41ED-B807-F215F822990C}" type="parTrans" cxnId="{C7AD026D-B1F6-4855-87CB-AD9CAD3580CD}">
      <dgm:prSet/>
      <dgm:spPr/>
      <dgm:t>
        <a:bodyPr/>
        <a:lstStyle/>
        <a:p>
          <a:endParaRPr lang="ru-RU"/>
        </a:p>
      </dgm:t>
    </dgm:pt>
    <dgm:pt modelId="{F0D74FF5-9FD5-4A14-BB3C-584F0B3384B2}" type="sibTrans" cxnId="{C7AD026D-B1F6-4855-87CB-AD9CAD3580CD}">
      <dgm:prSet/>
      <dgm:spPr/>
      <dgm:t>
        <a:bodyPr/>
        <a:lstStyle/>
        <a:p>
          <a:endParaRPr lang="ru-RU"/>
        </a:p>
      </dgm:t>
    </dgm:pt>
    <dgm:pt modelId="{03592B1A-545C-4341-9AD1-24709BB0332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Обеспечение устойчивости и сбалансированности бюджета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F20CA39F-A22C-4977-9D1C-DD86C385CE01}" type="parTrans" cxnId="{9C8B0257-96DA-482D-97E9-77ECB76B0B35}">
      <dgm:prSet/>
      <dgm:spPr/>
      <dgm:t>
        <a:bodyPr/>
        <a:lstStyle/>
        <a:p>
          <a:endParaRPr lang="ru-RU"/>
        </a:p>
      </dgm:t>
    </dgm:pt>
    <dgm:pt modelId="{CCF4485D-1026-4816-92CD-A3B5C98F8537}" type="sibTrans" cxnId="{9C8B0257-96DA-482D-97E9-77ECB76B0B35}">
      <dgm:prSet/>
      <dgm:spPr/>
      <dgm:t>
        <a:bodyPr/>
        <a:lstStyle/>
        <a:p>
          <a:endParaRPr lang="ru-RU"/>
        </a:p>
      </dgm:t>
    </dgm:pt>
    <dgm:pt modelId="{C895146B-A26E-4A75-A204-010381B9FFB0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13 776,4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10BBF2D6-91C0-432F-A4EE-F54E2DA22A27}" type="parTrans" cxnId="{5C33CCF0-64C6-416F-86B0-1B77C17CB16A}">
      <dgm:prSet/>
      <dgm:spPr/>
      <dgm:t>
        <a:bodyPr/>
        <a:lstStyle/>
        <a:p>
          <a:endParaRPr lang="ru-RU"/>
        </a:p>
      </dgm:t>
    </dgm:pt>
    <dgm:pt modelId="{0CAD2D0C-EC96-40D9-A487-C23445728B50}" type="sibTrans" cxnId="{5C33CCF0-64C6-416F-86B0-1B77C17CB16A}">
      <dgm:prSet/>
      <dgm:spPr/>
      <dgm:t>
        <a:bodyPr/>
        <a:lstStyle/>
        <a:p>
          <a:endParaRPr lang="ru-RU"/>
        </a:p>
      </dgm:t>
    </dgm:pt>
    <dgm:pt modelId="{9648D4CE-5D53-4469-9EC0-9BDCFB2F72AA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Управление муниципальным долгом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38CE9188-03A9-402E-A569-A009142602EE}" type="parTrans" cxnId="{BCE893F9-1AE2-4A80-BA3F-924561B1D689}">
      <dgm:prSet/>
      <dgm:spPr/>
      <dgm:t>
        <a:bodyPr/>
        <a:lstStyle/>
        <a:p>
          <a:endParaRPr lang="ru-RU"/>
        </a:p>
      </dgm:t>
    </dgm:pt>
    <dgm:pt modelId="{3EF3DCC2-5691-4BD8-BA94-42956E1078CB}" type="sibTrans" cxnId="{BCE893F9-1AE2-4A80-BA3F-924561B1D689}">
      <dgm:prSet/>
      <dgm:spPr/>
      <dgm:t>
        <a:bodyPr/>
        <a:lstStyle/>
        <a:p>
          <a:endParaRPr lang="ru-RU"/>
        </a:p>
      </dgm:t>
    </dgm:pt>
    <dgm:pt modelId="{19E66A1F-DE10-4E3C-9874-F64CFE11305B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7,3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50E2C02B-18B0-47BC-84CD-8F3A693585A1}" type="parTrans" cxnId="{D5AAB31D-C0F7-404E-9B8B-DA0778C3CFB4}">
      <dgm:prSet/>
      <dgm:spPr/>
      <dgm:t>
        <a:bodyPr/>
        <a:lstStyle/>
        <a:p>
          <a:endParaRPr lang="ru-RU"/>
        </a:p>
      </dgm:t>
    </dgm:pt>
    <dgm:pt modelId="{B8CE31F9-4868-4637-9289-0B9C892368E4}" type="sibTrans" cxnId="{D5AAB31D-C0F7-404E-9B8B-DA0778C3CFB4}">
      <dgm:prSet/>
      <dgm:spPr/>
      <dgm:t>
        <a:bodyPr/>
        <a:lstStyle/>
        <a:p>
          <a:endParaRPr lang="ru-RU"/>
        </a:p>
      </dgm:t>
    </dgm:pt>
    <dgm:pt modelId="{F93ED145-C080-4518-9769-C7EC51262702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12 255,4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418D16C7-F90E-4273-B456-BCB877F44121}" type="parTrans" cxnId="{E8B01CF8-D2A9-460B-B57B-AE1BC4AD6B40}">
      <dgm:prSet/>
      <dgm:spPr/>
      <dgm:t>
        <a:bodyPr/>
        <a:lstStyle/>
        <a:p>
          <a:endParaRPr lang="ru-RU"/>
        </a:p>
      </dgm:t>
    </dgm:pt>
    <dgm:pt modelId="{227BE415-2664-4E29-91D2-CEBDD729B0F2}" type="sibTrans" cxnId="{E8B01CF8-D2A9-460B-B57B-AE1BC4AD6B40}">
      <dgm:prSet/>
      <dgm:spPr/>
      <dgm:t>
        <a:bodyPr/>
        <a:lstStyle/>
        <a:p>
          <a:endParaRPr lang="ru-RU"/>
        </a:p>
      </dgm:t>
    </dgm:pt>
    <dgm:pt modelId="{6198AC75-EDB0-4FE5-A066-F816C66A099A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0,0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B6FEE642-801C-463A-B508-0E5615DDC710}" type="parTrans" cxnId="{D21DA638-B607-4FD7-9AB4-EBC19B4F2F3D}">
      <dgm:prSet/>
      <dgm:spPr/>
      <dgm:t>
        <a:bodyPr/>
        <a:lstStyle/>
        <a:p>
          <a:endParaRPr lang="ru-RU"/>
        </a:p>
      </dgm:t>
    </dgm:pt>
    <dgm:pt modelId="{8BA4698B-1D5C-45A4-AAC5-2B597187CBAA}" type="sibTrans" cxnId="{D21DA638-B607-4FD7-9AB4-EBC19B4F2F3D}">
      <dgm:prSet/>
      <dgm:spPr/>
      <dgm:t>
        <a:bodyPr/>
        <a:lstStyle/>
        <a:p>
          <a:endParaRPr lang="ru-RU"/>
        </a:p>
      </dgm:t>
    </dgm:pt>
    <dgm:pt modelId="{1588AE22-4556-43BD-887C-5B89ADF951AC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0,0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9B81A004-D7A0-4767-8067-ABD30E27A23D}" type="parTrans" cxnId="{EBC03369-EF39-453D-AF8E-7D80475D9C55}">
      <dgm:prSet/>
      <dgm:spPr/>
      <dgm:t>
        <a:bodyPr/>
        <a:lstStyle/>
        <a:p>
          <a:endParaRPr lang="ru-RU"/>
        </a:p>
      </dgm:t>
    </dgm:pt>
    <dgm:pt modelId="{35ED7D82-5A4D-40BD-84E5-3F5C7B382A06}" type="sibTrans" cxnId="{EBC03369-EF39-453D-AF8E-7D80475D9C55}">
      <dgm:prSet/>
      <dgm:spPr/>
      <dgm:t>
        <a:bodyPr/>
        <a:lstStyle/>
        <a:p>
          <a:endParaRPr lang="ru-RU"/>
        </a:p>
      </dgm:t>
    </dgm:pt>
    <dgm:pt modelId="{DA6E8F9B-94B1-4093-8AD9-C4F274EE64B9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6,5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230C545C-690E-49C3-90C6-687BCA2DE9CF}" type="parTrans" cxnId="{3230B63F-B9F0-44AF-BADD-6B1013FB7E55}">
      <dgm:prSet/>
      <dgm:spPr/>
      <dgm:t>
        <a:bodyPr/>
        <a:lstStyle/>
        <a:p>
          <a:endParaRPr lang="ru-RU"/>
        </a:p>
      </dgm:t>
    </dgm:pt>
    <dgm:pt modelId="{AA26A172-F1FB-486F-B73D-5E34F2107C78}" type="sibTrans" cxnId="{3230B63F-B9F0-44AF-BADD-6B1013FB7E55}">
      <dgm:prSet/>
      <dgm:spPr/>
      <dgm:t>
        <a:bodyPr/>
        <a:lstStyle/>
        <a:p>
          <a:endParaRPr lang="ru-RU"/>
        </a:p>
      </dgm:t>
    </dgm:pt>
    <dgm:pt modelId="{EAA41810-7473-4BF6-ABAE-CF8862DFBF5F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5,8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F51892F7-23AE-4A8A-9BB3-CF377F705E7E}" type="parTrans" cxnId="{F673E3C1-BAF8-42B7-87EA-3BC002550545}">
      <dgm:prSet/>
      <dgm:spPr/>
      <dgm:t>
        <a:bodyPr/>
        <a:lstStyle/>
        <a:p>
          <a:endParaRPr lang="ru-RU"/>
        </a:p>
      </dgm:t>
    </dgm:pt>
    <dgm:pt modelId="{2430297E-E79F-4F5E-86C3-8B7201E84A01}" type="sibTrans" cxnId="{F673E3C1-BAF8-42B7-87EA-3BC002550545}">
      <dgm:prSet/>
      <dgm:spPr/>
      <dgm:t>
        <a:bodyPr/>
        <a:lstStyle/>
        <a:p>
          <a:endParaRPr lang="ru-RU"/>
        </a:p>
      </dgm:t>
    </dgm:pt>
    <dgm:pt modelId="{65BADB28-03AD-473A-80CA-EB4714A17138}" type="pres">
      <dgm:prSet presAssocID="{26E340C4-B45C-4039-86C6-B8EA4D1085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4A2F13-8E5C-4424-BC30-89394E319742}" type="pres">
      <dgm:prSet presAssocID="{79E2560D-B45F-46CF-AF2A-769E525D0029}" presName="composite" presStyleCnt="0"/>
      <dgm:spPr/>
    </dgm:pt>
    <dgm:pt modelId="{570157DB-6B6C-4341-B6C5-2B3EEACC816E}" type="pres">
      <dgm:prSet presAssocID="{79E2560D-B45F-46CF-AF2A-769E525D0029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CDD665FD-05F6-49E1-9528-D01FDF87120A}" type="pres">
      <dgm:prSet presAssocID="{79E2560D-B45F-46CF-AF2A-769E525D0029}" presName="txNode" presStyleLbl="node1" presStyleIdx="0" presStyleCnt="3" custScaleX="126518" custScaleY="217042" custLinFactNeighborX="-2883" custLinFactNeighborY="73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6D8F7E-41F0-4AB5-8A3D-1B4A2396E39F}" type="pres">
      <dgm:prSet presAssocID="{41ECD1C7-AF27-44BB-BE13-AE6DC43CC603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5E3DFA9-4D65-4961-9093-BA3DA3F8E454}" type="pres">
      <dgm:prSet presAssocID="{41ECD1C7-AF27-44BB-BE13-AE6DC43CC603}" presName="connTx" presStyleLbl="sibTrans2D1" presStyleIdx="0" presStyleCnt="2"/>
      <dgm:spPr/>
      <dgm:t>
        <a:bodyPr/>
        <a:lstStyle/>
        <a:p>
          <a:endParaRPr lang="ru-RU"/>
        </a:p>
      </dgm:t>
    </dgm:pt>
    <dgm:pt modelId="{BB6C10E1-F1DB-4831-84C0-D22E2E599266}" type="pres">
      <dgm:prSet presAssocID="{03592B1A-545C-4341-9AD1-24709BB03329}" presName="composite" presStyleCnt="0"/>
      <dgm:spPr/>
    </dgm:pt>
    <dgm:pt modelId="{50CDFF59-5CA7-4590-BB51-F9F588AFF0B8}" type="pres">
      <dgm:prSet presAssocID="{03592B1A-545C-4341-9AD1-24709BB03329}" presName="imagSh" presStyleLbl="bgImgPlace1" presStyleIdx="1" presStyleCnt="3" custLinFactNeighborX="408" custLinFactNeighborY="-815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EE78C99-C043-479D-ABB2-2BC86E2B9605}" type="pres">
      <dgm:prSet presAssocID="{03592B1A-545C-4341-9AD1-24709BB03329}" presName="txNode" presStyleLbl="node1" presStyleIdx="1" presStyleCnt="3" custScaleX="120650" custScaleY="172285" custLinFactNeighborX="-4458" custLinFactNeighborY="36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778B1-4BA5-406D-B5B6-DA463E20728E}" type="pres">
      <dgm:prSet presAssocID="{CCF4485D-1026-4816-92CD-A3B5C98F853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3AA8752E-9BD3-4A3D-9C5D-A37F28CC5015}" type="pres">
      <dgm:prSet presAssocID="{CCF4485D-1026-4816-92CD-A3B5C98F8537}" presName="connTx" presStyleLbl="sibTrans2D1" presStyleIdx="1" presStyleCnt="2"/>
      <dgm:spPr/>
      <dgm:t>
        <a:bodyPr/>
        <a:lstStyle/>
        <a:p>
          <a:endParaRPr lang="ru-RU"/>
        </a:p>
      </dgm:t>
    </dgm:pt>
    <dgm:pt modelId="{A5514611-6EFA-4EAD-8D47-438484936366}" type="pres">
      <dgm:prSet presAssocID="{9648D4CE-5D53-4469-9EC0-9BDCFB2F72AA}" presName="composite" presStyleCnt="0"/>
      <dgm:spPr/>
    </dgm:pt>
    <dgm:pt modelId="{56D5EB45-5416-4CCF-A51A-451C360EBA29}" type="pres">
      <dgm:prSet presAssocID="{9648D4CE-5D53-4469-9EC0-9BDCFB2F72AA}" presName="imagSh" presStyleLbl="bgImgPlace1" presStyleIdx="2" presStyleCnt="3" custLinFactNeighborX="-3172" custLinFactNeighborY="-1352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ru-RU"/>
        </a:p>
      </dgm:t>
    </dgm:pt>
    <dgm:pt modelId="{5C369569-D94A-4664-930E-D201134B6FE8}" type="pres">
      <dgm:prSet presAssocID="{9648D4CE-5D53-4469-9EC0-9BDCFB2F72AA}" presName="txNode" presStyleLbl="node1" presStyleIdx="2" presStyleCnt="3" custScaleX="117180" custScaleY="150791" custLinFactNeighborX="-8076" custLinFactNeighborY="25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686E4B-EDC6-442C-AFB6-9C2408D9EDC7}" type="presOf" srcId="{19E66A1F-DE10-4E3C-9874-F64CFE11305B}" destId="{5C369569-D94A-4664-930E-D201134B6FE8}" srcOrd="0" destOrd="1" presId="urn:microsoft.com/office/officeart/2005/8/layout/hProcess10"/>
    <dgm:cxn modelId="{3D201CA1-FD22-4A96-9C57-EE32B6648A47}" type="presOf" srcId="{F93ED145-C080-4518-9769-C7EC51262702}" destId="{CDD665FD-05F6-49E1-9528-D01FDF87120A}" srcOrd="0" destOrd="3" presId="urn:microsoft.com/office/officeart/2005/8/layout/hProcess10"/>
    <dgm:cxn modelId="{E1BD334C-E375-4B0A-8A6E-344173EE1A99}" type="presOf" srcId="{79E2560D-B45F-46CF-AF2A-769E525D0029}" destId="{CDD665FD-05F6-49E1-9528-D01FDF87120A}" srcOrd="0" destOrd="0" presId="urn:microsoft.com/office/officeart/2005/8/layout/hProcess10"/>
    <dgm:cxn modelId="{3230B63F-B9F0-44AF-BADD-6B1013FB7E55}" srcId="{9648D4CE-5D53-4469-9EC0-9BDCFB2F72AA}" destId="{DA6E8F9B-94B1-4093-8AD9-C4F274EE64B9}" srcOrd="1" destOrd="0" parTransId="{230C545C-690E-49C3-90C6-687BCA2DE9CF}" sibTransId="{AA26A172-F1FB-486F-B73D-5E34F2107C78}"/>
    <dgm:cxn modelId="{D21DA638-B607-4FD7-9AB4-EBC19B4F2F3D}" srcId="{03592B1A-545C-4341-9AD1-24709BB03329}" destId="{6198AC75-EDB0-4FE5-A066-F816C66A099A}" srcOrd="1" destOrd="0" parTransId="{B6FEE642-801C-463A-B508-0E5615DDC710}" sibTransId="{8BA4698B-1D5C-45A4-AAC5-2B597187CBAA}"/>
    <dgm:cxn modelId="{EBC03369-EF39-453D-AF8E-7D80475D9C55}" srcId="{03592B1A-545C-4341-9AD1-24709BB03329}" destId="{1588AE22-4556-43BD-887C-5B89ADF951AC}" srcOrd="2" destOrd="0" parTransId="{9B81A004-D7A0-4767-8067-ABD30E27A23D}" sibTransId="{35ED7D82-5A4D-40BD-84E5-3F5C7B382A06}"/>
    <dgm:cxn modelId="{E5C2AACA-0AA4-458B-AE88-C7945C7F1962}" type="presOf" srcId="{EAA41810-7473-4BF6-ABAE-CF8862DFBF5F}" destId="{5C369569-D94A-4664-930E-D201134B6FE8}" srcOrd="0" destOrd="3" presId="urn:microsoft.com/office/officeart/2005/8/layout/hProcess10"/>
    <dgm:cxn modelId="{94AB6749-A350-4361-B1CF-55A555004FC6}" type="presOf" srcId="{03592B1A-545C-4341-9AD1-24709BB03329}" destId="{0EE78C99-C043-479D-ABB2-2BC86E2B9605}" srcOrd="0" destOrd="0" presId="urn:microsoft.com/office/officeart/2005/8/layout/hProcess10"/>
    <dgm:cxn modelId="{38FD6A86-23C6-4C38-84CF-9CBBD4D39FD5}" type="presOf" srcId="{26E340C4-B45C-4039-86C6-B8EA4D108511}" destId="{65BADB28-03AD-473A-80CA-EB4714A17138}" srcOrd="0" destOrd="0" presId="urn:microsoft.com/office/officeart/2005/8/layout/hProcess10"/>
    <dgm:cxn modelId="{BF36DC2D-6B37-4174-892F-82128462372B}" type="presOf" srcId="{264D797C-DB2F-442F-BB78-F65EA7FE7A3D}" destId="{CDD665FD-05F6-49E1-9528-D01FDF87120A}" srcOrd="0" destOrd="2" presId="urn:microsoft.com/office/officeart/2005/8/layout/hProcess10"/>
    <dgm:cxn modelId="{65D4301F-16E6-49CB-B18A-3A0F777F3823}" type="presOf" srcId="{C895146B-A26E-4A75-A204-010381B9FFB0}" destId="{0EE78C99-C043-479D-ABB2-2BC86E2B9605}" srcOrd="0" destOrd="1" presId="urn:microsoft.com/office/officeart/2005/8/layout/hProcess10"/>
    <dgm:cxn modelId="{C7AD026D-B1F6-4855-87CB-AD9CAD3580CD}" srcId="{79E2560D-B45F-46CF-AF2A-769E525D0029}" destId="{264D797C-DB2F-442F-BB78-F65EA7FE7A3D}" srcOrd="1" destOrd="0" parTransId="{7593F988-99A7-41ED-B807-F215F822990C}" sibTransId="{F0D74FF5-9FD5-4A14-BB3C-584F0B3384B2}"/>
    <dgm:cxn modelId="{D5AAB31D-C0F7-404E-9B8B-DA0778C3CFB4}" srcId="{9648D4CE-5D53-4469-9EC0-9BDCFB2F72AA}" destId="{19E66A1F-DE10-4E3C-9874-F64CFE11305B}" srcOrd="0" destOrd="0" parTransId="{50E2C02B-18B0-47BC-84CD-8F3A693585A1}" sibTransId="{B8CE31F9-4868-4637-9289-0B9C892368E4}"/>
    <dgm:cxn modelId="{33E56DCE-F229-4B2C-A617-B1B95D2C4BBA}" type="presOf" srcId="{41ECD1C7-AF27-44BB-BE13-AE6DC43CC603}" destId="{A16D8F7E-41F0-4AB5-8A3D-1B4A2396E39F}" srcOrd="0" destOrd="0" presId="urn:microsoft.com/office/officeart/2005/8/layout/hProcess10"/>
    <dgm:cxn modelId="{BCE893F9-1AE2-4A80-BA3F-924561B1D689}" srcId="{26E340C4-B45C-4039-86C6-B8EA4D108511}" destId="{9648D4CE-5D53-4469-9EC0-9BDCFB2F72AA}" srcOrd="2" destOrd="0" parTransId="{38CE9188-03A9-402E-A569-A009142602EE}" sibTransId="{3EF3DCC2-5691-4BD8-BA94-42956E1078CB}"/>
    <dgm:cxn modelId="{EBE22B37-F54A-4B4E-82ED-3A2725CD7E2E}" type="presOf" srcId="{9648D4CE-5D53-4469-9EC0-9BDCFB2F72AA}" destId="{5C369569-D94A-4664-930E-D201134B6FE8}" srcOrd="0" destOrd="0" presId="urn:microsoft.com/office/officeart/2005/8/layout/hProcess10"/>
    <dgm:cxn modelId="{0F0EA19A-B2DA-4DB1-A77D-6E9D698D6563}" srcId="{26E340C4-B45C-4039-86C6-B8EA4D108511}" destId="{79E2560D-B45F-46CF-AF2A-769E525D0029}" srcOrd="0" destOrd="0" parTransId="{DF79B06F-EAD5-47BD-BD04-9861134A751C}" sibTransId="{41ECD1C7-AF27-44BB-BE13-AE6DC43CC603}"/>
    <dgm:cxn modelId="{7E880573-8100-446A-992D-9C8FC6C18319}" type="presOf" srcId="{DA6E8F9B-94B1-4093-8AD9-C4F274EE64B9}" destId="{5C369569-D94A-4664-930E-D201134B6FE8}" srcOrd="0" destOrd="2" presId="urn:microsoft.com/office/officeart/2005/8/layout/hProcess10"/>
    <dgm:cxn modelId="{1738D9A4-47DC-44D3-B318-1C30E4E32236}" type="presOf" srcId="{CCF4485D-1026-4816-92CD-A3B5C98F8537}" destId="{273778B1-4BA5-406D-B5B6-DA463E20728E}" srcOrd="0" destOrd="0" presId="urn:microsoft.com/office/officeart/2005/8/layout/hProcess10"/>
    <dgm:cxn modelId="{E8B01CF8-D2A9-460B-B57B-AE1BC4AD6B40}" srcId="{79E2560D-B45F-46CF-AF2A-769E525D0029}" destId="{F93ED145-C080-4518-9769-C7EC51262702}" srcOrd="2" destOrd="0" parTransId="{418D16C7-F90E-4273-B456-BCB877F44121}" sibTransId="{227BE415-2664-4E29-91D2-CEBDD729B0F2}"/>
    <dgm:cxn modelId="{5C33CCF0-64C6-416F-86B0-1B77C17CB16A}" srcId="{03592B1A-545C-4341-9AD1-24709BB03329}" destId="{C895146B-A26E-4A75-A204-010381B9FFB0}" srcOrd="0" destOrd="0" parTransId="{10BBF2D6-91C0-432F-A4EE-F54E2DA22A27}" sibTransId="{0CAD2D0C-EC96-40D9-A487-C23445728B50}"/>
    <dgm:cxn modelId="{EF576DE2-0AA6-47BA-B06E-08F132B11832}" type="presOf" srcId="{33F5E91B-9741-4110-A482-4944AB34A0ED}" destId="{CDD665FD-05F6-49E1-9528-D01FDF87120A}" srcOrd="0" destOrd="1" presId="urn:microsoft.com/office/officeart/2005/8/layout/hProcess10"/>
    <dgm:cxn modelId="{17E6D36C-9CB0-4888-826B-3191BAA16690}" type="presOf" srcId="{6198AC75-EDB0-4FE5-A066-F816C66A099A}" destId="{0EE78C99-C043-479D-ABB2-2BC86E2B9605}" srcOrd="0" destOrd="2" presId="urn:microsoft.com/office/officeart/2005/8/layout/hProcess10"/>
    <dgm:cxn modelId="{9C8B0257-96DA-482D-97E9-77ECB76B0B35}" srcId="{26E340C4-B45C-4039-86C6-B8EA4D108511}" destId="{03592B1A-545C-4341-9AD1-24709BB03329}" srcOrd="1" destOrd="0" parTransId="{F20CA39F-A22C-4977-9D1C-DD86C385CE01}" sibTransId="{CCF4485D-1026-4816-92CD-A3B5C98F8537}"/>
    <dgm:cxn modelId="{F673E3C1-BAF8-42B7-87EA-3BC002550545}" srcId="{9648D4CE-5D53-4469-9EC0-9BDCFB2F72AA}" destId="{EAA41810-7473-4BF6-ABAE-CF8862DFBF5F}" srcOrd="2" destOrd="0" parTransId="{F51892F7-23AE-4A8A-9BB3-CF377F705E7E}" sibTransId="{2430297E-E79F-4F5E-86C3-8B7201E84A01}"/>
    <dgm:cxn modelId="{806CD267-25F3-48BD-AA36-A5604ECA1187}" type="presOf" srcId="{CCF4485D-1026-4816-92CD-A3B5C98F8537}" destId="{3AA8752E-9BD3-4A3D-9C5D-A37F28CC5015}" srcOrd="1" destOrd="0" presId="urn:microsoft.com/office/officeart/2005/8/layout/hProcess10"/>
    <dgm:cxn modelId="{9AD3417E-DDD6-4842-ACF6-D4745851798A}" type="presOf" srcId="{1588AE22-4556-43BD-887C-5B89ADF951AC}" destId="{0EE78C99-C043-479D-ABB2-2BC86E2B9605}" srcOrd="0" destOrd="3" presId="urn:microsoft.com/office/officeart/2005/8/layout/hProcess10"/>
    <dgm:cxn modelId="{3DD6767B-DA76-4152-BDCF-D18F8DA6A426}" srcId="{79E2560D-B45F-46CF-AF2A-769E525D0029}" destId="{33F5E91B-9741-4110-A482-4944AB34A0ED}" srcOrd="0" destOrd="0" parTransId="{6F806575-D3DF-4A39-85CC-C6E733B7018A}" sibTransId="{0D98C0C3-F2FE-4C85-8237-AFFCCA4AFCE0}"/>
    <dgm:cxn modelId="{FAFA990F-339B-48BC-894E-EC6DA9135989}" type="presOf" srcId="{41ECD1C7-AF27-44BB-BE13-AE6DC43CC603}" destId="{75E3DFA9-4D65-4961-9093-BA3DA3F8E454}" srcOrd="1" destOrd="0" presId="urn:microsoft.com/office/officeart/2005/8/layout/hProcess10"/>
    <dgm:cxn modelId="{6D87B3B0-4562-42C9-919D-6BDDBDBF0635}" type="presParOf" srcId="{65BADB28-03AD-473A-80CA-EB4714A17138}" destId="{8E4A2F13-8E5C-4424-BC30-89394E319742}" srcOrd="0" destOrd="0" presId="urn:microsoft.com/office/officeart/2005/8/layout/hProcess10"/>
    <dgm:cxn modelId="{4900DB0C-9599-4C03-86A7-56F3A519BDEB}" type="presParOf" srcId="{8E4A2F13-8E5C-4424-BC30-89394E319742}" destId="{570157DB-6B6C-4341-B6C5-2B3EEACC816E}" srcOrd="0" destOrd="0" presId="urn:microsoft.com/office/officeart/2005/8/layout/hProcess10"/>
    <dgm:cxn modelId="{4D37A0D8-71D0-45DD-8249-D7D99D4D370E}" type="presParOf" srcId="{8E4A2F13-8E5C-4424-BC30-89394E319742}" destId="{CDD665FD-05F6-49E1-9528-D01FDF87120A}" srcOrd="1" destOrd="0" presId="urn:microsoft.com/office/officeart/2005/8/layout/hProcess10"/>
    <dgm:cxn modelId="{8585355A-FE4B-4450-BCFB-7F0BC6BB6533}" type="presParOf" srcId="{65BADB28-03AD-473A-80CA-EB4714A17138}" destId="{A16D8F7E-41F0-4AB5-8A3D-1B4A2396E39F}" srcOrd="1" destOrd="0" presId="urn:microsoft.com/office/officeart/2005/8/layout/hProcess10"/>
    <dgm:cxn modelId="{84166925-77C3-4821-A6D4-1C4E67831DD6}" type="presParOf" srcId="{A16D8F7E-41F0-4AB5-8A3D-1B4A2396E39F}" destId="{75E3DFA9-4D65-4961-9093-BA3DA3F8E454}" srcOrd="0" destOrd="0" presId="urn:microsoft.com/office/officeart/2005/8/layout/hProcess10"/>
    <dgm:cxn modelId="{6DDA9FFC-1CB9-4540-9C91-3295F21A4C54}" type="presParOf" srcId="{65BADB28-03AD-473A-80CA-EB4714A17138}" destId="{BB6C10E1-F1DB-4831-84C0-D22E2E599266}" srcOrd="2" destOrd="0" presId="urn:microsoft.com/office/officeart/2005/8/layout/hProcess10"/>
    <dgm:cxn modelId="{07BDAFA3-6676-4EF5-9D5B-ABB6416B7D0C}" type="presParOf" srcId="{BB6C10E1-F1DB-4831-84C0-D22E2E599266}" destId="{50CDFF59-5CA7-4590-BB51-F9F588AFF0B8}" srcOrd="0" destOrd="0" presId="urn:microsoft.com/office/officeart/2005/8/layout/hProcess10"/>
    <dgm:cxn modelId="{A528C6C8-F411-4747-8F4A-4A4FF96CEC33}" type="presParOf" srcId="{BB6C10E1-F1DB-4831-84C0-D22E2E599266}" destId="{0EE78C99-C043-479D-ABB2-2BC86E2B9605}" srcOrd="1" destOrd="0" presId="urn:microsoft.com/office/officeart/2005/8/layout/hProcess10"/>
    <dgm:cxn modelId="{6C716376-EBF2-4C8A-BF1A-459CEDEBE843}" type="presParOf" srcId="{65BADB28-03AD-473A-80CA-EB4714A17138}" destId="{273778B1-4BA5-406D-B5B6-DA463E20728E}" srcOrd="3" destOrd="0" presId="urn:microsoft.com/office/officeart/2005/8/layout/hProcess10"/>
    <dgm:cxn modelId="{0A6F8CEA-855E-4561-BCE4-DDC1E9E72942}" type="presParOf" srcId="{273778B1-4BA5-406D-B5B6-DA463E20728E}" destId="{3AA8752E-9BD3-4A3D-9C5D-A37F28CC5015}" srcOrd="0" destOrd="0" presId="urn:microsoft.com/office/officeart/2005/8/layout/hProcess10"/>
    <dgm:cxn modelId="{D8E99EEA-4F69-4D0B-8693-081C8314CAA6}" type="presParOf" srcId="{65BADB28-03AD-473A-80CA-EB4714A17138}" destId="{A5514611-6EFA-4EAD-8D47-438484936366}" srcOrd="4" destOrd="0" presId="urn:microsoft.com/office/officeart/2005/8/layout/hProcess10"/>
    <dgm:cxn modelId="{92855FDA-0F77-43C0-A910-24BDAA8C109F}" type="presParOf" srcId="{A5514611-6EFA-4EAD-8D47-438484936366}" destId="{56D5EB45-5416-4CCF-A51A-451C360EBA29}" srcOrd="0" destOrd="0" presId="urn:microsoft.com/office/officeart/2005/8/layout/hProcess10"/>
    <dgm:cxn modelId="{85C3942F-2CE9-4379-9363-919F7031C78E}" type="presParOf" srcId="{A5514611-6EFA-4EAD-8D47-438484936366}" destId="{5C369569-D94A-4664-930E-D201134B6FE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432487" y="1431489"/>
          <a:ext cx="4341537" cy="1376825"/>
        </a:xfrm>
        <a:prstGeom prst="roundRect">
          <a:avLst/>
        </a:prstGeom>
        <a:solidFill>
          <a:srgbClr val="FFFF6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2499698" y="1498700"/>
        <a:ext cx="4207115" cy="1242403"/>
      </dsp:txXfrm>
    </dsp:sp>
    <dsp:sp modelId="{5EBB23F6-D83E-4EFF-9629-107B1C45FB66}">
      <dsp:nvSpPr>
        <dsp:cNvPr id="0" name=""/>
        <dsp:cNvSpPr/>
      </dsp:nvSpPr>
      <dsp:spPr>
        <a:xfrm rot="12402177">
          <a:off x="2957849" y="1365787"/>
          <a:ext cx="2924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242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289800" y="144007"/>
          <a:ext cx="3068974" cy="1156078"/>
        </a:xfrm>
        <a:prstGeom prst="roundRect">
          <a:avLst/>
        </a:prstGeom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346235" y="200442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979884">
          <a:off x="5935554" y="1353704"/>
          <a:ext cx="3426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264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5890755" y="144027"/>
          <a:ext cx="2958819" cy="1131892"/>
        </a:xfrm>
        <a:prstGeom prst="roundRect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946009" y="199281"/>
        <a:ext cx="2848311" cy="1021384"/>
      </dsp:txXfrm>
    </dsp:sp>
    <dsp:sp modelId="{8818C303-687D-442A-B1A4-DD74CFC89FD0}">
      <dsp:nvSpPr>
        <dsp:cNvPr id="0" name=""/>
        <dsp:cNvSpPr/>
      </dsp:nvSpPr>
      <dsp:spPr>
        <a:xfrm rot="1790868">
          <a:off x="5779240" y="2897353"/>
          <a:ext cx="3578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780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756743" y="2986392"/>
          <a:ext cx="3168355" cy="1408839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825517" y="3055166"/>
        <a:ext cx="3030807" cy="1271291"/>
      </dsp:txXfrm>
    </dsp:sp>
    <dsp:sp modelId="{5FA5141F-DAA7-4456-8590-843EAF5013A1}">
      <dsp:nvSpPr>
        <dsp:cNvPr id="0" name=""/>
        <dsp:cNvSpPr/>
      </dsp:nvSpPr>
      <dsp:spPr>
        <a:xfrm rot="9016166">
          <a:off x="3024095" y="2907517"/>
          <a:ext cx="4000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07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178165" y="3006719"/>
          <a:ext cx="3167898" cy="1471502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49998" y="3078552"/>
        <a:ext cx="3024232" cy="13278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4AFB6-927F-4373-8C35-920B368E52A2}">
      <dsp:nvSpPr>
        <dsp:cNvPr id="0" name=""/>
        <dsp:cNvSpPr/>
      </dsp:nvSpPr>
      <dsp:spPr>
        <a:xfrm>
          <a:off x="-7009497" y="-1061994"/>
          <a:ext cx="8266981" cy="8266981"/>
        </a:xfrm>
        <a:prstGeom prst="blockArc">
          <a:avLst>
            <a:gd name="adj1" fmla="val 18900000"/>
            <a:gd name="adj2" fmla="val 2700000"/>
            <a:gd name="adj3" fmla="val 261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573573-315E-4F46-A8D9-14D0B34ED0B8}">
      <dsp:nvSpPr>
        <dsp:cNvPr id="0" name=""/>
        <dsp:cNvSpPr/>
      </dsp:nvSpPr>
      <dsp:spPr>
        <a:xfrm>
          <a:off x="653815" y="512982"/>
          <a:ext cx="6624160" cy="14312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200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66FF"/>
              </a:solidFill>
            </a:rPr>
            <a:t>РЕГИОНАЛЬНЫЙ  ПРОЕКТ </a:t>
          </a:r>
          <a:r>
            <a:rPr lang="ru-RU" sz="2000" u="sng" kern="1200" dirty="0" smtClean="0">
              <a:solidFill>
                <a:srgbClr val="0066FF"/>
              </a:solidFill>
            </a:rPr>
            <a:t>«Педагоги и наставники</a:t>
          </a:r>
          <a:r>
            <a:rPr lang="ru-RU" sz="2000" kern="1200" dirty="0" smtClean="0">
              <a:solidFill>
                <a:srgbClr val="0066FF"/>
              </a:solidFill>
            </a:rPr>
            <a:t>» - обеспечение деятельности советников директоров школ и выплаты вознаграждения за выполнение функций классного руководителя</a:t>
          </a:r>
          <a:endParaRPr lang="ru-RU" sz="2000" kern="1200" dirty="0">
            <a:solidFill>
              <a:srgbClr val="0066FF"/>
            </a:solidFill>
          </a:endParaRPr>
        </a:p>
      </dsp:txBody>
      <dsp:txXfrm>
        <a:off x="653815" y="512982"/>
        <a:ext cx="6624160" cy="1431231"/>
      </dsp:txXfrm>
    </dsp:sp>
    <dsp:sp modelId="{F6E13198-6D2C-42AC-B8A0-24FDC0AE5F97}">
      <dsp:nvSpPr>
        <dsp:cNvPr id="0" name=""/>
        <dsp:cNvSpPr/>
      </dsp:nvSpPr>
      <dsp:spPr>
        <a:xfrm>
          <a:off x="18496" y="460724"/>
          <a:ext cx="1535748" cy="1535748"/>
        </a:xfrm>
        <a:prstGeom prst="ellipse">
          <a:avLst/>
        </a:prstGeom>
        <a:gradFill flip="none" rotWithShape="1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2700000" scaled="1"/>
          <a:tileRect/>
        </a:gra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84A16-7487-49FD-88DD-C77355F4A5B4}">
      <dsp:nvSpPr>
        <dsp:cNvPr id="0" name=""/>
        <dsp:cNvSpPr/>
      </dsp:nvSpPr>
      <dsp:spPr>
        <a:xfrm>
          <a:off x="1105581" y="2457196"/>
          <a:ext cx="6167223" cy="12285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200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66FF"/>
              </a:solidFill>
            </a:rPr>
            <a:t>РЕГИОНАЛЬНЫЙ ПРОЕКТ «</a:t>
          </a:r>
          <a:r>
            <a:rPr lang="ru-RU" sz="2000" u="sng" kern="1200" dirty="0" smtClean="0">
              <a:solidFill>
                <a:srgbClr val="0066FF"/>
              </a:solidFill>
            </a:rPr>
            <a:t>Все лучшее детям</a:t>
          </a:r>
          <a:r>
            <a:rPr lang="ru-RU" sz="2000" kern="1200" dirty="0" smtClean="0">
              <a:solidFill>
                <a:srgbClr val="0066FF"/>
              </a:solidFill>
            </a:rPr>
            <a:t>» - оснащение общеобразовательных организаций оборудованием и  средствами обучения </a:t>
          </a:r>
          <a:endParaRPr lang="ru-RU" sz="2000" kern="1200" dirty="0">
            <a:solidFill>
              <a:srgbClr val="0066FF"/>
            </a:solidFill>
          </a:endParaRPr>
        </a:p>
      </dsp:txBody>
      <dsp:txXfrm>
        <a:off x="1105581" y="2457196"/>
        <a:ext cx="6167223" cy="1228598"/>
      </dsp:txXfrm>
    </dsp:sp>
    <dsp:sp modelId="{78C88ED1-793B-4D4C-8462-CBB18E6FE579}">
      <dsp:nvSpPr>
        <dsp:cNvPr id="0" name=""/>
        <dsp:cNvSpPr/>
      </dsp:nvSpPr>
      <dsp:spPr>
        <a:xfrm>
          <a:off x="465091" y="2303622"/>
          <a:ext cx="1535748" cy="1535748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0" scaled="1"/>
          <a:tileRect/>
        </a:gra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87920-6FC4-4687-9C6F-FE06EC062959}">
      <dsp:nvSpPr>
        <dsp:cNvPr id="0" name=""/>
        <dsp:cNvSpPr/>
      </dsp:nvSpPr>
      <dsp:spPr>
        <a:xfrm>
          <a:off x="730982" y="4300094"/>
          <a:ext cx="6469826" cy="12285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200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66FF"/>
              </a:solidFill>
            </a:rPr>
            <a:t>РЕГИОНАЛЬНЫЙ ПРОЕКТ «</a:t>
          </a:r>
          <a:r>
            <a:rPr lang="ru-RU" sz="2000" u="sng" kern="1200" dirty="0" smtClean="0">
              <a:solidFill>
                <a:srgbClr val="0066FF"/>
              </a:solidFill>
            </a:rPr>
            <a:t>Поддержка семьи</a:t>
          </a:r>
          <a:r>
            <a:rPr lang="ru-RU" sz="2000" kern="1200" dirty="0" smtClean="0">
              <a:solidFill>
                <a:srgbClr val="0066FF"/>
              </a:solidFill>
            </a:rPr>
            <a:t>» – капитальный ремонт и оснащение детского сада «ТЕРЕМОК»</a:t>
          </a:r>
          <a:endParaRPr lang="ru-RU" sz="2000" kern="1200" dirty="0">
            <a:solidFill>
              <a:srgbClr val="0066FF"/>
            </a:solidFill>
          </a:endParaRPr>
        </a:p>
      </dsp:txBody>
      <dsp:txXfrm>
        <a:off x="730982" y="4300094"/>
        <a:ext cx="6469826" cy="1228598"/>
      </dsp:txXfrm>
    </dsp:sp>
    <dsp:sp modelId="{6CE3AAB8-7C93-4A89-B06A-2194F798A219}">
      <dsp:nvSpPr>
        <dsp:cNvPr id="0" name=""/>
        <dsp:cNvSpPr/>
      </dsp:nvSpPr>
      <dsp:spPr>
        <a:xfrm>
          <a:off x="18496" y="4146519"/>
          <a:ext cx="1535748" cy="1535748"/>
        </a:xfrm>
        <a:prstGeom prst="ellipse">
          <a:avLst/>
        </a:prstGeom>
        <a:gradFill flip="none" rotWithShape="1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658791" y="529296"/>
          <a:ext cx="1819617" cy="1213684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+mn-lt"/>
            </a:rPr>
            <a:t>   Минимальная сумма   муниципальной пенсии</a:t>
          </a:r>
          <a:r>
            <a:rPr lang="ru-RU" sz="1600" kern="1200" dirty="0" smtClean="0">
              <a:latin typeface="+mn-lt"/>
            </a:rPr>
            <a:t>,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949929" y="529296"/>
        <a:ext cx="1528478" cy="1213684"/>
      </dsp:txXfrm>
    </dsp:sp>
    <dsp:sp modelId="{3643A59B-1671-4D4F-A59D-A883152E6791}">
      <dsp:nvSpPr>
        <dsp:cNvPr id="0" name=""/>
        <dsp:cNvSpPr/>
      </dsp:nvSpPr>
      <dsp:spPr>
        <a:xfrm>
          <a:off x="0" y="0"/>
          <a:ext cx="1213078" cy="1213078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От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8 824</a:t>
          </a:r>
        </a:p>
      </dsp:txBody>
      <dsp:txXfrm>
        <a:off x="177651" y="177651"/>
        <a:ext cx="857776" cy="857776"/>
      </dsp:txXfrm>
    </dsp:sp>
    <dsp:sp modelId="{F7E97BA1-24A1-45D6-B192-2170BE92821F}">
      <dsp:nvSpPr>
        <dsp:cNvPr id="0" name=""/>
        <dsp:cNvSpPr/>
      </dsp:nvSpPr>
      <dsp:spPr>
        <a:xfrm>
          <a:off x="3220715" y="529296"/>
          <a:ext cx="1819617" cy="1213684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+mn-lt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3511854" y="529296"/>
        <a:ext cx="1528478" cy="1011399"/>
      </dsp:txXfrm>
    </dsp:sp>
    <dsp:sp modelId="{D332D07B-30FF-42B9-A8B2-49CDE7549373}">
      <dsp:nvSpPr>
        <dsp:cNvPr id="0" name=""/>
        <dsp:cNvSpPr/>
      </dsp:nvSpPr>
      <dsp:spPr>
        <a:xfrm>
          <a:off x="2488731" y="0"/>
          <a:ext cx="1213078" cy="1213078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</a:t>
          </a:r>
        </a:p>
      </dsp:txBody>
      <dsp:txXfrm>
        <a:off x="2666382" y="177651"/>
        <a:ext cx="857776" cy="857776"/>
      </dsp:txXfrm>
    </dsp:sp>
    <dsp:sp modelId="{8DF64134-D753-4739-8A0F-85C323B86AB9}">
      <dsp:nvSpPr>
        <dsp:cNvPr id="0" name=""/>
        <dsp:cNvSpPr/>
      </dsp:nvSpPr>
      <dsp:spPr>
        <a:xfrm>
          <a:off x="5738987" y="529296"/>
          <a:ext cx="1819617" cy="1213684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>
            <a:latin typeface="Book Antiqua" panose="0204060205030503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    </a:t>
          </a:r>
          <a:r>
            <a:rPr lang="ru-RU" sz="1600" kern="1200" dirty="0" smtClean="0">
              <a:latin typeface="+mn-lt"/>
            </a:rPr>
            <a:t>сумма стипендии,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      рублей</a:t>
          </a:r>
          <a:endParaRPr lang="ru-RU" sz="1600" kern="1200" dirty="0"/>
        </a:p>
      </dsp:txBody>
      <dsp:txXfrm>
        <a:off x="6030125" y="529296"/>
        <a:ext cx="1528478" cy="1213684"/>
      </dsp:txXfrm>
    </dsp:sp>
    <dsp:sp modelId="{5B802CF7-597C-4D5E-B06C-4CF302A998D8}">
      <dsp:nvSpPr>
        <dsp:cNvPr id="0" name=""/>
        <dsp:cNvSpPr/>
      </dsp:nvSpPr>
      <dsp:spPr>
        <a:xfrm>
          <a:off x="5160237" y="0"/>
          <a:ext cx="1213078" cy="1213078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 Antiqua" panose="02040602050305030304" pitchFamily="18" charset="0"/>
            </a:rPr>
            <a:t>От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Book Antiqua" panose="02040602050305030304" pitchFamily="18" charset="0"/>
            </a:rPr>
            <a:t>3 000</a:t>
          </a:r>
        </a:p>
      </dsp:txBody>
      <dsp:txXfrm>
        <a:off x="5337888" y="177651"/>
        <a:ext cx="857776" cy="85777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110019" y="-797286"/>
          <a:ext cx="7436225" cy="743622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759411" y="424752"/>
          <a:ext cx="7508358" cy="84994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4645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построение, обслуживание и развитие системы АПК «    </a:t>
          </a: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Безопасный город»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59411" y="424752"/>
        <a:ext cx="7508358" cy="849946"/>
      </dsp:txXfrm>
    </dsp:sp>
    <dsp:sp modelId="{4B24DBC4-281B-4427-8AC6-38D1BD950105}">
      <dsp:nvSpPr>
        <dsp:cNvPr id="0" name=""/>
        <dsp:cNvSpPr/>
      </dsp:nvSpPr>
      <dsp:spPr>
        <a:xfrm>
          <a:off x="-47245" y="365277"/>
          <a:ext cx="1613314" cy="1062432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1246705" y="1699892"/>
          <a:ext cx="7021064" cy="84994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464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установку и обслуживание фото- и видео- фиксации в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общественных местах </a:t>
          </a:r>
          <a:endParaRPr lang="ru-RU" sz="1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246705" y="1699892"/>
        <a:ext cx="7021064" cy="849946"/>
      </dsp:txXfrm>
    </dsp:sp>
    <dsp:sp modelId="{80251128-A1F5-40E1-9DDB-013A01EE5DA4}">
      <dsp:nvSpPr>
        <dsp:cNvPr id="0" name=""/>
        <dsp:cNvSpPr/>
      </dsp:nvSpPr>
      <dsp:spPr>
        <a:xfrm>
          <a:off x="494216" y="1593648"/>
          <a:ext cx="1504978" cy="1062432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BDC39D9-0ACA-40DD-B734-C70DC4C1A09C}">
      <dsp:nvSpPr>
        <dsp:cNvPr id="0" name=""/>
        <dsp:cNvSpPr/>
      </dsp:nvSpPr>
      <dsp:spPr>
        <a:xfrm>
          <a:off x="1246705" y="2975031"/>
          <a:ext cx="7021064" cy="84994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464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мероприятий по организации временного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трудоустройства несовершеннолетних граждан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46705" y="2975031"/>
        <a:ext cx="7021064" cy="849946"/>
      </dsp:txXfrm>
    </dsp:sp>
    <dsp:sp modelId="{93EF5291-800E-4F28-8287-2191C2C9315D}">
      <dsp:nvSpPr>
        <dsp:cNvPr id="0" name=""/>
        <dsp:cNvSpPr/>
      </dsp:nvSpPr>
      <dsp:spPr>
        <a:xfrm>
          <a:off x="441211" y="2868788"/>
          <a:ext cx="1610987" cy="1062432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DE2F3EB-41B2-4B12-90C9-3286163BE93E}">
      <dsp:nvSpPr>
        <dsp:cNvPr id="0" name=""/>
        <dsp:cNvSpPr/>
      </dsp:nvSpPr>
      <dsp:spPr>
        <a:xfrm>
          <a:off x="759411" y="4250171"/>
          <a:ext cx="7508358" cy="84994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464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деятельности народной дружины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9411" y="4250171"/>
        <a:ext cx="7508358" cy="849946"/>
      </dsp:txXfrm>
    </dsp:sp>
    <dsp:sp modelId="{2F8040AC-C318-4B86-9B65-C05202548638}">
      <dsp:nvSpPr>
        <dsp:cNvPr id="0" name=""/>
        <dsp:cNvSpPr/>
      </dsp:nvSpPr>
      <dsp:spPr>
        <a:xfrm>
          <a:off x="-58858" y="4143928"/>
          <a:ext cx="1636539" cy="1062432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129948" y="-797286"/>
          <a:ext cx="7436225" cy="743622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500256" y="251160"/>
          <a:ext cx="7747585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разработку генеральных планов, правил землепользования.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00256" y="251160"/>
        <a:ext cx="7747585" cy="502100"/>
      </dsp:txXfrm>
    </dsp:sp>
    <dsp:sp modelId="{4B24DBC4-281B-4427-8AC6-38D1BD950105}">
      <dsp:nvSpPr>
        <dsp:cNvPr id="0" name=""/>
        <dsp:cNvSpPr/>
      </dsp:nvSpPr>
      <dsp:spPr>
        <a:xfrm>
          <a:off x="0" y="216026"/>
          <a:ext cx="953055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954953" y="1004752"/>
          <a:ext cx="7292888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содержание и ремонт муниципального имущества.</a:t>
          </a:r>
          <a:endParaRPr lang="ru-RU" sz="1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54953" y="1004752"/>
        <a:ext cx="7292888" cy="502100"/>
      </dsp:txXfrm>
    </dsp:sp>
    <dsp:sp modelId="{80251128-A1F5-40E1-9DDB-013A01EE5DA4}">
      <dsp:nvSpPr>
        <dsp:cNvPr id="0" name=""/>
        <dsp:cNvSpPr/>
      </dsp:nvSpPr>
      <dsp:spPr>
        <a:xfrm>
          <a:off x="510425" y="941990"/>
          <a:ext cx="889056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1204125" y="1757792"/>
          <a:ext cx="7043716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обслуживание пожарной сигнализации.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4125" y="1757792"/>
        <a:ext cx="7043716" cy="502100"/>
      </dsp:txXfrm>
    </dsp:sp>
    <dsp:sp modelId="{400EB121-59E7-4F3C-AAEC-8B8E786BC37E}">
      <dsp:nvSpPr>
        <dsp:cNvPr id="0" name=""/>
        <dsp:cNvSpPr/>
      </dsp:nvSpPr>
      <dsp:spPr>
        <a:xfrm>
          <a:off x="720734" y="1695030"/>
          <a:ext cx="966781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1283683" y="2511384"/>
          <a:ext cx="6964158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межевание земельных участков, постановка на учет. 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83683" y="2511384"/>
        <a:ext cx="6964158" cy="502100"/>
      </dsp:txXfrm>
    </dsp:sp>
    <dsp:sp modelId="{93EF5291-800E-4F28-8287-2191C2C9315D}">
      <dsp:nvSpPr>
        <dsp:cNvPr id="0" name=""/>
        <dsp:cNvSpPr/>
      </dsp:nvSpPr>
      <dsp:spPr>
        <a:xfrm>
          <a:off x="807842" y="2448622"/>
          <a:ext cx="951680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1204125" y="3264977"/>
          <a:ext cx="7043716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приобретение муниципального имущества.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4125" y="3264977"/>
        <a:ext cx="7043716" cy="502100"/>
      </dsp:txXfrm>
    </dsp:sp>
    <dsp:sp modelId="{2F8040AC-C318-4B86-9B65-C05202548638}">
      <dsp:nvSpPr>
        <dsp:cNvPr id="0" name=""/>
        <dsp:cNvSpPr/>
      </dsp:nvSpPr>
      <dsp:spPr>
        <a:xfrm>
          <a:off x="720737" y="3202214"/>
          <a:ext cx="966775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954953" y="4018016"/>
          <a:ext cx="7292888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работы по изготовлению </a:t>
          </a:r>
          <a:r>
            <a:rPr lang="ru-RU" sz="1200" b="1" kern="1200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тех.планов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недвижимого имущества. </a:t>
          </a: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954953" y="4018016"/>
        <a:ext cx="7292888" cy="502100"/>
      </dsp:txXfrm>
    </dsp:sp>
    <dsp:sp modelId="{9A04AD90-3895-4ACF-8499-71288C37341A}">
      <dsp:nvSpPr>
        <dsp:cNvPr id="0" name=""/>
        <dsp:cNvSpPr/>
      </dsp:nvSpPr>
      <dsp:spPr>
        <a:xfrm>
          <a:off x="438417" y="3955254"/>
          <a:ext cx="1033071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500256" y="4771609"/>
          <a:ext cx="7747585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оценку рыночной стоимости имущества и земельных участков.</a:t>
          </a:r>
          <a:endParaRPr lang="ru-RU" sz="11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0256" y="4771609"/>
        <a:ext cx="7747585" cy="502100"/>
      </dsp:txXfrm>
    </dsp:sp>
    <dsp:sp modelId="{E547E3DF-A5BE-4C1B-B1E3-310C0790F7AC}">
      <dsp:nvSpPr>
        <dsp:cNvPr id="0" name=""/>
        <dsp:cNvSpPr/>
      </dsp:nvSpPr>
      <dsp:spPr>
        <a:xfrm>
          <a:off x="-38929" y="4708846"/>
          <a:ext cx="1078373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135231" y="-797286"/>
          <a:ext cx="7436225" cy="743622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631437" y="345193"/>
          <a:ext cx="7611121" cy="69082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мероприятия по патриотическому воспитанию молодежи.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31437" y="345193"/>
        <a:ext cx="7611121" cy="690829"/>
      </dsp:txXfrm>
    </dsp:sp>
    <dsp:sp modelId="{4B24DBC4-281B-4427-8AC6-38D1BD950105}">
      <dsp:nvSpPr>
        <dsp:cNvPr id="0" name=""/>
        <dsp:cNvSpPr/>
      </dsp:nvSpPr>
      <dsp:spPr>
        <a:xfrm>
          <a:off x="-24207" y="296853"/>
          <a:ext cx="1311289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52584468-E839-4401-BB3F-A0FE05FF005B}">
      <dsp:nvSpPr>
        <dsp:cNvPr id="0" name=""/>
        <dsp:cNvSpPr/>
      </dsp:nvSpPr>
      <dsp:spPr>
        <a:xfrm>
          <a:off x="1126465" y="1381107"/>
          <a:ext cx="7116092" cy="690829"/>
        </a:xfrm>
        <a:prstGeom prst="rect">
          <a:avLst/>
        </a:prstGeom>
        <a:gradFill rotWithShape="0">
          <a:gsLst>
            <a:gs pos="0">
              <a:schemeClr val="accent5">
                <a:hueOff val="-459284"/>
                <a:satOff val="68"/>
                <a:lumOff val="-1618"/>
                <a:alphaOff val="0"/>
                <a:tint val="50000"/>
                <a:satMod val="300000"/>
              </a:schemeClr>
            </a:gs>
            <a:gs pos="35000">
              <a:schemeClr val="accent5">
                <a:hueOff val="-459284"/>
                <a:satOff val="68"/>
                <a:lumOff val="-1618"/>
                <a:alphaOff val="0"/>
                <a:tint val="37000"/>
                <a:satMod val="300000"/>
              </a:schemeClr>
            </a:gs>
            <a:gs pos="100000">
              <a:schemeClr val="accent5">
                <a:hueOff val="-459284"/>
                <a:satOff val="68"/>
                <a:lumOff val="-16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изготовление печатной продукции гражданско-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патриотической направленности.</a:t>
          </a:r>
          <a:endParaRPr lang="ru-RU" sz="1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26465" y="1381107"/>
        <a:ext cx="7116092" cy="690829"/>
      </dsp:txXfrm>
    </dsp:sp>
    <dsp:sp modelId="{80251128-A1F5-40E1-9DDB-013A01EE5DA4}">
      <dsp:nvSpPr>
        <dsp:cNvPr id="0" name=""/>
        <dsp:cNvSpPr/>
      </dsp:nvSpPr>
      <dsp:spPr>
        <a:xfrm>
          <a:off x="514848" y="1294753"/>
          <a:ext cx="1223234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5979CBC2-0EE9-4535-A7E0-BF6040AD38B5}">
      <dsp:nvSpPr>
        <dsp:cNvPr id="0" name=""/>
        <dsp:cNvSpPr/>
      </dsp:nvSpPr>
      <dsp:spPr>
        <a:xfrm>
          <a:off x="1278399" y="2417020"/>
          <a:ext cx="6964158" cy="690829"/>
        </a:xfrm>
        <a:prstGeom prst="rect">
          <a:avLst/>
        </a:prstGeom>
        <a:gradFill rotWithShape="0">
          <a:gsLst>
            <a:gs pos="0">
              <a:schemeClr val="accent5">
                <a:hueOff val="-918568"/>
                <a:satOff val="135"/>
                <a:lumOff val="-3236"/>
                <a:alphaOff val="0"/>
                <a:tint val="50000"/>
                <a:satMod val="300000"/>
              </a:schemeClr>
            </a:gs>
            <a:gs pos="35000">
              <a:schemeClr val="accent5">
                <a:hueOff val="-918568"/>
                <a:satOff val="135"/>
                <a:lumOff val="-3236"/>
                <a:alphaOff val="0"/>
                <a:tint val="37000"/>
                <a:satMod val="300000"/>
              </a:schemeClr>
            </a:gs>
            <a:gs pos="100000">
              <a:schemeClr val="accent5">
                <a:hueOff val="-918568"/>
                <a:satOff val="135"/>
                <a:lumOff val="-323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участие в региональных мероприятиях гражданско-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патриотической направленности .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399" y="2417020"/>
        <a:ext cx="6964158" cy="690829"/>
      </dsp:txXfrm>
    </dsp:sp>
    <dsp:sp modelId="{400EB121-59E7-4F3C-AAEC-8B8E786BC37E}">
      <dsp:nvSpPr>
        <dsp:cNvPr id="0" name=""/>
        <dsp:cNvSpPr/>
      </dsp:nvSpPr>
      <dsp:spPr>
        <a:xfrm>
          <a:off x="613311" y="2330666"/>
          <a:ext cx="1330175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6837DB48-D70D-438C-8D10-A5853F390E0A}">
      <dsp:nvSpPr>
        <dsp:cNvPr id="0" name=""/>
        <dsp:cNvSpPr/>
      </dsp:nvSpPr>
      <dsp:spPr>
        <a:xfrm>
          <a:off x="1126465" y="3452933"/>
          <a:ext cx="7116092" cy="690829"/>
        </a:xfrm>
        <a:prstGeom prst="rect">
          <a:avLst/>
        </a:prstGeom>
        <a:gradFill rotWithShape="0">
          <a:gsLst>
            <a:gs pos="0">
              <a:schemeClr val="accent5">
                <a:hueOff val="-1377853"/>
                <a:satOff val="203"/>
                <a:lumOff val="-4853"/>
                <a:alphaOff val="0"/>
                <a:tint val="50000"/>
                <a:satMod val="300000"/>
              </a:schemeClr>
            </a:gs>
            <a:gs pos="35000">
              <a:schemeClr val="accent5">
                <a:hueOff val="-1377853"/>
                <a:satOff val="203"/>
                <a:lumOff val="-4853"/>
                <a:alphaOff val="0"/>
                <a:tint val="37000"/>
                <a:satMod val="300000"/>
              </a:schemeClr>
            </a:gs>
            <a:gs pos="100000">
              <a:schemeClr val="accent5">
                <a:hueOff val="-1377853"/>
                <a:satOff val="203"/>
                <a:lumOff val="-48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работы патриотического движения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«</a:t>
          </a:r>
          <a:r>
            <a:rPr lang="ru-RU" sz="1200" b="1" kern="1200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Юнармия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». 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6465" y="3452933"/>
        <a:ext cx="7116092" cy="690829"/>
      </dsp:txXfrm>
    </dsp:sp>
    <dsp:sp modelId="{93EF5291-800E-4F28-8287-2191C2C9315D}">
      <dsp:nvSpPr>
        <dsp:cNvPr id="0" name=""/>
        <dsp:cNvSpPr/>
      </dsp:nvSpPr>
      <dsp:spPr>
        <a:xfrm>
          <a:off x="471766" y="3366579"/>
          <a:ext cx="1309398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262F9EDB-960B-4F3F-BACE-D0C94E1B1159}">
      <dsp:nvSpPr>
        <dsp:cNvPr id="0" name=""/>
        <dsp:cNvSpPr/>
      </dsp:nvSpPr>
      <dsp:spPr>
        <a:xfrm>
          <a:off x="631437" y="4488846"/>
          <a:ext cx="7611121" cy="690829"/>
        </a:xfrm>
        <a:prstGeom prst="rect">
          <a:avLst/>
        </a:prstGeom>
        <a:gradFill rotWithShape="0">
          <a:gsLst>
            <a:gs pos="0">
              <a:schemeClr val="accent5">
                <a:hueOff val="-1837137"/>
                <a:satOff val="270"/>
                <a:lumOff val="-6471"/>
                <a:alphaOff val="0"/>
                <a:tint val="50000"/>
                <a:satMod val="300000"/>
              </a:schemeClr>
            </a:gs>
            <a:gs pos="35000">
              <a:schemeClr val="accent5">
                <a:hueOff val="-1837137"/>
                <a:satOff val="270"/>
                <a:lumOff val="-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1837137"/>
                <a:satOff val="270"/>
                <a:lumOff val="-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окружных мероприятий гражданско-   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патриотической направленности, приуроченные памятным датам .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1437" y="4488846"/>
        <a:ext cx="7611121" cy="690829"/>
      </dsp:txXfrm>
    </dsp:sp>
    <dsp:sp modelId="{2F8040AC-C318-4B86-9B65-C05202548638}">
      <dsp:nvSpPr>
        <dsp:cNvPr id="0" name=""/>
        <dsp:cNvSpPr/>
      </dsp:nvSpPr>
      <dsp:spPr>
        <a:xfrm>
          <a:off x="-33646" y="4402492"/>
          <a:ext cx="1330166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CC280-11B7-4F3C-8711-6EF09C223A6B}">
      <dsp:nvSpPr>
        <dsp:cNvPr id="0" name=""/>
        <dsp:cNvSpPr/>
      </dsp:nvSpPr>
      <dsp:spPr>
        <a:xfrm>
          <a:off x="4374022" y="3287177"/>
          <a:ext cx="1286780" cy="612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326"/>
              </a:lnTo>
              <a:lnTo>
                <a:pt x="1286780" y="417326"/>
              </a:lnTo>
              <a:lnTo>
                <a:pt x="1286780" y="6123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517202" y="3287177"/>
          <a:ext cx="1856820" cy="612390"/>
        </a:xfrm>
        <a:custGeom>
          <a:avLst/>
          <a:gdLst/>
          <a:ahLst/>
          <a:cxnLst/>
          <a:rect l="0" t="0" r="0" b="0"/>
          <a:pathLst>
            <a:path>
              <a:moveTo>
                <a:pt x="1856820" y="0"/>
              </a:moveTo>
              <a:lnTo>
                <a:pt x="1856820" y="417326"/>
              </a:lnTo>
              <a:lnTo>
                <a:pt x="0" y="417326"/>
              </a:lnTo>
              <a:lnTo>
                <a:pt x="0" y="6123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3087241" y="1337704"/>
          <a:ext cx="1286780" cy="612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326"/>
              </a:lnTo>
              <a:lnTo>
                <a:pt x="1286780" y="417326"/>
              </a:lnTo>
              <a:lnTo>
                <a:pt x="1286780" y="612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177149" y="1337704"/>
          <a:ext cx="1910092" cy="612390"/>
        </a:xfrm>
        <a:custGeom>
          <a:avLst/>
          <a:gdLst/>
          <a:ahLst/>
          <a:cxnLst/>
          <a:rect l="0" t="0" r="0" b="0"/>
          <a:pathLst>
            <a:path>
              <a:moveTo>
                <a:pt x="1910092" y="0"/>
              </a:moveTo>
              <a:lnTo>
                <a:pt x="1910092" y="417326"/>
              </a:lnTo>
              <a:lnTo>
                <a:pt x="0" y="417326"/>
              </a:lnTo>
              <a:lnTo>
                <a:pt x="0" y="612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381935" y="621"/>
          <a:ext cx="3410612" cy="133708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615895" y="222883"/>
          <a:ext cx="3410612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655057" y="262045"/>
        <a:ext cx="3332288" cy="1258758"/>
      </dsp:txXfrm>
    </dsp:sp>
    <dsp:sp modelId="{A7294914-302E-466D-BF9E-28D7B4E984D0}">
      <dsp:nvSpPr>
        <dsp:cNvPr id="0" name=""/>
        <dsp:cNvSpPr/>
      </dsp:nvSpPr>
      <dsp:spPr>
        <a:xfrm>
          <a:off x="124328" y="1950094"/>
          <a:ext cx="2105641" cy="133708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358288" y="2172356"/>
          <a:ext cx="2105641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7450" y="2211518"/>
        <a:ext cx="2027317" cy="1258758"/>
      </dsp:txXfrm>
    </dsp:sp>
    <dsp:sp modelId="{0D7CA14B-F4BC-4BE0-BF5A-C5D07C758FB8}">
      <dsp:nvSpPr>
        <dsp:cNvPr id="0" name=""/>
        <dsp:cNvSpPr/>
      </dsp:nvSpPr>
      <dsp:spPr>
        <a:xfrm>
          <a:off x="2697890" y="1950094"/>
          <a:ext cx="3352265" cy="133708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931850" y="2172356"/>
          <a:ext cx="3352265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971012" y="2211518"/>
        <a:ext cx="3273941" cy="1258758"/>
      </dsp:txXfrm>
    </dsp:sp>
    <dsp:sp modelId="{BD6490A8-E07B-4CFE-AF6B-7E977AB9132F}">
      <dsp:nvSpPr>
        <dsp:cNvPr id="0" name=""/>
        <dsp:cNvSpPr/>
      </dsp:nvSpPr>
      <dsp:spPr>
        <a:xfrm>
          <a:off x="1464381" y="3899567"/>
          <a:ext cx="2105641" cy="133708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698342" y="4121829"/>
          <a:ext cx="2105641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7504" y="4160991"/>
        <a:ext cx="2027317" cy="1258758"/>
      </dsp:txXfrm>
    </dsp:sp>
    <dsp:sp modelId="{E5CADDF7-4950-4576-A377-E56DF0AECD5F}">
      <dsp:nvSpPr>
        <dsp:cNvPr id="0" name=""/>
        <dsp:cNvSpPr/>
      </dsp:nvSpPr>
      <dsp:spPr>
        <a:xfrm>
          <a:off x="4037943" y="3899567"/>
          <a:ext cx="3245719" cy="133708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4271903" y="4121829"/>
          <a:ext cx="3245719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11065" y="4160991"/>
        <a:ext cx="3167395" cy="1258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878658" y="-987831"/>
          <a:ext cx="8186427" cy="8186427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33131" y="347522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+mn-lt"/>
            </a:rPr>
            <a:t>Основные направления налоговой и бюджетной политики муниципального образования «Холм-Жирковский муниципальный округ» Смоленской области  на 2026-2028 годы</a:t>
          </a:r>
          <a:endParaRPr lang="ru-RU" sz="1500" kern="1200" dirty="0">
            <a:solidFill>
              <a:schemeClr val="bg1"/>
            </a:solidFill>
            <a:latin typeface="+mn-lt"/>
          </a:endParaRPr>
        </a:p>
      </dsp:txBody>
      <dsp:txXfrm>
        <a:off x="533131" y="347522"/>
        <a:ext cx="6525661" cy="760625"/>
      </dsp:txXfrm>
    </dsp:sp>
    <dsp:sp modelId="{E9C7CECD-7CB7-4217-AF78-D9DA406B69A0}">
      <dsp:nvSpPr>
        <dsp:cNvPr id="0" name=""/>
        <dsp:cNvSpPr/>
      </dsp:nvSpPr>
      <dsp:spPr>
        <a:xfrm>
          <a:off x="95720" y="284991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16153" y="1520642"/>
          <a:ext cx="5980619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+mn-lt"/>
            </a:rPr>
            <a:t>Прогноз социально-экономического развития  муниципального образования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+mn-lt"/>
          </a:endParaRPr>
        </a:p>
      </dsp:txBody>
      <dsp:txXfrm>
        <a:off x="1116153" y="1520642"/>
        <a:ext cx="5980619" cy="760625"/>
      </dsp:txXfrm>
    </dsp:sp>
    <dsp:sp modelId="{88CB4410-FBA0-4293-BC8C-E070CD1A3D07}">
      <dsp:nvSpPr>
        <dsp:cNvPr id="0" name=""/>
        <dsp:cNvSpPr/>
      </dsp:nvSpPr>
      <dsp:spPr>
        <a:xfrm>
          <a:off x="640762" y="1425564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283437" y="2661215"/>
          <a:ext cx="5813335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+mn-lt"/>
            </a:rPr>
            <a:t>Налоговое и бюджетное законодательство</a:t>
          </a:r>
          <a:endParaRPr lang="ru-RU" sz="1500" kern="1200" dirty="0">
            <a:solidFill>
              <a:schemeClr val="bg1"/>
            </a:solidFill>
            <a:latin typeface="+mn-lt"/>
          </a:endParaRPr>
        </a:p>
      </dsp:txBody>
      <dsp:txXfrm>
        <a:off x="1283437" y="2661215"/>
        <a:ext cx="5813335" cy="760625"/>
      </dsp:txXfrm>
    </dsp:sp>
    <dsp:sp modelId="{7CE1008A-EC4F-4A9E-9A1B-F2C825989FD4}">
      <dsp:nvSpPr>
        <dsp:cNvPr id="0" name=""/>
        <dsp:cNvSpPr/>
      </dsp:nvSpPr>
      <dsp:spPr>
        <a:xfrm>
          <a:off x="808046" y="2566137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32DD-9202-4503-8578-0336ABFC9380}">
      <dsp:nvSpPr>
        <dsp:cNvPr id="0" name=""/>
        <dsp:cNvSpPr/>
      </dsp:nvSpPr>
      <dsp:spPr>
        <a:xfrm>
          <a:off x="1091692" y="3781152"/>
          <a:ext cx="5980619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+mn-lt"/>
            </a:rPr>
            <a:t>Положение о бюджетном процессе в муниципальном образовании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+mn-lt"/>
          </a:endParaRPr>
        </a:p>
      </dsp:txBody>
      <dsp:txXfrm>
        <a:off x="1091692" y="3781152"/>
        <a:ext cx="5980619" cy="760625"/>
      </dsp:txXfrm>
    </dsp:sp>
    <dsp:sp modelId="{3682A8F4-41D9-40B3-8133-C3D4908859F4}">
      <dsp:nvSpPr>
        <dsp:cNvPr id="0" name=""/>
        <dsp:cNvSpPr/>
      </dsp:nvSpPr>
      <dsp:spPr>
        <a:xfrm>
          <a:off x="640762" y="3706710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D6C8-9AFA-4CCA-8B2A-36D128B8A956}">
      <dsp:nvSpPr>
        <dsp:cNvPr id="0" name=""/>
        <dsp:cNvSpPr/>
      </dsp:nvSpPr>
      <dsp:spPr>
        <a:xfrm>
          <a:off x="571111" y="4942361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+mn-lt"/>
            </a:rPr>
            <a:t>Муниципальные программы  муниципального образования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+mn-lt"/>
          </a:endParaRPr>
        </a:p>
      </dsp:txBody>
      <dsp:txXfrm>
        <a:off x="571111" y="4942361"/>
        <a:ext cx="6525661" cy="760625"/>
      </dsp:txXfrm>
    </dsp:sp>
    <dsp:sp modelId="{6A14B762-2467-4F8D-A549-53728741713E}">
      <dsp:nvSpPr>
        <dsp:cNvPr id="0" name=""/>
        <dsp:cNvSpPr/>
      </dsp:nvSpPr>
      <dsp:spPr>
        <a:xfrm>
          <a:off x="45566" y="4842643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(округа)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95719" y="-54006"/>
          <a:ext cx="2447677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Bahnschrift SemiBold SemiConden" panose="020B0502040204020203" pitchFamily="34" charset="0"/>
            </a:rPr>
            <a:t>Эффективное управление </a:t>
          </a:r>
          <a:endParaRPr lang="ru-RU" sz="1800" kern="1200" dirty="0">
            <a:solidFill>
              <a:schemeClr val="tx1"/>
            </a:solidFill>
            <a:latin typeface="Bahnschrift SemiBold SemiConden" panose="020B0502040204020203" pitchFamily="34" charset="0"/>
          </a:endParaRPr>
        </a:p>
      </dsp:txBody>
      <dsp:txXfrm>
        <a:off x="95719" y="1501366"/>
        <a:ext cx="2447677" cy="1555372"/>
      </dsp:txXfrm>
    </dsp:sp>
    <dsp:sp modelId="{618E9A71-C7B6-49E6-AD40-F59AFA2FF54E}">
      <dsp:nvSpPr>
        <dsp:cNvPr id="0" name=""/>
        <dsp:cNvSpPr/>
      </dsp:nvSpPr>
      <dsp:spPr>
        <a:xfrm>
          <a:off x="57671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2537870" y="-54006"/>
          <a:ext cx="2197906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bg1"/>
            </a:solidFill>
            <a:latin typeface="Bookman Old Style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Bahnschrift SemiBold SemiConden" panose="020B0502040204020203" pitchFamily="34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2537870" y="1501366"/>
        <a:ext cx="2197906" cy="1555372"/>
      </dsp:txXfrm>
    </dsp:sp>
    <dsp:sp modelId="{0C4286C5-0555-4054-A647-3B434F87A041}">
      <dsp:nvSpPr>
        <dsp:cNvPr id="0" name=""/>
        <dsp:cNvSpPr/>
      </dsp:nvSpPr>
      <dsp:spPr>
        <a:xfrm>
          <a:off x="2967727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4782625" y="-41874"/>
          <a:ext cx="2274158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4782625" y="1513498"/>
        <a:ext cx="2274158" cy="1555372"/>
      </dsp:txXfrm>
    </dsp:sp>
    <dsp:sp modelId="{BBEE444F-A7A9-4A63-9620-81A4A08103A6}">
      <dsp:nvSpPr>
        <dsp:cNvPr id="0" name=""/>
        <dsp:cNvSpPr/>
      </dsp:nvSpPr>
      <dsp:spPr>
        <a:xfrm>
          <a:off x="5271984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157DB-6B6C-4341-B6C5-2B3EEACC816E}">
      <dsp:nvSpPr>
        <dsp:cNvPr id="0" name=""/>
        <dsp:cNvSpPr/>
      </dsp:nvSpPr>
      <dsp:spPr>
        <a:xfrm>
          <a:off x="1733" y="804987"/>
          <a:ext cx="1082843" cy="1082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D665FD-05F6-49E1-9528-D01FDF87120A}">
      <dsp:nvSpPr>
        <dsp:cNvPr id="0" name=""/>
        <dsp:cNvSpPr/>
      </dsp:nvSpPr>
      <dsp:spPr>
        <a:xfrm>
          <a:off x="3217" y="1613882"/>
          <a:ext cx="1369992" cy="23502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ahnschrift SemiCondensed" panose="020B0502040204020203" pitchFamily="34" charset="0"/>
            </a:rPr>
            <a:t>Нормативно-методическое обеспечение и организация бюджетного процесса</a:t>
          </a:r>
          <a:endParaRPr lang="ru-RU" sz="14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12 262,4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12 255,4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12 255,4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43343" y="1654008"/>
        <a:ext cx="1289740" cy="2269973"/>
      </dsp:txXfrm>
    </dsp:sp>
    <dsp:sp modelId="{A16D8F7E-41F0-4AB5-8A3D-1B4A2396E39F}">
      <dsp:nvSpPr>
        <dsp:cNvPr id="0" name=""/>
        <dsp:cNvSpPr/>
      </dsp:nvSpPr>
      <dsp:spPr>
        <a:xfrm rot="61824">
          <a:off x="1344933" y="1233075"/>
          <a:ext cx="260419" cy="2601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344939" y="1284411"/>
        <a:ext cx="182361" cy="156116"/>
      </dsp:txXfrm>
    </dsp:sp>
    <dsp:sp modelId="{50CDFF59-5CA7-4590-BB51-F9F588AFF0B8}">
      <dsp:nvSpPr>
        <dsp:cNvPr id="0" name=""/>
        <dsp:cNvSpPr/>
      </dsp:nvSpPr>
      <dsp:spPr>
        <a:xfrm>
          <a:off x="1828511" y="837843"/>
          <a:ext cx="1082843" cy="1082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E78C99-C043-479D-ABB2-2BC86E2B9605}">
      <dsp:nvSpPr>
        <dsp:cNvPr id="0" name=""/>
        <dsp:cNvSpPr/>
      </dsp:nvSpPr>
      <dsp:spPr>
        <a:xfrm>
          <a:off x="1840293" y="1575146"/>
          <a:ext cx="1306450" cy="18655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ahnschrift SemiCondensed" panose="020B0502040204020203" pitchFamily="34" charset="0"/>
            </a:rPr>
            <a:t>Обеспечение устойчивости и сбалансированности бюджета</a:t>
          </a:r>
          <a:endParaRPr lang="ru-RU" sz="14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13 776,4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0,0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0,0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1878558" y="1613411"/>
        <a:ext cx="1229920" cy="1789047"/>
      </dsp:txXfrm>
    </dsp:sp>
    <dsp:sp modelId="{273778B1-4BA5-406D-B5B6-DA463E20728E}">
      <dsp:nvSpPr>
        <dsp:cNvPr id="0" name=""/>
        <dsp:cNvSpPr/>
      </dsp:nvSpPr>
      <dsp:spPr>
        <a:xfrm rot="21599989">
          <a:off x="3145497" y="1249166"/>
          <a:ext cx="234142" cy="2601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145497" y="1301204"/>
        <a:ext cx="163899" cy="156116"/>
      </dsp:txXfrm>
    </dsp:sp>
    <dsp:sp modelId="{56D5EB45-5416-4CCF-A51A-451C360EBA29}">
      <dsp:nvSpPr>
        <dsp:cNvPr id="0" name=""/>
        <dsp:cNvSpPr/>
      </dsp:nvSpPr>
      <dsp:spPr>
        <a:xfrm>
          <a:off x="3580334" y="837838"/>
          <a:ext cx="1082843" cy="1082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C369569-D94A-4664-930E-D201134B6FE8}">
      <dsp:nvSpPr>
        <dsp:cNvPr id="0" name=""/>
        <dsp:cNvSpPr/>
      </dsp:nvSpPr>
      <dsp:spPr>
        <a:xfrm>
          <a:off x="3610492" y="1634426"/>
          <a:ext cx="1268876" cy="1632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ahnschrift SemiCondensed" panose="020B0502040204020203" pitchFamily="34" charset="0"/>
            </a:rPr>
            <a:t>Управление муниципальным долгом</a:t>
          </a:r>
          <a:endParaRPr lang="ru-RU" sz="14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7,3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6,5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5,8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3647656" y="1671590"/>
        <a:ext cx="1194548" cy="1558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52869" y="1381541"/>
          <a:ext cx="750954" cy="48757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rgbClr val="0033CC"/>
              </a:solidFill>
              <a:latin typeface="Bookman Old Style" pitchFamily="18" charset="0"/>
            </a:rPr>
            <a:t>6 580,9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b="1" kern="1200" dirty="0" smtClean="0">
              <a:solidFill>
                <a:srgbClr val="0033CC"/>
              </a:solidFill>
              <a:latin typeface="Bookman Old Style" pitchFamily="18" charset="0"/>
            </a:rPr>
            <a:t>5 849,7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0.175</cdr:x>
      <cdr:y>0.01236</cdr:y>
    </cdr:from>
    <cdr:to>
      <cdr:x>0.35</cdr:x>
      <cdr:y>0.07419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72008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648 200,5</a:t>
          </a:r>
          <a:endParaRPr lang="ru-RU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0.36617</cdr:x>
      <cdr:y>0.01236</cdr:y>
    </cdr:from>
    <cdr:to>
      <cdr:x>0.54117</cdr:x>
      <cdr:y>0.07419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164034" y="72008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666 207,3</a:t>
          </a:r>
          <a:endParaRPr lang="ru-RU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0.84654</cdr:x>
      <cdr:y>0.59121</cdr:y>
    </cdr:from>
    <cdr:to>
      <cdr:x>0.98855</cdr:x>
      <cdr:y>0.66121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50471" y="2128593"/>
          <a:ext cx="864012" cy="252028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ЕСХН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0.84506</cdr:x>
      <cdr:y>0.72726</cdr:y>
    </cdr:from>
    <cdr:to>
      <cdr:x>0.98707</cdr:x>
      <cdr:y>0.79725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41505" y="2618438"/>
          <a:ext cx="864013" cy="251992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66CC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0.24349</cdr:x>
      <cdr:y>0.45732</cdr:y>
    </cdr:from>
    <cdr:to>
      <cdr:x>0.43473</cdr:x>
      <cdr:y>0.59472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00273" y="2636437"/>
          <a:ext cx="1728192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0.24349</cdr:x>
      <cdr:y>0.4823</cdr:y>
    </cdr:from>
    <cdr:to>
      <cdr:x>0.43473</cdr:x>
      <cdr:y>0.58223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00273" y="2780453"/>
          <a:ext cx="1728192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/>
            <a:t>290 615,2</a:t>
          </a:r>
          <a:endParaRPr lang="ru-RU" sz="2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7074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7074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7" tIns="45683" rIns="91367" bIns="4568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2"/>
          </a:xfrm>
          <a:prstGeom prst="rect">
            <a:avLst/>
          </a:prstGeom>
        </p:spPr>
        <p:txBody>
          <a:bodyPr vert="horz" lIns="91367" tIns="45683" rIns="91367" bIns="4568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7074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4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148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484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89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720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847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910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860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84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54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5674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8732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7181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994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4744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16.12.2025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000066"/>
            </a:gs>
            <a:gs pos="95000">
              <a:srgbClr val="0031CC"/>
            </a:gs>
            <a:gs pos="85000">
              <a:srgbClr val="0066FF"/>
            </a:gs>
            <a:gs pos="6000">
              <a:srgbClr val="FFFF66"/>
            </a:gs>
            <a:gs pos="24000">
              <a:srgbClr val="FFCCCC"/>
            </a:gs>
            <a:gs pos="44000">
              <a:schemeClr val="tx1">
                <a:lumMod val="75000"/>
              </a:schemeClr>
            </a:gs>
            <a:gs pos="57000">
              <a:schemeClr val="bg2">
                <a:lumMod val="47000"/>
                <a:lumOff val="53000"/>
                <a:alpha val="28000"/>
              </a:schemeClr>
            </a:gs>
            <a:gs pos="69000">
              <a:schemeClr val="bg2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2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16.png"/><Relationship Id="rId21" Type="http://schemas.openxmlformats.org/officeDocument/2006/relationships/image" Target="../media/image46.png"/><Relationship Id="rId34" Type="http://schemas.openxmlformats.org/officeDocument/2006/relationships/image" Target="../media/image54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diagramColors" Target="../diagrams/colors6.xml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diagramQuickStyle" Target="../diagrams/quickStyle6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diagramLayout" Target="../diagrams/layout6.xml"/><Relationship Id="rId35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3.pn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6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chart" Target="../charts/chart1.xml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3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chart" Target="../charts/chart8.xml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chart" Target="../charts/chart12.xml"/><Relationship Id="rId5" Type="http://schemas.openxmlformats.org/officeDocument/2006/relationships/image" Target="../media/image89.jpeg"/><Relationship Id="rId10" Type="http://schemas.openxmlformats.org/officeDocument/2006/relationships/chart" Target="../charts/chart11.xml"/><Relationship Id="rId4" Type="http://schemas.openxmlformats.org/officeDocument/2006/relationships/chart" Target="../charts/chart9.xml"/><Relationship Id="rId9" Type="http://schemas.openxmlformats.org/officeDocument/2006/relationships/chart" Target="../charts/char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chart" Target="../charts/chart14.xml"/><Relationship Id="rId7" Type="http://schemas.openxmlformats.org/officeDocument/2006/relationships/chart" Target="../charts/chart17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89.jpeg"/><Relationship Id="rId9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chart" Target="../charts/chart18.xml"/><Relationship Id="rId7" Type="http://schemas.openxmlformats.org/officeDocument/2006/relationships/chart" Target="../charts/chart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0.xml"/><Relationship Id="rId5" Type="http://schemas.openxmlformats.org/officeDocument/2006/relationships/image" Target="../media/image89.jpeg"/><Relationship Id="rId4" Type="http://schemas.openxmlformats.org/officeDocument/2006/relationships/chart" Target="../charts/chart19.xml"/><Relationship Id="rId9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chart" Target="../charts/chart24.xml"/><Relationship Id="rId7" Type="http://schemas.openxmlformats.org/officeDocument/2006/relationships/chart" Target="../charts/chart27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image" Target="../media/image89.jpeg"/><Relationship Id="rId9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chart" Target="../charts/chart30.xml"/><Relationship Id="rId7" Type="http://schemas.openxmlformats.org/officeDocument/2006/relationships/chart" Target="../charts/chart33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2.xml"/><Relationship Id="rId5" Type="http://schemas.openxmlformats.org/officeDocument/2006/relationships/chart" Target="../charts/chart31.xml"/><Relationship Id="rId4" Type="http://schemas.openxmlformats.org/officeDocument/2006/relationships/image" Target="../media/image89.jpeg"/><Relationship Id="rId9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chart" Target="../charts/chart35.xml"/><Relationship Id="rId7" Type="http://schemas.openxmlformats.org/officeDocument/2006/relationships/chart" Target="../charts/chart38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7.xml"/><Relationship Id="rId5" Type="http://schemas.openxmlformats.org/officeDocument/2006/relationships/chart" Target="../charts/chart36.xml"/><Relationship Id="rId4" Type="http://schemas.openxmlformats.org/officeDocument/2006/relationships/image" Target="../media/image89.jpeg"/><Relationship Id="rId9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3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jpeg"/><Relationship Id="rId5" Type="http://schemas.openxmlformats.org/officeDocument/2006/relationships/chart" Target="../charts/chart40.xml"/><Relationship Id="rId10" Type="http://schemas.openxmlformats.org/officeDocument/2006/relationships/image" Target="../media/image123.jpeg"/><Relationship Id="rId4" Type="http://schemas.openxmlformats.org/officeDocument/2006/relationships/chart" Target="../charts/chart39.xml"/><Relationship Id="rId9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3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chart" Target="../charts/chart42.xml"/><Relationship Id="rId10" Type="http://schemas.openxmlformats.org/officeDocument/2006/relationships/image" Target="../media/image128.jpeg"/><Relationship Id="rId4" Type="http://schemas.openxmlformats.org/officeDocument/2006/relationships/chart" Target="../charts/chart41.xml"/><Relationship Id="rId9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chart" Target="../charts/chart4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chart" Target="../charts/chart48.xml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40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3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2.png"/><Relationship Id="rId4" Type="http://schemas.openxmlformats.org/officeDocument/2006/relationships/diagramData" Target="../diagrams/data8.xml"/><Relationship Id="rId9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6.png"/><Relationship Id="rId5" Type="http://schemas.openxmlformats.org/officeDocument/2006/relationships/chart" Target="../charts/chart49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148.png"/><Relationship Id="rId7" Type="http://schemas.openxmlformats.org/officeDocument/2006/relationships/diagramLayout" Target="../diagrams/layout9.xm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9.xml"/><Relationship Id="rId5" Type="http://schemas.openxmlformats.org/officeDocument/2006/relationships/image" Target="../media/image154.png"/><Relationship Id="rId10" Type="http://schemas.microsoft.com/office/2007/relationships/diagramDrawing" Target="../diagrams/drawing9.xml"/><Relationship Id="rId4" Type="http://schemas.openxmlformats.org/officeDocument/2006/relationships/image" Target="../media/image71.png"/><Relationship Id="rId9" Type="http://schemas.openxmlformats.org/officeDocument/2006/relationships/diagramColors" Target="../diagrams/colors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53.xml"/><Relationship Id="rId4" Type="http://schemas.openxmlformats.org/officeDocument/2006/relationships/image" Target="../media/image15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148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161.png"/><Relationship Id="rId4" Type="http://schemas.openxmlformats.org/officeDocument/2006/relationships/image" Target="../media/image160.png"/><Relationship Id="rId9" Type="http://schemas.microsoft.com/office/2007/relationships/diagramDrawing" Target="../diagrams/drawing1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48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58.png"/><Relationship Id="rId9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jpeg"/><Relationship Id="rId9" Type="http://schemas.microsoft.com/office/2007/relationships/diagramDrawing" Target="../diagrams/drawing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2.png"/><Relationship Id="rId3" Type="http://schemas.openxmlformats.org/officeDocument/2006/relationships/image" Target="../media/image148.png"/><Relationship Id="rId7" Type="http://schemas.openxmlformats.org/officeDocument/2006/relationships/image" Target="../media/image164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11" Type="http://schemas.openxmlformats.org/officeDocument/2006/relationships/image" Target="../media/image170.png"/><Relationship Id="rId5" Type="http://schemas.openxmlformats.org/officeDocument/2006/relationships/image" Target="../media/image162.png"/><Relationship Id="rId10" Type="http://schemas.openxmlformats.org/officeDocument/2006/relationships/image" Target="../media/image169.png"/><Relationship Id="rId4" Type="http://schemas.openxmlformats.org/officeDocument/2006/relationships/image" Target="../media/image158.png"/><Relationship Id="rId9" Type="http://schemas.openxmlformats.org/officeDocument/2006/relationships/image" Target="../media/image166.png"/><Relationship Id="rId14" Type="http://schemas.openxmlformats.org/officeDocument/2006/relationships/image" Target="../media/image17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48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11" Type="http://schemas.openxmlformats.org/officeDocument/2006/relationships/image" Target="../media/image175.png"/><Relationship Id="rId5" Type="http://schemas.openxmlformats.org/officeDocument/2006/relationships/image" Target="../media/image162.png"/><Relationship Id="rId10" Type="http://schemas.openxmlformats.org/officeDocument/2006/relationships/image" Target="../media/image174.png"/><Relationship Id="rId4" Type="http://schemas.openxmlformats.org/officeDocument/2006/relationships/image" Target="../media/image158.png"/><Relationship Id="rId9" Type="http://schemas.openxmlformats.org/officeDocument/2006/relationships/image" Target="../media/image1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8.png"/><Relationship Id="rId4" Type="http://schemas.openxmlformats.org/officeDocument/2006/relationships/chart" Target="../charts/chart5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8.png"/><Relationship Id="rId7" Type="http://schemas.openxmlformats.org/officeDocument/2006/relationships/image" Target="../media/image17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6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57.xml"/><Relationship Id="rId4" Type="http://schemas.openxmlformats.org/officeDocument/2006/relationships/image" Target="../media/image1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87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9.jpeg"/><Relationship Id="rId5" Type="http://schemas.openxmlformats.org/officeDocument/2006/relationships/image" Target="../media/image188.png"/><Relationship Id="rId4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5.jpeg"/><Relationship Id="rId4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48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19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95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chart" Target="../charts/chart6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7.jpeg"/><Relationship Id="rId5" Type="http://schemas.openxmlformats.org/officeDocument/2006/relationships/image" Target="../media/image196.png"/><Relationship Id="rId4" Type="http://schemas.openxmlformats.org/officeDocument/2006/relationships/chart" Target="../charts/chart6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5.png"/><Relationship Id="rId5" Type="http://schemas.openxmlformats.org/officeDocument/2006/relationships/image" Target="../media/image169.png"/><Relationship Id="rId4" Type="http://schemas.openxmlformats.org/officeDocument/2006/relationships/image" Target="../media/image1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8.jpeg"/><Relationship Id="rId4" Type="http://schemas.openxmlformats.org/officeDocument/2006/relationships/image" Target="../media/image14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0.jpeg"/><Relationship Id="rId5" Type="http://schemas.openxmlformats.org/officeDocument/2006/relationships/image" Target="../media/image199.png"/><Relationship Id="rId4" Type="http://schemas.openxmlformats.org/officeDocument/2006/relationships/image" Target="../media/image1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99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20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3.jpeg"/><Relationship Id="rId5" Type="http://schemas.openxmlformats.org/officeDocument/2006/relationships/image" Target="../media/image202.png"/><Relationship Id="rId4" Type="http://schemas.openxmlformats.org/officeDocument/2006/relationships/image" Target="../media/image14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204.pn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202.png"/><Relationship Id="rId9" Type="http://schemas.microsoft.com/office/2007/relationships/diagramDrawing" Target="../diagrams/drawing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5.jpeg"/><Relationship Id="rId4" Type="http://schemas.openxmlformats.org/officeDocument/2006/relationships/image" Target="../media/image14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7" Type="http://schemas.openxmlformats.org/officeDocument/2006/relationships/image" Target="../media/image20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6.jpeg"/><Relationship Id="rId5" Type="http://schemas.openxmlformats.org/officeDocument/2006/relationships/image" Target="../media/image148.png"/><Relationship Id="rId4" Type="http://schemas.openxmlformats.org/officeDocument/2006/relationships/image" Target="../media/image14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9.png"/><Relationship Id="rId5" Type="http://schemas.openxmlformats.org/officeDocument/2006/relationships/image" Target="../media/image208.jpeg"/><Relationship Id="rId4" Type="http://schemas.openxmlformats.org/officeDocument/2006/relationships/image" Target="../media/image14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comments" Target="../comments/comment1.xml"/><Relationship Id="rId5" Type="http://schemas.openxmlformats.org/officeDocument/2006/relationships/image" Target="../media/image210.jpeg"/><Relationship Id="rId4" Type="http://schemas.openxmlformats.org/officeDocument/2006/relationships/image" Target="../media/image14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2.jpg"/><Relationship Id="rId5" Type="http://schemas.openxmlformats.org/officeDocument/2006/relationships/image" Target="../media/image211.png"/><Relationship Id="rId4" Type="http://schemas.openxmlformats.org/officeDocument/2006/relationships/image" Target="../media/image14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3.png"/><Relationship Id="rId4" Type="http://schemas.openxmlformats.org/officeDocument/2006/relationships/image" Target="../media/image14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4.jpg"/><Relationship Id="rId4" Type="http://schemas.openxmlformats.org/officeDocument/2006/relationships/image" Target="../media/image14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9.png"/><Relationship Id="rId4" Type="http://schemas.openxmlformats.org/officeDocument/2006/relationships/diagramData" Target="../diagrams/data4.xml"/><Relationship Id="rId9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png"/><Relationship Id="rId4" Type="http://schemas.openxmlformats.org/officeDocument/2006/relationships/image" Target="../media/image217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2246769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м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униципального образования «Холм-Жирковский муниципальный округ» Смоленской области на 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2026 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 и на плановый период 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2027 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и 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20278годов</a:t>
            </a:r>
          </a:p>
          <a:p>
            <a:pPr algn="ctr"/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(к проекту решения)</a:t>
            </a:r>
            <a:endParaRPr lang="ru-RU" sz="2800" b="1" dirty="0" smtClean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518" y="3031452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</a:t>
            </a:r>
            <a:r>
              <a:rPr lang="en-US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ДЛЯ  ГРАЖДАН</a:t>
            </a:r>
            <a:endParaRPr lang="ru-RU" sz="4400" b="1" i="1" cap="none" spc="0" dirty="0" smtClean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572372" y="134781"/>
            <a:ext cx="4051628" cy="2795559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26" name="object 9"/>
          <p:cNvSpPr/>
          <p:nvPr/>
        </p:nvSpPr>
        <p:spPr>
          <a:xfrm>
            <a:off x="1547664" y="2954579"/>
            <a:ext cx="7355247" cy="978477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206" y="615427"/>
            <a:ext cx="817064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tabLst>
                <a:tab pos="2627630" algn="l"/>
              </a:tabLst>
            </a:pPr>
            <a:r>
              <a:rPr lang="ru-RU" sz="2800" i="1" kern="0" cap="none" spc="-555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ГЛАВНЫЙ</a:t>
            </a:r>
            <a:r>
              <a:rPr lang="ru-RU" sz="2800" i="1" kern="0" cap="none" spc="-275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     </a:t>
            </a:r>
            <a:r>
              <a:rPr lang="ru-RU" sz="2800" i="1" kern="0" cap="none" spc="-415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АДМИНИСТРАТОР  ДОХОДОВ</a:t>
            </a:r>
            <a:r>
              <a:rPr lang="ru-RU" sz="2800" b="0" kern="0" cap="none" dirty="0">
                <a:ln>
                  <a:noFill/>
                </a:ln>
                <a:solidFill>
                  <a:srgbClr val="33CCFF"/>
                </a:solidFill>
              </a:rPr>
              <a:t/>
            </a:r>
            <a:br>
              <a:rPr lang="ru-RU" sz="2800" b="0" kern="0" cap="none" dirty="0">
                <a:ln>
                  <a:noFill/>
                </a:ln>
                <a:solidFill>
                  <a:srgbClr val="33CCFF"/>
                </a:solidFill>
              </a:rPr>
            </a:br>
            <a:endParaRPr sz="2800" i="1" spc="-415" dirty="0">
              <a:solidFill>
                <a:srgbClr val="33CC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53809" y="1130533"/>
            <a:ext cx="7449102" cy="712877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10" name="object 10"/>
          <p:cNvSpPr/>
          <p:nvPr/>
        </p:nvSpPr>
        <p:spPr>
          <a:xfrm>
            <a:off x="727150" y="116038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7658" y="1310179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453809" y="1079520"/>
            <a:ext cx="6480024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20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орган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власти </a:t>
            </a:r>
            <a:r>
              <a:rPr sz="1600" i="1" spc="-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либо </a:t>
            </a:r>
            <a:r>
              <a:rPr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иная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организация, </a:t>
            </a:r>
            <a:r>
              <a:rPr sz="1600" i="1" spc="-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определенные </a:t>
            </a:r>
            <a:r>
              <a:rPr sz="1600" i="1" spc="2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законом  </a:t>
            </a:r>
            <a:r>
              <a:rPr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(решением)</a:t>
            </a:r>
            <a:r>
              <a:rPr sz="1600" i="1" spc="6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7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 </a:t>
            </a:r>
            <a:r>
              <a:rPr sz="1600" i="1" spc="-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бюджете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 </a:t>
            </a:r>
            <a:r>
              <a:rPr sz="1600" i="1" spc="75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имеющ</a:t>
            </a:r>
            <a:r>
              <a:rPr lang="ru-RU" sz="1600" i="1" spc="75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ая</a:t>
            </a:r>
            <a:r>
              <a:rPr sz="1600" i="1" spc="75" dirty="0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204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sz="1600" i="1" spc="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своем </a:t>
            </a:r>
            <a:r>
              <a:rPr sz="1600" i="1" spc="-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ведении  </a:t>
            </a:r>
            <a:r>
              <a:rPr sz="1600" i="1" spc="1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администраторов </a:t>
            </a:r>
            <a:r>
              <a:rPr sz="1600" i="1" spc="-35" dirty="0" err="1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доходов</a:t>
            </a:r>
            <a:r>
              <a:rPr sz="1600" i="1" spc="-2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240" dirty="0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бюджета</a:t>
            </a:r>
            <a:endParaRPr sz="1600" dirty="0">
              <a:latin typeface="Trebuchet MS" panose="020B0603020202020204" pitchFamily="34" charset="0"/>
              <a:cs typeface="Times New Roman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183" y="121025"/>
            <a:ext cx="3249450" cy="40846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2707" y="2055973"/>
            <a:ext cx="7907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-555" normalizeH="0" baseline="0" noProof="0" dirty="0" smtClean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Verdana"/>
                <a:ea typeface="+mj-ea"/>
              </a:rPr>
              <a:t>ГЛАВНЫЙ</a:t>
            </a:r>
            <a:r>
              <a:rPr kumimoji="0" lang="ru-RU" sz="2800" b="1" i="1" u="none" strike="noStrike" kern="0" cap="none" spc="-275" normalizeH="0" baseline="0" noProof="0" dirty="0" smtClean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Verdana"/>
                <a:ea typeface="+mj-ea"/>
              </a:rPr>
              <a:t>     </a:t>
            </a:r>
            <a:r>
              <a:rPr kumimoji="0" lang="ru-RU" sz="2800" b="1" i="1" u="none" strike="noStrike" kern="0" cap="none" spc="-415" normalizeH="0" baseline="0" noProof="0" dirty="0" smtClean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Verdana"/>
                <a:ea typeface="+mj-ea"/>
              </a:rPr>
              <a:t>АДМИНИСТРАТОР   ИСТОЧНИКОВ ДЕФИЦИТА  БЮДЖЕТА 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33CCFF"/>
              </a:solidFill>
              <a:effectLst/>
              <a:uLnTx/>
              <a:uFillTx/>
            </a:endParaRPr>
          </a:p>
        </p:txBody>
      </p:sp>
      <p:sp>
        <p:nvSpPr>
          <p:cNvPr id="22" name="object 9"/>
          <p:cNvSpPr txBox="1"/>
          <p:nvPr/>
        </p:nvSpPr>
        <p:spPr>
          <a:xfrm>
            <a:off x="2051720" y="3160726"/>
            <a:ext cx="6684429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20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орган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власти </a:t>
            </a:r>
            <a:r>
              <a:rPr sz="1600" i="1" spc="-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либо </a:t>
            </a:r>
            <a:r>
              <a:rPr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иная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организация, </a:t>
            </a:r>
            <a:r>
              <a:rPr sz="1600" i="1" spc="-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определенные </a:t>
            </a:r>
            <a:r>
              <a:rPr sz="1600" i="1" spc="2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законом  </a:t>
            </a:r>
            <a:r>
              <a:rPr sz="1600" i="1" spc="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(решением) </a:t>
            </a:r>
            <a:r>
              <a:rPr sz="1600" i="1" spc="7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 </a:t>
            </a:r>
            <a:r>
              <a:rPr sz="1600" i="1" spc="-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бюджете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 </a:t>
            </a:r>
            <a:r>
              <a:rPr sz="1600" i="1" spc="7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имеющие </a:t>
            </a:r>
            <a:r>
              <a:rPr sz="1600" i="1" spc="-204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sz="1600" i="1" spc="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своем </a:t>
            </a:r>
            <a:r>
              <a:rPr sz="1600" i="1" spc="-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ведении  </a:t>
            </a:r>
            <a:r>
              <a:rPr sz="1600" i="1" spc="1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администраторов </a:t>
            </a:r>
            <a:r>
              <a:rPr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источников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финансирования  </a:t>
            </a:r>
            <a:r>
              <a:rPr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дефицита  </a:t>
            </a:r>
            <a:r>
              <a:rPr sz="1600" i="1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бюджета</a:t>
            </a:r>
          </a:p>
        </p:txBody>
      </p:sp>
      <p:sp>
        <p:nvSpPr>
          <p:cNvPr id="24" name="object 11"/>
          <p:cNvSpPr/>
          <p:nvPr/>
        </p:nvSpPr>
        <p:spPr>
          <a:xfrm>
            <a:off x="733718" y="320610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8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7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7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8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FF9900"/>
              </a:solidFill>
            </a:endParaRPr>
          </a:p>
        </p:txBody>
      </p:sp>
      <p:sp>
        <p:nvSpPr>
          <p:cNvPr id="25" name="object 12"/>
          <p:cNvSpPr/>
          <p:nvPr/>
        </p:nvSpPr>
        <p:spPr>
          <a:xfrm>
            <a:off x="817735" y="3318939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" name="object 8"/>
          <p:cNvSpPr txBox="1"/>
          <p:nvPr/>
        </p:nvSpPr>
        <p:spPr>
          <a:xfrm>
            <a:off x="323528" y="4139274"/>
            <a:ext cx="857938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ГЛАВНЫЙ  РАСПОРЯДИТЕЛЬ    </a:t>
            </a:r>
            <a:r>
              <a:rPr sz="28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БЮДЖЕТНЫХ</a:t>
            </a:r>
            <a:r>
              <a:rPr sz="2800" b="1" i="1" spc="-285" dirty="0" smtClean="0">
                <a:solidFill>
                  <a:srgbClr val="FF6600"/>
                </a:solidFill>
                <a:latin typeface="Verdana"/>
                <a:cs typeface="Verdana"/>
              </a:rPr>
              <a:t> </a:t>
            </a:r>
            <a:r>
              <a:rPr sz="2800" b="1" i="1" spc="-380" dirty="0">
                <a:solidFill>
                  <a:srgbClr val="FF6600"/>
                </a:solidFill>
                <a:latin typeface="Verdana"/>
                <a:cs typeface="Verdana"/>
              </a:rPr>
              <a:t>СРЕДСТВ</a:t>
            </a:r>
            <a:endParaRPr sz="28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30" name="object 10"/>
          <p:cNvSpPr/>
          <p:nvPr/>
        </p:nvSpPr>
        <p:spPr>
          <a:xfrm>
            <a:off x="1763688" y="4883588"/>
            <a:ext cx="7153654" cy="1092684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FFCCFF">
              <a:alpha val="29804"/>
            </a:srgbClr>
          </a:solidFill>
        </p:spPr>
        <p:txBody>
          <a:bodyPr wrap="square" lIns="0" tIns="0" rIns="0" bIns="0" rtlCol="0"/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  </a:t>
            </a:r>
            <a:r>
              <a:rPr lang="ru-RU" sz="1600" i="1" dirty="0" smtClean="0">
                <a:solidFill>
                  <a:schemeClr val="bg1"/>
                </a:solidFill>
              </a:rPr>
              <a:t>орган власти, либо учреждение науки, образования, культуры и здравоохранения, имеющие право распределять бюджетные ассигнования между подведомственными получателями бюджетных средств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31" name="object 11"/>
          <p:cNvSpPr/>
          <p:nvPr/>
        </p:nvSpPr>
        <p:spPr>
          <a:xfrm>
            <a:off x="733718" y="499208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32" name="object 12"/>
          <p:cNvSpPr/>
          <p:nvPr/>
        </p:nvSpPr>
        <p:spPr>
          <a:xfrm>
            <a:off x="817735" y="5109246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1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17" name="object 9"/>
          <p:cNvSpPr/>
          <p:nvPr/>
        </p:nvSpPr>
        <p:spPr>
          <a:xfrm>
            <a:off x="1691680" y="5301208"/>
            <a:ext cx="7361323" cy="1547736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 marR="5080" lvl="0" algn="just">
              <a:spcBef>
                <a:spcPts val="20"/>
              </a:spcBef>
            </a:pPr>
            <a:r>
              <a:rPr lang="ru-RU" sz="1600" i="1" spc="-20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lang="ru-RU" sz="1600" i="1" spc="-5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услуги (работы), </a:t>
            </a:r>
            <a:r>
              <a:rPr lang="ru-RU" sz="1600" i="1" spc="-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которые </a:t>
            </a:r>
            <a:r>
              <a:rPr lang="ru-RU" sz="1600" i="1" spc="-6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оказывают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государственные  </a:t>
            </a:r>
            <a:r>
              <a:rPr lang="ru-RU" sz="1600" i="1" spc="-4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(муниципальные) </a:t>
            </a:r>
            <a:r>
              <a:rPr lang="ru-RU" sz="1600" i="1" spc="-5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учреждения </a:t>
            </a:r>
            <a:r>
              <a:rPr lang="ru-RU" sz="1600" i="1" spc="-20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lang="ru-RU" sz="1600" i="1" spc="5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рамках </a:t>
            </a:r>
            <a:r>
              <a:rPr lang="ru-RU" sz="1600" i="1" spc="-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определенных </a:t>
            </a:r>
            <a:r>
              <a:rPr lang="ru-RU" sz="1600" i="1" spc="-1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для </a:t>
            </a:r>
            <a:r>
              <a:rPr lang="ru-RU" sz="1600" i="1" spc="-7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этих  </a:t>
            </a:r>
            <a:r>
              <a:rPr lang="ru-RU" sz="1600" i="1" spc="-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учреждений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заданий </a:t>
            </a:r>
            <a:r>
              <a:rPr lang="ru-RU" sz="1600" i="1" spc="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(например, </a:t>
            </a:r>
            <a:r>
              <a:rPr lang="ru-RU" sz="1600" i="1" spc="-5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услуги </a:t>
            </a:r>
            <a:r>
              <a:rPr lang="ru-RU" sz="1600" i="1" spc="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по </a:t>
            </a:r>
            <a:r>
              <a:rPr lang="ru-RU" sz="1600" i="1" spc="-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предоставлению  </a:t>
            </a:r>
            <a:r>
              <a:rPr lang="ru-RU" sz="1600" i="1" spc="-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основного </a:t>
            </a:r>
            <a:r>
              <a:rPr lang="ru-RU" sz="1600" i="1" spc="5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общего </a:t>
            </a:r>
            <a:r>
              <a:rPr lang="ru-RU" sz="1600" i="1" spc="-4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 </a:t>
            </a:r>
            <a:r>
              <a:rPr lang="ru-RU" sz="1600" i="1" spc="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среднего </a:t>
            </a:r>
            <a:r>
              <a:rPr lang="ru-RU" sz="1600" i="1" spc="5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общего </a:t>
            </a:r>
            <a:r>
              <a:rPr lang="ru-RU" sz="1600" i="1" spc="-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образования, </a:t>
            </a:r>
            <a:r>
              <a:rPr lang="ru-RU" sz="1600" i="1" spc="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по 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оказанию </a:t>
            </a:r>
            <a:r>
              <a:rPr lang="ru-RU" sz="1600" i="1" spc="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медицинской </a:t>
            </a:r>
            <a:r>
              <a:rPr lang="ru-RU" sz="1600" i="1" spc="8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помощи </a:t>
            </a:r>
            <a:r>
              <a:rPr lang="ru-RU" sz="1600" i="1" spc="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гражданам </a:t>
            </a:r>
            <a:r>
              <a:rPr lang="ru-RU" sz="1600" i="1" spc="-20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стационарных  </a:t>
            </a:r>
            <a:r>
              <a:rPr lang="ru-RU" sz="1600" i="1" spc="-9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условиях). </a:t>
            </a:r>
            <a:r>
              <a:rPr lang="ru-RU" sz="1600" i="1" spc="-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Потребителями </a:t>
            </a:r>
            <a:r>
              <a:rPr lang="ru-RU" sz="1600" i="1" spc="-9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таких </a:t>
            </a:r>
            <a:r>
              <a:rPr lang="ru-RU" sz="1600" i="1" spc="-6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услуг </a:t>
            </a:r>
            <a:r>
              <a:rPr lang="ru-RU" sz="1600" i="1" spc="-14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являются </a:t>
            </a:r>
            <a:r>
              <a:rPr lang="ru-RU" sz="1600" i="1" spc="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физические </a:t>
            </a:r>
            <a:r>
              <a:rPr lang="ru-RU" sz="1600" i="1" spc="-7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или 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юридические</a:t>
            </a:r>
            <a:r>
              <a:rPr lang="ru-RU" sz="1600" i="1" spc="-11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лица,</a:t>
            </a:r>
            <a:r>
              <a:rPr lang="ru-RU" sz="1600" i="1" spc="-1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1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а</a:t>
            </a:r>
            <a:r>
              <a:rPr lang="ru-RU" sz="1600" i="1" spc="-1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также</a:t>
            </a:r>
            <a:r>
              <a:rPr lang="ru-RU" sz="1600" i="1" spc="-1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органы</a:t>
            </a:r>
            <a:r>
              <a:rPr lang="ru-RU" sz="1600" i="1" spc="-1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4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власти</a:t>
            </a:r>
            <a:endParaRPr lang="ru-RU" sz="1600" i="1" dirty="0">
              <a:solidFill>
                <a:prstClr val="black"/>
              </a:solidFill>
              <a:latin typeface="Trebuchet MS" panose="020B0603020202020204" pitchFamily="34" charset="0"/>
              <a:cs typeface="Verdana"/>
            </a:endParaRPr>
          </a:p>
        </p:txBody>
      </p:sp>
      <p:sp>
        <p:nvSpPr>
          <p:cNvPr id="16" name="object 9"/>
          <p:cNvSpPr/>
          <p:nvPr/>
        </p:nvSpPr>
        <p:spPr>
          <a:xfrm>
            <a:off x="1538587" y="1412776"/>
            <a:ext cx="7429398" cy="1636546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176529" y="486644"/>
            <a:ext cx="8496944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chemeClr val="tx2">
                    <a:lumMod val="25000"/>
                  </a:schemeClr>
                </a:solidFill>
                <a:latin typeface="Verdana"/>
                <a:cs typeface="Verdana"/>
              </a:rPr>
              <a:t>ГОСУДАРСТВЕННОЕ (МУНИЦИПАЛЬНОЕ )   ЗАДАНИЕ</a:t>
            </a:r>
          </a:p>
        </p:txBody>
      </p:sp>
      <p:sp>
        <p:nvSpPr>
          <p:cNvPr id="24" name="object 8"/>
          <p:cNvSpPr txBox="1">
            <a:spLocks/>
          </p:cNvSpPr>
          <p:nvPr/>
        </p:nvSpPr>
        <p:spPr>
          <a:xfrm>
            <a:off x="1735718" y="1499455"/>
            <a:ext cx="6917054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5080" indent="0" algn="just">
              <a:spcBef>
                <a:spcPts val="95"/>
              </a:spcBef>
              <a:buNone/>
            </a:pPr>
            <a:r>
              <a:rPr lang="ru-RU" sz="1600" spc="-200" dirty="0" smtClean="0">
                <a:solidFill>
                  <a:schemeClr val="bg1"/>
                </a:solidFill>
              </a:rPr>
              <a:t>- </a:t>
            </a:r>
            <a:r>
              <a:rPr lang="ru-RU" sz="1600" i="1" spc="-55" dirty="0" smtClean="0">
                <a:solidFill>
                  <a:schemeClr val="bg1"/>
                </a:solidFill>
              </a:rPr>
              <a:t>план, </a:t>
            </a:r>
            <a:r>
              <a:rPr lang="ru-RU" sz="1600" i="1" spc="85" dirty="0" smtClean="0">
                <a:solidFill>
                  <a:schemeClr val="bg1"/>
                </a:solidFill>
              </a:rPr>
              <a:t>формируемый </a:t>
            </a:r>
            <a:r>
              <a:rPr lang="ru-RU" sz="1600" i="1" spc="-50" dirty="0" smtClean="0">
                <a:solidFill>
                  <a:schemeClr val="bg1"/>
                </a:solidFill>
              </a:rPr>
              <a:t>главным </a:t>
            </a:r>
            <a:r>
              <a:rPr lang="ru-RU" sz="1600" i="1" spc="20" dirty="0" smtClean="0">
                <a:solidFill>
                  <a:schemeClr val="bg1"/>
                </a:solidFill>
              </a:rPr>
              <a:t>распорядителем </a:t>
            </a:r>
            <a:r>
              <a:rPr lang="ru-RU" sz="1600" i="1" spc="-65" dirty="0" smtClean="0">
                <a:solidFill>
                  <a:schemeClr val="bg1"/>
                </a:solidFill>
              </a:rPr>
              <a:t>бюджетных  </a:t>
            </a:r>
            <a:r>
              <a:rPr lang="ru-RU" sz="1600" i="1" spc="15" dirty="0" smtClean="0">
                <a:solidFill>
                  <a:schemeClr val="bg1"/>
                </a:solidFill>
              </a:rPr>
              <a:t>средств </a:t>
            </a:r>
            <a:r>
              <a:rPr lang="ru-RU" sz="1600" i="1" spc="-135" dirty="0" smtClean="0">
                <a:solidFill>
                  <a:schemeClr val="bg1"/>
                </a:solidFill>
              </a:rPr>
              <a:t>для </a:t>
            </a:r>
            <a:r>
              <a:rPr lang="ru-RU" sz="1600" i="1" spc="-20" dirty="0" smtClean="0">
                <a:solidFill>
                  <a:schemeClr val="bg1"/>
                </a:solidFill>
              </a:rPr>
              <a:t>каждого </a:t>
            </a:r>
            <a:r>
              <a:rPr lang="ru-RU" sz="1600" i="1" spc="-55" dirty="0" smtClean="0">
                <a:solidFill>
                  <a:schemeClr val="bg1"/>
                </a:solidFill>
              </a:rPr>
              <a:t>учреждения </a:t>
            </a:r>
            <a:r>
              <a:rPr lang="ru-RU" sz="1600" i="1" spc="30" dirty="0" smtClean="0">
                <a:solidFill>
                  <a:schemeClr val="bg1"/>
                </a:solidFill>
              </a:rPr>
              <a:t>на </a:t>
            </a:r>
            <a:r>
              <a:rPr lang="ru-RU" sz="1600" i="1" dirty="0" smtClean="0">
                <a:solidFill>
                  <a:schemeClr val="bg1"/>
                </a:solidFill>
              </a:rPr>
              <a:t>оказание </a:t>
            </a:r>
            <a:r>
              <a:rPr lang="ru-RU" sz="1600" i="1" spc="-70" dirty="0" smtClean="0">
                <a:solidFill>
                  <a:schemeClr val="bg1"/>
                </a:solidFill>
              </a:rPr>
              <a:t>(выполнение) </a:t>
            </a:r>
            <a:r>
              <a:rPr lang="ru-RU" sz="1600" i="1" spc="120" dirty="0" smtClean="0">
                <a:solidFill>
                  <a:schemeClr val="bg1"/>
                </a:solidFill>
              </a:rPr>
              <a:t>им  </a:t>
            </a:r>
            <a:r>
              <a:rPr lang="ru-RU" sz="1600" i="1" spc="-35" dirty="0" smtClean="0">
                <a:solidFill>
                  <a:schemeClr val="bg1"/>
                </a:solidFill>
              </a:rPr>
              <a:t>государственных </a:t>
            </a:r>
            <a:r>
              <a:rPr lang="ru-RU" sz="1600" i="1" spc="-55" dirty="0" smtClean="0">
                <a:solidFill>
                  <a:schemeClr val="bg1"/>
                </a:solidFill>
              </a:rPr>
              <a:t>муниципальных) </a:t>
            </a:r>
            <a:r>
              <a:rPr lang="ru-RU" sz="1600" i="1" spc="-60" dirty="0" smtClean="0">
                <a:solidFill>
                  <a:schemeClr val="bg1"/>
                </a:solidFill>
              </a:rPr>
              <a:t>услуг </a:t>
            </a:r>
            <a:r>
              <a:rPr lang="ru-RU" sz="1600" i="1" spc="-35" dirty="0" smtClean="0">
                <a:solidFill>
                  <a:schemeClr val="bg1"/>
                </a:solidFill>
              </a:rPr>
              <a:t>(работ), </a:t>
            </a:r>
            <a:r>
              <a:rPr lang="ru-RU" sz="1600" i="1" spc="-125" dirty="0" smtClean="0">
                <a:solidFill>
                  <a:schemeClr val="bg1"/>
                </a:solidFill>
              </a:rPr>
              <a:t>является  </a:t>
            </a:r>
            <a:r>
              <a:rPr lang="ru-RU" sz="1600" i="1" spc="10" dirty="0" smtClean="0">
                <a:solidFill>
                  <a:schemeClr val="bg1"/>
                </a:solidFill>
              </a:rPr>
              <a:t>основой </a:t>
            </a:r>
            <a:r>
              <a:rPr lang="ru-RU" sz="1600" i="1" spc="-135" dirty="0" smtClean="0">
                <a:solidFill>
                  <a:schemeClr val="bg1"/>
                </a:solidFill>
              </a:rPr>
              <a:t>для </a:t>
            </a:r>
            <a:r>
              <a:rPr lang="ru-RU" sz="1600" i="1" spc="30" dirty="0" smtClean="0">
                <a:solidFill>
                  <a:schemeClr val="bg1"/>
                </a:solidFill>
              </a:rPr>
              <a:t>финансового </a:t>
            </a:r>
            <a:r>
              <a:rPr lang="ru-RU" sz="1600" i="1" spc="-10" dirty="0" smtClean="0">
                <a:solidFill>
                  <a:schemeClr val="bg1"/>
                </a:solidFill>
              </a:rPr>
              <a:t>обеспечения </a:t>
            </a:r>
            <a:r>
              <a:rPr lang="ru-RU" sz="1600" i="1" spc="-55" dirty="0" smtClean="0">
                <a:solidFill>
                  <a:schemeClr val="bg1"/>
                </a:solidFill>
              </a:rPr>
              <a:t>деятельности  </a:t>
            </a:r>
            <a:r>
              <a:rPr lang="ru-RU" sz="1600" i="1" spc="-40" dirty="0" smtClean="0">
                <a:solidFill>
                  <a:schemeClr val="bg1"/>
                </a:solidFill>
              </a:rPr>
              <a:t>учреждений. </a:t>
            </a:r>
            <a:r>
              <a:rPr lang="ru-RU" sz="1600" i="1" spc="75" dirty="0" smtClean="0">
                <a:solidFill>
                  <a:schemeClr val="bg1"/>
                </a:solidFill>
              </a:rPr>
              <a:t>Объем </a:t>
            </a:r>
            <a:r>
              <a:rPr lang="ru-RU" sz="1600" i="1" spc="-45" dirty="0" smtClean="0">
                <a:solidFill>
                  <a:schemeClr val="bg1"/>
                </a:solidFill>
              </a:rPr>
              <a:t>задания </a:t>
            </a:r>
            <a:r>
              <a:rPr lang="ru-RU" sz="1600" i="1" spc="-50" dirty="0" smtClean="0">
                <a:solidFill>
                  <a:schemeClr val="bg1"/>
                </a:solidFill>
              </a:rPr>
              <a:t>зависит </a:t>
            </a:r>
            <a:r>
              <a:rPr lang="ru-RU" sz="1600" i="1" spc="-60" dirty="0" smtClean="0">
                <a:solidFill>
                  <a:schemeClr val="bg1"/>
                </a:solidFill>
              </a:rPr>
              <a:t>от </a:t>
            </a:r>
            <a:r>
              <a:rPr lang="ru-RU" sz="1600" i="1" spc="-15" dirty="0" smtClean="0">
                <a:solidFill>
                  <a:schemeClr val="bg1"/>
                </a:solidFill>
              </a:rPr>
              <a:t>планируемых  </a:t>
            </a:r>
            <a:r>
              <a:rPr lang="ru-RU" sz="1600" i="1" spc="-70" dirty="0" smtClean="0">
                <a:solidFill>
                  <a:schemeClr val="bg1"/>
                </a:solidFill>
              </a:rPr>
              <a:t>результатов </a:t>
            </a:r>
            <a:r>
              <a:rPr lang="ru-RU" sz="1600" i="1" spc="-55" dirty="0" smtClean="0">
                <a:solidFill>
                  <a:schemeClr val="bg1"/>
                </a:solidFill>
              </a:rPr>
              <a:t>деятельности </a:t>
            </a:r>
            <a:r>
              <a:rPr lang="ru-RU" sz="1600" i="1" spc="-45" dirty="0" smtClean="0">
                <a:solidFill>
                  <a:schemeClr val="bg1"/>
                </a:solidFill>
              </a:rPr>
              <a:t>учреждений, </a:t>
            </a:r>
            <a:r>
              <a:rPr lang="ru-RU" sz="1600" i="1" spc="-30" dirty="0" smtClean="0">
                <a:solidFill>
                  <a:schemeClr val="bg1"/>
                </a:solidFill>
              </a:rPr>
              <a:t>качества </a:t>
            </a:r>
            <a:r>
              <a:rPr lang="ru-RU" sz="1600" i="1" spc="-35" dirty="0" smtClean="0">
                <a:solidFill>
                  <a:schemeClr val="bg1"/>
                </a:solidFill>
              </a:rPr>
              <a:t>оказываемых  </a:t>
            </a:r>
            <a:r>
              <a:rPr lang="ru-RU" sz="1600" i="1" spc="65" dirty="0" smtClean="0">
                <a:solidFill>
                  <a:schemeClr val="bg1"/>
                </a:solidFill>
              </a:rPr>
              <a:t>ими </a:t>
            </a:r>
            <a:r>
              <a:rPr lang="ru-RU" sz="1600" i="1" spc="-60" dirty="0" smtClean="0">
                <a:solidFill>
                  <a:schemeClr val="bg1"/>
                </a:solidFill>
              </a:rPr>
              <a:t>услуг </a:t>
            </a:r>
            <a:r>
              <a:rPr lang="ru-RU" sz="1600" i="1" spc="-95" dirty="0" smtClean="0">
                <a:solidFill>
                  <a:schemeClr val="bg1"/>
                </a:solidFill>
              </a:rPr>
              <a:t>(выполнения</a:t>
            </a:r>
            <a:r>
              <a:rPr lang="ru-RU" sz="1600" i="1" spc="-335" dirty="0" smtClean="0">
                <a:solidFill>
                  <a:schemeClr val="bg1"/>
                </a:solidFill>
              </a:rPr>
              <a:t> </a:t>
            </a:r>
            <a:r>
              <a:rPr lang="ru-RU" sz="1600" i="1" spc="5" dirty="0" smtClean="0">
                <a:solidFill>
                  <a:schemeClr val="bg1"/>
                </a:solidFill>
              </a:rPr>
              <a:t>работ)</a:t>
            </a:r>
            <a:endParaRPr lang="ru-RU" sz="1600" i="1" spc="5" dirty="0">
              <a:solidFill>
                <a:schemeClr val="bg1"/>
              </a:solidFill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711228" y="182036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818496" y="2003089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object 8"/>
          <p:cNvSpPr txBox="1"/>
          <p:nvPr/>
        </p:nvSpPr>
        <p:spPr>
          <a:xfrm>
            <a:off x="205517" y="3115519"/>
            <a:ext cx="87849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ГОСУДАРСТВЕННЫЙ (МУНИЦИПАЛЬНЫЙ) ДОЛГ</a:t>
            </a:r>
          </a:p>
        </p:txBody>
      </p:sp>
      <p:sp>
        <p:nvSpPr>
          <p:cNvPr id="20" name="object 9"/>
          <p:cNvSpPr/>
          <p:nvPr/>
        </p:nvSpPr>
        <p:spPr>
          <a:xfrm>
            <a:off x="1538587" y="3713995"/>
            <a:ext cx="7429398" cy="1078919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 marR="5080" lvl="0" indent="0" algn="just">
              <a:spcBef>
                <a:spcPts val="95"/>
              </a:spcBef>
              <a:buClrTx/>
              <a:buSzTx/>
              <a:buNone/>
            </a:pPr>
            <a:r>
              <a:rPr lang="ru-RU" sz="1600" i="1" spc="-20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lang="ru-RU" sz="1600" i="1" spc="-5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обязательства, </a:t>
            </a:r>
            <a:r>
              <a:rPr lang="ru-RU" sz="1600" i="1" spc="-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возникшие </a:t>
            </a:r>
            <a:r>
              <a:rPr lang="ru-RU" sz="1600" i="1" spc="-20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lang="ru-RU" sz="1600" i="1" spc="-10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связи </a:t>
            </a:r>
            <a:r>
              <a:rPr lang="ru-RU" sz="1600" i="1" spc="17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привлечением </a:t>
            </a:r>
            <a:r>
              <a:rPr lang="ru-RU" sz="1600" i="1" spc="-5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кредитов </a:t>
            </a:r>
            <a:r>
              <a:rPr lang="ru-RU" sz="1600" i="1" spc="-20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  </a:t>
            </a:r>
            <a:r>
              <a:rPr lang="ru-RU" sz="1600" i="1" spc="-8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кредитных </a:t>
            </a:r>
            <a:r>
              <a:rPr lang="ru-RU" sz="1600" i="1" spc="-5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организациях, </a:t>
            </a:r>
            <a:r>
              <a:rPr lang="ru-RU" sz="1600" i="1" spc="-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получением </a:t>
            </a:r>
            <a:r>
              <a:rPr lang="ru-RU" sz="1600" i="1" spc="-6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бюджетных </a:t>
            </a:r>
            <a:r>
              <a:rPr lang="ru-RU" sz="1600" i="1" spc="-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кредитов </a:t>
            </a:r>
            <a:r>
              <a:rPr lang="ru-RU" sz="1600" i="1" spc="-9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из  </a:t>
            </a:r>
            <a:r>
              <a:rPr lang="ru-RU" sz="1600" i="1" spc="-7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других </a:t>
            </a:r>
            <a:r>
              <a:rPr lang="ru-RU" sz="1600" i="1" spc="-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бюджетов, </a:t>
            </a:r>
            <a:r>
              <a:rPr lang="ru-RU" sz="1600" i="1" spc="17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 </a:t>
            </a:r>
            <a:r>
              <a:rPr lang="ru-RU" sz="1600" i="1" spc="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предоставлением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государственных  </a:t>
            </a:r>
            <a:r>
              <a:rPr lang="ru-RU" sz="1600" i="1" spc="-6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(муниципальных)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гарантий, </a:t>
            </a:r>
            <a:r>
              <a:rPr lang="ru-RU" sz="1600" i="1" spc="17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</a:t>
            </a:r>
            <a:r>
              <a:rPr lang="ru-RU" sz="1600" i="1" spc="-4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8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размещением </a:t>
            </a:r>
            <a:r>
              <a:rPr lang="ru-RU" sz="1600" i="1" spc="-7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ценных </a:t>
            </a:r>
            <a:r>
              <a:rPr lang="ru-RU" sz="1600" i="1" spc="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бумаг</a:t>
            </a:r>
            <a:endParaRPr lang="ru-RU" sz="1600" i="1" dirty="0">
              <a:solidFill>
                <a:prstClr val="black"/>
              </a:solidFill>
              <a:latin typeface="Trebuchet MS" panose="020B0603020202020204" pitchFamily="34" charset="0"/>
              <a:cs typeface="Verdana"/>
            </a:endParaRPr>
          </a:p>
        </p:txBody>
      </p:sp>
      <p:sp>
        <p:nvSpPr>
          <p:cNvPr id="28" name="object 8"/>
          <p:cNvSpPr txBox="1"/>
          <p:nvPr/>
        </p:nvSpPr>
        <p:spPr>
          <a:xfrm>
            <a:off x="143008" y="4815720"/>
            <a:ext cx="8909995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chemeClr val="tx2">
                    <a:lumMod val="10000"/>
                  </a:schemeClr>
                </a:solidFill>
                <a:latin typeface="Verdana"/>
                <a:cs typeface="Verdana"/>
              </a:rPr>
              <a:t>ГОСУДАРСТВЕННЫЕ   (МУНИЦИПАЛЬНЫЕ)   УСЛУГИ </a:t>
            </a:r>
          </a:p>
        </p:txBody>
      </p:sp>
      <p:sp>
        <p:nvSpPr>
          <p:cNvPr id="29" name="object 11"/>
          <p:cNvSpPr/>
          <p:nvPr/>
        </p:nvSpPr>
        <p:spPr>
          <a:xfrm>
            <a:off x="700367" y="3842407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30" name="object 12"/>
          <p:cNvSpPr/>
          <p:nvPr/>
        </p:nvSpPr>
        <p:spPr>
          <a:xfrm>
            <a:off x="784384" y="4004645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1"/>
          <p:cNvSpPr/>
          <p:nvPr/>
        </p:nvSpPr>
        <p:spPr>
          <a:xfrm>
            <a:off x="746243" y="5790997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2" name="object 12"/>
          <p:cNvSpPr/>
          <p:nvPr/>
        </p:nvSpPr>
        <p:spPr>
          <a:xfrm>
            <a:off x="795245" y="5930283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46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475656" y="1075663"/>
            <a:ext cx="7563219" cy="798777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31" name="object 9"/>
          <p:cNvSpPr/>
          <p:nvPr/>
        </p:nvSpPr>
        <p:spPr>
          <a:xfrm>
            <a:off x="1407458" y="5418975"/>
            <a:ext cx="7164384" cy="573035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>
                <a:solidFill>
                  <a:schemeClr val="bg1"/>
                </a:solidFill>
                <a:cs typeface="Verdana"/>
              </a:rPr>
              <a:t>- часть доходов граждан и организаций, которые они обязаны заплатить государству.</a:t>
            </a:r>
            <a:endParaRPr lang="ru-RU" sz="1600" i="1" spc="-10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666633"/>
                </a:solidFill>
                <a:latin typeface="Verdana"/>
                <a:cs typeface="Verdana"/>
              </a:rPr>
              <a:t>МЕЖБЮДЖЕТНЫЕ   ТРАНСФЕРТЫ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672" y="1087914"/>
            <a:ext cx="7544902" cy="9791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 smtClean="0">
                <a:solidFill>
                  <a:schemeClr val="bg1"/>
                </a:solidFill>
                <a:latin typeface="+mj-lt"/>
                <a:cs typeface="Verdana"/>
              </a:rPr>
              <a:t>- денежные </a:t>
            </a:r>
            <a:r>
              <a:rPr lang="ru-RU" sz="1600" i="1" spc="10" dirty="0">
                <a:solidFill>
                  <a:schemeClr val="bg1"/>
                </a:solidFill>
                <a:latin typeface="+mj-lt"/>
                <a:cs typeface="Verdana"/>
              </a:rPr>
              <a:t>средства, </a:t>
            </a:r>
            <a:r>
              <a:rPr lang="ru-RU" sz="1600" i="1" spc="-30" dirty="0">
                <a:solidFill>
                  <a:schemeClr val="bg1"/>
                </a:solidFill>
                <a:latin typeface="+mj-lt"/>
                <a:cs typeface="Verdana"/>
              </a:rPr>
              <a:t>которые </a:t>
            </a:r>
            <a:r>
              <a:rPr lang="ru-RU" sz="1600" i="1" spc="-40" dirty="0">
                <a:solidFill>
                  <a:schemeClr val="bg1"/>
                </a:solidFill>
                <a:latin typeface="+mj-lt"/>
                <a:cs typeface="Verdana"/>
              </a:rPr>
              <a:t>предоставляются</a:t>
            </a:r>
            <a:r>
              <a:rPr lang="ru-RU" sz="1600" i="1" spc="-20" dirty="0">
                <a:solidFill>
                  <a:schemeClr val="bg1"/>
                </a:solidFill>
                <a:latin typeface="+mj-lt"/>
                <a:cs typeface="Verdana"/>
              </a:rPr>
              <a:t> </a:t>
            </a:r>
            <a:r>
              <a:rPr lang="ru-RU" sz="1600" i="1" spc="-10" dirty="0" smtClean="0">
                <a:solidFill>
                  <a:schemeClr val="bg1"/>
                </a:solidFill>
                <a:latin typeface="+mj-lt"/>
                <a:cs typeface="Verdana"/>
              </a:rPr>
              <a:t>безвозмездно  из одного бюджета другому бюджету в форме дотаций, субсидий и иных межбюджетных </a:t>
            </a:r>
            <a:r>
              <a:rPr lang="ru-RU" sz="1600" i="1" spc="-10" dirty="0">
                <a:solidFill>
                  <a:schemeClr val="bg1"/>
                </a:solidFill>
                <a:latin typeface="+mj-lt"/>
                <a:cs typeface="Verdana"/>
              </a:rPr>
              <a:t>т</a:t>
            </a:r>
            <a:r>
              <a:rPr lang="ru-RU" sz="1600" i="1" spc="-10" dirty="0" smtClean="0">
                <a:solidFill>
                  <a:schemeClr val="bg1"/>
                </a:solidFill>
                <a:latin typeface="+mj-lt"/>
                <a:cs typeface="Verdana"/>
              </a:rPr>
              <a:t>рансфертов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+mj-lt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3106" y="112330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666633"/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9062" y="1280531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183" y="131780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-31570" y="3601904"/>
            <a:ext cx="621042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МЕЖБЮДЖЕТНЫЕ  ОТНОШЕНИЯ </a:t>
            </a:r>
          </a:p>
        </p:txBody>
      </p:sp>
      <p:sp>
        <p:nvSpPr>
          <p:cNvPr id="26" name="object 11"/>
          <p:cNvSpPr/>
          <p:nvPr/>
        </p:nvSpPr>
        <p:spPr>
          <a:xfrm>
            <a:off x="280259" y="4128332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395732" y="4253716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9"/>
          <p:cNvSpPr/>
          <p:nvPr/>
        </p:nvSpPr>
        <p:spPr>
          <a:xfrm>
            <a:off x="2470202" y="1880833"/>
            <a:ext cx="6428191" cy="15580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МБТ</a:t>
            </a:r>
            <a:endParaRPr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784" y="242966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Дотации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90247" y="2979491"/>
            <a:ext cx="1304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Субсидии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72200" y="2979492"/>
            <a:ext cx="1238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Субвенции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00809" y="2494510"/>
            <a:ext cx="1238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Иные МБТ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" name="Picture 2" descr="https://mass-images.pro/files/preview/2/14/6cba708f906bf04730448d7208cc4790.png?16388881737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15915" y="1874440"/>
            <a:ext cx="2828738" cy="1633497"/>
          </a:xfrm>
          <a:prstGeom prst="rect">
            <a:avLst/>
          </a:prstGeom>
          <a:noFill/>
        </p:spPr>
      </p:pic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object 9"/>
          <p:cNvSpPr/>
          <p:nvPr/>
        </p:nvSpPr>
        <p:spPr>
          <a:xfrm>
            <a:off x="1407458" y="4144658"/>
            <a:ext cx="7631417" cy="637727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lvl="0"/>
            <a:r>
              <a:rPr lang="ru-RU" sz="1600" i="1" kern="0" dirty="0">
                <a:solidFill>
                  <a:prstClr val="black"/>
                </a:solidFill>
                <a:latin typeface="+mj-lt"/>
              </a:rPr>
              <a:t>- взаимоотношения между публично-правовыми образованиями по вопросам осуществления бюджетного процесса.</a:t>
            </a:r>
          </a:p>
        </p:txBody>
      </p:sp>
      <p:sp>
        <p:nvSpPr>
          <p:cNvPr id="35" name="object 8"/>
          <p:cNvSpPr txBox="1"/>
          <p:nvPr/>
        </p:nvSpPr>
        <p:spPr>
          <a:xfrm>
            <a:off x="311423" y="4824587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8080"/>
                </a:solidFill>
                <a:latin typeface="Verdana"/>
                <a:cs typeface="Verdana"/>
              </a:rPr>
              <a:t>НАЛОГОВЫЕ  ДОХОДЫ</a:t>
            </a:r>
          </a:p>
        </p:txBody>
      </p:sp>
      <p:sp>
        <p:nvSpPr>
          <p:cNvPr id="36" name="object 11"/>
          <p:cNvSpPr/>
          <p:nvPr/>
        </p:nvSpPr>
        <p:spPr>
          <a:xfrm>
            <a:off x="339062" y="5418975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37" name="object 12"/>
          <p:cNvSpPr/>
          <p:nvPr/>
        </p:nvSpPr>
        <p:spPr>
          <a:xfrm>
            <a:off x="411977" y="5544337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4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27" name="object 9"/>
          <p:cNvSpPr/>
          <p:nvPr/>
        </p:nvSpPr>
        <p:spPr>
          <a:xfrm>
            <a:off x="1835696" y="854368"/>
            <a:ext cx="7164384" cy="886965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7" name="object 7"/>
          <p:cNvSpPr txBox="1"/>
          <p:nvPr/>
        </p:nvSpPr>
        <p:spPr>
          <a:xfrm>
            <a:off x="1986789" y="909954"/>
            <a:ext cx="66573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2105" algn="l"/>
                <a:tab pos="1448435" algn="l"/>
                <a:tab pos="1797050" algn="l"/>
                <a:tab pos="2522855" algn="l"/>
                <a:tab pos="3825875" algn="l"/>
                <a:tab pos="4958715" algn="l"/>
                <a:tab pos="5435600" algn="l"/>
              </a:tabLst>
            </a:pPr>
            <a:r>
              <a:rPr sz="1600" spc="-200" dirty="0">
                <a:solidFill>
                  <a:schemeClr val="bg1"/>
                </a:solidFill>
                <a:cs typeface="Verdana"/>
              </a:rPr>
              <a:t>-</a:t>
            </a:r>
            <a:r>
              <a:rPr sz="1600" i="1" spc="-200" dirty="0">
                <a:solidFill>
                  <a:schemeClr val="bg1"/>
                </a:solidFill>
                <a:cs typeface="Verdana"/>
              </a:rPr>
              <a:t>	</a:t>
            </a:r>
            <a:r>
              <a:rPr sz="1600" i="1" spc="-40" dirty="0">
                <a:solidFill>
                  <a:schemeClr val="bg1"/>
                </a:solidFill>
                <a:cs typeface="Verdana"/>
              </a:rPr>
              <a:t>платежи	</a:t>
            </a:r>
            <a:r>
              <a:rPr sz="1600" i="1" spc="-204" dirty="0">
                <a:solidFill>
                  <a:schemeClr val="bg1"/>
                </a:solidFill>
                <a:cs typeface="Verdana"/>
              </a:rPr>
              <a:t>в	</a:t>
            </a:r>
            <a:r>
              <a:rPr sz="1600" i="1" spc="-55" dirty="0">
                <a:solidFill>
                  <a:schemeClr val="bg1"/>
                </a:solidFill>
                <a:cs typeface="Verdana"/>
              </a:rPr>
              <a:t>виде	</a:t>
            </a:r>
            <a:r>
              <a:rPr sz="1600" i="1" spc="30" dirty="0">
                <a:solidFill>
                  <a:schemeClr val="bg1"/>
                </a:solidFill>
                <a:cs typeface="Verdana"/>
              </a:rPr>
              <a:t>штрафов,	</a:t>
            </a:r>
            <a:r>
              <a:rPr sz="1600" i="1" spc="5" dirty="0">
                <a:solidFill>
                  <a:schemeClr val="bg1"/>
                </a:solidFill>
                <a:cs typeface="Verdana"/>
              </a:rPr>
              <a:t>санкций	</a:t>
            </a:r>
            <a:r>
              <a:rPr sz="1600" i="1" spc="-20" dirty="0">
                <a:solidFill>
                  <a:schemeClr val="bg1"/>
                </a:solidFill>
                <a:cs typeface="Verdana"/>
              </a:rPr>
              <a:t>за	</a:t>
            </a:r>
            <a:r>
              <a:rPr sz="1600" i="1" spc="20" dirty="0">
                <a:solidFill>
                  <a:schemeClr val="bg1"/>
                </a:solidFill>
                <a:cs typeface="Verdana"/>
              </a:rPr>
              <a:t>нарушение</a:t>
            </a:r>
            <a:endParaRPr sz="1600" i="1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6788" y="1190143"/>
            <a:ext cx="66567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50745" algn="l"/>
                <a:tab pos="3263900" algn="l"/>
                <a:tab pos="3736340" algn="l"/>
                <a:tab pos="5278755" algn="l"/>
              </a:tabLst>
            </a:pPr>
            <a:r>
              <a:rPr sz="1600" i="1" spc="-40" dirty="0">
                <a:solidFill>
                  <a:schemeClr val="bg1"/>
                </a:solidFill>
                <a:cs typeface="Verdana"/>
              </a:rPr>
              <a:t>законодательства,	платежи	</a:t>
            </a:r>
            <a:r>
              <a:rPr sz="1600" i="1" spc="-20" dirty="0">
                <a:solidFill>
                  <a:schemeClr val="bg1"/>
                </a:solidFill>
                <a:cs typeface="Verdana"/>
              </a:rPr>
              <a:t>за	</a:t>
            </a:r>
            <a:r>
              <a:rPr sz="1600" i="1" spc="-45" dirty="0">
                <a:solidFill>
                  <a:schemeClr val="bg1"/>
                </a:solidFill>
                <a:cs typeface="Verdana"/>
              </a:rPr>
              <a:t>пользование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600" i="1" spc="55" dirty="0">
                <a:solidFill>
                  <a:schemeClr val="bg1"/>
                </a:solidFill>
                <a:cs typeface="Verdana"/>
              </a:rPr>
              <a:t>имуществом</a:t>
            </a:r>
            <a:endParaRPr sz="1600" i="1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86788" y="1397584"/>
            <a:ext cx="511429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10" dirty="0">
                <a:solidFill>
                  <a:schemeClr val="bg1"/>
                </a:solidFill>
                <a:cs typeface="Verdana"/>
              </a:rPr>
              <a:t>государства, </a:t>
            </a:r>
            <a:r>
              <a:rPr sz="1600" i="1" spc="25" dirty="0">
                <a:solidFill>
                  <a:schemeClr val="bg1"/>
                </a:solidFill>
                <a:cs typeface="Verdana"/>
              </a:rPr>
              <a:t>средства </a:t>
            </a:r>
            <a:r>
              <a:rPr sz="1600" i="1" spc="30" dirty="0">
                <a:solidFill>
                  <a:schemeClr val="bg1"/>
                </a:solidFill>
                <a:cs typeface="Verdana"/>
              </a:rPr>
              <a:t>самообложения</a:t>
            </a:r>
            <a:r>
              <a:rPr sz="1600" i="1" spc="-300" dirty="0">
                <a:solidFill>
                  <a:schemeClr val="bg1"/>
                </a:solidFill>
                <a:cs typeface="Verdana"/>
              </a:rPr>
              <a:t> </a:t>
            </a:r>
            <a:r>
              <a:rPr sz="1600" i="1" dirty="0">
                <a:solidFill>
                  <a:schemeClr val="bg1"/>
                </a:solidFill>
                <a:cs typeface="Verdana"/>
              </a:rPr>
              <a:t>граждан</a:t>
            </a:r>
          </a:p>
        </p:txBody>
      </p:sp>
      <p:sp>
        <p:nvSpPr>
          <p:cNvPr id="10" name="object 10"/>
          <p:cNvSpPr/>
          <p:nvPr/>
        </p:nvSpPr>
        <p:spPr>
          <a:xfrm>
            <a:off x="1835697" y="3803519"/>
            <a:ext cx="7216544" cy="489577"/>
          </a:xfrm>
          <a:custGeom>
            <a:avLst/>
            <a:gdLst/>
            <a:ahLst/>
            <a:cxnLst/>
            <a:rect l="l" t="t" r="r" b="b"/>
            <a:pathLst>
              <a:path w="6409055" h="4464685">
                <a:moveTo>
                  <a:pt x="0" y="4464558"/>
                </a:moveTo>
                <a:lnTo>
                  <a:pt x="6408674" y="4464558"/>
                </a:lnTo>
                <a:lnTo>
                  <a:pt x="6408674" y="0"/>
                </a:lnTo>
                <a:lnTo>
                  <a:pt x="0" y="0"/>
                </a:lnTo>
                <a:lnTo>
                  <a:pt x="0" y="4464558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>
                <a:solidFill>
                  <a:schemeClr val="bg1"/>
                </a:solidFill>
                <a:cs typeface="Verdana"/>
              </a:rPr>
              <a:t>- год, который будет за текущим годом.</a:t>
            </a:r>
            <a:endParaRPr lang="ru-RU" sz="1600" i="1" spc="-10" dirty="0">
              <a:solidFill>
                <a:schemeClr val="bg1"/>
              </a:solidFill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i="1" dirty="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3637" y="98900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1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1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"/>
          <p:cNvSpPr txBox="1"/>
          <p:nvPr/>
        </p:nvSpPr>
        <p:spPr>
          <a:xfrm>
            <a:off x="179512" y="397498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FF0000"/>
                </a:solidFill>
                <a:latin typeface="Verdana"/>
                <a:cs typeface="Verdana"/>
              </a:rPr>
              <a:t>НЕНАЛОГОВЫЕ  ДОХОДЫ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36" name="object 12"/>
          <p:cNvSpPr/>
          <p:nvPr/>
        </p:nvSpPr>
        <p:spPr>
          <a:xfrm>
            <a:off x="992894" y="1097075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0" name="object 8"/>
          <p:cNvSpPr txBox="1"/>
          <p:nvPr/>
        </p:nvSpPr>
        <p:spPr>
          <a:xfrm>
            <a:off x="179512" y="1916532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ОТЧЕТНЫЙ  ФИНАНСОВЫЙ  ГОД</a:t>
            </a:r>
          </a:p>
        </p:txBody>
      </p:sp>
      <p:sp>
        <p:nvSpPr>
          <p:cNvPr id="32" name="object 10"/>
          <p:cNvSpPr/>
          <p:nvPr/>
        </p:nvSpPr>
        <p:spPr>
          <a:xfrm>
            <a:off x="1835696" y="2462314"/>
            <a:ext cx="7198808" cy="462630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 smtClean="0">
                <a:solidFill>
                  <a:schemeClr val="bg1"/>
                </a:solidFill>
                <a:cs typeface="Verdana"/>
              </a:rPr>
              <a:t>  - </a:t>
            </a:r>
            <a:r>
              <a:rPr lang="ru-RU" sz="1600" i="1" spc="-25" dirty="0">
                <a:solidFill>
                  <a:schemeClr val="bg1"/>
                </a:solidFill>
                <a:cs typeface="Verdana"/>
              </a:rPr>
              <a:t>год, который завершился.</a:t>
            </a:r>
            <a:endParaRPr lang="ru-RU" sz="1600" i="1" spc="-10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35" name="object 11"/>
          <p:cNvSpPr/>
          <p:nvPr/>
        </p:nvSpPr>
        <p:spPr>
          <a:xfrm>
            <a:off x="946241" y="240324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37" name="object 12"/>
          <p:cNvSpPr/>
          <p:nvPr/>
        </p:nvSpPr>
        <p:spPr>
          <a:xfrm>
            <a:off x="1027654" y="2553260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8"/>
          <p:cNvSpPr txBox="1"/>
          <p:nvPr/>
        </p:nvSpPr>
        <p:spPr>
          <a:xfrm>
            <a:off x="198239" y="313217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ОЧЕРЕДНОЙ  ФИНАНСОВЫЙ   ГОД</a:t>
            </a:r>
          </a:p>
        </p:txBody>
      </p:sp>
      <p:sp>
        <p:nvSpPr>
          <p:cNvPr id="39" name="object 11"/>
          <p:cNvSpPr/>
          <p:nvPr/>
        </p:nvSpPr>
        <p:spPr>
          <a:xfrm>
            <a:off x="972983" y="3721137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40" name="object 12"/>
          <p:cNvSpPr/>
          <p:nvPr/>
        </p:nvSpPr>
        <p:spPr>
          <a:xfrm>
            <a:off x="1027654" y="3876700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6"/>
          <p:cNvSpPr txBox="1"/>
          <p:nvPr/>
        </p:nvSpPr>
        <p:spPr>
          <a:xfrm>
            <a:off x="395536" y="4429945"/>
            <a:ext cx="863896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630" dirty="0" smtClean="0">
                <a:solidFill>
                  <a:srgbClr val="FF6600"/>
                </a:solidFill>
                <a:latin typeface="Verdana"/>
                <a:cs typeface="Verdana"/>
              </a:rPr>
              <a:t>ОБОСНОВАНИЕ  БЮДЖЕТНЫХ АССИГНОВАНИЙ</a:t>
            </a:r>
            <a:endParaRPr sz="32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42" name="object 10"/>
          <p:cNvSpPr/>
          <p:nvPr/>
        </p:nvSpPr>
        <p:spPr>
          <a:xfrm>
            <a:off x="1835696" y="5287319"/>
            <a:ext cx="7222084" cy="660489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95"/>
              </a:spcBef>
            </a:pPr>
            <a:r>
              <a:rPr lang="ru-RU" sz="1600" i="1" spc="-75" dirty="0">
                <a:solidFill>
                  <a:schemeClr val="bg1"/>
                </a:solidFill>
                <a:cs typeface="Verdana"/>
              </a:rPr>
              <a:t>- документ, содержащий информацию о бюджетных средствах в очередном финансовом году (очередном финансовом году и плановом периоде).</a:t>
            </a:r>
          </a:p>
        </p:txBody>
      </p:sp>
      <p:sp>
        <p:nvSpPr>
          <p:cNvPr id="43" name="object 11"/>
          <p:cNvSpPr/>
          <p:nvPr/>
        </p:nvSpPr>
        <p:spPr>
          <a:xfrm>
            <a:off x="972982" y="5211831"/>
            <a:ext cx="720091" cy="709575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2"/>
          <p:cNvSpPr/>
          <p:nvPr/>
        </p:nvSpPr>
        <p:spPr>
          <a:xfrm>
            <a:off x="1056999" y="5377706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9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554076" y="983266"/>
            <a:ext cx="7505111" cy="730227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endParaRPr lang="ru-RU" sz="14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ПОЛУЧАТЕЛЬ СРЕДСТВ  БЮДЖЕТА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671" y="1061387"/>
            <a:ext cx="7272809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 smtClean="0">
                <a:solidFill>
                  <a:schemeClr val="bg1"/>
                </a:solidFill>
                <a:cs typeface="Verdana"/>
              </a:rPr>
              <a:t>- орган, либо находящееся в ведении данного органа казенное учреждение, которое имеет право расходовать средства бюджета.</a:t>
            </a:r>
            <a:endParaRPr lang="ru-RU" sz="1600" i="1" spc="-10" dirty="0" smtClean="0">
              <a:solidFill>
                <a:schemeClr val="bg1"/>
              </a:solidFill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600" i="1" dirty="0"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8400" y="95924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2417" y="1105369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179512" y="1808238"/>
            <a:ext cx="822719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ПУБЛИЧНЫЕ   ОБЯЗАТЕЛЬСТВА</a:t>
            </a:r>
            <a:endParaRPr sz="32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592169" y="257483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670281" y="271696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1547663" y="2464121"/>
            <a:ext cx="7498711" cy="840440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200" dirty="0">
                <a:solidFill>
                  <a:schemeClr val="bg1"/>
                </a:solidFill>
                <a:cs typeface="Verdana"/>
              </a:rPr>
              <a:t>- </a:t>
            </a:r>
            <a:r>
              <a:rPr lang="ru-RU" sz="1600" i="1" spc="10" dirty="0">
                <a:solidFill>
                  <a:schemeClr val="bg1"/>
                </a:solidFill>
                <a:cs typeface="Verdana"/>
              </a:rPr>
              <a:t> обязательства публично-правового образования, вытекающие из нормативных актов (законов, постановлений, распоряжений и др.), перед населением, организациями, другими публично-правовыми образованиями</a:t>
            </a:r>
          </a:p>
        </p:txBody>
      </p:sp>
      <p:sp>
        <p:nvSpPr>
          <p:cNvPr id="18" name="object 8"/>
          <p:cNvSpPr txBox="1"/>
          <p:nvPr/>
        </p:nvSpPr>
        <p:spPr>
          <a:xfrm>
            <a:off x="251520" y="3554866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РАСХОДНЫЕ  ОБЯЗАТЕЛЬСТВА</a:t>
            </a:r>
          </a:p>
        </p:txBody>
      </p:sp>
      <p:sp>
        <p:nvSpPr>
          <p:cNvPr id="20" name="object 10"/>
          <p:cNvSpPr/>
          <p:nvPr/>
        </p:nvSpPr>
        <p:spPr>
          <a:xfrm>
            <a:off x="1547663" y="4125592"/>
            <a:ext cx="7506557" cy="1020342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>
                <a:solidFill>
                  <a:schemeClr val="bg1"/>
                </a:solidFill>
                <a:cs typeface="Verdana"/>
              </a:rPr>
              <a:t>- обязанность субъекта РФ, муниципального образования, либо казенного учреждения, предоставить физическим лицам, организациям, либо другому бюджету денежных средств из бюджета, но в соответствии с законами, нормативно-правовыми актами и соглашениями.</a:t>
            </a:r>
            <a:endParaRPr lang="ru-RU" sz="1600" i="1" spc="-10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21" name="object 11"/>
          <p:cNvSpPr/>
          <p:nvPr/>
        </p:nvSpPr>
        <p:spPr>
          <a:xfrm>
            <a:off x="638399" y="429543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22" name="object 12"/>
          <p:cNvSpPr/>
          <p:nvPr/>
        </p:nvSpPr>
        <p:spPr>
          <a:xfrm>
            <a:off x="722416" y="4441359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6"/>
          <p:cNvSpPr txBox="1"/>
          <p:nvPr/>
        </p:nvSpPr>
        <p:spPr>
          <a:xfrm>
            <a:off x="323528" y="5321869"/>
            <a:ext cx="817999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РАСХОДЫ   БЮДЖЕТА</a:t>
            </a:r>
            <a:endParaRPr sz="32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24" name="object 10"/>
          <p:cNvSpPr/>
          <p:nvPr/>
        </p:nvSpPr>
        <p:spPr>
          <a:xfrm>
            <a:off x="1691680" y="5827135"/>
            <a:ext cx="7348943" cy="698209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    </a:t>
            </a:r>
          </a:p>
        </p:txBody>
      </p:sp>
      <p:sp>
        <p:nvSpPr>
          <p:cNvPr id="25" name="object 8"/>
          <p:cNvSpPr txBox="1"/>
          <p:nvPr/>
        </p:nvSpPr>
        <p:spPr>
          <a:xfrm>
            <a:off x="1787060" y="6047038"/>
            <a:ext cx="665924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200" dirty="0">
                <a:solidFill>
                  <a:schemeClr val="bg1"/>
                </a:solidFill>
                <a:cs typeface="Verdana"/>
              </a:rPr>
              <a:t>- </a:t>
            </a:r>
            <a:r>
              <a:rPr lang="ru-RU" sz="1600" i="1" spc="10" dirty="0">
                <a:solidFill>
                  <a:schemeClr val="bg1"/>
                </a:solidFill>
                <a:cs typeface="Verdana"/>
              </a:rPr>
              <a:t> в</a:t>
            </a:r>
            <a:r>
              <a:rPr lang="ru-RU" sz="1600" i="1" spc="10" dirty="0" smtClean="0">
                <a:solidFill>
                  <a:schemeClr val="bg1"/>
                </a:solidFill>
                <a:cs typeface="Verdana"/>
              </a:rPr>
              <a:t>ыплачиваемые из бюджета денежные средства. </a:t>
            </a:r>
            <a:endParaRPr lang="ru-RU" sz="1600" i="1" spc="10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722416" y="585220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2"/>
          <p:cNvSpPr/>
          <p:nvPr/>
        </p:nvSpPr>
        <p:spPr>
          <a:xfrm>
            <a:off x="806433" y="6002220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5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10"/>
          <p:cNvSpPr/>
          <p:nvPr/>
        </p:nvSpPr>
        <p:spPr>
          <a:xfrm>
            <a:off x="1620758" y="2358241"/>
            <a:ext cx="7279304" cy="789370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algn="just"/>
            <a:endParaRPr lang="ru-RU" sz="1200" i="1" spc="-15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endParaRPr lang="ru-RU" sz="1200" i="1" spc="-15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19672" y="576384"/>
            <a:ext cx="7280390" cy="1096584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</a:t>
            </a: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067" y="-13945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3870" y="80459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СУБВЕНЦИИ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672" y="622432"/>
            <a:ext cx="7210273" cy="1225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 smtClean="0">
                <a:solidFill>
                  <a:schemeClr val="bg1"/>
                </a:solidFill>
                <a:latin typeface="+mj-lt"/>
                <a:cs typeface="Verdana"/>
              </a:rPr>
              <a:t>- обязанность субъекта РФ, муниципального образования, либо казенного учреждения, предоставить физическим лицам, организациям, либо другому бюджету денежных средств из бюджета, но в соответствии с законами, нормативно-правовыми актами и соглашениями.</a:t>
            </a:r>
            <a:endParaRPr lang="ru-RU" sz="1600" i="1" spc="-10" dirty="0" smtClean="0">
              <a:solidFill>
                <a:schemeClr val="bg1"/>
              </a:solidFill>
              <a:latin typeface="+mj-lt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9038" y="909233"/>
            <a:ext cx="727283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5324" y="1057306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86455" y="1777396"/>
            <a:ext cx="280831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  СУБСИДИИ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1791511" y="2426072"/>
            <a:ext cx="6936712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10" dirty="0" smtClean="0">
                <a:solidFill>
                  <a:schemeClr val="bg1"/>
                </a:solidFill>
                <a:cs typeface="Verdana"/>
              </a:rPr>
              <a:t>-средства, передаваемые безвозмездно из одного уровня бюджета другому для </a:t>
            </a:r>
            <a:r>
              <a:rPr lang="ru-RU" sz="1600" i="1" spc="10" dirty="0" err="1" smtClean="0">
                <a:solidFill>
                  <a:schemeClr val="bg1"/>
                </a:solidFill>
                <a:cs typeface="Verdana"/>
              </a:rPr>
              <a:t>софинансирования</a:t>
            </a:r>
            <a:r>
              <a:rPr lang="ru-RU" sz="1600" i="1" spc="10" dirty="0" smtClean="0">
                <a:solidFill>
                  <a:schemeClr val="bg1"/>
                </a:solidFill>
                <a:cs typeface="Verdana"/>
              </a:rPr>
              <a:t> их полномочий . </a:t>
            </a:r>
            <a:endParaRPr lang="ru-RU" sz="1600" i="1" spc="10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736230" y="234421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816651" y="253374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object 8"/>
          <p:cNvSpPr txBox="1"/>
          <p:nvPr/>
        </p:nvSpPr>
        <p:spPr>
          <a:xfrm>
            <a:off x="179512" y="3263574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СВОДНАЯ   БЮДЖЕТНАЯ  РОСПИСЬ</a:t>
            </a:r>
          </a:p>
        </p:txBody>
      </p:sp>
      <p:sp>
        <p:nvSpPr>
          <p:cNvPr id="21" name="object 10"/>
          <p:cNvSpPr/>
          <p:nvPr/>
        </p:nvSpPr>
        <p:spPr>
          <a:xfrm>
            <a:off x="1585156" y="3768840"/>
            <a:ext cx="7279304" cy="1067587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95"/>
              </a:spcBef>
              <a:tabLst>
                <a:tab pos="227329" algn="l"/>
                <a:tab pos="1396365" algn="l"/>
                <a:tab pos="3143250" algn="l"/>
                <a:tab pos="4732655" algn="l"/>
                <a:tab pos="5091430" algn="l"/>
                <a:tab pos="5956935" algn="l"/>
              </a:tabLst>
            </a:pPr>
            <a:r>
              <a:rPr lang="ru-RU" sz="1600" i="1" spc="10" dirty="0">
                <a:solidFill>
                  <a:schemeClr val="bg1"/>
                </a:solidFill>
                <a:cs typeface="Verdana"/>
              </a:rPr>
              <a:t>- документ, который составляется и ведется финансовым органом (органом управления государственным внебюджетным фондом) в целях организации исполнения бюджета по расходам бюджета и источникам финансирования дефицита бюджета.</a:t>
            </a:r>
          </a:p>
        </p:txBody>
      </p:sp>
      <p:sp>
        <p:nvSpPr>
          <p:cNvPr id="22" name="object 11"/>
          <p:cNvSpPr/>
          <p:nvPr/>
        </p:nvSpPr>
        <p:spPr>
          <a:xfrm>
            <a:off x="763328" y="3820164"/>
            <a:ext cx="727283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23" name="object 12"/>
          <p:cNvSpPr/>
          <p:nvPr/>
        </p:nvSpPr>
        <p:spPr>
          <a:xfrm>
            <a:off x="850941" y="396398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8"/>
          <p:cNvSpPr txBox="1"/>
          <p:nvPr/>
        </p:nvSpPr>
        <p:spPr>
          <a:xfrm>
            <a:off x="195814" y="4829242"/>
            <a:ext cx="901871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FF0000"/>
                </a:solidFill>
                <a:latin typeface="Verdana"/>
                <a:cs typeface="Verdana"/>
              </a:rPr>
              <a:t>ТЕКУЩИЙ  ФИНАНСОВЫЙ  ГОД</a:t>
            </a:r>
          </a:p>
        </p:txBody>
      </p:sp>
      <p:sp>
        <p:nvSpPr>
          <p:cNvPr id="25" name="object 10"/>
          <p:cNvSpPr/>
          <p:nvPr/>
        </p:nvSpPr>
        <p:spPr>
          <a:xfrm>
            <a:off x="1571946" y="5417893"/>
            <a:ext cx="7279304" cy="744330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95"/>
              </a:spcBef>
              <a:tabLst>
                <a:tab pos="227329" algn="l"/>
                <a:tab pos="1396365" algn="l"/>
                <a:tab pos="3143250" algn="l"/>
                <a:tab pos="4732655" algn="l"/>
                <a:tab pos="5091430" algn="l"/>
                <a:tab pos="5956935" algn="l"/>
              </a:tabLst>
            </a:pPr>
            <a:r>
              <a:rPr lang="ru-RU" sz="1600" i="1" spc="10" dirty="0">
                <a:solidFill>
                  <a:schemeClr val="bg1"/>
                </a:solidFill>
                <a:cs typeface="Verdana"/>
              </a:rPr>
              <a:t>- год, в тором исполняется бюджет и в котором осуществляется составление, рассмотрение  и утверждение бюджета на будущий год и плановый период .</a:t>
            </a:r>
          </a:p>
        </p:txBody>
      </p:sp>
      <p:sp>
        <p:nvSpPr>
          <p:cNvPr id="26" name="object 11"/>
          <p:cNvSpPr/>
          <p:nvPr/>
        </p:nvSpPr>
        <p:spPr>
          <a:xfrm>
            <a:off x="816651" y="544213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2"/>
          <p:cNvSpPr/>
          <p:nvPr/>
        </p:nvSpPr>
        <p:spPr>
          <a:xfrm>
            <a:off x="900668" y="559215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97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8277" y="90872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3179" y="2569062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062" y="4000128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Численность населения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7 655 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06589" y="319939"/>
            <a:ext cx="6172922" cy="5152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393" y="4275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МУНИЦИПАЛЬНЫЙ ОКРУГ»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03683" y="1871931"/>
            <a:ext cx="2592288" cy="4998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Холм-Жирковский муниципальный округ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avatars.mds.yandex.net/i?id=a86c1a19e5ab83b6829f645013372bfc6b8f670d-4559743-images-thumbs&amp;n=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7" y="92070"/>
            <a:ext cx="1295971" cy="16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47" y="4070268"/>
            <a:ext cx="3093073" cy="206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804988"/>
            <a:ext cx="2950469" cy="207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7164288" cy="560881"/>
          </a:xfrm>
          <a:prstGeom prst="rect">
            <a:avLst/>
          </a:prstGeom>
        </p:spPr>
      </p:pic>
      <p:grpSp>
        <p:nvGrpSpPr>
          <p:cNvPr id="53" name="object 8"/>
          <p:cNvGrpSpPr/>
          <p:nvPr/>
        </p:nvGrpSpPr>
        <p:grpSpPr>
          <a:xfrm>
            <a:off x="-180528" y="2491985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06636716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372200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590739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347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066,2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151,5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243,6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1 330,7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1 397,3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447,8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Оборот розничной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торговли,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947,9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005,5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37,35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41,66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44,42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46,52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48,47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118677"/>
            <a:ext cx="504056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02"/>
            <a:ext cx="8195936" cy="560881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528484195"/>
              </p:ext>
            </p:extLst>
          </p:nvPr>
        </p:nvGraphicFramePr>
        <p:xfrm>
          <a:off x="0" y="980728"/>
          <a:ext cx="9057743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139787" y="120451"/>
            <a:ext cx="805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34250" r="10100" b="45800"/>
          <a:stretch/>
        </p:blipFill>
        <p:spPr>
          <a:xfrm>
            <a:off x="4521000" y="4178953"/>
            <a:ext cx="905269" cy="216024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36840" r="2919" b="26603"/>
          <a:stretch/>
        </p:blipFill>
        <p:spPr>
          <a:xfrm>
            <a:off x="4160164" y="5949280"/>
            <a:ext cx="1626940" cy="459100"/>
          </a:xfrm>
          <a:prstGeom prst="rect">
            <a:avLst/>
          </a:prstGeom>
        </p:spPr>
      </p:pic>
      <p:sp>
        <p:nvSpPr>
          <p:cNvPr id="4" name="Волна 3"/>
          <p:cNvSpPr/>
          <p:nvPr/>
        </p:nvSpPr>
        <p:spPr>
          <a:xfrm>
            <a:off x="402876" y="1052736"/>
            <a:ext cx="3757288" cy="845788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поступлений в бюджет за 11 месяцев 2025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1" y="31784"/>
            <a:ext cx="321375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5" y="794801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800651" y="2645127"/>
            <a:ext cx="444375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параметрами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муниципальный округ»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2026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год и на плановый период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2027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2028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решением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Холм-Жирковского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окружного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Совета депутатов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от 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45847" y="3303025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52" y="-165680"/>
            <a:ext cx="3079759" cy="2868227"/>
          </a:xfrm>
          <a:prstGeom prst="rect">
            <a:avLst/>
          </a:prstGeom>
        </p:spPr>
      </p:pic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3500" y="38596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ЦЕЛИ И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048" y="3333214"/>
            <a:ext cx="856895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Сохранение долгосрочной устойчивости экономики и бюджетной системы муниципального образования.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Реализация Указов Президента РФ по увеличению заработной платы и  достижению национальных целей развития.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Сохранение социальной направленности бюджета.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Обеспечение прозрачного механизма оценки предоставленных налоговых льгот.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Развитие механизма инициативного бюджетирования.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Обеспечение высокого уровня прозрачности бюджетного процесса.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803" y="2812218"/>
            <a:ext cx="8937693" cy="504056"/>
          </a:xfrm>
          <a:prstGeom prst="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 ЗАДАЧИ  НАЛОГОВОЙ  И БЮДЖЕТНОЙ  ПОЛИТИКИ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636147"/>
            <a:ext cx="8978668" cy="504056"/>
          </a:xfrm>
          <a:prstGeom prst="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 ЦЕЛИ  НАЛОГОВОЙ  И БЮДЖЕТНОЙ  ПОЛИТИКИ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220" y="1269044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Сохранение условий для поддержания устойчивого роста экономики муниципального образования.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Сохранение бюджетной устойчивости. Получение необходимого объема бюджетных доходов и обеспечение сбалансированности местного бюджета.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3500" y="2244459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54606" y="1325428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98803" y="6259858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107504" y="5783478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89407" y="5287843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101462" y="4772265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107504" y="4119934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85172" y="3429869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bject 18"/>
          <p:cNvSpPr/>
          <p:nvPr/>
        </p:nvSpPr>
        <p:spPr>
          <a:xfrm>
            <a:off x="47611" y="1300608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16" name="object 18"/>
          <p:cNvSpPr/>
          <p:nvPr/>
        </p:nvSpPr>
        <p:spPr>
          <a:xfrm>
            <a:off x="40440" y="2225909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27" name="object 18"/>
          <p:cNvSpPr/>
          <p:nvPr/>
        </p:nvSpPr>
        <p:spPr>
          <a:xfrm>
            <a:off x="54606" y="3418627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26" name="object 18"/>
          <p:cNvSpPr/>
          <p:nvPr/>
        </p:nvSpPr>
        <p:spPr>
          <a:xfrm>
            <a:off x="79499" y="4111236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25" name="object 18"/>
          <p:cNvSpPr/>
          <p:nvPr/>
        </p:nvSpPr>
        <p:spPr>
          <a:xfrm>
            <a:off x="42167" y="4756307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24" name="object 18"/>
          <p:cNvSpPr/>
          <p:nvPr/>
        </p:nvSpPr>
        <p:spPr>
          <a:xfrm>
            <a:off x="63500" y="5759551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54606" y="5303395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28" name="object 18"/>
          <p:cNvSpPr/>
          <p:nvPr/>
        </p:nvSpPr>
        <p:spPr>
          <a:xfrm>
            <a:off x="79499" y="6254789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object 37"/>
          <p:cNvSpPr/>
          <p:nvPr/>
        </p:nvSpPr>
        <p:spPr>
          <a:xfrm>
            <a:off x="138" y="732919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5854" y="252676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-3767" y="31919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138" y="46265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138" y="38696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5854" y="538839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5442" y="2590527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165" y="5536698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1365" y="3963927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018" y="837001"/>
            <a:ext cx="562108" cy="50597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09" y="3263852"/>
            <a:ext cx="576064" cy="439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92696"/>
            <a:ext cx="83529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Стимулирование экономической и инвестиционной  деятельности, поддержка субъектов малого и среднего бизнеса.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Мобилизация доходов путем вовлечения граждан в предпринимательскую деятельность, принятие мер по недопущению дебиторской задолженности по платежам в бюджет.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Совершенствование системы администрирования доходов.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Проведение оценки налоговых расходов бюджета.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Применение ответственного подхода к принятию новых бюджетных обязательств с учетом их социально-экономической значимости.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Приоритизиция</a:t>
            </a:r>
            <a:r>
              <a:rPr lang="ru-RU" dirty="0" smtClean="0">
                <a:solidFill>
                  <a:schemeClr val="bg1"/>
                </a:solidFill>
              </a:rPr>
              <a:t> расходов, исходя из необходимости достижения национальных целей и приоритетов развития муниципального образования.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Применение конкурентных способов осуществления закупок товаров, работ и услуг для обеспечения муниципальных нужд.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Сохранение безопасного уровня муниципального долга.</a:t>
            </a:r>
            <a:endParaRPr lang="ru-RU" dirty="0"/>
          </a:p>
        </p:txBody>
      </p:sp>
      <p:sp>
        <p:nvSpPr>
          <p:cNvPr id="35" name="object 37"/>
          <p:cNvSpPr/>
          <p:nvPr/>
        </p:nvSpPr>
        <p:spPr>
          <a:xfrm>
            <a:off x="-7964" y="167317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Рисунок 38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650" y="4660257"/>
            <a:ext cx="523177" cy="4766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621" y="1628875"/>
            <a:ext cx="572244" cy="718110"/>
          </a:xfrm>
          <a:prstGeom prst="rect">
            <a:avLst/>
          </a:prstGeom>
        </p:spPr>
      </p:pic>
      <p:sp>
        <p:nvSpPr>
          <p:cNvPr id="40" name="object 37"/>
          <p:cNvSpPr/>
          <p:nvPr/>
        </p:nvSpPr>
        <p:spPr>
          <a:xfrm>
            <a:off x="29293" y="607260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Рисунок 41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048" y="6108485"/>
            <a:ext cx="523177" cy="476672"/>
          </a:xfrm>
          <a:prstGeom prst="rect">
            <a:avLst/>
          </a:prstGeom>
        </p:spPr>
      </p:pic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6424572" y="6666851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object 37"/>
          <p:cNvSpPr/>
          <p:nvPr/>
        </p:nvSpPr>
        <p:spPr>
          <a:xfrm>
            <a:off x="1234" y="84299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1839533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21937" y="531358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83607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63801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-13314" y="4470685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-14139" y="609653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3757" y="1839533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48565" y="2836072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97" y="4524727"/>
            <a:ext cx="417945" cy="50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02" y="6101128"/>
            <a:ext cx="588999" cy="492614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37" y="5376611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0" y="942589"/>
            <a:ext cx="534720" cy="3871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077" y="842994"/>
            <a:ext cx="79928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Достижение национальных целей развития Российской Федерации путем реализации мероприятий региональных проектов.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Обеспечение выполнения целевых показателей, установленных Указами Президента РФ в части повышения оплаты труда отдельных категорий работников бюджетной сферы.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Обеспечение выплаты заработной платы работникам организаций бюджетной сферы, не ниже минимального размера труда.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Развитие практики инициативного бюджетирования и вовлечения в нее граждан муниципального образования.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Повышение эффективности предоставления субсидий из бюджета посредствам мониторинга достижения показателей результативности.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Обеспечение открытости и прозрачности бюджетного процесса, доступности информации о муниципальных финансах.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Осуществление контроля за расходованием средств в рамках внутреннего муниципального финансового контроля.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2" name="Нижний колонтитул 15"/>
          <p:cNvSpPr txBox="1">
            <a:spLocks/>
          </p:cNvSpPr>
          <p:nvPr/>
        </p:nvSpPr>
        <p:spPr>
          <a:xfrm>
            <a:off x="6424572" y="665798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нутый угол 37"/>
          <p:cNvSpPr/>
          <p:nvPr/>
        </p:nvSpPr>
        <p:spPr>
          <a:xfrm>
            <a:off x="0" y="35673"/>
            <a:ext cx="435597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45" name="object 30"/>
          <p:cNvGrpSpPr/>
          <p:nvPr/>
        </p:nvGrpSpPr>
        <p:grpSpPr>
          <a:xfrm>
            <a:off x="5508104" y="428228"/>
            <a:ext cx="2672715" cy="2838450"/>
            <a:chOff x="1261872" y="3019044"/>
            <a:chExt cx="2672715" cy="2838450"/>
          </a:xfrm>
        </p:grpSpPr>
        <p:pic>
          <p:nvPicPr>
            <p:cNvPr id="48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8360" y="3412236"/>
              <a:ext cx="1815845" cy="2407158"/>
            </a:xfrm>
            <a:prstGeom prst="rect">
              <a:avLst/>
            </a:prstGeom>
          </p:spPr>
        </p:pic>
        <p:pic>
          <p:nvPicPr>
            <p:cNvPr id="49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1872" y="3019044"/>
              <a:ext cx="1884426" cy="2838449"/>
            </a:xfrm>
            <a:prstGeom prst="rect">
              <a:avLst/>
            </a:prstGeom>
          </p:spPr>
        </p:pic>
      </p:grpSp>
      <p:grpSp>
        <p:nvGrpSpPr>
          <p:cNvPr id="50" name="object 43"/>
          <p:cNvGrpSpPr/>
          <p:nvPr/>
        </p:nvGrpSpPr>
        <p:grpSpPr>
          <a:xfrm>
            <a:off x="934948" y="3726230"/>
            <a:ext cx="2553970" cy="2409190"/>
            <a:chOff x="8450580" y="3459479"/>
            <a:chExt cx="2553970" cy="2409190"/>
          </a:xfrm>
        </p:grpSpPr>
        <p:pic>
          <p:nvPicPr>
            <p:cNvPr id="51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2872" y="3802379"/>
              <a:ext cx="1741170" cy="2036826"/>
            </a:xfrm>
            <a:prstGeom prst="rect">
              <a:avLst/>
            </a:prstGeom>
          </p:spPr>
        </p:pic>
        <p:pic>
          <p:nvPicPr>
            <p:cNvPr id="52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50580" y="3459479"/>
              <a:ext cx="1815846" cy="2408682"/>
            </a:xfrm>
            <a:prstGeom prst="rect">
              <a:avLst/>
            </a:prstGeom>
          </p:spPr>
        </p:pic>
      </p:grpSp>
      <p:grpSp>
        <p:nvGrpSpPr>
          <p:cNvPr id="53" name="object 36"/>
          <p:cNvGrpSpPr/>
          <p:nvPr/>
        </p:nvGrpSpPr>
        <p:grpSpPr>
          <a:xfrm>
            <a:off x="5508104" y="3526641"/>
            <a:ext cx="2609300" cy="2669684"/>
            <a:chOff x="4718304" y="3302508"/>
            <a:chExt cx="2617469" cy="2600706"/>
          </a:xfrm>
        </p:grpSpPr>
        <p:pic>
          <p:nvPicPr>
            <p:cNvPr id="55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58027" y="3654552"/>
              <a:ext cx="1777746" cy="2202942"/>
            </a:xfrm>
            <a:prstGeom prst="rect">
              <a:avLst/>
            </a:prstGeom>
          </p:spPr>
        </p:pic>
        <p:pic>
          <p:nvPicPr>
            <p:cNvPr id="56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18304" y="3302508"/>
              <a:ext cx="1849374" cy="2600706"/>
            </a:xfrm>
            <a:prstGeom prst="rect">
              <a:avLst/>
            </a:prstGeom>
          </p:spPr>
        </p:pic>
      </p:grpSp>
      <p:grpSp>
        <p:nvGrpSpPr>
          <p:cNvPr id="57" name="object 36"/>
          <p:cNvGrpSpPr/>
          <p:nvPr/>
        </p:nvGrpSpPr>
        <p:grpSpPr>
          <a:xfrm>
            <a:off x="920013" y="596993"/>
            <a:ext cx="2623591" cy="2669684"/>
            <a:chOff x="4994757" y="3257494"/>
            <a:chExt cx="2631805" cy="2600706"/>
          </a:xfrm>
        </p:grpSpPr>
        <p:pic>
          <p:nvPicPr>
            <p:cNvPr id="5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94757" y="3642383"/>
              <a:ext cx="1777746" cy="2202942"/>
            </a:xfrm>
            <a:prstGeom prst="rect">
              <a:avLst/>
            </a:prstGeom>
          </p:spPr>
        </p:pic>
        <p:pic>
          <p:nvPicPr>
            <p:cNvPr id="5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77188" y="3257494"/>
              <a:ext cx="1849374" cy="2600706"/>
            </a:xfrm>
            <a:prstGeom prst="rect">
              <a:avLst/>
            </a:prstGeom>
          </p:spPr>
        </p:pic>
      </p:grpSp>
      <p:sp>
        <p:nvSpPr>
          <p:cNvPr id="60" name="object 35"/>
          <p:cNvSpPr txBox="1"/>
          <p:nvPr/>
        </p:nvSpPr>
        <p:spPr>
          <a:xfrm>
            <a:off x="4860893" y="633416"/>
            <a:ext cx="102108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2355"/>
              </a:lnSpc>
              <a:spcBef>
                <a:spcPts val="100"/>
              </a:spcBef>
            </a:pPr>
            <a:r>
              <a:rPr lang="ru-RU" sz="2000" b="1" spc="-415" dirty="0" smtClean="0">
                <a:solidFill>
                  <a:srgbClr val="0D5292"/>
                </a:solidFill>
                <a:cs typeface="Tahoma"/>
              </a:rPr>
              <a:t>731, 2</a:t>
            </a:r>
            <a:endParaRPr sz="2000" dirty="0">
              <a:cs typeface="Tahoma"/>
            </a:endParaRPr>
          </a:p>
          <a:p>
            <a:pPr algn="ctr">
              <a:lnSpc>
                <a:spcPts val="2115"/>
              </a:lnSpc>
            </a:pPr>
            <a:r>
              <a:rPr sz="1800" b="1" spc="-10" dirty="0">
                <a:solidFill>
                  <a:srgbClr val="0D5292"/>
                </a:solidFill>
                <a:latin typeface="Calibri"/>
                <a:cs typeface="Calibri"/>
              </a:rPr>
              <a:t>профицит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1" name="object 35"/>
          <p:cNvSpPr txBox="1"/>
          <p:nvPr/>
        </p:nvSpPr>
        <p:spPr>
          <a:xfrm>
            <a:off x="158396" y="3697572"/>
            <a:ext cx="102108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2355"/>
              </a:lnSpc>
              <a:spcBef>
                <a:spcPts val="100"/>
              </a:spcBef>
            </a:pPr>
            <a:r>
              <a:rPr lang="ru-RU" sz="2000" b="1" spc="-415" dirty="0" smtClean="0">
                <a:solidFill>
                  <a:srgbClr val="0D5292"/>
                </a:solidFill>
                <a:cs typeface="Tahoma"/>
              </a:rPr>
              <a:t>731, 2</a:t>
            </a:r>
            <a:endParaRPr sz="2000" dirty="0">
              <a:cs typeface="Tahoma"/>
            </a:endParaRPr>
          </a:p>
          <a:p>
            <a:pPr algn="ctr">
              <a:lnSpc>
                <a:spcPts val="2115"/>
              </a:lnSpc>
            </a:pPr>
            <a:r>
              <a:rPr sz="1800" b="1" spc="-10" dirty="0">
                <a:solidFill>
                  <a:srgbClr val="0D5292"/>
                </a:solidFill>
                <a:latin typeface="Calibri"/>
                <a:cs typeface="Calibri"/>
              </a:rPr>
              <a:t>профицит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2" name="object 35"/>
          <p:cNvSpPr txBox="1"/>
          <p:nvPr/>
        </p:nvSpPr>
        <p:spPr>
          <a:xfrm>
            <a:off x="4860893" y="3626728"/>
            <a:ext cx="102108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2355"/>
              </a:lnSpc>
              <a:spcBef>
                <a:spcPts val="100"/>
              </a:spcBef>
            </a:pPr>
            <a:r>
              <a:rPr lang="ru-RU" sz="2000" b="1" spc="-415" dirty="0" smtClean="0">
                <a:solidFill>
                  <a:srgbClr val="0D5292"/>
                </a:solidFill>
                <a:cs typeface="Tahoma"/>
              </a:rPr>
              <a:t>731, 2</a:t>
            </a:r>
            <a:endParaRPr sz="2000" dirty="0">
              <a:cs typeface="Tahoma"/>
            </a:endParaRPr>
          </a:p>
          <a:p>
            <a:pPr algn="ctr">
              <a:lnSpc>
                <a:spcPts val="2115"/>
              </a:lnSpc>
            </a:pPr>
            <a:r>
              <a:rPr sz="1800" b="1" spc="-10" dirty="0">
                <a:solidFill>
                  <a:srgbClr val="0D5292"/>
                </a:solidFill>
                <a:latin typeface="Calibri"/>
                <a:cs typeface="Calibri"/>
              </a:rPr>
              <a:t>профицит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3" name="object 29"/>
          <p:cNvSpPr txBox="1"/>
          <p:nvPr/>
        </p:nvSpPr>
        <p:spPr>
          <a:xfrm>
            <a:off x="368300" y="1861823"/>
            <a:ext cx="778369" cy="4521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 </a:t>
            </a:r>
            <a:r>
              <a:rPr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2025</a:t>
            </a:r>
            <a:endParaRPr sz="2800" dirty="0">
              <a:latin typeface="Bookman Old Style" panose="02050604050505020204" pitchFamily="18" charset="0"/>
              <a:cs typeface="Tahoma"/>
            </a:endParaRPr>
          </a:p>
        </p:txBody>
      </p:sp>
      <p:sp>
        <p:nvSpPr>
          <p:cNvPr id="64" name="object 29"/>
          <p:cNvSpPr txBox="1"/>
          <p:nvPr/>
        </p:nvSpPr>
        <p:spPr>
          <a:xfrm>
            <a:off x="8006315" y="1847452"/>
            <a:ext cx="814157" cy="44307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 </a:t>
            </a:r>
            <a:r>
              <a:rPr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202</a:t>
            </a:r>
            <a:r>
              <a:rPr lang="ru-RU"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6</a:t>
            </a:r>
            <a:endParaRPr sz="2800" dirty="0">
              <a:latin typeface="Bookman Old Style" panose="02050604050505020204" pitchFamily="18" charset="0"/>
              <a:cs typeface="Tahoma"/>
            </a:endParaRPr>
          </a:p>
        </p:txBody>
      </p:sp>
      <p:sp>
        <p:nvSpPr>
          <p:cNvPr id="65" name="object 29"/>
          <p:cNvSpPr txBox="1"/>
          <p:nvPr/>
        </p:nvSpPr>
        <p:spPr>
          <a:xfrm>
            <a:off x="432274" y="4831813"/>
            <a:ext cx="747202" cy="4521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202</a:t>
            </a:r>
            <a:r>
              <a:rPr lang="ru-RU"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7</a:t>
            </a:r>
            <a:endParaRPr sz="2800" dirty="0">
              <a:latin typeface="Bookman Old Style" panose="02050604050505020204" pitchFamily="18" charset="0"/>
              <a:cs typeface="Tahoma"/>
            </a:endParaRPr>
          </a:p>
        </p:txBody>
      </p:sp>
      <p:sp>
        <p:nvSpPr>
          <p:cNvPr id="66" name="object 29"/>
          <p:cNvSpPr txBox="1"/>
          <p:nvPr/>
        </p:nvSpPr>
        <p:spPr>
          <a:xfrm>
            <a:off x="8006315" y="4831813"/>
            <a:ext cx="814157" cy="4521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 </a:t>
            </a:r>
            <a:r>
              <a:rPr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202</a:t>
            </a:r>
            <a:r>
              <a:rPr lang="ru-RU" sz="2800" b="1" spc="-560" dirty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8</a:t>
            </a:r>
            <a:endParaRPr sz="2800" dirty="0">
              <a:latin typeface="Bookman Old Style" panose="02050604050505020204" pitchFamily="18" charset="0"/>
              <a:cs typeface="Tahoma"/>
            </a:endParaRPr>
          </a:p>
        </p:txBody>
      </p:sp>
      <p:sp>
        <p:nvSpPr>
          <p:cNvPr id="67" name="object 35"/>
          <p:cNvSpPr txBox="1"/>
          <p:nvPr/>
        </p:nvSpPr>
        <p:spPr>
          <a:xfrm>
            <a:off x="3146782" y="613011"/>
            <a:ext cx="102108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2355"/>
              </a:lnSpc>
              <a:spcBef>
                <a:spcPts val="100"/>
              </a:spcBef>
            </a:pPr>
            <a:r>
              <a:rPr lang="ru-RU" sz="2000" b="1" spc="-415" dirty="0" smtClean="0">
                <a:solidFill>
                  <a:srgbClr val="0D5292"/>
                </a:solidFill>
                <a:cs typeface="Tahoma"/>
              </a:rPr>
              <a:t>7  401,4 </a:t>
            </a:r>
            <a:r>
              <a:rPr lang="ru-RU" b="1" spc="-10" dirty="0" smtClean="0">
                <a:solidFill>
                  <a:srgbClr val="0D5292"/>
                </a:solidFill>
                <a:latin typeface="Calibri"/>
                <a:cs typeface="Calibri"/>
              </a:rPr>
              <a:t>дефицит</a:t>
            </a:r>
            <a:endParaRPr b="1" spc="-10" dirty="0">
              <a:solidFill>
                <a:srgbClr val="0D5292"/>
              </a:solidFill>
              <a:latin typeface="Calibri"/>
              <a:cs typeface="Calibri"/>
            </a:endParaRPr>
          </a:p>
        </p:txBody>
      </p:sp>
      <p:sp>
        <p:nvSpPr>
          <p:cNvPr id="26" name="object 49"/>
          <p:cNvSpPr txBox="1"/>
          <p:nvPr/>
        </p:nvSpPr>
        <p:spPr>
          <a:xfrm>
            <a:off x="1246138" y="6166396"/>
            <a:ext cx="7905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20" dirty="0">
                <a:solidFill>
                  <a:srgbClr val="0D5292"/>
                </a:solidFill>
                <a:latin typeface="Calibri"/>
                <a:cs typeface="Calibri"/>
              </a:rPr>
              <a:t>доходы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7" name="object 49"/>
          <p:cNvSpPr txBox="1"/>
          <p:nvPr/>
        </p:nvSpPr>
        <p:spPr>
          <a:xfrm>
            <a:off x="5985567" y="6243562"/>
            <a:ext cx="7905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20" dirty="0">
                <a:solidFill>
                  <a:srgbClr val="0D5292"/>
                </a:solidFill>
                <a:latin typeface="Calibri"/>
                <a:cs typeface="Calibri"/>
              </a:rPr>
              <a:t>доходы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8" name="object 49"/>
          <p:cNvSpPr txBox="1"/>
          <p:nvPr/>
        </p:nvSpPr>
        <p:spPr>
          <a:xfrm>
            <a:off x="5985568" y="3195170"/>
            <a:ext cx="7905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20" dirty="0">
                <a:solidFill>
                  <a:srgbClr val="0D5292"/>
                </a:solidFill>
                <a:latin typeface="Calibri"/>
                <a:cs typeface="Calibri"/>
              </a:rPr>
              <a:t>доходы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9" name="object 49"/>
          <p:cNvSpPr txBox="1"/>
          <p:nvPr/>
        </p:nvSpPr>
        <p:spPr>
          <a:xfrm>
            <a:off x="1387413" y="3210352"/>
            <a:ext cx="790575" cy="234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20" dirty="0">
                <a:solidFill>
                  <a:srgbClr val="FF6600"/>
                </a:solidFill>
                <a:latin typeface="Calibri"/>
                <a:cs typeface="Calibri"/>
              </a:rPr>
              <a:t>доходы</a:t>
            </a:r>
            <a:endParaRPr sz="1800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30" name="object 50"/>
          <p:cNvSpPr txBox="1"/>
          <p:nvPr/>
        </p:nvSpPr>
        <p:spPr>
          <a:xfrm>
            <a:off x="2283818" y="6163570"/>
            <a:ext cx="871219" cy="234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FF6600"/>
                </a:solidFill>
                <a:latin typeface="Calibri"/>
                <a:cs typeface="Calibri"/>
              </a:rPr>
              <a:t>расходы</a:t>
            </a:r>
            <a:endParaRPr sz="1800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31" name="object 50"/>
          <p:cNvSpPr txBox="1"/>
          <p:nvPr/>
        </p:nvSpPr>
        <p:spPr>
          <a:xfrm>
            <a:off x="6956919" y="3203576"/>
            <a:ext cx="871219" cy="234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FF6600"/>
                </a:solidFill>
                <a:latin typeface="Calibri"/>
                <a:cs typeface="Calibri"/>
              </a:rPr>
              <a:t>расходы</a:t>
            </a:r>
            <a:endParaRPr sz="1800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32" name="object 50"/>
          <p:cNvSpPr txBox="1"/>
          <p:nvPr/>
        </p:nvSpPr>
        <p:spPr>
          <a:xfrm>
            <a:off x="6895904" y="6253543"/>
            <a:ext cx="871219" cy="234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FF6600"/>
                </a:solidFill>
                <a:latin typeface="Calibri"/>
                <a:cs typeface="Calibri"/>
              </a:rPr>
              <a:t>расходы</a:t>
            </a:r>
            <a:endParaRPr sz="1800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33" name="object 49"/>
          <p:cNvSpPr txBox="1"/>
          <p:nvPr/>
        </p:nvSpPr>
        <p:spPr>
          <a:xfrm>
            <a:off x="2275963" y="3221882"/>
            <a:ext cx="87673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lang="ru-RU" b="1" spc="-20" dirty="0" err="1" smtClean="0">
                <a:solidFill>
                  <a:srgbClr val="0D5292"/>
                </a:solidFill>
                <a:latin typeface="Calibri"/>
                <a:cs typeface="Calibri"/>
              </a:rPr>
              <a:t>расхо</a:t>
            </a:r>
            <a:r>
              <a:rPr sz="1800" b="1" spc="-20" dirty="0" err="1" smtClean="0">
                <a:solidFill>
                  <a:srgbClr val="0D5292"/>
                </a:solidFill>
                <a:latin typeface="Calibri"/>
                <a:cs typeface="Calibri"/>
              </a:rPr>
              <a:t>ды</a:t>
            </a:r>
            <a:endParaRPr sz="1800" dirty="0">
              <a:latin typeface="Calibri"/>
              <a:cs typeface="Calibri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071235" y="1207371"/>
            <a:ext cx="10677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4932040" y="1207371"/>
            <a:ext cx="10535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15900" y="4291932"/>
            <a:ext cx="117151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932040" y="4221088"/>
            <a:ext cx="10535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14645" y="2477778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3399"/>
                </a:solidFill>
                <a:latin typeface="Bookman Old Style" panose="02050604050505020204" pitchFamily="18" charset="0"/>
              </a:rPr>
              <a:t>666 207,3</a:t>
            </a:r>
            <a:endParaRPr lang="ru-RU" sz="1600" dirty="0">
              <a:solidFill>
                <a:srgbClr val="0033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65573" y="2470541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6600"/>
                </a:solidFill>
                <a:latin typeface="Bookman Old Style" panose="02050604050505020204" pitchFamily="18" charset="0"/>
              </a:rPr>
              <a:t>665 476,1</a:t>
            </a:r>
            <a:endParaRPr lang="ru-RU" sz="1600" dirty="0">
              <a:solidFill>
                <a:srgbClr val="FF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4246" y="5463178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3399"/>
                </a:solidFill>
                <a:latin typeface="Bookman Old Style" panose="02050604050505020204" pitchFamily="18" charset="0"/>
              </a:rPr>
              <a:t>488 131,5</a:t>
            </a:r>
            <a:endParaRPr lang="ru-RU" sz="1600" dirty="0">
              <a:solidFill>
                <a:srgbClr val="0033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449362" y="5463178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6600"/>
                </a:solidFill>
                <a:latin typeface="Bookman Old Style" panose="02050604050505020204" pitchFamily="18" charset="0"/>
              </a:rPr>
              <a:t>487 400,3</a:t>
            </a:r>
            <a:endParaRPr lang="ru-RU" sz="1600" dirty="0">
              <a:solidFill>
                <a:srgbClr val="FF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81690" y="5498326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3399"/>
                </a:solidFill>
                <a:latin typeface="Bookman Old Style" panose="02050604050505020204" pitchFamily="18" charset="0"/>
              </a:rPr>
              <a:t>547 839,1</a:t>
            </a:r>
            <a:endParaRPr lang="ru-RU" sz="1600" dirty="0">
              <a:solidFill>
                <a:srgbClr val="0033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136536" y="5498326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6600"/>
                </a:solidFill>
                <a:latin typeface="Bookman Old Style" panose="02050604050505020204" pitchFamily="18" charset="0"/>
              </a:rPr>
              <a:t>547 107,9</a:t>
            </a:r>
            <a:endParaRPr lang="ru-RU" sz="1600" dirty="0">
              <a:solidFill>
                <a:srgbClr val="FF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64575" y="2510183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3399"/>
                </a:solidFill>
                <a:latin typeface="Bookman Old Style" panose="02050604050505020204" pitchFamily="18" charset="0"/>
              </a:rPr>
              <a:t>655 601,9</a:t>
            </a:r>
            <a:endParaRPr lang="ru-RU" sz="1600" dirty="0">
              <a:solidFill>
                <a:srgbClr val="0033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37870" y="2514185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6600"/>
                </a:solidFill>
                <a:latin typeface="Bookman Old Style" panose="02050604050505020204" pitchFamily="18" charset="0"/>
              </a:rPr>
              <a:t>648 200,5</a:t>
            </a:r>
            <a:endParaRPr lang="ru-RU" sz="1600" dirty="0">
              <a:solidFill>
                <a:srgbClr val="FF66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5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0"/>
          <p:cNvSpPr/>
          <p:nvPr/>
        </p:nvSpPr>
        <p:spPr>
          <a:xfrm>
            <a:off x="5148064" y="3163528"/>
            <a:ext cx="3888432" cy="2857760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849" y="351304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717632777"/>
              </p:ext>
            </p:extLst>
          </p:nvPr>
        </p:nvGraphicFramePr>
        <p:xfrm>
          <a:off x="333318" y="114830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128114705"/>
              </p:ext>
            </p:extLst>
          </p:nvPr>
        </p:nvGraphicFramePr>
        <p:xfrm>
          <a:off x="180368" y="4015164"/>
          <a:ext cx="4355976" cy="284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" name="object 34"/>
          <p:cNvSpPr txBox="1"/>
          <p:nvPr/>
        </p:nvSpPr>
        <p:spPr>
          <a:xfrm>
            <a:off x="4716016" y="3356992"/>
            <a:ext cx="4157133" cy="24872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муниципального образования «Холм-Жирковский муниципальный округ» Смоленской области </a:t>
            </a:r>
            <a:r>
              <a:rPr sz="1600" spc="8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5" dirty="0" err="1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на</a:t>
            </a:r>
            <a:r>
              <a:rPr sz="1600" spc="50" dirty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600" spc="5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2</a:t>
            </a:r>
            <a:r>
              <a:rPr sz="1600" spc="-1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02</a:t>
            </a:r>
            <a:r>
              <a:rPr lang="ru-RU" sz="1600" spc="-1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6-2028 </a:t>
            </a:r>
            <a:r>
              <a:rPr sz="1600" spc="-30" dirty="0" err="1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год</a:t>
            </a:r>
            <a:r>
              <a:rPr lang="ru-RU" sz="1600" spc="-3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ы</a:t>
            </a:r>
            <a:r>
              <a:rPr sz="1600" spc="3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600" spc="-25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принят с профицитом 731,2 тыс. рублей по причине необходимости погашения бюджетного кредита в этом периоде.</a:t>
            </a: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7" name="Загнутый угол 16"/>
          <p:cNvSpPr/>
          <p:nvPr/>
        </p:nvSpPr>
        <p:spPr>
          <a:xfrm>
            <a:off x="-2890" y="27204"/>
            <a:ext cx="49123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980" y="160275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1" y="213326"/>
            <a:ext cx="2805625" cy="280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985194"/>
              </p:ext>
            </p:extLst>
          </p:nvPr>
        </p:nvGraphicFramePr>
        <p:xfrm>
          <a:off x="107504" y="453150"/>
          <a:ext cx="5904656" cy="6144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62945" y="2539298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itchFamily="18" charset="0"/>
              </a:rPr>
              <a:t>5 118,5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970768"/>
          </a:xfrm>
          <a:prstGeom prst="wedgeRoundRectCallout">
            <a:avLst>
              <a:gd name="adj1" fmla="val -21140"/>
              <a:gd name="adj2" fmla="val 62134"/>
              <a:gd name="adj3" fmla="val 16667"/>
            </a:avLst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2025-2027 годах  предусмотрена сумма на обслуживание долга в размере 7,3 тыс. рублей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, 7,3 тыс. рублей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,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6,5 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тыс. рублей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0,002  процента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от объема расходов бюджета, за исключением расходов, которые осуществляются за счет субвенций из бюджетов бюджетной системы Российской Федерации ежегодно.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10  процентов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объема расходов бюджета муниципального округа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itchFamily="18" charset="0"/>
              </a:rPr>
              <a:t>6,5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itchFamily="18" charset="0"/>
              </a:rPr>
              <a:t>5,8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2" name="Загнутый угол 21"/>
          <p:cNvSpPr/>
          <p:nvPr/>
        </p:nvSpPr>
        <p:spPr>
          <a:xfrm>
            <a:off x="0" y="26330"/>
            <a:ext cx="49123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45373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3095328" y="940218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 физических лиц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41,052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629908" y="44961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93648" y="3315485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467544" y="4494447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7620" y="2575938"/>
            <a:ext cx="2160240" cy="2229925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023762"/>
            <a:ext cx="995320" cy="1203792"/>
          </a:xfrm>
          <a:prstGeom prst="rect">
            <a:avLst/>
          </a:prstGeom>
        </p:spPr>
      </p:pic>
      <p:sp>
        <p:nvSpPr>
          <p:cNvPr id="25" name="Загнутый угол 24"/>
          <p:cNvSpPr/>
          <p:nvPr/>
        </p:nvSpPr>
        <p:spPr>
          <a:xfrm>
            <a:off x="19682" y="25735"/>
            <a:ext cx="67125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5571673" y="2071660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имущество физических лиц-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67544" y="2071660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Земельный налог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2" name="Загнутый угол 61"/>
          <p:cNvSpPr/>
          <p:nvPr/>
        </p:nvSpPr>
        <p:spPr>
          <a:xfrm>
            <a:off x="19682" y="25735"/>
            <a:ext cx="476402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46534364"/>
              </p:ext>
            </p:extLst>
          </p:nvPr>
        </p:nvGraphicFramePr>
        <p:xfrm>
          <a:off x="107504" y="836712"/>
          <a:ext cx="8928992" cy="5823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" name="TextBox 1"/>
          <p:cNvSpPr txBox="1"/>
          <p:nvPr/>
        </p:nvSpPr>
        <p:spPr>
          <a:xfrm>
            <a:off x="5004048" y="1628800"/>
            <a:ext cx="1512168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448 131,5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1"/>
          <p:cNvSpPr txBox="1"/>
          <p:nvPr/>
        </p:nvSpPr>
        <p:spPr>
          <a:xfrm>
            <a:off x="6876256" y="1268760"/>
            <a:ext cx="1512168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547 839,1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992104"/>
              </p:ext>
            </p:extLst>
          </p:nvPr>
        </p:nvGraphicFramePr>
        <p:xfrm>
          <a:off x="107502" y="692697"/>
          <a:ext cx="8928994" cy="3562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080120"/>
                <a:gridCol w="1152128"/>
                <a:gridCol w="1224136"/>
                <a:gridCol w="1152128"/>
                <a:gridCol w="1224136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955,5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653,7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101 822,6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акцизов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586,8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871,4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537,7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31 129,5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68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Налоги на совокупный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4 566,5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711,5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641,7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041,1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476,1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376,8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081,0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Налоги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имущество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051,3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661,0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143,1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331,5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524,9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583966893"/>
              </p:ext>
            </p:extLst>
          </p:nvPr>
        </p:nvGraphicFramePr>
        <p:xfrm>
          <a:off x="2843808" y="4365104"/>
          <a:ext cx="6096000" cy="2321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59277674"/>
              </p:ext>
            </p:extLst>
          </p:nvPr>
        </p:nvGraphicFramePr>
        <p:xfrm>
          <a:off x="3204498" y="5445224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9309" y="5229200"/>
            <a:ext cx="2968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Налоговые   доходы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109018" y="5008270"/>
            <a:ext cx="720080" cy="737023"/>
          </a:xfrm>
          <a:prstGeom prst="rect">
            <a:avLst/>
          </a:prstGeom>
        </p:spPr>
      </p:pic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Загнутый угол 33"/>
          <p:cNvSpPr/>
          <p:nvPr/>
        </p:nvSpPr>
        <p:spPr>
          <a:xfrm>
            <a:off x="25085" y="1943"/>
            <a:ext cx="60590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310" y="120451"/>
            <a:ext cx="621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с двумя скругленными противолежащими углами 43"/>
          <p:cNvSpPr/>
          <p:nvPr/>
        </p:nvSpPr>
        <p:spPr>
          <a:xfrm>
            <a:off x="6732240" y="188641"/>
            <a:ext cx="2411760" cy="2732454"/>
          </a:xfrm>
          <a:prstGeom prst="round2DiagRect">
            <a:avLst>
              <a:gd name="adj1" fmla="val 16667"/>
              <a:gd name="adj2" fmla="val 85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631076" y="4113076"/>
            <a:ext cx="4027198" cy="2628292"/>
          </a:xfrm>
          <a:prstGeom prst="round2DiagRec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299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17598132"/>
              </p:ext>
            </p:extLst>
          </p:nvPr>
        </p:nvGraphicFramePr>
        <p:xfrm>
          <a:off x="230070" y="618877"/>
          <a:ext cx="578209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22270" y="1508111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67 955,5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6848" y="1154526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82 089,4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1959" y="1063680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89 988,6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6305" y="863996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96 072,0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0016" y="725496"/>
            <a:ext cx="987878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101 822,6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738117567"/>
              </p:ext>
            </p:extLst>
          </p:nvPr>
        </p:nvGraphicFramePr>
        <p:xfrm>
          <a:off x="253479" y="1714479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6545" y="185262"/>
            <a:ext cx="221564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НДФЛ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8522" y="4243392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иных    обязанностей;</a:t>
            </a:r>
          </a:p>
          <a:p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в виде разного рода выигрышей.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26-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8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50869837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041352183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906502327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69,2 %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66,5 %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67,6%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7" name="Загнутый угол 46"/>
          <p:cNvSpPr/>
          <p:nvPr/>
        </p:nvSpPr>
        <p:spPr>
          <a:xfrm>
            <a:off x="25085" y="1943"/>
            <a:ext cx="42588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8923" y="69812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нутый угол 12"/>
          <p:cNvSpPr/>
          <p:nvPr/>
        </p:nvSpPr>
        <p:spPr>
          <a:xfrm>
            <a:off x="0" y="31784"/>
            <a:ext cx="44279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600" dirty="0">
              <a:solidFill>
                <a:srgbClr val="262633"/>
              </a:solidFill>
              <a:latin typeface="Trebuchet MS" panose="020B060302020202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742576"/>
            <a:ext cx="3208371" cy="2983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9206" y="6649614"/>
            <a:ext cx="25200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790814"/>
            <a:ext cx="8617019" cy="590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Бюджет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играет центральную роль в экономике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округа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 решении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различных проблем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в его развитии. Внимательное изучение бюджета дает представление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о намерениях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власти, ее политике, распределении ею финансовых ресурсов. </a:t>
            </a:r>
            <a:endParaRPr lang="ru-RU" sz="1600" dirty="0" smtClean="0">
              <a:solidFill>
                <a:srgbClr val="262633"/>
              </a:solidFill>
              <a:latin typeface="Trebuchet MS" panose="020B0603020202020204" pitchFamily="34" charset="0"/>
              <a:cs typeface="Mongolian Baiti" panose="03000500000000000000" pitchFamily="66" charset="0"/>
            </a:endParaRPr>
          </a:p>
          <a:p>
            <a:pPr algn="just"/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	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Благодаря анализу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бюджета можно установить, как распределяются денежные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средства, расходуются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ли они по назначению. Контроль за местным бюджетом особенно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уместен, если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средства изымаются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в виде налогов, различных сборов и пошлин у физических и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юридических лиц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для проведения значимой для общества деятельности. </a:t>
            </a:r>
            <a:endParaRPr lang="ru-RU" sz="1600" dirty="0" smtClean="0">
              <a:solidFill>
                <a:srgbClr val="262633"/>
              </a:solidFill>
              <a:latin typeface="Trebuchet MS" panose="020B0603020202020204" pitchFamily="34" charset="0"/>
              <a:cs typeface="Mongolian Baiti" panose="03000500000000000000" pitchFamily="66" charset="0"/>
            </a:endParaRPr>
          </a:p>
          <a:p>
            <a:pPr algn="just"/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	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Проверка фактического использования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бюджетных средств закономерный и обязательный процесс, особенно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в условиях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недостатка имеющихся резервов. Именно поэтому пришло время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для опубликования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простого и доступного для каждого гражданина анализа бюджета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 бюджетных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процессов. </a:t>
            </a:r>
            <a:endParaRPr lang="ru-RU" sz="1600" dirty="0" smtClean="0">
              <a:solidFill>
                <a:srgbClr val="262633"/>
              </a:solidFill>
              <a:latin typeface="Trebuchet MS" panose="020B0603020202020204" pitchFamily="34" charset="0"/>
              <a:cs typeface="Mongolian Baiti" panose="03000500000000000000" pitchFamily="66" charset="0"/>
            </a:endParaRPr>
          </a:p>
          <a:p>
            <a:pPr algn="just"/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	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мы надеемся что данная презентация послужит </a:t>
            </a:r>
            <a:endParaRPr lang="ru-RU" sz="1600" dirty="0" smtClean="0">
              <a:solidFill>
                <a:srgbClr val="262633"/>
              </a:solidFill>
              <a:latin typeface="Trebuchet MS" panose="020B0603020202020204" pitchFamily="34" charset="0"/>
              <a:cs typeface="Mongolian Baiti" panose="03000500000000000000" pitchFamily="66" charset="0"/>
            </a:endParaRP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обеспечению роста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интереса граждан к вопросам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использования</a:t>
            </a: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бюджета. Ведь только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при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наличии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у граждан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чувства </a:t>
            </a:r>
            <a:endParaRPr lang="ru-RU" sz="1600" dirty="0" smtClean="0">
              <a:solidFill>
                <a:srgbClr val="262633"/>
              </a:solidFill>
              <a:latin typeface="Trebuchet MS" panose="020B0603020202020204" pitchFamily="34" charset="0"/>
              <a:cs typeface="Mongolian Baiti" panose="03000500000000000000" pitchFamily="66" charset="0"/>
            </a:endParaRP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собственной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причастности к бюджетному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процессу </a:t>
            </a: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 возможности высказать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свое мнение можно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рассчитывать</a:t>
            </a: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на то, что население будет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формировании бюджета, так и его исполнении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	Напоминаем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, что каждый житель нашего округа  может</a:t>
            </a:r>
          </a:p>
          <a:p>
            <a:pPr algn="just"/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принять участие в формировании бюджета через механизм</a:t>
            </a:r>
          </a:p>
          <a:p>
            <a:pPr algn="just"/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бюджетного инициирования или участия в публичных слушаниях.</a:t>
            </a:r>
          </a:p>
          <a:p>
            <a:pPr algn="just"/>
            <a:endParaRPr lang="ru-RU" sz="1600" b="0" i="0" dirty="0">
              <a:solidFill>
                <a:srgbClr val="262633"/>
              </a:solidFill>
              <a:effectLst/>
              <a:latin typeface="Trebuchet MS" panose="020B060302020202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/>
        </p:nvSpPr>
        <p:spPr>
          <a:xfrm>
            <a:off x="1618021" y="4168242"/>
            <a:ext cx="4191004" cy="2303386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195604214"/>
              </p:ext>
            </p:extLst>
          </p:nvPr>
        </p:nvGraphicFramePr>
        <p:xfrm>
          <a:off x="251520" y="589333"/>
          <a:ext cx="5616624" cy="3703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29934" y="1697035"/>
            <a:ext cx="108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21 586,8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8021" y="1671828"/>
            <a:ext cx="999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22 125,6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7527" y="1483152"/>
            <a:ext cx="104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23 871,4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3523" y="741680"/>
            <a:ext cx="911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31 537,7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2595" y="741680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Bookman Old Style" pitchFamily="18" charset="0"/>
              </a:rPr>
              <a:t>3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1 129,5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867441336"/>
              </p:ext>
            </p:extLst>
          </p:nvPr>
        </p:nvGraphicFramePr>
        <p:xfrm>
          <a:off x="243789" y="2228422"/>
          <a:ext cx="5400600" cy="153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CC6600"/>
          </a:solidFill>
          <a:ln>
            <a:solidFill>
              <a:srgbClr val="CC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26-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8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31938057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580580137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027932219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2028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96336" y="3212976"/>
            <a:ext cx="674746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28,4%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96336" y="4365104"/>
            <a:ext cx="674746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21,8%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96336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20,7%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8021" y="4224858"/>
            <a:ext cx="41406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К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подакцизным нефтепродуктам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согласно статье 181 НК РФ относятся автомобильный бензин, дизельное топливо, моторные масла для дизельных, карбюраторных или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инжекторных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двигателей, прямогонный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бензин.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Акциз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включен в стоимость продуктов и услуг, оплачивает его конечный потребитель, а продавец передает этот налог государству.</a:t>
            </a: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378571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02992"/>
            <a:ext cx="376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ОТ  УПЛАТЫ  АКЦИЗОВ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502" b="1061"/>
          <a:stretch/>
        </p:blipFill>
        <p:spPr>
          <a:xfrm>
            <a:off x="5603960" y="87213"/>
            <a:ext cx="3540040" cy="270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4" y="4699270"/>
            <a:ext cx="1472888" cy="162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013852" y="0"/>
            <a:ext cx="3027399" cy="1754325"/>
          </a:xfrm>
          <a:prstGeom prst="round2DiagRect">
            <a:avLst>
              <a:gd name="adj1" fmla="val 16667"/>
              <a:gd name="adj2" fmla="val 854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1260383"/>
              </p:ext>
            </p:extLst>
          </p:nvPr>
        </p:nvGraphicFramePr>
        <p:xfrm>
          <a:off x="-35634" y="672270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694416278"/>
              </p:ext>
            </p:extLst>
          </p:nvPr>
        </p:nvGraphicFramePr>
        <p:xfrm>
          <a:off x="107504" y="427113"/>
          <a:ext cx="5049397" cy="1572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48164" y="-198081"/>
            <a:ext cx="29523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В бюджет округа от субъектов малого и среднего бизнеса поступают 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налоги на совокупный доход</a:t>
            </a: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с применением упрощенной системы налогообложения.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26-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8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45800233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60911192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439629905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81183" y="345513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5604" y="4642103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85735" y="5915461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2028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Bookman Old Style" pitchFamily="18" charset="0"/>
              </a:rPr>
              <a:t> 4,3 %</a:t>
            </a:r>
            <a:endParaRPr lang="ru-RU" sz="1200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9999"/>
                </a:solidFill>
                <a:latin typeface="Bookman Old Style" pitchFamily="18" charset="0"/>
              </a:rPr>
              <a:t>4,2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4,3%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8" y="4155448"/>
            <a:ext cx="2940705" cy="1261630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Единый сельскохозяйственный налог. 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2" y="5489086"/>
            <a:ext cx="3755545" cy="1160528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65045" y="4176359"/>
            <a:ext cx="2969546" cy="1240719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15" y="1580366"/>
            <a:ext cx="2193923" cy="1463347"/>
          </a:xfrm>
          <a:prstGeom prst="rect">
            <a:avLst/>
          </a:prstGeom>
        </p:spPr>
      </p:pic>
      <p:sp>
        <p:nvSpPr>
          <p:cNvPr id="30" name="Загнутый угол 29"/>
          <p:cNvSpPr/>
          <p:nvPr/>
        </p:nvSpPr>
        <p:spPr>
          <a:xfrm>
            <a:off x="16708" y="14996"/>
            <a:ext cx="41319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571" y="8910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91275770"/>
              </p:ext>
            </p:extLst>
          </p:nvPr>
        </p:nvGraphicFramePr>
        <p:xfrm>
          <a:off x="90389" y="463680"/>
          <a:ext cx="5993779" cy="4333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0736" y="1352881"/>
            <a:ext cx="103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4 308,8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9885" y="1456193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4 110,4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3" y="1111835"/>
            <a:ext cx="1008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4 739,4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3857" y="107048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4 848,4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5934" y="100691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4 959,9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813148045"/>
              </p:ext>
            </p:extLst>
          </p:nvPr>
        </p:nvGraphicFramePr>
        <p:xfrm>
          <a:off x="299141" y="2818109"/>
          <a:ext cx="5400600" cy="1044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26-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8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19433035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672185052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30103433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2028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3,6%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3,3%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3,3%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" y="5147721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1181" y="5003652"/>
            <a:ext cx="46085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земельного налога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организации и физические лица, обладающие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земельными участками, признаваемыми объектом налогообложения в соответствии со ст. 389 НК РФ, на праве собственности, праве постоянного (бессрочного) пользования (п. 1 ст. 388 НК РФ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126" r="9838"/>
          <a:stretch/>
        </p:blipFill>
        <p:spPr>
          <a:xfrm>
            <a:off x="5534190" y="102992"/>
            <a:ext cx="3383224" cy="2499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364170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955" y="94348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ЗЕМЕЛЬНЫЙ    НАЛОГ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512" y="687487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" name="Загнутый угол 1"/>
          <p:cNvSpPr/>
          <p:nvPr/>
        </p:nvSpPr>
        <p:spPr>
          <a:xfrm>
            <a:off x="19309" y="0"/>
            <a:ext cx="4984739" cy="548680"/>
          </a:xfrm>
          <a:prstGeom prst="foldedCorner">
            <a:avLst/>
          </a:prstGeom>
          <a:gradFill flip="none" rotWithShape="1">
            <a:gsLst>
              <a:gs pos="26000">
                <a:srgbClr val="002AFF"/>
              </a:gs>
              <a:gs pos="92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ЛЬГОТЫ  ПО  ЗЕМЕЛЬНОМУ  НАЛОГУ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68" y="622776"/>
            <a:ext cx="5184576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Земельный налог за 2024 год рассчитывается исходя из кадастровой стоимости имущества. </a:t>
            </a:r>
            <a:endParaRPr lang="ru-RU" sz="1300" dirty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860" y="1206422"/>
            <a:ext cx="2664296" cy="5517232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Категории налогоплательщиков, имеющих льготы, установленные в соответствии с п.2 ст. 387 НК РФ местными нормативно-правовыми актами :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-Органы местного самоуправления;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-Автономные, бюджетные и казенные учреждения, финансируемые за счет бюджетных средств;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-Дети-сироты;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Ветераны и инвалиды боевых действий и лица, приравненные к ним;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Граждане в возрасте 70 лет и старше;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Государственные бюджетные учреждения, созданные Смоленской областью;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</a:t>
            </a:r>
            <a:r>
              <a:rPr lang="ru-RU" sz="1400" dirty="0" smtClean="0">
                <a:solidFill>
                  <a:srgbClr val="CC3399"/>
                </a:solidFill>
              </a:rPr>
              <a:t> 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Инвесторы (физические и юридические лица) в отношении земельных участков, используемых ими для реализации инвестиционного проекта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4288" y="1206422"/>
            <a:ext cx="2304256" cy="4365492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Категории налогоплательщиков для которых налоговая база уменьшена на 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600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квадратных метров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(п.5 ст. 391 НК РФ):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-Герои СССР и Герои РФ;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Полные кавалеры ордена Славы;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-Инвалиды </a:t>
            </a:r>
            <a:r>
              <a:rPr lang="en-US" sz="1300" dirty="0" smtClean="0">
                <a:solidFill>
                  <a:srgbClr val="CC3399"/>
                </a:solidFill>
                <a:latin typeface="Bahnschrift SemiBold" pitchFamily="34" charset="0"/>
              </a:rPr>
              <a:t>I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 и </a:t>
            </a:r>
            <a:r>
              <a:rPr lang="en-US" sz="1300" dirty="0" smtClean="0">
                <a:solidFill>
                  <a:srgbClr val="CC3399"/>
                </a:solidFill>
                <a:latin typeface="Bahnschrift SemiBold" pitchFamily="34" charset="0"/>
              </a:rPr>
              <a:t>II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 группы;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-Инвалиды с детства;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-Дети-инвалиды;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-Участники ВОВ; 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-Участники боевых действий;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-Лица, имеющие трех и более детей;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-Пенсионеры;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-Лица, достигшие 60 и 55 лет (мужчины и женщины соответственно).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1276" y="126549"/>
            <a:ext cx="233239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ahnschrift SemiBold" pitchFamily="34" charset="0"/>
              </a:rPr>
              <a:t>Налоговые ставки: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6837302" y="580207"/>
            <a:ext cx="2199194" cy="809876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 сельскохозяйственного назначения и сельскохозяйственного использования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14" name="Рисунок 13" descr="пол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753755"/>
            <a:ext cx="1152128" cy="674694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6477262" y="1063964"/>
            <a:ext cx="36004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альтернативный процесс 15"/>
          <p:cNvSpPr/>
          <p:nvPr/>
        </p:nvSpPr>
        <p:spPr>
          <a:xfrm>
            <a:off x="5292080" y="1498037"/>
            <a:ext cx="1952600" cy="648072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Земли, занятые жилищным фондом  и объектами инженерной инфраструктуры–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17" name="Рисунок 16" descr="дом на земл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6244" y="1418705"/>
            <a:ext cx="1305640" cy="822956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7394196" y="1844824"/>
            <a:ext cx="43204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альтернативный процесс 19"/>
          <p:cNvSpPr/>
          <p:nvPr/>
        </p:nvSpPr>
        <p:spPr>
          <a:xfrm>
            <a:off x="7075084" y="2254063"/>
            <a:ext cx="1977189" cy="707677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 для ведения личного подсобного хозяйства, садоводства и огородничества -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 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1" name="Рисунок 20" descr="сад огород.jpg"/>
          <p:cNvPicPr>
            <a:picLocks noChangeAspect="1"/>
          </p:cNvPicPr>
          <p:nvPr/>
        </p:nvPicPr>
        <p:blipFill>
          <a:blip r:embed="rId5" cstate="print"/>
          <a:srcRect b="9883"/>
          <a:stretch>
            <a:fillRect/>
          </a:stretch>
        </p:blipFill>
        <p:spPr>
          <a:xfrm>
            <a:off x="5471872" y="2241661"/>
            <a:ext cx="1152128" cy="720080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flipH="1" flipV="1">
            <a:off x="6621278" y="2601701"/>
            <a:ext cx="432048" cy="1829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Блок-схема: альтернативный процесс 24"/>
          <p:cNvSpPr/>
          <p:nvPr/>
        </p:nvSpPr>
        <p:spPr>
          <a:xfrm>
            <a:off x="5441596" y="3116163"/>
            <a:ext cx="1952600" cy="648072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Земли, предназначенные для объектов обороны, безопасности и таможенных нужд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6" name="Рисунок 25" descr="объект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7845" y="3080159"/>
            <a:ext cx="1230205" cy="720080"/>
          </a:xfrm>
          <a:prstGeom prst="rect">
            <a:avLst/>
          </a:prstGeom>
        </p:spPr>
      </p:pic>
      <p:cxnSp>
        <p:nvCxnSpPr>
          <p:cNvPr id="27" name="Прямая со стрелкой 26"/>
          <p:cNvCxnSpPr/>
          <p:nvPr/>
        </p:nvCxnSpPr>
        <p:spPr>
          <a:xfrm>
            <a:off x="7440386" y="3429000"/>
            <a:ext cx="317459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Блок-схема: альтернативный процесс 27"/>
          <p:cNvSpPr/>
          <p:nvPr/>
        </p:nvSpPr>
        <p:spPr>
          <a:xfrm>
            <a:off x="7016496" y="3964712"/>
            <a:ext cx="1888976" cy="576064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Прочие земельные участки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1,5 %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9" name="Рисунок 28" descr="дорог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7711" y="3879731"/>
            <a:ext cx="1119039" cy="746026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 flipH="1" flipV="1">
            <a:off x="6605615" y="4255086"/>
            <a:ext cx="393129" cy="531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001300604"/>
              </p:ext>
            </p:extLst>
          </p:nvPr>
        </p:nvGraphicFramePr>
        <p:xfrm>
          <a:off x="5316048" y="4813317"/>
          <a:ext cx="3827952" cy="183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850163" y="6079634"/>
            <a:ext cx="3574983" cy="6924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Суммы предоставленных налоговых льгот (выпадающие доходы бюджета) за 2024   год</a:t>
            </a:r>
            <a:r>
              <a:rPr lang="ru-RU" sz="1300" b="1" dirty="0">
                <a:solidFill>
                  <a:srgbClr val="003300"/>
                </a:solidFill>
                <a:latin typeface="Bahnschrift SemiBold" pitchFamily="34" charset="0"/>
              </a:rPr>
              <a:t> 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 </a:t>
            </a:r>
            <a:r>
              <a:rPr lang="ru-RU" sz="1300" b="1" dirty="0" smtClean="0">
                <a:solidFill>
                  <a:srgbClr val="FF0000"/>
                </a:solidFill>
                <a:latin typeface="Bahnschrift SemiBold" pitchFamily="34" charset="0"/>
              </a:rPr>
              <a:t>1 732,0 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тыс. руб.</a:t>
            </a:r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/>
        </p:nvSpPr>
        <p:spPr>
          <a:xfrm>
            <a:off x="1331640" y="5085184"/>
            <a:ext cx="4607400" cy="1575120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31744302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8152" y="773796"/>
            <a:ext cx="97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2 742,5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4323" y="1721169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2 550,6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3455" y="2492229"/>
            <a:ext cx="949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2 403,7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5643" y="2142521"/>
            <a:ext cx="86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2 483,1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4951" y="172116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2 565,0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593193566"/>
              </p:ext>
            </p:extLst>
          </p:nvPr>
        </p:nvGraphicFramePr>
        <p:xfrm>
          <a:off x="291610" y="2276872"/>
          <a:ext cx="5400600" cy="153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CC6600"/>
          </a:solidFill>
          <a:ln>
            <a:solidFill>
              <a:srgbClr val="CC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26-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8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251260522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39315054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64698122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2028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1,8%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1,7%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1,7%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5158934"/>
            <a:ext cx="41406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налога на имущество физических лиц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физические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лица,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обладающие правом собственности на имущество, признаваемое объектом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налогообложения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487683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02992"/>
            <a:ext cx="598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 НА  ИМУЩЕСТВО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508" y="4765951"/>
            <a:ext cx="2530627" cy="1799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b="28179"/>
          <a:stretch/>
        </p:blipFill>
        <p:spPr>
          <a:xfrm>
            <a:off x="5436095" y="-348215"/>
            <a:ext cx="4349499" cy="2913119"/>
          </a:xfrm>
          <a:prstGeom prst="rect">
            <a:avLst/>
          </a:prstGeom>
        </p:spPr>
      </p:pic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38" y="616103"/>
            <a:ext cx="532859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Налог на имущество физических лиц за 2024 год рассчитывается исходя из кадастровой стоимости имущества. </a:t>
            </a:r>
            <a:endParaRPr lang="ru-RU" sz="1300" dirty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91" y="1154911"/>
            <a:ext cx="2664296" cy="44644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Объекты налогообложения: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квартиры,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комнаты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жилые дома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гаражи,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</a:t>
            </a:r>
            <a:r>
              <a:rPr lang="ru-RU" sz="1300" dirty="0" err="1" smtClean="0">
                <a:solidFill>
                  <a:srgbClr val="003300"/>
                </a:solidFill>
                <a:latin typeface="Bahnschrift SemiBold" pitchFamily="34" charset="0"/>
              </a:rPr>
              <a:t>машино-место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объекты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незавершенного                   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строительства 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единые недвижимые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комплексы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другие здания,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строения и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сооружения </a:t>
            </a:r>
            <a:endParaRPr lang="ru-RU" sz="1300" dirty="0" smtClean="0">
              <a:latin typeface="Bahnschrift SemiBold" pitchFamily="34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107504" y="1499344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107504" y="2188605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107504" y="2877866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107504" y="3562040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107504" y="4284151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128049" y="4971335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клю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049" y="1466782"/>
            <a:ext cx="659079" cy="659079"/>
          </a:xfrm>
          <a:prstGeom prst="rect">
            <a:avLst/>
          </a:prstGeom>
        </p:spPr>
      </p:pic>
      <p:pic>
        <p:nvPicPr>
          <p:cNvPr id="18" name="Рисунок 17" descr="до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97" y="2340040"/>
            <a:ext cx="722938" cy="406747"/>
          </a:xfrm>
          <a:prstGeom prst="rect">
            <a:avLst/>
          </a:prstGeom>
        </p:spPr>
      </p:pic>
      <p:pic>
        <p:nvPicPr>
          <p:cNvPr id="19" name="Рисунок 18" descr="гара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163" y="2963650"/>
            <a:ext cx="503843" cy="482712"/>
          </a:xfrm>
          <a:prstGeom prst="rect">
            <a:avLst/>
          </a:prstGeom>
        </p:spPr>
      </p:pic>
      <p:pic>
        <p:nvPicPr>
          <p:cNvPr id="20" name="Рисунок 19" descr="незав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044" y="3526036"/>
            <a:ext cx="720080" cy="720080"/>
          </a:xfrm>
          <a:prstGeom prst="rect">
            <a:avLst/>
          </a:prstGeom>
        </p:spPr>
      </p:pic>
      <p:pic>
        <p:nvPicPr>
          <p:cNvPr id="21" name="Рисунок 20" descr="единые комп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049" y="4252746"/>
            <a:ext cx="692696" cy="692696"/>
          </a:xfrm>
          <a:prstGeom prst="rect">
            <a:avLst/>
          </a:prstGeom>
        </p:spPr>
      </p:pic>
      <p:pic>
        <p:nvPicPr>
          <p:cNvPr id="22" name="Рисунок 21" descr="комплек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068" y="5017747"/>
            <a:ext cx="671567" cy="4835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51941" y="1154911"/>
            <a:ext cx="2232248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Необлагаемый минимум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(в квадратных метрах)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квартиры – 20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комнаты – 10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жилого дома - 50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1641" y="2344419"/>
            <a:ext cx="2232248" cy="26930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Льготные категории налогоплательщиков соответствии 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со ст.407 НК РФ: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-Герои СССР и Герои РФ;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-Инвалиды </a:t>
            </a:r>
            <a:r>
              <a:rPr lang="en-US" sz="1300" dirty="0" smtClean="0">
                <a:solidFill>
                  <a:srgbClr val="FF0000"/>
                </a:solidFill>
                <a:latin typeface="Bahnschrift SemiBold" pitchFamily="34" charset="0"/>
              </a:rPr>
              <a:t>I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и </a:t>
            </a:r>
            <a:r>
              <a:rPr lang="en-US" sz="1300" dirty="0" smtClean="0">
                <a:solidFill>
                  <a:srgbClr val="FF0000"/>
                </a:solidFill>
                <a:latin typeface="Bahnschrift SemiBold" pitchFamily="34" charset="0"/>
              </a:rPr>
              <a:t>II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группы;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-Инвалиды с детства;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-Дети-инвалиды;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-Участники ВОВ ; 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-Участники боевых действий;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-Военнослужащие;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-Пенсионеры и т.д.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6556" y="214191"/>
            <a:ext cx="233239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ahnschrift SemiBold" pitchFamily="34" charset="0"/>
              </a:rPr>
              <a:t>Налоговые ставки: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7275202" y="741821"/>
            <a:ext cx="1800200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Жилой дом, часть жилого дома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7" name="Рисунок 26" descr="дом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41062" y="618741"/>
            <a:ext cx="1127764" cy="720080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 flipH="1" flipV="1">
            <a:off x="6628364" y="1038538"/>
            <a:ext cx="610793" cy="2635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Блок-схема: альтернативный процесс 31"/>
          <p:cNvSpPr/>
          <p:nvPr/>
        </p:nvSpPr>
        <p:spPr>
          <a:xfrm>
            <a:off x="5286477" y="1477166"/>
            <a:ext cx="1952600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Квартира, часть квартиры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33" name="Рисунок 32" descr="дом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03768" y="1405781"/>
            <a:ext cx="848974" cy="720080"/>
          </a:xfrm>
          <a:prstGeom prst="rect">
            <a:avLst/>
          </a:prstGeom>
        </p:spPr>
      </p:pic>
      <p:cxnSp>
        <p:nvCxnSpPr>
          <p:cNvPr id="34" name="Прямая со стрелкой 33"/>
          <p:cNvCxnSpPr/>
          <p:nvPr/>
        </p:nvCxnSpPr>
        <p:spPr>
          <a:xfrm>
            <a:off x="7297513" y="1762682"/>
            <a:ext cx="694016" cy="13501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Блок-схема: альтернативный процесс 35"/>
          <p:cNvSpPr/>
          <p:nvPr/>
        </p:nvSpPr>
        <p:spPr>
          <a:xfrm>
            <a:off x="7108306" y="2335072"/>
            <a:ext cx="1929094" cy="61264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Единый недвижимый комплекс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37" name="Рисунок 36" descr="единый комплек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14149" y="2236229"/>
            <a:ext cx="864096" cy="864096"/>
          </a:xfrm>
          <a:prstGeom prst="rect">
            <a:avLst/>
          </a:prstGeom>
        </p:spPr>
      </p:pic>
      <p:cxnSp>
        <p:nvCxnSpPr>
          <p:cNvPr id="38" name="Прямая со стрелкой 37"/>
          <p:cNvCxnSpPr/>
          <p:nvPr/>
        </p:nvCxnSpPr>
        <p:spPr>
          <a:xfrm flipH="1">
            <a:off x="6478245" y="2668277"/>
            <a:ext cx="565886" cy="1503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Блок-схема: альтернативный процесс 39"/>
          <p:cNvSpPr/>
          <p:nvPr/>
        </p:nvSpPr>
        <p:spPr>
          <a:xfrm>
            <a:off x="5330677" y="3215615"/>
            <a:ext cx="2292074" cy="648072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Объекты незавершенного строительства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1" name="Рисунок 40" descr="незаверш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4719" y="3125124"/>
            <a:ext cx="1334816" cy="864096"/>
          </a:xfrm>
          <a:prstGeom prst="rect">
            <a:avLst/>
          </a:prstGeom>
        </p:spPr>
      </p:pic>
      <p:cxnSp>
        <p:nvCxnSpPr>
          <p:cNvPr id="42" name="Прямая со стрелкой 41"/>
          <p:cNvCxnSpPr/>
          <p:nvPr/>
        </p:nvCxnSpPr>
        <p:spPr>
          <a:xfrm>
            <a:off x="7667054" y="3541283"/>
            <a:ext cx="43204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Блок-схема: альтернативный процесс 42"/>
          <p:cNvSpPr/>
          <p:nvPr/>
        </p:nvSpPr>
        <p:spPr>
          <a:xfrm>
            <a:off x="7153587" y="3976016"/>
            <a:ext cx="1960984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Гараж и </a:t>
            </a:r>
            <a:r>
              <a:rPr lang="ru-RU" sz="1300" dirty="0" err="1" smtClean="0">
                <a:solidFill>
                  <a:srgbClr val="003300"/>
                </a:solidFill>
                <a:latin typeface="Bahnschrift SemiBold" pitchFamily="34" charset="0"/>
              </a:rPr>
              <a:t>машино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-место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4" name="Рисунок 43" descr="гараж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40143" y="3960115"/>
            <a:ext cx="792687" cy="648072"/>
          </a:xfrm>
          <a:prstGeom prst="rect">
            <a:avLst/>
          </a:prstGeom>
        </p:spPr>
      </p:pic>
      <p:cxnSp>
        <p:nvCxnSpPr>
          <p:cNvPr id="45" name="Прямая со стрелкой 44"/>
          <p:cNvCxnSpPr>
            <a:stCxn id="43" idx="1"/>
          </p:cNvCxnSpPr>
          <p:nvPr/>
        </p:nvCxnSpPr>
        <p:spPr>
          <a:xfrm flipH="1">
            <a:off x="6615009" y="4264048"/>
            <a:ext cx="53857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Блок-схема: альтернативный процесс 46"/>
          <p:cNvSpPr/>
          <p:nvPr/>
        </p:nvSpPr>
        <p:spPr>
          <a:xfrm>
            <a:off x="5252502" y="4738001"/>
            <a:ext cx="2096616" cy="648072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Хозяйственные строения и сооружения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8" name="Рисунок 47" descr="хоз строение 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97333" y="4608187"/>
            <a:ext cx="826907" cy="836712"/>
          </a:xfrm>
          <a:prstGeom prst="rect">
            <a:avLst/>
          </a:prstGeom>
        </p:spPr>
      </p:pic>
      <p:cxnSp>
        <p:nvCxnSpPr>
          <p:cNvPr id="49" name="Прямая со стрелкой 48"/>
          <p:cNvCxnSpPr/>
          <p:nvPr/>
        </p:nvCxnSpPr>
        <p:spPr>
          <a:xfrm>
            <a:off x="7478448" y="4971335"/>
            <a:ext cx="594989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Блок-схема: альтернативный процесс 51"/>
          <p:cNvSpPr/>
          <p:nvPr/>
        </p:nvSpPr>
        <p:spPr>
          <a:xfrm>
            <a:off x="7191400" y="5463980"/>
            <a:ext cx="1952600" cy="1394019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Административно-офисные и коммерческие объекты:</a:t>
            </a:r>
            <a:endParaRPr lang="en-US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-до 300 млн. -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2 %</a:t>
            </a: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Bahnschrift SemiBold" pitchFamily="34" charset="0"/>
              </a:rPr>
              <a:t>- свыше 300 млн. –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2,5%</a:t>
            </a:r>
          </a:p>
          <a:p>
            <a:pPr algn="ctr"/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53" name="Рисунок 52" descr="тц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966640" y="5437838"/>
            <a:ext cx="1794548" cy="744405"/>
          </a:xfrm>
          <a:prstGeom prst="rect">
            <a:avLst/>
          </a:prstGeom>
        </p:spPr>
      </p:pic>
      <p:cxnSp>
        <p:nvCxnSpPr>
          <p:cNvPr id="54" name="Прямая со стрелкой 53"/>
          <p:cNvCxnSpPr/>
          <p:nvPr/>
        </p:nvCxnSpPr>
        <p:spPr>
          <a:xfrm flipH="1" flipV="1">
            <a:off x="6632628" y="5860025"/>
            <a:ext cx="337308" cy="72008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Блок-схема: альтернативный процесс 57"/>
          <p:cNvSpPr/>
          <p:nvPr/>
        </p:nvSpPr>
        <p:spPr>
          <a:xfrm>
            <a:off x="3715450" y="6211896"/>
            <a:ext cx="1672952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Прочие объекты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0,5%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59" name="Рисунок 58" descr="хоз строение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21272" y="6186875"/>
            <a:ext cx="749293" cy="611727"/>
          </a:xfrm>
          <a:prstGeom prst="rect">
            <a:avLst/>
          </a:prstGeom>
        </p:spPr>
      </p:pic>
      <p:cxnSp>
        <p:nvCxnSpPr>
          <p:cNvPr id="61" name="Прямая со стрелкой 60"/>
          <p:cNvCxnSpPr/>
          <p:nvPr/>
        </p:nvCxnSpPr>
        <p:spPr>
          <a:xfrm>
            <a:off x="5388402" y="6499928"/>
            <a:ext cx="43204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8702" y="5734608"/>
            <a:ext cx="3574983" cy="6924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Суммы предоставленных налоговых льгот (выпадающие доходы бюджетов) за 2023  год,  </a:t>
            </a:r>
            <a:r>
              <a:rPr lang="ru-RU" sz="1300" b="1" dirty="0" smtClean="0">
                <a:solidFill>
                  <a:srgbClr val="FF0000"/>
                </a:solidFill>
                <a:latin typeface="Bahnschrift SemiBold" pitchFamily="34" charset="0"/>
              </a:rPr>
              <a:t>391,0 </a:t>
            </a:r>
            <a:r>
              <a:rPr lang="ru-RU" sz="1300" b="1" dirty="0" err="1" smtClean="0">
                <a:solidFill>
                  <a:srgbClr val="003300"/>
                </a:solidFill>
                <a:latin typeface="Bahnschrift SemiBold" pitchFamily="34" charset="0"/>
              </a:rPr>
              <a:t>тыс.руб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.</a:t>
            </a:r>
          </a:p>
        </p:txBody>
      </p:sp>
      <p:sp>
        <p:nvSpPr>
          <p:cNvPr id="50" name="Загнутый угол 49"/>
          <p:cNvSpPr/>
          <p:nvPr/>
        </p:nvSpPr>
        <p:spPr>
          <a:xfrm>
            <a:off x="-5808" y="5528"/>
            <a:ext cx="582625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6270" y="166865"/>
            <a:ext cx="5976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ЛЬГОТЫ  ПО НАЛОГУ   ИМУЩЕСТВО  ФИЗИЧЕСКИХ  ЛИЦ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0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10"/>
          <p:cNvSpPr/>
          <p:nvPr/>
        </p:nvSpPr>
        <p:spPr>
          <a:xfrm>
            <a:off x="1114067" y="4642103"/>
            <a:ext cx="4824973" cy="2073081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7911626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874019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1 376,8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6223" y="1192073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1 924,0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81382" y="1102940"/>
            <a:ext cx="99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2 001,0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8512" y="98753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2 081,0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6296" y="85114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2 164,0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28191979"/>
              </p:ext>
            </p:extLst>
          </p:nvPr>
        </p:nvGraphicFramePr>
        <p:xfrm>
          <a:off x="323528" y="2335684"/>
          <a:ext cx="5400600" cy="193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D600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26-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8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0227815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57920819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26649488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2028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5668" y="4593354"/>
            <a:ext cx="47933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государственной пошлины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8874" y="0"/>
            <a:ext cx="412590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874" y="89674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59" y="369909"/>
            <a:ext cx="2301021" cy="230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" y="5281216"/>
            <a:ext cx="1324298" cy="1324298"/>
          </a:xfrm>
          <a:prstGeom prst="rect">
            <a:avLst/>
          </a:prstGeom>
        </p:spPr>
      </p:pic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002514"/>
              </p:ext>
            </p:extLst>
          </p:nvPr>
        </p:nvGraphicFramePr>
        <p:xfrm>
          <a:off x="107502" y="620688"/>
          <a:ext cx="892899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318,9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263,9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216,6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1 265,3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1 316,0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1" kern="1200" dirty="0" smtClean="0">
                          <a:solidFill>
                            <a:srgbClr val="FF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 01.01.2026 не поступает в бюджет муниципального образования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211,8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170,5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600454336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904428727"/>
              </p:ext>
            </p:extLst>
          </p:nvPr>
        </p:nvGraphicFramePr>
        <p:xfrm>
          <a:off x="3635896" y="5877272"/>
          <a:ext cx="5400600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Загнутый угол 19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9275" y="156456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нутый угол 3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600594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 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902,1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352,0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128 898,0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090,9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602,4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733,5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977,8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186,8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132,4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840,9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619,4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20050,9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454,5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661,1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020,3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030,1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494555542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28775770"/>
              </p:ext>
            </p:extLst>
          </p:nvPr>
        </p:nvGraphicFramePr>
        <p:xfrm>
          <a:off x="3563888" y="5013177"/>
          <a:ext cx="5472608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(СУБСИДИИ) 2026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3528" y="574140"/>
            <a:ext cx="8640960" cy="766628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1068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2026 году в бюджете муниципального образования запланировано  поступление 12 целевых субсидий на общую сумму 107 028,9 тыс. рублей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035038"/>
              </p:ext>
            </p:extLst>
          </p:nvPr>
        </p:nvGraphicFramePr>
        <p:xfrm>
          <a:off x="323528" y="1397001"/>
          <a:ext cx="8640960" cy="48584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128792"/>
                <a:gridCol w="1512168"/>
              </a:tblGrid>
              <a:tr h="404870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оснащение общеобразовательных организаций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984,2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пополнение книжных фондов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14,1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функционирование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«Точек роста» в школах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490,0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питание учащихся в школах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3 182,9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капитальный ремонт зданий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дошкольных систем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475,1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капитальный ремонт и оснащение детских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садов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24 238,6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 дорог (сельских)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20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000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автомобильных дорог общего пользования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50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000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 шахтных колодцев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500,0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восстановление воинских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захоронений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190,0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обустройство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детских игровых площадок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2 333,3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Формирование современной городской среды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620,8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нутый угол 16"/>
          <p:cNvSpPr/>
          <p:nvPr/>
        </p:nvSpPr>
        <p:spPr>
          <a:xfrm>
            <a:off x="5804770" y="23531"/>
            <a:ext cx="331882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1857011" y="3796821"/>
            <a:ext cx="7154471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 marR="5080" lvl="0" algn="just">
              <a:spcBef>
                <a:spcPts val="95"/>
              </a:spcBef>
            </a:pPr>
            <a:r>
              <a:rPr lang="ru-RU" sz="1600" i="1" spc="-20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lang="ru-RU" sz="1600" i="1" spc="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средства, </a:t>
            </a:r>
            <a:r>
              <a:rPr lang="ru-RU" sz="1600" i="1" spc="-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безвозмездно </a:t>
            </a:r>
            <a:r>
              <a:rPr lang="ru-RU" sz="1600" i="1" spc="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поступающие </a:t>
            </a:r>
            <a:r>
              <a:rPr lang="ru-RU" sz="1600" i="1" spc="-20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lang="ru-RU" sz="1600" i="1" spc="-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 </a:t>
            </a:r>
            <a:r>
              <a:rPr lang="ru-RU" sz="1600" i="1" spc="-10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из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другого  </a:t>
            </a:r>
            <a:r>
              <a:rPr lang="ru-RU" sz="1600" i="1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бюджета </a:t>
            </a:r>
            <a:r>
              <a:rPr lang="ru-RU" sz="1600" i="1" spc="-20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lang="ru-RU" sz="1600" i="1" spc="18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форме </a:t>
            </a:r>
            <a:r>
              <a:rPr lang="ru-RU" sz="1600" i="1" spc="-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дотаций, </a:t>
            </a:r>
            <a:r>
              <a:rPr lang="ru-RU" sz="1600" i="1" spc="-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субвенций, </a:t>
            </a:r>
            <a:r>
              <a:rPr lang="ru-RU" sz="1600" i="1" spc="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субсидий, </a:t>
            </a:r>
            <a:r>
              <a:rPr lang="ru-RU" sz="1600" i="1" spc="-1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иных  </a:t>
            </a:r>
            <a:r>
              <a:rPr lang="ru-RU" sz="1600" i="1" spc="-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межбюджетных </a:t>
            </a:r>
            <a:r>
              <a:rPr lang="ru-RU" sz="1600" i="1" spc="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трансфертов, </a:t>
            </a:r>
            <a:r>
              <a:rPr lang="ru-RU" sz="1600" i="1" spc="1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а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также </a:t>
            </a:r>
            <a:r>
              <a:rPr lang="ru-RU" sz="1600" i="1" spc="-6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от </a:t>
            </a:r>
            <a:r>
              <a:rPr lang="ru-RU" sz="1600" i="1" spc="-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физических </a:t>
            </a:r>
            <a:r>
              <a:rPr lang="ru-RU" sz="1600" i="1" spc="-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 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юридических</a:t>
            </a:r>
            <a:r>
              <a:rPr lang="ru-RU" sz="1600" i="1" spc="-1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5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лиц</a:t>
            </a:r>
            <a:endParaRPr lang="ru-RU" sz="1600" i="1" dirty="0">
              <a:solidFill>
                <a:prstClr val="black"/>
              </a:solidFill>
              <a:latin typeface="Trebuchet MS" panose="020B0603020202020204" pitchFamily="34" charset="0"/>
              <a:cs typeface="Verdana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1767474" y="687345"/>
            <a:ext cx="7222313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266700" marR="5080" lvl="0" indent="-88900" algn="just">
              <a:spcBef>
                <a:spcPts val="95"/>
              </a:spcBef>
            </a:pPr>
            <a:r>
              <a:rPr lang="ru-RU" sz="1600" i="1" spc="-6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-план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доходов </a:t>
            </a:r>
            <a:r>
              <a:rPr lang="ru-RU" sz="1600" i="1" spc="-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 </a:t>
            </a:r>
            <a:r>
              <a:rPr lang="ru-RU" sz="1600" i="1" spc="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расходов </a:t>
            </a:r>
            <a:r>
              <a:rPr lang="ru-RU" sz="1600" i="1" spc="-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государства, </a:t>
            </a:r>
            <a:r>
              <a:rPr lang="ru-RU" sz="1600" i="1" spc="-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субъекта </a:t>
            </a:r>
            <a:r>
              <a:rPr lang="ru-RU" sz="1600" i="1" spc="4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Российской  </a:t>
            </a:r>
            <a:r>
              <a:rPr lang="ru-RU" sz="1600" i="1" spc="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Федерации, </a:t>
            </a:r>
            <a:r>
              <a:rPr lang="ru-RU" sz="1600" i="1" spc="-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муниципального </a:t>
            </a:r>
            <a:r>
              <a:rPr lang="ru-RU" sz="1600" i="1" spc="-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образования, </a:t>
            </a:r>
            <a:r>
              <a:rPr lang="ru-RU" sz="1600" i="1" spc="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необходимый </a:t>
            </a:r>
            <a:r>
              <a:rPr lang="ru-RU" sz="1600" i="1" spc="-1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для  </a:t>
            </a:r>
            <a:r>
              <a:rPr lang="ru-RU" sz="1600" i="1" spc="-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обеспечения </a:t>
            </a:r>
            <a:r>
              <a:rPr lang="ru-RU" sz="1600" i="1" spc="-8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выполнения </a:t>
            </a:r>
            <a:r>
              <a:rPr lang="ru-RU" sz="1600" i="1" spc="7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ими </a:t>
            </a:r>
            <a:r>
              <a:rPr lang="ru-RU" sz="1600" i="1" spc="-4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своих </a:t>
            </a:r>
            <a:r>
              <a:rPr lang="ru-RU" sz="1600" i="1" spc="-6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обязательств </a:t>
            </a:r>
            <a:r>
              <a:rPr lang="ru-RU" sz="1600" i="1" spc="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(например, </a:t>
            </a:r>
            <a:r>
              <a:rPr lang="ru-RU" sz="1600" i="1" spc="-1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для  </a:t>
            </a:r>
            <a:r>
              <a:rPr lang="ru-RU" sz="1600" i="1" spc="-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обеспечения</a:t>
            </a:r>
            <a:r>
              <a:rPr lang="ru-RU" sz="1600" i="1" spc="-8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прав</a:t>
            </a:r>
            <a:r>
              <a:rPr lang="ru-RU" sz="1600" i="1" spc="-1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граждан</a:t>
            </a:r>
            <a:r>
              <a:rPr lang="ru-RU" sz="1600" i="1" spc="-1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на</a:t>
            </a:r>
            <a:r>
              <a:rPr lang="ru-RU" sz="1600" i="1" spc="-1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образование)</a:t>
            </a:r>
          </a:p>
        </p:txBody>
      </p:sp>
      <p:sp>
        <p:nvSpPr>
          <p:cNvPr id="4" name="object 4"/>
          <p:cNvSpPr/>
          <p:nvPr/>
        </p:nvSpPr>
        <p:spPr>
          <a:xfrm>
            <a:off x="1855229" y="2278762"/>
            <a:ext cx="7134557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77800" marR="494665" lvl="0" algn="just">
              <a:spcBef>
                <a:spcPts val="30"/>
              </a:spcBef>
            </a:pPr>
            <a:r>
              <a:rPr lang="ru-RU" sz="1600" i="1" spc="-20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lang="ru-RU" sz="1600" i="1" spc="-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совокупность </a:t>
            </a:r>
            <a:r>
              <a:rPr lang="ru-RU" sz="1600" i="1" spc="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федерального </a:t>
            </a:r>
            <a:r>
              <a:rPr lang="ru-RU" sz="1600" i="1" spc="-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бюджета,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бюджетов</a:t>
            </a:r>
            <a:r>
              <a:rPr lang="ru-RU" sz="1600" i="1" spc="-29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45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субъектов Р</a:t>
            </a:r>
            <a:r>
              <a:rPr lang="ru-RU" sz="1600" i="1" spc="35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оссийской</a:t>
            </a:r>
            <a:r>
              <a:rPr lang="ru-RU" sz="1600" i="1" spc="-90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Федерации,</a:t>
            </a:r>
            <a:r>
              <a:rPr lang="ru-RU" sz="1600" i="1" spc="-10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местных</a:t>
            </a:r>
            <a:r>
              <a:rPr lang="ru-RU" sz="1600" i="1" spc="-10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бюджетов</a:t>
            </a:r>
            <a:r>
              <a:rPr lang="ru-RU" sz="1600" i="1" spc="-9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</a:t>
            </a:r>
            <a:r>
              <a:rPr lang="ru-RU" sz="1600" i="1" spc="-1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35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бюджетов государственных </a:t>
            </a:r>
            <a:r>
              <a:rPr lang="ru-RU" sz="1600" i="1" spc="-6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внебюджетных</a:t>
            </a:r>
            <a:r>
              <a:rPr lang="ru-RU" sz="1600" i="1" spc="-18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фондов</a:t>
            </a:r>
            <a:endParaRPr lang="ru-RU" sz="1600" i="1" dirty="0">
              <a:solidFill>
                <a:prstClr val="black"/>
              </a:solidFill>
              <a:latin typeface="Trebuchet MS" panose="020B0603020202020204" pitchFamily="34" charset="0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78262" y="83154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CC99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75278" y="981567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CC99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26445" y="5314880"/>
            <a:ext cx="7163342" cy="978173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298450" indent="-285750">
              <a:spcBef>
                <a:spcPts val="95"/>
              </a:spcBef>
              <a:buFontTx/>
              <a:buChar char="-"/>
              <a:tabLst>
                <a:tab pos="320675" algn="l"/>
                <a:tab pos="1618615" algn="l"/>
                <a:tab pos="2880995" algn="l"/>
              </a:tabLst>
            </a:pPr>
            <a:r>
              <a:rPr lang="ru-RU" sz="1600" i="1" spc="-20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денежные	</a:t>
            </a:r>
            <a:r>
              <a:rPr lang="ru-RU" sz="1600" i="1" spc="10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средства,	</a:t>
            </a:r>
            <a:r>
              <a:rPr lang="ru-RU" sz="1600" i="1" spc="15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предусмотренные, </a:t>
            </a:r>
            <a:r>
              <a:rPr lang="ru-RU" sz="1600" i="1" spc="-204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	</a:t>
            </a:r>
            <a:r>
              <a:rPr lang="ru-RU" sz="1600" i="1" spc="1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</a:t>
            </a:r>
            <a:r>
              <a:rPr lang="ru-RU" sz="1600" i="1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</a:t>
            </a:r>
            <a:r>
              <a:rPr lang="ru-RU"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ж</a:t>
            </a:r>
            <a:r>
              <a:rPr lang="ru-RU" sz="1600" i="1" spc="7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е</a:t>
            </a:r>
            <a:r>
              <a:rPr lang="ru-RU" sz="1600" i="1" spc="-5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те</a:t>
            </a:r>
            <a:r>
              <a:rPr lang="ru-RU" sz="1600" i="1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	</a:t>
            </a:r>
            <a:r>
              <a:rPr lang="ru-RU" sz="1600" i="1" spc="35" dirty="0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</a:t>
            </a:r>
          </a:p>
          <a:p>
            <a:pPr marL="298450" indent="-285750">
              <a:spcBef>
                <a:spcPts val="95"/>
              </a:spcBef>
              <a:buFontTx/>
              <a:buChar char="-"/>
              <a:tabLst>
                <a:tab pos="320675" algn="l"/>
                <a:tab pos="1618615" algn="l"/>
                <a:tab pos="2880995" algn="l"/>
              </a:tabLst>
            </a:pPr>
            <a:r>
              <a:rPr lang="ru-RU" sz="1600" i="1" spc="1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осуществление </a:t>
            </a:r>
            <a:r>
              <a:rPr lang="ru-RU" sz="1600" i="1" spc="-9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различных </a:t>
            </a:r>
            <a:r>
              <a:rPr lang="ru-RU"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расходов</a:t>
            </a:r>
            <a:r>
              <a:rPr lang="ru-RU" sz="1600" i="1" spc="5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(например: </a:t>
            </a:r>
            <a:r>
              <a:rPr lang="ru-RU" sz="1600" i="1" spc="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 </a:t>
            </a:r>
            <a:r>
              <a:rPr lang="ru-RU" sz="1600" i="1" spc="-1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выплату  </a:t>
            </a:r>
            <a:r>
              <a:rPr lang="ru-RU"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заработной</a:t>
            </a:r>
            <a:r>
              <a:rPr lang="ru-RU"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9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платы</a:t>
            </a:r>
            <a:r>
              <a:rPr lang="ru-RU"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работников,</a:t>
            </a:r>
            <a:r>
              <a:rPr lang="ru-RU"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</a:t>
            </a:r>
            <a:r>
              <a:rPr lang="ru-RU"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оплату</a:t>
            </a:r>
            <a:r>
              <a:rPr lang="ru-RU" sz="1600" i="1" spc="-10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коммунальных</a:t>
            </a:r>
            <a:r>
              <a:rPr lang="ru-RU" sz="1600" i="1" spc="-1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7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услуг,</a:t>
            </a:r>
            <a:r>
              <a:rPr lang="ru-RU" sz="1600" i="1" spc="-1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  </a:t>
            </a:r>
            <a:r>
              <a:rPr lang="ru-RU" sz="1600" i="1" spc="-1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выплату </a:t>
            </a:r>
            <a:r>
              <a:rPr lang="ru-RU"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пособий </a:t>
            </a:r>
            <a:r>
              <a:rPr lang="ru-RU"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</a:t>
            </a:r>
            <a:r>
              <a:rPr lang="ru-RU" sz="1600" i="1" spc="-26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др.)</a:t>
            </a:r>
            <a:endParaRPr lang="ru-RU"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 marL="298450" indent="-285750">
              <a:spcBef>
                <a:spcPts val="95"/>
              </a:spcBef>
              <a:buFontTx/>
              <a:buChar char="-"/>
              <a:tabLst>
                <a:tab pos="320675" algn="l"/>
                <a:tab pos="1618615" algn="l"/>
                <a:tab pos="2880995" algn="l"/>
              </a:tabLst>
            </a:pPr>
            <a:endParaRPr lang="ru-RU" sz="14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lvl="0">
              <a:spcBef>
                <a:spcPts val="95"/>
              </a:spcBef>
              <a:tabLst>
                <a:tab pos="320675" algn="l"/>
                <a:tab pos="1618615" algn="l"/>
                <a:tab pos="2880995" algn="l"/>
              </a:tabLst>
            </a:pPr>
            <a:r>
              <a:rPr lang="ru-RU" sz="1400" i="1" spc="15" dirty="0" smtClean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endParaRPr lang="ru-RU" sz="1400" i="1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06353" y="2424325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5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7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5" y="720090"/>
                </a:lnTo>
                <a:lnTo>
                  <a:pt x="408908" y="716803"/>
                </a:lnTo>
                <a:lnTo>
                  <a:pt x="455771" y="707231"/>
                </a:lnTo>
                <a:lnTo>
                  <a:pt x="500205" y="691800"/>
                </a:lnTo>
                <a:lnTo>
                  <a:pt x="541781" y="670941"/>
                </a:lnTo>
                <a:lnTo>
                  <a:pt x="580072" y="645080"/>
                </a:lnTo>
                <a:lnTo>
                  <a:pt x="614648" y="614648"/>
                </a:lnTo>
                <a:lnTo>
                  <a:pt x="645080" y="580072"/>
                </a:lnTo>
                <a:lnTo>
                  <a:pt x="670940" y="541782"/>
                </a:lnTo>
                <a:lnTo>
                  <a:pt x="691800" y="500205"/>
                </a:lnTo>
                <a:lnTo>
                  <a:pt x="707231" y="455771"/>
                </a:lnTo>
                <a:lnTo>
                  <a:pt x="716803" y="408908"/>
                </a:lnTo>
                <a:lnTo>
                  <a:pt x="720090" y="360044"/>
                </a:lnTo>
                <a:lnTo>
                  <a:pt x="716803" y="311181"/>
                </a:lnTo>
                <a:lnTo>
                  <a:pt x="707231" y="264318"/>
                </a:lnTo>
                <a:lnTo>
                  <a:pt x="691800" y="219884"/>
                </a:lnTo>
                <a:lnTo>
                  <a:pt x="670940" y="178307"/>
                </a:lnTo>
                <a:lnTo>
                  <a:pt x="645080" y="140017"/>
                </a:lnTo>
                <a:lnTo>
                  <a:pt x="614648" y="105441"/>
                </a:lnTo>
                <a:lnTo>
                  <a:pt x="580072" y="75009"/>
                </a:lnTo>
                <a:lnTo>
                  <a:pt x="541782" y="49149"/>
                </a:lnTo>
                <a:lnTo>
                  <a:pt x="500205" y="28289"/>
                </a:lnTo>
                <a:lnTo>
                  <a:pt x="455771" y="12858"/>
                </a:lnTo>
                <a:lnTo>
                  <a:pt x="408908" y="3286"/>
                </a:lnTo>
                <a:lnTo>
                  <a:pt x="360045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2279" y="2564809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1" name="object 9"/>
          <p:cNvSpPr txBox="1"/>
          <p:nvPr/>
        </p:nvSpPr>
        <p:spPr>
          <a:xfrm>
            <a:off x="251520" y="138665"/>
            <a:ext cx="76328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009999"/>
                </a:solidFill>
                <a:latin typeface="Verdana"/>
                <a:cs typeface="Verdana"/>
              </a:rPr>
              <a:t>Б</a:t>
            </a:r>
            <a:r>
              <a:rPr lang="ru-RU" sz="3600" b="1" i="1" spc="-600" dirty="0" smtClean="0">
                <a:solidFill>
                  <a:srgbClr val="009999"/>
                </a:solidFill>
                <a:latin typeface="Verdana"/>
                <a:cs typeface="Verdana"/>
              </a:rPr>
              <a:t>ЮДЖЕТ</a:t>
            </a:r>
            <a:endParaRPr sz="3600" i="1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116632" y="153906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43330" lvl="0"/>
            <a:r>
              <a:rPr lang="ru-RU" sz="3600" b="1" i="1" spc="-600" dirty="0">
                <a:solidFill>
                  <a:srgbClr val="0072E5">
                    <a:lumMod val="75000"/>
                  </a:srgbClr>
                </a:solidFill>
                <a:latin typeface="Verdana"/>
                <a:cs typeface="Verdana"/>
              </a:rPr>
              <a:t>БЮДЖЕТНАЯ</a:t>
            </a:r>
            <a:r>
              <a:rPr lang="ru-RU" sz="3600" b="1" i="1" dirty="0">
                <a:ln w="10541" cmpd="sng">
                  <a:solidFill>
                    <a:srgbClr val="00999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2E5">
                    <a:lumMod val="75000"/>
                  </a:srgbClr>
                </a:solidFill>
                <a:latin typeface="Verdana"/>
                <a:cs typeface="Verdana"/>
              </a:rPr>
              <a:t> </a:t>
            </a:r>
            <a:r>
              <a:rPr lang="ru-RU" sz="3600" b="1" i="1" spc="-600" dirty="0">
                <a:solidFill>
                  <a:srgbClr val="0072E5">
                    <a:lumMod val="75000"/>
                  </a:srgbClr>
                </a:solidFill>
                <a:latin typeface="Verdana"/>
                <a:cs typeface="Verdana"/>
              </a:rPr>
              <a:t>СИСТЕМА</a:t>
            </a:r>
            <a:r>
              <a:rPr lang="ru-RU" sz="3600" b="1" i="1" dirty="0">
                <a:ln w="10541" cmpd="sng">
                  <a:solidFill>
                    <a:srgbClr val="00999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2E5">
                    <a:lumMod val="75000"/>
                  </a:srgbClr>
                </a:solidFill>
                <a:latin typeface="Verdana"/>
                <a:cs typeface="Verdana"/>
              </a:rPr>
              <a:t> </a:t>
            </a:r>
            <a:r>
              <a:rPr lang="ru-RU" sz="3600" b="1" i="1" spc="-600" dirty="0">
                <a:solidFill>
                  <a:srgbClr val="0072E5">
                    <a:lumMod val="75000"/>
                  </a:srgbClr>
                </a:solidFill>
                <a:latin typeface="Verdana"/>
                <a:cs typeface="Verdana"/>
              </a:rPr>
              <a:t>РФ</a:t>
            </a:r>
          </a:p>
        </p:txBody>
      </p:sp>
      <p:sp>
        <p:nvSpPr>
          <p:cNvPr id="18" name="object 9"/>
          <p:cNvSpPr txBox="1"/>
          <p:nvPr/>
        </p:nvSpPr>
        <p:spPr>
          <a:xfrm>
            <a:off x="251520" y="3125345"/>
            <a:ext cx="76328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3300"/>
                </a:solidFill>
                <a:latin typeface="Verdana"/>
                <a:cs typeface="Verdana"/>
              </a:rPr>
              <a:t>Б</a:t>
            </a:r>
            <a:r>
              <a:rPr lang="ru-RU" sz="3600" b="1" i="1" spc="-600" dirty="0" smtClean="0">
                <a:solidFill>
                  <a:srgbClr val="FF3300"/>
                </a:solidFill>
                <a:latin typeface="Verdana"/>
                <a:cs typeface="Verdana"/>
              </a:rPr>
              <a:t>ЕЗВОЗМЕЗДНЫЕ   ПОСТУПЛЕНИЯ</a:t>
            </a:r>
            <a:endParaRPr sz="3600" i="1" dirty="0">
              <a:solidFill>
                <a:srgbClr val="FF3300"/>
              </a:solidFill>
              <a:latin typeface="Verdana"/>
              <a:cs typeface="Verdana"/>
            </a:endParaRPr>
          </a:p>
        </p:txBody>
      </p:sp>
      <p:sp>
        <p:nvSpPr>
          <p:cNvPr id="19" name="object 9"/>
          <p:cNvSpPr/>
          <p:nvPr/>
        </p:nvSpPr>
        <p:spPr>
          <a:xfrm>
            <a:off x="1135138" y="3916407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0"/>
          <p:cNvSpPr/>
          <p:nvPr/>
        </p:nvSpPr>
        <p:spPr>
          <a:xfrm>
            <a:off x="1193833" y="4048877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Picture 14" descr="https://mass-images.pro/files/preview/1/08/3153accae1df3dee7394192d345a5570.png?1638780485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6418" y="2871249"/>
            <a:ext cx="723368" cy="910044"/>
          </a:xfrm>
          <a:prstGeom prst="rect">
            <a:avLst/>
          </a:prstGeom>
          <a:noFill/>
        </p:spPr>
      </p:pic>
      <p:sp>
        <p:nvSpPr>
          <p:cNvPr id="23" name="object 9"/>
          <p:cNvSpPr txBox="1"/>
          <p:nvPr/>
        </p:nvSpPr>
        <p:spPr>
          <a:xfrm>
            <a:off x="251520" y="4733446"/>
            <a:ext cx="68407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9933"/>
                </a:solidFill>
                <a:latin typeface="Verdana"/>
                <a:cs typeface="Verdana"/>
              </a:rPr>
              <a:t>БЮДЖЕТНЫ</a:t>
            </a:r>
            <a:r>
              <a:rPr lang="ru-RU" sz="3600" b="1" i="1" spc="-600" dirty="0" smtClean="0">
                <a:solidFill>
                  <a:srgbClr val="FF9933"/>
                </a:solidFill>
                <a:latin typeface="Verdana"/>
                <a:cs typeface="Verdana"/>
              </a:rPr>
              <a:t>Е  АССИГНОВАНИЯ</a:t>
            </a:r>
            <a:endParaRPr sz="3600" i="1" dirty="0">
              <a:solidFill>
                <a:srgbClr val="FF9933"/>
              </a:solidFill>
              <a:latin typeface="Verdana"/>
              <a:cs typeface="Verdana"/>
            </a:endParaRPr>
          </a:p>
        </p:txBody>
      </p:sp>
      <p:sp>
        <p:nvSpPr>
          <p:cNvPr id="24" name="object 12"/>
          <p:cNvSpPr/>
          <p:nvPr/>
        </p:nvSpPr>
        <p:spPr>
          <a:xfrm>
            <a:off x="1106353" y="549368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3"/>
          <p:cNvSpPr/>
          <p:nvPr/>
        </p:nvSpPr>
        <p:spPr>
          <a:xfrm>
            <a:off x="1215418" y="5623335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270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(СУБВЕНЦИИ) 2026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35414" y="548680"/>
            <a:ext cx="8829074" cy="586067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516815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2026 году в бюджете муниципального образования запланировано  поступление 17 целевых субвенций на общую сумму 184 132,4 тыс. рублей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27637"/>
              </p:ext>
            </p:extLst>
          </p:nvPr>
        </p:nvGraphicFramePr>
        <p:xfrm>
          <a:off x="323528" y="1211824"/>
          <a:ext cx="8640960" cy="536674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912768"/>
                <a:gridCol w="1728192"/>
              </a:tblGrid>
              <a:tr h="409894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Льготные коммунальные педагогическим работникам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3 700,8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Субвенции на организацию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работы административной комиссии и КДН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249,9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 ребенка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под опекой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1 258,6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ЗАГС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025,8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классное руководство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13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356,5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по воинскому учету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578,8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Составление списков в присяжные заседатели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37,8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Госстандарт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( ФОТ и учебные расходы в школах)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135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543,9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ФОТ и учебные расходы в дошкольных учреждениях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19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709,3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ребенка в приемной семье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899,0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4801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Оплата труда приемных родителей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298,6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организацию деятельности по опеке и попечительству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1 850,6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жилье детям-сиротам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325,1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УПРАВЛЕНИЕ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0"/>
          <p:cNvSpPr/>
          <p:nvPr/>
        </p:nvSpPr>
        <p:spPr>
          <a:xfrm>
            <a:off x="251520" y="639323"/>
            <a:ext cx="8640960" cy="1931866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CCFF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</a:t>
            </a:r>
            <a:endParaRPr lang="ru-RU" sz="14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69292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расходов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счёт средств соответствующих бюджетов. </a:t>
            </a:r>
            <a:endParaRPr lang="ru-RU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подходы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284885" y="2906303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социальной направленности бюджета округа.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Стрелка вправо 7"/>
          <p:cNvSpPr/>
          <p:nvPr/>
        </p:nvSpPr>
        <p:spPr>
          <a:xfrm>
            <a:off x="242718" y="3738051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качества муниципальных программ округа.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Стрелка вправо 7"/>
          <p:cNvSpPr/>
          <p:nvPr/>
        </p:nvSpPr>
        <p:spPr>
          <a:xfrm>
            <a:off x="251520" y="4524843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реализации указов Президента Российской Федерации.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Стрелка вправо 7"/>
          <p:cNvSpPr/>
          <p:nvPr/>
        </p:nvSpPr>
        <p:spPr>
          <a:xfrm>
            <a:off x="276598" y="5236436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эффективности оказания муниципальных услуг.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Стрелка вправо 7"/>
          <p:cNvSpPr/>
          <p:nvPr/>
        </p:nvSpPr>
        <p:spPr>
          <a:xfrm>
            <a:off x="306000" y="5974902"/>
            <a:ext cx="8658564" cy="685402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Оптимизация расходов в целях обеспечения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финансирования приоритетных расходных обязательств 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нутый угол 26"/>
          <p:cNvSpPr/>
          <p:nvPr/>
        </p:nvSpPr>
        <p:spPr>
          <a:xfrm>
            <a:off x="-8874" y="0"/>
            <a:ext cx="710115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872411"/>
              </p:ext>
            </p:extLst>
          </p:nvPr>
        </p:nvGraphicFramePr>
        <p:xfrm>
          <a:off x="0" y="464841"/>
          <a:ext cx="9036495" cy="4676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1731"/>
                <a:gridCol w="1634505"/>
                <a:gridCol w="1634505"/>
                <a:gridCol w="1585754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Общегосударственные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151 140,7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119 816,9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119 969,4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0213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96 871,4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31 537,7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31 129,5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4213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Охрана</a:t>
                      </a:r>
                      <a:r>
                        <a:rPr kumimoji="0" lang="ru-RU" sz="16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окружающей среды</a:t>
                      </a:r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283 278,8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229 793,4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233 292,5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69 640,2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66 283,9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65 888,1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Жилищно-коммунальное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33 495,5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5 991,7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56 624,9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0440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21 301,1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19 211,8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17 190,3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440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Физическая культура и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9 027,3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6 309,5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6 309,5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Обслуживание</a:t>
                      </a:r>
                      <a:r>
                        <a:rPr kumimoji="0" lang="ru-RU" sz="16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64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Национальная безопасность</a:t>
                      </a:r>
                      <a:endParaRPr kumimoji="0" lang="ru-RU" sz="1600" b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64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Национальная оборона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578,8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643,2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36778164"/>
              </p:ext>
            </p:extLst>
          </p:nvPr>
        </p:nvGraphicFramePr>
        <p:xfrm>
          <a:off x="-756592" y="4930135"/>
          <a:ext cx="6660232" cy="1730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937529847"/>
              </p:ext>
            </p:extLst>
          </p:nvPr>
        </p:nvGraphicFramePr>
        <p:xfrm>
          <a:off x="21691" y="5661248"/>
          <a:ext cx="5842847" cy="55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1288" y="5283878"/>
            <a:ext cx="2421192" cy="153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7068" y="125706"/>
            <a:ext cx="7705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 РАЗДЕЛАМ  КЛАССИФИКАЦИИ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нутый угол 25"/>
          <p:cNvSpPr/>
          <p:nvPr/>
        </p:nvSpPr>
        <p:spPr>
          <a:xfrm>
            <a:off x="-8874" y="0"/>
            <a:ext cx="802916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01.01.2025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7 655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251520" y="692697"/>
            <a:ext cx="2808312" cy="103436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 2026 г.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646 207,3 </a:t>
            </a:r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2027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г.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488 131,5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2028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г.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547 839,1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</a:p>
          <a:p>
            <a:pPr algn="ctr"/>
            <a:endParaRPr lang="ru-RU" sz="1400" dirty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endParaRPr lang="ru-RU" sz="1400" dirty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endParaRPr lang="ru-RU" sz="14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6084169" y="711895"/>
            <a:ext cx="2766868" cy="1109516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  <a:p>
            <a:pPr lvl="0" algn="ctr"/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2026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г.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665 476,1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</a:p>
          <a:p>
            <a:pPr lvl="0"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2027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г.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487 400,3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</a:p>
          <a:p>
            <a:pPr lvl="0"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2028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г.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547 107,9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203182" y="1988840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 на 1 жителя</a:t>
            </a:r>
          </a:p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2025 г – 15,4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г – 16,8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18,7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2028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19,5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3766" y="2159113"/>
            <a:ext cx="760084" cy="576064"/>
          </a:xfrm>
          <a:prstGeom prst="rect">
            <a:avLst/>
          </a:prstGeom>
        </p:spPr>
      </p:pic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194298" y="3562689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>
                <a:solidFill>
                  <a:srgbClr val="000099"/>
                </a:solidFill>
                <a:latin typeface="Bookman Old Style" pitchFamily="18" charset="0"/>
              </a:rPr>
              <a:t>д</a:t>
            </a:r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оходы на 1 жителя</a:t>
            </a:r>
          </a:p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2025 г – 0,6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lvl="0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0,2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0,2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2028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0,2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5428" y="4289924"/>
            <a:ext cx="760084" cy="576064"/>
          </a:xfrm>
          <a:prstGeom prst="rect">
            <a:avLst/>
          </a:prstGeom>
        </p:spPr>
      </p:pic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899592" y="5255600"/>
            <a:ext cx="2520280" cy="1386955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>
                <a:solidFill>
                  <a:srgbClr val="000099"/>
                </a:solidFill>
                <a:latin typeface="Bookman Old Style" pitchFamily="18" charset="0"/>
              </a:rPr>
              <a:t>п</a:t>
            </a:r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оступления на 1 жителя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2025 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68,9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lvl="0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70,0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44,9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20278г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51,9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5836" y="5997032"/>
            <a:ext cx="792088" cy="600320"/>
          </a:xfrm>
          <a:prstGeom prst="rect">
            <a:avLst/>
          </a:prstGeom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6381084" y="1943089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4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–</a:t>
            </a:r>
          </a:p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39,2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31,0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2028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28,2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75438" y="2172831"/>
            <a:ext cx="1007241" cy="881336"/>
          </a:xfrm>
          <a:prstGeom prst="rect">
            <a:avLst/>
          </a:prstGeom>
        </p:spPr>
      </p:pic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9,6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7,2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2028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8,1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76203" y="3295563"/>
            <a:ext cx="876039" cy="959517"/>
          </a:xfrm>
          <a:prstGeom prst="rect">
            <a:avLst/>
          </a:prstGeom>
        </p:spPr>
      </p:pic>
      <p:sp>
        <p:nvSpPr>
          <p:cNvPr id="35" name="Прямоугольник с двумя скругленными противолежащими углами 34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1,1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0,8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2028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0,8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48352" y="4909177"/>
            <a:ext cx="647695" cy="647695"/>
          </a:xfrm>
          <a:prstGeom prst="rect">
            <a:avLst/>
          </a:prstGeom>
        </p:spPr>
      </p:pic>
      <p:sp>
        <p:nvSpPr>
          <p:cNvPr id="36" name="Прямоугольник с двумя скругленными противолежащими углами 35"/>
          <p:cNvSpPr/>
          <p:nvPr/>
        </p:nvSpPr>
        <p:spPr>
          <a:xfrm>
            <a:off x="5616116" y="5684918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3,4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2,8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2028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2,5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9474" y="5905951"/>
            <a:ext cx="1098631" cy="787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нутый угол 7"/>
          <p:cNvSpPr/>
          <p:nvPr/>
        </p:nvSpPr>
        <p:spPr>
          <a:xfrm>
            <a:off x="-8874" y="0"/>
            <a:ext cx="7245170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РАБОТНИКОВ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26269412"/>
              </p:ext>
            </p:extLst>
          </p:nvPr>
        </p:nvGraphicFramePr>
        <p:xfrm>
          <a:off x="611560" y="527086"/>
          <a:ext cx="8280920" cy="581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нутый угол 7"/>
          <p:cNvSpPr/>
          <p:nvPr/>
        </p:nvSpPr>
        <p:spPr>
          <a:xfrm>
            <a:off x="-8874" y="0"/>
            <a:ext cx="7245170" cy="692696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РАБОТНИКОВ          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РАБОТНИКОВ   ОРГАНОВ   МЕСТНОГО   САМОУПРАВЛЕНИЯ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20447610"/>
              </p:ext>
            </p:extLst>
          </p:nvPr>
        </p:nvGraphicFramePr>
        <p:xfrm>
          <a:off x="611560" y="1052736"/>
          <a:ext cx="8280920" cy="529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54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520143"/>
            <a:ext cx="8646125" cy="6360368"/>
          </a:xfrm>
          <a:prstGeom prst="rect">
            <a:avLst/>
          </a:prstGeom>
        </p:spPr>
      </p:pic>
      <p:sp>
        <p:nvSpPr>
          <p:cNvPr id="8" name="Загнутый угол 7"/>
          <p:cNvSpPr/>
          <p:nvPr/>
        </p:nvSpPr>
        <p:spPr>
          <a:xfrm>
            <a:off x="-8874" y="0"/>
            <a:ext cx="7533202" cy="692696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ФОНД  ОПЛАТЫ  ТРУДА  РАБОТНИКОВ  БЮДЖЕТНОЙ  СФЕРЫ  ЗА СЧЕТ      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СРЕДСТВ  МЕСТНОГО  БЮДЖЕТА НА 2026  ГОД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602695" y="868299"/>
            <a:ext cx="8412621" cy="1120541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algn="just"/>
            <a:r>
              <a:rPr lang="ru-RU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Общий объем расходов  на реализацию указов Президента    </a:t>
            </a:r>
          </a:p>
          <a:p>
            <a:pPr algn="just"/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РФ в части индексации заработной платы прогнозируется в    </a:t>
            </a:r>
          </a:p>
          <a:p>
            <a:pPr algn="just"/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сумме  </a:t>
            </a:r>
            <a:r>
              <a:rPr lang="ru-RU" sz="20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64 197,0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тысяч рублей.</a:t>
            </a:r>
            <a:endParaRPr sz="20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2694" y="2130626"/>
            <a:ext cx="8412621" cy="139810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Общий объем расходов  на оплату труда «неуказных»   </a:t>
            </a:r>
          </a:p>
          <a:p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категорий работников, которым  с 01.01.2026 на </a:t>
            </a:r>
            <a:r>
              <a:rPr lang="ru-RU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7,6 %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индексируется заработная плата прогнозируется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   </a:t>
            </a:r>
          </a:p>
          <a:p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сумме  </a:t>
            </a:r>
            <a:r>
              <a:rPr lang="ru-RU" sz="20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16 740,9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тысяч рублей.</a:t>
            </a:r>
            <a:endParaRPr lang="ru-RU" sz="20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611560" y="3700327"/>
            <a:ext cx="8412621" cy="1215342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Общий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объем расходов  на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оплату труда  категорий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работников,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получающих МРОТ в размере </a:t>
            </a:r>
            <a:r>
              <a:rPr lang="ru-RU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27 093,0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рублей запланирован в сумме  </a:t>
            </a:r>
            <a:r>
              <a:rPr lang="ru-RU" sz="20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67 116,8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тысяч рублей.</a:t>
            </a:r>
            <a:endParaRPr lang="ru-RU" sz="20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611560" y="5090603"/>
            <a:ext cx="8412621" cy="139810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Общий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объем расходов  на оплату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труда работников  </a:t>
            </a:r>
          </a:p>
          <a:p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органов местного самоуправления с индексацией с         </a:t>
            </a:r>
          </a:p>
          <a:p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01.01.2026 года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</a:t>
            </a:r>
            <a:r>
              <a:rPr lang="ru-RU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7,6 %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запланирован  в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сумме  </a:t>
            </a:r>
            <a:r>
              <a:rPr lang="ru-RU" sz="20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82 818,6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тысяч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рублей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20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765"/>
            <a:ext cx="693491" cy="6873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3" y="3886034"/>
            <a:ext cx="693491" cy="687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11" y="2404183"/>
            <a:ext cx="836712" cy="8367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" y="5272977"/>
            <a:ext cx="836712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/>
        </p:nvSpPr>
        <p:spPr>
          <a:xfrm>
            <a:off x="-8874" y="0"/>
            <a:ext cx="576559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94235885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887167549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2026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нутый угол 17"/>
          <p:cNvSpPr/>
          <p:nvPr/>
        </p:nvSpPr>
        <p:spPr>
          <a:xfrm>
            <a:off x="13321" y="0"/>
            <a:ext cx="3766592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муниципальный округ»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1968094913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92999" y="4448979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ahnschrift SemiBold SemiConden" panose="020B0502040204020203" pitchFamily="34" charset="0"/>
              </a:rPr>
              <a:t>Инфраструктурное </a:t>
            </a:r>
          </a:p>
          <a:p>
            <a:pPr algn="ctr"/>
            <a:r>
              <a:rPr lang="ru-RU" dirty="0" smtClean="0">
                <a:latin typeface="Bahnschrift SemiBold SemiConden" panose="020B0502040204020203" pitchFamily="34" charset="0"/>
              </a:rPr>
              <a:t>развитие</a:t>
            </a:r>
          </a:p>
          <a:p>
            <a:endParaRPr lang="ru-RU" dirty="0"/>
          </a:p>
        </p:txBody>
      </p:sp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74743" y="2728545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12139" y="2888693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49008" y="2888693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нутый угол 15"/>
          <p:cNvSpPr/>
          <p:nvPr/>
        </p:nvSpPr>
        <p:spPr>
          <a:xfrm>
            <a:off x="119556" y="44624"/>
            <a:ext cx="331882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99398191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450" y="133448"/>
            <a:ext cx="309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ТЕРМИНЫ  И  ПОНЯТИЯ</a:t>
            </a:r>
          </a:p>
          <a:p>
            <a:pPr algn="ctr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938485200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61028"/>
              </p:ext>
            </p:extLst>
          </p:nvPr>
        </p:nvGraphicFramePr>
        <p:xfrm>
          <a:off x="2555776" y="4374160"/>
          <a:ext cx="6419198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2026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2027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2028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746,9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1,3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6 425,2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3 323,0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1,2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656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729,2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(98,7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473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169,5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(97,1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525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898,2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(96,1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7 805,6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14 784,5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(2,7%)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665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476,1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487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400,3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547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107,9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2" y="4509120"/>
            <a:ext cx="2198842" cy="177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20462" y="0"/>
            <a:ext cx="627972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6" y="166865"/>
            <a:ext cx="5984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 МУНИЦИПАЛЬНЫХ   ПРОГРАММ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29151" y="5069072"/>
            <a:ext cx="2280178" cy="813863"/>
          </a:xfrm>
          <a:prstGeom prst="wedgeRoundRectCallout">
            <a:avLst>
              <a:gd name="adj1" fmla="val -20833"/>
              <a:gd name="adj2" fmla="val 8213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</a:t>
            </a:r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сего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656 828,6 тыс. рублей -98,7 %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295" y="1147242"/>
            <a:ext cx="2743890" cy="35394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     Создание условий для эффективного управления муниципальным образованием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    </a:t>
            </a: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Создание условий для эффективного управления муниципальными финансами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  Управление муниципальным имуществом и земельными ресурсами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 Материально-техническое и транспортное обеспечение деятельности учреждений муниципального образования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1205" y="1142971"/>
            <a:ext cx="2970298" cy="5693866"/>
          </a:xfrm>
          <a:prstGeom prst="rect">
            <a:avLst/>
          </a:prstGeom>
          <a:solidFill>
            <a:srgbClr val="99FFCC"/>
          </a:solidFill>
          <a:ln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</a:t>
            </a:r>
            <a:r>
              <a:rPr lang="ru-RU" sz="1400" dirty="0" smtClean="0">
                <a:solidFill>
                  <a:schemeClr val="bg1"/>
                </a:solidFill>
              </a:rPr>
              <a:t>Развитие системы образования и молодежной политики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Развитие культуры, спорта и туризма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Социальная поддержка и защита населения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Демографическое развитие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Доступная среда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Гражданско-патриотическое воспитание граждан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Сохранение, охрана объектов культурного наследия (памятников истории и культуры)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Развитие добровольчества (</a:t>
            </a:r>
            <a:r>
              <a:rPr lang="ru-RU" sz="1400" dirty="0" err="1" smtClean="0">
                <a:solidFill>
                  <a:schemeClr val="bg1"/>
                </a:solidFill>
              </a:rPr>
              <a:t>волонтерства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Укрепление общественного здоровья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176" y="1148745"/>
            <a:ext cx="2832790" cy="5709255"/>
          </a:xfrm>
          <a:prstGeom prst="rect">
            <a:avLst/>
          </a:prstGeom>
          <a:solidFill>
            <a:srgbClr val="FFCC66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FF3300"/>
                </a:solidFill>
              </a:rPr>
              <a:t>   </a:t>
            </a:r>
            <a:r>
              <a:rPr lang="ru-RU" sz="1300" dirty="0" smtClean="0">
                <a:solidFill>
                  <a:schemeClr val="bg1"/>
                </a:solidFill>
              </a:rPr>
              <a:t>Энергосбережение и повышение энергетической эффективности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Обеспечение правопорядка и безопасности населения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Поддержка пассажирского транспорта общего пользования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Развитие сельского хозяйства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Развитие жилищно-коммунального хозяйства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Развитие сельских территорий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Обращение с твердыми бытовыми отходами</a:t>
            </a:r>
          </a:p>
          <a:p>
            <a:r>
              <a:rPr lang="ru-RU" sz="1300" dirty="0" smtClean="0">
                <a:solidFill>
                  <a:schemeClr val="bg1"/>
                </a:solidFill>
              </a:rPr>
              <a:t> </a:t>
            </a:r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Формирование современной городской среды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Развитие дорожно-транспортного комплекса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Обеспечение безопасности дорожного движения</a:t>
            </a:r>
            <a:r>
              <a:rPr lang="ru-RU" sz="1400" dirty="0" smtClean="0">
                <a:solidFill>
                  <a:schemeClr val="bg1"/>
                </a:solidFill>
              </a:rPr>
              <a:t> 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133119" y="1226209"/>
            <a:ext cx="169168" cy="169168"/>
          </a:xfrm>
          <a:prstGeom prst="flowChartConnector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134532" y="2072541"/>
            <a:ext cx="169168" cy="169168"/>
          </a:xfrm>
          <a:prstGeom prst="flowChartConnector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141650" y="2930103"/>
            <a:ext cx="169168" cy="169168"/>
          </a:xfrm>
          <a:prstGeom prst="flowChartConnector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135945" y="3787665"/>
            <a:ext cx="169168" cy="169168"/>
          </a:xfrm>
          <a:prstGeom prst="flowChartConnector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3075742" y="1222071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3057710" y="1861664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3052639" y="2501257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3075742" y="3112920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3052639" y="3573483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3054751" y="3989904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3075742" y="4594740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3052639" y="5690840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3075742" y="6330433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6193349" y="1229311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6189699" y="2005733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6189699" y="2619025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6182993" y="3208040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6182794" y="3610112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6174027" y="4195682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6165384" y="4585637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6182794" y="5186769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189787" y="5749024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6189699" y="6356278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310818" y="663295"/>
            <a:ext cx="258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ЭКОНОМИЧЕСКИЕ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69867" y="698179"/>
            <a:ext cx="258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</a:rPr>
              <a:t>СОЦИАЛЬНЫЕ</a:t>
            </a:r>
            <a:endParaRPr lang="ru-RU" b="1" dirty="0">
              <a:solidFill>
                <a:srgbClr val="0033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04637" y="755694"/>
            <a:ext cx="258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00"/>
                </a:solidFill>
              </a:rPr>
              <a:t>ИНФРАСТРУКТУРНЫЕ</a:t>
            </a:r>
            <a:endParaRPr lang="ru-RU" b="1" dirty="0">
              <a:solidFill>
                <a:srgbClr val="FFCC00"/>
              </a:solidFill>
            </a:endParaRPr>
          </a:p>
        </p:txBody>
      </p:sp>
      <p:pic>
        <p:nvPicPr>
          <p:cNvPr id="40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4391" y="15110"/>
            <a:ext cx="2228724" cy="8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нутый угол 18"/>
          <p:cNvSpPr/>
          <p:nvPr/>
        </p:nvSpPr>
        <p:spPr>
          <a:xfrm>
            <a:off x="0" y="-11999"/>
            <a:ext cx="587779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43727" y="1015261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3399">
                  <a:shade val="30000"/>
                  <a:satMod val="115000"/>
                </a:srgbClr>
              </a:gs>
              <a:gs pos="50000">
                <a:srgbClr val="003399">
                  <a:shade val="67500"/>
                  <a:satMod val="115000"/>
                </a:srgbClr>
              </a:gs>
              <a:gs pos="100000">
                <a:srgbClr val="0033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Обеспечение деятельности Холм-Жирковского окружного Совета и Контрольно-ревизионной комиссии</a:t>
            </a:r>
            <a:endParaRPr lang="ru-RU" sz="1600" dirty="0"/>
          </a:p>
        </p:txBody>
      </p:sp>
      <p:sp>
        <p:nvSpPr>
          <p:cNvPr id="6" name="Куб 5"/>
          <p:cNvSpPr/>
          <p:nvPr/>
        </p:nvSpPr>
        <p:spPr>
          <a:xfrm>
            <a:off x="816828" y="2015182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Возмещение компенсационных расходов депутатам</a:t>
            </a:r>
            <a:endParaRPr lang="ru-RU" sz="1600" dirty="0"/>
          </a:p>
        </p:txBody>
      </p:sp>
      <p:sp>
        <p:nvSpPr>
          <p:cNvPr id="7" name="Куб 6"/>
          <p:cNvSpPr/>
          <p:nvPr/>
        </p:nvSpPr>
        <p:spPr>
          <a:xfrm>
            <a:off x="1187624" y="2985474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Опубликование муниципальных правовых актов в СМИ</a:t>
            </a:r>
            <a:endParaRPr lang="ru-RU" sz="1600" dirty="0"/>
          </a:p>
        </p:txBody>
      </p:sp>
      <p:sp>
        <p:nvSpPr>
          <p:cNvPr id="8" name="Куб 7"/>
          <p:cNvSpPr/>
          <p:nvPr/>
        </p:nvSpPr>
        <p:spPr>
          <a:xfrm>
            <a:off x="1551414" y="3982591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6699FF">
                  <a:shade val="30000"/>
                  <a:satMod val="115000"/>
                </a:srgbClr>
              </a:gs>
              <a:gs pos="50000">
                <a:srgbClr val="6699FF">
                  <a:shade val="67500"/>
                  <a:satMod val="115000"/>
                </a:srgbClr>
              </a:gs>
              <a:gs pos="100000">
                <a:srgbClr val="66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</a:rPr>
              <a:t>Резервный фонд</a:t>
            </a:r>
            <a:endParaRPr lang="ru-RU" sz="1600" dirty="0">
              <a:solidFill>
                <a:srgbClr val="000066"/>
              </a:solidFill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79712" y="4970810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</a:rPr>
              <a:t>Награждение грамотами, благодарственными письмами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9356" y="1249550"/>
            <a:ext cx="1469172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5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906,9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7416" y="2168854"/>
            <a:ext cx="1440764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570,0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2417" y="3272680"/>
            <a:ext cx="148119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70,0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3335" y="4260899"/>
            <a:ext cx="154847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2 000,0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3013" y="5172025"/>
            <a:ext cx="109817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160,0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624000" y="260649"/>
            <a:ext cx="2412497" cy="1944216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anose="02050604050505020204" pitchFamily="18" charset="0"/>
              </a:rPr>
              <a:t>Всего непрограммные расходы: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2026 г.- 8 </a:t>
            </a:r>
            <a:r>
              <a:rPr lang="ru-RU" sz="2000" b="1" dirty="0" smtClean="0">
                <a:latin typeface="Bookman Old Style" panose="02050604050505020204" pitchFamily="18" charset="0"/>
              </a:rPr>
              <a:t>746,9</a:t>
            </a:r>
            <a:endParaRPr lang="ru-RU" sz="2000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2027 г.- 6 425,2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2028 г.- 6 425,3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НЕПРОГРАММНЫЕ НАПРАВЛЕНИЯ РАСХОДОВ  В 2025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Куб 19"/>
          <p:cNvSpPr/>
          <p:nvPr/>
        </p:nvSpPr>
        <p:spPr>
          <a:xfrm>
            <a:off x="2784870" y="5918402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</a:rPr>
              <a:t>Возмещение судебных расходов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6296" y="6083151"/>
            <a:ext cx="109817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4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48214" y="1844823"/>
            <a:ext cx="3688281" cy="194421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3.Увеличение количества субъектов малого предпринимательства в муниципальном округе.</a:t>
            </a:r>
            <a:endParaRPr lang="ru-RU" sz="12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41909086"/>
              </p:ext>
            </p:extLst>
          </p:nvPr>
        </p:nvGraphicFramePr>
        <p:xfrm>
          <a:off x="25984" y="1797446"/>
          <a:ext cx="5770151" cy="506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4427984" y="0"/>
            <a:ext cx="4734044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1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управления муниципальным образованием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«Холм-Жирковский муниципальный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округ»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2960" y="4260076"/>
            <a:ext cx="3601587" cy="2400228"/>
          </a:xfrm>
          <a:prstGeom prst="rect">
            <a:avLst/>
          </a:prstGeom>
        </p:spPr>
      </p:pic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1114233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34478"/>
            <a:ext cx="8856984" cy="5760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sz="15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Создание условий для функционирования органов местного самоуправления муниципального образования «Холм-Жирковский муниципальный округ»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06" y="410549"/>
            <a:ext cx="1371528" cy="702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997351" y="0"/>
            <a:ext cx="5040560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«Создание условий для эффективного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округ»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661205"/>
              </p:ext>
            </p:extLst>
          </p:nvPr>
        </p:nvGraphicFramePr>
        <p:xfrm>
          <a:off x="55822" y="952692"/>
          <a:ext cx="6276646" cy="590493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247"/>
                <a:gridCol w="1321399"/>
              </a:tblGrid>
              <a:tr h="5740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Создание условие эффективного функционирования ОМУ муниципального округа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41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854,6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информационной и технической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безопасности (ПО, лицензии)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336,4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сохранности документов Архивного фонда РФ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5404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Развитие малого и среднего предпринимательства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реализации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переданных государственных полномочий (ЗАГС, КДМ, </a:t>
                      </a:r>
                      <a:r>
                        <a:rPr lang="ru-RU" sz="1700" baseline="0" dirty="0" err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АдмК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892,2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взаимодействия с некоммерческими организациями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(Организации ветеранов и инвалидов)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218,4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Организация мероприятий,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направленных на формирование общественного мнения об округе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информационной открытости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органов местного самоуправления (СМИ)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взаимодействия органов местного самоуправления ( уплата взносов в Совет МО)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6424572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55" y="1008598"/>
            <a:ext cx="2824145" cy="17452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40" y="2795756"/>
            <a:ext cx="2787989" cy="18586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40" y="4682786"/>
            <a:ext cx="2809688" cy="18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99364402"/>
              </p:ext>
            </p:extLst>
          </p:nvPr>
        </p:nvGraphicFramePr>
        <p:xfrm>
          <a:off x="0" y="2996952"/>
          <a:ext cx="478802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8789" y="37573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759579"/>
            <a:ext cx="2530661" cy="1440160"/>
          </a:xfrm>
          <a:prstGeom prst="rect">
            <a:avLst/>
          </a:prstGeom>
        </p:spPr>
      </p:pic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создание условий для эффективного исполнения полномочий органов местного самоуправления Холм-Жирковского муниципального округа,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22160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«Создание условий для эффективного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муниципальном образовании «Холм-Жирковский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муниципальный округ 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10143494"/>
              </p:ext>
            </p:extLst>
          </p:nvPr>
        </p:nvGraphicFramePr>
        <p:xfrm>
          <a:off x="4136869" y="2797918"/>
          <a:ext cx="4968553" cy="3976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292080" y="2040155"/>
            <a:ext cx="3828454" cy="254513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37643958"/>
              </p:ext>
            </p:extLst>
          </p:nvPr>
        </p:nvGraphicFramePr>
        <p:xfrm>
          <a:off x="107504" y="1988840"/>
          <a:ext cx="604867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578" y="112474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34463" y="1124744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38591" y="8448"/>
            <a:ext cx="5151146" cy="10027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округ 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42528"/>
            <a:ext cx="589783" cy="613933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90" y="4585285"/>
            <a:ext cx="4057743" cy="227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850904" y="0"/>
            <a:ext cx="5223154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55405"/>
            <a:ext cx="589783" cy="613933"/>
          </a:xfrm>
          <a:prstGeom prst="rect">
            <a:avLst/>
          </a:prstGeom>
        </p:spPr>
      </p:pic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10074474"/>
              </p:ext>
            </p:extLst>
          </p:nvPr>
        </p:nvGraphicFramePr>
        <p:xfrm>
          <a:off x="139479" y="936579"/>
          <a:ext cx="9036496" cy="576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541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759633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РЕАЛИЗАЦИЯ  НАЦИОНАЛЬНЫХ   ПРОЕКТОВ   С СФЕРЕ  ОБРАЗОВАНИЯ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" y="3026635"/>
            <a:ext cx="1828003" cy="1826912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35021178"/>
              </p:ext>
            </p:extLst>
          </p:nvPr>
        </p:nvGraphicFramePr>
        <p:xfrm>
          <a:off x="1619672" y="620688"/>
          <a:ext cx="7296472" cy="6142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63688" y="17008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14 461,1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35277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</a:t>
            </a:r>
            <a:r>
              <a:rPr lang="ru-RU" b="1" dirty="0" smtClean="0"/>
              <a:t>  </a:t>
            </a:r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984,2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0621" y="53546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24 713,7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-82976"/>
            <a:ext cx="1809924" cy="135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10"/>
          <p:cNvSpPr/>
          <p:nvPr/>
        </p:nvSpPr>
        <p:spPr>
          <a:xfrm>
            <a:off x="1561816" y="952463"/>
            <a:ext cx="7451301" cy="57867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0"/>
          <p:cNvSpPr/>
          <p:nvPr/>
        </p:nvSpPr>
        <p:spPr>
          <a:xfrm>
            <a:off x="4027778" y="1617953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91465" y="9823"/>
            <a:ext cx="5152535" cy="93070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268760"/>
            <a:ext cx="589783" cy="613933"/>
          </a:xfrm>
          <a:prstGeom prst="rect">
            <a:avLst/>
          </a:prstGeom>
        </p:spPr>
      </p:pic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8,0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48 958,8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7,3 %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chemeClr val="bg1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chemeClr val="bg1"/>
                </a:solidFill>
                <a:latin typeface="Arial"/>
                <a:cs typeface="Arial"/>
              </a:rPr>
              <a:t>7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(</a:t>
            </a:r>
            <a:r>
              <a:rPr lang="ru-RU" sz="14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Детские сады</a:t>
            </a:r>
            <a:r>
              <a:rPr sz="14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);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(Детские группы при школах)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153  детям.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3209" y="1544161"/>
            <a:ext cx="4504662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2026 году: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511248" y="4396087"/>
            <a:ext cx="5446075" cy="1289449"/>
            <a:chOff x="509016" y="6542531"/>
            <a:chExt cx="6987958" cy="1283672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41 763,4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778" y="6809683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7" y="6832640"/>
              <a:ext cx="6739256" cy="75824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 за средств областного и  местного бюджетов 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4680" y="3315753"/>
            <a:ext cx="5341847" cy="1269972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6 123,0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40"/>
              <a:ext cx="6815327" cy="60386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72750" y="2270922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569,3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37682" y="438232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17601" y="327476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17601" y="2227482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06818" y="3324178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45394" y="4507222"/>
            <a:ext cx="348996" cy="348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67042" y="5568551"/>
            <a:ext cx="5446075" cy="1289449"/>
            <a:chOff x="509016" y="6542531"/>
            <a:chExt cx="6987958" cy="1283672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503,1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778" y="6809683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7" y="6832640"/>
              <a:ext cx="6739256" cy="65159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проведение ремонта и благоустройство территорий детских садов 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32827" y="55746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70934" y="5656814"/>
            <a:ext cx="348996" cy="348996"/>
          </a:xfrm>
          <a:prstGeom prst="rect">
            <a:avLst/>
          </a:prstGeom>
        </p:spPr>
      </p:pic>
      <p:sp>
        <p:nvSpPr>
          <p:cNvPr id="7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/>
        </p:nvSpPr>
        <p:spPr>
          <a:xfrm>
            <a:off x="35247" y="-1881"/>
            <a:ext cx="388868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93537838"/>
              </p:ext>
            </p:extLst>
          </p:nvPr>
        </p:nvGraphicFramePr>
        <p:xfrm>
          <a:off x="683568" y="764704"/>
          <a:ext cx="7641952" cy="5459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bject 10"/>
          <p:cNvSpPr/>
          <p:nvPr/>
        </p:nvSpPr>
        <p:spPr>
          <a:xfrm>
            <a:off x="4137897" y="848112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64871" y="0"/>
            <a:ext cx="5151146" cy="88766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1765" y="196929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170 893,6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25,7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расходов бюджета.</a:t>
            </a:r>
            <a:endParaRPr sz="16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      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В 202</a:t>
            </a:r>
            <a:r>
              <a:rPr lang="ru-RU"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chemeClr val="bg1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образования будут оказаны  666  детям.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0285" y="84484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2026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700669" y="3199291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138 744,4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содержание укрепление материально- технической базы школ  и фонд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78887" y="2188989"/>
            <a:ext cx="5319657" cy="1160232"/>
            <a:chOff x="509015" y="6542531"/>
            <a:chExt cx="6941820" cy="1126236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21 330,5 тыс. рублей</a:t>
              </a:r>
              <a:endParaRPr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40"/>
              <a:ext cx="6815327" cy="57945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2"/>
            <a:ext cx="5420385" cy="880295"/>
            <a:chOff x="509016" y="6542531"/>
            <a:chExt cx="6941819" cy="1126236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</a:t>
              </a:r>
              <a:r>
                <a:rPr lang="ru-RU" sz="1600" dirty="0"/>
                <a:t> </a:t>
              </a:r>
              <a:r>
                <a:rPr lang="ru-RU" dirty="0" smtClean="0"/>
                <a:t>4 598,1 тыс. рублей</a:t>
              </a:r>
              <a:endParaRPr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50301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 образовательных учреждений.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24027" y="317670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423274" y="222593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417953" y="141053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22183" y="1514242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96275" y="2254269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22183" y="3301555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768129" y="5254964"/>
            <a:ext cx="5410116" cy="1121743"/>
            <a:chOff x="509016" y="6542531"/>
            <a:chExt cx="6941819" cy="1245517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556,5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136" y="6771528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6" cy="586547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 (Областной бюджет)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24028" y="5246004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2183" y="5328545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25,7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95359" y="4326069"/>
            <a:ext cx="5432683" cy="109881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2 035,0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6" cy="57289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15881" y="433355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24893" y="4452155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grpSp>
        <p:nvGrpSpPr>
          <p:cNvPr id="83" name="object 3"/>
          <p:cNvGrpSpPr/>
          <p:nvPr/>
        </p:nvGrpSpPr>
        <p:grpSpPr>
          <a:xfrm>
            <a:off x="3728934" y="6049048"/>
            <a:ext cx="5410116" cy="1014316"/>
            <a:chOff x="509016" y="6542531"/>
            <a:chExt cx="6941819" cy="1126236"/>
          </a:xfrm>
        </p:grpSpPr>
        <p:sp>
          <p:nvSpPr>
            <p:cNvPr id="84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3 451,0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85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87" name="object 8"/>
            <p:cNvSpPr/>
            <p:nvPr/>
          </p:nvSpPr>
          <p:spPr>
            <a:xfrm>
              <a:off x="635508" y="6835139"/>
              <a:ext cx="6739256" cy="58636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школ и благоустройство территории школ, оснащение «Точек роста».</a:t>
              </a:r>
              <a:r>
                <a:rPr lang="ru-RU" dirty="0" smtClean="0"/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88" name="object 15"/>
          <p:cNvSpPr/>
          <p:nvPr/>
        </p:nvSpPr>
        <p:spPr>
          <a:xfrm>
            <a:off x="3413077" y="6046753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object 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479148" y="6137005"/>
            <a:ext cx="381000" cy="381000"/>
          </a:xfrm>
          <a:prstGeom prst="rect">
            <a:avLst/>
          </a:prstGeom>
        </p:spPr>
      </p:pic>
      <p:sp>
        <p:nvSpPr>
          <p:cNvPr id="9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10"/>
          <p:cNvSpPr/>
          <p:nvPr/>
        </p:nvSpPr>
        <p:spPr>
          <a:xfrm>
            <a:off x="4027778" y="1617953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29493" y="28252"/>
            <a:ext cx="5151146" cy="936753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 округ»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1956956" y="1061132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16 288,2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2,4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chemeClr val="bg1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дополнительного образования в сфере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дополнительного образования будут оказаны  713  детям.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2026 году: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14 019,2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1 307,0 тыс. рублей</a:t>
              </a:r>
              <a:endParaRPr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902,0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и капитальный ремонт зданий 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2,4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87" name="object 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51" name="object 3"/>
          <p:cNvGrpSpPr/>
          <p:nvPr/>
        </p:nvGrpSpPr>
        <p:grpSpPr>
          <a:xfrm>
            <a:off x="3723970" y="5883341"/>
            <a:ext cx="5432683" cy="9746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60,0 тыс. рублей</a:t>
              </a:r>
              <a:endParaRPr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организацию и проведение спортивных мероприятий.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8" name="object 15"/>
          <p:cNvSpPr/>
          <p:nvPr/>
        </p:nvSpPr>
        <p:spPr>
          <a:xfrm>
            <a:off x="3531404" y="5873885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2" name="object 4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37798" y="5930124"/>
            <a:ext cx="428244" cy="4206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7" y="4753741"/>
            <a:ext cx="3623117" cy="139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938385" y="1772816"/>
            <a:ext cx="4103948" cy="36370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600" b="1" dirty="0">
              <a:solidFill>
                <a:srgbClr val="000099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ea typeface="Verdana" panose="020B0604030504040204" pitchFamily="34" charset="0"/>
              </a:rPr>
              <a:t>1.Увеличение доли населения округа,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ea typeface="Verdana" panose="020B0604030504040204" pitchFamily="34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ea typeface="Verdana" panose="020B0604030504040204" pitchFamily="34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600" dirty="0">
                <a:solidFill>
                  <a:srgbClr val="000099"/>
                </a:solidFill>
                <a:ea typeface="Verdana" panose="020B0604030504040204" pitchFamily="34" charset="0"/>
              </a:rPr>
              <a:t>4</a:t>
            </a:r>
            <a:r>
              <a:rPr lang="ru-RU" sz="1600" dirty="0" smtClean="0">
                <a:solidFill>
                  <a:srgbClr val="000099"/>
                </a:solidFill>
                <a:ea typeface="Verdana" panose="020B0604030504040204" pitchFamily="34" charset="0"/>
              </a:rPr>
              <a:t>.Увеличение количества граждан, проживающих на территории округа,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88247006"/>
              </p:ext>
            </p:extLst>
          </p:nvPr>
        </p:nvGraphicFramePr>
        <p:xfrm>
          <a:off x="-41304" y="1637421"/>
          <a:ext cx="540539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7126" y="5101404"/>
            <a:ext cx="2526466" cy="172632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5497" y="535979"/>
            <a:ext cx="1729723" cy="1473724"/>
          </a:xfrm>
          <a:prstGeom prst="rect">
            <a:avLst/>
          </a:prstGeom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2878" y="806067"/>
            <a:ext cx="4055066" cy="80367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019419" y="0"/>
            <a:ext cx="5079138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«Развитие культуры, спорта и туризма  в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муниципальным образовании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культу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0904" y="-34972"/>
            <a:ext cx="576064" cy="432047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69484294"/>
              </p:ext>
            </p:extLst>
          </p:nvPr>
        </p:nvGraphicFramePr>
        <p:xfrm>
          <a:off x="0" y="904394"/>
          <a:ext cx="9036496" cy="576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60592" y="2852936"/>
            <a:ext cx="17826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81 895,3</a:t>
            </a:r>
            <a:endParaRPr lang="ru-RU" sz="28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object 4"/>
          <p:cNvSpPr/>
          <p:nvPr/>
        </p:nvSpPr>
        <p:spPr>
          <a:xfrm>
            <a:off x="4019419" y="0"/>
            <a:ext cx="5079138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«Развитие культуры, спорта и туризма  в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муниципальным образовании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1" name="Рисунок 10" descr="культу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4042" y="414154"/>
            <a:ext cx="576064" cy="43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bject 10"/>
          <p:cNvSpPr/>
          <p:nvPr/>
        </p:nvSpPr>
        <p:spPr>
          <a:xfrm>
            <a:off x="1189159" y="1418970"/>
            <a:ext cx="7815486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1835696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1527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032736" y="0"/>
            <a:ext cx="5080477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культуры, спорта и туризма  в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муниципальным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образовании«Холм-Жирковский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6907" y="-41587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244487" y="596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12,3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23414" y="936753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3300"/>
                </a:solidFill>
                <a:latin typeface="Arial"/>
                <a:cs typeface="Arial"/>
              </a:rPr>
              <a:t>81 895,3 тыс. 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33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33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12,3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3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на 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</a:t>
            </a:r>
            <a:r>
              <a:rPr lang="ru-RU" sz="16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59632" y="154436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2026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37629" y="2103947"/>
            <a:ext cx="4484328" cy="1592622"/>
            <a:chOff x="505097" y="6542531"/>
            <a:chExt cx="6974694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7833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r>
                <a:rPr lang="ru-RU" dirty="0" smtClean="0"/>
                <a:t> 7 778,0 -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505097" y="6830457"/>
              <a:ext cx="6854822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7 285,3 тыс. руб.- муниципальное задание;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289,7 тыс. руб. – коммунальных платежи;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101,0 тыс. рублей – расходы на ремонт;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100,0 тыс. руб. – расходы на обеспечение безопасности;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2,0 тыс. руб. –расходы на подписку.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95080" y="4408911"/>
            <a:ext cx="4435092" cy="2037553"/>
            <a:chOff x="509014" y="6542531"/>
            <a:chExt cx="7010399" cy="2046615"/>
          </a:xfrm>
        </p:grpSpPr>
        <p:sp>
          <p:nvSpPr>
            <p:cNvPr id="41" name="object 5"/>
            <p:cNvSpPr/>
            <p:nvPr/>
          </p:nvSpPr>
          <p:spPr>
            <a:xfrm>
              <a:off x="509014" y="6542531"/>
              <a:ext cx="6773430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r>
                <a:rPr lang="ru-RU" dirty="0" smtClean="0"/>
                <a:t> 40 421,8–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217" y="6809206"/>
              <a:ext cx="6902196" cy="1016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object 8"/>
            <p:cNvSpPr/>
            <p:nvPr/>
          </p:nvSpPr>
          <p:spPr>
            <a:xfrm>
              <a:off x="524407" y="6905462"/>
              <a:ext cx="6895976" cy="1683684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endParaRPr lang="ru-RU" sz="14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35 469,8 тыс. руб. – муниципальное задание;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8 405,0 тыс. руб. – коммунальные платежи;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50,0 тыс. руб. – расходы на проведение мероприятий по благоустройству;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34,0 тыс. руб. – расходы на подписку;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463,0 тыс. рублей – расходы на ремонт.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579" y="2127732"/>
            <a:ext cx="4410025" cy="1836274"/>
            <a:chOff x="509014" y="6542531"/>
            <a:chExt cx="6970777" cy="2038889"/>
          </a:xfrm>
        </p:grpSpPr>
        <p:sp>
          <p:nvSpPr>
            <p:cNvPr id="46" name="object 5"/>
            <p:cNvSpPr/>
            <p:nvPr/>
          </p:nvSpPr>
          <p:spPr>
            <a:xfrm>
              <a:off x="509014" y="6542531"/>
              <a:ext cx="6907613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r>
                <a:rPr lang="ru-RU" dirty="0" smtClean="0"/>
                <a:t> 20 180,0–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2" y="6896474"/>
              <a:ext cx="6739253" cy="168494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endParaRPr lang="ru-RU" sz="14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19 682,4 тыс. руб. – муниципальное задание;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345,8 – коммунальные платежи;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120,0 тыс. рублей – расходы на подписку;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14,1 тыс. рублей – книжные фонды;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17,7 тыс. рублей – расходы на ремонт.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77966" y="4628896"/>
            <a:ext cx="4410024" cy="1817568"/>
            <a:chOff x="509016" y="6542531"/>
            <a:chExt cx="6970775" cy="2018119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839033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r>
                <a:rPr lang="ru-RU" dirty="0" smtClean="0"/>
                <a:t> 1 </a:t>
              </a:r>
              <a:r>
                <a:rPr lang="ru-RU" dirty="0" smtClean="0"/>
                <a:t>439,8 </a:t>
              </a:r>
              <a:r>
                <a:rPr lang="ru-RU" dirty="0" smtClean="0"/>
                <a:t>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2" y="6896473"/>
              <a:ext cx="6739253" cy="1664177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endParaRPr lang="ru-RU" sz="14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1 355,5 тыс. руб. – муниципальное задание;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83,1 тыс. рублей – коммунальные платежи;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0,5 тыс. рублей – налоги;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0,7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тыс. рублей – расходы на подписку.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797961" y="21454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834960" y="439395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387831" y="218708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365990" y="463187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81920" y="2229216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47225" y="2234003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52776" y="4520420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39959" y="4727709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37629" y="3690780"/>
            <a:ext cx="4426743" cy="435871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dirty="0" smtClean="0">
                <a:solidFill>
                  <a:srgbClr val="0066FF"/>
                </a:solidFill>
              </a:rPr>
              <a:t> Детская школа искусств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04818" y="6446465"/>
            <a:ext cx="4381969" cy="411535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dirty="0" smtClean="0">
                <a:solidFill>
                  <a:srgbClr val="0066FF"/>
                </a:solidFill>
              </a:rPr>
              <a:t> Централизованная клубная система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2942" y="3969767"/>
            <a:ext cx="4263554" cy="508437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700" dirty="0" smtClean="0">
                <a:solidFill>
                  <a:srgbClr val="0066FF"/>
                </a:solidFill>
              </a:rPr>
              <a:t>Централизованная библиотечная система</a:t>
            </a:r>
          </a:p>
          <a:p>
            <a:r>
              <a:rPr lang="ru-RU" dirty="0" smtClean="0">
                <a:solidFill>
                  <a:srgbClr val="0066FF"/>
                </a:solidFill>
              </a:rPr>
              <a:t> </a:t>
            </a:r>
            <a:endParaRPr dirty="0">
              <a:solidFill>
                <a:srgbClr val="0066FF"/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806118" y="6456145"/>
            <a:ext cx="4263554" cy="365644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dirty="0" smtClean="0">
                <a:solidFill>
                  <a:srgbClr val="0066FF"/>
                </a:solidFill>
              </a:rPr>
              <a:t> Музей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65284638"/>
              </p:ext>
            </p:extLst>
          </p:nvPr>
        </p:nvGraphicFramePr>
        <p:xfrm>
          <a:off x="199310" y="1221590"/>
          <a:ext cx="4752528" cy="519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8"/>
            <a:ext cx="6732240" cy="5162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932040" y="1622532"/>
            <a:ext cx="4211959" cy="317462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Предоставление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молодым семьям на улучшение жилищных условий социальных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выплат.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2.Количество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детей, получивших жилые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помещения.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Количество студентов, получающих  ежемесячную денежную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выплату.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Повышение уровня доходов муниципальных служащих и лиц, замещающих муниципальные должности, после выхода на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пенсию.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73224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2060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2060"/>
                </a:solidFill>
                <a:latin typeface="Sitka Small" panose="02000505000000020004" pitchFamily="2" charset="0"/>
              </a:rPr>
              <a:t>: Социальная поддержка отдельных категорий граждан.</a:t>
            </a:r>
            <a:endParaRPr lang="ru-RU" sz="1500" dirty="0">
              <a:solidFill>
                <a:srgbClr val="002060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21088" y="0"/>
            <a:ext cx="5112568" cy="86872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Социальная поддержка и защита населения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5931" y="514222"/>
            <a:ext cx="622712" cy="390172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81736"/>
            <a:ext cx="2555496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30343" y="0"/>
            <a:ext cx="5112568" cy="86872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Социальная поддержка и защита населения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5931" y="514222"/>
            <a:ext cx="622712" cy="390172"/>
          </a:xfrm>
          <a:prstGeom prst="rect">
            <a:avLst/>
          </a:prstGeom>
        </p:spPr>
      </p:pic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21979343"/>
              </p:ext>
            </p:extLst>
          </p:nvPr>
        </p:nvGraphicFramePr>
        <p:xfrm>
          <a:off x="323528" y="904394"/>
          <a:ext cx="8712968" cy="526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85988" y="2852936"/>
            <a:ext cx="17826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19 102,2</a:t>
            </a:r>
            <a:endParaRPr lang="ru-RU" sz="28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7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1"/>
          <p:cNvSpPr/>
          <p:nvPr/>
        </p:nvSpPr>
        <p:spPr>
          <a:xfrm>
            <a:off x="8323318" y="30835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60180"/>
              </p:ext>
            </p:extLst>
          </p:nvPr>
        </p:nvGraphicFramePr>
        <p:xfrm>
          <a:off x="0" y="953344"/>
          <a:ext cx="9144001" cy="398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+mn-lt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+mn-lt"/>
                        <a:cs typeface="Century Gothic"/>
                      </a:endParaRPr>
                    </a:p>
                    <a:p>
                      <a:endParaRPr lang="ru-RU" sz="1200" dirty="0">
                        <a:latin typeface="+mn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+mn-lt"/>
                        </a:rPr>
                        <a:t>26</a:t>
                      </a:r>
                      <a:endParaRPr sz="2000" b="0" dirty="0">
                        <a:solidFill>
                          <a:schemeClr val="tx1"/>
                        </a:solidFill>
                        <a:latin typeface="+mn-lt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258,6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1 258,6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1 258,6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rtl="0" eaLnBrk="1" latinLnBrk="0" hangingPunct="1"/>
                      <a:endParaRPr kumimoji="0" lang="ru-RU" sz="18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8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325,1</a:t>
                      </a:r>
                      <a:endParaRPr kumimoji="0" lang="ru-RU" sz="18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8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162,6</a:t>
                      </a:r>
                      <a:endParaRPr kumimoji="0" lang="ru-RU" sz="18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6300192" y="5225893"/>
            <a:ext cx="2650172" cy="1536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Загнутый угол 12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4" y="155106"/>
            <a:ext cx="6033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  НА ОХРАНУ  СЕМЬИ  И  ДЕТСТВА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225893"/>
            <a:ext cx="2376200" cy="1599480"/>
          </a:xfrm>
          <a:prstGeom prst="rect">
            <a:avLst/>
          </a:prstGeom>
        </p:spPr>
      </p:pic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0" y="5096929"/>
            <a:ext cx="1632364" cy="1665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907717"/>
              </p:ext>
            </p:extLst>
          </p:nvPr>
        </p:nvGraphicFramePr>
        <p:xfrm>
          <a:off x="98467" y="2420889"/>
          <a:ext cx="9036496" cy="4063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986801"/>
                <a:gridCol w="1126572"/>
                <a:gridCol w="1093124"/>
                <a:gridCol w="1093124"/>
                <a:gridCol w="1093124"/>
                <a:gridCol w="1093123"/>
              </a:tblGrid>
              <a:tr h="41728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+mn-lt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+mn-lt"/>
                        <a:cs typeface="Century Gothic"/>
                      </a:endParaRPr>
                    </a:p>
                    <a:p>
                      <a:endParaRPr lang="ru-RU" sz="1200" dirty="0">
                        <a:latin typeface="+mn-lt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  <a:endParaRPr sz="2000" b="0" dirty="0">
                        <a:solidFill>
                          <a:schemeClr val="tx1"/>
                        </a:solidFill>
                        <a:latin typeface="+mn-lt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047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1008681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Компенсация расходов  на оплату жилых помещений, отопления и освещения педагогическим работникам </a:t>
                      </a:r>
                      <a:endParaRPr lang="ru-RU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257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700,8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257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700,8</a:t>
                      </a:r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257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700,8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085753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7 720,0</a:t>
                      </a:r>
                    </a:p>
                    <a:p>
                      <a:pPr algn="ctr"/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720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720</a:t>
                      </a:r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1028239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Выплата стипендий лицам, заключившим целевой договор на обучение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14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890,0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14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890,0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890,0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4" y="658366"/>
            <a:ext cx="1793266" cy="147449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39559772"/>
              </p:ext>
            </p:extLst>
          </p:nvPr>
        </p:nvGraphicFramePr>
        <p:xfrm>
          <a:off x="1403648" y="658366"/>
          <a:ext cx="8856985" cy="1742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Загнутый угол 11"/>
          <p:cNvSpPr/>
          <p:nvPr/>
        </p:nvSpPr>
        <p:spPr>
          <a:xfrm>
            <a:off x="19309" y="0"/>
            <a:ext cx="743301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7040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   ОТДЕЛЬНЫМ   КАТЕГОРИЯМ 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56426849"/>
              </p:ext>
            </p:extLst>
          </p:nvPr>
        </p:nvGraphicFramePr>
        <p:xfrm>
          <a:off x="-71209" y="2720843"/>
          <a:ext cx="3923129" cy="3928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244" y="2014808"/>
            <a:ext cx="3744416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2" y="1046740"/>
            <a:ext cx="743373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3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545" y="1071148"/>
            <a:ext cx="730830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u="sng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муниципальный округ» Смоленской области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949661" y="13526"/>
            <a:ext cx="5149079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эффективности на территории  муниципального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образования «Холм-Жирковский муниципальный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3532" y="336489"/>
            <a:ext cx="731783" cy="620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79" y="1094975"/>
            <a:ext cx="1101425" cy="109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01690"/>
              </p:ext>
            </p:extLst>
          </p:nvPr>
        </p:nvGraphicFramePr>
        <p:xfrm>
          <a:off x="3743400" y="3514886"/>
          <a:ext cx="5184578" cy="31616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209133"/>
                <a:gridCol w="975445"/>
              </a:tblGrid>
              <a:tr h="6323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Замена ламп накаливания на светодиодные лампы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Расходы на оплату электрической энергии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для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r>
                        <a:rPr lang="ru-RU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778,0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Модернизация сетей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Содержание и обслуживание сетей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1 250,0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14"/>
          <p:cNvSpPr/>
          <p:nvPr/>
        </p:nvSpPr>
        <p:spPr>
          <a:xfrm>
            <a:off x="1674665" y="1399754"/>
            <a:ext cx="7270108" cy="1107779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4"/>
          <p:cNvSpPr/>
          <p:nvPr/>
        </p:nvSpPr>
        <p:spPr>
          <a:xfrm>
            <a:off x="1698332" y="3157118"/>
            <a:ext cx="7270108" cy="965184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Загнутый угол 22"/>
          <p:cNvSpPr/>
          <p:nvPr/>
        </p:nvSpPr>
        <p:spPr>
          <a:xfrm>
            <a:off x="5940152" y="10953"/>
            <a:ext cx="320102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24114" y="1478975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83754" y="1640038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6495" y="3356402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880"/>
                </a:lnTo>
                <a:lnTo>
                  <a:pt x="12861" y="455724"/>
                </a:lnTo>
                <a:lnTo>
                  <a:pt x="28294" y="500145"/>
                </a:lnTo>
                <a:lnTo>
                  <a:pt x="49157" y="541715"/>
                </a:lnTo>
                <a:lnTo>
                  <a:pt x="75020" y="580004"/>
                </a:lnTo>
                <a:lnTo>
                  <a:pt x="105456" y="614581"/>
                </a:lnTo>
                <a:lnTo>
                  <a:pt x="140033" y="645018"/>
                </a:lnTo>
                <a:lnTo>
                  <a:pt x="178324" y="670884"/>
                </a:lnTo>
                <a:lnTo>
                  <a:pt x="219900" y="691750"/>
                </a:lnTo>
                <a:lnTo>
                  <a:pt x="264331" y="707187"/>
                </a:lnTo>
                <a:lnTo>
                  <a:pt x="311189" y="716764"/>
                </a:lnTo>
                <a:lnTo>
                  <a:pt x="360044" y="720051"/>
                </a:lnTo>
                <a:lnTo>
                  <a:pt x="408905" y="716764"/>
                </a:lnTo>
                <a:lnTo>
                  <a:pt x="455765" y="707187"/>
                </a:lnTo>
                <a:lnTo>
                  <a:pt x="500198" y="691750"/>
                </a:lnTo>
                <a:lnTo>
                  <a:pt x="541773" y="670884"/>
                </a:lnTo>
                <a:lnTo>
                  <a:pt x="580062" y="645018"/>
                </a:lnTo>
                <a:lnTo>
                  <a:pt x="614637" y="614581"/>
                </a:lnTo>
                <a:lnTo>
                  <a:pt x="645068" y="580004"/>
                </a:lnTo>
                <a:lnTo>
                  <a:pt x="670928" y="541715"/>
                </a:lnTo>
                <a:lnTo>
                  <a:pt x="691788" y="500145"/>
                </a:lnTo>
                <a:lnTo>
                  <a:pt x="707218" y="455724"/>
                </a:lnTo>
                <a:lnTo>
                  <a:pt x="716791" y="408880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4104" y="3506421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67771" y="3263875"/>
            <a:ext cx="7900669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20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sz="1600" i="1" spc="-2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денежные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средства, </a:t>
            </a:r>
            <a:r>
              <a:rPr sz="1600" i="1" spc="-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которые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предоставляются </a:t>
            </a:r>
            <a:r>
              <a:rPr sz="1600" i="1" spc="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одним  </a:t>
            </a:r>
            <a:r>
              <a:rPr sz="1600" i="1" spc="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бюджетом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другому</a:t>
            </a:r>
            <a:r>
              <a:rPr sz="1600" i="1" spc="5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бюджету </a:t>
            </a:r>
            <a:r>
              <a:rPr sz="1600" i="1" spc="-7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или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юридическому  </a:t>
            </a:r>
            <a:r>
              <a:rPr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лицу </a:t>
            </a:r>
            <a:r>
              <a:rPr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  </a:t>
            </a:r>
            <a:r>
              <a:rPr sz="1600" i="1" spc="-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условиях </a:t>
            </a:r>
            <a:r>
              <a:rPr sz="1600" i="1" spc="-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платности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</a:t>
            </a:r>
            <a:r>
              <a:rPr sz="1600" i="1" spc="-229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возвратности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9574" y="2530813"/>
            <a:ext cx="4775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БЮДЖЕТНЫЙ</a:t>
            </a:r>
            <a:r>
              <a:rPr sz="3600" b="1" spc="-270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sz="3600" b="1" i="1" spc="-595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КРЕДИТ</a:t>
            </a:r>
            <a:endParaRPr sz="3600" i="1" dirty="0">
              <a:solidFill>
                <a:schemeClr val="tx2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8394" y="1455711"/>
            <a:ext cx="7698739" cy="1427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lang="ru-RU" sz="1600" i="1" spc="15" dirty="0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Денежные средства, предусмотренные в бюджете на </a:t>
            </a:r>
            <a:r>
              <a:rPr sz="1600" i="1" spc="15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осуществление</a:t>
            </a:r>
            <a:r>
              <a:rPr sz="1600" i="1" spc="15" dirty="0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9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различных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расходов</a:t>
            </a:r>
            <a:r>
              <a:rPr sz="1600" i="1" spc="5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(например: </a:t>
            </a:r>
            <a:r>
              <a:rPr sz="1600" i="1" spc="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 </a:t>
            </a:r>
            <a:r>
              <a:rPr sz="1600" i="1" spc="-1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выплату 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заработной</a:t>
            </a:r>
            <a:r>
              <a:rPr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9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платы</a:t>
            </a:r>
            <a:r>
              <a:rPr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работников,</a:t>
            </a:r>
            <a:r>
              <a:rPr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</a:t>
            </a:r>
            <a:r>
              <a:rPr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оплату</a:t>
            </a:r>
            <a:r>
              <a:rPr sz="1600" i="1" spc="-10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коммунальных</a:t>
            </a:r>
            <a:r>
              <a:rPr sz="1600" i="1" spc="-1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7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услуг,</a:t>
            </a:r>
            <a:r>
              <a:rPr sz="1600" i="1" spc="-1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  </a:t>
            </a:r>
            <a:r>
              <a:rPr sz="1600" i="1" spc="-1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выплату </a:t>
            </a:r>
            <a:r>
              <a:rPr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пособий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</a:t>
            </a:r>
            <a:r>
              <a:rPr sz="1600" i="1" spc="-26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др.)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sz="1600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6" name="object 9"/>
          <p:cNvSpPr txBox="1"/>
          <p:nvPr/>
        </p:nvSpPr>
        <p:spPr>
          <a:xfrm>
            <a:off x="611556" y="691437"/>
            <a:ext cx="68407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00" dirty="0">
                <a:solidFill>
                  <a:srgbClr val="FF6600"/>
                </a:solidFill>
                <a:latin typeface="Verdana"/>
                <a:cs typeface="Verdana"/>
              </a:rPr>
              <a:t>БЮДЖЕТНЫЙ  ПРОЦЕСС</a:t>
            </a:r>
            <a:endParaRPr lang="ru-RU" sz="36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574" y="4197876"/>
            <a:ext cx="8358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100"/>
              </a:spcBef>
            </a:pPr>
            <a:r>
              <a:rPr lang="ru-RU" sz="3600" b="1" i="1" spc="-600" dirty="0">
                <a:solidFill>
                  <a:srgbClr val="FF6600"/>
                </a:solidFill>
                <a:latin typeface="Verdana"/>
                <a:cs typeface="Verdana"/>
              </a:rPr>
              <a:t>БЮДЖЕТНЫЙ  ПРОЦЕСС</a:t>
            </a:r>
            <a:endParaRPr lang="ru-RU" sz="36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24" name="object 10"/>
          <p:cNvSpPr/>
          <p:nvPr/>
        </p:nvSpPr>
        <p:spPr>
          <a:xfrm>
            <a:off x="1737796" y="4844207"/>
            <a:ext cx="7230644" cy="1732280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/>
          <p:cNvSpPr txBox="1"/>
          <p:nvPr/>
        </p:nvSpPr>
        <p:spPr>
          <a:xfrm>
            <a:off x="2267902" y="4820928"/>
            <a:ext cx="6539231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200" dirty="0">
                <a:solidFill>
                  <a:srgbClr val="003300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sz="1600" i="1" spc="-6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деятельность </a:t>
            </a:r>
            <a:r>
              <a:rPr sz="1600" i="1" spc="-1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органов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власти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 </a:t>
            </a:r>
            <a:r>
              <a:rPr sz="1600" i="1" spc="-7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других </a:t>
            </a:r>
            <a:r>
              <a:rPr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участников </a:t>
            </a:r>
            <a:r>
              <a:rPr sz="1600" i="1" spc="-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бюджетного  </a:t>
            </a:r>
            <a:r>
              <a:rPr sz="1600" i="1" spc="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процесса</a:t>
            </a:r>
            <a:r>
              <a:rPr sz="1600" i="1" spc="-12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9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по: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 marL="12700">
              <a:lnSpc>
                <a:spcPct val="100000"/>
              </a:lnSpc>
              <a:buSzPct val="93750"/>
              <a:buFont typeface="Wingdings"/>
              <a:buChar char=""/>
              <a:tabLst>
                <a:tab pos="173355" algn="l"/>
              </a:tabLst>
            </a:pPr>
            <a:r>
              <a:rPr sz="1600" i="1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составлению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 </a:t>
            </a:r>
            <a:r>
              <a:rPr sz="1600" i="1" spc="6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рассмотрению</a:t>
            </a:r>
            <a:r>
              <a:rPr sz="1600" i="1" spc="-3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проектов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 marL="172720" indent="-160020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утверждению и </a:t>
            </a:r>
            <a:r>
              <a:rPr sz="1600" i="1" spc="-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исполнению</a:t>
            </a:r>
            <a:r>
              <a:rPr sz="1600" i="1" spc="-2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 marL="172720" indent="-160020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-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контролю </a:t>
            </a:r>
            <a:r>
              <a:rPr sz="1600" i="1" spc="-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за </a:t>
            </a:r>
            <a:r>
              <a:rPr sz="1600" i="1" spc="2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исполнением</a:t>
            </a:r>
            <a:r>
              <a:rPr sz="1600" i="1" spc="-28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 marL="12700" marR="5715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осуществлению </a:t>
            </a:r>
            <a:r>
              <a:rPr sz="1600" i="1" spc="-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бюджетного </a:t>
            </a:r>
            <a:r>
              <a:rPr sz="1600" i="1" spc="-7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учета, </a:t>
            </a:r>
            <a:r>
              <a:rPr sz="1600" i="1" spc="-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составлению, </a:t>
            </a:r>
            <a:r>
              <a:rPr sz="1600" i="1" spc="-1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внешней  </a:t>
            </a:r>
            <a:r>
              <a:rPr sz="1600" i="1" spc="-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проверке, </a:t>
            </a:r>
            <a:r>
              <a:rPr sz="1600" i="1" spc="6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рассмотрению</a:t>
            </a:r>
            <a:r>
              <a:rPr sz="1600" i="1" spc="-3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 утверждению </a:t>
            </a:r>
            <a:r>
              <a:rPr sz="1600" i="1" spc="-5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отчетности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</p:txBody>
      </p:sp>
      <p:sp>
        <p:nvSpPr>
          <p:cNvPr id="27" name="object 9"/>
          <p:cNvSpPr/>
          <p:nvPr/>
        </p:nvSpPr>
        <p:spPr>
          <a:xfrm>
            <a:off x="983754" y="532702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8" name="object 10"/>
          <p:cNvSpPr/>
          <p:nvPr/>
        </p:nvSpPr>
        <p:spPr>
          <a:xfrm>
            <a:off x="1067771" y="5457398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547" y="4968704"/>
            <a:ext cx="1141626" cy="110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7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87095558"/>
              </p:ext>
            </p:extLst>
          </p:nvPr>
        </p:nvGraphicFramePr>
        <p:xfrm>
          <a:off x="179512" y="2060848"/>
          <a:ext cx="388843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94684" y="1124744"/>
            <a:ext cx="8891602" cy="6171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6891" y="1848830"/>
            <a:ext cx="4896544" cy="253837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1.Снижение количества преступлений, совершенных в муниципалитете.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2.Обеспечение безопасности объектов муниципальной собственности.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Количество общественных мест (объектов, территорий) оснащенных системами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видеонаблюдения.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Отсутствие экстремистских акций на территории Холм-Жирковского муниципального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округа.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48137" y="1165812"/>
            <a:ext cx="878469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sz="15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Обеспечение безопасности  жизнедеятельности населения муниципального образования «Холм-Жирковский муниципальный округ» Смоленской области .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3124" y="1655353"/>
            <a:ext cx="4022207" cy="78483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средств  областного и местного бюджетов.</a:t>
            </a:r>
          </a:p>
        </p:txBody>
      </p:sp>
      <p:sp>
        <p:nvSpPr>
          <p:cNvPr id="15" name="object 4"/>
          <p:cNvSpPr/>
          <p:nvPr/>
        </p:nvSpPr>
        <p:spPr>
          <a:xfrm>
            <a:off x="4067944" y="65886"/>
            <a:ext cx="504056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«Обеспечение правопорядка и безопасности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населения муниципального образования «Холм-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694689"/>
              </p:ext>
            </p:extLst>
          </p:nvPr>
        </p:nvGraphicFramePr>
        <p:xfrm>
          <a:off x="3327937" y="4947198"/>
          <a:ext cx="5822884" cy="19108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4895"/>
                <a:gridCol w="975505"/>
                <a:gridCol w="1080120"/>
                <a:gridCol w="1142364"/>
              </a:tblGrid>
              <a:tr h="64614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2028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Построение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АПК «Безопасный город»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Обеспечение правопорядка и</a:t>
                      </a:r>
                    </a:p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Безопасности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населения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113,0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1 700,0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67944" y="65886"/>
            <a:ext cx="504056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«Обеспечение правопорядка и безопасности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населения муниципального образования «Холм-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759007576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83666" y="1771948"/>
            <a:ext cx="8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75,0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514597" y="3007513"/>
            <a:ext cx="8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98,0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31134" y="4283236"/>
            <a:ext cx="998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0</a:t>
            </a:r>
            <a:r>
              <a:rPr lang="ru-RU" sz="2400" dirty="0" smtClean="0"/>
              <a:t>,0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98031" y="5625975"/>
            <a:ext cx="79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15,0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" y="616258"/>
            <a:ext cx="1452151" cy="8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6479802"/>
              </p:ext>
            </p:extLst>
          </p:nvPr>
        </p:nvGraphicFramePr>
        <p:xfrm>
          <a:off x="107504" y="1916832"/>
          <a:ext cx="460851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492135"/>
            <a:ext cx="3380168" cy="2642280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33365" y="1083032"/>
            <a:ext cx="6660232" cy="63548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860032" y="1789414"/>
            <a:ext cx="4067944" cy="279171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муниципального округа.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04257" y="1097987"/>
            <a:ext cx="6318448" cy="675073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975902" y="2778"/>
            <a:ext cx="5112568" cy="95334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«Поддержка пассажирского транспорта общего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«Холм-Жирковский муниципальный округ»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6559" y="449898"/>
            <a:ext cx="766806" cy="435322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возмещение части затрат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2.Сохранение посевных площадей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54323335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Поддержка сельскохозяйственных товаропроизводителей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sz="16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17" name="object 4"/>
          <p:cNvSpPr/>
          <p:nvPr/>
        </p:nvSpPr>
        <p:spPr>
          <a:xfrm>
            <a:off x="3960440" y="-13039"/>
            <a:ext cx="511256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образовании «Холм-Жирковский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муниципальный округ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8600" y="116505"/>
            <a:ext cx="792639" cy="713674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972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328640" y="2636891"/>
            <a:ext cx="4541112" cy="116955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 и вручения подарков новорожденным.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188702716"/>
              </p:ext>
            </p:extLst>
          </p:nvPr>
        </p:nvGraphicFramePr>
        <p:xfrm>
          <a:off x="107504" y="1481917"/>
          <a:ext cx="4104456" cy="5259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28640" y="1676765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Снижение смертности населения.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4215532" y="20633"/>
            <a:ext cx="4874832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«Демографическое развитие муниципального образования «Холм-Жирковский муниципальный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7202" y="201978"/>
            <a:ext cx="956411" cy="673074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6"/>
          <a:stretch/>
        </p:blipFill>
        <p:spPr>
          <a:xfrm>
            <a:off x="4206216" y="4005065"/>
            <a:ext cx="4746104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80890328"/>
              </p:ext>
            </p:extLst>
          </p:nvPr>
        </p:nvGraphicFramePr>
        <p:xfrm>
          <a:off x="27112" y="1827733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7112" y="940296"/>
            <a:ext cx="4434561" cy="112055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Цель: повышение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качества жилищно-коммунальных услуг, предоставляемых на территории муниципального образования «Холм-Жирковский муниципальный округ» Смоленской области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564109" y="1109206"/>
            <a:ext cx="4515825" cy="181727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.Количество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негазифицированных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населенных пунктов.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Содержание объектов жилого фонда и коммунальной инфраструктуры в уд.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Состоянии.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Удовлетворенность населения качеством предоставляемых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организациями ЖКХ.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4288633" y="9870"/>
            <a:ext cx="4799192" cy="959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жилищно-коммунального хозяйства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на территории  муниципального  образования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«Холм-Жирковский муниципальный округ»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877230"/>
              </p:ext>
            </p:extLst>
          </p:nvPr>
        </p:nvGraphicFramePr>
        <p:xfrm>
          <a:off x="4461673" y="2991273"/>
          <a:ext cx="4430806" cy="354958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352084"/>
                <a:gridCol w="1078722"/>
              </a:tblGrid>
              <a:tr h="6173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89735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Региональный проект «Модернизация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коммунальной инфраструктуры»</a:t>
                      </a:r>
                      <a:endParaRPr kumimoji="0" lang="ru-RU" sz="1600" kern="12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500,0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Улучшение состояния объектов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жилищного фонда  и коммунальной инфраструктуры (содержание и ремонт).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2 565,0</a:t>
                      </a:r>
                      <a:endParaRPr kumimoji="0" lang="ru-RU" sz="1600" kern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5855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Комплексное развитие системы коммунальной инфраструктуры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1 600,0</a:t>
                      </a:r>
                      <a:endParaRPr kumimoji="0" lang="ru-RU" sz="1600" kern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7385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Газификация населенных пунктов муниципального округа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1000,0</a:t>
                      </a:r>
                      <a:endParaRPr kumimoji="0" lang="ru-RU" sz="1600" kern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4288633" y="9870"/>
            <a:ext cx="4799192" cy="959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жилищно-коммунального хозяйства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на территории  муниципального  образования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«Холм-Жирковский муниципальный округ»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0" name="object 3"/>
          <p:cNvGrpSpPr/>
          <p:nvPr/>
        </p:nvGrpSpPr>
        <p:grpSpPr>
          <a:xfrm>
            <a:off x="272951" y="1793055"/>
            <a:ext cx="4052943" cy="1140113"/>
            <a:chOff x="509015" y="6542531"/>
            <a:chExt cx="6941820" cy="1126236"/>
          </a:xfrm>
        </p:grpSpPr>
        <p:sp>
          <p:nvSpPr>
            <p:cNvPr id="11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4      500,0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12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18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Строительство реконструкция и  капитальный  ремонт шахтных колодцев.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object 15"/>
          <p:cNvSpPr/>
          <p:nvPr/>
        </p:nvSpPr>
        <p:spPr>
          <a:xfrm>
            <a:off x="66113" y="177867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TextBox 19"/>
          <p:cNvSpPr txBox="1"/>
          <p:nvPr/>
        </p:nvSpPr>
        <p:spPr>
          <a:xfrm>
            <a:off x="128180" y="898086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данной муниципальной программе в 2026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21" name="object 3"/>
          <p:cNvGrpSpPr/>
          <p:nvPr/>
        </p:nvGrpSpPr>
        <p:grpSpPr>
          <a:xfrm>
            <a:off x="448291" y="2986497"/>
            <a:ext cx="4137771" cy="1249649"/>
            <a:chOff x="509015" y="6542531"/>
            <a:chExt cx="6970776" cy="1234439"/>
          </a:xfrm>
        </p:grpSpPr>
        <p:sp>
          <p:nvSpPr>
            <p:cNvPr id="23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4      70,0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2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2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28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Прочие мероприятия в области жилищного хозяйства.</a:t>
              </a:r>
            </a:p>
          </p:txBody>
        </p:sp>
      </p:grpSp>
      <p:sp>
        <p:nvSpPr>
          <p:cNvPr id="29" name="object 15"/>
          <p:cNvSpPr/>
          <p:nvPr/>
        </p:nvSpPr>
        <p:spPr>
          <a:xfrm>
            <a:off x="183857" y="296156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0" name="object 3"/>
          <p:cNvGrpSpPr/>
          <p:nvPr/>
        </p:nvGrpSpPr>
        <p:grpSpPr>
          <a:xfrm>
            <a:off x="667632" y="4251205"/>
            <a:ext cx="4287175" cy="1249649"/>
            <a:chOff x="509015" y="6542531"/>
            <a:chExt cx="6970776" cy="1234439"/>
          </a:xfrm>
        </p:grpSpPr>
        <p:sp>
          <p:nvSpPr>
            <p:cNvPr id="31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4      1 300,0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32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3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4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Взносы на капитальный ремонт муниципальных      многоквартирных домов.</a:t>
              </a:r>
            </a:p>
          </p:txBody>
        </p:sp>
      </p:grpSp>
      <p:sp>
        <p:nvSpPr>
          <p:cNvPr id="35" name="object 15"/>
          <p:cNvSpPr/>
          <p:nvPr/>
        </p:nvSpPr>
        <p:spPr>
          <a:xfrm>
            <a:off x="419629" y="425068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6" name="object 3"/>
          <p:cNvGrpSpPr/>
          <p:nvPr/>
        </p:nvGrpSpPr>
        <p:grpSpPr>
          <a:xfrm>
            <a:off x="801550" y="5419787"/>
            <a:ext cx="4325260" cy="1249649"/>
            <a:chOff x="509015" y="6542531"/>
            <a:chExt cx="6970776" cy="1234439"/>
          </a:xfrm>
        </p:grpSpPr>
        <p:sp>
          <p:nvSpPr>
            <p:cNvPr id="3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</a:t>
              </a:r>
              <a:r>
                <a:rPr lang="ru-RU" dirty="0"/>
                <a:t> </a:t>
              </a:r>
              <a:r>
                <a:rPr lang="ru-RU" dirty="0" smtClean="0"/>
                <a:t>   100,0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38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9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жилых помещений  муниципального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жилищного фонда.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41" name="object 15"/>
          <p:cNvSpPr/>
          <p:nvPr/>
        </p:nvSpPr>
        <p:spPr>
          <a:xfrm>
            <a:off x="570922" y="539131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object 3"/>
          <p:cNvGrpSpPr/>
          <p:nvPr/>
        </p:nvGrpSpPr>
        <p:grpSpPr>
          <a:xfrm>
            <a:off x="4707153" y="1391802"/>
            <a:ext cx="4052943" cy="1140112"/>
            <a:chOff x="509015" y="6542531"/>
            <a:chExt cx="6941820" cy="1126235"/>
          </a:xfrm>
        </p:grpSpPr>
        <p:sp>
          <p:nvSpPr>
            <p:cNvPr id="43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4      1 095,0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44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5"/>
              <a:ext cx="6841235" cy="859561"/>
            </a:xfrm>
            <a:prstGeom prst="rect">
              <a:avLst/>
            </a:prstGeom>
          </p:spPr>
        </p:pic>
        <p:sp>
          <p:nvSpPr>
            <p:cNvPr id="45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  содержанию муниципального жилищного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  фонда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46" name="object 15"/>
          <p:cNvSpPr/>
          <p:nvPr/>
        </p:nvSpPr>
        <p:spPr>
          <a:xfrm>
            <a:off x="4388292" y="13597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7" name="object 3"/>
          <p:cNvGrpSpPr/>
          <p:nvPr/>
        </p:nvGrpSpPr>
        <p:grpSpPr>
          <a:xfrm>
            <a:off x="4907714" y="2651338"/>
            <a:ext cx="3983314" cy="1064850"/>
            <a:chOff x="509015" y="6542531"/>
            <a:chExt cx="6608581" cy="1051889"/>
          </a:xfrm>
        </p:grpSpPr>
        <p:sp>
          <p:nvSpPr>
            <p:cNvPr id="48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4      1 000,0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sp>
          <p:nvSpPr>
            <p:cNvPr id="50" name="object 8"/>
            <p:cNvSpPr/>
            <p:nvPr/>
          </p:nvSpPr>
          <p:spPr>
            <a:xfrm>
              <a:off x="635507" y="6835139"/>
              <a:ext cx="6482089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Субсидии организациям на финансовое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обеспечение затрат по предоставлению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коммунальных услуг. 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1" name="object 15"/>
          <p:cNvSpPr/>
          <p:nvPr/>
        </p:nvSpPr>
        <p:spPr>
          <a:xfrm>
            <a:off x="4628377" y="2639219"/>
            <a:ext cx="588488" cy="582523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2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212" y="3051396"/>
            <a:ext cx="377952" cy="426720"/>
          </a:xfrm>
          <a:prstGeom prst="rect">
            <a:avLst/>
          </a:prstGeom>
        </p:spPr>
      </p:pic>
      <p:pic>
        <p:nvPicPr>
          <p:cNvPr id="53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65831" y="2751911"/>
            <a:ext cx="377952" cy="426720"/>
          </a:xfrm>
          <a:prstGeom prst="rect">
            <a:avLst/>
          </a:prstGeom>
        </p:spPr>
      </p:pic>
      <p:pic>
        <p:nvPicPr>
          <p:cNvPr id="54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5077" y="1861976"/>
            <a:ext cx="377952" cy="426720"/>
          </a:xfrm>
          <a:prstGeom prst="rect">
            <a:avLst/>
          </a:prstGeom>
        </p:spPr>
      </p:pic>
      <p:pic>
        <p:nvPicPr>
          <p:cNvPr id="55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6831" y="5419310"/>
            <a:ext cx="403860" cy="417575"/>
          </a:xfrm>
          <a:prstGeom prst="rect">
            <a:avLst/>
          </a:prstGeom>
        </p:spPr>
      </p:pic>
      <p:pic>
        <p:nvPicPr>
          <p:cNvPr id="56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5531" y="4289465"/>
            <a:ext cx="403860" cy="417575"/>
          </a:xfrm>
          <a:prstGeom prst="rect">
            <a:avLst/>
          </a:prstGeom>
        </p:spPr>
      </p:pic>
      <p:pic>
        <p:nvPicPr>
          <p:cNvPr id="57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03854" y="1436225"/>
            <a:ext cx="403860" cy="417575"/>
          </a:xfrm>
          <a:prstGeom prst="rect">
            <a:avLst/>
          </a:prstGeom>
        </p:spPr>
      </p:pic>
      <p:grpSp>
        <p:nvGrpSpPr>
          <p:cNvPr id="58" name="object 3"/>
          <p:cNvGrpSpPr/>
          <p:nvPr/>
        </p:nvGrpSpPr>
        <p:grpSpPr>
          <a:xfrm>
            <a:off x="5108844" y="3853020"/>
            <a:ext cx="3978982" cy="1249649"/>
            <a:chOff x="509015" y="6542531"/>
            <a:chExt cx="6970776" cy="1234439"/>
          </a:xfrm>
        </p:grpSpPr>
        <p:sp>
          <p:nvSpPr>
            <p:cNvPr id="59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4      1 000,0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60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1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2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</a:t>
              </a:r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Развитие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системы газоснабжения населенных пунктов. </a:t>
              </a:r>
              <a:endParaRPr lang="ru-RU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3" name="object 15"/>
          <p:cNvSpPr/>
          <p:nvPr/>
        </p:nvSpPr>
        <p:spPr>
          <a:xfrm>
            <a:off x="4889898" y="384412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4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54807" y="3910978"/>
            <a:ext cx="403860" cy="417575"/>
          </a:xfrm>
          <a:prstGeom prst="rect">
            <a:avLst/>
          </a:prstGeom>
        </p:spPr>
      </p:pic>
      <p:grpSp>
        <p:nvGrpSpPr>
          <p:cNvPr id="65" name="object 3"/>
          <p:cNvGrpSpPr/>
          <p:nvPr/>
        </p:nvGrpSpPr>
        <p:grpSpPr>
          <a:xfrm>
            <a:off x="5358667" y="5029703"/>
            <a:ext cx="3733220" cy="1032809"/>
            <a:chOff x="509015" y="6542531"/>
            <a:chExt cx="6016619" cy="1020238"/>
          </a:xfrm>
        </p:grpSpPr>
        <p:sp>
          <p:nvSpPr>
            <p:cNvPr id="66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100,0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sp>
          <p:nvSpPr>
            <p:cNvPr id="69" name="object 8"/>
            <p:cNvSpPr/>
            <p:nvPr/>
          </p:nvSpPr>
          <p:spPr>
            <a:xfrm>
              <a:off x="635508" y="6835139"/>
              <a:ext cx="5890126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</a:t>
              </a:r>
              <a:r>
                <a:rPr lang="ru-RU" dirty="0"/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Прочие мероприятия в области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коммунального хозяйства.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0" name="object 15"/>
          <p:cNvSpPr/>
          <p:nvPr/>
        </p:nvSpPr>
        <p:spPr>
          <a:xfrm>
            <a:off x="5166149" y="503819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1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27186" y="5083279"/>
            <a:ext cx="403860" cy="4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927676323"/>
              </p:ext>
            </p:extLst>
          </p:nvPr>
        </p:nvGraphicFramePr>
        <p:xfrm>
          <a:off x="107504" y="2061151"/>
          <a:ext cx="4032448" cy="465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маломобильных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07567"/>
            <a:ext cx="2736305" cy="2052229"/>
          </a:xfrm>
          <a:prstGeom prst="rect">
            <a:avLst/>
          </a:prstGeom>
        </p:spPr>
      </p:pic>
      <p:sp>
        <p:nvSpPr>
          <p:cNvPr id="16" name="object 4"/>
          <p:cNvSpPr/>
          <p:nvPr/>
        </p:nvSpPr>
        <p:spPr>
          <a:xfrm>
            <a:off x="4227348" y="9434"/>
            <a:ext cx="489654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Доступная среда на территории муниципального  образования «Холм-Жирковский муниципальный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80983" y="6043095"/>
            <a:ext cx="4542909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30,0 тыс. рубл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ей – проведение спортивных, образовательных и культурных мероприятий для лиц с ограниченной возможностью.</a:t>
            </a: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79502135"/>
              </p:ext>
            </p:extLst>
          </p:nvPr>
        </p:nvGraphicFramePr>
        <p:xfrm>
          <a:off x="122168" y="2132855"/>
          <a:ext cx="4521840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43870" y="964858"/>
            <a:ext cx="4082735" cy="11679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0"/>
            <a:ext cx="3960440" cy="977171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уровня благоустройства сельских территорий Холм-Жирковского муниципального округа Смоленской </a:t>
            </a:r>
            <a:r>
              <a:rPr lang="ru-RU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области.</a:t>
            </a:r>
            <a:endParaRPr lang="ru-RU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396057" y="977734"/>
            <a:ext cx="4648616" cy="18031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Повышение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благоустройства сельских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Обеспечение пожарной безопасности в населенных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пунктах.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Удовлетворенность граждан качеством содержания мест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захоронения.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958625" y="11669"/>
            <a:ext cx="5184576" cy="79146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сельских территорий муниципального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образования «Холм-Жирковский муниципальный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182816"/>
              </p:ext>
            </p:extLst>
          </p:nvPr>
        </p:nvGraphicFramePr>
        <p:xfrm>
          <a:off x="4860032" y="2952429"/>
          <a:ext cx="3744417" cy="388116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08313"/>
                <a:gridCol w="936104"/>
              </a:tblGrid>
              <a:tr h="71652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8703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организационных условий для реализации программы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20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 787,8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  <a:tr h="114985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 пожарной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безопасности сельских территорий муниципального округа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120,0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  <a:tr h="88703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 благоустройства сельских территорий муниципального округа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380,0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91196145"/>
              </p:ext>
            </p:extLst>
          </p:nvPr>
        </p:nvGraphicFramePr>
        <p:xfrm>
          <a:off x="107504" y="1931007"/>
          <a:ext cx="3816424" cy="4738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573016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муниципальный округ» Смоленской области.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5"/>
            <a:ext cx="4648616" cy="150983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371456" y="0"/>
            <a:ext cx="4753526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«Управление муниципальным имуществом и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муниципальный округ»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6626" y="136377"/>
            <a:ext cx="1128664" cy="720080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13809" y="6647423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53" y="4078306"/>
            <a:ext cx="4376231" cy="2763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5" y="0"/>
            <a:ext cx="5076056" cy="5608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425810015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239870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371456" y="0"/>
            <a:ext cx="4753526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«Управление муниципальным имуществом и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земельными ресурсами муниципального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образования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муниципальный округ»   Смоленской области»</a:t>
            </a: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6070" y="136377"/>
            <a:ext cx="1128664" cy="720080"/>
          </a:xfrm>
          <a:prstGeom prst="rect">
            <a:avLst/>
          </a:prstGeom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302497489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584" y="148478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150,0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6510" y="2132856"/>
            <a:ext cx="80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1 371,0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9916" y="289300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75,0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46746" y="3370312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100,0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61481" y="4117986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394,0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4894" y="519361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150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248" y="5940164"/>
            <a:ext cx="996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50,0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t="6145" r="8046" b="-1"/>
          <a:stretch/>
        </p:blipFill>
        <p:spPr>
          <a:xfrm>
            <a:off x="-44304" y="2689307"/>
            <a:ext cx="1524995" cy="2192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32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833539422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72690" y="3311265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9229" y="903050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950750" y="15751"/>
            <a:ext cx="5112568" cy="85902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«Гражданско-патриотическое воспитание граждан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85456" y="455520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08" y="3826175"/>
            <a:ext cx="5328592" cy="3001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29" y="2996952"/>
            <a:ext cx="1296338" cy="1512168"/>
          </a:xfrm>
          <a:prstGeom prst="rect">
            <a:avLst/>
          </a:prstGeom>
        </p:spPr>
      </p:pic>
      <p:sp>
        <p:nvSpPr>
          <p:cNvPr id="21" name="object 4"/>
          <p:cNvSpPr/>
          <p:nvPr/>
        </p:nvSpPr>
        <p:spPr>
          <a:xfrm>
            <a:off x="3950750" y="15751"/>
            <a:ext cx="5112568" cy="85902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«Гражданско-патриотическое воспитание граждан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5456" y="455520"/>
            <a:ext cx="941142" cy="548680"/>
          </a:xfrm>
          <a:prstGeom prst="rect">
            <a:avLst/>
          </a:prstGeom>
        </p:spPr>
      </p:pic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251035908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8318" y="1660738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40,0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03648" y="2627310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150,0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5411" y="3697014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8014" y="4706512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25,0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1599" y="5774197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408,0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851367629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804083" y="2975929"/>
            <a:ext cx="5201635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238329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7797" y="1260522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муниципальный округ» Смоленской области</a:t>
            </a:r>
            <a:endParaRPr lang="ru-RU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04084" y="2094187"/>
            <a:ext cx="5201634" cy="83075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174940" y="36180"/>
            <a:ext cx="4968552" cy="120214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«Сохранение объектов культурного наследия (памятников истории и культуры), расположенных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 муниципального 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муниципальный округ»       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Picture 2" descr="https://sun9-16.userapi.com/s/v1/ig2/Re8ZmLH-MUtNZ_WMZxBUvza3zZzgoSJdopn2rTSq_dufd7YTUANGRzK-gb0mEsd3clwjQjpQYnWBkYZIKq2Bdbsp.jpg?quality=95&amp;as=32x18,48x27,72x40,108x61,160x90,240x135,360x202,480x270,540x304,640x360,720x405,1080x607,1280x720&amp;from=bu&amp;u=XE_UrxUOSwnaBSSh8OICSgQNzrp7fFogujbkf-FiJaM&amp;cs=64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t="6614" r="14949" b="337"/>
          <a:stretch/>
        </p:blipFill>
        <p:spPr bwMode="auto">
          <a:xfrm>
            <a:off x="3960634" y="3573016"/>
            <a:ext cx="4896544" cy="31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2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68262627"/>
              </p:ext>
            </p:extLst>
          </p:nvPr>
        </p:nvGraphicFramePr>
        <p:xfrm>
          <a:off x="0" y="1748435"/>
          <a:ext cx="3995936" cy="496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муниципальный округ»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3" name="object 4"/>
          <p:cNvSpPr/>
          <p:nvPr/>
        </p:nvSpPr>
        <p:spPr>
          <a:xfrm>
            <a:off x="4111487" y="29598"/>
            <a:ext cx="5025026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в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муниципальном  образовании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0216" y="219888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00142028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14461" y="2889350"/>
            <a:ext cx="5039688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и предусматривает расходы на уборку и вывоз, а также ликвидацию мест несанкционированного размещения отходов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муниципальный округ"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количества обустроенных площадок на территории МО «Холм-Жирковский муниципальный округ»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8" y="4226181"/>
            <a:ext cx="4582198" cy="2578883"/>
          </a:xfrm>
          <a:prstGeom prst="rect">
            <a:avLst/>
          </a:prstGeom>
        </p:spPr>
      </p:pic>
      <p:sp>
        <p:nvSpPr>
          <p:cNvPr id="23" name="object 4"/>
          <p:cNvSpPr/>
          <p:nvPr/>
        </p:nvSpPr>
        <p:spPr>
          <a:xfrm>
            <a:off x="3869850" y="0"/>
            <a:ext cx="5238654" cy="90857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Смоленской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2872" y="270350"/>
            <a:ext cx="648072" cy="648072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11811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926782828"/>
              </p:ext>
            </p:extLst>
          </p:nvPr>
        </p:nvGraphicFramePr>
        <p:xfrm>
          <a:off x="6885" y="1464017"/>
          <a:ext cx="3995936" cy="511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791730" y="2841108"/>
            <a:ext cx="5201634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федерального, областного и местного бюджетов. 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12055" y="930553"/>
            <a:ext cx="8658018" cy="64558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672991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благоустройства  территорий  муниципального образования «Холм-Жирковский муниципальный округ» Смоленской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области</a:t>
            </a:r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79895" y="1642076"/>
            <a:ext cx="5201634" cy="11330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Количество благоустроенных общественных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Площадь благоустроенных общественных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90857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«Формирование современной городской среды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Смоленской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12200" r="5901" b="4851"/>
          <a:stretch/>
        </p:blipFill>
        <p:spPr>
          <a:xfrm>
            <a:off x="2814609" y="4553613"/>
            <a:ext cx="2345273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2682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5148065" y="3584432"/>
            <a:ext cx="3960439" cy="3078250"/>
          </a:xfrm>
          <a:prstGeom prst="wedgeRectCallout">
            <a:avLst>
              <a:gd name="adj1" fmla="val -19680"/>
              <a:gd name="adj2" fmla="val 5589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76057" y="3584432"/>
            <a:ext cx="417646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2026 год предусмотрены расходы:</a:t>
            </a:r>
          </a:p>
          <a:p>
            <a:r>
              <a:rPr lang="ru-RU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-</a:t>
            </a:r>
            <a:r>
              <a:rPr lang="ru-RU" sz="15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2 333,3 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руб. - на обустройство детских игровых площадок;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-</a:t>
            </a:r>
            <a:r>
              <a:rPr lang="ru-RU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3 112,1 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руб. - на благоустройство общественных территорий </a:t>
            </a:r>
            <a:r>
              <a:rPr lang="ru-RU" sz="15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пгт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Холм-Жирковский;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- </a:t>
            </a:r>
            <a:r>
              <a:rPr lang="ru-RU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10 196,3 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руб. - на обеспечение деятельности бюджетного учреждения;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-</a:t>
            </a:r>
            <a:r>
              <a:rPr lang="ru-RU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2 620,8 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руб. - на реализацию программ формирования городской среды.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80496955"/>
              </p:ext>
            </p:extLst>
          </p:nvPr>
        </p:nvGraphicFramePr>
        <p:xfrm>
          <a:off x="0" y="1632182"/>
          <a:ext cx="3995936" cy="5081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62037" y="2946953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56283" y="1014926"/>
            <a:ext cx="8658018" cy="59654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629472" y="1632182"/>
            <a:ext cx="5201634" cy="122754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 жителей округа.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485292" y="-11031"/>
            <a:ext cx="4619146" cy="94975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здоровья на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территории  муниципального образования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«Холм-Жирковский муниципальный округ»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Смоленской области»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8202" y="9932"/>
            <a:ext cx="837804" cy="883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155" r="-1780"/>
          <a:stretch/>
        </p:blipFill>
        <p:spPr>
          <a:xfrm>
            <a:off x="4348794" y="3713190"/>
            <a:ext cx="4482312" cy="2719885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55748" y="940428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и улучшение качества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муниципальный округ» Смоленской области.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574910450"/>
              </p:ext>
            </p:extLst>
          </p:nvPr>
        </p:nvGraphicFramePr>
        <p:xfrm>
          <a:off x="0" y="1663734"/>
          <a:ext cx="4139952" cy="5050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15408" y="1699560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147973" y="2604162"/>
            <a:ext cx="4842792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36" name="object 4"/>
          <p:cNvSpPr/>
          <p:nvPr/>
        </p:nvSpPr>
        <p:spPr>
          <a:xfrm>
            <a:off x="4031432" y="60543"/>
            <a:ext cx="5103603" cy="86161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Развитие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дорожно-транспортного комплекса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муниципального образования «Холм-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2008"/>
            <a:ext cx="1052736" cy="1052736"/>
          </a:xfrm>
          <a:prstGeom prst="rect">
            <a:avLst/>
          </a:prstGeom>
        </p:spPr>
      </p:pic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4041281" y="3198811"/>
            <a:ext cx="4959332" cy="3470549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CCFF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ctr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Предусмотрены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расходы  в 2026 году в сумме     </a:t>
            </a:r>
          </a:p>
          <a:p>
            <a:pPr marL="12700" algn="ctr">
              <a:spcBef>
                <a:spcPts val="100"/>
              </a:spcBef>
            </a:pP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93 871,4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на:</a:t>
            </a:r>
          </a:p>
          <a:p>
            <a:pPr marL="12700" algn="just">
              <a:spcBef>
                <a:spcPts val="100"/>
              </a:spcBef>
            </a:pPr>
            <a:r>
              <a:rPr lang="ru-RU" sz="1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1400" b="1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20000,0</a:t>
            </a:r>
            <a:r>
              <a:rPr lang="ru-RU" sz="1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-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проектирование, строительство и ремонт автомобильных дорог с твердым покрытием до сельских населенных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пунктов; 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1400" b="1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50000,0</a:t>
            </a:r>
            <a:r>
              <a:rPr lang="ru-RU" sz="1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– ремонт автомобильных дорог общего пользования (улично-дорожная сеть в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пгт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Холм-Жирковский, ст.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Игоревская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ru-RU" sz="1400" b="1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20518,9</a:t>
            </a:r>
            <a:r>
              <a:rPr lang="ru-RU" sz="1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руб. - выполнение работ по ремонту и содержанию автомобильных дорог общего;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1400" b="1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3002,5</a:t>
            </a:r>
            <a:r>
              <a:rPr lang="ru-RU" sz="1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руб. - административно-хозяйственные расходы;</a:t>
            </a:r>
          </a:p>
          <a:p>
            <a:pPr marL="12700" algn="just">
              <a:spcBef>
                <a:spcPts val="100"/>
              </a:spcBef>
            </a:pPr>
            <a:r>
              <a:rPr lang="ru-RU" sz="1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1400" b="1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350,0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тыс. руб. - разработка документации по паспортизации автомобильных дорог общего пользования местного значения.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сокращение дорожно-транспортных </a:t>
            </a:r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проишествий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повышение безопасности дорожного движения на территории Холм-Жирковского муниципального округа.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282710743"/>
              </p:ext>
            </p:extLst>
          </p:nvPr>
        </p:nvGraphicFramePr>
        <p:xfrm>
          <a:off x="0" y="2060848"/>
          <a:ext cx="4427984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31668" y="1819555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лиц, пострадавших в ДТП.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дорожно-транспортных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проишествий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4" name="object 4"/>
          <p:cNvSpPr/>
          <p:nvPr/>
        </p:nvSpPr>
        <p:spPr>
          <a:xfrm>
            <a:off x="4139952" y="60543"/>
            <a:ext cx="4995084" cy="9010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Обеспечение безопасности дорожного движения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муниципальный округ»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35" y="3481037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83"/>
            <a:ext cx="4427984" cy="560881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62832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транспортного обеспечения, эксплуатация и текущее содержание зданий и сооружений органов местного самоуправления, учреждений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культуры.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087411219"/>
              </p:ext>
            </p:extLst>
          </p:nvPr>
        </p:nvGraphicFramePr>
        <p:xfrm>
          <a:off x="113405" y="1708588"/>
          <a:ext cx="4314579" cy="514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4283968" y="1819554"/>
            <a:ext cx="4749334" cy="211350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</a:t>
            </a: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транспортных средств для обеспечения транспортного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обслуживания.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зданий и сооружений, принадлежащих органам местного самоуправления и подлежащих текущему содержанию и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эксплуатации.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учреждений культуры, подлежащих текущему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содержанию.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49262" y="4067731"/>
            <a:ext cx="417646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4" name="object 4"/>
          <p:cNvSpPr/>
          <p:nvPr/>
        </p:nvSpPr>
        <p:spPr>
          <a:xfrm>
            <a:off x="4139952" y="60543"/>
            <a:ext cx="4995084" cy="9010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Материально-техническое и транспортное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обеспечение муниципального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муниципальный округ»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Смоленской 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муниципальный округ»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</a:t>
            </a:r>
            <a:r>
              <a:rPr lang="de-DE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67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340" y="2420888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656" y="5107265"/>
            <a:ext cx="3096344" cy="15686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4" cstate="print"/>
          <a:srcRect l="9157" r="4933"/>
          <a:stretch/>
        </p:blipFill>
        <p:spPr>
          <a:xfrm>
            <a:off x="6889768" y="2438304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9" name="Загнутый угол 18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124744"/>
            <a:ext cx="6408712" cy="150595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муниципальный округ»</a:t>
            </a:r>
          </a:p>
          <a:p>
            <a:pPr algn="ctr"/>
            <a:r>
              <a:rPr lang="en-US" sz="2400" b="1" i="1" dirty="0">
                <a:solidFill>
                  <a:srgbClr val="0000FF"/>
                </a:solidFill>
                <a:latin typeface="Sitka Small" panose="02000505000000020004" pitchFamily="2" charset="0"/>
              </a:rPr>
              <a:t>fin_holm19@mail</a:t>
            </a:r>
            <a:r>
              <a:rPr lang="ru-RU" sz="2400" b="1" i="1" dirty="0">
                <a:solidFill>
                  <a:srgbClr val="0000FF"/>
                </a:solidFill>
                <a:latin typeface="Sitka Small" panose="02000505000000020004" pitchFamily="2" charset="0"/>
              </a:rPr>
              <a:t>.</a:t>
            </a:r>
            <a:r>
              <a:rPr lang="en-US" sz="2400" b="1" i="1" dirty="0" err="1">
                <a:solidFill>
                  <a:srgbClr val="0000FF"/>
                </a:solidFill>
                <a:latin typeface="Sitka Small" panose="02000505000000020004" pitchFamily="2" charset="0"/>
              </a:rPr>
              <a:t>ru</a:t>
            </a:r>
            <a:endParaRPr lang="ru-RU" sz="2400" b="1" i="1" dirty="0">
              <a:solidFill>
                <a:srgbClr val="0000FF"/>
              </a:solidFill>
              <a:latin typeface="Sitka Small" panose="02000505000000020004" pitchFamily="2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45156</TotalTime>
  <Words>9244</Words>
  <Application>Microsoft Office PowerPoint</Application>
  <PresentationFormat>Экран (4:3)</PresentationFormat>
  <Paragraphs>2096</Paragraphs>
  <Slides>92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118" baseType="lpstr">
      <vt:lpstr>Arial Unicode MS</vt:lpstr>
      <vt:lpstr>Arial</vt:lpstr>
      <vt:lpstr>Arial Black</vt:lpstr>
      <vt:lpstr>Arial Narrow</vt:lpstr>
      <vt:lpstr>Bahnschrift SemiBold</vt:lpstr>
      <vt:lpstr>Bahnschrift SemiBold SemiConden</vt:lpstr>
      <vt:lpstr>Bahnschrift SemiCondensed</vt:lpstr>
      <vt:lpstr>Book Antiqua</vt:lpstr>
      <vt:lpstr>Bookman Old Style</vt:lpstr>
      <vt:lpstr>Calibri</vt:lpstr>
      <vt:lpstr>Cambria Math</vt:lpstr>
      <vt:lpstr>Century Gothic</vt:lpstr>
      <vt:lpstr>Century Schoolbook</vt:lpstr>
      <vt:lpstr>Franklin Gothic Medium</vt:lpstr>
      <vt:lpstr>Franklin Gothic Medium Cond</vt:lpstr>
      <vt:lpstr>Microsoft Sans Serif</vt:lpstr>
      <vt:lpstr>Mongolian Baiti</vt:lpstr>
      <vt:lpstr>Monotype Corsiva</vt:lpstr>
      <vt:lpstr>Sitka Small</vt:lpstr>
      <vt:lpstr>Tahoma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ГЛАВНЫЙ     АДМИНИСТРАТОР  ДОХОДОВ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4721</cp:revision>
  <cp:lastPrinted>2025-12-12T06:45:36Z</cp:lastPrinted>
  <dcterms:modified xsi:type="dcterms:W3CDTF">2025-12-16T08:52:14Z</dcterms:modified>
</cp:coreProperties>
</file>