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5.xml" ContentType="application/vnd.openxmlformats-officedocument.drawingml.chart+xml"/>
  <Override PartName="/ppt/notesSlides/notesSlide13.xml" ContentType="application/vnd.openxmlformats-officedocument.presentationml.notesSlide+xml"/>
  <Override PartName="/ppt/charts/chart2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27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0.xml" ContentType="application/vnd.openxmlformats-officedocument.drawingml.chart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31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media/image96.jpg" ContentType="image/jpg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32.xml" ContentType="application/vnd.openxmlformats-officedocument.drawingml.chart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rts/chart33.xml" ContentType="application/vnd.openxmlformats-officedocument.drawingml.chart+xml"/>
  <Override PartName="/ppt/notesSlides/notesSlide24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34.xml" ContentType="application/vnd.openxmlformats-officedocument.drawingml.chart+xml"/>
  <Override PartName="/ppt/notesSlides/notesSlide25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35.xml" ContentType="application/vnd.openxmlformats-officedocument.drawingml.chart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2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charts/chart36.xml" ContentType="application/vnd.openxmlformats-officedocument.drawingml.chart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27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charts/chart37.xml" ContentType="application/vnd.openxmlformats-officedocument.drawingml.chart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charts/chart38.xml" ContentType="application/vnd.openxmlformats-officedocument.drawingml.chart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charts/chart39.xml" ContentType="application/vnd.openxmlformats-officedocument.drawingml.chart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charts/chart40.xml" ContentType="application/vnd.openxmlformats-officedocument.drawingml.chart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notesSlides/notesSlide28.xml" ContentType="application/vnd.openxmlformats-officedocument.presentationml.notesSlide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notesSlides/notesSlide29.xml" ContentType="application/vnd.openxmlformats-officedocument.presentationml.notesSlide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notesSlides/notesSlide30.xml" ContentType="application/vnd.openxmlformats-officedocument.presentationml.notesSlide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notesSlides/notesSlide31.xml" ContentType="application/vnd.openxmlformats-officedocument.presentationml.notesSlide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notesSlides/notesSlide32.xml" ContentType="application/vnd.openxmlformats-officedocument.presentationml.notesSlide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sldIdLst>
    <p:sldId id="256" r:id="rId2"/>
    <p:sldId id="283" r:id="rId3"/>
    <p:sldId id="297" r:id="rId4"/>
    <p:sldId id="292" r:id="rId5"/>
    <p:sldId id="321" r:id="rId6"/>
    <p:sldId id="340" r:id="rId7"/>
    <p:sldId id="293" r:id="rId8"/>
    <p:sldId id="353" r:id="rId9"/>
    <p:sldId id="296" r:id="rId10"/>
    <p:sldId id="295" r:id="rId11"/>
    <p:sldId id="299" r:id="rId12"/>
    <p:sldId id="311" r:id="rId13"/>
    <p:sldId id="294" r:id="rId14"/>
    <p:sldId id="300" r:id="rId15"/>
    <p:sldId id="338" r:id="rId16"/>
    <p:sldId id="405" r:id="rId17"/>
    <p:sldId id="302" r:id="rId18"/>
    <p:sldId id="303" r:id="rId19"/>
    <p:sldId id="298" r:id="rId20"/>
    <p:sldId id="372" r:id="rId21"/>
    <p:sldId id="370" r:id="rId22"/>
    <p:sldId id="304" r:id="rId23"/>
    <p:sldId id="307" r:id="rId24"/>
    <p:sldId id="310" r:id="rId25"/>
    <p:sldId id="373" r:id="rId26"/>
    <p:sldId id="334" r:id="rId27"/>
    <p:sldId id="301" r:id="rId28"/>
    <p:sldId id="312" r:id="rId29"/>
    <p:sldId id="313" r:id="rId30"/>
    <p:sldId id="314" r:id="rId31"/>
    <p:sldId id="315" r:id="rId32"/>
    <p:sldId id="371" r:id="rId33"/>
    <p:sldId id="402" r:id="rId34"/>
    <p:sldId id="360" r:id="rId35"/>
    <p:sldId id="364" r:id="rId36"/>
    <p:sldId id="367" r:id="rId37"/>
    <p:sldId id="365" r:id="rId38"/>
    <p:sldId id="316" r:id="rId39"/>
    <p:sldId id="403" r:id="rId40"/>
    <p:sldId id="368" r:id="rId41"/>
    <p:sldId id="366" r:id="rId42"/>
    <p:sldId id="375" r:id="rId43"/>
    <p:sldId id="376" r:id="rId44"/>
    <p:sldId id="318" r:id="rId45"/>
    <p:sldId id="404" r:id="rId46"/>
    <p:sldId id="357" r:id="rId47"/>
    <p:sldId id="317" r:id="rId48"/>
    <p:sldId id="322" r:id="rId49"/>
    <p:sldId id="325" r:id="rId50"/>
    <p:sldId id="398" r:id="rId51"/>
    <p:sldId id="326" r:id="rId52"/>
    <p:sldId id="399" r:id="rId53"/>
    <p:sldId id="327" r:id="rId54"/>
    <p:sldId id="328" r:id="rId55"/>
    <p:sldId id="345" r:id="rId56"/>
    <p:sldId id="335" r:id="rId57"/>
    <p:sldId id="358" r:id="rId58"/>
    <p:sldId id="359" r:id="rId59"/>
    <p:sldId id="401" r:id="rId60"/>
    <p:sldId id="400" r:id="rId61"/>
    <p:sldId id="374" r:id="rId62"/>
    <p:sldId id="350" r:id="rId63"/>
    <p:sldId id="395" r:id="rId64"/>
    <p:sldId id="397" r:id="rId65"/>
    <p:sldId id="409" r:id="rId66"/>
    <p:sldId id="410" r:id="rId67"/>
    <p:sldId id="411" r:id="rId68"/>
    <p:sldId id="412" r:id="rId69"/>
    <p:sldId id="323" r:id="rId70"/>
    <p:sldId id="341" r:id="rId71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66FF"/>
    <a:srgbClr val="FF6600"/>
    <a:srgbClr val="99FFCC"/>
    <a:srgbClr val="003300"/>
    <a:srgbClr val="008080"/>
    <a:srgbClr val="00CC99"/>
    <a:srgbClr val="000099"/>
    <a:srgbClr val="66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52" autoAdjust="0"/>
  </p:normalViewPr>
  <p:slideViewPr>
    <p:cSldViewPr>
      <p:cViewPr varScale="1">
        <p:scale>
          <a:sx n="81" d="100"/>
          <a:sy n="81" d="100"/>
        </p:scale>
        <p:origin x="869" y="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image" Target="../media/image44.jpeg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image" Target="../media/image44.jpeg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openxmlformats.org/officeDocument/2006/relationships/image" Target="../media/image44.jpeg"/><Relationship Id="rId1" Type="http://schemas.openxmlformats.org/officeDocument/2006/relationships/image" Target="../media/image48.jpeg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660141587182484"/>
          <c:y val="1.0653677369181203E-2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5650</c:v>
                </c:pt>
                <c:pt idx="1">
                  <c:v>6590</c:v>
                </c:pt>
                <c:pt idx="2">
                  <c:v>6355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872016"/>
        <c:axId val="162866136"/>
        <c:axId val="0"/>
      </c:bar3DChart>
      <c:catAx>
        <c:axId val="1628720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2866136"/>
        <c:crosses val="autoZero"/>
        <c:auto val="1"/>
        <c:lblAlgn val="ctr"/>
        <c:lblOffset val="100"/>
        <c:noMultiLvlLbl val="0"/>
      </c:catAx>
      <c:valAx>
        <c:axId val="16286613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62872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7"/>
          <c:y val="0.34804709198978001"/>
          <c:w val="0.20617859399957367"/>
          <c:h val="0.2252892039773364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Bahnschrift SemiBold SemiConden" panose="020B0502040204020203" pitchFamily="34" charset="0"/>
              </a:defRPr>
            </a:pPr>
            <a:r>
              <a:rPr lang="ru-RU" sz="1600" b="0" i="0" dirty="0" smtClean="0">
                <a:solidFill>
                  <a:srgbClr val="000099"/>
                </a:solidFill>
                <a:latin typeface="Bahnschrift SemiBold SemiConden" panose="020B0502040204020203" pitchFamily="34" charset="0"/>
              </a:rPr>
              <a:t>Профицит (дефицит)</a:t>
            </a:r>
          </a:p>
          <a:p>
            <a:pPr>
              <a:defRPr sz="1600">
                <a:latin typeface="Bahnschrift SemiBold SemiConden" panose="020B0502040204020203" pitchFamily="34" charset="0"/>
              </a:defRPr>
            </a:pPr>
            <a:r>
              <a:rPr lang="ru-RU" sz="1600" b="0" i="0" dirty="0" smtClean="0">
                <a:solidFill>
                  <a:srgbClr val="000099"/>
                </a:solidFill>
                <a:latin typeface="Bahnschrift SemiBold SemiConden" panose="020B0502040204020203" pitchFamily="34" charset="0"/>
              </a:rPr>
              <a:t>бюджета</a:t>
            </a:r>
            <a:endParaRPr lang="ru-RU" sz="1600" b="0" i="0" dirty="0">
              <a:solidFill>
                <a:srgbClr val="000099"/>
              </a:solidFill>
              <a:latin typeface="Bahnschrift SemiBold SemiConden" panose="020B0502040204020203" pitchFamily="34" charset="0"/>
            </a:endParaRPr>
          </a:p>
        </c:rich>
      </c:tx>
      <c:layout>
        <c:manualLayout>
          <c:xMode val="edge"/>
          <c:yMode val="edge"/>
          <c:x val="0.66234057871445495"/>
          <c:y val="0"/>
        </c:manualLayout>
      </c:layout>
      <c:overlay val="0"/>
      <c:spPr>
        <a:solidFill>
          <a:schemeClr val="tx2"/>
        </a:solidFill>
      </c:spPr>
    </c:title>
    <c:autoTitleDeleted val="0"/>
    <c:plotArea>
      <c:layout>
        <c:manualLayout>
          <c:layoutTarget val="inner"/>
          <c:xMode val="edge"/>
          <c:yMode val="edge"/>
          <c:x val="0.2500701220862428"/>
          <c:y val="0.27756410451823255"/>
          <c:w val="0.74992993202776015"/>
          <c:h val="0.6742570717948959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9.9442112814888184E-2"/>
                  <c:y val="-0.1083413350897519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1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6 310,8</a:t>
                    </a:r>
                    <a:endParaRPr lang="en-US" sz="1200" b="1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1944582989594"/>
                      <c:h val="0.111717348865998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7.3067639707610779E-2"/>
                  <c:y val="-9.5436074662461165E-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650159438547"/>
                      <c:h val="0.1318738394146682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1703807714451506E-2"/>
                  <c:y val="-0.1000451508250949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 i="0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1396346032471"/>
                      <c:h val="0.11675647150316629"/>
                    </c:manualLayout>
                  </c15:layout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8787.5</c:v>
                </c:pt>
                <c:pt idx="1">
                  <c:v>-46150.1</c:v>
                </c:pt>
                <c:pt idx="2">
                  <c:v>7039.9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984872"/>
        <c:axId val="421976248"/>
      </c:lineChart>
      <c:catAx>
        <c:axId val="421984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976248"/>
        <c:crosses val="autoZero"/>
        <c:auto val="1"/>
        <c:lblAlgn val="ctr"/>
        <c:lblOffset val="100"/>
        <c:noMultiLvlLbl val="0"/>
      </c:catAx>
      <c:valAx>
        <c:axId val="421976248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ahnschrift SemiBold SemiConden" panose="020B0502040204020203" pitchFamily="34" charset="0"/>
              </a:defRPr>
            </a:pPr>
            <a:endParaRPr lang="ru-RU"/>
          </a:p>
        </c:txPr>
        <c:crossAx val="42198487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9E-2"/>
          <c:w val="0.84797419628271764"/>
          <c:h val="0.824767836253493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1982128"/>
        <c:axId val="421975072"/>
      </c:lineChart>
      <c:catAx>
        <c:axId val="421982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975072"/>
        <c:crosses val="autoZero"/>
        <c:auto val="1"/>
        <c:lblAlgn val="ctr"/>
        <c:lblOffset val="100"/>
        <c:noMultiLvlLbl val="0"/>
      </c:catAx>
      <c:valAx>
        <c:axId val="421975072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98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94344893202349"/>
          <c:y val="3.5423393445473732E-2"/>
          <c:w val="0.7523351827466449"/>
          <c:h val="0.914988790660293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0495925597386212"/>
                  <c:y val="0.14118464951705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799352761463299"/>
                  <c:y val="9.360856139757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092847125286511E-2"/>
                  <c:y val="-0.12434377188406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-8787.5</c:v>
                </c:pt>
                <c:pt idx="1">
                  <c:v>46150.1</c:v>
                </c:pt>
                <c:pt idx="2">
                  <c:v>-7039.9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1989184"/>
        <c:axId val="421990360"/>
      </c:lineChart>
      <c:catAx>
        <c:axId val="421989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</c:spPr>
        <c:crossAx val="421990360"/>
        <c:crosses val="autoZero"/>
        <c:auto val="1"/>
        <c:lblAlgn val="ctr"/>
        <c:lblOffset val="100"/>
        <c:noMultiLvlLbl val="0"/>
      </c:catAx>
      <c:valAx>
        <c:axId val="42199036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42198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29523620182591"/>
          <c:y val="3.2126001471003952E-2"/>
          <c:w val="0.77263505809296062"/>
          <c:h val="0.87879265173068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0066FF"/>
            </a:solidFill>
            <a:effectLst>
              <a:outerShdw blurRad="317500" dist="406400" dir="5160000" sx="108000" sy="108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rgbClr val="FFFF00"/>
                </a:solidFill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009980189221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66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0"/>
        <c:shape val="cylinder"/>
        <c:axId val="420372352"/>
        <c:axId val="216504360"/>
        <c:axId val="0"/>
      </c:bar3DChart>
      <c:catAx>
        <c:axId val="420372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CC"/>
          </a:solidFill>
        </c:spPr>
        <c:txPr>
          <a:bodyPr/>
          <a:lstStyle/>
          <a:p>
            <a:pPr>
              <a:defRPr sz="1600" b="1">
                <a:solidFill>
                  <a:srgbClr val="0000FF"/>
                </a:solidFill>
                <a:effectLst/>
                <a:latin typeface="Bookman Old Style" pitchFamily="18" charset="0"/>
              </a:defRPr>
            </a:pPr>
            <a:endParaRPr lang="ru-RU"/>
          </a:p>
        </c:txPr>
        <c:crossAx val="216504360"/>
        <c:crosses val="autoZero"/>
        <c:auto val="1"/>
        <c:lblAlgn val="ctr"/>
        <c:lblOffset val="100"/>
        <c:noMultiLvlLbl val="0"/>
      </c:catAx>
      <c:valAx>
        <c:axId val="216504360"/>
        <c:scaling>
          <c:orientation val="minMax"/>
        </c:scaling>
        <c:delete val="0"/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42037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10"/>
    </c:view3D>
    <c:floor>
      <c:thickness val="0"/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79337123139462E-2"/>
          <c:y val="0.12098435539682581"/>
          <c:w val="0.67340428561159205"/>
          <c:h val="0.7821163502158295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28379573137999E-3"/>
                  <c:y val="-9.282594331624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92916.2</c:v>
                </c:pt>
                <c:pt idx="1">
                  <c:v>102595.2</c:v>
                </c:pt>
                <c:pt idx="2">
                  <c:v>119897.60000000001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820948932844944E-2"/>
                  <c:y val="-3.713056005473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925693597070934E-3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641897865690173E-3"/>
                  <c:y val="-3.713037732649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6137.1</c:v>
                </c:pt>
                <c:pt idx="1">
                  <c:v>4380.7</c:v>
                </c:pt>
                <c:pt idx="2">
                  <c:v>3179.3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0066"/>
              </a:solidFill>
            </c:spPr>
          </c:dPt>
          <c:dLbls>
            <c:dLbl>
              <c:idx val="0"/>
              <c:layout>
                <c:manualLayout>
                  <c:x val="1.1856759146276059E-2"/>
                  <c:y val="-0.24598874978803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641897865690173E-3"/>
                  <c:y val="-0.24366810120512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925693597070934E-3"/>
                  <c:y val="-0.25527134411965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484495.6</c:v>
                </c:pt>
                <c:pt idx="1">
                  <c:v>574904.30000000005</c:v>
                </c:pt>
                <c:pt idx="2">
                  <c:v>525217.69999999995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1"/>
        <c:shape val="cylinder"/>
        <c:axId val="422102488"/>
        <c:axId val="422105232"/>
        <c:axId val="0"/>
      </c:bar3DChart>
      <c:catAx>
        <c:axId val="422102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00FFFF"/>
          </a:solidFill>
        </c:spPr>
        <c:txPr>
          <a:bodyPr/>
          <a:lstStyle/>
          <a:p>
            <a:pPr>
              <a:defRPr sz="16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422105232"/>
        <c:crosses val="autoZero"/>
        <c:auto val="1"/>
        <c:lblAlgn val="ctr"/>
        <c:lblOffset val="100"/>
        <c:noMultiLvlLbl val="0"/>
      </c:catAx>
      <c:valAx>
        <c:axId val="4221052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102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3"/>
          <c:w val="0.21096173721127232"/>
          <c:h val="0.29418733284377618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НДПИ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61888.3</c:v>
                </c:pt>
                <c:pt idx="1">
                  <c:v>20094.099999999999</c:v>
                </c:pt>
                <c:pt idx="2">
                  <c:v>2934</c:v>
                </c:pt>
                <c:pt idx="3">
                  <c:v>1921.5</c:v>
                </c:pt>
                <c:pt idx="4">
                  <c:v>5291.6</c:v>
                </c:pt>
                <c:pt idx="5">
                  <c:v>676.4</c:v>
                </c:pt>
                <c:pt idx="6">
                  <c:v>106.9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НДПИ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67944.5</c:v>
                </c:pt>
                <c:pt idx="1">
                  <c:v>21586.799999999999</c:v>
                </c:pt>
                <c:pt idx="2">
                  <c:v>4566.5</c:v>
                </c:pt>
                <c:pt idx="3">
                  <c:v>2742.5</c:v>
                </c:pt>
                <c:pt idx="4">
                  <c:v>4308.8999999999996</c:v>
                </c:pt>
                <c:pt idx="5">
                  <c:v>1376.8</c:v>
                </c:pt>
                <c:pt idx="6">
                  <c:v>58.3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НДПИ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0">
                  <c:v>82789.8</c:v>
                </c:pt>
                <c:pt idx="1">
                  <c:v>21843.599999999999</c:v>
                </c:pt>
                <c:pt idx="2">
                  <c:v>5424.8</c:v>
                </c:pt>
                <c:pt idx="3">
                  <c:v>2795.3</c:v>
                </c:pt>
                <c:pt idx="4">
                  <c:v>4621</c:v>
                </c:pt>
                <c:pt idx="5">
                  <c:v>2364.8000000000002</c:v>
                </c:pt>
                <c:pt idx="6">
                  <c:v>58.3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22099352"/>
        <c:axId val="422106408"/>
        <c:axId val="0"/>
      </c:bar3DChart>
      <c:catAx>
        <c:axId val="4220993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2106408"/>
        <c:crosses val="autoZero"/>
        <c:auto val="1"/>
        <c:lblAlgn val="ctr"/>
        <c:lblOffset val="100"/>
        <c:noMultiLvlLbl val="0"/>
      </c:catAx>
      <c:valAx>
        <c:axId val="422106408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ahnschrift SemiBold Condensed" panose="020B0502040204020203" pitchFamily="34" charset="0"/>
              </a:defRPr>
            </a:pPr>
            <a:endParaRPr lang="ru-RU"/>
          </a:p>
        </c:txPr>
        <c:crossAx val="422099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080984881679801"/>
          <c:y val="4.7667376297528506E-3"/>
          <c:w val="0.14743708731608546"/>
          <c:h val="0.3465829247200761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290655264683011"/>
          <c:y val="1.450955340474152E-2"/>
        </c:manualLayout>
      </c:layout>
      <c:overlay val="0"/>
      <c:spPr>
        <a:solidFill>
          <a:srgbClr val="CCFF66"/>
        </a:solidFill>
      </c:spPr>
      <c:txPr>
        <a:bodyPr/>
        <a:lstStyle/>
        <a:p>
          <a:pPr>
            <a:defRPr sz="140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2025 год</c:v>
                </c:pt>
              </c:strCache>
            </c:strRef>
          </c:tx>
          <c:spPr>
            <a:solidFill>
              <a:srgbClr val="CCECFF"/>
            </a:solidFill>
          </c:spPr>
          <c:explosion val="25"/>
          <c:dPt>
            <c:idx val="0"/>
            <c:bubble3D val="0"/>
            <c:spPr>
              <a:solidFill>
                <a:srgbClr val="FF66CC"/>
              </a:solidFill>
            </c:spPr>
          </c:dPt>
          <c:dPt>
            <c:idx val="1"/>
            <c:bubble3D val="0"/>
            <c:spPr>
              <a:solidFill>
                <a:srgbClr val="0099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  <c:spPr>
              <a:solidFill>
                <a:srgbClr val="00FFFF"/>
              </a:solidFill>
            </c:spPr>
          </c:dPt>
          <c:dLbls>
            <c:dLbl>
              <c:idx val="1"/>
              <c:layout>
                <c:manualLayout>
                  <c:x val="1.182173273836197E-2"/>
                  <c:y val="-8.1466982971390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824477847546821"/>
                  <c:y val="7.27787492211010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838721033729544E-2"/>
                  <c:y val="-3.9309630084674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637435648351297E-2"/>
                  <c:y val="-3.5108571814460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142059993711207"/>
                  <c:y val="-3.5856037782294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20704750270084696"/>
                  <c:y val="-3.6726856057387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НИФЛ</c:v>
                </c:pt>
                <c:pt idx="4">
                  <c:v>Земельный налог</c:v>
                </c:pt>
                <c:pt idx="5">
                  <c:v>НДПИ</c:v>
                </c:pt>
                <c:pt idx="6">
                  <c:v>Госпошлина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0.69</c:v>
                </c:pt>
                <c:pt idx="1">
                  <c:v>0.182</c:v>
                </c:pt>
                <c:pt idx="2">
                  <c:v>4.5999999999999999E-2</c:v>
                </c:pt>
                <c:pt idx="3">
                  <c:v>2.3E-2</c:v>
                </c:pt>
                <c:pt idx="4">
                  <c:v>3.7999999999999999E-2</c:v>
                </c:pt>
                <c:pt idx="5">
                  <c:v>1E-3</c:v>
                </c:pt>
                <c:pt idx="6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5125063693075789"/>
          <c:y val="9.1737684848352846E-2"/>
          <c:w val="0.23928062056836286"/>
          <c:h val="0.90826237171904645"/>
        </c:manualLayout>
      </c:layout>
      <c:overlay val="0"/>
      <c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</c:spPr>
      <c:txPr>
        <a:bodyPr/>
        <a:lstStyle/>
        <a:p>
          <a:pPr>
            <a:defRPr sz="11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5824301325305134E-2"/>
          <c:y val="5.1524534463035496E-2"/>
        </c:manualLayout>
      </c:layout>
      <c:overlay val="0"/>
      <c:spPr>
        <a:gradFill flip="none" rotWithShape="1">
          <a:gsLst>
            <a:gs pos="0">
              <a:srgbClr val="66CCFF">
                <a:tint val="66000"/>
                <a:satMod val="160000"/>
              </a:srgbClr>
            </a:gs>
            <a:gs pos="50000">
              <a:srgbClr val="66CCFF">
                <a:tint val="44500"/>
                <a:satMod val="160000"/>
              </a:srgbClr>
            </a:gs>
            <a:gs pos="100000">
              <a:srgbClr val="66CCFF">
                <a:tint val="23500"/>
                <a:satMod val="160000"/>
              </a:srgbClr>
            </a:gs>
          </a:gsLst>
          <a:lin ang="18900000" scaled="1"/>
          <a:tileRect/>
        </a:gradFill>
        <a:ln w="127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Poor Richard" panose="02080502050505020702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681"/>
          <c:w val="0.63839394839719421"/>
          <c:h val="0.45861762613165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бюджет МО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tx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4075311862600137"/>
                  <c:y val="-3.530739657027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162067226418786E-3"/>
                  <c:y val="3.5632692612602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890405148029903E-2"/>
                  <c:y val="3.32663522684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341909948404062E-2"/>
                  <c:y val="3.33426805442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"Ультрадекор"</c:v>
                </c:pt>
                <c:pt idx="3">
                  <c:v>ООО "Ультралогистика"</c:v>
                </c:pt>
                <c:pt idx="4">
                  <c:v>ОГБУЗ "Сафоновская ЦРБ"</c:v>
                </c:pt>
                <c:pt idx="5">
                  <c:v>ПАО "Россети Центр"</c:v>
                </c:pt>
                <c:pt idx="6">
                  <c:v>Другие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22</c:v>
                </c:pt>
                <c:pt idx="1">
                  <c:v>4.3</c:v>
                </c:pt>
                <c:pt idx="2">
                  <c:v>14.1</c:v>
                </c:pt>
                <c:pt idx="3">
                  <c:v>2</c:v>
                </c:pt>
                <c:pt idx="4">
                  <c:v>1.6</c:v>
                </c:pt>
                <c:pt idx="5">
                  <c:v>1.8</c:v>
                </c:pt>
                <c:pt idx="6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81548542141463"/>
          <c:y val="2.7210702731176404E-2"/>
          <c:w val="0.36982235953660414"/>
          <c:h val="0.9727892972688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Poor Richard" panose="02080502050505020702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неналоговых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доходов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</a:t>
            </a:r>
          </a:p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2025 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40067848120717636"/>
          <c:y val="5.3571511234236282E-4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551252682675E-2"/>
          <c:y val="9.8118143389200704E-2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2025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9933"/>
              </a:solidFill>
            </c:spPr>
          </c:dPt>
          <c:dPt>
            <c:idx val="3"/>
            <c:bubble3D val="0"/>
            <c:spPr>
              <a:solidFill>
                <a:srgbClr val="FF99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1.4473859083154831E-2"/>
                  <c:y val="-7.219234571257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224236989540849"/>
                  <c:y val="-0.217714652245422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220550779923695E-2"/>
                  <c:y val="1.3591509020676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250868951068929E-2"/>
                  <c:y val="9.2838261873341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0.39600000000000002</c:v>
                </c:pt>
                <c:pt idx="1">
                  <c:v>5.3999999999999999E-2</c:v>
                </c:pt>
                <c:pt idx="2">
                  <c:v>0.29799999999999999</c:v>
                </c:pt>
                <c:pt idx="3">
                  <c:v>0.182</c:v>
                </c:pt>
                <c:pt idx="4">
                  <c:v>6.9000000000000006E-2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357111836058623"/>
          <c:y val="1.1243063493712983E-2"/>
          <c:w val="0.22085523483501834"/>
          <c:h val="0.9870892653018811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-1.2500000000000051E-2"/>
                  <c:y val="-3.7798612761148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277777777777982E-2"/>
                  <c:y val="3.1498843967623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1898.6</c:v>
                </c:pt>
                <c:pt idx="1">
                  <c:v>1404.4</c:v>
                </c:pt>
                <c:pt idx="2">
                  <c:v>748.8</c:v>
                </c:pt>
                <c:pt idx="3">
                  <c:v>1599.3</c:v>
                </c:pt>
                <c:pt idx="4">
                  <c:v>451.9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1.259953758704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734.9</c:v>
                </c:pt>
                <c:pt idx="1">
                  <c:v>1318.8</c:v>
                </c:pt>
                <c:pt idx="2">
                  <c:v>9.6999999999999993</c:v>
                </c:pt>
                <c:pt idx="3">
                  <c:v>105.3</c:v>
                </c:pt>
                <c:pt idx="4">
                  <c:v>449.5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6666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3.4648728364386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222222222222424E-2"/>
                  <c:y val="-2.8348959570861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946.7</c:v>
                </c:pt>
                <c:pt idx="1">
                  <c:v>1259.5999999999999</c:v>
                </c:pt>
                <c:pt idx="2">
                  <c:v>173.5</c:v>
                </c:pt>
                <c:pt idx="3">
                  <c:v>219.8</c:v>
                </c:pt>
                <c:pt idx="4">
                  <c:v>579.6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2"/>
        <c:axId val="422107584"/>
        <c:axId val="422108760"/>
      </c:barChart>
      <c:catAx>
        <c:axId val="42210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422108760"/>
        <c:crosses val="autoZero"/>
        <c:auto val="1"/>
        <c:lblAlgn val="ctr"/>
        <c:lblOffset val="100"/>
        <c:noMultiLvlLbl val="0"/>
      </c:catAx>
      <c:valAx>
        <c:axId val="42210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210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layout>
        <c:manualLayout>
          <c:xMode val="edge"/>
          <c:yMode val="edge"/>
          <c:x val="0.13673708385771344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376.3</c:v>
                </c:pt>
                <c:pt idx="1">
                  <c:v>259.8</c:v>
                </c:pt>
                <c:pt idx="2">
                  <c:v>392.8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868880"/>
        <c:axId val="162866528"/>
        <c:axId val="0"/>
      </c:bar3DChart>
      <c:catAx>
        <c:axId val="1628688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2866528"/>
        <c:crosses val="autoZero"/>
        <c:auto val="1"/>
        <c:lblAlgn val="ctr"/>
        <c:lblOffset val="100"/>
        <c:noMultiLvlLbl val="0"/>
      </c:catAx>
      <c:valAx>
        <c:axId val="16286652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62868880"/>
        <c:crosses val="autoZero"/>
        <c:crossBetween val="between"/>
      </c:valAx>
    </c:plotArea>
    <c:legend>
      <c:legendPos val="r"/>
      <c:layout/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6848082453497881E-3"/>
                  <c:y val="0.1857290533531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401904342141021E-3"/>
                  <c:y val="0.16773938207478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265302033834887E-3"/>
                  <c:y val="7.656288514165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0.1595723821691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146817.20000000001</c:v>
                </c:pt>
                <c:pt idx="1">
                  <c:v>139337.60000000001</c:v>
                </c:pt>
                <c:pt idx="2">
                  <c:v>186824.1</c:v>
                </c:pt>
                <c:pt idx="3">
                  <c:v>11523.7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8184482234214414E-3"/>
                  <c:y val="0.15938938657000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20606020432844E-4"/>
                  <c:y val="0.15187333682500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409861563651397E-3"/>
                  <c:y val="0.13542405848364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66E-2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183106</c:v>
                </c:pt>
                <c:pt idx="1">
                  <c:v>159977.79999999999</c:v>
                </c:pt>
                <c:pt idx="2">
                  <c:v>223090.9</c:v>
                </c:pt>
                <c:pt idx="3">
                  <c:v>20050.900000000001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7410597365320062E-4"/>
                  <c:y val="0.16280542199831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276173321360847E-3"/>
                  <c:y val="0.1622500715751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334340810948042E-2"/>
                  <c:y val="-1.1597335777671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8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6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222434</c:v>
                </c:pt>
                <c:pt idx="1">
                  <c:v>178082.5</c:v>
                </c:pt>
                <c:pt idx="2">
                  <c:v>124695.7</c:v>
                </c:pt>
                <c:pt idx="3">
                  <c:v>3450.8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422109544"/>
        <c:axId val="422110328"/>
        <c:axId val="0"/>
      </c:bar3DChart>
      <c:catAx>
        <c:axId val="4221095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2110328"/>
        <c:crosses val="autoZero"/>
        <c:auto val="1"/>
        <c:lblAlgn val="ctr"/>
        <c:lblOffset val="100"/>
        <c:noMultiLvlLbl val="0"/>
      </c:catAx>
      <c:valAx>
        <c:axId val="422110328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2109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2537948879996942"/>
          <c:y val="2.3172776018946937E-2"/>
          <c:w val="0.25572830250190776"/>
          <c:h val="0.13600919342295306"/>
        </c:manualLayout>
      </c:layout>
      <c:overlay val="0"/>
      <c:txPr>
        <a:bodyPr/>
        <a:lstStyle/>
        <a:p>
          <a:pPr>
            <a:defRPr sz="16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 безвозмездных поступлений  </a:t>
            </a:r>
            <a:r>
              <a:rPr lang="ru-RU" sz="1200" dirty="0">
                <a:latin typeface="Franklin Gothic Demi" panose="020B0703020102020204" pitchFamily="34" charset="0"/>
              </a:rPr>
              <a:t>за </a:t>
            </a:r>
            <a:r>
              <a:rPr lang="ru-RU" sz="1200" dirty="0" smtClean="0">
                <a:latin typeface="Franklin Gothic Demi" panose="020B0703020102020204" pitchFamily="34" charset="0"/>
              </a:rPr>
              <a:t>2025 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02233085212754E-2"/>
          <c:y val="0.13944889314292713"/>
          <c:w val="0.68883707352745249"/>
          <c:h val="0.781260790843059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порступлений за 2025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29A8FF"/>
              </a:solidFill>
            </c:spPr>
          </c:dPt>
          <c:dPt>
            <c:idx val="1"/>
            <c:bubble3D val="0"/>
            <c:spPr>
              <a:solidFill>
                <a:srgbClr val="00EE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-0.20438840128874569"/>
                  <c:y val="3.216950253390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770055852380063E-2"/>
                  <c:y val="-0.19267106546679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994717758632897E-2"/>
                  <c:y val="-2.553135121738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995020755269619E-2"/>
                  <c:y val="-2.92011713798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0.42299999999999999</c:v>
                </c:pt>
                <c:pt idx="1">
                  <c:v>0.14199999999999999</c:v>
                </c:pt>
                <c:pt idx="2">
                  <c:v>0.39100000000000001</c:v>
                </c:pt>
                <c:pt idx="3">
                  <c:v>7.0000000000000001E-3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1106897118296719"/>
          <c:y val="0.15204729504529527"/>
          <c:w val="0.28445244926761493"/>
          <c:h val="0.76463651185904258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6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113901910058547"/>
          <c:y val="4.9469435645361895E-2"/>
        </c:manualLayout>
      </c:layout>
      <c:overlay val="0"/>
      <c:spPr>
        <a:noFill/>
        <a:ln>
          <a:solidFill>
            <a:srgbClr val="3399FF"/>
          </a:solidFill>
        </a:ln>
      </c:spPr>
      <c:txPr>
        <a:bodyPr/>
        <a:lstStyle/>
        <a:p>
          <a:pPr>
            <a:defRPr sz="16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7275550148956E-3"/>
          <c:y val="0.11641762026441506"/>
          <c:w val="0.62458559693180682"/>
          <c:h val="0.859923084426933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 за 2025 год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FF6600"/>
              </a:solidFill>
            </c:spPr>
          </c:dPt>
          <c:dPt>
            <c:idx val="8"/>
            <c:bubble3D val="0"/>
            <c:spPr>
              <a:solidFill>
                <a:srgbClr val="000000"/>
              </a:solidFill>
            </c:spPr>
          </c:dPt>
          <c:dPt>
            <c:idx val="9"/>
            <c:bubble3D val="0"/>
            <c:spPr>
              <a:solidFill>
                <a:srgbClr val="CC66FF"/>
              </a:solidFill>
            </c:spPr>
          </c:dPt>
          <c:dLbls>
            <c:dLbl>
              <c:idx val="0"/>
              <c:layout>
                <c:manualLayout>
                  <c:x val="6.8971094714965764E-3"/>
                  <c:y val="-5.9360274332662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1774597407010802E-2"/>
                  <c:y val="-0.10757883270422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288239682051047E-3"/>
                  <c:y val="-2.2809796201506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7271647688072004E-2"/>
                  <c:y val="7.9362794377860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65845998437159E-2"/>
                  <c:y val="-8.5206318539132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708549656947549"/>
                  <c:y val="-0.172978578260952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132109504172739E-2"/>
                  <c:y val="-7.7339306472722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0998885277919646E-2"/>
                  <c:y val="-0.101931086247869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7.7765635751022993E-3"/>
                  <c:y val="-0.13663471673879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1265298253508708"/>
                  <c:y val="-0.12041531293270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1733768610210443"/>
                  <c:y val="-4.7912359331348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- 19,7%</c:v>
                </c:pt>
                <c:pt idx="1">
                  <c:v>Национальная оборона - 0,1</c:v>
                </c:pt>
                <c:pt idx="2">
                  <c:v>Национальная безоавсность-0,01%</c:v>
                </c:pt>
                <c:pt idx="3">
                  <c:v>Национальная экономика - 8,7 %</c:v>
                </c:pt>
                <c:pt idx="4">
                  <c:v>Жилищно-коммунальное хозяйство - 9,0%</c:v>
                </c:pt>
                <c:pt idx="5">
                  <c:v>Образование - 45,9 %</c:v>
                </c:pt>
                <c:pt idx="6">
                  <c:v>Культура, кинематография - 11,6 %</c:v>
                </c:pt>
                <c:pt idx="7">
                  <c:v>Социальная политика - 4,1%</c:v>
                </c:pt>
                <c:pt idx="8">
                  <c:v>Физическая культура и спорт - 1,2%</c:v>
                </c:pt>
                <c:pt idx="9">
                  <c:v>Обслуживание муниципального долга, 0,01%</c:v>
                </c:pt>
                <c:pt idx="10">
                  <c:v>Охрана окружающей среды-0,1 %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126122.7</c:v>
                </c:pt>
                <c:pt idx="1">
                  <c:v>418.6</c:v>
                </c:pt>
                <c:pt idx="2">
                  <c:v>104.9</c:v>
                </c:pt>
                <c:pt idx="3">
                  <c:v>55485.599999999999</c:v>
                </c:pt>
                <c:pt idx="4">
                  <c:v>58056</c:v>
                </c:pt>
                <c:pt idx="5">
                  <c:v>294574</c:v>
                </c:pt>
                <c:pt idx="6">
                  <c:v>71576.899999999994</c:v>
                </c:pt>
                <c:pt idx="7">
                  <c:v>26345.1</c:v>
                </c:pt>
                <c:pt idx="8">
                  <c:v>7924.2</c:v>
                </c:pt>
                <c:pt idx="9">
                  <c:v>7.3</c:v>
                </c:pt>
                <c:pt idx="10">
                  <c:v>639.5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256"/>
          <c:y val="6.9325122411872941E-2"/>
          <c:w val="0.30347234994431238"/>
          <c:h val="0.9093761661809654"/>
        </c:manualLayout>
      </c:layout>
      <c:overlay val="0"/>
      <c:txPr>
        <a:bodyPr/>
        <a:lstStyle/>
        <a:p>
          <a:pPr>
            <a:defRPr sz="1400" b="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090886076410456"/>
          <c:y val="1.3566868638527343E-2"/>
        </c:manualLayout>
      </c:layout>
      <c:overlay val="0"/>
      <c:spPr>
        <a:noFill/>
        <a:ln>
          <a:solidFill>
            <a:srgbClr val="0066FF"/>
          </a:solidFill>
        </a:ln>
      </c:spPr>
      <c:txPr>
        <a:bodyPr/>
        <a:lstStyle/>
        <a:p>
          <a:pPr>
            <a:defRPr sz="16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203"/>
          <c:h val="0.883582379735582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за 2025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44973145060392E-2"/>
                  <c:y val="-1.294158198946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009374186110911E-3"/>
                  <c:y val="-1.828749797031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414001358683848E-3"/>
                  <c:y val="0.1240818327878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3967245897996765E-2"/>
                  <c:y val="-0.2105068810018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Совет депутатов - 0,0005 %</c:v>
                </c:pt>
                <c:pt idx="1">
                  <c:v>Администрация муниципального образования -  19,3%</c:v>
                </c:pt>
                <c:pt idx="2">
                  <c:v>Финансовое управление - 1,5%</c:v>
                </c:pt>
                <c:pt idx="3">
                  <c:v>Контрольно-ревизионная комиссия - 0,0004%</c:v>
                </c:pt>
                <c:pt idx="4">
                  <c:v>Отдел по образованию -  48,3%</c:v>
                </c:pt>
                <c:pt idx="5">
                  <c:v>Отдел по культуре и спорту - 19,0 %</c:v>
                </c:pt>
                <c:pt idx="6">
                  <c:v>Управление по развитию территрий- 11,1%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3340.5</c:v>
                </c:pt>
                <c:pt idx="1">
                  <c:v>122814.7</c:v>
                </c:pt>
                <c:pt idx="2">
                  <c:v>9877.4</c:v>
                </c:pt>
                <c:pt idx="3">
                  <c:v>2056.9</c:v>
                </c:pt>
                <c:pt idx="4">
                  <c:v>310072.40000000002</c:v>
                </c:pt>
                <c:pt idx="5">
                  <c:v>122153.2</c:v>
                </c:pt>
                <c:pt idx="6">
                  <c:v>70939.7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088506559380483"/>
          <c:y val="0.10346286310068112"/>
          <c:w val="0.27022236600304889"/>
          <c:h val="0.8573698363999442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41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8.8184646150427735E-3"/>
                  <c:y val="0.2900058976898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7735E-3"/>
                  <c:y val="0.24407808115883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88208717549902E-2"/>
                  <c:y val="0.16812995955532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4963.5</c:v>
                </c:pt>
                <c:pt idx="1">
                  <c:v>5565.3</c:v>
                </c:pt>
                <c:pt idx="2">
                  <c:v>7275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0288208717549902E-2"/>
                  <c:y val="-2.847024089521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88208717549902E-2"/>
                  <c:y val="-2.0231203625129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697441025071289E-2"/>
                  <c:y val="-4.7314482787964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2063.3000000000002</c:v>
                </c:pt>
                <c:pt idx="1">
                  <c:v>2393.1999999999998</c:v>
                </c:pt>
                <c:pt idx="2">
                  <c:v>2130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0832856"/>
        <c:axId val="420836384"/>
        <c:axId val="0"/>
      </c:bar3DChart>
      <c:catAx>
        <c:axId val="420832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20836384"/>
        <c:crosses val="autoZero"/>
        <c:auto val="1"/>
        <c:lblAlgn val="ctr"/>
        <c:lblOffset val="100"/>
        <c:noMultiLvlLbl val="0"/>
      </c:catAx>
      <c:valAx>
        <c:axId val="420836384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420832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30570677332146"/>
          <c:y val="0.61415073266090991"/>
          <c:w val="0.29799523902195668"/>
          <c:h val="0.33882104886896741"/>
        </c:manualLayout>
      </c:layout>
      <c:overlay val="0"/>
      <c:spPr>
        <a:ln>
          <a:solidFill>
            <a:srgbClr val="006600"/>
          </a:solidFill>
        </a:ln>
      </c:spPr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159507529466523E-2"/>
          <c:y val="1.8261474033749364E-2"/>
          <c:w val="0.8051531923450197"/>
          <c:h val="0.822532835857743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12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45966</c:v>
                </c:pt>
                <c:pt idx="1">
                  <c:v>54207</c:v>
                </c:pt>
                <c:pt idx="2">
                  <c:v>54207</c:v>
                </c:pt>
                <c:pt idx="3">
                  <c:v>49130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420846968"/>
        <c:axId val="420846576"/>
        <c:axId val="0"/>
      </c:bar3DChart>
      <c:catAx>
        <c:axId val="420846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DDDDFF"/>
          </a:solidFill>
          <a:ln w="9525" cap="flat" cmpd="sng" algn="ctr">
            <a:solidFill>
              <a:srgbClr val="6600F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420846576"/>
        <c:crosses val="autoZero"/>
        <c:auto val="1"/>
        <c:lblAlgn val="ctr"/>
        <c:lblOffset val="100"/>
        <c:noMultiLvlLbl val="0"/>
      </c:catAx>
      <c:valAx>
        <c:axId val="42084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42084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383432941178565"/>
          <c:y val="0.37367582118044751"/>
          <c:w val="8.766546399526666E-2"/>
          <c:h val="0.21192180653096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48262309934911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>
                <c:manualLayout>
                  <c:x val="7.4732750974938478E-3"/>
                  <c:y val="2.8912998737845156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66FF"/>
                  </a:solidFill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9751530047090808E-3"/>
                  <c:y val="-8.6738996213535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448438894165086E-2"/>
                  <c:y val="-1.4504638373514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2" formatCode="#,##0.0">
                  <c:v>631338.19999999995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66FFFF"/>
            </a:solidFill>
          </c:spPr>
          <c:invertIfNegative val="0"/>
          <c:dLbls>
            <c:dLbl>
              <c:idx val="0"/>
              <c:layout>
                <c:manualLayout>
                  <c:x val="2.565392922443643E-2"/>
                  <c:y val="-0.110891936415079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288,3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6318864758906"/>
                      <c:h val="5.90990800657850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0581592936559267E-2"/>
                  <c:y val="-0.10072571626831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915,5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17527807644727"/>
                      <c:h val="5.90990368886215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175777231606567E-2"/>
                  <c:y val="-9.62329322242883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061,9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2" formatCode="#,##0.0">
                  <c:v>9916.6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gapDepth val="81"/>
        <c:shape val="cylinder"/>
        <c:axId val="421975464"/>
        <c:axId val="421977816"/>
        <c:axId val="0"/>
      </c:bar3DChart>
      <c:catAx>
        <c:axId val="421975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421977816"/>
        <c:crosses val="autoZero"/>
        <c:auto val="1"/>
        <c:lblAlgn val="ctr"/>
        <c:lblOffset val="100"/>
        <c:noMultiLvlLbl val="0"/>
      </c:catAx>
      <c:valAx>
        <c:axId val="421977816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21975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60663259031721206"/>
          <c:h val="0.13651585009073067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97285486797772E-2"/>
          <c:y val="5.518928696031826E-2"/>
          <c:w val="0.71701894233973995"/>
          <c:h val="0.9448107130396817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7245076971902895"/>
          <c:y val="0.13065972467705608"/>
          <c:w val="0.32573907874851138"/>
          <c:h val="0.6681785357182537"/>
        </c:manualLayout>
      </c:layout>
      <c:overlay val="0"/>
      <c:txPr>
        <a:bodyPr rot="0"/>
        <a:lstStyle/>
        <a:p>
          <a:pPr>
            <a:defRPr sz="1100"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498569809589513"/>
          <c:y val="2.8265499739794992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1.9799600226975203E-2"/>
                  <c:y val="0.22177196883962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31571.200000000001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9238150094525373E-2"/>
                  <c:y val="0.1869891104378232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36705.300000000003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8970712776483536E-2"/>
                  <c:y val="0.1614227421058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9235.1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2102096"/>
        <c:axId val="422103272"/>
        <c:axId val="0"/>
      </c:bar3DChart>
      <c:catAx>
        <c:axId val="42210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2103272"/>
        <c:crosses val="autoZero"/>
        <c:auto val="1"/>
        <c:lblAlgn val="ctr"/>
        <c:lblOffset val="100"/>
        <c:noMultiLvlLbl val="0"/>
      </c:catAx>
      <c:valAx>
        <c:axId val="422103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2102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75111705479633"/>
          <c:y val="0.29026014653342613"/>
          <c:w val="0.27726597452516266"/>
          <c:h val="0.21836839221254137"/>
        </c:manualLayout>
      </c:layout>
      <c:overlay val="0"/>
      <c:txPr>
        <a:bodyPr/>
        <a:lstStyle/>
        <a:p>
          <a:pPr>
            <a:defRPr sz="15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564.20000000000005</c:v>
                </c:pt>
                <c:pt idx="1">
                  <c:v>743.7</c:v>
                </c:pt>
                <c:pt idx="2">
                  <c:v>800.3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870056"/>
        <c:axId val="162870448"/>
        <c:axId val="0"/>
      </c:bar3DChart>
      <c:catAx>
        <c:axId val="1628700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2870448"/>
        <c:crosses val="autoZero"/>
        <c:auto val="1"/>
        <c:lblAlgn val="ctr"/>
        <c:lblOffset val="100"/>
        <c:noMultiLvlLbl val="0"/>
      </c:catAx>
      <c:valAx>
        <c:axId val="16287044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62870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6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16356824550359"/>
          <c:y val="3.380293139678399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8.6703329259711203E-3"/>
                  <c:y val="0.313574131319111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209284.2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39415990816E-2"/>
                  <c:y val="0.2492849098829523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2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sz="1200" b="1" dirty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258247.5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2.290382130871443E-2"/>
                  <c:y val="0.184089146605342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2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294159.2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985264"/>
        <c:axId val="421974680"/>
        <c:axId val="0"/>
      </c:bar3DChart>
      <c:catAx>
        <c:axId val="42198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1974680"/>
        <c:crosses val="autoZero"/>
        <c:auto val="1"/>
        <c:lblAlgn val="ctr"/>
        <c:lblOffset val="100"/>
        <c:noMultiLvlLbl val="0"/>
      </c:catAx>
      <c:valAx>
        <c:axId val="4219746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1985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8333316425985"/>
          <c:y val="0.30730539712978766"/>
          <c:w val="0.20202455352765061"/>
          <c:h val="0.1854047060947290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16356824550359"/>
          <c:y val="3.380293139678399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8.6703329259711203E-3"/>
                  <c:y val="0.31357413131911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91206.8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39415990816E-2"/>
                  <c:y val="0.2492849098829523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6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sz="1600" b="1" dirty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96527.5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3.435573196307154E-2"/>
                  <c:y val="0.247772450318325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87949.6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978208"/>
        <c:axId val="421981344"/>
        <c:axId val="0"/>
      </c:bar3DChart>
      <c:catAx>
        <c:axId val="42197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1981344"/>
        <c:crosses val="autoZero"/>
        <c:auto val="1"/>
        <c:lblAlgn val="ctr"/>
        <c:lblOffset val="100"/>
        <c:noMultiLvlLbl val="0"/>
      </c:catAx>
      <c:valAx>
        <c:axId val="421981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197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43675603440162"/>
          <c:y val="0.24651678970271682"/>
          <c:w val="0.25642112913584741"/>
          <c:h val="0.24619335851492427"/>
        </c:manualLayout>
      </c:layout>
      <c:overlay val="0"/>
      <c:txPr>
        <a:bodyPr/>
        <a:lstStyle/>
        <a:p>
          <a:pPr>
            <a:defRPr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05511917115593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0.33827637572433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1697.1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2.9970960673400424E-2"/>
                  <c:y val="0.2413474526222231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1475.9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1.8762690670303773E-2"/>
                  <c:y val="0.331003099494203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9318328"/>
        <c:axId val="429319504"/>
        <c:axId val="0"/>
      </c:bar3DChart>
      <c:catAx>
        <c:axId val="429318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9319504"/>
        <c:crosses val="autoZero"/>
        <c:auto val="1"/>
        <c:lblAlgn val="ctr"/>
        <c:lblOffset val="100"/>
        <c:noMultiLvlLbl val="0"/>
      </c:catAx>
      <c:valAx>
        <c:axId val="4293195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9318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93343056445265"/>
          <c:y val="0.12295179350605699"/>
          <c:w val="0.26479593283961356"/>
          <c:h val="0.27533338094669119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52973783054837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5784593673988941E-2"/>
                  <c:y val="0.3754067530508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245404496330566E-2"/>
                  <c:y val="0.357379881767522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186832"/>
        <c:axId val="435185656"/>
        <c:axId val="0"/>
      </c:bar3DChart>
      <c:catAx>
        <c:axId val="435186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5185656"/>
        <c:crosses val="autoZero"/>
        <c:auto val="1"/>
        <c:lblAlgn val="ctr"/>
        <c:lblOffset val="100"/>
        <c:noMultiLvlLbl val="0"/>
      </c:catAx>
      <c:valAx>
        <c:axId val="4351856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186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05128004956143"/>
          <c:y val="0.30418403803086203"/>
          <c:w val="0.26227284564070502"/>
          <c:h val="0.24135972697217911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52973783054837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794746210231962E-2"/>
                  <c:y val="0.203678757915787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1.8132009683515801E-2"/>
                  <c:y val="0.332230634655139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190752"/>
        <c:axId val="435197808"/>
        <c:axId val="0"/>
      </c:bar3DChart>
      <c:catAx>
        <c:axId val="435190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5197808"/>
        <c:crosses val="autoZero"/>
        <c:auto val="1"/>
        <c:lblAlgn val="ctr"/>
        <c:lblOffset val="100"/>
        <c:noMultiLvlLbl val="0"/>
      </c:catAx>
      <c:valAx>
        <c:axId val="4351978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190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5373563693864"/>
          <c:y val="0.28669821140616525"/>
          <c:w val="0.22030023028832255"/>
          <c:h val="0.26270732925906459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Lbls>
            <c:dLbl>
              <c:idx val="0"/>
              <c:layout>
                <c:manualLayout>
                  <c:x val="2.2465884405278778E-2"/>
                  <c:y val="0.2201740011343768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896709889377371E-2"/>
                  <c:y val="0.236069590826178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171936"/>
        <c:axId val="435173112"/>
        <c:axId val="0"/>
      </c:bar3DChart>
      <c:catAx>
        <c:axId val="435171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5173112"/>
        <c:crosses val="autoZero"/>
        <c:auto val="1"/>
        <c:lblAlgn val="ctr"/>
        <c:lblOffset val="100"/>
        <c:noMultiLvlLbl val="0"/>
      </c:catAx>
      <c:valAx>
        <c:axId val="4351731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171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52084093830847"/>
          <c:y val="0.28976956342885224"/>
          <c:w val="0.2222394436332471"/>
          <c:h val="0.3287000332162278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dLbls>
            <c:dLbl>
              <c:idx val="0"/>
              <c:layout>
                <c:manualLayout>
                  <c:x val="2.3289761975445297E-2"/>
                  <c:y val="0.19439616358416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12685.4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14617.1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021698864060642E-2"/>
                  <c:y val="0.190293183798291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14810.1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177424"/>
        <c:axId val="435177816"/>
        <c:axId val="0"/>
      </c:bar3DChart>
      <c:catAx>
        <c:axId val="435177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5177816"/>
        <c:crosses val="autoZero"/>
        <c:auto val="1"/>
        <c:lblAlgn val="ctr"/>
        <c:lblOffset val="100"/>
        <c:noMultiLvlLbl val="0"/>
      </c:catAx>
      <c:valAx>
        <c:axId val="435177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177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36326018420538"/>
          <c:y val="0.32274922669410999"/>
          <c:w val="0.18575237079793788"/>
          <c:h val="0.2990859009010830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220141117217912"/>
          <c:y val="3.598174764207486E-2"/>
          <c:w val="0.70102586640700049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6961623000494499E-2"/>
                  <c:y val="-4.3931522228524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2.3052994111764724E-3"/>
                  <c:y val="-2.9305954309170327E-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Lbl>
              <c:idx val="0"/>
              <c:layout>
                <c:manualLayout>
                  <c:x val="1.3832885670655203E-2"/>
                  <c:y val="0.1949344809641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1174.3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000448"/>
        <c:axId val="435003192"/>
        <c:axId val="0"/>
      </c:bar3DChart>
      <c:catAx>
        <c:axId val="435000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5003192"/>
        <c:crosses val="autoZero"/>
        <c:auto val="1"/>
        <c:lblAlgn val="ctr"/>
        <c:lblOffset val="100"/>
        <c:noMultiLvlLbl val="0"/>
      </c:catAx>
      <c:valAx>
        <c:axId val="4350031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5000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34222123467764"/>
          <c:y val="0.29026014653342613"/>
          <c:w val="0.24402762438160466"/>
          <c:h val="0.28130715880226098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bg1">
                <a:lumMod val="50000"/>
                <a:lumOff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3617852838933036E-2"/>
                  <c:y val="-4.2309991872248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1187.9000000000001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3294.5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063037959952262E-2"/>
                  <c:y val="0.28776042428034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4998880"/>
        <c:axId val="434998096"/>
        <c:axId val="0"/>
      </c:bar3DChart>
      <c:catAx>
        <c:axId val="434998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4998096"/>
        <c:crosses val="autoZero"/>
        <c:auto val="1"/>
        <c:lblAlgn val="ctr"/>
        <c:lblOffset val="100"/>
        <c:noMultiLvlLbl val="0"/>
      </c:catAx>
      <c:valAx>
        <c:axId val="4349980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4998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696153715519285"/>
          <c:y val="0.35523830685479391"/>
          <c:w val="0.23595633419334081"/>
          <c:h val="0.297273987100848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73906630200130263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1.0045180165166834E-2"/>
                  <c:y val="-4.2593951549243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800080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-5.54931031055029E-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Lbl>
              <c:idx val="0"/>
              <c:layout>
                <c:manualLayout>
                  <c:x val="2.4207549923646828E-2"/>
                  <c:y val="0.21814096679316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4994568"/>
        <c:axId val="434991432"/>
        <c:axId val="0"/>
      </c:bar3DChart>
      <c:catAx>
        <c:axId val="434994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4991432"/>
        <c:crosses val="autoZero"/>
        <c:auto val="1"/>
        <c:lblAlgn val="ctr"/>
        <c:lblOffset val="100"/>
        <c:noMultiLvlLbl val="0"/>
      </c:catAx>
      <c:valAx>
        <c:axId val="4349914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4994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535833709108569"/>
          <c:y val="9.0684368403510712E-2"/>
          <c:w val="0.24890817686923675"/>
          <c:h val="0.297273987100848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22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38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29.8</c:v>
                </c:pt>
                <c:pt idx="1">
                  <c:v>37.299999999999997</c:v>
                </c:pt>
                <c:pt idx="2">
                  <c:v>44.9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756848"/>
        <c:axId val="160755672"/>
        <c:axId val="0"/>
      </c:bar3DChart>
      <c:catAx>
        <c:axId val="1607568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0755672"/>
        <c:crosses val="autoZero"/>
        <c:auto val="1"/>
        <c:lblAlgn val="ctr"/>
        <c:lblOffset val="100"/>
        <c:noMultiLvlLbl val="0"/>
      </c:catAx>
      <c:valAx>
        <c:axId val="16075567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60756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5"/>
          <c:w val="0.20617859399957367"/>
          <c:h val="0.247335365514943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952720939503451"/>
          <c:h val="0.835662922673767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0045180165166834E-2"/>
                  <c:y val="-8.2290548454233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CCFFFF"/>
            </a:solidFill>
          </c:spPr>
          <c:invertIfNegative val="0"/>
          <c:dLbls>
            <c:dLbl>
              <c:idx val="0"/>
              <c:layout>
                <c:manualLayout>
                  <c:x val="1.7291107088319099E-2"/>
                  <c:y val="0.329594957827416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FFCC"/>
            </a:solidFill>
          </c:spPr>
          <c:invertIfNegative val="0"/>
          <c:dLbls>
            <c:dLbl>
              <c:idx val="0"/>
              <c:layout>
                <c:manualLayout>
                  <c:x val="2.4207549923646703E-2"/>
                  <c:y val="0.23970542387448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7579112"/>
        <c:axId val="437581856"/>
        <c:axId val="0"/>
      </c:bar3DChart>
      <c:catAx>
        <c:axId val="437579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37581856"/>
        <c:crosses val="autoZero"/>
        <c:auto val="1"/>
        <c:lblAlgn val="ctr"/>
        <c:lblOffset val="100"/>
        <c:noMultiLvlLbl val="0"/>
      </c:catAx>
      <c:valAx>
        <c:axId val="4375818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7579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950933556402232"/>
          <c:y val="0.2891776978235408"/>
          <c:w val="0.24402762438160466"/>
          <c:h val="0.27416206742557653"/>
        </c:manualLayout>
      </c:layout>
      <c:overlay val="0"/>
      <c:txPr>
        <a:bodyPr/>
        <a:lstStyle/>
        <a:p>
          <a:pPr>
            <a:defRPr sz="1400" b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bg2">
          <a:lumMod val="60000"/>
          <a:lumOff val="4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180</c:v>
                </c:pt>
                <c:pt idx="1">
                  <c:v>307.60000000000002</c:v>
                </c:pt>
                <c:pt idx="2">
                  <c:v>309.10000000000002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753320"/>
        <c:axId val="160754496"/>
        <c:axId val="0"/>
      </c:bar3DChart>
      <c:catAx>
        <c:axId val="1607533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0754496"/>
        <c:crosses val="autoZero"/>
        <c:auto val="1"/>
        <c:lblAlgn val="ctr"/>
        <c:lblOffset val="100"/>
        <c:noMultiLvlLbl val="0"/>
      </c:catAx>
      <c:valAx>
        <c:axId val="16075449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60753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6"/>
          <c:w val="0.20617859399957367"/>
          <c:h val="0.32229231474280701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7816</c:v>
                </c:pt>
                <c:pt idx="1">
                  <c:v>7641</c:v>
                </c:pt>
                <c:pt idx="2">
                  <c:v>7508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755280"/>
        <c:axId val="162871232"/>
        <c:axId val="0"/>
      </c:bar3DChart>
      <c:catAx>
        <c:axId val="1607552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2871232"/>
        <c:crosses val="autoZero"/>
        <c:auto val="1"/>
        <c:lblAlgn val="ctr"/>
        <c:lblOffset val="100"/>
        <c:noMultiLvlLbl val="0"/>
      </c:catAx>
      <c:valAx>
        <c:axId val="16287123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60755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2"/>
          <c:w val="0.20617859399957367"/>
          <c:h val="0.32229231474280712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</c:spPr>
          </c:dPt>
          <c:dPt>
            <c:idx val="1"/>
            <c:invertIfNegative val="0"/>
            <c:bubble3D val="0"/>
            <c:spPr>
              <a:solidFill>
                <a:srgbClr val="A5A5A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296178384551362E-3"/>
                  <c:y val="-3.955148394364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892.3</c:v>
                </c:pt>
                <c:pt idx="1">
                  <c:v>994.4</c:v>
                </c:pt>
                <c:pt idx="2">
                  <c:v>1161.4000000000001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505928"/>
        <c:axId val="216501616"/>
        <c:axId val="0"/>
      </c:bar3DChart>
      <c:catAx>
        <c:axId val="2165059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6501616"/>
        <c:crosses val="autoZero"/>
        <c:auto val="1"/>
        <c:lblAlgn val="ctr"/>
        <c:lblOffset val="100"/>
        <c:noMultiLvlLbl val="0"/>
      </c:catAx>
      <c:valAx>
        <c:axId val="21650161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6505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3"/>
          <c:w val="0.20617859399957367"/>
          <c:h val="0.322292314742807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377417081162274E-2"/>
                  <c:y val="-6.826276408564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57749</c:v>
                </c:pt>
                <c:pt idx="1">
                  <c:v>68310</c:v>
                </c:pt>
                <c:pt idx="2">
                  <c:v>72785.399999999994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503184"/>
        <c:axId val="216501224"/>
        <c:axId val="0"/>
      </c:bar3DChart>
      <c:catAx>
        <c:axId val="216503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6501224"/>
        <c:crosses val="autoZero"/>
        <c:auto val="1"/>
        <c:lblAlgn val="ctr"/>
        <c:lblOffset val="100"/>
        <c:noMultiLvlLbl val="0"/>
      </c:catAx>
      <c:valAx>
        <c:axId val="21650122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1650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9"/>
          <c:w val="0.20617859399957367"/>
          <c:h val="0.3222923147428074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743173974346119E-2"/>
          <c:y val="1.4195577185190805E-2"/>
          <c:w val="0.79898157205658271"/>
          <c:h val="0.950100395349026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0033"/>
            </a:solidFill>
          </c:spPr>
          <c:invertIfNegative val="0"/>
          <c:dLbls>
            <c:dLbl>
              <c:idx val="0"/>
              <c:layout>
                <c:manualLayout>
                  <c:x val="7.1694834268640657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5.4730707428171946E-2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583548.9</c:v>
                </c:pt>
                <c:pt idx="1">
                  <c:v>547761.4</c:v>
                </c:pt>
                <c:pt idx="2">
                  <c:v>8787.5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2905070168355352E-2"/>
                  <c:y val="0.21938619286204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338966853728033E-2"/>
                  <c:y val="0.2301404180023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334E-3"/>
                  <c:y val="-6.8827040897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681880.2</c:v>
                </c:pt>
                <c:pt idx="1">
                  <c:v>728030.3</c:v>
                </c:pt>
                <c:pt idx="2">
                  <c:v>-46150.1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1.4338966853728033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72863539100901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7393144212522002E-2"/>
                  <c:y val="1.9357605252533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9FFCC"/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648294.6</c:v>
                </c:pt>
                <c:pt idx="1">
                  <c:v>641254.80000000005</c:v>
                </c:pt>
                <c:pt idx="2">
                  <c:v>7039.9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gapDepth val="27"/>
        <c:shape val="cylinder"/>
        <c:axId val="421986440"/>
        <c:axId val="421975856"/>
        <c:axId val="0"/>
      </c:bar3DChart>
      <c:catAx>
        <c:axId val="421986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rgbClr val="0000FF"/>
                </a:solidFill>
                <a:latin typeface="Sitka Small" panose="02000505000000020004" pitchFamily="2" charset="0"/>
                <a:cs typeface="Mongolian Baiti" pitchFamily="66" charset="0"/>
              </a:defRPr>
            </a:pPr>
            <a:endParaRPr lang="ru-RU"/>
          </a:p>
        </c:txPr>
        <c:crossAx val="421975856"/>
        <c:crosses val="autoZero"/>
        <c:auto val="1"/>
        <c:lblAlgn val="ctr"/>
        <c:lblOffset val="100"/>
        <c:noMultiLvlLbl val="0"/>
      </c:catAx>
      <c:valAx>
        <c:axId val="421975856"/>
        <c:scaling>
          <c:orientation val="minMax"/>
        </c:scaling>
        <c:delete val="0"/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ahnschrift SemiBold SemiConden" panose="020B0502040204020203" pitchFamily="34" charset="0"/>
                <a:cs typeface="Mongolian Baiti" pitchFamily="66" charset="0"/>
              </a:defRPr>
            </a:pPr>
            <a:endParaRPr lang="ru-RU"/>
          </a:p>
        </c:txPr>
        <c:crossAx val="421986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24"/>
          <c:y val="0.40164185686685216"/>
          <c:w val="0.1139517695865772"/>
          <c:h val="0.2698450172203089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iagrams/_rels/drawing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Сохранение действующих льгот и преференций для инвесторов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поступление в бюджет налоговых и неналоговых доходов в сумме </a:t>
          </a:r>
          <a:r>
            <a:rPr lang="en-US" sz="2000" dirty="0" smtClean="0">
              <a:latin typeface="Franklin Gothic Book" panose="020B0503020102020204" pitchFamily="34" charset="0"/>
            </a:rPr>
            <a:t>1</a:t>
          </a:r>
          <a:r>
            <a:rPr lang="ru-RU" sz="2000" dirty="0" smtClean="0">
              <a:latin typeface="Franklin Gothic Book" panose="020B0503020102020204" pitchFamily="34" charset="0"/>
            </a:rPr>
            <a:t>23</a:t>
          </a:r>
          <a:r>
            <a:rPr lang="en-US" sz="2000" dirty="0" smtClean="0">
              <a:latin typeface="Franklin Gothic Book" panose="020B0503020102020204" pitchFamily="34" charset="0"/>
            </a:rPr>
            <a:t> </a:t>
          </a:r>
          <a:r>
            <a:rPr lang="ru-RU" sz="2000" dirty="0" smtClean="0">
              <a:latin typeface="Franklin Gothic Book" panose="020B0503020102020204" pitchFamily="34" charset="0"/>
            </a:rPr>
            <a:t>076,9 тыс. рублей, что на 16 101,0  тыс. рублей или 15,1% больше уровня 2024 года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Увеличилось до 219 количество субъектов СМП, осуществляющих свою деятельность на территории Холм-Жирковского муниципального округа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За 2025 год трудоустроено 14 человек, признанных ранее безработными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 отношении  2 ранее не зарегистрированных объектов недвижимости поданы сведения на регистрацию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B88F481B-685E-41DF-893B-DF922384D106}" type="presOf" srcId="{11724F9B-A9B6-497A-ABCC-F7F5F8EA7B13}" destId="{3E215DDD-360F-4C3F-AF61-2D7614C8B141}" srcOrd="0" destOrd="0" presId="urn:microsoft.com/office/officeart/2005/8/layout/vList3"/>
    <dgm:cxn modelId="{68A8323E-83BD-4EB5-8881-BCA7CD6FDC32}" type="presOf" srcId="{DCE58B99-2F00-4D63-BE64-111B4D3180DC}" destId="{555D8DE5-0DCE-4B81-B8BB-17CD35AC9AA3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67B52B7C-5F37-4AA4-A803-217FC68FC8FF}" type="presOf" srcId="{2CDB8F11-75FA-421D-B163-5C2187796A7C}" destId="{AD20D943-70C8-4A98-82F2-73C14B5EC0CA}" srcOrd="0" destOrd="0" presId="urn:microsoft.com/office/officeart/2005/8/layout/vList3"/>
    <dgm:cxn modelId="{F9F7A749-BFF5-4CE1-A091-4E8851F7FA05}" type="presOf" srcId="{CDD37EF6-5A57-4057-8FB0-606F15725C8B}" destId="{2CFF9B66-C5AE-40DF-BB5E-A72B68A47B5F}" srcOrd="0" destOrd="0" presId="urn:microsoft.com/office/officeart/2005/8/layout/vList3"/>
    <dgm:cxn modelId="{CE489100-6B0D-439D-85B8-888F9283F7D6}" type="presOf" srcId="{6E78D853-2BAB-49F9-BF7A-E74BBDF75672}" destId="{30168CFE-FA15-4595-BBC5-8E6A8B5D2020}" srcOrd="0" destOrd="0" presId="urn:microsoft.com/office/officeart/2005/8/layout/vList3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AEADC763-3DB9-464C-B7EC-077C254AFC10}" type="presOf" srcId="{93B71B81-1A19-4BC6-8ABB-5E70747657CD}" destId="{76E43C41-5B67-434D-A0F0-AE551C6060DB}" srcOrd="0" destOrd="0" presId="urn:microsoft.com/office/officeart/2005/8/layout/vList3"/>
    <dgm:cxn modelId="{374D8EEB-3C26-44CD-9224-FB63679EA7CB}" type="presOf" srcId="{68F9CE17-4E1B-49DE-A15B-907392F72220}" destId="{B9613442-FBDC-445E-A015-5094ABB9B85E}" srcOrd="0" destOrd="0" presId="urn:microsoft.com/office/officeart/2005/8/layout/vList3"/>
    <dgm:cxn modelId="{844F3D8D-8416-4236-9EB5-429EEBEE2BD9}" type="presParOf" srcId="{30168CFE-FA15-4595-BBC5-8E6A8B5D2020}" destId="{4C4EFD78-343F-408E-9989-4EEF7C8F4A0C}" srcOrd="0" destOrd="0" presId="urn:microsoft.com/office/officeart/2005/8/layout/vList3"/>
    <dgm:cxn modelId="{BB43587D-CE14-4C74-BF50-1681D600BA31}" type="presParOf" srcId="{4C4EFD78-343F-408E-9989-4EEF7C8F4A0C}" destId="{C2E5ED50-1F78-4D07-B0EA-A691D878FB30}" srcOrd="0" destOrd="0" presId="urn:microsoft.com/office/officeart/2005/8/layout/vList3"/>
    <dgm:cxn modelId="{2403A04E-608D-4804-8BD4-3EF90A7D0A8E}" type="presParOf" srcId="{4C4EFD78-343F-408E-9989-4EEF7C8F4A0C}" destId="{76E43C41-5B67-434D-A0F0-AE551C6060DB}" srcOrd="1" destOrd="0" presId="urn:microsoft.com/office/officeart/2005/8/layout/vList3"/>
    <dgm:cxn modelId="{55B2645A-9EE0-4DE1-BD5F-F7AB9FB64B8C}" type="presParOf" srcId="{30168CFE-FA15-4595-BBC5-8E6A8B5D2020}" destId="{5B5FFAC4-D1C7-40DB-A884-8EFCACC3BC7E}" srcOrd="1" destOrd="0" presId="urn:microsoft.com/office/officeart/2005/8/layout/vList3"/>
    <dgm:cxn modelId="{9B04B84F-0D43-4CBB-8040-2C672279110B}" type="presParOf" srcId="{30168CFE-FA15-4595-BBC5-8E6A8B5D2020}" destId="{F1056BD0-93A9-491B-A1C6-45AAA588E10D}" srcOrd="2" destOrd="0" presId="urn:microsoft.com/office/officeart/2005/8/layout/vList3"/>
    <dgm:cxn modelId="{61603DC7-78CE-4A91-A8BB-2D71062C51ED}" type="presParOf" srcId="{F1056BD0-93A9-491B-A1C6-45AAA588E10D}" destId="{A200E86B-49BC-44FC-9105-C5AF799FECF8}" srcOrd="0" destOrd="0" presId="urn:microsoft.com/office/officeart/2005/8/layout/vList3"/>
    <dgm:cxn modelId="{5321EE49-5A80-466E-8E34-260E9FBDAA55}" type="presParOf" srcId="{F1056BD0-93A9-491B-A1C6-45AAA588E10D}" destId="{3E215DDD-360F-4C3F-AF61-2D7614C8B141}" srcOrd="1" destOrd="0" presId="urn:microsoft.com/office/officeart/2005/8/layout/vList3"/>
    <dgm:cxn modelId="{CE004E71-8608-4C65-80E4-253A06C4D034}" type="presParOf" srcId="{30168CFE-FA15-4595-BBC5-8E6A8B5D2020}" destId="{B3BE700E-B03D-46EB-8915-6BC6BB89979D}" srcOrd="3" destOrd="0" presId="urn:microsoft.com/office/officeart/2005/8/layout/vList3"/>
    <dgm:cxn modelId="{D100B21C-BFC7-4B60-8A92-E50C76696664}" type="presParOf" srcId="{30168CFE-FA15-4595-BBC5-8E6A8B5D2020}" destId="{831EBE65-2018-4D6D-A5F0-9EDB61EB1CD5}" srcOrd="4" destOrd="0" presId="urn:microsoft.com/office/officeart/2005/8/layout/vList3"/>
    <dgm:cxn modelId="{F318D989-3ED4-4E05-B300-6F13502BE5BA}" type="presParOf" srcId="{831EBE65-2018-4D6D-A5F0-9EDB61EB1CD5}" destId="{7581FDFD-5345-4B6F-89BB-F9A632FC5412}" srcOrd="0" destOrd="0" presId="urn:microsoft.com/office/officeart/2005/8/layout/vList3"/>
    <dgm:cxn modelId="{30884098-D5B9-400B-90E0-235C5DC4700D}" type="presParOf" srcId="{831EBE65-2018-4D6D-A5F0-9EDB61EB1CD5}" destId="{555D8DE5-0DCE-4B81-B8BB-17CD35AC9AA3}" srcOrd="1" destOrd="0" presId="urn:microsoft.com/office/officeart/2005/8/layout/vList3"/>
    <dgm:cxn modelId="{5563A756-14EC-428E-BDB4-30F64EFB96F5}" type="presParOf" srcId="{30168CFE-FA15-4595-BBC5-8E6A8B5D2020}" destId="{6E574BFB-B1A1-4836-8BBF-1C5D0EC80DCA}" srcOrd="5" destOrd="0" presId="urn:microsoft.com/office/officeart/2005/8/layout/vList3"/>
    <dgm:cxn modelId="{7D878ABD-058F-4E37-8F53-570A5B979FF7}" type="presParOf" srcId="{30168CFE-FA15-4595-BBC5-8E6A8B5D2020}" destId="{484F974E-F860-4EFB-A61F-62385F7EDFA0}" srcOrd="6" destOrd="0" presId="urn:microsoft.com/office/officeart/2005/8/layout/vList3"/>
    <dgm:cxn modelId="{C128528F-E10E-4E42-A042-15C0A593442A}" type="presParOf" srcId="{484F974E-F860-4EFB-A61F-62385F7EDFA0}" destId="{43508742-3B14-4E15-A062-620BF18A1902}" srcOrd="0" destOrd="0" presId="urn:microsoft.com/office/officeart/2005/8/layout/vList3"/>
    <dgm:cxn modelId="{660325D3-9DAB-4AB4-AB5C-41A827B338E1}" type="presParOf" srcId="{484F974E-F860-4EFB-A61F-62385F7EDFA0}" destId="{2CFF9B66-C5AE-40DF-BB5E-A72B68A47B5F}" srcOrd="1" destOrd="0" presId="urn:microsoft.com/office/officeart/2005/8/layout/vList3"/>
    <dgm:cxn modelId="{BF60E021-EBAE-4773-8345-4F5E59AB5939}" type="presParOf" srcId="{30168CFE-FA15-4595-BBC5-8E6A8B5D2020}" destId="{951B672F-1C8D-47DC-815C-E3A4F2CC5729}" srcOrd="7" destOrd="0" presId="urn:microsoft.com/office/officeart/2005/8/layout/vList3"/>
    <dgm:cxn modelId="{B8CB3952-A2A5-4E64-B00F-6841D589B6B5}" type="presParOf" srcId="{30168CFE-FA15-4595-BBC5-8E6A8B5D2020}" destId="{99F3126B-8916-439F-BC4B-293701963560}" srcOrd="8" destOrd="0" presId="urn:microsoft.com/office/officeart/2005/8/layout/vList3"/>
    <dgm:cxn modelId="{D5FA77D2-17AF-4ADA-B483-81C42F0D6A37}" type="presParOf" srcId="{99F3126B-8916-439F-BC4B-293701963560}" destId="{71A2EC46-EBF3-49C2-98C4-B0FDCCECFCB2}" srcOrd="0" destOrd="0" presId="urn:microsoft.com/office/officeart/2005/8/layout/vList3"/>
    <dgm:cxn modelId="{8BC31492-D26B-43F0-B1B5-A1C3A548B7B3}" type="presParOf" srcId="{99F3126B-8916-439F-BC4B-293701963560}" destId="{AD20D943-70C8-4A98-82F2-73C14B5EC0CA}" srcOrd="1" destOrd="0" presId="urn:microsoft.com/office/officeart/2005/8/layout/vList3"/>
    <dgm:cxn modelId="{5B06F1F8-26B6-4156-97D1-ED04B45806F5}" type="presParOf" srcId="{30168CFE-FA15-4595-BBC5-8E6A8B5D2020}" destId="{9DE14E96-8076-407C-A8E3-A4B1E1AB4DD7}" srcOrd="9" destOrd="0" presId="urn:microsoft.com/office/officeart/2005/8/layout/vList3"/>
    <dgm:cxn modelId="{666A1756-DDFB-4539-99C6-6E6BE4E59473}" type="presParOf" srcId="{30168CFE-FA15-4595-BBC5-8E6A8B5D2020}" destId="{7CB01B4A-F364-4094-BAD2-DB5E3E109291}" srcOrd="10" destOrd="0" presId="urn:microsoft.com/office/officeart/2005/8/layout/vList3"/>
    <dgm:cxn modelId="{3AE71455-EDA8-42A8-8116-145272186F42}" type="presParOf" srcId="{7CB01B4A-F364-4094-BAD2-DB5E3E109291}" destId="{51A8FA49-6A15-4D16-BCE2-4BECA0159FE4}" srcOrd="0" destOrd="0" presId="urn:microsoft.com/office/officeart/2005/8/layout/vList3"/>
    <dgm:cxn modelId="{B21E0335-1E24-454C-82A5-50A96D0EC84A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(Отдел образования, МКУ «ЦБУО»)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10 420,5       </a:t>
          </a:r>
          <a:endParaRPr 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 отдыху и оздоровлению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297,4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ru-RU" sz="1600" dirty="0" smtClean="0">
              <a:latin typeface="Bookman Old Style" panose="02050604050505020204" pitchFamily="18" charset="0"/>
            </a:rPr>
            <a:t>            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36 599,4     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168 175,7     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 проекты «Все лучшее детям»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»,</a:t>
          </a:r>
        </a:p>
        <a:p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«Педагоги и наставники»                 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15 764,1               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14 222,2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«Совершенствование системы воспитания»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271,5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462320AE-71D7-4EAB-BF67-FA44105F30E3}">
      <dgm:prSet/>
      <dgm:spPr/>
      <dgm:t>
        <a:bodyPr/>
        <a:lstStyle/>
        <a:p>
          <a:endParaRPr lang="ru-RU"/>
        </a:p>
      </dgm:t>
    </dgm:pt>
    <dgm:pt modelId="{0DACB14C-FB75-492D-BA43-30B4A3AC238D}" type="parTrans" cxnId="{43544F43-78E1-45E9-A5E8-24D7FCF50218}">
      <dgm:prSet/>
      <dgm:spPr/>
      <dgm:t>
        <a:bodyPr/>
        <a:lstStyle/>
        <a:p>
          <a:endParaRPr lang="ru-RU"/>
        </a:p>
      </dgm:t>
    </dgm:pt>
    <dgm:pt modelId="{848E1956-813D-4C17-AF42-311E18208E27}" type="sibTrans" cxnId="{43544F43-78E1-45E9-A5E8-24D7FCF50218}">
      <dgm:prSet/>
      <dgm:spPr/>
      <dgm:t>
        <a:bodyPr/>
        <a:lstStyle/>
        <a:p>
          <a:endParaRPr lang="ru-RU"/>
        </a:p>
      </dgm:t>
    </dgm:pt>
    <dgm:pt modelId="{2A189789-207D-4C2A-9D05-187448C33FC1}">
      <dgm:prSet/>
      <dgm:spPr/>
      <dgm:t>
        <a:bodyPr/>
        <a:lstStyle/>
        <a:p>
          <a:endParaRPr lang="ru-RU"/>
        </a:p>
      </dgm:t>
    </dgm:pt>
    <dgm:pt modelId="{E33F8080-4BBA-424C-B73A-43CFBCF85CBB}" type="parTrans" cxnId="{B3FA0067-DA24-4E5A-80F8-31CECC2ABF8A}">
      <dgm:prSet/>
      <dgm:spPr/>
      <dgm:t>
        <a:bodyPr/>
        <a:lstStyle/>
        <a:p>
          <a:endParaRPr lang="ru-RU"/>
        </a:p>
      </dgm:t>
    </dgm:pt>
    <dgm:pt modelId="{EF03DB55-056D-4D76-8C5A-9306E39B1DC7}" type="sibTrans" cxnId="{B3FA0067-DA24-4E5A-80F8-31CECC2ABF8A}">
      <dgm:prSet/>
      <dgm:spPr/>
      <dgm:t>
        <a:bodyPr/>
        <a:lstStyle/>
        <a:p>
          <a:endParaRPr lang="ru-RU"/>
        </a:p>
      </dgm:t>
    </dgm:pt>
    <dgm:pt modelId="{0A3A22C1-B62B-483C-B7E8-2349245D937B}">
      <dgm:prSet/>
      <dgm:spPr/>
      <dgm:t>
        <a:bodyPr/>
        <a:lstStyle/>
        <a:p>
          <a:endParaRPr lang="ru-RU"/>
        </a:p>
      </dgm:t>
    </dgm:pt>
    <dgm:pt modelId="{B29FC079-4B70-4818-865C-F0C1C5EB6199}" type="parTrans" cxnId="{3BF20196-DCE5-4395-B51F-AFBFCAAB5991}">
      <dgm:prSet/>
      <dgm:spPr/>
      <dgm:t>
        <a:bodyPr/>
        <a:lstStyle/>
        <a:p>
          <a:endParaRPr lang="ru-RU"/>
        </a:p>
      </dgm:t>
    </dgm:pt>
    <dgm:pt modelId="{54FAF576-E904-4AEC-AB93-804C140CA68F}" type="sibTrans" cxnId="{3BF20196-DCE5-4395-B51F-AFBFCAAB5991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981" custLinFactNeighborY="939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>
        <a:solidFill>
          <a:srgbClr val="660066"/>
        </a:solidFill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rgbClr val="800080"/>
        </a:solidFill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>
        <a:solidFill>
          <a:srgbClr val="990099"/>
        </a:solidFill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>
        <a:solidFill>
          <a:srgbClr val="FF33CC"/>
        </a:solidFill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rgbClr val="FF66FF"/>
        </a:solidFill>
      </dgm:spPr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>
        <a:solidFill>
          <a:srgbClr val="FF99FF"/>
        </a:solidFill>
      </dgm:spPr>
      <dgm:t>
        <a:bodyPr/>
        <a:lstStyle/>
        <a:p>
          <a:endParaRPr lang="ru-RU"/>
        </a:p>
      </dgm:t>
    </dgm:pt>
  </dgm:ptLst>
  <dgm:cxnLst>
    <dgm:cxn modelId="{43544F43-78E1-45E9-A5E8-24D7FCF50218}" srcId="{BA071A15-EFEB-45C1-9F30-37EE5497FC18}" destId="{462320AE-71D7-4EAB-BF67-FA44105F30E3}" srcOrd="7" destOrd="0" parTransId="{0DACB14C-FB75-492D-BA43-30B4A3AC238D}" sibTransId="{848E1956-813D-4C17-AF42-311E18208E27}"/>
    <dgm:cxn modelId="{7042532A-40C9-4CBC-BA15-924388092C00}" type="presOf" srcId="{BA071A15-EFEB-45C1-9F30-37EE5497FC18}" destId="{0436DA89-A853-4627-A083-1739EEEF6E06}" srcOrd="0" destOrd="0" presId="urn:microsoft.com/office/officeart/2008/layout/VerticalCurvedList"/>
    <dgm:cxn modelId="{3BF20196-DCE5-4395-B51F-AFBFCAAB5991}" srcId="{BA071A15-EFEB-45C1-9F30-37EE5497FC18}" destId="{0A3A22C1-B62B-483C-B7E8-2349245D937B}" srcOrd="9" destOrd="0" parTransId="{B29FC079-4B70-4818-865C-F0C1C5EB6199}" sibTransId="{54FAF576-E904-4AEC-AB93-804C140CA68F}"/>
    <dgm:cxn modelId="{3B5400AA-6171-45B0-BA8D-2D3350735C2A}" type="presOf" srcId="{9DF0DDA7-E0FF-4DF2-96FC-33B731CB9910}" destId="{6837DB48-D70D-438C-8D10-A5853F390E0A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B3FA0067-DA24-4E5A-80F8-31CECC2ABF8A}" srcId="{BA071A15-EFEB-45C1-9F30-37EE5497FC18}" destId="{2A189789-207D-4C2A-9D05-187448C33FC1}" srcOrd="8" destOrd="0" parTransId="{E33F8080-4BBA-424C-B73A-43CFBCF85CBB}" sibTransId="{EF03DB55-056D-4D76-8C5A-9306E39B1DC7}"/>
    <dgm:cxn modelId="{DEE1580A-F603-4298-BCDA-A6C240E1B5AB}" type="presOf" srcId="{4376AF43-8EA0-4189-B4F5-756A66676509}" destId="{F7B79699-6C9E-4222-92C4-820989853EF6}" srcOrd="0" destOrd="0" presId="urn:microsoft.com/office/officeart/2008/layout/VerticalCurvedList"/>
    <dgm:cxn modelId="{558F1CCB-AE55-44B7-9A20-C33A58CE215C}" type="presOf" srcId="{A3445568-2506-42AC-BBB5-DB5ED086F057}" destId="{52584468-E839-4401-BB3F-A0FE05FF005B}" srcOrd="0" destOrd="0" presId="urn:microsoft.com/office/officeart/2008/layout/VerticalCurvedList"/>
    <dgm:cxn modelId="{873ADE0C-A070-49B5-83FA-CB3E63782D9E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EE5B392-9FFB-4D5F-9526-BD42C0A31F85}" type="presOf" srcId="{81E65851-1FDD-4F11-ADF0-66C6D817BE38}" destId="{8CBB39F1-8E67-4419-A29C-14F00A783B16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03954FD3-CB47-4F44-A877-602D2B5AB8D6}" type="presOf" srcId="{4EFB4BC5-0CB0-4860-AE3E-40B93C03ADAA}" destId="{C331A558-E48E-47D4-910F-5DCF2C04B607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1514D778-6228-40C0-8D07-DA065F926A40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42B2CA9C-68FC-4A50-A86E-784E0A241F61}" type="presOf" srcId="{8A3A9D39-9891-4042-B27F-C8A433642566}" destId="{262F9EDB-960B-4F3F-BACE-D0C94E1B1159}" srcOrd="0" destOrd="0" presId="urn:microsoft.com/office/officeart/2008/layout/VerticalCurvedList"/>
    <dgm:cxn modelId="{CC2D7ECF-9166-486A-A49D-902718B85235}" type="presParOf" srcId="{0436DA89-A853-4627-A083-1739EEEF6E06}" destId="{B5C51162-0C10-4B47-9AA5-5F9C13B00093}" srcOrd="0" destOrd="0" presId="urn:microsoft.com/office/officeart/2008/layout/VerticalCurvedList"/>
    <dgm:cxn modelId="{297773D8-7C59-4249-A199-D59484077869}" type="presParOf" srcId="{B5C51162-0C10-4B47-9AA5-5F9C13B00093}" destId="{E1E61BAD-BED1-4D8A-90D4-BAE07F332A16}" srcOrd="0" destOrd="0" presId="urn:microsoft.com/office/officeart/2008/layout/VerticalCurvedList"/>
    <dgm:cxn modelId="{BFE5BDFC-9AEC-4AD8-893B-D587CD110605}" type="presParOf" srcId="{E1E61BAD-BED1-4D8A-90D4-BAE07F332A16}" destId="{4B2E72F6-C480-4DB1-9B6F-57BDD76DA4A2}" srcOrd="0" destOrd="0" presId="urn:microsoft.com/office/officeart/2008/layout/VerticalCurvedList"/>
    <dgm:cxn modelId="{95C77C7A-5C8E-4023-A3CB-3C1081FC4A4D}" type="presParOf" srcId="{E1E61BAD-BED1-4D8A-90D4-BAE07F332A16}" destId="{C3A74AA2-FF48-47DF-A3C8-3CD6770F42AE}" srcOrd="1" destOrd="0" presId="urn:microsoft.com/office/officeart/2008/layout/VerticalCurvedList"/>
    <dgm:cxn modelId="{5E2AC96A-726B-4641-8DAD-ECFF38D3D5F0}" type="presParOf" srcId="{E1E61BAD-BED1-4D8A-90D4-BAE07F332A16}" destId="{CD51E50C-CCC6-4294-BB05-8281AC6B0206}" srcOrd="2" destOrd="0" presId="urn:microsoft.com/office/officeart/2008/layout/VerticalCurvedList"/>
    <dgm:cxn modelId="{468AE3B2-CE82-4FAE-8F1F-937E9944CAD3}" type="presParOf" srcId="{E1E61BAD-BED1-4D8A-90D4-BAE07F332A16}" destId="{CAF5E078-4AEA-4373-9B88-DAA4E643181C}" srcOrd="3" destOrd="0" presId="urn:microsoft.com/office/officeart/2008/layout/VerticalCurvedList"/>
    <dgm:cxn modelId="{CAF35DDD-D8A7-4AA1-91F6-4761B1515D67}" type="presParOf" srcId="{B5C51162-0C10-4B47-9AA5-5F9C13B00093}" destId="{F7B79699-6C9E-4222-92C4-820989853EF6}" srcOrd="1" destOrd="0" presId="urn:microsoft.com/office/officeart/2008/layout/VerticalCurvedList"/>
    <dgm:cxn modelId="{53520B72-EA5F-417D-84EB-4F3EF81A66A0}" type="presParOf" srcId="{B5C51162-0C10-4B47-9AA5-5F9C13B00093}" destId="{135B7EAE-CDED-4E79-8A1E-6DC1E94DBBDC}" srcOrd="2" destOrd="0" presId="urn:microsoft.com/office/officeart/2008/layout/VerticalCurvedList"/>
    <dgm:cxn modelId="{7837566F-5627-44C9-94F7-A8ADF642482E}" type="presParOf" srcId="{135B7EAE-CDED-4E79-8A1E-6DC1E94DBBDC}" destId="{4B24DBC4-281B-4427-8AC6-38D1BD950105}" srcOrd="0" destOrd="0" presId="urn:microsoft.com/office/officeart/2008/layout/VerticalCurvedList"/>
    <dgm:cxn modelId="{361B5A78-532C-4AC2-89FF-1C04AF352E30}" type="presParOf" srcId="{B5C51162-0C10-4B47-9AA5-5F9C13B00093}" destId="{52584468-E839-4401-BB3F-A0FE05FF005B}" srcOrd="3" destOrd="0" presId="urn:microsoft.com/office/officeart/2008/layout/VerticalCurvedList"/>
    <dgm:cxn modelId="{8D945FAD-A51B-42A1-9E3F-FAE9065EB34F}" type="presParOf" srcId="{B5C51162-0C10-4B47-9AA5-5F9C13B00093}" destId="{6C48ABAB-0992-4FBE-B23F-3A8F1359BF9D}" srcOrd="4" destOrd="0" presId="urn:microsoft.com/office/officeart/2008/layout/VerticalCurvedList"/>
    <dgm:cxn modelId="{E0C8BF44-0756-4DED-BCFD-32629C3B9734}" type="presParOf" srcId="{6C48ABAB-0992-4FBE-B23F-3A8F1359BF9D}" destId="{80251128-A1F5-40E1-9DDB-013A01EE5DA4}" srcOrd="0" destOrd="0" presId="urn:microsoft.com/office/officeart/2008/layout/VerticalCurvedList"/>
    <dgm:cxn modelId="{55AE5338-7E93-42AE-B29F-8F8E941A6F98}" type="presParOf" srcId="{B5C51162-0C10-4B47-9AA5-5F9C13B00093}" destId="{5979CBC2-0EE9-4535-A7E0-BF6040AD38B5}" srcOrd="5" destOrd="0" presId="urn:microsoft.com/office/officeart/2008/layout/VerticalCurvedList"/>
    <dgm:cxn modelId="{23E056A3-A182-49FF-AADD-42CF0EB1F6BD}" type="presParOf" srcId="{B5C51162-0C10-4B47-9AA5-5F9C13B00093}" destId="{CD55839D-27D4-473B-8077-2E062ED3ECE8}" srcOrd="6" destOrd="0" presId="urn:microsoft.com/office/officeart/2008/layout/VerticalCurvedList"/>
    <dgm:cxn modelId="{3FB8E8C7-32CD-4B1A-AE52-CDDF0D93D5CA}" type="presParOf" srcId="{CD55839D-27D4-473B-8077-2E062ED3ECE8}" destId="{400EB121-59E7-4F3C-AAEC-8B8E786BC37E}" srcOrd="0" destOrd="0" presId="urn:microsoft.com/office/officeart/2008/layout/VerticalCurvedList"/>
    <dgm:cxn modelId="{6838AB78-7CDA-4DC6-BE1A-3AE932CCF321}" type="presParOf" srcId="{B5C51162-0C10-4B47-9AA5-5F9C13B00093}" destId="{6837DB48-D70D-438C-8D10-A5853F390E0A}" srcOrd="7" destOrd="0" presId="urn:microsoft.com/office/officeart/2008/layout/VerticalCurvedList"/>
    <dgm:cxn modelId="{F2009553-EF15-47B0-BC87-97C617BB77B2}" type="presParOf" srcId="{B5C51162-0C10-4B47-9AA5-5F9C13B00093}" destId="{7E739400-C06E-476D-A588-BD2796D1BC92}" srcOrd="8" destOrd="0" presId="urn:microsoft.com/office/officeart/2008/layout/VerticalCurvedList"/>
    <dgm:cxn modelId="{E15FCDFF-90B8-4D3B-8420-CA6367B0D04C}" type="presParOf" srcId="{7E739400-C06E-476D-A588-BD2796D1BC92}" destId="{93EF5291-800E-4F28-8287-2191C2C9315D}" srcOrd="0" destOrd="0" presId="urn:microsoft.com/office/officeart/2008/layout/VerticalCurvedList"/>
    <dgm:cxn modelId="{B6FED55F-802C-4C14-A1D2-391D6A8ACCD9}" type="presParOf" srcId="{B5C51162-0C10-4B47-9AA5-5F9C13B00093}" destId="{262F9EDB-960B-4F3F-BACE-D0C94E1B1159}" srcOrd="9" destOrd="0" presId="urn:microsoft.com/office/officeart/2008/layout/VerticalCurvedList"/>
    <dgm:cxn modelId="{4AA85B25-3203-4EBA-847E-F117CD3D70CE}" type="presParOf" srcId="{B5C51162-0C10-4B47-9AA5-5F9C13B00093}" destId="{6E524A4B-D17D-4B0D-8C97-4F3C4D129EE0}" srcOrd="10" destOrd="0" presId="urn:microsoft.com/office/officeart/2008/layout/VerticalCurvedList"/>
    <dgm:cxn modelId="{39AE535D-1AB7-483F-B5F3-8EA347E990F6}" type="presParOf" srcId="{6E524A4B-D17D-4B0D-8C97-4F3C4D129EE0}" destId="{2F8040AC-C318-4B86-9B65-C05202548638}" srcOrd="0" destOrd="0" presId="urn:microsoft.com/office/officeart/2008/layout/VerticalCurvedList"/>
    <dgm:cxn modelId="{50F34CF2-981C-4457-875D-8C7594393E11}" type="presParOf" srcId="{B5C51162-0C10-4B47-9AA5-5F9C13B00093}" destId="{8CBB39F1-8E67-4419-A29C-14F00A783B16}" srcOrd="11" destOrd="0" presId="urn:microsoft.com/office/officeart/2008/layout/VerticalCurvedList"/>
    <dgm:cxn modelId="{A128C9AF-6110-4504-8153-3F322C291717}" type="presParOf" srcId="{B5C51162-0C10-4B47-9AA5-5F9C13B00093}" destId="{8D26E580-F4D3-4263-9C73-F248337C3113}" srcOrd="12" destOrd="0" presId="urn:microsoft.com/office/officeart/2008/layout/VerticalCurvedList"/>
    <dgm:cxn modelId="{AA8E5CF4-6CF3-40C3-B5D3-1786A0CE71F0}" type="presParOf" srcId="{8D26E580-F4D3-4263-9C73-F248337C3113}" destId="{9A04AD90-3895-4ACF-8499-71288C37341A}" srcOrd="0" destOrd="0" presId="urn:microsoft.com/office/officeart/2008/layout/VerticalCurvedList"/>
    <dgm:cxn modelId="{E9C2FE0F-EE97-46FD-9FA7-7E7B773BE382}" type="presParOf" srcId="{B5C51162-0C10-4B47-9AA5-5F9C13B00093}" destId="{C331A558-E48E-47D4-910F-5DCF2C04B607}" srcOrd="13" destOrd="0" presId="urn:microsoft.com/office/officeart/2008/layout/VerticalCurvedList"/>
    <dgm:cxn modelId="{3DAC01E3-3909-46EF-93E0-5FD58E5CFDB3}" type="presParOf" srcId="{B5C51162-0C10-4B47-9AA5-5F9C13B00093}" destId="{2FF52826-56AF-4831-823A-E13D29DD9B7E}" srcOrd="14" destOrd="0" presId="urn:microsoft.com/office/officeart/2008/layout/VerticalCurvedList"/>
    <dgm:cxn modelId="{4B5CE467-F615-4FAC-B111-458FC3002969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003092-9B4E-4333-A3A8-8909FF4A9CB5}" type="doc">
      <dgm:prSet loTypeId="urn:microsoft.com/office/officeart/2005/8/layout/cycle4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677C8E3-0DB9-4698-A035-5F17823C59F4}">
      <dgm:prSet phldrT="[Текст]" custT="1"/>
      <dgm:spPr/>
      <dgm:t>
        <a:bodyPr/>
        <a:lstStyle/>
        <a:p>
          <a:r>
            <a:rPr lang="ru-RU" sz="2000" dirty="0" err="1" smtClean="0"/>
            <a:t>Игоревская</a:t>
          </a:r>
          <a:r>
            <a:rPr lang="ru-RU" sz="2000" dirty="0" smtClean="0"/>
            <a:t> школа</a:t>
          </a:r>
          <a:endParaRPr lang="ru-RU" sz="2000" dirty="0"/>
        </a:p>
      </dgm:t>
    </dgm:pt>
    <dgm:pt modelId="{862454A2-1EEB-4BC4-9B49-D3E0C1D0C293}" type="parTrans" cxnId="{FE5EF29D-6A9F-477D-BAE4-5C63095DCF80}">
      <dgm:prSet/>
      <dgm:spPr/>
      <dgm:t>
        <a:bodyPr/>
        <a:lstStyle/>
        <a:p>
          <a:endParaRPr lang="ru-RU"/>
        </a:p>
      </dgm:t>
    </dgm:pt>
    <dgm:pt modelId="{C10D1CA3-3033-4553-83F0-E80BC7C2AD1E}" type="sibTrans" cxnId="{FE5EF29D-6A9F-477D-BAE4-5C63095DCF80}">
      <dgm:prSet/>
      <dgm:spPr/>
      <dgm:t>
        <a:bodyPr/>
        <a:lstStyle/>
        <a:p>
          <a:endParaRPr lang="ru-RU"/>
        </a:p>
      </dgm:t>
    </dgm:pt>
    <dgm:pt modelId="{73B1FE19-3291-4B5E-8278-BDF24AC1A558}">
      <dgm:prSet phldrT="[Текст]" custT="1"/>
      <dgm:spPr/>
      <dgm:t>
        <a:bodyPr/>
        <a:lstStyle/>
        <a:p>
          <a:r>
            <a:rPr lang="ru-RU" sz="1800" dirty="0" smtClean="0">
              <a:latin typeface="Bahnschrift SemiCondensed" panose="020B0502040204020203" pitchFamily="34" charset="0"/>
            </a:rPr>
            <a:t>Ремонт системы отопления – </a:t>
          </a:r>
          <a:r>
            <a:rPr lang="ru-RU" sz="1800" b="1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4 883,5 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рублей;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E5D8C6A0-F5EB-4461-8649-9720B954FCAE}" type="parTrans" cxnId="{3FEFE01D-D343-4122-A2BF-0B1EE703CF56}">
      <dgm:prSet/>
      <dgm:spPr/>
      <dgm:t>
        <a:bodyPr/>
        <a:lstStyle/>
        <a:p>
          <a:endParaRPr lang="ru-RU"/>
        </a:p>
      </dgm:t>
    </dgm:pt>
    <dgm:pt modelId="{57D94DE8-653F-45B5-B5C2-FEE62558E118}" type="sibTrans" cxnId="{3FEFE01D-D343-4122-A2BF-0B1EE703CF56}">
      <dgm:prSet/>
      <dgm:spPr/>
      <dgm:t>
        <a:bodyPr/>
        <a:lstStyle/>
        <a:p>
          <a:endParaRPr lang="ru-RU"/>
        </a:p>
      </dgm:t>
    </dgm:pt>
    <dgm:pt modelId="{626C573C-7BAF-49E6-807B-EB542BD6013A}">
      <dgm:prSet phldrT="[Текст]"/>
      <dgm:spPr/>
      <dgm:t>
        <a:bodyPr/>
        <a:lstStyle/>
        <a:p>
          <a:r>
            <a:rPr lang="ru-RU" dirty="0" err="1" smtClean="0"/>
            <a:t>Холмовская</a:t>
          </a:r>
          <a:r>
            <a:rPr lang="ru-RU" dirty="0" smtClean="0"/>
            <a:t> школа</a:t>
          </a:r>
          <a:endParaRPr lang="ru-RU" dirty="0"/>
        </a:p>
      </dgm:t>
    </dgm:pt>
    <dgm:pt modelId="{AE63D12B-9D78-4F51-AB87-627870A6791C}" type="parTrans" cxnId="{EB937A00-478D-4B43-BCAF-3DEBF9B7FD91}">
      <dgm:prSet/>
      <dgm:spPr/>
      <dgm:t>
        <a:bodyPr/>
        <a:lstStyle/>
        <a:p>
          <a:endParaRPr lang="ru-RU"/>
        </a:p>
      </dgm:t>
    </dgm:pt>
    <dgm:pt modelId="{3133613F-7A04-4756-A3C8-1C6D43D9E886}" type="sibTrans" cxnId="{EB937A00-478D-4B43-BCAF-3DEBF9B7FD91}">
      <dgm:prSet/>
      <dgm:spPr/>
      <dgm:t>
        <a:bodyPr/>
        <a:lstStyle/>
        <a:p>
          <a:endParaRPr lang="ru-RU"/>
        </a:p>
      </dgm:t>
    </dgm:pt>
    <dgm:pt modelId="{F4D4892D-211A-467E-BA74-8AF7516F316B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Ремонт здания школы, приобретение мебели и оборудования–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12 339,9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рублей;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B568709D-B5B3-43CD-A61F-48CC8C86227D}" type="parTrans" cxnId="{8CCDAEEA-EB31-426B-8B32-3D701C8ABEEE}">
      <dgm:prSet/>
      <dgm:spPr/>
      <dgm:t>
        <a:bodyPr/>
        <a:lstStyle/>
        <a:p>
          <a:endParaRPr lang="ru-RU"/>
        </a:p>
      </dgm:t>
    </dgm:pt>
    <dgm:pt modelId="{2C149F02-7065-4658-B085-FD2102ED2AD7}" type="sibTrans" cxnId="{8CCDAEEA-EB31-426B-8B32-3D701C8ABEEE}">
      <dgm:prSet/>
      <dgm:spPr/>
      <dgm:t>
        <a:bodyPr/>
        <a:lstStyle/>
        <a:p>
          <a:endParaRPr lang="ru-RU"/>
        </a:p>
      </dgm:t>
    </dgm:pt>
    <dgm:pt modelId="{AF4FE4DD-B3AA-485E-B953-B4C84D776B67}">
      <dgm:prSet phldrT="[Текст]"/>
      <dgm:spPr/>
      <dgm:t>
        <a:bodyPr/>
        <a:lstStyle/>
        <a:p>
          <a:r>
            <a:rPr lang="ru-RU" dirty="0" smtClean="0"/>
            <a:t>Школа им. </a:t>
          </a:r>
          <a:r>
            <a:rPr lang="ru-RU" dirty="0" err="1" smtClean="0"/>
            <a:t>М.Горького</a:t>
          </a:r>
          <a:endParaRPr lang="ru-RU" dirty="0" smtClean="0"/>
        </a:p>
        <a:p>
          <a:r>
            <a:rPr lang="ru-RU" dirty="0" err="1" smtClean="0"/>
            <a:t>Тупиковская</a:t>
          </a:r>
          <a:r>
            <a:rPr lang="ru-RU" dirty="0" smtClean="0"/>
            <a:t> школа</a:t>
          </a:r>
          <a:endParaRPr lang="ru-RU" dirty="0"/>
        </a:p>
      </dgm:t>
    </dgm:pt>
    <dgm:pt modelId="{438C6435-1C40-4C72-9CA9-2FB6A63A4AB3}" type="parTrans" cxnId="{5065ECC5-A508-40CE-BF24-8B6B2C31DD63}">
      <dgm:prSet/>
      <dgm:spPr/>
      <dgm:t>
        <a:bodyPr/>
        <a:lstStyle/>
        <a:p>
          <a:endParaRPr lang="ru-RU"/>
        </a:p>
      </dgm:t>
    </dgm:pt>
    <dgm:pt modelId="{AD9563BF-1AA5-45FD-BB7B-864419C2C2A9}" type="sibTrans" cxnId="{5065ECC5-A508-40CE-BF24-8B6B2C31DD63}">
      <dgm:prSet/>
      <dgm:spPr/>
      <dgm:t>
        <a:bodyPr/>
        <a:lstStyle/>
        <a:p>
          <a:endParaRPr lang="ru-RU"/>
        </a:p>
      </dgm:t>
    </dgm:pt>
    <dgm:pt modelId="{CEC59323-9D57-4118-9CFB-10F76D642217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Приобретение мебели для столовой – </a:t>
          </a:r>
          <a:r>
            <a:rPr lang="ru-RU" sz="1800" b="1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138,7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</a:t>
          </a:r>
          <a:r>
            <a:rPr lang="ru-RU" sz="18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.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760BA394-D25D-4E3A-AEB3-486BBEF15974}" type="parTrans" cxnId="{0C763C64-A202-4A26-9C90-8CE9E35D7F0F}">
      <dgm:prSet/>
      <dgm:spPr/>
      <dgm:t>
        <a:bodyPr/>
        <a:lstStyle/>
        <a:p>
          <a:endParaRPr lang="ru-RU"/>
        </a:p>
      </dgm:t>
    </dgm:pt>
    <dgm:pt modelId="{8AB92C19-2DEA-4767-A4F6-FA87E874C836}" type="sibTrans" cxnId="{0C763C64-A202-4A26-9C90-8CE9E35D7F0F}">
      <dgm:prSet/>
      <dgm:spPr/>
      <dgm:t>
        <a:bodyPr/>
        <a:lstStyle/>
        <a:p>
          <a:endParaRPr lang="ru-RU"/>
        </a:p>
      </dgm:t>
    </dgm:pt>
    <dgm:pt modelId="{147263EE-54EE-4652-B652-8FAB4E25D4C5}">
      <dgm:prSet phldrT="[Текст]"/>
      <dgm:spPr/>
      <dgm:t>
        <a:bodyPr/>
        <a:lstStyle/>
        <a:p>
          <a:r>
            <a:rPr lang="ru-RU" dirty="0" err="1" smtClean="0"/>
            <a:t>Агибаловская</a:t>
          </a:r>
          <a:r>
            <a:rPr lang="ru-RU" dirty="0" smtClean="0"/>
            <a:t>  школа</a:t>
          </a:r>
          <a:endParaRPr lang="ru-RU" dirty="0"/>
        </a:p>
      </dgm:t>
    </dgm:pt>
    <dgm:pt modelId="{E4E5C3D1-3CC5-4265-9156-7D424D563F4B}" type="parTrans" cxnId="{B6124DB1-8816-44D0-A47F-6B5CEE757FD6}">
      <dgm:prSet/>
      <dgm:spPr/>
      <dgm:t>
        <a:bodyPr/>
        <a:lstStyle/>
        <a:p>
          <a:endParaRPr lang="ru-RU"/>
        </a:p>
      </dgm:t>
    </dgm:pt>
    <dgm:pt modelId="{90B7AA60-D0AD-4146-9F1B-4A3955C88A48}" type="sibTrans" cxnId="{B6124DB1-8816-44D0-A47F-6B5CEE757FD6}">
      <dgm:prSet/>
      <dgm:spPr/>
      <dgm:t>
        <a:bodyPr/>
        <a:lstStyle/>
        <a:p>
          <a:endParaRPr lang="ru-RU"/>
        </a:p>
      </dgm:t>
    </dgm:pt>
    <dgm:pt modelId="{4D68E0EA-E072-4D8E-9B95-1B99984A6A10}">
      <dgm:prSet phldrT="[Текст]" custT="1"/>
      <dgm:spPr/>
      <dgm:t>
        <a:bodyPr/>
        <a:lstStyle/>
        <a:p>
          <a:r>
            <a:rPr lang="ru-RU" sz="1800" dirty="0" smtClean="0">
              <a:latin typeface="Bahnschrift SemiCondensed" panose="020B0502040204020203" pitchFamily="34" charset="0"/>
            </a:rPr>
            <a:t>Ремонт здания школы, приобретение мебели и оборудования –</a:t>
          </a:r>
          <a:r>
            <a:rPr lang="ru-RU" sz="1800" b="1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10 251,2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1B27063A-7373-4CEA-9DA2-7660627D7DB6}" type="parTrans" cxnId="{0C7090A5-0A0B-4095-9FA8-0CEAF884A5B1}">
      <dgm:prSet/>
      <dgm:spPr/>
      <dgm:t>
        <a:bodyPr/>
        <a:lstStyle/>
        <a:p>
          <a:endParaRPr lang="ru-RU"/>
        </a:p>
      </dgm:t>
    </dgm:pt>
    <dgm:pt modelId="{401D1AF4-BC9D-433D-9C06-EC59D87CDC41}" type="sibTrans" cxnId="{0C7090A5-0A0B-4095-9FA8-0CEAF884A5B1}">
      <dgm:prSet/>
      <dgm:spPr/>
      <dgm:t>
        <a:bodyPr/>
        <a:lstStyle/>
        <a:p>
          <a:endParaRPr lang="ru-RU"/>
        </a:p>
      </dgm:t>
    </dgm:pt>
    <dgm:pt modelId="{66393E4F-5116-461E-8D1E-24FB3F60C545}">
      <dgm:prSet phldrT="[Текст]" custT="1"/>
      <dgm:spPr/>
      <dgm:t>
        <a:bodyPr/>
        <a:lstStyle/>
        <a:p>
          <a:pPr algn="r"/>
          <a:endParaRPr lang="ru-RU" sz="1800" dirty="0">
            <a:latin typeface="Bahnschrift SemiCondensed" panose="020B0502040204020203" pitchFamily="34" charset="0"/>
          </a:endParaRPr>
        </a:p>
      </dgm:t>
    </dgm:pt>
    <dgm:pt modelId="{28043FBD-A2A2-488C-9D66-AB00C6173A6E}" type="parTrans" cxnId="{66B32F83-A151-41B2-907D-D11A69684E22}">
      <dgm:prSet/>
      <dgm:spPr/>
      <dgm:t>
        <a:bodyPr/>
        <a:lstStyle/>
        <a:p>
          <a:endParaRPr lang="ru-RU"/>
        </a:p>
      </dgm:t>
    </dgm:pt>
    <dgm:pt modelId="{98140474-3D23-4959-9829-51F2BE80BDDD}" type="sibTrans" cxnId="{66B32F83-A151-41B2-907D-D11A69684E22}">
      <dgm:prSet/>
      <dgm:spPr/>
      <dgm:t>
        <a:bodyPr/>
        <a:lstStyle/>
        <a:p>
          <a:endParaRPr lang="ru-RU"/>
        </a:p>
      </dgm:t>
    </dgm:pt>
    <dgm:pt modelId="{330D1AC7-24CE-4075-9978-B3B6B586B943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Ремонт крыльца и актового зала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723,1 </a:t>
          </a:r>
          <a:r>
            <a:rPr lang="ru-RU" sz="18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024D4A0E-041A-4909-88DE-F076D97A0930}" type="parTrans" cxnId="{ED229AF6-9B2F-434B-AD43-BFD231A385F6}">
      <dgm:prSet/>
      <dgm:spPr/>
      <dgm:t>
        <a:bodyPr/>
        <a:lstStyle/>
        <a:p>
          <a:endParaRPr lang="ru-RU"/>
        </a:p>
      </dgm:t>
    </dgm:pt>
    <dgm:pt modelId="{8AA69199-FF6C-454E-AC46-43282D8E3463}" type="sibTrans" cxnId="{ED229AF6-9B2F-434B-AD43-BFD231A385F6}">
      <dgm:prSet/>
      <dgm:spPr/>
      <dgm:t>
        <a:bodyPr/>
        <a:lstStyle/>
        <a:p>
          <a:endParaRPr lang="ru-RU"/>
        </a:p>
      </dgm:t>
    </dgm:pt>
    <dgm:pt modelId="{7725EC7E-A1D0-4B7B-A5E5-74C0A6363F95}">
      <dgm:prSet phldrT="[Текст]" custT="1"/>
      <dgm:spPr/>
      <dgm:t>
        <a:bodyPr/>
        <a:lstStyle/>
        <a:p>
          <a:endParaRPr lang="ru-RU" sz="2000" dirty="0">
            <a:latin typeface="Bahnschrift SemiCondensed" panose="020B0502040204020203" pitchFamily="34" charset="0"/>
          </a:endParaRPr>
        </a:p>
      </dgm:t>
    </dgm:pt>
    <dgm:pt modelId="{9D801185-21E6-40B9-B10F-9CFD8A94A88D}" type="parTrans" cxnId="{75D69130-E92A-4571-8EC5-4D06AC20CC4C}">
      <dgm:prSet/>
      <dgm:spPr/>
      <dgm:t>
        <a:bodyPr/>
        <a:lstStyle/>
        <a:p>
          <a:endParaRPr lang="ru-RU"/>
        </a:p>
      </dgm:t>
    </dgm:pt>
    <dgm:pt modelId="{6198F651-140F-4470-8C82-5AFC2366502B}" type="sibTrans" cxnId="{75D69130-E92A-4571-8EC5-4D06AC20CC4C}">
      <dgm:prSet/>
      <dgm:spPr/>
      <dgm:t>
        <a:bodyPr/>
        <a:lstStyle/>
        <a:p>
          <a:endParaRPr lang="ru-RU"/>
        </a:p>
      </dgm:t>
    </dgm:pt>
    <dgm:pt modelId="{AC8F89F5-1E38-4E31-94CD-D5AE2BA566BF}">
      <dgm:prSet phldrT="[Текст]" custT="1"/>
      <dgm:spPr/>
      <dgm:t>
        <a:bodyPr/>
        <a:lstStyle/>
        <a:p>
          <a:r>
            <a:rPr lang="ru-RU" sz="1800" dirty="0" smtClean="0">
              <a:latin typeface="Bahnschrift SemiCondensed" panose="020B0502040204020203" pitchFamily="34" charset="0"/>
            </a:rPr>
            <a:t>Благоустройство территории </a:t>
          </a:r>
          <a:r>
            <a:rPr lang="ru-RU" sz="2000" dirty="0" smtClean="0">
              <a:latin typeface="Bahnschrift SemiCondensed" panose="020B0502040204020203" pitchFamily="34" charset="0"/>
            </a:rPr>
            <a:t>– </a:t>
          </a:r>
          <a:r>
            <a:rPr lang="ru-RU" sz="1800" b="1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3 787,8</a:t>
          </a:r>
          <a:r>
            <a:rPr lang="ru-RU" sz="1800" b="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 </a:t>
          </a:r>
          <a:r>
            <a:rPr lang="ru-RU" sz="1800" b="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</a:t>
          </a:r>
          <a:endParaRPr lang="ru-RU" sz="2000" dirty="0">
            <a:solidFill>
              <a:schemeClr val="bg1"/>
            </a:solidFill>
            <a:latin typeface="Bahnschrift SemiCondensed" panose="020B0502040204020203" pitchFamily="34" charset="0"/>
          </a:endParaRPr>
        </a:p>
      </dgm:t>
    </dgm:pt>
    <dgm:pt modelId="{6E61D3E1-0240-46D3-8E6E-C0AC4D47391F}" type="parTrans" cxnId="{B59E95BC-9746-4FD8-AB2A-E0B422C37323}">
      <dgm:prSet/>
      <dgm:spPr/>
      <dgm:t>
        <a:bodyPr/>
        <a:lstStyle/>
        <a:p>
          <a:endParaRPr lang="ru-RU"/>
        </a:p>
      </dgm:t>
    </dgm:pt>
    <dgm:pt modelId="{D404968C-D7D8-4918-9060-8CAC25BFFCA1}" type="sibTrans" cxnId="{B59E95BC-9746-4FD8-AB2A-E0B422C37323}">
      <dgm:prSet/>
      <dgm:spPr/>
      <dgm:t>
        <a:bodyPr/>
        <a:lstStyle/>
        <a:p>
          <a:endParaRPr lang="ru-RU"/>
        </a:p>
      </dgm:t>
    </dgm:pt>
    <dgm:pt modelId="{762EA832-FB99-4CF1-8FE0-08CDAC9E0038}" type="pres">
      <dgm:prSet presAssocID="{0A003092-9B4E-4333-A3A8-8909FF4A9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31D5AB-B662-4B75-A1A3-26931DDDFCAC}" type="pres">
      <dgm:prSet presAssocID="{0A003092-9B4E-4333-A3A8-8909FF4A9CB5}" presName="children" presStyleCnt="0"/>
      <dgm:spPr/>
    </dgm:pt>
    <dgm:pt modelId="{7B714881-B257-4DC3-8AE2-242B3353FA76}" type="pres">
      <dgm:prSet presAssocID="{0A003092-9B4E-4333-A3A8-8909FF4A9CB5}" presName="child1group" presStyleCnt="0"/>
      <dgm:spPr/>
    </dgm:pt>
    <dgm:pt modelId="{240C6FF1-3B8C-44A6-9DB7-05BD634FDD9B}" type="pres">
      <dgm:prSet presAssocID="{0A003092-9B4E-4333-A3A8-8909FF4A9CB5}" presName="child1" presStyleLbl="bgAcc1" presStyleIdx="0" presStyleCnt="4" custScaleX="120757" custScaleY="151316" custLinFactNeighborX="-12962" custLinFactNeighborY="15694"/>
      <dgm:spPr/>
      <dgm:t>
        <a:bodyPr/>
        <a:lstStyle/>
        <a:p>
          <a:endParaRPr lang="ru-RU"/>
        </a:p>
      </dgm:t>
    </dgm:pt>
    <dgm:pt modelId="{1CB4FD32-A6BA-42D6-AD0C-8FCD80CC18E4}" type="pres">
      <dgm:prSet presAssocID="{0A003092-9B4E-4333-A3A8-8909FF4A9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349AF-F983-4515-86E1-A5BFBBDD3118}" type="pres">
      <dgm:prSet presAssocID="{0A003092-9B4E-4333-A3A8-8909FF4A9CB5}" presName="child2group" presStyleCnt="0"/>
      <dgm:spPr/>
    </dgm:pt>
    <dgm:pt modelId="{4479A1F5-1443-40BE-BA67-C36909DD8A8F}" type="pres">
      <dgm:prSet presAssocID="{0A003092-9B4E-4333-A3A8-8909FF4A9CB5}" presName="child2" presStyleLbl="bgAcc1" presStyleIdx="1" presStyleCnt="4" custScaleX="115839" custScaleY="164763" custLinFactNeighborX="19589" custLinFactNeighborY="25550"/>
      <dgm:spPr/>
      <dgm:t>
        <a:bodyPr/>
        <a:lstStyle/>
        <a:p>
          <a:endParaRPr lang="ru-RU"/>
        </a:p>
      </dgm:t>
    </dgm:pt>
    <dgm:pt modelId="{6EFBD89C-2D83-4CB6-9DEC-AC4C244B949F}" type="pres">
      <dgm:prSet presAssocID="{0A003092-9B4E-4333-A3A8-8909FF4A9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8E664-CDEB-48E2-8C4F-7D063855691C}" type="pres">
      <dgm:prSet presAssocID="{0A003092-9B4E-4333-A3A8-8909FF4A9CB5}" presName="child3group" presStyleCnt="0"/>
      <dgm:spPr/>
    </dgm:pt>
    <dgm:pt modelId="{7F26279C-B860-4D12-96F0-6FEF65CCF332}" type="pres">
      <dgm:prSet presAssocID="{0A003092-9B4E-4333-A3A8-8909FF4A9CB5}" presName="child3" presStyleLbl="bgAcc1" presStyleIdx="2" presStyleCnt="4" custScaleX="119971" custScaleY="115873" custLinFactNeighborX="14585" custLinFactNeighborY="-17379"/>
      <dgm:spPr/>
      <dgm:t>
        <a:bodyPr/>
        <a:lstStyle/>
        <a:p>
          <a:endParaRPr lang="ru-RU"/>
        </a:p>
      </dgm:t>
    </dgm:pt>
    <dgm:pt modelId="{AB5448B4-2AA7-4B5D-97F0-058E30D392AC}" type="pres">
      <dgm:prSet presAssocID="{0A003092-9B4E-4333-A3A8-8909FF4A9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5493D-7D00-422A-9AB5-5245BE7D58BD}" type="pres">
      <dgm:prSet presAssocID="{0A003092-9B4E-4333-A3A8-8909FF4A9CB5}" presName="child4group" presStyleCnt="0"/>
      <dgm:spPr/>
    </dgm:pt>
    <dgm:pt modelId="{B8C91C24-5817-43DA-98E2-B91AEBACA72B}" type="pres">
      <dgm:prSet presAssocID="{0A003092-9B4E-4333-A3A8-8909FF4A9CB5}" presName="child4" presStyleLbl="bgAcc1" presStyleIdx="3" presStyleCnt="4" custScaleX="117630" custScaleY="129244" custLinFactNeighborX="-19152" custLinFactNeighborY="-17379"/>
      <dgm:spPr/>
      <dgm:t>
        <a:bodyPr/>
        <a:lstStyle/>
        <a:p>
          <a:endParaRPr lang="ru-RU"/>
        </a:p>
      </dgm:t>
    </dgm:pt>
    <dgm:pt modelId="{B4D37C5E-6E75-4201-A4E8-069912A87798}" type="pres">
      <dgm:prSet presAssocID="{0A003092-9B4E-4333-A3A8-8909FF4A9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280D7-BC20-4939-B64C-E1FE0208F19B}" type="pres">
      <dgm:prSet presAssocID="{0A003092-9B4E-4333-A3A8-8909FF4A9CB5}" presName="childPlaceholder" presStyleCnt="0"/>
      <dgm:spPr/>
    </dgm:pt>
    <dgm:pt modelId="{05083FC4-069A-435E-A8E0-A156BC4A1EE3}" type="pres">
      <dgm:prSet presAssocID="{0A003092-9B4E-4333-A3A8-8909FF4A9CB5}" presName="circle" presStyleCnt="0"/>
      <dgm:spPr/>
    </dgm:pt>
    <dgm:pt modelId="{6486CB92-D069-4EFF-B0A0-6BC1A852B2D3}" type="pres">
      <dgm:prSet presAssocID="{0A003092-9B4E-4333-A3A8-8909FF4A9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EFC1-5F03-45C8-80DE-6E7EBC63593A}" type="pres">
      <dgm:prSet presAssocID="{0A003092-9B4E-4333-A3A8-8909FF4A9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76BC1-836F-4285-B7DA-9F48424536C6}" type="pres">
      <dgm:prSet presAssocID="{0A003092-9B4E-4333-A3A8-8909FF4A9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3DBBC-02B1-4562-A0B2-243ED28C485C}" type="pres">
      <dgm:prSet presAssocID="{0A003092-9B4E-4333-A3A8-8909FF4A9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45A47-EA9B-42E4-9F18-D99D07A68E30}" type="pres">
      <dgm:prSet presAssocID="{0A003092-9B4E-4333-A3A8-8909FF4A9CB5}" presName="quadrantPlaceholder" presStyleCnt="0"/>
      <dgm:spPr/>
    </dgm:pt>
    <dgm:pt modelId="{28F3A4FA-69B8-4E19-B80D-839D7BA5BEFE}" type="pres">
      <dgm:prSet presAssocID="{0A003092-9B4E-4333-A3A8-8909FF4A9CB5}" presName="center1" presStyleLbl="fgShp" presStyleIdx="0" presStyleCnt="2"/>
      <dgm:spPr/>
    </dgm:pt>
    <dgm:pt modelId="{643F8A2B-C9B1-48EC-B258-8DCF52346AFF}" type="pres">
      <dgm:prSet presAssocID="{0A003092-9B4E-4333-A3A8-8909FF4A9CB5}" presName="center2" presStyleLbl="fgShp" presStyleIdx="1" presStyleCnt="2"/>
      <dgm:spPr/>
    </dgm:pt>
  </dgm:ptLst>
  <dgm:cxnLst>
    <dgm:cxn modelId="{EB937A00-478D-4B43-BCAF-3DEBF9B7FD91}" srcId="{0A003092-9B4E-4333-A3A8-8909FF4A9CB5}" destId="{626C573C-7BAF-49E6-807B-EB542BD6013A}" srcOrd="1" destOrd="0" parTransId="{AE63D12B-9D78-4F51-AB87-627870A6791C}" sibTransId="{3133613F-7A04-4756-A3C8-1C6D43D9E886}"/>
    <dgm:cxn modelId="{0C7090A5-0A0B-4095-9FA8-0CEAF884A5B1}" srcId="{147263EE-54EE-4652-B652-8FAB4E25D4C5}" destId="{4D68E0EA-E072-4D8E-9B95-1B99984A6A10}" srcOrd="0" destOrd="0" parTransId="{1B27063A-7373-4CEA-9DA2-7660627D7DB6}" sibTransId="{401D1AF4-BC9D-433D-9C06-EC59D87CDC41}"/>
    <dgm:cxn modelId="{24F3662E-5883-4547-AD69-745D4A0854EC}" type="presOf" srcId="{AC8F89F5-1E38-4E31-94CD-D5AE2BA566BF}" destId="{240C6FF1-3B8C-44A6-9DB7-05BD634FDD9B}" srcOrd="0" destOrd="1" presId="urn:microsoft.com/office/officeart/2005/8/layout/cycle4"/>
    <dgm:cxn modelId="{EA395504-E9ED-4949-94E9-105821B36B21}" type="presOf" srcId="{CEC59323-9D57-4118-9CFB-10F76D642217}" destId="{7F26279C-B860-4D12-96F0-6FEF65CCF332}" srcOrd="0" destOrd="0" presId="urn:microsoft.com/office/officeart/2005/8/layout/cycle4"/>
    <dgm:cxn modelId="{75D69130-E92A-4571-8EC5-4D06AC20CC4C}" srcId="{3677C8E3-0DB9-4698-A035-5F17823C59F4}" destId="{7725EC7E-A1D0-4B7B-A5E5-74C0A6363F95}" srcOrd="2" destOrd="0" parTransId="{9D801185-21E6-40B9-B10F-9CFD8A94A88D}" sibTransId="{6198F651-140F-4470-8C82-5AFC2366502B}"/>
    <dgm:cxn modelId="{C6AD7701-581B-49FB-AF32-52AA311CF769}" type="presOf" srcId="{CEC59323-9D57-4118-9CFB-10F76D642217}" destId="{AB5448B4-2AA7-4B5D-97F0-058E30D392AC}" srcOrd="1" destOrd="0" presId="urn:microsoft.com/office/officeart/2005/8/layout/cycle4"/>
    <dgm:cxn modelId="{66B32F83-A151-41B2-907D-D11A69684E22}" srcId="{AF4FE4DD-B3AA-485E-B953-B4C84D776B67}" destId="{66393E4F-5116-461E-8D1E-24FB3F60C545}" srcOrd="1" destOrd="0" parTransId="{28043FBD-A2A2-488C-9D66-AB00C6173A6E}" sibTransId="{98140474-3D23-4959-9829-51F2BE80BDDD}"/>
    <dgm:cxn modelId="{097CB092-1D63-4A0C-B7ED-98F630A8B3BE}" type="presOf" srcId="{73B1FE19-3291-4B5E-8278-BDF24AC1A558}" destId="{240C6FF1-3B8C-44A6-9DB7-05BD634FDD9B}" srcOrd="0" destOrd="0" presId="urn:microsoft.com/office/officeart/2005/8/layout/cycle4"/>
    <dgm:cxn modelId="{FE5EF29D-6A9F-477D-BAE4-5C63095DCF80}" srcId="{0A003092-9B4E-4333-A3A8-8909FF4A9CB5}" destId="{3677C8E3-0DB9-4698-A035-5F17823C59F4}" srcOrd="0" destOrd="0" parTransId="{862454A2-1EEB-4BC4-9B49-D3E0C1D0C293}" sibTransId="{C10D1CA3-3033-4553-83F0-E80BC7C2AD1E}"/>
    <dgm:cxn modelId="{70966485-3643-49C9-83AC-7D07B26AC8CD}" type="presOf" srcId="{3677C8E3-0DB9-4698-A035-5F17823C59F4}" destId="{6486CB92-D069-4EFF-B0A0-6BC1A852B2D3}" srcOrd="0" destOrd="0" presId="urn:microsoft.com/office/officeart/2005/8/layout/cycle4"/>
    <dgm:cxn modelId="{5065ECC5-A508-40CE-BF24-8B6B2C31DD63}" srcId="{0A003092-9B4E-4333-A3A8-8909FF4A9CB5}" destId="{AF4FE4DD-B3AA-485E-B953-B4C84D776B67}" srcOrd="2" destOrd="0" parTransId="{438C6435-1C40-4C72-9CA9-2FB6A63A4AB3}" sibTransId="{AD9563BF-1AA5-45FD-BB7B-864419C2C2A9}"/>
    <dgm:cxn modelId="{97E4BD87-9DD5-4966-9558-421028FF9856}" type="presOf" srcId="{147263EE-54EE-4652-B652-8FAB4E25D4C5}" destId="{0083DBBC-02B1-4562-A0B2-243ED28C485C}" srcOrd="0" destOrd="0" presId="urn:microsoft.com/office/officeart/2005/8/layout/cycle4"/>
    <dgm:cxn modelId="{70DF2810-DBE3-4092-9F4B-9FC2852123F2}" type="presOf" srcId="{7725EC7E-A1D0-4B7B-A5E5-74C0A6363F95}" destId="{240C6FF1-3B8C-44A6-9DB7-05BD634FDD9B}" srcOrd="0" destOrd="2" presId="urn:microsoft.com/office/officeart/2005/8/layout/cycle4"/>
    <dgm:cxn modelId="{CABA254E-54D3-4A55-BCAA-7E06A153D353}" type="presOf" srcId="{AF4FE4DD-B3AA-485E-B953-B4C84D776B67}" destId="{3DD76BC1-836F-4285-B7DA-9F48424536C6}" srcOrd="0" destOrd="0" presId="urn:microsoft.com/office/officeart/2005/8/layout/cycle4"/>
    <dgm:cxn modelId="{B59E95BC-9746-4FD8-AB2A-E0B422C37323}" srcId="{3677C8E3-0DB9-4698-A035-5F17823C59F4}" destId="{AC8F89F5-1E38-4E31-94CD-D5AE2BA566BF}" srcOrd="1" destOrd="0" parTransId="{6E61D3E1-0240-46D3-8E6E-C0AC4D47391F}" sibTransId="{D404968C-D7D8-4918-9060-8CAC25BFFCA1}"/>
    <dgm:cxn modelId="{B6C25BB3-33CA-4136-AD07-60BF2D77DE87}" type="presOf" srcId="{0A003092-9B4E-4333-A3A8-8909FF4A9CB5}" destId="{762EA832-FB99-4CF1-8FE0-08CDAC9E0038}" srcOrd="0" destOrd="0" presId="urn:microsoft.com/office/officeart/2005/8/layout/cycle4"/>
    <dgm:cxn modelId="{06BBE1F4-3F49-4DBD-A150-79CC04E73429}" type="presOf" srcId="{7725EC7E-A1D0-4B7B-A5E5-74C0A6363F95}" destId="{1CB4FD32-A6BA-42D6-AD0C-8FCD80CC18E4}" srcOrd="1" destOrd="2" presId="urn:microsoft.com/office/officeart/2005/8/layout/cycle4"/>
    <dgm:cxn modelId="{2F290D24-21BF-439C-816D-49097D803884}" type="presOf" srcId="{4D68E0EA-E072-4D8E-9B95-1B99984A6A10}" destId="{B8C91C24-5817-43DA-98E2-B91AEBACA72B}" srcOrd="0" destOrd="0" presId="urn:microsoft.com/office/officeart/2005/8/layout/cycle4"/>
    <dgm:cxn modelId="{748CC833-348B-4C2B-A2C4-1C1843B10D84}" type="presOf" srcId="{F4D4892D-211A-467E-BA74-8AF7516F316B}" destId="{4479A1F5-1443-40BE-BA67-C36909DD8A8F}" srcOrd="0" destOrd="0" presId="urn:microsoft.com/office/officeart/2005/8/layout/cycle4"/>
    <dgm:cxn modelId="{0C763C64-A202-4A26-9C90-8CE9E35D7F0F}" srcId="{AF4FE4DD-B3AA-485E-B953-B4C84D776B67}" destId="{CEC59323-9D57-4118-9CFB-10F76D642217}" srcOrd="0" destOrd="0" parTransId="{760BA394-D25D-4E3A-AEB3-486BBEF15974}" sibTransId="{8AB92C19-2DEA-4767-A4F6-FA87E874C836}"/>
    <dgm:cxn modelId="{B6124DB1-8816-44D0-A47F-6B5CEE757FD6}" srcId="{0A003092-9B4E-4333-A3A8-8909FF4A9CB5}" destId="{147263EE-54EE-4652-B652-8FAB4E25D4C5}" srcOrd="3" destOrd="0" parTransId="{E4E5C3D1-3CC5-4265-9156-7D424D563F4B}" sibTransId="{90B7AA60-D0AD-4146-9F1B-4A3955C88A48}"/>
    <dgm:cxn modelId="{3FEFE01D-D343-4122-A2BF-0B1EE703CF56}" srcId="{3677C8E3-0DB9-4698-A035-5F17823C59F4}" destId="{73B1FE19-3291-4B5E-8278-BDF24AC1A558}" srcOrd="0" destOrd="0" parTransId="{E5D8C6A0-F5EB-4461-8649-9720B954FCAE}" sibTransId="{57D94DE8-653F-45B5-B5C2-FEE62558E118}"/>
    <dgm:cxn modelId="{2D31AA3D-AE33-4B48-8289-D4F99CBE16CA}" type="presOf" srcId="{4D68E0EA-E072-4D8E-9B95-1B99984A6A10}" destId="{B4D37C5E-6E75-4201-A4E8-069912A87798}" srcOrd="1" destOrd="0" presId="urn:microsoft.com/office/officeart/2005/8/layout/cycle4"/>
    <dgm:cxn modelId="{17B84C92-A2E1-4B00-A691-0F0FB1242588}" type="presOf" srcId="{AC8F89F5-1E38-4E31-94CD-D5AE2BA566BF}" destId="{1CB4FD32-A6BA-42D6-AD0C-8FCD80CC18E4}" srcOrd="1" destOrd="1" presId="urn:microsoft.com/office/officeart/2005/8/layout/cycle4"/>
    <dgm:cxn modelId="{12880D18-EAE4-462B-A458-E2CCF4136880}" type="presOf" srcId="{73B1FE19-3291-4B5E-8278-BDF24AC1A558}" destId="{1CB4FD32-A6BA-42D6-AD0C-8FCD80CC18E4}" srcOrd="1" destOrd="0" presId="urn:microsoft.com/office/officeart/2005/8/layout/cycle4"/>
    <dgm:cxn modelId="{8CCDAEEA-EB31-426B-8B32-3D701C8ABEEE}" srcId="{626C573C-7BAF-49E6-807B-EB542BD6013A}" destId="{F4D4892D-211A-467E-BA74-8AF7516F316B}" srcOrd="0" destOrd="0" parTransId="{B568709D-B5B3-43CD-A61F-48CC8C86227D}" sibTransId="{2C149F02-7065-4658-B085-FD2102ED2AD7}"/>
    <dgm:cxn modelId="{F0D73F68-B94E-45B6-93A0-7E6AD49C02ED}" type="presOf" srcId="{330D1AC7-24CE-4075-9978-B3B6B586B943}" destId="{6EFBD89C-2D83-4CB6-9DEC-AC4C244B949F}" srcOrd="1" destOrd="1" presId="urn:microsoft.com/office/officeart/2005/8/layout/cycle4"/>
    <dgm:cxn modelId="{ED229AF6-9B2F-434B-AD43-BFD231A385F6}" srcId="{626C573C-7BAF-49E6-807B-EB542BD6013A}" destId="{330D1AC7-24CE-4075-9978-B3B6B586B943}" srcOrd="1" destOrd="0" parTransId="{024D4A0E-041A-4909-88DE-F076D97A0930}" sibTransId="{8AA69199-FF6C-454E-AC46-43282D8E3463}"/>
    <dgm:cxn modelId="{B71749DD-F766-4F07-8560-76315CEB5E20}" type="presOf" srcId="{66393E4F-5116-461E-8D1E-24FB3F60C545}" destId="{7F26279C-B860-4D12-96F0-6FEF65CCF332}" srcOrd="0" destOrd="1" presId="urn:microsoft.com/office/officeart/2005/8/layout/cycle4"/>
    <dgm:cxn modelId="{CCE4E4B1-2CFE-4231-AFDF-331B259FBDB0}" type="presOf" srcId="{F4D4892D-211A-467E-BA74-8AF7516F316B}" destId="{6EFBD89C-2D83-4CB6-9DEC-AC4C244B949F}" srcOrd="1" destOrd="0" presId="urn:microsoft.com/office/officeart/2005/8/layout/cycle4"/>
    <dgm:cxn modelId="{2A9232DE-0087-40AA-91AC-AA037AD2FF9D}" type="presOf" srcId="{330D1AC7-24CE-4075-9978-B3B6B586B943}" destId="{4479A1F5-1443-40BE-BA67-C36909DD8A8F}" srcOrd="0" destOrd="1" presId="urn:microsoft.com/office/officeart/2005/8/layout/cycle4"/>
    <dgm:cxn modelId="{EC3EC50D-E525-4977-88F0-D11F0A2D7E90}" type="presOf" srcId="{66393E4F-5116-461E-8D1E-24FB3F60C545}" destId="{AB5448B4-2AA7-4B5D-97F0-058E30D392AC}" srcOrd="1" destOrd="1" presId="urn:microsoft.com/office/officeart/2005/8/layout/cycle4"/>
    <dgm:cxn modelId="{5E131CA9-1605-4518-917F-3ED05FD21A04}" type="presOf" srcId="{626C573C-7BAF-49E6-807B-EB542BD6013A}" destId="{C721EFC1-5F03-45C8-80DE-6E7EBC63593A}" srcOrd="0" destOrd="0" presId="urn:microsoft.com/office/officeart/2005/8/layout/cycle4"/>
    <dgm:cxn modelId="{9F2F1809-00D0-4D2C-A305-45512762E993}" type="presParOf" srcId="{762EA832-FB99-4CF1-8FE0-08CDAC9E0038}" destId="{4531D5AB-B662-4B75-A1A3-26931DDDFCAC}" srcOrd="0" destOrd="0" presId="urn:microsoft.com/office/officeart/2005/8/layout/cycle4"/>
    <dgm:cxn modelId="{3D9B7C61-5AC3-44F6-89F6-203CDC73A43F}" type="presParOf" srcId="{4531D5AB-B662-4B75-A1A3-26931DDDFCAC}" destId="{7B714881-B257-4DC3-8AE2-242B3353FA76}" srcOrd="0" destOrd="0" presId="urn:microsoft.com/office/officeart/2005/8/layout/cycle4"/>
    <dgm:cxn modelId="{71078B75-5C0B-4364-AEBD-879188A09F91}" type="presParOf" srcId="{7B714881-B257-4DC3-8AE2-242B3353FA76}" destId="{240C6FF1-3B8C-44A6-9DB7-05BD634FDD9B}" srcOrd="0" destOrd="0" presId="urn:microsoft.com/office/officeart/2005/8/layout/cycle4"/>
    <dgm:cxn modelId="{0109D98C-7641-45D8-9000-5F04372CCDE5}" type="presParOf" srcId="{7B714881-B257-4DC3-8AE2-242B3353FA76}" destId="{1CB4FD32-A6BA-42D6-AD0C-8FCD80CC18E4}" srcOrd="1" destOrd="0" presId="urn:microsoft.com/office/officeart/2005/8/layout/cycle4"/>
    <dgm:cxn modelId="{6B19F0AA-9183-4CA6-811C-BF3DF10E38BC}" type="presParOf" srcId="{4531D5AB-B662-4B75-A1A3-26931DDDFCAC}" destId="{F30349AF-F983-4515-86E1-A5BFBBDD3118}" srcOrd="1" destOrd="0" presId="urn:microsoft.com/office/officeart/2005/8/layout/cycle4"/>
    <dgm:cxn modelId="{B075D414-91A5-4DEB-8827-7BAE25212127}" type="presParOf" srcId="{F30349AF-F983-4515-86E1-A5BFBBDD3118}" destId="{4479A1F5-1443-40BE-BA67-C36909DD8A8F}" srcOrd="0" destOrd="0" presId="urn:microsoft.com/office/officeart/2005/8/layout/cycle4"/>
    <dgm:cxn modelId="{2B894528-8581-4B61-9DFC-30816E77AFAE}" type="presParOf" srcId="{F30349AF-F983-4515-86E1-A5BFBBDD3118}" destId="{6EFBD89C-2D83-4CB6-9DEC-AC4C244B949F}" srcOrd="1" destOrd="0" presId="urn:microsoft.com/office/officeart/2005/8/layout/cycle4"/>
    <dgm:cxn modelId="{FADDAA82-C794-4213-99C2-9F4E5357154C}" type="presParOf" srcId="{4531D5AB-B662-4B75-A1A3-26931DDDFCAC}" destId="{A978E664-CDEB-48E2-8C4F-7D063855691C}" srcOrd="2" destOrd="0" presId="urn:microsoft.com/office/officeart/2005/8/layout/cycle4"/>
    <dgm:cxn modelId="{BFFE3CC0-D17F-4B1A-BF0B-C04E649985EC}" type="presParOf" srcId="{A978E664-CDEB-48E2-8C4F-7D063855691C}" destId="{7F26279C-B860-4D12-96F0-6FEF65CCF332}" srcOrd="0" destOrd="0" presId="urn:microsoft.com/office/officeart/2005/8/layout/cycle4"/>
    <dgm:cxn modelId="{A6552589-DDCF-4D71-B015-115F8A4D0EA9}" type="presParOf" srcId="{A978E664-CDEB-48E2-8C4F-7D063855691C}" destId="{AB5448B4-2AA7-4B5D-97F0-058E30D392AC}" srcOrd="1" destOrd="0" presId="urn:microsoft.com/office/officeart/2005/8/layout/cycle4"/>
    <dgm:cxn modelId="{28AB6F39-A1A7-4193-B381-DDE34BF02834}" type="presParOf" srcId="{4531D5AB-B662-4B75-A1A3-26931DDDFCAC}" destId="{49D5493D-7D00-422A-9AB5-5245BE7D58BD}" srcOrd="3" destOrd="0" presId="urn:microsoft.com/office/officeart/2005/8/layout/cycle4"/>
    <dgm:cxn modelId="{D58645AF-642D-48A8-8C73-5DABB5050999}" type="presParOf" srcId="{49D5493D-7D00-422A-9AB5-5245BE7D58BD}" destId="{B8C91C24-5817-43DA-98E2-B91AEBACA72B}" srcOrd="0" destOrd="0" presId="urn:microsoft.com/office/officeart/2005/8/layout/cycle4"/>
    <dgm:cxn modelId="{F518F3EE-580B-470F-B459-50B47FC140C8}" type="presParOf" srcId="{49D5493D-7D00-422A-9AB5-5245BE7D58BD}" destId="{B4D37C5E-6E75-4201-A4E8-069912A87798}" srcOrd="1" destOrd="0" presId="urn:microsoft.com/office/officeart/2005/8/layout/cycle4"/>
    <dgm:cxn modelId="{B51162E2-E481-433D-8C90-F5B1FC9D1B62}" type="presParOf" srcId="{4531D5AB-B662-4B75-A1A3-26931DDDFCAC}" destId="{45F280D7-BC20-4939-B64C-E1FE0208F19B}" srcOrd="4" destOrd="0" presId="urn:microsoft.com/office/officeart/2005/8/layout/cycle4"/>
    <dgm:cxn modelId="{89CCC796-29A2-48FB-9D0A-D804C5473522}" type="presParOf" srcId="{762EA832-FB99-4CF1-8FE0-08CDAC9E0038}" destId="{05083FC4-069A-435E-A8E0-A156BC4A1EE3}" srcOrd="1" destOrd="0" presId="urn:microsoft.com/office/officeart/2005/8/layout/cycle4"/>
    <dgm:cxn modelId="{532CACE7-0C67-4A27-9728-970EA2572693}" type="presParOf" srcId="{05083FC4-069A-435E-A8E0-A156BC4A1EE3}" destId="{6486CB92-D069-4EFF-B0A0-6BC1A852B2D3}" srcOrd="0" destOrd="0" presId="urn:microsoft.com/office/officeart/2005/8/layout/cycle4"/>
    <dgm:cxn modelId="{D6CD9FFB-D2DD-462B-A985-4AD360F8B1EB}" type="presParOf" srcId="{05083FC4-069A-435E-A8E0-A156BC4A1EE3}" destId="{C721EFC1-5F03-45C8-80DE-6E7EBC63593A}" srcOrd="1" destOrd="0" presId="urn:microsoft.com/office/officeart/2005/8/layout/cycle4"/>
    <dgm:cxn modelId="{C8C72318-79B7-4281-9EBA-6CDFFC0A45F9}" type="presParOf" srcId="{05083FC4-069A-435E-A8E0-A156BC4A1EE3}" destId="{3DD76BC1-836F-4285-B7DA-9F48424536C6}" srcOrd="2" destOrd="0" presId="urn:microsoft.com/office/officeart/2005/8/layout/cycle4"/>
    <dgm:cxn modelId="{F5A4F45C-D380-4B79-8E80-18DE4ABDAABD}" type="presParOf" srcId="{05083FC4-069A-435E-A8E0-A156BC4A1EE3}" destId="{0083DBBC-02B1-4562-A0B2-243ED28C485C}" srcOrd="3" destOrd="0" presId="urn:microsoft.com/office/officeart/2005/8/layout/cycle4"/>
    <dgm:cxn modelId="{98017982-4A2A-4D73-9E83-85E325C82407}" type="presParOf" srcId="{05083FC4-069A-435E-A8E0-A156BC4A1EE3}" destId="{51F45A47-EA9B-42E4-9F18-D99D07A68E30}" srcOrd="4" destOrd="0" presId="urn:microsoft.com/office/officeart/2005/8/layout/cycle4"/>
    <dgm:cxn modelId="{7442B05A-2A2E-4AA2-8E54-F41F13308838}" type="presParOf" srcId="{762EA832-FB99-4CF1-8FE0-08CDAC9E0038}" destId="{28F3A4FA-69B8-4E19-B80D-839D7BA5BEFE}" srcOrd="2" destOrd="0" presId="urn:microsoft.com/office/officeart/2005/8/layout/cycle4"/>
    <dgm:cxn modelId="{70773103-9C80-46CB-B5A6-4964FE150767}" type="presParOf" srcId="{762EA832-FB99-4CF1-8FE0-08CDAC9E0038}" destId="{643F8A2B-C9B1-48EC-B258-8DCF52346AF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E2F2B4-E081-40D0-9312-16245465F198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11ED5D4B-65E4-4449-9CB4-B37D6A1A937A}">
      <dgm:prSet custT="1"/>
      <dgm:spPr/>
      <dgm:t>
        <a:bodyPr/>
        <a:lstStyle/>
        <a:p>
          <a:pPr rtl="0"/>
          <a:r>
            <a:rPr lang="ru-RU" sz="1200" b="0" dirty="0" smtClean="0"/>
            <a:t>-</a:t>
          </a:r>
          <a:r>
            <a:rPr lang="ru-RU" sz="1200" b="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b="0" dirty="0" smtClean="0"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latin typeface="Sitka Small" panose="02000505000000020004" pitchFamily="2" charset="0"/>
            </a:rPr>
            <a:t>78 340,0 </a:t>
          </a:r>
          <a:r>
            <a:rPr lang="ru-RU" sz="1200" b="0" dirty="0" smtClean="0">
              <a:latin typeface="Sitka Small" panose="02000505000000020004" pitchFamily="2" charset="0"/>
            </a:rPr>
            <a:t>тыс. руб.;</a:t>
          </a:r>
          <a:endParaRPr lang="ru-RU" sz="1200" b="0" dirty="0">
            <a:latin typeface="Sitka Small" panose="02000505000000020004" pitchFamily="2" charset="0"/>
          </a:endParaRPr>
        </a:p>
      </dgm:t>
    </dgm:pt>
    <dgm:pt modelId="{14C144A9-87F9-4A3E-B23C-5737C5E60C60}" type="parTrans" cxnId="{01A9E607-5FF3-48D1-880F-8A328F4C61C2}">
      <dgm:prSet/>
      <dgm:spPr/>
      <dgm:t>
        <a:bodyPr/>
        <a:lstStyle/>
        <a:p>
          <a:endParaRPr lang="ru-RU"/>
        </a:p>
      </dgm:t>
    </dgm:pt>
    <dgm:pt modelId="{22939E06-B622-4AB5-BECB-A85BED89C409}" type="sibTrans" cxnId="{01A9E607-5FF3-48D1-880F-8A328F4C61C2}">
      <dgm:prSet/>
      <dgm:spPr/>
      <dgm:t>
        <a:bodyPr/>
        <a:lstStyle/>
        <a:p>
          <a:endParaRPr lang="ru-RU"/>
        </a:p>
      </dgm:t>
    </dgm:pt>
    <dgm:pt modelId="{2C7FE31F-72BC-4A49-95F9-B15125ADD962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9 609,6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9FE481EE-10DF-4938-AC7C-282D9E9FBA15}" type="parTrans" cxnId="{1E9B39D5-D154-4933-B70E-065299A64F62}">
      <dgm:prSet/>
      <dgm:spPr/>
      <dgm:t>
        <a:bodyPr/>
        <a:lstStyle/>
        <a:p>
          <a:endParaRPr lang="ru-RU"/>
        </a:p>
      </dgm:t>
    </dgm:pt>
    <dgm:pt modelId="{33F3151A-A0B9-4C2C-A5A7-87DB59704590}" type="sibTrans" cxnId="{1E9B39D5-D154-4933-B70E-065299A64F62}">
      <dgm:prSet/>
      <dgm:spPr/>
      <dgm:t>
        <a:bodyPr/>
        <a:lstStyle/>
        <a:p>
          <a:endParaRPr lang="ru-RU"/>
        </a:p>
      </dgm:t>
    </dgm:pt>
    <dgm:pt modelId="{0CA7D27D-D7CB-4947-A685-653DE5CFB25C}" type="pres">
      <dgm:prSet presAssocID="{1BE2F2B4-E081-40D0-9312-16245465F1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54D24D-E8FA-45C2-92BD-B6E7B240D4DE}" type="pres">
      <dgm:prSet presAssocID="{11ED5D4B-65E4-4449-9CB4-B37D6A1A937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B9692-B770-47B2-AA89-F9EB12EA6816}" type="pres">
      <dgm:prSet presAssocID="{22939E06-B622-4AB5-BECB-A85BED89C409}" presName="spacer" presStyleCnt="0"/>
      <dgm:spPr/>
      <dgm:t>
        <a:bodyPr/>
        <a:lstStyle/>
        <a:p>
          <a:endParaRPr lang="ru-RU"/>
        </a:p>
      </dgm:t>
    </dgm:pt>
    <dgm:pt modelId="{287F886B-9E3A-476B-AE8E-D575CED8ED6E}" type="pres">
      <dgm:prSet presAssocID="{2C7FE31F-72BC-4A49-95F9-B15125ADD962}" presName="parentText" presStyleLbl="node1" presStyleIdx="1" presStyleCnt="2" custLinFactNeighborX="-1412" custLinFactNeighborY="891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5B76A3-F04A-40DC-99B5-4F0915CC4D54}" type="presOf" srcId="{2C7FE31F-72BC-4A49-95F9-B15125ADD962}" destId="{287F886B-9E3A-476B-AE8E-D575CED8ED6E}" srcOrd="0" destOrd="0" presId="urn:microsoft.com/office/officeart/2005/8/layout/vList2"/>
    <dgm:cxn modelId="{42FD32AE-A91E-4A5F-AA9F-0E2AEF336320}" type="presOf" srcId="{1BE2F2B4-E081-40D0-9312-16245465F198}" destId="{0CA7D27D-D7CB-4947-A685-653DE5CFB25C}" srcOrd="0" destOrd="0" presId="urn:microsoft.com/office/officeart/2005/8/layout/vList2"/>
    <dgm:cxn modelId="{65486C35-B10F-45F6-95FC-4B8CE65D1385}" type="presOf" srcId="{11ED5D4B-65E4-4449-9CB4-B37D6A1A937A}" destId="{D554D24D-E8FA-45C2-92BD-B6E7B240D4DE}" srcOrd="0" destOrd="0" presId="urn:microsoft.com/office/officeart/2005/8/layout/vList2"/>
    <dgm:cxn modelId="{1E9B39D5-D154-4933-B70E-065299A64F62}" srcId="{1BE2F2B4-E081-40D0-9312-16245465F198}" destId="{2C7FE31F-72BC-4A49-95F9-B15125ADD962}" srcOrd="1" destOrd="0" parTransId="{9FE481EE-10DF-4938-AC7C-282D9E9FBA15}" sibTransId="{33F3151A-A0B9-4C2C-A5A7-87DB59704590}"/>
    <dgm:cxn modelId="{01A9E607-5FF3-48D1-880F-8A328F4C61C2}" srcId="{1BE2F2B4-E081-40D0-9312-16245465F198}" destId="{11ED5D4B-65E4-4449-9CB4-B37D6A1A937A}" srcOrd="0" destOrd="0" parTransId="{14C144A9-87F9-4A3E-B23C-5737C5E60C60}" sibTransId="{22939E06-B622-4AB5-BECB-A85BED89C409}"/>
    <dgm:cxn modelId="{64827A2C-C9A0-43E0-BFD6-9280FE10AEB7}" type="presParOf" srcId="{0CA7D27D-D7CB-4947-A685-653DE5CFB25C}" destId="{D554D24D-E8FA-45C2-92BD-B6E7B240D4DE}" srcOrd="0" destOrd="0" presId="urn:microsoft.com/office/officeart/2005/8/layout/vList2"/>
    <dgm:cxn modelId="{FDE013CC-60DA-46A6-B389-0956C008207F}" type="presParOf" srcId="{0CA7D27D-D7CB-4947-A685-653DE5CFB25C}" destId="{31BB9692-B770-47B2-AA89-F9EB12EA6816}" srcOrd="1" destOrd="0" presId="urn:microsoft.com/office/officeart/2005/8/layout/vList2"/>
    <dgm:cxn modelId="{28981FC8-40F1-4211-ACA5-B868811CE110}" type="presParOf" srcId="{0CA7D27D-D7CB-4947-A685-653DE5CFB25C}" destId="{287F886B-9E3A-476B-AE8E-D575CED8ED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6016BC1-F865-4D06-86F2-80C470C8C2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365AFF-3925-49E7-A267-8925222936F6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2025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87 949,6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97,9 </a:t>
          </a:r>
          <a:r>
            <a:rPr lang="ru-RU" dirty="0" smtClean="0">
              <a:latin typeface="Sitka Small" panose="02000505000000020004" pitchFamily="2" charset="0"/>
            </a:rPr>
            <a:t>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89 812,8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9101B849-7C81-48FC-AC40-33E07EB1BC10}" type="parTrans" cxnId="{22BE18D9-FF5F-4E2F-BA3C-45A7DC8CA40F}">
      <dgm:prSet/>
      <dgm:spPr/>
      <dgm:t>
        <a:bodyPr/>
        <a:lstStyle/>
        <a:p>
          <a:endParaRPr lang="ru-RU"/>
        </a:p>
      </dgm:t>
    </dgm:pt>
    <dgm:pt modelId="{4D1302FF-69B6-43E6-BA66-BF8266271CF8}" type="sibTrans" cxnId="{22BE18D9-FF5F-4E2F-BA3C-45A7DC8CA40F}">
      <dgm:prSet/>
      <dgm:spPr/>
      <dgm:t>
        <a:bodyPr/>
        <a:lstStyle/>
        <a:p>
          <a:endParaRPr lang="ru-RU"/>
        </a:p>
      </dgm:t>
    </dgm:pt>
    <dgm:pt modelId="{284DA754-6465-45EA-BE2C-91CE4E26C4E5}" type="pres">
      <dgm:prSet presAssocID="{06016BC1-F865-4D06-86F2-80C470C8C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93446-3F2C-4B32-8D3E-2CB2366D0492}" type="pres">
      <dgm:prSet presAssocID="{6D365AFF-3925-49E7-A267-8925222936F6}" presName="parentText" presStyleLbl="node1" presStyleIdx="0" presStyleCnt="1" custLinFactNeighborX="-2305" custLinFactNeighborY="-110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187DC-4AD7-47F6-8390-DA0FA1408371}" type="presOf" srcId="{6D365AFF-3925-49E7-A267-8925222936F6}" destId="{59093446-3F2C-4B32-8D3E-2CB2366D0492}" srcOrd="0" destOrd="0" presId="urn:microsoft.com/office/officeart/2005/8/layout/vList2"/>
    <dgm:cxn modelId="{9DB2DDC5-0C32-4958-B06D-72F02844F3AC}" type="presOf" srcId="{06016BC1-F865-4D06-86F2-80C470C8C273}" destId="{284DA754-6465-45EA-BE2C-91CE4E26C4E5}" srcOrd="0" destOrd="0" presId="urn:microsoft.com/office/officeart/2005/8/layout/vList2"/>
    <dgm:cxn modelId="{22BE18D9-FF5F-4E2F-BA3C-45A7DC8CA40F}" srcId="{06016BC1-F865-4D06-86F2-80C470C8C273}" destId="{6D365AFF-3925-49E7-A267-8925222936F6}" srcOrd="0" destOrd="0" parTransId="{9101B849-7C81-48FC-AC40-33E07EB1BC10}" sibTransId="{4D1302FF-69B6-43E6-BA66-BF8266271CF8}"/>
    <dgm:cxn modelId="{96C6AB7E-2CF8-4830-9DF9-79117F2B064F}" type="presParOf" srcId="{284DA754-6465-45EA-BE2C-91CE4E26C4E5}" destId="{59093446-3F2C-4B32-8D3E-2CB2366D04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84B94B-7B58-4578-94FA-9D433C05CD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0FB6B-2176-46F7-AC96-B82BA2D36C3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dirty="0">
            <a:latin typeface="Sitka Small" panose="02000505000000020004" pitchFamily="2" charset="0"/>
          </a:endParaRPr>
        </a:p>
      </dgm:t>
    </dgm:pt>
    <dgm:pt modelId="{35DAC28B-D908-487A-8551-0D4A2268FE91}" type="parTrans" cxnId="{5B7E8F75-988C-47C4-A7A5-F056FE85B89E}">
      <dgm:prSet/>
      <dgm:spPr/>
      <dgm:t>
        <a:bodyPr/>
        <a:lstStyle/>
        <a:p>
          <a:endParaRPr lang="ru-RU"/>
        </a:p>
      </dgm:t>
    </dgm:pt>
    <dgm:pt modelId="{F71B1689-4B5F-4537-B557-82608AF31970}" type="sibTrans" cxnId="{5B7E8F75-988C-47C4-A7A5-F056FE85B89E}">
      <dgm:prSet/>
      <dgm:spPr/>
      <dgm:t>
        <a:bodyPr/>
        <a:lstStyle/>
        <a:p>
          <a:endParaRPr lang="ru-RU"/>
        </a:p>
      </dgm:t>
    </dgm:pt>
    <dgm:pt modelId="{16449FB9-BFBC-49B0-A1EC-32C6286EE2BE}" type="pres">
      <dgm:prSet presAssocID="{3B84B94B-7B58-4578-94FA-9D433C05CD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4DB98C-386D-4060-9C98-23FC9F743A38}" type="pres">
      <dgm:prSet presAssocID="{A610FB6B-2176-46F7-AC96-B82BA2D36C36}" presName="parentText" presStyleLbl="node1" presStyleIdx="0" presStyleCnt="1" custLinFactNeighborX="-1259" custLinFactNeighborY="165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7E8F75-988C-47C4-A7A5-F056FE85B89E}" srcId="{3B84B94B-7B58-4578-94FA-9D433C05CD4D}" destId="{A610FB6B-2176-46F7-AC96-B82BA2D36C36}" srcOrd="0" destOrd="0" parTransId="{35DAC28B-D908-487A-8551-0D4A2268FE91}" sibTransId="{F71B1689-4B5F-4537-B557-82608AF31970}"/>
    <dgm:cxn modelId="{6B497064-3A9D-49F2-807A-E9F13C1E136E}" type="presOf" srcId="{3B84B94B-7B58-4578-94FA-9D433C05CD4D}" destId="{16449FB9-BFBC-49B0-A1EC-32C6286EE2BE}" srcOrd="0" destOrd="0" presId="urn:microsoft.com/office/officeart/2005/8/layout/vList2"/>
    <dgm:cxn modelId="{F3A43B3A-37B1-4338-991A-B356B907FF28}" type="presOf" srcId="{A610FB6B-2176-46F7-AC96-B82BA2D36C36}" destId="{F14DB98C-386D-4060-9C98-23FC9F743A38}" srcOrd="0" destOrd="0" presId="urn:microsoft.com/office/officeart/2005/8/layout/vList2"/>
    <dgm:cxn modelId="{A210E144-CF6B-479B-AE0F-81E484EE2EF4}" type="presParOf" srcId="{16449FB9-BFBC-49B0-A1EC-32C6286EE2BE}" destId="{F14DB98C-386D-4060-9C98-23FC9F743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46 527,0    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муниципальных библиотек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18 688,7         </a:t>
          </a:r>
          <a:r>
            <a:rPr lang="ru-RU" sz="1800" b="1" dirty="0" smtClean="0">
              <a:latin typeface="Bookman Old Style" panose="02050604050505020204" pitchFamily="18" charset="0"/>
            </a:rPr>
            <a:t>            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1 311,5     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13 834,7     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2 797,9               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954,0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«ЦБК»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3 835,8      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462320AE-71D7-4EAB-BF67-FA44105F30E3}">
      <dgm:prSet/>
      <dgm:spPr/>
      <dgm:t>
        <a:bodyPr/>
        <a:lstStyle/>
        <a:p>
          <a:endParaRPr lang="ru-RU"/>
        </a:p>
      </dgm:t>
    </dgm:pt>
    <dgm:pt modelId="{0DACB14C-FB75-492D-BA43-30B4A3AC238D}" type="parTrans" cxnId="{43544F43-78E1-45E9-A5E8-24D7FCF50218}">
      <dgm:prSet/>
      <dgm:spPr/>
      <dgm:t>
        <a:bodyPr/>
        <a:lstStyle/>
        <a:p>
          <a:endParaRPr lang="ru-RU"/>
        </a:p>
      </dgm:t>
    </dgm:pt>
    <dgm:pt modelId="{848E1956-813D-4C17-AF42-311E18208E27}" type="sibTrans" cxnId="{43544F43-78E1-45E9-A5E8-24D7FCF50218}">
      <dgm:prSet/>
      <dgm:spPr/>
      <dgm:t>
        <a:bodyPr/>
        <a:lstStyle/>
        <a:p>
          <a:endParaRPr lang="ru-RU"/>
        </a:p>
      </dgm:t>
    </dgm:pt>
    <dgm:pt modelId="{2A189789-207D-4C2A-9D05-187448C33FC1}">
      <dgm:prSet/>
      <dgm:spPr/>
      <dgm:t>
        <a:bodyPr/>
        <a:lstStyle/>
        <a:p>
          <a:endParaRPr lang="ru-RU"/>
        </a:p>
      </dgm:t>
    </dgm:pt>
    <dgm:pt modelId="{E33F8080-4BBA-424C-B73A-43CFBCF85CBB}" type="parTrans" cxnId="{B3FA0067-DA24-4E5A-80F8-31CECC2ABF8A}">
      <dgm:prSet/>
      <dgm:spPr/>
      <dgm:t>
        <a:bodyPr/>
        <a:lstStyle/>
        <a:p>
          <a:endParaRPr lang="ru-RU"/>
        </a:p>
      </dgm:t>
    </dgm:pt>
    <dgm:pt modelId="{EF03DB55-056D-4D76-8C5A-9306E39B1DC7}" type="sibTrans" cxnId="{B3FA0067-DA24-4E5A-80F8-31CECC2ABF8A}">
      <dgm:prSet/>
      <dgm:spPr/>
      <dgm:t>
        <a:bodyPr/>
        <a:lstStyle/>
        <a:p>
          <a:endParaRPr lang="ru-RU"/>
        </a:p>
      </dgm:t>
    </dgm:pt>
    <dgm:pt modelId="{0A3A22C1-B62B-483C-B7E8-2349245D937B}">
      <dgm:prSet/>
      <dgm:spPr/>
      <dgm:t>
        <a:bodyPr/>
        <a:lstStyle/>
        <a:p>
          <a:endParaRPr lang="ru-RU"/>
        </a:p>
      </dgm:t>
    </dgm:pt>
    <dgm:pt modelId="{B29FC079-4B70-4818-865C-F0C1C5EB6199}" type="parTrans" cxnId="{3BF20196-DCE5-4395-B51F-AFBFCAAB5991}">
      <dgm:prSet/>
      <dgm:spPr/>
      <dgm:t>
        <a:bodyPr/>
        <a:lstStyle/>
        <a:p>
          <a:endParaRPr lang="ru-RU"/>
        </a:p>
      </dgm:t>
    </dgm:pt>
    <dgm:pt modelId="{54FAF576-E904-4AEC-AB93-804C140CA68F}" type="sibTrans" cxnId="{3BF20196-DCE5-4395-B51F-AFBFCAAB5991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981" custLinFactNeighborY="939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43544F43-78E1-45E9-A5E8-24D7FCF50218}" srcId="{BA071A15-EFEB-45C1-9F30-37EE5497FC18}" destId="{462320AE-71D7-4EAB-BF67-FA44105F30E3}" srcOrd="7" destOrd="0" parTransId="{0DACB14C-FB75-492D-BA43-30B4A3AC238D}" sibTransId="{848E1956-813D-4C17-AF42-311E18208E27}"/>
    <dgm:cxn modelId="{32D6BC5F-879F-4FC9-8746-371A72C24D9B}" type="presOf" srcId="{BA071A15-EFEB-45C1-9F30-37EE5497FC18}" destId="{0436DA89-A853-4627-A083-1739EEEF6E06}" srcOrd="0" destOrd="0" presId="urn:microsoft.com/office/officeart/2008/layout/VerticalCurvedList"/>
    <dgm:cxn modelId="{82350DC7-2A61-4F5C-8193-85371BB6EA53}" type="presOf" srcId="{AC1DF1C8-1819-43F5-8C94-35F4725FA01C}" destId="{5979CBC2-0EE9-4535-A7E0-BF6040AD38B5}" srcOrd="0" destOrd="0" presId="urn:microsoft.com/office/officeart/2008/layout/VerticalCurvedList"/>
    <dgm:cxn modelId="{3BF20196-DCE5-4395-B51F-AFBFCAAB5991}" srcId="{BA071A15-EFEB-45C1-9F30-37EE5497FC18}" destId="{0A3A22C1-B62B-483C-B7E8-2349245D937B}" srcOrd="9" destOrd="0" parTransId="{B29FC079-4B70-4818-865C-F0C1C5EB6199}" sibTransId="{54FAF576-E904-4AEC-AB93-804C140CA68F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B3FA0067-DA24-4E5A-80F8-31CECC2ABF8A}" srcId="{BA071A15-EFEB-45C1-9F30-37EE5497FC18}" destId="{2A189789-207D-4C2A-9D05-187448C33FC1}" srcOrd="8" destOrd="0" parTransId="{E33F8080-4BBA-424C-B73A-43CFBCF85CBB}" sibTransId="{EF03DB55-056D-4D76-8C5A-9306E39B1DC7}"/>
    <dgm:cxn modelId="{9C307E6D-8EB1-4407-923C-5C27C0037FAC}" type="presOf" srcId="{4376AF43-8EA0-4189-B4F5-756A66676509}" destId="{F7B79699-6C9E-4222-92C4-820989853EF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1013E087-B9FE-455A-B3B4-CD0880008F8D}" type="presOf" srcId="{A3445568-2506-42AC-BBB5-DB5ED086F057}" destId="{52584468-E839-4401-BB3F-A0FE05FF005B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A1C480E7-71F3-4FA2-A440-8121938BE56B}" type="presOf" srcId="{8A3A9D39-9891-4042-B27F-C8A433642566}" destId="{262F9EDB-960B-4F3F-BACE-D0C94E1B1159}" srcOrd="0" destOrd="0" presId="urn:microsoft.com/office/officeart/2008/layout/VerticalCurvedList"/>
    <dgm:cxn modelId="{FACD3461-3EE0-44BD-9218-88A08A95E88D}" type="presOf" srcId="{4EFB4BC5-0CB0-4860-AE3E-40B93C03ADAA}" destId="{C331A558-E48E-47D4-910F-5DCF2C04B607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907CFBD4-C91B-400C-95F3-3320A73DF549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FF626824-B4E4-4806-B5AA-A1B73EE979D3}" type="presOf" srcId="{81E65851-1FDD-4F11-ADF0-66C6D817BE38}" destId="{8CBB39F1-8E67-4419-A29C-14F00A783B16}" srcOrd="0" destOrd="0" presId="urn:microsoft.com/office/officeart/2008/layout/VerticalCurvedList"/>
    <dgm:cxn modelId="{0BF8DD30-EFF0-4BBB-8AA3-1DBF9A13E4EC}" type="presOf" srcId="{71EE7BEE-5E7D-4C7A-AEF8-1408C21F15CE}" destId="{C3A74AA2-FF48-47DF-A3C8-3CD6770F42AE}" srcOrd="0" destOrd="0" presId="urn:microsoft.com/office/officeart/2008/layout/VerticalCurvedList"/>
    <dgm:cxn modelId="{CDE8CE7B-783F-47F9-934C-1A7B02B67D98}" type="presParOf" srcId="{0436DA89-A853-4627-A083-1739EEEF6E06}" destId="{B5C51162-0C10-4B47-9AA5-5F9C13B00093}" srcOrd="0" destOrd="0" presId="urn:microsoft.com/office/officeart/2008/layout/VerticalCurvedList"/>
    <dgm:cxn modelId="{864AF41A-5E96-4CB0-B27A-D44DED2A254B}" type="presParOf" srcId="{B5C51162-0C10-4B47-9AA5-5F9C13B00093}" destId="{E1E61BAD-BED1-4D8A-90D4-BAE07F332A16}" srcOrd="0" destOrd="0" presId="urn:microsoft.com/office/officeart/2008/layout/VerticalCurvedList"/>
    <dgm:cxn modelId="{1A41DDD3-F240-4A92-BBD3-1D91D438E477}" type="presParOf" srcId="{E1E61BAD-BED1-4D8A-90D4-BAE07F332A16}" destId="{4B2E72F6-C480-4DB1-9B6F-57BDD76DA4A2}" srcOrd="0" destOrd="0" presId="urn:microsoft.com/office/officeart/2008/layout/VerticalCurvedList"/>
    <dgm:cxn modelId="{E55301CA-0FE0-45A9-A695-F8B8FCDB5200}" type="presParOf" srcId="{E1E61BAD-BED1-4D8A-90D4-BAE07F332A16}" destId="{C3A74AA2-FF48-47DF-A3C8-3CD6770F42AE}" srcOrd="1" destOrd="0" presId="urn:microsoft.com/office/officeart/2008/layout/VerticalCurvedList"/>
    <dgm:cxn modelId="{AE1746F8-BED4-4E66-9B66-A91527FD097E}" type="presParOf" srcId="{E1E61BAD-BED1-4D8A-90D4-BAE07F332A16}" destId="{CD51E50C-CCC6-4294-BB05-8281AC6B0206}" srcOrd="2" destOrd="0" presId="urn:microsoft.com/office/officeart/2008/layout/VerticalCurvedList"/>
    <dgm:cxn modelId="{C94CF3D9-E692-475B-BDED-73CE4A4A0223}" type="presParOf" srcId="{E1E61BAD-BED1-4D8A-90D4-BAE07F332A16}" destId="{CAF5E078-4AEA-4373-9B88-DAA4E643181C}" srcOrd="3" destOrd="0" presId="urn:microsoft.com/office/officeart/2008/layout/VerticalCurvedList"/>
    <dgm:cxn modelId="{13640AFA-67B6-423F-B25D-F612EFEFBF75}" type="presParOf" srcId="{B5C51162-0C10-4B47-9AA5-5F9C13B00093}" destId="{F7B79699-6C9E-4222-92C4-820989853EF6}" srcOrd="1" destOrd="0" presId="urn:microsoft.com/office/officeart/2008/layout/VerticalCurvedList"/>
    <dgm:cxn modelId="{C84B6E7D-3777-47F8-9D06-FE83B6820D16}" type="presParOf" srcId="{B5C51162-0C10-4B47-9AA5-5F9C13B00093}" destId="{135B7EAE-CDED-4E79-8A1E-6DC1E94DBBDC}" srcOrd="2" destOrd="0" presId="urn:microsoft.com/office/officeart/2008/layout/VerticalCurvedList"/>
    <dgm:cxn modelId="{EEE06EC2-00D6-483E-B3A9-F9B0A532BD13}" type="presParOf" srcId="{135B7EAE-CDED-4E79-8A1E-6DC1E94DBBDC}" destId="{4B24DBC4-281B-4427-8AC6-38D1BD950105}" srcOrd="0" destOrd="0" presId="urn:microsoft.com/office/officeart/2008/layout/VerticalCurvedList"/>
    <dgm:cxn modelId="{5FE2CE9E-0201-4F1B-9F2B-90344F8E747F}" type="presParOf" srcId="{B5C51162-0C10-4B47-9AA5-5F9C13B00093}" destId="{52584468-E839-4401-BB3F-A0FE05FF005B}" srcOrd="3" destOrd="0" presId="urn:microsoft.com/office/officeart/2008/layout/VerticalCurvedList"/>
    <dgm:cxn modelId="{CCD5A199-F4A4-40AF-909F-3A54481A459F}" type="presParOf" srcId="{B5C51162-0C10-4B47-9AA5-5F9C13B00093}" destId="{6C48ABAB-0992-4FBE-B23F-3A8F1359BF9D}" srcOrd="4" destOrd="0" presId="urn:microsoft.com/office/officeart/2008/layout/VerticalCurvedList"/>
    <dgm:cxn modelId="{F1CB67B1-0C38-48C4-8BCD-D587B4A06DC5}" type="presParOf" srcId="{6C48ABAB-0992-4FBE-B23F-3A8F1359BF9D}" destId="{80251128-A1F5-40E1-9DDB-013A01EE5DA4}" srcOrd="0" destOrd="0" presId="urn:microsoft.com/office/officeart/2008/layout/VerticalCurvedList"/>
    <dgm:cxn modelId="{BD622CAD-629F-4005-91E8-D445A738C696}" type="presParOf" srcId="{B5C51162-0C10-4B47-9AA5-5F9C13B00093}" destId="{5979CBC2-0EE9-4535-A7E0-BF6040AD38B5}" srcOrd="5" destOrd="0" presId="urn:microsoft.com/office/officeart/2008/layout/VerticalCurvedList"/>
    <dgm:cxn modelId="{8B5E67BD-25B0-491E-AD6C-547DB7E479CC}" type="presParOf" srcId="{B5C51162-0C10-4B47-9AA5-5F9C13B00093}" destId="{CD55839D-27D4-473B-8077-2E062ED3ECE8}" srcOrd="6" destOrd="0" presId="urn:microsoft.com/office/officeart/2008/layout/VerticalCurvedList"/>
    <dgm:cxn modelId="{8B7C2934-BE77-4172-AB2C-45ADE500F71E}" type="presParOf" srcId="{CD55839D-27D4-473B-8077-2E062ED3ECE8}" destId="{400EB121-59E7-4F3C-AAEC-8B8E786BC37E}" srcOrd="0" destOrd="0" presId="urn:microsoft.com/office/officeart/2008/layout/VerticalCurvedList"/>
    <dgm:cxn modelId="{85ED4642-C5A3-4B7F-B4B4-2A65E899CC01}" type="presParOf" srcId="{B5C51162-0C10-4B47-9AA5-5F9C13B00093}" destId="{6837DB48-D70D-438C-8D10-A5853F390E0A}" srcOrd="7" destOrd="0" presId="urn:microsoft.com/office/officeart/2008/layout/VerticalCurvedList"/>
    <dgm:cxn modelId="{7B627209-EE8A-4B17-92E9-0805C7CD3328}" type="presParOf" srcId="{B5C51162-0C10-4B47-9AA5-5F9C13B00093}" destId="{7E739400-C06E-476D-A588-BD2796D1BC92}" srcOrd="8" destOrd="0" presId="urn:microsoft.com/office/officeart/2008/layout/VerticalCurvedList"/>
    <dgm:cxn modelId="{2987A8DA-5444-487F-AF1F-F7D7BF50D8A2}" type="presParOf" srcId="{7E739400-C06E-476D-A588-BD2796D1BC92}" destId="{93EF5291-800E-4F28-8287-2191C2C9315D}" srcOrd="0" destOrd="0" presId="urn:microsoft.com/office/officeart/2008/layout/VerticalCurvedList"/>
    <dgm:cxn modelId="{9A71277F-FB84-4B5C-8A56-10376D3814BF}" type="presParOf" srcId="{B5C51162-0C10-4B47-9AA5-5F9C13B00093}" destId="{262F9EDB-960B-4F3F-BACE-D0C94E1B1159}" srcOrd="9" destOrd="0" presId="urn:microsoft.com/office/officeart/2008/layout/VerticalCurvedList"/>
    <dgm:cxn modelId="{669F2FBB-2B93-430B-9681-1981A846466F}" type="presParOf" srcId="{B5C51162-0C10-4B47-9AA5-5F9C13B00093}" destId="{6E524A4B-D17D-4B0D-8C97-4F3C4D129EE0}" srcOrd="10" destOrd="0" presId="urn:microsoft.com/office/officeart/2008/layout/VerticalCurvedList"/>
    <dgm:cxn modelId="{BCD8EE43-E5CE-4F01-814D-C36839FBB326}" type="presParOf" srcId="{6E524A4B-D17D-4B0D-8C97-4F3C4D129EE0}" destId="{2F8040AC-C318-4B86-9B65-C05202548638}" srcOrd="0" destOrd="0" presId="urn:microsoft.com/office/officeart/2008/layout/VerticalCurvedList"/>
    <dgm:cxn modelId="{66B4E453-C0AF-4335-A16F-86D96055CDC8}" type="presParOf" srcId="{B5C51162-0C10-4B47-9AA5-5F9C13B00093}" destId="{8CBB39F1-8E67-4419-A29C-14F00A783B16}" srcOrd="11" destOrd="0" presId="urn:microsoft.com/office/officeart/2008/layout/VerticalCurvedList"/>
    <dgm:cxn modelId="{146F6E81-481C-43F5-A1CA-53FB50B85105}" type="presParOf" srcId="{B5C51162-0C10-4B47-9AA5-5F9C13B00093}" destId="{8D26E580-F4D3-4263-9C73-F248337C3113}" srcOrd="12" destOrd="0" presId="urn:microsoft.com/office/officeart/2008/layout/VerticalCurvedList"/>
    <dgm:cxn modelId="{3213A20F-141A-4E96-9A69-5F7D251CE2EF}" type="presParOf" srcId="{8D26E580-F4D3-4263-9C73-F248337C3113}" destId="{9A04AD90-3895-4ACF-8499-71288C37341A}" srcOrd="0" destOrd="0" presId="urn:microsoft.com/office/officeart/2008/layout/VerticalCurvedList"/>
    <dgm:cxn modelId="{FE7C3775-0B41-4237-9E38-060A1DE9FD7E}" type="presParOf" srcId="{B5C51162-0C10-4B47-9AA5-5F9C13B00093}" destId="{C331A558-E48E-47D4-910F-5DCF2C04B607}" srcOrd="13" destOrd="0" presId="urn:microsoft.com/office/officeart/2008/layout/VerticalCurvedList"/>
    <dgm:cxn modelId="{0AF74A43-662F-4A4E-A6E2-D6EB50575414}" type="presParOf" srcId="{B5C51162-0C10-4B47-9AA5-5F9C13B00093}" destId="{2FF52826-56AF-4831-823A-E13D29DD9B7E}" srcOrd="14" destOrd="0" presId="urn:microsoft.com/office/officeart/2008/layout/VerticalCurvedList"/>
    <dgm:cxn modelId="{362B6E2B-9130-49C8-8B8F-DBF5C515DFB7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gradFill flip="none" rotWithShape="0">
          <a:gsLst>
            <a:gs pos="0">
              <a:schemeClr val="bg2">
                <a:lumMod val="60000"/>
                <a:lumOff val="40000"/>
                <a:tint val="66000"/>
                <a:satMod val="160000"/>
              </a:schemeClr>
            </a:gs>
            <a:gs pos="50000">
              <a:schemeClr val="bg2">
                <a:lumMod val="60000"/>
                <a:lumOff val="40000"/>
                <a:tint val="44500"/>
                <a:satMod val="160000"/>
              </a:schemeClr>
            </a:gs>
            <a:gs pos="100000">
              <a:schemeClr val="bg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и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бюджетов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X="43645" custLinFactY="-26729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F1B64-7EFE-46A4-8088-3CF6DB1C17C4}" type="presOf" srcId="{DF2D1168-C179-4476-8718-FA6B6972800F}" destId="{AC398A1F-0C51-4A34-9E6F-17B7C83BCBF7}" srcOrd="0" destOrd="0" presId="urn:microsoft.com/office/officeart/2005/8/layout/process1"/>
    <dgm:cxn modelId="{322F36B5-73C1-4EB0-8064-533604394184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77786313-9E92-4A90-BA31-99D2E8824A2E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3019EEB-7B3C-4907-86B6-4C19B3CB158A}">
      <dgm:prSet/>
      <dgm:spPr>
        <a:gradFill flip="none" rotWithShape="0">
          <a:gsLst>
            <a:gs pos="0">
              <a:schemeClr val="bg2">
                <a:lumMod val="75000"/>
                <a:tint val="66000"/>
                <a:satMod val="160000"/>
              </a:schemeClr>
            </a:gs>
            <a:gs pos="50000">
              <a:schemeClr val="bg2">
                <a:lumMod val="75000"/>
                <a:tint val="44500"/>
                <a:satMod val="160000"/>
              </a:schemeClr>
            </a:gs>
            <a:gs pos="100000">
              <a:schemeClr val="bg2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Социальная поддержка отдельных категорий граждан в муниципальном образовании «Холм-Жирковский муниципальный округ»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 custLinFactNeighborX="772" custLinFactNeighborY="-209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F3A6C171-8B11-4828-A39B-E24552F7BD7E}" type="presOf" srcId="{73019EEB-7B3C-4907-86B6-4C19B3CB158A}" destId="{55DFD5C7-582B-4500-87D8-27EDE1A921D7}" srcOrd="0" destOrd="0" presId="urn:microsoft.com/office/officeart/2005/8/layout/vList2"/>
    <dgm:cxn modelId="{373F4638-7E0C-4114-9ED0-1ACC7A134281}" type="presOf" srcId="{1B917082-36C9-47BA-A66F-C49980565326}" destId="{1AC12EC1-0B94-421F-9EFC-643D177A3567}" srcOrd="0" destOrd="0" presId="urn:microsoft.com/office/officeart/2005/8/layout/vList2"/>
    <dgm:cxn modelId="{9DAA7C39-5F5D-4CEA-B214-F48E4137933A}" type="presParOf" srcId="{1AC12EC1-0B94-421F-9EFC-643D177A3567}" destId="{55DFD5C7-582B-4500-87D8-27EDE1A921D7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chemeClr val="bg2">
                <a:lumMod val="60000"/>
                <a:lumOff val="40000"/>
                <a:tint val="66000"/>
                <a:satMod val="160000"/>
              </a:schemeClr>
            </a:gs>
            <a:gs pos="50000">
              <a:schemeClr val="bg2">
                <a:lumMod val="60000"/>
                <a:lumOff val="40000"/>
                <a:tint val="44500"/>
                <a:satMod val="160000"/>
              </a:schemeClr>
            </a:gs>
            <a:gs pos="100000">
              <a:schemeClr val="bg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2025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23 895,1 </a:t>
          </a:r>
          <a:r>
            <a:rPr lang="ru-RU" sz="16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99,7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23 977,7 </a:t>
          </a:r>
          <a:r>
            <a:rPr lang="ru-RU" sz="1600" dirty="0" smtClean="0">
              <a:latin typeface="Sitka Small" panose="02000505000000020004" pitchFamily="2" charset="0"/>
            </a:rPr>
            <a:t>тыс. рублей).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392555" custLinFactY="-58434" custLinFactNeighborX="12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074BB5-E786-4CEA-8FDF-B3D700A4908B}" type="presOf" srcId="{CEFB5E53-F1BB-4A73-A0FD-B3C3AE0558F2}" destId="{7BA06D5E-C783-4E3A-9FAC-70222BF1E2F5}" srcOrd="0" destOrd="0" presId="urn:microsoft.com/office/officeart/2005/8/layout/vList2"/>
    <dgm:cxn modelId="{4EABD1A2-423E-4D5C-AE5D-0E3D85C821E7}" type="presOf" srcId="{2DEFA8E7-02C9-4A55-B781-324F34F95CF9}" destId="{12DB7482-09C5-468C-A52E-8BA0FEA54AC7}" srcOrd="0" destOrd="0" presId="urn:microsoft.com/office/officeart/2005/8/layout/vList2"/>
    <dgm:cxn modelId="{4462AB32-FDC0-48DC-8FA1-B4C657D5C85F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16B7CF1F-F8CA-4EAB-AFA6-B92B26D99327}" type="presParOf" srcId="{23BABC86-F4BB-4761-B0A9-6B7A7511AE65}" destId="{7BA06D5E-C783-4E3A-9FAC-70222BF1E2F5}" srcOrd="0" destOrd="0" presId="urn:microsoft.com/office/officeart/2005/8/layout/vList2"/>
    <dgm:cxn modelId="{08592136-CB3C-46AB-B5A5-09866BBDCC60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</a:p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Социальная поддержка </a:t>
          </a:r>
          <a:r>
            <a:rPr lang="ru-RU" sz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пед.работников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F0DDA7-E0FF-4DF2-96FC-33B731CB9910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Выплата муниципальных пенсий</a:t>
          </a: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65851-1FDD-4F11-ADF0-66C6D817BE38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Поддержка студентов - </a:t>
          </a:r>
          <a:r>
            <a:rPr lang="ru-RU" sz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целевиков</a:t>
          </a:r>
          <a:endParaRPr lang="ru-RU" sz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FB4BC5-0CB0-4860-AE3E-40B93C03ADAA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Улучшение жилищных условий молодых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семей</a:t>
          </a: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3A9D39-9891-4042-B27F-C8A433642566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Защита и профилактика социального 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сиротства</a:t>
          </a:r>
          <a:endParaRPr lang="ru-RU" sz="1200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5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5"/>
      <dgm:spPr/>
      <dgm:t>
        <a:bodyPr/>
        <a:lstStyle/>
        <a:p>
          <a:endParaRPr lang="ru-RU"/>
        </a:p>
      </dgm:t>
    </dgm:pt>
    <dgm:pt modelId="{EE470B30-9959-4560-A780-161E48C2FB82}" type="pres">
      <dgm:prSet presAssocID="{AC1DF1C8-1819-43F5-8C94-35F4725FA01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16473-7959-4827-93D3-1D24087BBB2C}" type="pres">
      <dgm:prSet presAssocID="{AC1DF1C8-1819-43F5-8C94-35F4725FA01C}" presName="accent_1" presStyleCnt="0"/>
      <dgm:spPr/>
    </dgm:pt>
    <dgm:pt modelId="{400EB121-59E7-4F3C-AAEC-8B8E786BC37E}" type="pres">
      <dgm:prSet presAssocID="{AC1DF1C8-1819-43F5-8C94-35F4725FA01C}" presName="accentRepeatNode" presStyleLbl="solidFgAcc1" presStyleIdx="0" presStyleCnt="5" custScaleX="154038"/>
      <dgm:spPr/>
      <dgm:t>
        <a:bodyPr/>
        <a:lstStyle/>
        <a:p>
          <a:endParaRPr lang="ru-RU"/>
        </a:p>
      </dgm:t>
    </dgm:pt>
    <dgm:pt modelId="{9E4EA10C-12AE-4490-929F-3FED25991D4C}" type="pres">
      <dgm:prSet presAssocID="{9DF0DDA7-E0FF-4DF2-96FC-33B731CB991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DF084-B158-4669-AF7C-0DC6EE74218C}" type="pres">
      <dgm:prSet presAssocID="{9DF0DDA7-E0FF-4DF2-96FC-33B731CB9910}" presName="accent_2" presStyleCnt="0"/>
      <dgm:spPr/>
    </dgm:pt>
    <dgm:pt modelId="{93EF5291-800E-4F28-8287-2191C2C9315D}" type="pres">
      <dgm:prSet presAssocID="{9DF0DDA7-E0FF-4DF2-96FC-33B731CB9910}" presName="accentRepeatNode" presStyleLbl="solidFgAcc1" presStyleIdx="1" presStyleCnt="5" custScaleX="151632"/>
      <dgm:spPr/>
      <dgm:t>
        <a:bodyPr/>
        <a:lstStyle/>
        <a:p>
          <a:endParaRPr lang="ru-RU"/>
        </a:p>
      </dgm:t>
    </dgm:pt>
    <dgm:pt modelId="{CB062831-47D3-443E-AF84-D5EAC44BF8E3}" type="pres">
      <dgm:prSet presAssocID="{8A3A9D39-9891-4042-B27F-C8A43364256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71DED-7736-41EC-84CA-9314D41A7FF8}" type="pres">
      <dgm:prSet presAssocID="{8A3A9D39-9891-4042-B27F-C8A433642566}" presName="accent_3" presStyleCnt="0"/>
      <dgm:spPr/>
    </dgm:pt>
    <dgm:pt modelId="{2F8040AC-C318-4B86-9B65-C05202548638}" type="pres">
      <dgm:prSet presAssocID="{8A3A9D39-9891-4042-B27F-C8A433642566}" presName="accentRepeatNode" presStyleLbl="solidFgAcc1" presStyleIdx="2" presStyleCnt="5" custScaleX="154037"/>
      <dgm:spPr/>
      <dgm:t>
        <a:bodyPr/>
        <a:lstStyle/>
        <a:p>
          <a:endParaRPr lang="ru-RU"/>
        </a:p>
      </dgm:t>
    </dgm:pt>
    <dgm:pt modelId="{42CEECC3-2908-426C-B414-9AB948F1C984}" type="pres">
      <dgm:prSet presAssocID="{81E65851-1FDD-4F11-ADF0-66C6D817BE3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BF23D-2F49-4FD4-A660-1160D182E0E0}" type="pres">
      <dgm:prSet presAssocID="{81E65851-1FDD-4F11-ADF0-66C6D817BE38}" presName="accent_4" presStyleCnt="0"/>
      <dgm:spPr/>
    </dgm:pt>
    <dgm:pt modelId="{9A04AD90-3895-4ACF-8499-71288C37341A}" type="pres">
      <dgm:prSet presAssocID="{81E65851-1FDD-4F11-ADF0-66C6D817BE38}" presName="accentRepeatNode" presStyleLbl="solidFgAcc1" presStyleIdx="3" presStyleCnt="5" custScaleX="164600"/>
      <dgm:spPr/>
      <dgm:t>
        <a:bodyPr/>
        <a:lstStyle/>
        <a:p>
          <a:endParaRPr lang="ru-RU"/>
        </a:p>
      </dgm:t>
    </dgm:pt>
    <dgm:pt modelId="{EE4F29FC-7F8A-4FDE-B7C6-C68FDA0EE12E}" type="pres">
      <dgm:prSet presAssocID="{4EFB4BC5-0CB0-4860-AE3E-40B93C03ADA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E2DDB-4790-4F91-9CF8-2AFB09E53936}" type="pres">
      <dgm:prSet presAssocID="{4EFB4BC5-0CB0-4860-AE3E-40B93C03ADAA}" presName="accent_5" presStyleCnt="0"/>
      <dgm:spPr/>
    </dgm:pt>
    <dgm:pt modelId="{E547E3DF-A5BE-4C1B-B1E3-310C0790F7AC}" type="pres">
      <dgm:prSet presAssocID="{4EFB4BC5-0CB0-4860-AE3E-40B93C03ADAA}" presName="accentRepeatNode" presStyleLbl="solidFgAcc1" presStyleIdx="4" presStyleCnt="5" custScaleX="171818"/>
      <dgm:spPr/>
      <dgm:t>
        <a:bodyPr/>
        <a:lstStyle/>
        <a:p>
          <a:endParaRPr lang="ru-RU"/>
        </a:p>
      </dgm:t>
    </dgm:pt>
  </dgm:ptLst>
  <dgm:cxnLst>
    <dgm:cxn modelId="{C1498A46-00EE-427F-806C-95E48D84E988}" type="presOf" srcId="{8AF4F921-835E-43AB-9A71-FE96AF22F2C0}" destId="{C3A74AA2-FF48-47DF-A3C8-3CD6770F42AE}" srcOrd="0" destOrd="0" presId="urn:microsoft.com/office/officeart/2008/layout/VerticalCurvedList"/>
    <dgm:cxn modelId="{4B40CE4D-F6D0-4F3E-9109-BB6F67F464DD}" type="presOf" srcId="{8A3A9D39-9891-4042-B27F-C8A433642566}" destId="{CB062831-47D3-443E-AF84-D5EAC44BF8E3}" srcOrd="0" destOrd="0" presId="urn:microsoft.com/office/officeart/2008/layout/VerticalCurvedList"/>
    <dgm:cxn modelId="{5176EC37-8545-4F6A-87AE-B4D6C0E214A0}" srcId="{BA071A15-EFEB-45C1-9F30-37EE5497FC18}" destId="{8A3A9D39-9891-4042-B27F-C8A433642566}" srcOrd="2" destOrd="0" parTransId="{67AF746E-DDE8-4F65-9891-D5CFAEBD4ADA}" sibTransId="{A8733381-4139-4969-97B6-71416386A92E}"/>
    <dgm:cxn modelId="{6F15E26A-EF76-4430-BC87-5E7E1E8B3718}" type="presOf" srcId="{4EFB4BC5-0CB0-4860-AE3E-40B93C03ADAA}" destId="{EE4F29FC-7F8A-4FDE-B7C6-C68FDA0EE12E}" srcOrd="0" destOrd="0" presId="urn:microsoft.com/office/officeart/2008/layout/VerticalCurvedList"/>
    <dgm:cxn modelId="{F6D0916E-3794-4331-96A5-AE8B3D5A4FA1}" type="presOf" srcId="{81E65851-1FDD-4F11-ADF0-66C6D817BE38}" destId="{42CEECC3-2908-426C-B414-9AB948F1C984}" srcOrd="0" destOrd="0" presId="urn:microsoft.com/office/officeart/2008/layout/VerticalCurvedList"/>
    <dgm:cxn modelId="{6754F7E5-87DB-477B-93A9-39CAD632ABD2}" srcId="{BA071A15-EFEB-45C1-9F30-37EE5497FC18}" destId="{4EFB4BC5-0CB0-4860-AE3E-40B93C03ADAA}" srcOrd="4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0" destOrd="0" parTransId="{EFF2212C-AFCF-4A40-8579-99223E854E75}" sibTransId="{8AF4F921-835E-43AB-9A71-FE96AF22F2C0}"/>
    <dgm:cxn modelId="{3BCE0241-D788-44CA-9764-63194BF61E9B}" type="presOf" srcId="{AC1DF1C8-1819-43F5-8C94-35F4725FA01C}" destId="{EE470B30-9959-4560-A780-161E48C2FB82}" srcOrd="0" destOrd="0" presId="urn:microsoft.com/office/officeart/2008/layout/VerticalCurvedList"/>
    <dgm:cxn modelId="{4A17C3EA-54D9-4548-BDD2-F9B654B7A77A}" srcId="{BA071A15-EFEB-45C1-9F30-37EE5497FC18}" destId="{81E65851-1FDD-4F11-ADF0-66C6D817BE38}" srcOrd="3" destOrd="0" parTransId="{5FB361C2-62AC-49B0-A78F-855C18618C32}" sibTransId="{9D9BCF16-C622-4B22-A3D9-462558D3A462}"/>
    <dgm:cxn modelId="{EDEF594D-8AB9-41E9-AFA8-24CA582E9322}" type="presOf" srcId="{9DF0DDA7-E0FF-4DF2-96FC-33B731CB9910}" destId="{9E4EA10C-12AE-4490-929F-3FED25991D4C}" srcOrd="0" destOrd="0" presId="urn:microsoft.com/office/officeart/2008/layout/VerticalCurvedList"/>
    <dgm:cxn modelId="{4F5488D7-54E8-4C91-B4F9-BEA7A350BB88}" type="presOf" srcId="{BA071A15-EFEB-45C1-9F30-37EE5497FC18}" destId="{0436DA89-A853-4627-A083-1739EEEF6E06}" srcOrd="0" destOrd="0" presId="urn:microsoft.com/office/officeart/2008/layout/VerticalCurvedList"/>
    <dgm:cxn modelId="{9C981C06-6ABC-4DAE-AF8E-52B8E2340468}" srcId="{BA071A15-EFEB-45C1-9F30-37EE5497FC18}" destId="{9DF0DDA7-E0FF-4DF2-96FC-33B731CB9910}" srcOrd="1" destOrd="0" parTransId="{82438D18-2A42-47C3-A0C0-841C8FE2DB6F}" sibTransId="{254C54BF-77C4-4D22-8736-64CB4A24C839}"/>
    <dgm:cxn modelId="{642F5DB2-972F-4B78-A55B-7BAF1DE528D9}" type="presParOf" srcId="{0436DA89-A853-4627-A083-1739EEEF6E06}" destId="{B5C51162-0C10-4B47-9AA5-5F9C13B00093}" srcOrd="0" destOrd="0" presId="urn:microsoft.com/office/officeart/2008/layout/VerticalCurvedList"/>
    <dgm:cxn modelId="{350D96DF-56E7-4CDA-A86C-955D77E1E2AC}" type="presParOf" srcId="{B5C51162-0C10-4B47-9AA5-5F9C13B00093}" destId="{E1E61BAD-BED1-4D8A-90D4-BAE07F332A16}" srcOrd="0" destOrd="0" presId="urn:microsoft.com/office/officeart/2008/layout/VerticalCurvedList"/>
    <dgm:cxn modelId="{F5982F8F-F574-4B2A-A2F7-3EA2377D0FCB}" type="presParOf" srcId="{E1E61BAD-BED1-4D8A-90D4-BAE07F332A16}" destId="{4B2E72F6-C480-4DB1-9B6F-57BDD76DA4A2}" srcOrd="0" destOrd="0" presId="urn:microsoft.com/office/officeart/2008/layout/VerticalCurvedList"/>
    <dgm:cxn modelId="{792F1636-C9FA-446F-B3F9-1620F1B83552}" type="presParOf" srcId="{E1E61BAD-BED1-4D8A-90D4-BAE07F332A16}" destId="{C3A74AA2-FF48-47DF-A3C8-3CD6770F42AE}" srcOrd="1" destOrd="0" presId="urn:microsoft.com/office/officeart/2008/layout/VerticalCurvedList"/>
    <dgm:cxn modelId="{2744EBF0-0BFD-4851-A72A-1B525A10B52C}" type="presParOf" srcId="{E1E61BAD-BED1-4D8A-90D4-BAE07F332A16}" destId="{CD51E50C-CCC6-4294-BB05-8281AC6B0206}" srcOrd="2" destOrd="0" presId="urn:microsoft.com/office/officeart/2008/layout/VerticalCurvedList"/>
    <dgm:cxn modelId="{76D89420-8A3F-4123-AE41-03C5D948DCAF}" type="presParOf" srcId="{E1E61BAD-BED1-4D8A-90D4-BAE07F332A16}" destId="{CAF5E078-4AEA-4373-9B88-DAA4E643181C}" srcOrd="3" destOrd="0" presId="urn:microsoft.com/office/officeart/2008/layout/VerticalCurvedList"/>
    <dgm:cxn modelId="{19449098-0EA6-42BB-A021-72ADB84A7C9C}" type="presParOf" srcId="{B5C51162-0C10-4B47-9AA5-5F9C13B00093}" destId="{EE470B30-9959-4560-A780-161E48C2FB82}" srcOrd="1" destOrd="0" presId="urn:microsoft.com/office/officeart/2008/layout/VerticalCurvedList"/>
    <dgm:cxn modelId="{3D7637CD-08FB-4148-A726-27CA7C52F3DF}" type="presParOf" srcId="{B5C51162-0C10-4B47-9AA5-5F9C13B00093}" destId="{B1816473-7959-4827-93D3-1D24087BBB2C}" srcOrd="2" destOrd="0" presId="urn:microsoft.com/office/officeart/2008/layout/VerticalCurvedList"/>
    <dgm:cxn modelId="{FB865B59-DA0E-428A-A5FC-7D1D4AF25743}" type="presParOf" srcId="{B1816473-7959-4827-93D3-1D24087BBB2C}" destId="{400EB121-59E7-4F3C-AAEC-8B8E786BC37E}" srcOrd="0" destOrd="0" presId="urn:microsoft.com/office/officeart/2008/layout/VerticalCurvedList"/>
    <dgm:cxn modelId="{52D50BB0-0F0A-40C5-BB35-49C7B1287586}" type="presParOf" srcId="{B5C51162-0C10-4B47-9AA5-5F9C13B00093}" destId="{9E4EA10C-12AE-4490-929F-3FED25991D4C}" srcOrd="3" destOrd="0" presId="urn:microsoft.com/office/officeart/2008/layout/VerticalCurvedList"/>
    <dgm:cxn modelId="{C65C20D0-D409-43C8-AE88-C44F25FC50D3}" type="presParOf" srcId="{B5C51162-0C10-4B47-9AA5-5F9C13B00093}" destId="{FE4DF084-B158-4669-AF7C-0DC6EE74218C}" srcOrd="4" destOrd="0" presId="urn:microsoft.com/office/officeart/2008/layout/VerticalCurvedList"/>
    <dgm:cxn modelId="{D3407070-CCAE-4C0E-9F75-AF9EAF78285E}" type="presParOf" srcId="{FE4DF084-B158-4669-AF7C-0DC6EE74218C}" destId="{93EF5291-800E-4F28-8287-2191C2C9315D}" srcOrd="0" destOrd="0" presId="urn:microsoft.com/office/officeart/2008/layout/VerticalCurvedList"/>
    <dgm:cxn modelId="{DFAFB958-02F7-480A-A966-83C9A70511CD}" type="presParOf" srcId="{B5C51162-0C10-4B47-9AA5-5F9C13B00093}" destId="{CB062831-47D3-443E-AF84-D5EAC44BF8E3}" srcOrd="5" destOrd="0" presId="urn:microsoft.com/office/officeart/2008/layout/VerticalCurvedList"/>
    <dgm:cxn modelId="{519F6CAC-DBA8-45FB-8DAD-9945E45050CC}" type="presParOf" srcId="{B5C51162-0C10-4B47-9AA5-5F9C13B00093}" destId="{A3271DED-7736-41EC-84CA-9314D41A7FF8}" srcOrd="6" destOrd="0" presId="urn:microsoft.com/office/officeart/2008/layout/VerticalCurvedList"/>
    <dgm:cxn modelId="{A8B6024D-9248-4488-B140-13F7E61DE936}" type="presParOf" srcId="{A3271DED-7736-41EC-84CA-9314D41A7FF8}" destId="{2F8040AC-C318-4B86-9B65-C05202548638}" srcOrd="0" destOrd="0" presId="urn:microsoft.com/office/officeart/2008/layout/VerticalCurvedList"/>
    <dgm:cxn modelId="{CE6842F5-3349-476D-818D-96FD3BA86BB3}" type="presParOf" srcId="{B5C51162-0C10-4B47-9AA5-5F9C13B00093}" destId="{42CEECC3-2908-426C-B414-9AB948F1C984}" srcOrd="7" destOrd="0" presId="urn:microsoft.com/office/officeart/2008/layout/VerticalCurvedList"/>
    <dgm:cxn modelId="{DF08C1D0-330D-4EAF-9ECF-6D945F26D798}" type="presParOf" srcId="{B5C51162-0C10-4B47-9AA5-5F9C13B00093}" destId="{143BF23D-2F49-4FD4-A660-1160D182E0E0}" srcOrd="8" destOrd="0" presId="urn:microsoft.com/office/officeart/2008/layout/VerticalCurvedList"/>
    <dgm:cxn modelId="{034EF9B5-C999-489C-8F91-ECD19313F341}" type="presParOf" srcId="{143BF23D-2F49-4FD4-A660-1160D182E0E0}" destId="{9A04AD90-3895-4ACF-8499-71288C37341A}" srcOrd="0" destOrd="0" presId="urn:microsoft.com/office/officeart/2008/layout/VerticalCurvedList"/>
    <dgm:cxn modelId="{1C14FC3A-15B4-4A71-9225-A5C942A43D41}" type="presParOf" srcId="{B5C51162-0C10-4B47-9AA5-5F9C13B00093}" destId="{EE4F29FC-7F8A-4FDE-B7C6-C68FDA0EE12E}" srcOrd="9" destOrd="0" presId="urn:microsoft.com/office/officeart/2008/layout/VerticalCurvedList"/>
    <dgm:cxn modelId="{43E072FA-CA3E-4325-A6EE-67BA225E919A}" type="presParOf" srcId="{B5C51162-0C10-4B47-9AA5-5F9C13B00093}" destId="{14BE2DDB-4790-4F91-9CF8-2AFB09E53936}" srcOrd="10" destOrd="0" presId="urn:microsoft.com/office/officeart/2008/layout/VerticalCurvedList"/>
    <dgm:cxn modelId="{E13B18D9-06D4-4FB3-9F64-7F0880C4575B}" type="presParOf" srcId="{14BE2DDB-4790-4F91-9CF8-2AFB09E53936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Исполнение бюджета в рамках 23 муниципальных программ, кассовое исполнение которых составило в целом более 98,5%.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сбалансированное исполнение бюджета Холм-Жирковского муниципального округа.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2025 год. 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на 2025 год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A4E15B59-90B7-40C1-A544-8FA8B82ABAFF}" type="presOf" srcId="{DCE58B99-2F00-4D63-BE64-111B4D3180DC}" destId="{555D8DE5-0DCE-4B81-B8BB-17CD35AC9AA3}" srcOrd="0" destOrd="0" presId="urn:microsoft.com/office/officeart/2005/8/layout/vList3"/>
    <dgm:cxn modelId="{1464C392-728F-4522-AE98-8C3484DC5348}" type="presOf" srcId="{6E78D853-2BAB-49F9-BF7A-E74BBDF75672}" destId="{30168CFE-FA15-4595-BBC5-8E6A8B5D2020}" srcOrd="0" destOrd="0" presId="urn:microsoft.com/office/officeart/2005/8/layout/vList3"/>
    <dgm:cxn modelId="{537E6F11-E506-49BB-B475-437DA14F3AC2}" type="presOf" srcId="{11724F9B-A9B6-497A-ABCC-F7F5F8EA7B13}" destId="{3E215DDD-360F-4C3F-AF61-2D7614C8B141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F74FB885-A602-4DBE-9703-0A3F0E9176A7}" type="presOf" srcId="{93B71B81-1A19-4BC6-8ABB-5E70747657CD}" destId="{76E43C41-5B67-434D-A0F0-AE551C6060DB}" srcOrd="0" destOrd="0" presId="urn:microsoft.com/office/officeart/2005/8/layout/vList3"/>
    <dgm:cxn modelId="{46C44130-2165-439B-B165-0A95C6F9DEB6}" type="presOf" srcId="{68F9CE17-4E1B-49DE-A15B-907392F72220}" destId="{B9613442-FBDC-445E-A015-5094ABB9B85E}" srcOrd="0" destOrd="0" presId="urn:microsoft.com/office/officeart/2005/8/layout/vList3"/>
    <dgm:cxn modelId="{C4079825-C759-42DC-912D-148DD6525D53}" type="presOf" srcId="{2CDB8F11-75FA-421D-B163-5C2187796A7C}" destId="{AD20D943-70C8-4A98-82F2-73C14B5EC0CA}" srcOrd="0" destOrd="0" presId="urn:microsoft.com/office/officeart/2005/8/layout/vList3"/>
    <dgm:cxn modelId="{AF1483EC-89D4-49DD-95E0-8E6DC7A64F3F}" type="presOf" srcId="{CDD37EF6-5A57-4057-8FB0-606F15725C8B}" destId="{2CFF9B66-C5AE-40DF-BB5E-A72B68A47B5F}" srcOrd="0" destOrd="0" presId="urn:microsoft.com/office/officeart/2005/8/layout/vList3"/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3A8AF5FB-107C-42CB-8488-29DF7ABE40DE}" type="presParOf" srcId="{30168CFE-FA15-4595-BBC5-8E6A8B5D2020}" destId="{4C4EFD78-343F-408E-9989-4EEF7C8F4A0C}" srcOrd="0" destOrd="0" presId="urn:microsoft.com/office/officeart/2005/8/layout/vList3"/>
    <dgm:cxn modelId="{EEE95EFD-DD17-4926-B760-DE658A99C6BD}" type="presParOf" srcId="{4C4EFD78-343F-408E-9989-4EEF7C8F4A0C}" destId="{C2E5ED50-1F78-4D07-B0EA-A691D878FB30}" srcOrd="0" destOrd="0" presId="urn:microsoft.com/office/officeart/2005/8/layout/vList3"/>
    <dgm:cxn modelId="{39E5F876-BE5C-4E1D-8CA8-9814F2A492E7}" type="presParOf" srcId="{4C4EFD78-343F-408E-9989-4EEF7C8F4A0C}" destId="{76E43C41-5B67-434D-A0F0-AE551C6060DB}" srcOrd="1" destOrd="0" presId="urn:microsoft.com/office/officeart/2005/8/layout/vList3"/>
    <dgm:cxn modelId="{35BE9050-B230-4AE1-90A0-65E822A22267}" type="presParOf" srcId="{30168CFE-FA15-4595-BBC5-8E6A8B5D2020}" destId="{5B5FFAC4-D1C7-40DB-A884-8EFCACC3BC7E}" srcOrd="1" destOrd="0" presId="urn:microsoft.com/office/officeart/2005/8/layout/vList3"/>
    <dgm:cxn modelId="{DA4A19E8-D8CC-45FB-A112-2F08504D1539}" type="presParOf" srcId="{30168CFE-FA15-4595-BBC5-8E6A8B5D2020}" destId="{F1056BD0-93A9-491B-A1C6-45AAA588E10D}" srcOrd="2" destOrd="0" presId="urn:microsoft.com/office/officeart/2005/8/layout/vList3"/>
    <dgm:cxn modelId="{4A39D910-B9A8-4E3C-887C-00BE8C7D082B}" type="presParOf" srcId="{F1056BD0-93A9-491B-A1C6-45AAA588E10D}" destId="{A200E86B-49BC-44FC-9105-C5AF799FECF8}" srcOrd="0" destOrd="0" presId="urn:microsoft.com/office/officeart/2005/8/layout/vList3"/>
    <dgm:cxn modelId="{4E16E4D3-6FA5-4B47-9759-486D24FE12BB}" type="presParOf" srcId="{F1056BD0-93A9-491B-A1C6-45AAA588E10D}" destId="{3E215DDD-360F-4C3F-AF61-2D7614C8B141}" srcOrd="1" destOrd="0" presId="urn:microsoft.com/office/officeart/2005/8/layout/vList3"/>
    <dgm:cxn modelId="{A3D47AD7-CC5B-4322-9000-C5F1AE2A787C}" type="presParOf" srcId="{30168CFE-FA15-4595-BBC5-8E6A8B5D2020}" destId="{B3BE700E-B03D-46EB-8915-6BC6BB89979D}" srcOrd="3" destOrd="0" presId="urn:microsoft.com/office/officeart/2005/8/layout/vList3"/>
    <dgm:cxn modelId="{4B452D06-9633-4DA5-ABD7-BEF66948592A}" type="presParOf" srcId="{30168CFE-FA15-4595-BBC5-8E6A8B5D2020}" destId="{831EBE65-2018-4D6D-A5F0-9EDB61EB1CD5}" srcOrd="4" destOrd="0" presId="urn:microsoft.com/office/officeart/2005/8/layout/vList3"/>
    <dgm:cxn modelId="{C9562BF1-8FD6-4569-AA03-AB8436F2A24F}" type="presParOf" srcId="{831EBE65-2018-4D6D-A5F0-9EDB61EB1CD5}" destId="{7581FDFD-5345-4B6F-89BB-F9A632FC5412}" srcOrd="0" destOrd="0" presId="urn:microsoft.com/office/officeart/2005/8/layout/vList3"/>
    <dgm:cxn modelId="{193EEAA9-D1CA-43CC-821B-141D73219E8A}" type="presParOf" srcId="{831EBE65-2018-4D6D-A5F0-9EDB61EB1CD5}" destId="{555D8DE5-0DCE-4B81-B8BB-17CD35AC9AA3}" srcOrd="1" destOrd="0" presId="urn:microsoft.com/office/officeart/2005/8/layout/vList3"/>
    <dgm:cxn modelId="{39A5E737-9D33-47FC-AEF2-3DB929C02B34}" type="presParOf" srcId="{30168CFE-FA15-4595-BBC5-8E6A8B5D2020}" destId="{6E574BFB-B1A1-4836-8BBF-1C5D0EC80DCA}" srcOrd="5" destOrd="0" presId="urn:microsoft.com/office/officeart/2005/8/layout/vList3"/>
    <dgm:cxn modelId="{C4102866-6EDA-4385-BF3A-100B7128F898}" type="presParOf" srcId="{30168CFE-FA15-4595-BBC5-8E6A8B5D2020}" destId="{484F974E-F860-4EFB-A61F-62385F7EDFA0}" srcOrd="6" destOrd="0" presId="urn:microsoft.com/office/officeart/2005/8/layout/vList3"/>
    <dgm:cxn modelId="{B70C9B79-1B9A-4CC8-924A-928227BDD498}" type="presParOf" srcId="{484F974E-F860-4EFB-A61F-62385F7EDFA0}" destId="{43508742-3B14-4E15-A062-620BF18A1902}" srcOrd="0" destOrd="0" presId="urn:microsoft.com/office/officeart/2005/8/layout/vList3"/>
    <dgm:cxn modelId="{8BAE05E3-83A5-4C3D-8B1C-B5BFEA2AF127}" type="presParOf" srcId="{484F974E-F860-4EFB-A61F-62385F7EDFA0}" destId="{2CFF9B66-C5AE-40DF-BB5E-A72B68A47B5F}" srcOrd="1" destOrd="0" presId="urn:microsoft.com/office/officeart/2005/8/layout/vList3"/>
    <dgm:cxn modelId="{9C0A449B-A204-473F-944E-27A3F5A8B6C9}" type="presParOf" srcId="{30168CFE-FA15-4595-BBC5-8E6A8B5D2020}" destId="{951B672F-1C8D-47DC-815C-E3A4F2CC5729}" srcOrd="7" destOrd="0" presId="urn:microsoft.com/office/officeart/2005/8/layout/vList3"/>
    <dgm:cxn modelId="{D3317F97-AB40-45E4-B77F-9740256307BD}" type="presParOf" srcId="{30168CFE-FA15-4595-BBC5-8E6A8B5D2020}" destId="{99F3126B-8916-439F-BC4B-293701963560}" srcOrd="8" destOrd="0" presId="urn:microsoft.com/office/officeart/2005/8/layout/vList3"/>
    <dgm:cxn modelId="{940F4471-A657-4DB7-9C5B-4F6A5ADDBB1C}" type="presParOf" srcId="{99F3126B-8916-439F-BC4B-293701963560}" destId="{71A2EC46-EBF3-49C2-98C4-B0FDCCECFCB2}" srcOrd="0" destOrd="0" presId="urn:microsoft.com/office/officeart/2005/8/layout/vList3"/>
    <dgm:cxn modelId="{E5B87432-6C00-4481-AA23-DB6571C36912}" type="presParOf" srcId="{99F3126B-8916-439F-BC4B-293701963560}" destId="{AD20D943-70C8-4A98-82F2-73C14B5EC0CA}" srcOrd="1" destOrd="0" presId="urn:microsoft.com/office/officeart/2005/8/layout/vList3"/>
    <dgm:cxn modelId="{CC6E10D9-F8ED-43AB-A36B-F5A5066D0876}" type="presParOf" srcId="{30168CFE-FA15-4595-BBC5-8E6A8B5D2020}" destId="{9DE14E96-8076-407C-A8E3-A4B1E1AB4DD7}" srcOrd="9" destOrd="0" presId="urn:microsoft.com/office/officeart/2005/8/layout/vList3"/>
    <dgm:cxn modelId="{D637BEB7-6FA3-49C5-ABCB-52A60CD83F12}" type="presParOf" srcId="{30168CFE-FA15-4595-BBC5-8E6A8B5D2020}" destId="{7CB01B4A-F364-4094-BAD2-DB5E3E109291}" srcOrd="10" destOrd="0" presId="urn:microsoft.com/office/officeart/2005/8/layout/vList3"/>
    <dgm:cxn modelId="{819263F5-F0F1-49A9-958D-9ABC20499392}" type="presParOf" srcId="{7CB01B4A-F364-4094-BAD2-DB5E3E109291}" destId="{51A8FA49-6A15-4D16-BCE2-4BECA0159FE4}" srcOrd="0" destOrd="0" presId="urn:microsoft.com/office/officeart/2005/8/layout/vList3"/>
    <dgm:cxn modelId="{BFF0D021-A004-4EF9-9224-EE29B4DE842F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-255" custLinFactNeighborY="21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4E5B41-8298-41F9-84DE-45B9A8B16BBE}" type="presOf" srcId="{DF2D1168-C179-4476-8718-FA6B6972800F}" destId="{AC398A1F-0C51-4A34-9E6F-17B7C83BCBF7}" srcOrd="0" destOrd="0" presId="urn:microsoft.com/office/officeart/2005/8/layout/process1"/>
    <dgm:cxn modelId="{1C2083BA-3B51-4C20-9D66-AD1B9017B553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448303DC-1A23-4476-BE68-5463F29DB922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3019EEB-7B3C-4907-86B6-4C19B3CB158A}">
      <dgm:prSet/>
      <dgm:spPr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 custLinFactNeighborY="62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9A5C85-4E8E-465D-B22E-E34C6EFC8E97}" type="presOf" srcId="{1B917082-36C9-47BA-A66F-C49980565326}" destId="{1AC12EC1-0B94-421F-9EFC-643D177A3567}" srcOrd="0" destOrd="0" presId="urn:microsoft.com/office/officeart/2005/8/layout/vList2"/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628543F7-FD99-4C1E-BD62-3295A891388B}" type="presOf" srcId="{73019EEB-7B3C-4907-86B6-4C19B3CB158A}" destId="{55DFD5C7-582B-4500-87D8-27EDE1A921D7}" srcOrd="0" destOrd="0" presId="urn:microsoft.com/office/officeart/2005/8/layout/vList2"/>
    <dgm:cxn modelId="{754A54E9-16BC-40F7-B1B1-E44BA5D5D8FE}" type="presParOf" srcId="{1AC12EC1-0B94-421F-9EFC-643D177A3567}" destId="{55DFD5C7-582B-4500-87D8-27EDE1A921D7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800" dirty="0" smtClean="0">
              <a:latin typeface="Sitka Small" panose="02000505000000020004" pitchFamily="2" charset="0"/>
            </a:rPr>
            <a:t>В </a:t>
          </a:r>
          <a:r>
            <a:rPr lang="ru-RU" sz="1800" b="1" dirty="0" smtClean="0">
              <a:latin typeface="Sitka Small" panose="02000505000000020004" pitchFamily="2" charset="0"/>
            </a:rPr>
            <a:t>2025</a:t>
          </a:r>
          <a:r>
            <a:rPr lang="ru-RU" sz="18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800" b="1" dirty="0" smtClean="0">
              <a:latin typeface="Sitka Small" panose="02000505000000020004" pitchFamily="2" charset="0"/>
            </a:rPr>
            <a:t>10 867,3 </a:t>
          </a:r>
          <a:r>
            <a:rPr lang="ru-RU" sz="1800" dirty="0" smtClean="0">
              <a:latin typeface="Sitka Small" panose="02000505000000020004" pitchFamily="2" charset="0"/>
            </a:rPr>
            <a:t>тыс. рублей или </a:t>
          </a:r>
          <a:r>
            <a:rPr lang="ru-RU" sz="1800" b="1" dirty="0" smtClean="0">
              <a:latin typeface="Sitka Small" panose="02000505000000020004" pitchFamily="2" charset="0"/>
            </a:rPr>
            <a:t>95,6</a:t>
          </a:r>
          <a:r>
            <a:rPr lang="ru-RU" sz="18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800" b="1" dirty="0" smtClean="0">
              <a:latin typeface="Sitka Small" panose="02000505000000020004" pitchFamily="2" charset="0"/>
            </a:rPr>
            <a:t>11 366,4 </a:t>
          </a:r>
          <a:r>
            <a:rPr lang="ru-RU" sz="1800" dirty="0" smtClean="0">
              <a:latin typeface="Sitka Small" panose="02000505000000020004" pitchFamily="2" charset="0"/>
            </a:rPr>
            <a:t>тыс. рублей).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589450" custLinFactNeighborX="-10000" custLinFactNeighborY="91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FFFDF1-99EF-439B-B050-F4A83FD001EE}" type="presOf" srcId="{C15C3F47-293B-48C1-B8ED-8B0D1EC64363}" destId="{23BABC86-F4BB-4761-B0A9-6B7A7511AE65}" srcOrd="0" destOrd="0" presId="urn:microsoft.com/office/officeart/2005/8/layout/vList2"/>
    <dgm:cxn modelId="{540A47D8-9E17-4411-B2A6-8A7793082197}" type="presOf" srcId="{CEFB5E53-F1BB-4A73-A0FD-B3C3AE0558F2}" destId="{7BA06D5E-C783-4E3A-9FAC-70222BF1E2F5}" srcOrd="0" destOrd="0" presId="urn:microsoft.com/office/officeart/2005/8/layout/vList2"/>
    <dgm:cxn modelId="{59A2E3C4-7CC1-4BE8-8727-0757FBC4EA5D}" type="presOf" srcId="{2DEFA8E7-02C9-4A55-B781-324F34F95CF9}" destId="{12DB7482-09C5-468C-A52E-8BA0FEA54AC7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D7511765-C7B7-4673-B3C6-3AC7D2BFB8E6}" type="presParOf" srcId="{23BABC86-F4BB-4761-B0A9-6B7A7511AE65}" destId="{7BA06D5E-C783-4E3A-9FAC-70222BF1E2F5}" srcOrd="0" destOrd="0" presId="urn:microsoft.com/office/officeart/2005/8/layout/vList2"/>
    <dgm:cxn modelId="{7C1F6C56-50FF-4F07-8E43-BDF403346DA1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Замена ламп накаливания на    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светодиодные</a:t>
          </a: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65851-1FDD-4F11-ADF0-66C6D817BE38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Модернизация сетей уличного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освещения (новые линии)</a:t>
          </a: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FB4BC5-0CB0-4860-AE3E-40B93C03ADAA}">
      <dgm:prSet custT="1"/>
      <dgm:spPr/>
      <dgm:t>
        <a:bodyPr/>
        <a:lstStyle/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Обслуживание сетей уличного </a:t>
          </a: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3A9D39-9891-4042-B27F-C8A433642566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Расходы по уличному освещению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(электрическая энергия и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энергосервисные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контракты)</a:t>
          </a:r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4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4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4"/>
      <dgm:spPr/>
      <dgm:t>
        <a:bodyPr/>
        <a:lstStyle/>
        <a:p>
          <a:endParaRPr lang="ru-RU"/>
        </a:p>
      </dgm:t>
    </dgm:pt>
    <dgm:pt modelId="{6813E805-A648-4F3D-BCAD-9426BBC126AA}" type="pres">
      <dgm:prSet presAssocID="{9DF0DDA7-E0FF-4DF2-96FC-33B731CB991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9003D-FEEE-4BCE-9AEF-459966E9B272}" type="pres">
      <dgm:prSet presAssocID="{9DF0DDA7-E0FF-4DF2-96FC-33B731CB9910}" presName="accent_1" presStyleCnt="0"/>
      <dgm:spPr/>
    </dgm:pt>
    <dgm:pt modelId="{93EF5291-800E-4F28-8287-2191C2C9315D}" type="pres">
      <dgm:prSet presAssocID="{9DF0DDA7-E0FF-4DF2-96FC-33B731CB9910}" presName="accentRepeatNode" presStyleLbl="solidFgAcc1" presStyleIdx="0" presStyleCnt="4" custScaleX="151632"/>
      <dgm:spPr/>
      <dgm:t>
        <a:bodyPr/>
        <a:lstStyle/>
        <a:p>
          <a:endParaRPr lang="ru-RU"/>
        </a:p>
      </dgm:t>
    </dgm:pt>
    <dgm:pt modelId="{9646839E-77AB-4420-99FA-A6AD8C2D7B4F}" type="pres">
      <dgm:prSet presAssocID="{8A3A9D39-9891-4042-B27F-C8A43364256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86ACE-204C-4A6B-92B9-F2B867F5B4BA}" type="pres">
      <dgm:prSet presAssocID="{8A3A9D39-9891-4042-B27F-C8A433642566}" presName="accent_2" presStyleCnt="0"/>
      <dgm:spPr/>
    </dgm:pt>
    <dgm:pt modelId="{2F8040AC-C318-4B86-9B65-C05202548638}" type="pres">
      <dgm:prSet presAssocID="{8A3A9D39-9891-4042-B27F-C8A433642566}" presName="accentRepeatNode" presStyleLbl="solidFgAcc1" presStyleIdx="1" presStyleCnt="4" custScaleX="154037"/>
      <dgm:spPr/>
      <dgm:t>
        <a:bodyPr/>
        <a:lstStyle/>
        <a:p>
          <a:endParaRPr lang="ru-RU"/>
        </a:p>
      </dgm:t>
    </dgm:pt>
    <dgm:pt modelId="{DB134013-7AA3-4394-AC1D-4C61D5562383}" type="pres">
      <dgm:prSet presAssocID="{81E65851-1FDD-4F11-ADF0-66C6D817BE3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3D052-67B4-4F0C-AD6A-CAA3B83CC58D}" type="pres">
      <dgm:prSet presAssocID="{81E65851-1FDD-4F11-ADF0-66C6D817BE38}" presName="accent_3" presStyleCnt="0"/>
      <dgm:spPr/>
    </dgm:pt>
    <dgm:pt modelId="{9A04AD90-3895-4ACF-8499-71288C37341A}" type="pres">
      <dgm:prSet presAssocID="{81E65851-1FDD-4F11-ADF0-66C6D817BE38}" presName="accentRepeatNode" presStyleLbl="solidFgAcc1" presStyleIdx="2" presStyleCnt="4" custScaleX="164600"/>
      <dgm:spPr/>
      <dgm:t>
        <a:bodyPr/>
        <a:lstStyle/>
        <a:p>
          <a:endParaRPr lang="ru-RU"/>
        </a:p>
      </dgm:t>
    </dgm:pt>
    <dgm:pt modelId="{43F22205-1E41-4656-959C-4BFDEDFC29D9}" type="pres">
      <dgm:prSet presAssocID="{4EFB4BC5-0CB0-4860-AE3E-40B93C03ADA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94AF3-7AAF-4DCF-B60A-4EE2A6E1BA92}" type="pres">
      <dgm:prSet presAssocID="{4EFB4BC5-0CB0-4860-AE3E-40B93C03ADAA}" presName="accent_4" presStyleCnt="0"/>
      <dgm:spPr/>
    </dgm:pt>
    <dgm:pt modelId="{E547E3DF-A5BE-4C1B-B1E3-310C0790F7AC}" type="pres">
      <dgm:prSet presAssocID="{4EFB4BC5-0CB0-4860-AE3E-40B93C03ADAA}" presName="accentRepeatNode" presStyleLbl="solidFgAcc1" presStyleIdx="3" presStyleCnt="4" custScaleX="171818"/>
      <dgm:spPr/>
      <dgm:t>
        <a:bodyPr/>
        <a:lstStyle/>
        <a:p>
          <a:endParaRPr lang="ru-RU"/>
        </a:p>
      </dgm:t>
    </dgm:pt>
  </dgm:ptLst>
  <dgm:cxnLst>
    <dgm:cxn modelId="{987C38C1-6BB5-4050-B719-15B5F9CC86BC}" type="presOf" srcId="{8A3A9D39-9891-4042-B27F-C8A433642566}" destId="{9646839E-77AB-4420-99FA-A6AD8C2D7B4F}" srcOrd="0" destOrd="0" presId="urn:microsoft.com/office/officeart/2008/layout/VerticalCurvedList"/>
    <dgm:cxn modelId="{43F7C8D7-61CA-4B21-8F59-5FDB82168A32}" type="presOf" srcId="{254C54BF-77C4-4D22-8736-64CB4A24C839}" destId="{C3A74AA2-FF48-47DF-A3C8-3CD6770F42AE}" srcOrd="0" destOrd="0" presId="urn:microsoft.com/office/officeart/2008/layout/VerticalCurvedList"/>
    <dgm:cxn modelId="{5176EC37-8545-4F6A-87AE-B4D6C0E214A0}" srcId="{BA071A15-EFEB-45C1-9F30-37EE5497FC18}" destId="{8A3A9D39-9891-4042-B27F-C8A433642566}" srcOrd="1" destOrd="0" parTransId="{67AF746E-DDE8-4F65-9891-D5CFAEBD4ADA}" sibTransId="{A8733381-4139-4969-97B6-71416386A92E}"/>
    <dgm:cxn modelId="{01EAB07B-9488-4053-8626-1081DAAF282D}" type="presOf" srcId="{4EFB4BC5-0CB0-4860-AE3E-40B93C03ADAA}" destId="{43F22205-1E41-4656-959C-4BFDEDFC29D9}" srcOrd="0" destOrd="0" presId="urn:microsoft.com/office/officeart/2008/layout/VerticalCurvedList"/>
    <dgm:cxn modelId="{9C8FDD64-B3F4-4AC9-AF9E-82DC8389350E}" type="presOf" srcId="{BA071A15-EFEB-45C1-9F30-37EE5497FC18}" destId="{0436DA89-A853-4627-A083-1739EEEF6E06}" srcOrd="0" destOrd="0" presId="urn:microsoft.com/office/officeart/2008/layout/VerticalCurvedList"/>
    <dgm:cxn modelId="{FCF4D973-4E0D-43A7-8E31-B633C2538F44}" type="presOf" srcId="{9DF0DDA7-E0FF-4DF2-96FC-33B731CB9910}" destId="{6813E805-A648-4F3D-BCAD-9426BBC126AA}" srcOrd="0" destOrd="0" presId="urn:microsoft.com/office/officeart/2008/layout/VerticalCurvedList"/>
    <dgm:cxn modelId="{30BE9115-CE35-4858-B132-7B7EBD399488}" type="presOf" srcId="{81E65851-1FDD-4F11-ADF0-66C6D817BE38}" destId="{DB134013-7AA3-4394-AC1D-4C61D5562383}" srcOrd="0" destOrd="0" presId="urn:microsoft.com/office/officeart/2008/layout/VerticalCurvedList"/>
    <dgm:cxn modelId="{6754F7E5-87DB-477B-93A9-39CAD632ABD2}" srcId="{BA071A15-EFEB-45C1-9F30-37EE5497FC18}" destId="{4EFB4BC5-0CB0-4860-AE3E-40B93C03ADAA}" srcOrd="3" destOrd="0" parTransId="{2F77EB78-17E7-4B03-B106-38A964ACF50A}" sibTransId="{9EAEB378-2BE1-487F-838D-5E04A3048394}"/>
    <dgm:cxn modelId="{4A17C3EA-54D9-4548-BDD2-F9B654B7A77A}" srcId="{BA071A15-EFEB-45C1-9F30-37EE5497FC18}" destId="{81E65851-1FDD-4F11-ADF0-66C6D817BE38}" srcOrd="2" destOrd="0" parTransId="{5FB361C2-62AC-49B0-A78F-855C18618C32}" sibTransId="{9D9BCF16-C622-4B22-A3D9-462558D3A462}"/>
    <dgm:cxn modelId="{9C981C06-6ABC-4DAE-AF8E-52B8E2340468}" srcId="{BA071A15-EFEB-45C1-9F30-37EE5497FC18}" destId="{9DF0DDA7-E0FF-4DF2-96FC-33B731CB9910}" srcOrd="0" destOrd="0" parTransId="{82438D18-2A42-47C3-A0C0-841C8FE2DB6F}" sibTransId="{254C54BF-77C4-4D22-8736-64CB4A24C839}"/>
    <dgm:cxn modelId="{0A58B854-0053-4AAB-8134-0CFB4A7A8F71}" type="presParOf" srcId="{0436DA89-A853-4627-A083-1739EEEF6E06}" destId="{B5C51162-0C10-4B47-9AA5-5F9C13B00093}" srcOrd="0" destOrd="0" presId="urn:microsoft.com/office/officeart/2008/layout/VerticalCurvedList"/>
    <dgm:cxn modelId="{E06FF6D3-86BD-40F9-8FEE-4CF8318075A7}" type="presParOf" srcId="{B5C51162-0C10-4B47-9AA5-5F9C13B00093}" destId="{E1E61BAD-BED1-4D8A-90D4-BAE07F332A16}" srcOrd="0" destOrd="0" presId="urn:microsoft.com/office/officeart/2008/layout/VerticalCurvedList"/>
    <dgm:cxn modelId="{F9F60B4C-A55C-4B58-B16A-37ED591272DD}" type="presParOf" srcId="{E1E61BAD-BED1-4D8A-90D4-BAE07F332A16}" destId="{4B2E72F6-C480-4DB1-9B6F-57BDD76DA4A2}" srcOrd="0" destOrd="0" presId="urn:microsoft.com/office/officeart/2008/layout/VerticalCurvedList"/>
    <dgm:cxn modelId="{DE4277A9-E11D-4482-A440-998F542640F8}" type="presParOf" srcId="{E1E61BAD-BED1-4D8A-90D4-BAE07F332A16}" destId="{C3A74AA2-FF48-47DF-A3C8-3CD6770F42AE}" srcOrd="1" destOrd="0" presId="urn:microsoft.com/office/officeart/2008/layout/VerticalCurvedList"/>
    <dgm:cxn modelId="{86D5BD7C-5B9A-4398-8942-AD50E4D06D9E}" type="presParOf" srcId="{E1E61BAD-BED1-4D8A-90D4-BAE07F332A16}" destId="{CD51E50C-CCC6-4294-BB05-8281AC6B0206}" srcOrd="2" destOrd="0" presId="urn:microsoft.com/office/officeart/2008/layout/VerticalCurvedList"/>
    <dgm:cxn modelId="{DC9DF6AD-98C0-4854-80FE-34EBF030EC12}" type="presParOf" srcId="{E1E61BAD-BED1-4D8A-90D4-BAE07F332A16}" destId="{CAF5E078-4AEA-4373-9B88-DAA4E643181C}" srcOrd="3" destOrd="0" presId="urn:microsoft.com/office/officeart/2008/layout/VerticalCurvedList"/>
    <dgm:cxn modelId="{9B0416DB-9412-4FBE-8078-221C489C4A8A}" type="presParOf" srcId="{B5C51162-0C10-4B47-9AA5-5F9C13B00093}" destId="{6813E805-A648-4F3D-BCAD-9426BBC126AA}" srcOrd="1" destOrd="0" presId="urn:microsoft.com/office/officeart/2008/layout/VerticalCurvedList"/>
    <dgm:cxn modelId="{4F098B61-92C4-4498-9028-99A999B1754C}" type="presParOf" srcId="{B5C51162-0C10-4B47-9AA5-5F9C13B00093}" destId="{7179003D-FEEE-4BCE-9AEF-459966E9B272}" srcOrd="2" destOrd="0" presId="urn:microsoft.com/office/officeart/2008/layout/VerticalCurvedList"/>
    <dgm:cxn modelId="{280A8BF8-390F-4306-B244-EC144E720AB5}" type="presParOf" srcId="{7179003D-FEEE-4BCE-9AEF-459966E9B272}" destId="{93EF5291-800E-4F28-8287-2191C2C9315D}" srcOrd="0" destOrd="0" presId="urn:microsoft.com/office/officeart/2008/layout/VerticalCurvedList"/>
    <dgm:cxn modelId="{D5109DA7-D0FF-402A-AE34-D0443CA40A35}" type="presParOf" srcId="{B5C51162-0C10-4B47-9AA5-5F9C13B00093}" destId="{9646839E-77AB-4420-99FA-A6AD8C2D7B4F}" srcOrd="3" destOrd="0" presId="urn:microsoft.com/office/officeart/2008/layout/VerticalCurvedList"/>
    <dgm:cxn modelId="{572A8B34-02FB-4615-B4F5-881DB1C41065}" type="presParOf" srcId="{B5C51162-0C10-4B47-9AA5-5F9C13B00093}" destId="{87486ACE-204C-4A6B-92B9-F2B867F5B4BA}" srcOrd="4" destOrd="0" presId="urn:microsoft.com/office/officeart/2008/layout/VerticalCurvedList"/>
    <dgm:cxn modelId="{FE41883F-3D01-4468-BB2F-4B7AB1F42883}" type="presParOf" srcId="{87486ACE-204C-4A6B-92B9-F2B867F5B4BA}" destId="{2F8040AC-C318-4B86-9B65-C05202548638}" srcOrd="0" destOrd="0" presId="urn:microsoft.com/office/officeart/2008/layout/VerticalCurvedList"/>
    <dgm:cxn modelId="{259E0F9F-0D99-4BA4-9443-CBE5E53B3114}" type="presParOf" srcId="{B5C51162-0C10-4B47-9AA5-5F9C13B00093}" destId="{DB134013-7AA3-4394-AC1D-4C61D5562383}" srcOrd="5" destOrd="0" presId="urn:microsoft.com/office/officeart/2008/layout/VerticalCurvedList"/>
    <dgm:cxn modelId="{736C6AD0-7E29-4A15-9E9F-C4C974B4C341}" type="presParOf" srcId="{B5C51162-0C10-4B47-9AA5-5F9C13B00093}" destId="{46F3D052-67B4-4F0C-AD6A-CAA3B83CC58D}" srcOrd="6" destOrd="0" presId="urn:microsoft.com/office/officeart/2008/layout/VerticalCurvedList"/>
    <dgm:cxn modelId="{ED7A12AC-DBE4-4B2A-A0C3-ADE900712E3C}" type="presParOf" srcId="{46F3D052-67B4-4F0C-AD6A-CAA3B83CC58D}" destId="{9A04AD90-3895-4ACF-8499-71288C37341A}" srcOrd="0" destOrd="0" presId="urn:microsoft.com/office/officeart/2008/layout/VerticalCurvedList"/>
    <dgm:cxn modelId="{9D4F3A07-F531-4520-82BD-09CD50CDBBE5}" type="presParOf" srcId="{B5C51162-0C10-4B47-9AA5-5F9C13B00093}" destId="{43F22205-1E41-4656-959C-4BFDEDFC29D9}" srcOrd="7" destOrd="0" presId="urn:microsoft.com/office/officeart/2008/layout/VerticalCurvedList"/>
    <dgm:cxn modelId="{4E55A22C-C3CA-4FEB-961D-804B131656FE}" type="presParOf" srcId="{B5C51162-0C10-4B47-9AA5-5F9C13B00093}" destId="{FFB94AF3-7AAF-4DCF-B60A-4EE2A6E1BA92}" srcOrd="8" destOrd="0" presId="urn:microsoft.com/office/officeart/2008/layout/VerticalCurvedList"/>
    <dgm:cxn modelId="{2C275F3E-5D70-4E77-95BB-B5A79371C97E}" type="presParOf" srcId="{FFB94AF3-7AAF-4DCF-B60A-4EE2A6E1BA92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793" custLinFactNeighborY="-9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8234A-96DF-42E8-B033-34C114B8734E}" type="presOf" srcId="{DF2D1168-C179-4476-8718-FA6B6972800F}" destId="{AC398A1F-0C51-4A34-9E6F-17B7C83BCBF7}" srcOrd="0" destOrd="0" presId="urn:microsoft.com/office/officeart/2005/8/layout/process1"/>
    <dgm:cxn modelId="{C337B81A-FF6E-4A30-8580-0E76E4EC6117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C2A6FB90-472C-468A-AC8A-D7D33C59D973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3019EEB-7B3C-4907-86B6-4C19B3CB158A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муниципальный округ» Смоленской области</a:t>
          </a:r>
          <a:endParaRPr lang="ru-RU" dirty="0"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015A82-D16A-49C5-B336-35AA73E397CE}" type="presOf" srcId="{1B917082-36C9-47BA-A66F-C49980565326}" destId="{1AC12EC1-0B94-421F-9EFC-643D177A3567}" srcOrd="0" destOrd="0" presId="urn:microsoft.com/office/officeart/2005/8/layout/vList2"/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83192CF4-DA93-460A-A871-5C54CB886B74}" type="presOf" srcId="{73019EEB-7B3C-4907-86B6-4C19B3CB158A}" destId="{55DFD5C7-582B-4500-87D8-27EDE1A921D7}" srcOrd="0" destOrd="0" presId="urn:microsoft.com/office/officeart/2005/8/layout/vList2"/>
    <dgm:cxn modelId="{8CC62E5C-C994-4B52-A755-E6069D6C4193}" type="presParOf" srcId="{1AC12EC1-0B94-421F-9EFC-643D177A3567}" destId="{55DFD5C7-582B-4500-87D8-27EDE1A921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2025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453,6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96,1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471,8</a:t>
          </a:r>
          <a:r>
            <a:rPr lang="ru-RU" sz="1600" dirty="0" smtClean="0">
              <a:latin typeface="Sitka Small" panose="02000505000000020004" pitchFamily="2" charset="0"/>
            </a:rPr>
            <a:t> тыс. рублей).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Y="-31557" custLinFactNeighborX="-56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F8685-1E73-427E-85F4-486C3DC21984}" type="presOf" srcId="{2DEFA8E7-02C9-4A55-B781-324F34F95CF9}" destId="{12DB7482-09C5-468C-A52E-8BA0FEA54AC7}" srcOrd="0" destOrd="0" presId="urn:microsoft.com/office/officeart/2005/8/layout/vList2"/>
    <dgm:cxn modelId="{AD65F004-5AB9-47A6-BB12-DB04B5678BF2}" type="presOf" srcId="{CEFB5E53-F1BB-4A73-A0FD-B3C3AE0558F2}" destId="{7BA06D5E-C783-4E3A-9FAC-70222BF1E2F5}" srcOrd="0" destOrd="0" presId="urn:microsoft.com/office/officeart/2005/8/layout/vList2"/>
    <dgm:cxn modelId="{16A836FA-7D22-4101-A065-3A6C4EFF6D39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F85685B7-239A-4D1B-9619-6B10518817B8}" type="presParOf" srcId="{23BABC86-F4BB-4761-B0A9-6B7A7511AE65}" destId="{7BA06D5E-C783-4E3A-9FAC-70222BF1E2F5}" srcOrd="0" destOrd="0" presId="urn:microsoft.com/office/officeart/2005/8/layout/vList2"/>
    <dgm:cxn modelId="{F18CFF49-24EE-4A2F-8AB6-4733D2DADC25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0975135-1116-4C8F-87E1-654069823032}" type="doc">
      <dgm:prSet loTypeId="urn:microsoft.com/office/officeart/2005/8/layout/vList3" loCatId="list" qsTypeId="urn:microsoft.com/office/officeart/2005/8/quickstyle/simple3" qsCatId="simple" csTypeId="urn:microsoft.com/office/officeart/2005/8/colors/accent2_5" csCatId="accent2" phldr="1"/>
      <dgm:spPr/>
    </dgm:pt>
    <dgm:pt modelId="{9F4E985E-F067-4F4A-B0FC-42D3588807C8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Обслуживание системы АПК «Безопасный город»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B06C5D-A5E0-4A5C-906F-38B5B22874EE}" type="parTrans" cxnId="{6FDA5ABC-C5E4-4870-AE91-62BA30EF2158}">
      <dgm:prSet/>
      <dgm:spPr/>
      <dgm:t>
        <a:bodyPr/>
        <a:lstStyle/>
        <a:p>
          <a:endParaRPr lang="ru-RU"/>
        </a:p>
      </dgm:t>
    </dgm:pt>
    <dgm:pt modelId="{EFF0ADA7-4AA7-4BC3-A729-30EB51E68ED3}" type="sibTrans" cxnId="{6FDA5ABC-C5E4-4870-AE91-62BA30EF2158}">
      <dgm:prSet/>
      <dgm:spPr/>
      <dgm:t>
        <a:bodyPr/>
        <a:lstStyle/>
        <a:p>
          <a:endParaRPr lang="ru-RU"/>
        </a:p>
      </dgm:t>
    </dgm:pt>
    <dgm:pt modelId="{229D2A1C-14A7-4732-826F-0E29889018D8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Временное трудоустройство несовершеннолетних граждан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E3A1BB-2000-478D-A279-75B4F2062483}" type="parTrans" cxnId="{2A52B188-6D54-4BDC-8114-1803C4A30E60}">
      <dgm:prSet/>
      <dgm:spPr/>
      <dgm:t>
        <a:bodyPr/>
        <a:lstStyle/>
        <a:p>
          <a:endParaRPr lang="ru-RU"/>
        </a:p>
      </dgm:t>
    </dgm:pt>
    <dgm:pt modelId="{3DBE6071-8E4D-4AC9-9F6B-2C8C60536FFF}" type="sibTrans" cxnId="{2A52B188-6D54-4BDC-8114-1803C4A30E60}">
      <dgm:prSet/>
      <dgm:spPr/>
      <dgm:t>
        <a:bodyPr/>
        <a:lstStyle/>
        <a:p>
          <a:endParaRPr lang="ru-RU"/>
        </a:p>
      </dgm:t>
    </dgm:pt>
    <dgm:pt modelId="{10B76BC7-6C7A-48AB-8F7E-603DE5E79FC6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Установка и обслуживание фото- и видео фиксации в общественных местах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681706-C612-4A31-A2E4-1D1B46A294C3}" type="parTrans" cxnId="{26BDDE5D-C5EF-4FD2-AEA0-42CF38EE1F2A}">
      <dgm:prSet/>
      <dgm:spPr/>
      <dgm:t>
        <a:bodyPr/>
        <a:lstStyle/>
        <a:p>
          <a:endParaRPr lang="ru-RU"/>
        </a:p>
      </dgm:t>
    </dgm:pt>
    <dgm:pt modelId="{8026A9F1-83BA-4DBF-91D1-64B20EA27216}" type="sibTrans" cxnId="{26BDDE5D-C5EF-4FD2-AEA0-42CF38EE1F2A}">
      <dgm:prSet/>
      <dgm:spPr/>
      <dgm:t>
        <a:bodyPr/>
        <a:lstStyle/>
        <a:p>
          <a:endParaRPr lang="ru-RU"/>
        </a:p>
      </dgm:t>
    </dgm:pt>
    <dgm:pt modelId="{A94A3934-A84F-4A1A-9ABC-482C4514D5A4}">
      <dgm:prSet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деятельности народной дружины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A9AE5F-3FB1-405D-82B1-57D6ADC4849F}" type="parTrans" cxnId="{DB60CB27-1A4B-467A-8E70-5FD6D03AB170}">
      <dgm:prSet/>
      <dgm:spPr/>
      <dgm:t>
        <a:bodyPr/>
        <a:lstStyle/>
        <a:p>
          <a:endParaRPr lang="ru-RU"/>
        </a:p>
      </dgm:t>
    </dgm:pt>
    <dgm:pt modelId="{A9B6E72C-3DD1-4645-9E75-DFA3F266039E}" type="sibTrans" cxnId="{DB60CB27-1A4B-467A-8E70-5FD6D03AB170}">
      <dgm:prSet/>
      <dgm:spPr/>
      <dgm:t>
        <a:bodyPr/>
        <a:lstStyle/>
        <a:p>
          <a:endParaRPr lang="ru-RU"/>
        </a:p>
      </dgm:t>
    </dgm:pt>
    <dgm:pt modelId="{2E3F2DC7-0D32-4C64-9B02-24E20CEF39FD}" type="pres">
      <dgm:prSet presAssocID="{E0975135-1116-4C8F-87E1-654069823032}" presName="linearFlow" presStyleCnt="0">
        <dgm:presLayoutVars>
          <dgm:dir/>
          <dgm:resizeHandles val="exact"/>
        </dgm:presLayoutVars>
      </dgm:prSet>
      <dgm:spPr/>
    </dgm:pt>
    <dgm:pt modelId="{B9E08E6B-9230-425D-A3E1-FF8153265556}" type="pres">
      <dgm:prSet presAssocID="{9F4E985E-F067-4F4A-B0FC-42D3588807C8}" presName="composite" presStyleCnt="0"/>
      <dgm:spPr/>
    </dgm:pt>
    <dgm:pt modelId="{DD18787D-BF42-4DC7-9AF9-9D0BE450FEFD}" type="pres">
      <dgm:prSet presAssocID="{9F4E985E-F067-4F4A-B0FC-42D3588807C8}" presName="imgShp" presStyleLbl="fgImgPlace1" presStyleIdx="0" presStyleCnt="4"/>
      <dgm:spPr/>
    </dgm:pt>
    <dgm:pt modelId="{45D36CA2-535E-4C18-9617-C44646E03764}" type="pres">
      <dgm:prSet presAssocID="{9F4E985E-F067-4F4A-B0FC-42D3588807C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7D563-E7EC-4A82-9857-A5D6C9118959}" type="pres">
      <dgm:prSet presAssocID="{EFF0ADA7-4AA7-4BC3-A729-30EB51E68ED3}" presName="spacing" presStyleCnt="0"/>
      <dgm:spPr/>
    </dgm:pt>
    <dgm:pt modelId="{1685C7C6-95CD-4C24-97CE-308420678A3D}" type="pres">
      <dgm:prSet presAssocID="{229D2A1C-14A7-4732-826F-0E29889018D8}" presName="composite" presStyleCnt="0"/>
      <dgm:spPr/>
    </dgm:pt>
    <dgm:pt modelId="{85C5EA66-F8FB-42D4-BE16-FB338E37F32C}" type="pres">
      <dgm:prSet presAssocID="{229D2A1C-14A7-4732-826F-0E29889018D8}" presName="imgShp" presStyleLbl="fgImgPlace1" presStyleIdx="1" presStyleCnt="4"/>
      <dgm:spPr/>
    </dgm:pt>
    <dgm:pt modelId="{6DCAFE1E-C84B-4567-880F-E9081B7A40AD}" type="pres">
      <dgm:prSet presAssocID="{229D2A1C-14A7-4732-826F-0E29889018D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DE0B9-C245-4C82-8124-DDB35A69FE9E}" type="pres">
      <dgm:prSet presAssocID="{3DBE6071-8E4D-4AC9-9F6B-2C8C60536FFF}" presName="spacing" presStyleCnt="0"/>
      <dgm:spPr/>
    </dgm:pt>
    <dgm:pt modelId="{8E9E21E6-F3F3-4070-B60D-1A28B2A257DF}" type="pres">
      <dgm:prSet presAssocID="{10B76BC7-6C7A-48AB-8F7E-603DE5E79FC6}" presName="composite" presStyleCnt="0"/>
      <dgm:spPr/>
    </dgm:pt>
    <dgm:pt modelId="{AECD7E8C-1BAF-4F87-88C7-ED43A3F9088C}" type="pres">
      <dgm:prSet presAssocID="{10B76BC7-6C7A-48AB-8F7E-603DE5E79FC6}" presName="imgShp" presStyleLbl="fgImgPlace1" presStyleIdx="2" presStyleCnt="4"/>
      <dgm:spPr/>
    </dgm:pt>
    <dgm:pt modelId="{15C669CB-968B-4541-A0B7-37678A6045C1}" type="pres">
      <dgm:prSet presAssocID="{10B76BC7-6C7A-48AB-8F7E-603DE5E79FC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545D3-342A-47E8-8A6C-EA64F19C25DD}" type="pres">
      <dgm:prSet presAssocID="{8026A9F1-83BA-4DBF-91D1-64B20EA27216}" presName="spacing" presStyleCnt="0"/>
      <dgm:spPr/>
    </dgm:pt>
    <dgm:pt modelId="{B73CEA42-48C8-4577-AB37-D8A72F4B186B}" type="pres">
      <dgm:prSet presAssocID="{A94A3934-A84F-4A1A-9ABC-482C4514D5A4}" presName="composite" presStyleCnt="0"/>
      <dgm:spPr/>
    </dgm:pt>
    <dgm:pt modelId="{596302CD-EDEA-48A1-B126-7A0A5F2412A2}" type="pres">
      <dgm:prSet presAssocID="{A94A3934-A84F-4A1A-9ABC-482C4514D5A4}" presName="imgShp" presStyleLbl="fgImgPlace1" presStyleIdx="3" presStyleCnt="4"/>
      <dgm:spPr/>
    </dgm:pt>
    <dgm:pt modelId="{AD56AA11-1405-4C8C-B816-0B8D696E905B}" type="pres">
      <dgm:prSet presAssocID="{A94A3934-A84F-4A1A-9ABC-482C4514D5A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CC13B9-16DA-4852-B2B7-81589CE1E2CB}" type="presOf" srcId="{229D2A1C-14A7-4732-826F-0E29889018D8}" destId="{6DCAFE1E-C84B-4567-880F-E9081B7A40AD}" srcOrd="0" destOrd="0" presId="urn:microsoft.com/office/officeart/2005/8/layout/vList3"/>
    <dgm:cxn modelId="{CFF2F2BE-B761-4159-80C9-B1A71A3926A8}" type="presOf" srcId="{9F4E985E-F067-4F4A-B0FC-42D3588807C8}" destId="{45D36CA2-535E-4C18-9617-C44646E03764}" srcOrd="0" destOrd="0" presId="urn:microsoft.com/office/officeart/2005/8/layout/vList3"/>
    <dgm:cxn modelId="{26BDDE5D-C5EF-4FD2-AEA0-42CF38EE1F2A}" srcId="{E0975135-1116-4C8F-87E1-654069823032}" destId="{10B76BC7-6C7A-48AB-8F7E-603DE5E79FC6}" srcOrd="2" destOrd="0" parTransId="{7D681706-C612-4A31-A2E4-1D1B46A294C3}" sibTransId="{8026A9F1-83BA-4DBF-91D1-64B20EA27216}"/>
    <dgm:cxn modelId="{3D34D800-CF45-42E3-93ED-DE56B34F786D}" type="presOf" srcId="{E0975135-1116-4C8F-87E1-654069823032}" destId="{2E3F2DC7-0D32-4C64-9B02-24E20CEF39FD}" srcOrd="0" destOrd="0" presId="urn:microsoft.com/office/officeart/2005/8/layout/vList3"/>
    <dgm:cxn modelId="{A77948C7-88BF-4C53-BF24-C11FE9AE21DE}" type="presOf" srcId="{10B76BC7-6C7A-48AB-8F7E-603DE5E79FC6}" destId="{15C669CB-968B-4541-A0B7-37678A6045C1}" srcOrd="0" destOrd="0" presId="urn:microsoft.com/office/officeart/2005/8/layout/vList3"/>
    <dgm:cxn modelId="{DB60CB27-1A4B-467A-8E70-5FD6D03AB170}" srcId="{E0975135-1116-4C8F-87E1-654069823032}" destId="{A94A3934-A84F-4A1A-9ABC-482C4514D5A4}" srcOrd="3" destOrd="0" parTransId="{06A9AE5F-3FB1-405D-82B1-57D6ADC4849F}" sibTransId="{A9B6E72C-3DD1-4645-9E75-DFA3F266039E}"/>
    <dgm:cxn modelId="{4B1F9A29-8E65-4321-9A5A-9B8493DA3419}" type="presOf" srcId="{A94A3934-A84F-4A1A-9ABC-482C4514D5A4}" destId="{AD56AA11-1405-4C8C-B816-0B8D696E905B}" srcOrd="0" destOrd="0" presId="urn:microsoft.com/office/officeart/2005/8/layout/vList3"/>
    <dgm:cxn modelId="{2A52B188-6D54-4BDC-8114-1803C4A30E60}" srcId="{E0975135-1116-4C8F-87E1-654069823032}" destId="{229D2A1C-14A7-4732-826F-0E29889018D8}" srcOrd="1" destOrd="0" parTransId="{BCE3A1BB-2000-478D-A279-75B4F2062483}" sibTransId="{3DBE6071-8E4D-4AC9-9F6B-2C8C60536FFF}"/>
    <dgm:cxn modelId="{6FDA5ABC-C5E4-4870-AE91-62BA30EF2158}" srcId="{E0975135-1116-4C8F-87E1-654069823032}" destId="{9F4E985E-F067-4F4A-B0FC-42D3588807C8}" srcOrd="0" destOrd="0" parTransId="{77B06C5D-A5E0-4A5C-906F-38B5B22874EE}" sibTransId="{EFF0ADA7-4AA7-4BC3-A729-30EB51E68ED3}"/>
    <dgm:cxn modelId="{E4335753-0B48-4C82-88A8-A29ECF2E4093}" type="presParOf" srcId="{2E3F2DC7-0D32-4C64-9B02-24E20CEF39FD}" destId="{B9E08E6B-9230-425D-A3E1-FF8153265556}" srcOrd="0" destOrd="0" presId="urn:microsoft.com/office/officeart/2005/8/layout/vList3"/>
    <dgm:cxn modelId="{26A2722E-A48B-41CA-8752-9B6683AD798E}" type="presParOf" srcId="{B9E08E6B-9230-425D-A3E1-FF8153265556}" destId="{DD18787D-BF42-4DC7-9AF9-9D0BE450FEFD}" srcOrd="0" destOrd="0" presId="urn:microsoft.com/office/officeart/2005/8/layout/vList3"/>
    <dgm:cxn modelId="{CFDDA955-9BC0-49A2-A1E3-0BBD23207C38}" type="presParOf" srcId="{B9E08E6B-9230-425D-A3E1-FF8153265556}" destId="{45D36CA2-535E-4C18-9617-C44646E03764}" srcOrd="1" destOrd="0" presId="urn:microsoft.com/office/officeart/2005/8/layout/vList3"/>
    <dgm:cxn modelId="{0FC056AB-B025-4554-B38E-E6015E236B3E}" type="presParOf" srcId="{2E3F2DC7-0D32-4C64-9B02-24E20CEF39FD}" destId="{CE37D563-E7EC-4A82-9857-A5D6C9118959}" srcOrd="1" destOrd="0" presId="urn:microsoft.com/office/officeart/2005/8/layout/vList3"/>
    <dgm:cxn modelId="{D4C8A780-2C1C-42E4-8407-32916F7D9759}" type="presParOf" srcId="{2E3F2DC7-0D32-4C64-9B02-24E20CEF39FD}" destId="{1685C7C6-95CD-4C24-97CE-308420678A3D}" srcOrd="2" destOrd="0" presId="urn:microsoft.com/office/officeart/2005/8/layout/vList3"/>
    <dgm:cxn modelId="{E209E9B7-AFE5-4BDB-908C-D16F78DA9B62}" type="presParOf" srcId="{1685C7C6-95CD-4C24-97CE-308420678A3D}" destId="{85C5EA66-F8FB-42D4-BE16-FB338E37F32C}" srcOrd="0" destOrd="0" presId="urn:microsoft.com/office/officeart/2005/8/layout/vList3"/>
    <dgm:cxn modelId="{6930710E-2399-4A15-9C29-F1E3FFABA2DC}" type="presParOf" srcId="{1685C7C6-95CD-4C24-97CE-308420678A3D}" destId="{6DCAFE1E-C84B-4567-880F-E9081B7A40AD}" srcOrd="1" destOrd="0" presId="urn:microsoft.com/office/officeart/2005/8/layout/vList3"/>
    <dgm:cxn modelId="{227564A6-B11B-4F60-9B16-285C335F19B9}" type="presParOf" srcId="{2E3F2DC7-0D32-4C64-9B02-24E20CEF39FD}" destId="{29EDE0B9-C245-4C82-8124-DDB35A69FE9E}" srcOrd="3" destOrd="0" presId="urn:microsoft.com/office/officeart/2005/8/layout/vList3"/>
    <dgm:cxn modelId="{624C5CF1-9A91-4B67-B91A-EFCA3CB3DD28}" type="presParOf" srcId="{2E3F2DC7-0D32-4C64-9B02-24E20CEF39FD}" destId="{8E9E21E6-F3F3-4070-B60D-1A28B2A257DF}" srcOrd="4" destOrd="0" presId="urn:microsoft.com/office/officeart/2005/8/layout/vList3"/>
    <dgm:cxn modelId="{C17DA468-CEFB-4DBF-AB09-A6EA406F7C16}" type="presParOf" srcId="{8E9E21E6-F3F3-4070-B60D-1A28B2A257DF}" destId="{AECD7E8C-1BAF-4F87-88C7-ED43A3F9088C}" srcOrd="0" destOrd="0" presId="urn:microsoft.com/office/officeart/2005/8/layout/vList3"/>
    <dgm:cxn modelId="{E93722E3-05A7-4905-B628-33B9E5094AA3}" type="presParOf" srcId="{8E9E21E6-F3F3-4070-B60D-1A28B2A257DF}" destId="{15C669CB-968B-4541-A0B7-37678A6045C1}" srcOrd="1" destOrd="0" presId="urn:microsoft.com/office/officeart/2005/8/layout/vList3"/>
    <dgm:cxn modelId="{E01012E1-A9FE-4850-A39D-567E76ADB5CE}" type="presParOf" srcId="{2E3F2DC7-0D32-4C64-9B02-24E20CEF39FD}" destId="{658545D3-342A-47E8-8A6C-EA64F19C25DD}" srcOrd="5" destOrd="0" presId="urn:microsoft.com/office/officeart/2005/8/layout/vList3"/>
    <dgm:cxn modelId="{44E7BE0D-FA03-4527-B141-50283244DBDB}" type="presParOf" srcId="{2E3F2DC7-0D32-4C64-9B02-24E20CEF39FD}" destId="{B73CEA42-48C8-4577-AB37-D8A72F4B186B}" srcOrd="6" destOrd="0" presId="urn:microsoft.com/office/officeart/2005/8/layout/vList3"/>
    <dgm:cxn modelId="{7790540F-A2FE-47BB-8849-837DC586FD91}" type="presParOf" srcId="{B73CEA42-48C8-4577-AB37-D8A72F4B186B}" destId="{596302CD-EDEA-48A1-B126-7A0A5F2412A2}" srcOrd="0" destOrd="0" presId="urn:microsoft.com/office/officeart/2005/8/layout/vList3"/>
    <dgm:cxn modelId="{AC585A3B-95FB-4955-81E7-DEC1880B6D7D}" type="presParOf" srcId="{B73CEA42-48C8-4577-AB37-D8A72F4B186B}" destId="{AD56AA11-1405-4C8C-B816-0B8D696E90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980B74C-D512-4121-9BD4-A84FD1FD9A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729C6FF-7745-4CB0-9531-25A3426DB99B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dirty="0">
            <a:latin typeface="Sitka Small" panose="02000505000000020004" pitchFamily="2" charset="0"/>
          </a:endParaRPr>
        </a:p>
      </dgm:t>
    </dgm:pt>
    <dgm:pt modelId="{C5A36403-26DF-47F8-A9F5-F2E012962A30}" type="parTrans" cxnId="{78DD3917-A1DE-48EC-BBDB-F74C81262A3E}">
      <dgm:prSet/>
      <dgm:spPr/>
      <dgm:t>
        <a:bodyPr/>
        <a:lstStyle/>
        <a:p>
          <a:endParaRPr lang="ru-RU"/>
        </a:p>
      </dgm:t>
    </dgm:pt>
    <dgm:pt modelId="{DCE9BEA9-B576-4B6F-97AA-1A44BB44CA4E}" type="sibTrans" cxnId="{78DD3917-A1DE-48EC-BBDB-F74C81262A3E}">
      <dgm:prSet/>
      <dgm:spPr/>
      <dgm:t>
        <a:bodyPr/>
        <a:lstStyle/>
        <a:p>
          <a:endParaRPr lang="ru-RU"/>
        </a:p>
      </dgm:t>
    </dgm:pt>
    <dgm:pt modelId="{16DAEF40-52B6-43A5-8005-E326175CFED4}" type="pres">
      <dgm:prSet presAssocID="{C980B74C-D512-4121-9BD4-A84FD1FD9A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1B99B-5C3E-4A41-95A4-B1151479FC34}" type="pres">
      <dgm:prSet presAssocID="{4729C6FF-7745-4CB0-9531-25A3426DB99B}" presName="parentText" presStyleLbl="node1" presStyleIdx="0" presStyleCnt="1" custLinFactNeighborX="-100" custLinFactNeighborY="191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D3917-A1DE-48EC-BBDB-F74C81262A3E}" srcId="{C980B74C-D512-4121-9BD4-A84FD1FD9ADD}" destId="{4729C6FF-7745-4CB0-9531-25A3426DB99B}" srcOrd="0" destOrd="0" parTransId="{C5A36403-26DF-47F8-A9F5-F2E012962A30}" sibTransId="{DCE9BEA9-B576-4B6F-97AA-1A44BB44CA4E}"/>
    <dgm:cxn modelId="{374EF1FE-2533-443D-BC35-3FD3840A2A91}" type="presOf" srcId="{C980B74C-D512-4121-9BD4-A84FD1FD9ADD}" destId="{16DAEF40-52B6-43A5-8005-E326175CFED4}" srcOrd="0" destOrd="0" presId="urn:microsoft.com/office/officeart/2005/8/layout/vList2"/>
    <dgm:cxn modelId="{E849B9BC-1DD9-4C96-BCA4-450F113D773E}" type="presOf" srcId="{4729C6FF-7745-4CB0-9531-25A3426DB99B}" destId="{9591B99B-5C3E-4A41-95A4-B1151479FC34}" srcOrd="0" destOrd="0" presId="urn:microsoft.com/office/officeart/2005/8/layout/vList2"/>
    <dgm:cxn modelId="{99B46928-6DB0-4B50-82BF-12CEB04C2B71}" type="presParOf" srcId="{16DAEF40-52B6-43A5-8005-E326175CFED4}" destId="{9591B99B-5C3E-4A41-95A4-B1151479FC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ECC5700-49BD-4D8A-94AF-027B761D543B}" type="doc">
      <dgm:prSet loTypeId="urn:microsoft.com/office/officeart/2005/8/layout/process1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0C3C42D-950E-4FCE-9886-72ACFE1A7033}">
      <dgm:prSet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2025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1 540,0 </a:t>
          </a:r>
          <a:r>
            <a:rPr lang="ru-RU" sz="16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100,0 % </a:t>
          </a:r>
          <a:r>
            <a:rPr lang="ru-RU" sz="1600" dirty="0" smtClean="0">
              <a:latin typeface="Sitka Small" panose="02000505000000020004" pitchFamily="2" charset="0"/>
            </a:rPr>
            <a:t>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1 540,0</a:t>
          </a:r>
          <a:r>
            <a:rPr lang="ru-RU" sz="1600" dirty="0" smtClean="0">
              <a:latin typeface="Sitka Small" panose="02000505000000020004" pitchFamily="2" charset="0"/>
            </a:rPr>
            <a:t> тыс. рублей) на организацию транспортного обслуживания населения на пассажирских муниципальных маршрутах.</a:t>
          </a:r>
        </a:p>
        <a:p>
          <a:pPr algn="just" rtl="0"/>
          <a:endParaRPr lang="ru-RU" sz="1400" dirty="0">
            <a:latin typeface="Sitka Small" panose="02000505000000020004" pitchFamily="2" charset="0"/>
          </a:endParaRPr>
        </a:p>
      </dgm:t>
    </dgm:pt>
    <dgm:pt modelId="{1C17C3FD-0E38-4505-857E-8C44471AF9A0}" type="parTrans" cxnId="{C6AD0942-8801-4072-9276-341CE3D1802B}">
      <dgm:prSet/>
      <dgm:spPr/>
      <dgm:t>
        <a:bodyPr/>
        <a:lstStyle/>
        <a:p>
          <a:endParaRPr lang="ru-RU"/>
        </a:p>
      </dgm:t>
    </dgm:pt>
    <dgm:pt modelId="{E0448085-A668-430F-B67F-5E5F71797ADA}" type="sibTrans" cxnId="{C6AD0942-8801-4072-9276-341CE3D1802B}">
      <dgm:prSet/>
      <dgm:spPr/>
      <dgm:t>
        <a:bodyPr/>
        <a:lstStyle/>
        <a:p>
          <a:endParaRPr lang="ru-RU"/>
        </a:p>
      </dgm:t>
    </dgm:pt>
    <dgm:pt modelId="{BEEBD6D7-C5D5-43A8-A40E-274B7E07BEC0}" type="pres">
      <dgm:prSet presAssocID="{7ECC5700-49BD-4D8A-94AF-027B761D54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48621-19AB-4E0C-A1BC-F425E1762C71}" type="pres">
      <dgm:prSet presAssocID="{D0C3C42D-950E-4FCE-9886-72ACFE1A7033}" presName="node" presStyleLbl="node1" presStyleIdx="0" presStyleCnt="1" custLinFactNeighborX="1221" custLinFactNeighborY="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A09A5-F293-43C9-8D1D-D158DB867AAF}" type="presOf" srcId="{D0C3C42D-950E-4FCE-9886-72ACFE1A7033}" destId="{7C648621-19AB-4E0C-A1BC-F425E1762C71}" srcOrd="0" destOrd="0" presId="urn:microsoft.com/office/officeart/2005/8/layout/process1"/>
    <dgm:cxn modelId="{C6AD0942-8801-4072-9276-341CE3D1802B}" srcId="{7ECC5700-49BD-4D8A-94AF-027B761D543B}" destId="{D0C3C42D-950E-4FCE-9886-72ACFE1A7033}" srcOrd="0" destOrd="0" parTransId="{1C17C3FD-0E38-4505-857E-8C44471AF9A0}" sibTransId="{E0448085-A668-430F-B67F-5E5F71797ADA}"/>
    <dgm:cxn modelId="{3528574E-F20F-497C-88E7-A0681ABD55D4}" type="presOf" srcId="{7ECC5700-49BD-4D8A-94AF-027B761D543B}" destId="{BEEBD6D7-C5D5-43A8-A40E-274B7E07BEC0}" srcOrd="0" destOrd="0" presId="urn:microsoft.com/office/officeart/2005/8/layout/process1"/>
    <dgm:cxn modelId="{C10950C9-EE20-41A4-A827-047197FBF542}" type="presParOf" srcId="{BEEBD6D7-C5D5-43A8-A40E-274B7E07BEC0}" destId="{7C648621-19AB-4E0C-A1BC-F425E1762C7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400" dirty="0" smtClean="0">
              <a:latin typeface="Sitka Small" panose="02000505000000020004" pitchFamily="2" charset="0"/>
            </a:rPr>
            <a:t>Доходы бюджета</a:t>
          </a:r>
          <a:endParaRPr lang="ru-RU" sz="44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 custScaleX="67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 custLinFactNeighborX="242" custLinFactNeighborY="-43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242" custLinFactNeighborY="41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6641F0B5-F460-4634-A072-14E3946D57C7}" type="presOf" srcId="{52EDB3A4-D7FD-41EC-B767-6E8D238E659F}" destId="{32C7786F-2271-4CC2-9897-2F12D6256F8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58F7C64D-9CEC-4B99-BBBD-62F54D20415E}" type="presOf" srcId="{6880C1AA-68DD-4204-BBB8-42703D4EFDE6}" destId="{D36E6FC4-4319-4BD3-8093-FB4CA8D2DD1A}" srcOrd="0" destOrd="0" presId="urn:microsoft.com/office/officeart/2008/layout/HorizontalMultiLevelHierarchy"/>
    <dgm:cxn modelId="{EEF0A802-B3E0-4A46-AFAF-6ED2AAD44107}" type="presOf" srcId="{F78657EC-9FC1-4178-AED5-7EBC196D8BDD}" destId="{BE2FAE97-92DA-49B2-B190-5A760CF9634D}" srcOrd="1" destOrd="0" presId="urn:microsoft.com/office/officeart/2008/layout/HorizontalMultiLevelHierarchy"/>
    <dgm:cxn modelId="{C7598811-F456-46A4-B630-6A214AAA2FA3}" type="presOf" srcId="{C9D24032-55D5-4549-829F-63C4A1811047}" destId="{2CC34557-A9E8-46DD-AD39-D7F498986942}" srcOrd="0" destOrd="0" presId="urn:microsoft.com/office/officeart/2008/layout/HorizontalMultiLevelHierarchy"/>
    <dgm:cxn modelId="{BE4ED40D-EAEC-4F2C-92E0-62A20ECE4F18}" type="presOf" srcId="{2DDF7F06-6D40-48E3-91D6-5E4BAA825DC8}" destId="{F8517B3E-9151-4ED5-9CF7-90583179D1D8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5FCB948B-F1A2-4BF7-9948-AFF905A7C9A1}" type="presOf" srcId="{20E3CE88-01D3-41A7-9D99-87602A562D7F}" destId="{2D0830CB-CAC8-4D26-A94F-EF9A7C7CE15F}" srcOrd="0" destOrd="0" presId="urn:microsoft.com/office/officeart/2008/layout/HorizontalMultiLevelHierarchy"/>
    <dgm:cxn modelId="{5B2D813A-74DE-4DC5-89D0-6B698AA3F974}" type="presOf" srcId="{20E3CE88-01D3-41A7-9D99-87602A562D7F}" destId="{ED9E8322-3230-4153-BCE8-518A9AFB39B7}" srcOrd="1" destOrd="0" presId="urn:microsoft.com/office/officeart/2008/layout/HorizontalMultiLevelHierarchy"/>
    <dgm:cxn modelId="{9AC3FEAC-073B-46A7-A442-505F33EDBA67}" type="presOf" srcId="{52EDB3A4-D7FD-41EC-B767-6E8D238E659F}" destId="{B46F572E-2E3B-4A76-8982-94F1855F5BFE}" srcOrd="1" destOrd="0" presId="urn:microsoft.com/office/officeart/2008/layout/HorizontalMultiLevelHierarchy"/>
    <dgm:cxn modelId="{45B8CEB0-0BFE-4A47-964B-5C9E6E9A14A4}" type="presOf" srcId="{3CC6EA65-40BB-426A-8ECB-DEFBC77FD996}" destId="{B8AB521B-3087-43E1-B997-014A727E8D05}" srcOrd="0" destOrd="0" presId="urn:microsoft.com/office/officeart/2008/layout/HorizontalMultiLevelHierarchy"/>
    <dgm:cxn modelId="{033C07E2-A593-49B8-8AD0-602A5DCDCED8}" type="presOf" srcId="{76C410F1-B307-4A58-8E4A-E935CC8A6C42}" destId="{3635D7EA-A0D2-4C31-BD91-D42E31987555}" srcOrd="0" destOrd="0" presId="urn:microsoft.com/office/officeart/2008/layout/HorizontalMultiLevelHierarchy"/>
    <dgm:cxn modelId="{B714EE0A-99AC-48AB-B508-8B7327EB10D0}" type="presOf" srcId="{F78657EC-9FC1-4178-AED5-7EBC196D8BDD}" destId="{C3CA5302-D760-4935-83CE-CAD436EDBEE6}" srcOrd="0" destOrd="0" presId="urn:microsoft.com/office/officeart/2008/layout/HorizontalMultiLevelHierarchy"/>
    <dgm:cxn modelId="{6534A3E2-615B-4CE0-9125-65A4828E57EE}" type="presParOf" srcId="{D36E6FC4-4319-4BD3-8093-FB4CA8D2DD1A}" destId="{697C86B7-E4EB-4C01-84E4-D04481AA7E28}" srcOrd="0" destOrd="0" presId="urn:microsoft.com/office/officeart/2008/layout/HorizontalMultiLevelHierarchy"/>
    <dgm:cxn modelId="{4F7EA5D6-33C6-4CAD-A7A5-F20BCFC9C57B}" type="presParOf" srcId="{697C86B7-E4EB-4C01-84E4-D04481AA7E28}" destId="{3635D7EA-A0D2-4C31-BD91-D42E31987555}" srcOrd="0" destOrd="0" presId="urn:microsoft.com/office/officeart/2008/layout/HorizontalMultiLevelHierarchy"/>
    <dgm:cxn modelId="{457D8CAA-A729-431A-A17C-4A805B0E9871}" type="presParOf" srcId="{697C86B7-E4EB-4C01-84E4-D04481AA7E28}" destId="{70BE67B5-EF7D-4E33-A287-E792EA31ECBE}" srcOrd="1" destOrd="0" presId="urn:microsoft.com/office/officeart/2008/layout/HorizontalMultiLevelHierarchy"/>
    <dgm:cxn modelId="{E9C1B8CF-DF1C-42EC-B4CC-5F887AE59978}" type="presParOf" srcId="{70BE67B5-EF7D-4E33-A287-E792EA31ECBE}" destId="{2D0830CB-CAC8-4D26-A94F-EF9A7C7CE15F}" srcOrd="0" destOrd="0" presId="urn:microsoft.com/office/officeart/2008/layout/HorizontalMultiLevelHierarchy"/>
    <dgm:cxn modelId="{579A7006-E83E-4070-812E-C20E20BF4F09}" type="presParOf" srcId="{2D0830CB-CAC8-4D26-A94F-EF9A7C7CE15F}" destId="{ED9E8322-3230-4153-BCE8-518A9AFB39B7}" srcOrd="0" destOrd="0" presId="urn:microsoft.com/office/officeart/2008/layout/HorizontalMultiLevelHierarchy"/>
    <dgm:cxn modelId="{19263846-D841-4208-8BD7-6BF40A43FB4B}" type="presParOf" srcId="{70BE67B5-EF7D-4E33-A287-E792EA31ECBE}" destId="{44DF5BDE-854E-4D7F-A69B-B1683522C5D1}" srcOrd="1" destOrd="0" presId="urn:microsoft.com/office/officeart/2008/layout/HorizontalMultiLevelHierarchy"/>
    <dgm:cxn modelId="{46F465FC-37A2-4A58-BA54-1144EBE6C24A}" type="presParOf" srcId="{44DF5BDE-854E-4D7F-A69B-B1683522C5D1}" destId="{2CC34557-A9E8-46DD-AD39-D7F498986942}" srcOrd="0" destOrd="0" presId="urn:microsoft.com/office/officeart/2008/layout/HorizontalMultiLevelHierarchy"/>
    <dgm:cxn modelId="{2C7FBF99-758E-43C4-A917-9C9550CFF427}" type="presParOf" srcId="{44DF5BDE-854E-4D7F-A69B-B1683522C5D1}" destId="{AA280579-21CE-4CFB-9044-E8423EA5043B}" srcOrd="1" destOrd="0" presId="urn:microsoft.com/office/officeart/2008/layout/HorizontalMultiLevelHierarchy"/>
    <dgm:cxn modelId="{8AAE6CFC-00BB-4576-8DC0-A4E168A4DB6E}" type="presParOf" srcId="{70BE67B5-EF7D-4E33-A287-E792EA31ECBE}" destId="{C3CA5302-D760-4935-83CE-CAD436EDBEE6}" srcOrd="2" destOrd="0" presId="urn:microsoft.com/office/officeart/2008/layout/HorizontalMultiLevelHierarchy"/>
    <dgm:cxn modelId="{DD3B565D-2678-4A26-B4D7-F8CD34A73143}" type="presParOf" srcId="{C3CA5302-D760-4935-83CE-CAD436EDBEE6}" destId="{BE2FAE97-92DA-49B2-B190-5A760CF9634D}" srcOrd="0" destOrd="0" presId="urn:microsoft.com/office/officeart/2008/layout/HorizontalMultiLevelHierarchy"/>
    <dgm:cxn modelId="{A75CB1FB-4B98-40B7-BCA8-102F9B8F94D6}" type="presParOf" srcId="{70BE67B5-EF7D-4E33-A287-E792EA31ECBE}" destId="{C22ACF1A-4EE6-4A33-9535-3C7ED3C6611C}" srcOrd="3" destOrd="0" presId="urn:microsoft.com/office/officeart/2008/layout/HorizontalMultiLevelHierarchy"/>
    <dgm:cxn modelId="{8DCBC9A7-F65D-4187-9211-9D66E14509AF}" type="presParOf" srcId="{C22ACF1A-4EE6-4A33-9535-3C7ED3C6611C}" destId="{F8517B3E-9151-4ED5-9CF7-90583179D1D8}" srcOrd="0" destOrd="0" presId="urn:microsoft.com/office/officeart/2008/layout/HorizontalMultiLevelHierarchy"/>
    <dgm:cxn modelId="{68784808-8721-428D-AFD3-A3B327687DD1}" type="presParOf" srcId="{C22ACF1A-4EE6-4A33-9535-3C7ED3C6611C}" destId="{7EC7F49E-5ECE-4E28-8049-46302C06F3CB}" srcOrd="1" destOrd="0" presId="urn:microsoft.com/office/officeart/2008/layout/HorizontalMultiLevelHierarchy"/>
    <dgm:cxn modelId="{FB06712A-A694-4D28-9073-81329B986B1F}" type="presParOf" srcId="{70BE67B5-EF7D-4E33-A287-E792EA31ECBE}" destId="{32C7786F-2271-4CC2-9897-2F12D6256F86}" srcOrd="4" destOrd="0" presId="urn:microsoft.com/office/officeart/2008/layout/HorizontalMultiLevelHierarchy"/>
    <dgm:cxn modelId="{3AF8C879-0952-4A01-9C3A-ABCC2524F4E0}" type="presParOf" srcId="{32C7786F-2271-4CC2-9897-2F12D6256F86}" destId="{B46F572E-2E3B-4A76-8982-94F1855F5BFE}" srcOrd="0" destOrd="0" presId="urn:microsoft.com/office/officeart/2008/layout/HorizontalMultiLevelHierarchy"/>
    <dgm:cxn modelId="{20968B97-DD89-4FFF-A481-FD213E624A2B}" type="presParOf" srcId="{70BE67B5-EF7D-4E33-A287-E792EA31ECBE}" destId="{0CD8EB0F-C3A4-463F-BFC1-A13BE0243762}" srcOrd="5" destOrd="0" presId="urn:microsoft.com/office/officeart/2008/layout/HorizontalMultiLevelHierarchy"/>
    <dgm:cxn modelId="{1F176094-20A8-4A31-8B10-927A2BD15848}" type="presParOf" srcId="{0CD8EB0F-C3A4-463F-BFC1-A13BE0243762}" destId="{B8AB521B-3087-43E1-B997-014A727E8D05}" srcOrd="0" destOrd="0" presId="urn:microsoft.com/office/officeart/2008/layout/HorizontalMultiLevelHierarchy"/>
    <dgm:cxn modelId="{4710E7F6-2F0C-4E64-9314-5D1A41FACB10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0AA8A85-60D4-4CD2-A304-3A694A2C58C6}" type="doc">
      <dgm:prSet loTypeId="urn:microsoft.com/office/officeart/2005/8/layout/process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930FE83-CC97-4549-8F60-0572D67774C0}">
      <dgm:prSet/>
      <dgm:spPr/>
      <dgm:t>
        <a:bodyPr/>
        <a:lstStyle/>
        <a:p>
          <a:pPr algn="just" rtl="0"/>
          <a:r>
            <a:rPr lang="ru-RU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муниципального округа.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6FA6EC6-6E2E-405C-95E4-B2BDC9C91520}" type="parTrans" cxnId="{1B8FB0A7-D1C7-4EC7-9CD5-6A3A876337A6}">
      <dgm:prSet/>
      <dgm:spPr/>
      <dgm:t>
        <a:bodyPr/>
        <a:lstStyle/>
        <a:p>
          <a:endParaRPr lang="ru-RU"/>
        </a:p>
      </dgm:t>
    </dgm:pt>
    <dgm:pt modelId="{68558FAC-E00E-4A46-B81A-A01A16847C0D}" type="sibTrans" cxnId="{1B8FB0A7-D1C7-4EC7-9CD5-6A3A876337A6}">
      <dgm:prSet/>
      <dgm:spPr/>
      <dgm:t>
        <a:bodyPr/>
        <a:lstStyle/>
        <a:p>
          <a:endParaRPr lang="ru-RU"/>
        </a:p>
      </dgm:t>
    </dgm:pt>
    <dgm:pt modelId="{7A3CD9C5-3135-4B37-A943-3B902C1D8F43}" type="pres">
      <dgm:prSet presAssocID="{A0AA8A85-60D4-4CD2-A304-3A694A2C58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0F10B2-F2B4-42BD-927B-88F3B69D6A9F}" type="pres">
      <dgm:prSet presAssocID="{0930FE83-CC97-4549-8F60-0572D67774C0}" presName="node" presStyleLbl="node1" presStyleIdx="0" presStyleCnt="1" custScaleX="97383" custLinFactNeighborX="-1214" custLinFactNeighborY="12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FB0A7-D1C7-4EC7-9CD5-6A3A876337A6}" srcId="{A0AA8A85-60D4-4CD2-A304-3A694A2C58C6}" destId="{0930FE83-CC97-4549-8F60-0572D67774C0}" srcOrd="0" destOrd="0" parTransId="{76FA6EC6-6E2E-405C-95E4-B2BDC9C91520}" sibTransId="{68558FAC-E00E-4A46-B81A-A01A16847C0D}"/>
    <dgm:cxn modelId="{49F2FE04-31F0-4BE7-99AD-18A6DE795A0B}" type="presOf" srcId="{0930FE83-CC97-4549-8F60-0572D67774C0}" destId="{560F10B2-F2B4-42BD-927B-88F3B69D6A9F}" srcOrd="0" destOrd="0" presId="urn:microsoft.com/office/officeart/2005/8/layout/process1"/>
    <dgm:cxn modelId="{4D001AE6-7771-42E5-80D9-0D080D57B87F}" type="presOf" srcId="{A0AA8A85-60D4-4CD2-A304-3A694A2C58C6}" destId="{7A3CD9C5-3135-4B37-A943-3B902C1D8F43}" srcOrd="0" destOrd="0" presId="urn:microsoft.com/office/officeart/2005/8/layout/process1"/>
    <dgm:cxn modelId="{7A5D6CBE-A92F-48BD-8516-C55A966448DC}" type="presParOf" srcId="{7A3CD9C5-3135-4B37-A943-3B902C1D8F43}" destId="{560F10B2-F2B4-42BD-927B-88F3B69D6A9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5EF12F8-0C66-4A3A-8151-00D1B58E04DD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1600C60-7AC4-4DC9-A1C2-2FBBAA2BB74C}">
      <dgm:prSet custT="1"/>
      <dgm:spPr/>
      <dgm:t>
        <a:bodyPr/>
        <a:lstStyle/>
        <a:p>
          <a:pPr algn="just"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2025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1 000,0 </a:t>
          </a:r>
          <a:r>
            <a:rPr lang="ru-RU" sz="1400" dirty="0" smtClean="0">
              <a:latin typeface="Sitka Small" panose="02000505000000020004" pitchFamily="2" charset="0"/>
            </a:rPr>
            <a:t>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</a:t>
          </a:r>
          <a:r>
            <a:rPr lang="ru-RU" sz="1400" b="1" dirty="0" smtClean="0">
              <a:latin typeface="Sitka Small" panose="02000505000000020004" pitchFamily="2" charset="0"/>
            </a:rPr>
            <a:t>1 000,0 </a:t>
          </a:r>
          <a:r>
            <a:rPr lang="ru-RU" sz="1400" dirty="0" smtClean="0">
              <a:latin typeface="Sitka Small" panose="02000505000000020004" pitchFamily="2" charset="0"/>
            </a:rPr>
            <a:t>тыс. рублей)- субсидия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BAE3D0E-11F5-43D4-8C9F-89E8917FDF68}" type="parTrans" cxnId="{1D2D0EC7-5F9C-463A-B50D-6DC8C65F4C9F}">
      <dgm:prSet/>
      <dgm:spPr/>
      <dgm:t>
        <a:bodyPr/>
        <a:lstStyle/>
        <a:p>
          <a:endParaRPr lang="ru-RU"/>
        </a:p>
      </dgm:t>
    </dgm:pt>
    <dgm:pt modelId="{0C20BAE2-2F4A-43CD-BF6F-AC5037567A5F}" type="sibTrans" cxnId="{1D2D0EC7-5F9C-463A-B50D-6DC8C65F4C9F}">
      <dgm:prSet/>
      <dgm:spPr/>
      <dgm:t>
        <a:bodyPr/>
        <a:lstStyle/>
        <a:p>
          <a:endParaRPr lang="ru-RU"/>
        </a:p>
      </dgm:t>
    </dgm:pt>
    <dgm:pt modelId="{F447F925-39BD-46B7-963D-C9BD487630A1}" type="pres">
      <dgm:prSet presAssocID="{E5EF12F8-0C66-4A3A-8151-00D1B58E04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4CFB2-3EAF-4758-B700-0A9226678951}" type="pres">
      <dgm:prSet presAssocID="{A1600C60-7AC4-4DC9-A1C2-2FBBAA2BB74C}" presName="parentText" presStyleLbl="node1" presStyleIdx="0" presStyleCnt="1" custLinFactNeighborX="738" custLinFactNeighborY="281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1DA131-6519-42B2-9CA4-ADB63284BE58}" type="presOf" srcId="{E5EF12F8-0C66-4A3A-8151-00D1B58E04DD}" destId="{F447F925-39BD-46B7-963D-C9BD487630A1}" srcOrd="0" destOrd="0" presId="urn:microsoft.com/office/officeart/2005/8/layout/vList2"/>
    <dgm:cxn modelId="{10B37B6C-1459-4164-9E6A-21E7A6639234}" type="presOf" srcId="{A1600C60-7AC4-4DC9-A1C2-2FBBAA2BB74C}" destId="{3AC4CFB2-3EAF-4758-B700-0A9226678951}" srcOrd="0" destOrd="0" presId="urn:microsoft.com/office/officeart/2005/8/layout/vList2"/>
    <dgm:cxn modelId="{1D2D0EC7-5F9C-463A-B50D-6DC8C65F4C9F}" srcId="{E5EF12F8-0C66-4A3A-8151-00D1B58E04DD}" destId="{A1600C60-7AC4-4DC9-A1C2-2FBBAA2BB74C}" srcOrd="0" destOrd="0" parTransId="{3BAE3D0E-11F5-43D4-8C9F-89E8917FDF68}" sibTransId="{0C20BAE2-2F4A-43CD-BF6F-AC5037567A5F}"/>
    <dgm:cxn modelId="{3DF0B06B-A192-4879-923A-C6E2539E1CF5}" type="presParOf" srcId="{F447F925-39BD-46B7-963D-C9BD487630A1}" destId="{3AC4CFB2-3EAF-4758-B700-0A92266789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EEB6719-6B8A-43DA-91A7-9113E0F82851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6E83E64-3D70-4A32-8C7F-BB7BC6F5B0A8}">
      <dgm:prSet/>
      <dgm:spPr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dirty="0">
            <a:latin typeface="Sitka Small" panose="02000505000000020004" pitchFamily="2" charset="0"/>
          </a:endParaRPr>
        </a:p>
      </dgm:t>
    </dgm:pt>
    <dgm:pt modelId="{DE03F626-EA40-4AF3-B0AD-D768B60AD3D4}" type="parTrans" cxnId="{EC21891B-2326-45D5-8091-4B16674E7472}">
      <dgm:prSet/>
      <dgm:spPr/>
      <dgm:t>
        <a:bodyPr/>
        <a:lstStyle/>
        <a:p>
          <a:endParaRPr lang="ru-RU"/>
        </a:p>
      </dgm:t>
    </dgm:pt>
    <dgm:pt modelId="{A8192A95-1778-4284-BC3D-3ABCCAD80924}" type="sibTrans" cxnId="{EC21891B-2326-45D5-8091-4B16674E7472}">
      <dgm:prSet/>
      <dgm:spPr/>
      <dgm:t>
        <a:bodyPr/>
        <a:lstStyle/>
        <a:p>
          <a:endParaRPr lang="ru-RU"/>
        </a:p>
      </dgm:t>
    </dgm:pt>
    <dgm:pt modelId="{839B9620-DE27-4023-8897-4F8EEF491313}" type="pres">
      <dgm:prSet presAssocID="{0EEB6719-6B8A-43DA-91A7-9113E0F82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1DCF0-6431-4724-B322-561E26EFDF65}" type="pres">
      <dgm:prSet presAssocID="{36E83E64-3D70-4A32-8C7F-BB7BC6F5B0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1891B-2326-45D5-8091-4B16674E7472}" srcId="{0EEB6719-6B8A-43DA-91A7-9113E0F82851}" destId="{36E83E64-3D70-4A32-8C7F-BB7BC6F5B0A8}" srcOrd="0" destOrd="0" parTransId="{DE03F626-EA40-4AF3-B0AD-D768B60AD3D4}" sibTransId="{A8192A95-1778-4284-BC3D-3ABCCAD80924}"/>
    <dgm:cxn modelId="{6332BAD8-2026-4A13-9DC6-F354A3B153A0}" type="presOf" srcId="{0EEB6719-6B8A-43DA-91A7-9113E0F82851}" destId="{839B9620-DE27-4023-8897-4F8EEF491313}" srcOrd="0" destOrd="0" presId="urn:microsoft.com/office/officeart/2005/8/layout/vList2"/>
    <dgm:cxn modelId="{BED8AAFA-F7BD-421F-8260-A3C963931D57}" type="presOf" srcId="{36E83E64-3D70-4A32-8C7F-BB7BC6F5B0A8}" destId="{2041DCF0-6431-4724-B322-561E26EFDF65}" srcOrd="0" destOrd="0" presId="urn:microsoft.com/office/officeart/2005/8/layout/vList2"/>
    <dgm:cxn modelId="{BA82AA4E-70A3-4F4C-BE3B-8717B4F9A702}" type="presParOf" srcId="{839B9620-DE27-4023-8897-4F8EEF491313}" destId="{2041DCF0-6431-4724-B322-561E26EFDF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56CA169-B7D2-49E4-B630-409B8D015E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B48825-D055-4766-8E16-B70DF9FAB483}">
      <dgm:prSet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en-US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2025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72,3 тыс. рублей или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86,4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83,7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праздничных  мероприятий, посвященных семейным ценностям и приобретение подарков для новорожденных.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62748ECB-A564-4E9B-911D-36DCF70A4EE3}" type="parTrans" cxnId="{230E4BBC-B4DD-4EB2-9749-67F3E7AEBE74}">
      <dgm:prSet/>
      <dgm:spPr/>
      <dgm:t>
        <a:bodyPr/>
        <a:lstStyle/>
        <a:p>
          <a:endParaRPr lang="ru-RU"/>
        </a:p>
      </dgm:t>
    </dgm:pt>
    <dgm:pt modelId="{4920C9F2-934B-4128-9033-287A6F1FB20A}" type="sibTrans" cxnId="{230E4BBC-B4DD-4EB2-9749-67F3E7AEBE74}">
      <dgm:prSet/>
      <dgm:spPr/>
      <dgm:t>
        <a:bodyPr/>
        <a:lstStyle/>
        <a:p>
          <a:endParaRPr lang="ru-RU"/>
        </a:p>
      </dgm:t>
    </dgm:pt>
    <dgm:pt modelId="{F2640C40-A437-420B-B938-8AB33F21546A}" type="pres">
      <dgm:prSet presAssocID="{A56CA169-B7D2-49E4-B630-409B8D015E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70073-C8C1-4683-A72E-FA9EEA778A72}" type="pres">
      <dgm:prSet presAssocID="{4BB48825-D055-4766-8E16-B70DF9FAB483}" presName="parentText" presStyleLbl="node1" presStyleIdx="0" presStyleCnt="1" custScaleY="148174" custLinFactNeighborY="-100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CF024-4F42-4925-B480-3189AB0C5678}" type="presOf" srcId="{4BB48825-D055-4766-8E16-B70DF9FAB483}" destId="{63370073-C8C1-4683-A72E-FA9EEA778A72}" srcOrd="0" destOrd="0" presId="urn:microsoft.com/office/officeart/2005/8/layout/vList2"/>
    <dgm:cxn modelId="{64167585-004E-4AA0-98A5-0AF174DA8230}" type="presOf" srcId="{A56CA169-B7D2-49E4-B630-409B8D015EB7}" destId="{F2640C40-A437-420B-B938-8AB33F21546A}" srcOrd="0" destOrd="0" presId="urn:microsoft.com/office/officeart/2005/8/layout/vList2"/>
    <dgm:cxn modelId="{230E4BBC-B4DD-4EB2-9749-67F3E7AEBE74}" srcId="{A56CA169-B7D2-49E4-B630-409B8D015EB7}" destId="{4BB48825-D055-4766-8E16-B70DF9FAB483}" srcOrd="0" destOrd="0" parTransId="{62748ECB-A564-4E9B-911D-36DCF70A4EE3}" sibTransId="{4920C9F2-934B-4128-9033-287A6F1FB20A}"/>
    <dgm:cxn modelId="{1C388718-13E1-420D-A014-06B0729998E9}" type="presParOf" srcId="{F2640C40-A437-420B-B938-8AB33F21546A}" destId="{63370073-C8C1-4683-A72E-FA9EEA778A72}" srcOrd="0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50000"/>
            </a:lnSpc>
            <a:spcAft>
              <a:spcPct val="35000"/>
            </a:spcAft>
          </a:pPr>
          <a:endParaRPr lang="ru-RU" sz="1200" b="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Региональный проект «Модернизация 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коммунальной инфраструктуры»   </a:t>
          </a:r>
        </a:p>
        <a:p>
          <a:pPr>
            <a:lnSpc>
              <a:spcPct val="50000"/>
            </a:lnSpc>
            <a:spcAft>
              <a:spcPct val="35000"/>
            </a:spcAft>
          </a:pPr>
          <a:endParaRPr lang="ru-RU" sz="1200" b="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Оплата взносов на капитальный     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ремонт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</a:p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Ремонт муниципального жилья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F0DDA7-E0FF-4DF2-96FC-33B731CB9910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Оплата коммунальных услуг</a:t>
          </a: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65851-1FDD-4F11-ADF0-66C6D817BE38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 шахтных колодцев</a:t>
          </a: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FB4BC5-0CB0-4860-AE3E-40B93C03ADAA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Газификация населенных пунктов </a:t>
          </a: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3A9D39-9891-4042-B27F-C8A433642566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Субсидии МУП</a:t>
          </a:r>
          <a:endParaRPr lang="ru-RU" sz="1200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 custLinFactNeighborX="830" custLinFactNeighborY="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/>
      <dgm:t>
        <a:bodyPr/>
        <a:lstStyle/>
        <a:p>
          <a:endParaRPr lang="ru-RU"/>
        </a:p>
      </dgm:t>
    </dgm:pt>
  </dgm:ptLst>
  <dgm:cxnLst>
    <dgm:cxn modelId="{275E20CE-11E6-4BF3-A305-B849854C395A}" type="presOf" srcId="{9DF0DDA7-E0FF-4DF2-96FC-33B731CB9910}" destId="{6837DB48-D70D-438C-8D10-A5853F390E0A}" srcOrd="0" destOrd="0" presId="urn:microsoft.com/office/officeart/2008/layout/VerticalCurvedList"/>
    <dgm:cxn modelId="{8AC42A30-C673-47A4-8055-31D19610ABA3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543A2887-AFA7-4BB3-8BE7-AA48A41EC83F}" type="presOf" srcId="{BA071A15-EFEB-45C1-9F30-37EE5497FC18}" destId="{0436DA89-A853-4627-A083-1739EEEF6E06}" srcOrd="0" destOrd="0" presId="urn:microsoft.com/office/officeart/2008/layout/VerticalCurvedList"/>
    <dgm:cxn modelId="{4426E48D-8A81-487F-9B16-99C041C58B68}" type="presOf" srcId="{8A3A9D39-9891-4042-B27F-C8A433642566}" destId="{262F9EDB-960B-4F3F-BACE-D0C94E1B1159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DF36D166-90F3-4380-A58E-45083CB88839}" type="presOf" srcId="{4EFB4BC5-0CB0-4860-AE3E-40B93C03ADAA}" destId="{C331A558-E48E-47D4-910F-5DCF2C04B607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3C461E1D-6126-4568-9BE8-558F3442109F}" type="presOf" srcId="{A3445568-2506-42AC-BBB5-DB5ED086F057}" destId="{52584468-E839-4401-BB3F-A0FE05FF005B}" srcOrd="0" destOrd="0" presId="urn:microsoft.com/office/officeart/2008/layout/VerticalCurvedList"/>
    <dgm:cxn modelId="{5E09183C-A51A-4902-8DE2-60E4E751CDB9}" type="presOf" srcId="{81E65851-1FDD-4F11-ADF0-66C6D817BE38}" destId="{8CBB39F1-8E67-4419-A29C-14F00A783B16}" srcOrd="0" destOrd="0" presId="urn:microsoft.com/office/officeart/2008/layout/VerticalCurvedList"/>
    <dgm:cxn modelId="{C5ADCBB7-D661-4E39-8616-7F71A7281877}" type="presOf" srcId="{71EE7BEE-5E7D-4C7A-AEF8-1408C21F15CE}" destId="{C3A74AA2-FF48-47DF-A3C8-3CD6770F42AE}" srcOrd="0" destOrd="0" presId="urn:microsoft.com/office/officeart/2008/layout/VerticalCurvedList"/>
    <dgm:cxn modelId="{389F9A93-CC78-456C-BCF3-D9B58814B6AE}" type="presOf" srcId="{4376AF43-8EA0-4189-B4F5-756A66676509}" destId="{F7B79699-6C9E-4222-92C4-820989853EF6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6113B8B-42A3-4C55-A7FB-6CE0A0DA1938}" type="presParOf" srcId="{0436DA89-A853-4627-A083-1739EEEF6E06}" destId="{B5C51162-0C10-4B47-9AA5-5F9C13B00093}" srcOrd="0" destOrd="0" presId="urn:microsoft.com/office/officeart/2008/layout/VerticalCurvedList"/>
    <dgm:cxn modelId="{94CC886C-0E69-4FF5-9718-23155E5057C3}" type="presParOf" srcId="{B5C51162-0C10-4B47-9AA5-5F9C13B00093}" destId="{E1E61BAD-BED1-4D8A-90D4-BAE07F332A16}" srcOrd="0" destOrd="0" presId="urn:microsoft.com/office/officeart/2008/layout/VerticalCurvedList"/>
    <dgm:cxn modelId="{BFE9800E-85F3-469A-82D5-B1E3345659E5}" type="presParOf" srcId="{E1E61BAD-BED1-4D8A-90D4-BAE07F332A16}" destId="{4B2E72F6-C480-4DB1-9B6F-57BDD76DA4A2}" srcOrd="0" destOrd="0" presId="urn:microsoft.com/office/officeart/2008/layout/VerticalCurvedList"/>
    <dgm:cxn modelId="{E42A7D3F-3EDE-424C-A9B8-7624118B8DC0}" type="presParOf" srcId="{E1E61BAD-BED1-4D8A-90D4-BAE07F332A16}" destId="{C3A74AA2-FF48-47DF-A3C8-3CD6770F42AE}" srcOrd="1" destOrd="0" presId="urn:microsoft.com/office/officeart/2008/layout/VerticalCurvedList"/>
    <dgm:cxn modelId="{C3E449B4-5FAB-47AD-87AF-A1CA15CF3B06}" type="presParOf" srcId="{E1E61BAD-BED1-4D8A-90D4-BAE07F332A16}" destId="{CD51E50C-CCC6-4294-BB05-8281AC6B0206}" srcOrd="2" destOrd="0" presId="urn:microsoft.com/office/officeart/2008/layout/VerticalCurvedList"/>
    <dgm:cxn modelId="{B37BEA9C-80EB-46B3-B267-4239CB1F0A2C}" type="presParOf" srcId="{E1E61BAD-BED1-4D8A-90D4-BAE07F332A16}" destId="{CAF5E078-4AEA-4373-9B88-DAA4E643181C}" srcOrd="3" destOrd="0" presId="urn:microsoft.com/office/officeart/2008/layout/VerticalCurvedList"/>
    <dgm:cxn modelId="{8179A229-A055-45EE-93D8-B8CDCE8007D4}" type="presParOf" srcId="{B5C51162-0C10-4B47-9AA5-5F9C13B00093}" destId="{F7B79699-6C9E-4222-92C4-820989853EF6}" srcOrd="1" destOrd="0" presId="urn:microsoft.com/office/officeart/2008/layout/VerticalCurvedList"/>
    <dgm:cxn modelId="{DA46DF8F-F6D8-4FFF-8332-45D046A36FC0}" type="presParOf" srcId="{B5C51162-0C10-4B47-9AA5-5F9C13B00093}" destId="{135B7EAE-CDED-4E79-8A1E-6DC1E94DBBDC}" srcOrd="2" destOrd="0" presId="urn:microsoft.com/office/officeart/2008/layout/VerticalCurvedList"/>
    <dgm:cxn modelId="{47981D98-8280-4CE4-8BB8-EB3283A0D641}" type="presParOf" srcId="{135B7EAE-CDED-4E79-8A1E-6DC1E94DBBDC}" destId="{4B24DBC4-281B-4427-8AC6-38D1BD950105}" srcOrd="0" destOrd="0" presId="urn:microsoft.com/office/officeart/2008/layout/VerticalCurvedList"/>
    <dgm:cxn modelId="{1F4B16DE-3570-438A-A382-F21D5F53B5F2}" type="presParOf" srcId="{B5C51162-0C10-4B47-9AA5-5F9C13B00093}" destId="{52584468-E839-4401-BB3F-A0FE05FF005B}" srcOrd="3" destOrd="0" presId="urn:microsoft.com/office/officeart/2008/layout/VerticalCurvedList"/>
    <dgm:cxn modelId="{C2DD8EC4-2D88-4387-9F07-6C6A382D71BC}" type="presParOf" srcId="{B5C51162-0C10-4B47-9AA5-5F9C13B00093}" destId="{6C48ABAB-0992-4FBE-B23F-3A8F1359BF9D}" srcOrd="4" destOrd="0" presId="urn:microsoft.com/office/officeart/2008/layout/VerticalCurvedList"/>
    <dgm:cxn modelId="{18B87C5C-595A-4499-A44E-DF14186AC65D}" type="presParOf" srcId="{6C48ABAB-0992-4FBE-B23F-3A8F1359BF9D}" destId="{80251128-A1F5-40E1-9DDB-013A01EE5DA4}" srcOrd="0" destOrd="0" presId="urn:microsoft.com/office/officeart/2008/layout/VerticalCurvedList"/>
    <dgm:cxn modelId="{30B6DBCF-5FAF-4A23-9965-202C63524FD2}" type="presParOf" srcId="{B5C51162-0C10-4B47-9AA5-5F9C13B00093}" destId="{5979CBC2-0EE9-4535-A7E0-BF6040AD38B5}" srcOrd="5" destOrd="0" presId="urn:microsoft.com/office/officeart/2008/layout/VerticalCurvedList"/>
    <dgm:cxn modelId="{7179E6BF-A453-4C70-996B-E5EAB0308D55}" type="presParOf" srcId="{B5C51162-0C10-4B47-9AA5-5F9C13B00093}" destId="{CD55839D-27D4-473B-8077-2E062ED3ECE8}" srcOrd="6" destOrd="0" presId="urn:microsoft.com/office/officeart/2008/layout/VerticalCurvedList"/>
    <dgm:cxn modelId="{6DE60867-74CB-413C-B157-E3C6C3E038A2}" type="presParOf" srcId="{CD55839D-27D4-473B-8077-2E062ED3ECE8}" destId="{400EB121-59E7-4F3C-AAEC-8B8E786BC37E}" srcOrd="0" destOrd="0" presId="urn:microsoft.com/office/officeart/2008/layout/VerticalCurvedList"/>
    <dgm:cxn modelId="{C27439BB-2FCF-425A-99E1-27802B799A5C}" type="presParOf" srcId="{B5C51162-0C10-4B47-9AA5-5F9C13B00093}" destId="{6837DB48-D70D-438C-8D10-A5853F390E0A}" srcOrd="7" destOrd="0" presId="urn:microsoft.com/office/officeart/2008/layout/VerticalCurvedList"/>
    <dgm:cxn modelId="{4FF40DCB-87C0-4964-BD80-21927D565DB5}" type="presParOf" srcId="{B5C51162-0C10-4B47-9AA5-5F9C13B00093}" destId="{7E739400-C06E-476D-A588-BD2796D1BC92}" srcOrd="8" destOrd="0" presId="urn:microsoft.com/office/officeart/2008/layout/VerticalCurvedList"/>
    <dgm:cxn modelId="{50B4DCB5-4B3B-419E-99C2-9149DA794B0F}" type="presParOf" srcId="{7E739400-C06E-476D-A588-BD2796D1BC92}" destId="{93EF5291-800E-4F28-8287-2191C2C9315D}" srcOrd="0" destOrd="0" presId="urn:microsoft.com/office/officeart/2008/layout/VerticalCurvedList"/>
    <dgm:cxn modelId="{37149DD8-2291-497A-8558-7E488BB22AFE}" type="presParOf" srcId="{B5C51162-0C10-4B47-9AA5-5F9C13B00093}" destId="{262F9EDB-960B-4F3F-BACE-D0C94E1B1159}" srcOrd="9" destOrd="0" presId="urn:microsoft.com/office/officeart/2008/layout/VerticalCurvedList"/>
    <dgm:cxn modelId="{EF8BFA30-718D-4A56-888A-D03F7630AB9A}" type="presParOf" srcId="{B5C51162-0C10-4B47-9AA5-5F9C13B00093}" destId="{6E524A4B-D17D-4B0D-8C97-4F3C4D129EE0}" srcOrd="10" destOrd="0" presId="urn:microsoft.com/office/officeart/2008/layout/VerticalCurvedList"/>
    <dgm:cxn modelId="{CEBAEAC9-627B-45CF-8B8D-5E7526959115}" type="presParOf" srcId="{6E524A4B-D17D-4B0D-8C97-4F3C4D129EE0}" destId="{2F8040AC-C318-4B86-9B65-C05202548638}" srcOrd="0" destOrd="0" presId="urn:microsoft.com/office/officeart/2008/layout/VerticalCurvedList"/>
    <dgm:cxn modelId="{F4F2B410-A85D-4501-AE4B-27DA9D2DB335}" type="presParOf" srcId="{B5C51162-0C10-4B47-9AA5-5F9C13B00093}" destId="{8CBB39F1-8E67-4419-A29C-14F00A783B16}" srcOrd="11" destOrd="0" presId="urn:microsoft.com/office/officeart/2008/layout/VerticalCurvedList"/>
    <dgm:cxn modelId="{B9820324-0710-4B82-915E-B3FA9006C611}" type="presParOf" srcId="{B5C51162-0C10-4B47-9AA5-5F9C13B00093}" destId="{8D26E580-F4D3-4263-9C73-F248337C3113}" srcOrd="12" destOrd="0" presId="urn:microsoft.com/office/officeart/2008/layout/VerticalCurvedList"/>
    <dgm:cxn modelId="{ACB0FDFA-3C01-417A-B587-AD33E16ACDEF}" type="presParOf" srcId="{8D26E580-F4D3-4263-9C73-F248337C3113}" destId="{9A04AD90-3895-4ACF-8499-71288C37341A}" srcOrd="0" destOrd="0" presId="urn:microsoft.com/office/officeart/2008/layout/VerticalCurvedList"/>
    <dgm:cxn modelId="{D8017FDC-2623-4D76-8CD0-335062D794B1}" type="presParOf" srcId="{B5C51162-0C10-4B47-9AA5-5F9C13B00093}" destId="{C331A558-E48E-47D4-910F-5DCF2C04B607}" srcOrd="13" destOrd="0" presId="urn:microsoft.com/office/officeart/2008/layout/VerticalCurvedList"/>
    <dgm:cxn modelId="{F895027E-3E89-4A66-9BD6-01C7D5596484}" type="presParOf" srcId="{B5C51162-0C10-4B47-9AA5-5F9C13B00093}" destId="{2FF52826-56AF-4831-823A-E13D29DD9B7E}" srcOrd="14" destOrd="0" presId="urn:microsoft.com/office/officeart/2008/layout/VerticalCurvedList"/>
    <dgm:cxn modelId="{CABD9164-0FED-4FE0-AC64-792C282B8121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>
        <a:solidFill>
          <a:srgbClr val="0099FF"/>
        </a:solidFill>
      </dgm:spPr>
      <dgm:t>
        <a:bodyPr/>
        <a:lstStyle/>
        <a:p>
          <a:pPr algn="just" rtl="0"/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9684E-6222-4E75-B6C9-C0B3767290E8}" type="presOf" srcId="{E4DF9648-CB8E-4216-9F9F-126376CC3B24}" destId="{47BB64A9-6567-4BA2-B440-B0C46970ECFF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466AEF07-F37F-440B-8F92-106E1E005B85}" type="presOf" srcId="{105F4010-127C-430B-A37B-2ECEFDC62213}" destId="{3F404D77-A163-4F4C-B5EC-20DB6691F6D6}" srcOrd="0" destOrd="0" presId="urn:microsoft.com/office/officeart/2005/8/layout/vList2"/>
    <dgm:cxn modelId="{F97AE7B2-B36A-4C6A-9EDC-67B428A89DE0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2025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29,5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98,3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30,0</a:t>
          </a:r>
          <a:r>
            <a:rPr lang="ru-RU" sz="1400" dirty="0" smtClean="0">
              <a:latin typeface="Sitka Small" panose="02000505000000020004" pitchFamily="2" charset="0"/>
            </a:rPr>
            <a:t> тыс. рублей),  в </a:t>
          </a:r>
          <a:r>
            <a:rPr lang="ru-RU" sz="1400" dirty="0" err="1" smtClean="0">
              <a:latin typeface="Sitka Small" panose="02000505000000020004" pitchFamily="2" charset="0"/>
            </a:rPr>
            <a:t>т.ч</a:t>
          </a:r>
          <a:r>
            <a:rPr lang="ru-RU" sz="1400" dirty="0" smtClean="0">
              <a:latin typeface="Sitka Small" panose="02000505000000020004" pitchFamily="2" charset="0"/>
            </a:rPr>
            <a:t>.</a:t>
          </a:r>
          <a:endParaRPr lang="ru-RU" sz="14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smtClean="0"/>
            <a:t>обеспечение доступности объектов и услуг для инвалидов </a:t>
          </a:r>
          <a:endParaRPr lang="ru-RU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C37029D8-DA9B-42BF-9C71-A7A4E4D345E7}">
      <dgm:prSet/>
      <dgm:spPr/>
      <dgm:t>
        <a:bodyPr/>
        <a:lstStyle/>
        <a:p>
          <a:pPr rtl="0"/>
          <a:r>
            <a:rPr lang="ru-RU" smtClean="0"/>
            <a:t>повышение уровня  социальной адаптации  инвалидов </a:t>
          </a:r>
          <a:endParaRPr lang="ru-RU"/>
        </a:p>
      </dgm:t>
    </dgm:pt>
    <dgm:pt modelId="{2D3BF4CB-700A-4153-B2A9-FAB2B71D4876}" type="parTrans" cxnId="{362AD0EA-8CE3-4481-B633-64172AB1EE0F}">
      <dgm:prSet/>
      <dgm:spPr/>
      <dgm:t>
        <a:bodyPr/>
        <a:lstStyle/>
        <a:p>
          <a:endParaRPr lang="ru-RU"/>
        </a:p>
      </dgm:t>
    </dgm:pt>
    <dgm:pt modelId="{149E38D5-6066-43D7-9D08-23EB38A0550F}" type="sibTrans" cxnId="{362AD0EA-8CE3-4481-B633-64172AB1EE0F}">
      <dgm:prSet/>
      <dgm:spPr/>
      <dgm:t>
        <a:bodyPr/>
        <a:lstStyle/>
        <a:p>
          <a:endParaRPr lang="ru-RU"/>
        </a:p>
      </dgm:t>
    </dgm:pt>
    <dgm:pt modelId="{F3A404E0-CC82-42D1-9EBA-4616B1219564}">
      <dgm:prSet custT="1"/>
      <dgm:spPr/>
      <dgm:t>
        <a:bodyPr/>
        <a:lstStyle/>
        <a:p>
          <a:pPr algn="ctr" rtl="0"/>
          <a:r>
            <a:rPr lang="ru-RU" sz="1400" dirty="0" smtClean="0">
              <a:solidFill>
                <a:schemeClr val="bg1"/>
              </a:solidFill>
              <a:latin typeface="Bookman Old Style" pitchFamily="18" charset="0"/>
            </a:rPr>
            <a:t>Муниципальная программа финансируется за счет  средств </a:t>
          </a:r>
          <a:r>
            <a:rPr lang="ru-RU" sz="1400" b="1" dirty="0" smtClean="0">
              <a:solidFill>
                <a:schemeClr val="bg1"/>
              </a:solidFill>
              <a:latin typeface="Bookman Old Style" pitchFamily="18" charset="0"/>
            </a:rPr>
            <a:t>местного бюджета</a:t>
          </a:r>
          <a:r>
            <a:rPr lang="ru-RU" sz="1400" dirty="0" smtClean="0">
              <a:solidFill>
                <a:schemeClr val="bg1"/>
              </a:solidFill>
              <a:latin typeface="Bookman Old Style" pitchFamily="18" charset="0"/>
            </a:rPr>
            <a:t>.</a:t>
          </a:r>
          <a:endParaRPr lang="ru-RU" sz="1400" dirty="0">
            <a:latin typeface="Sitka Small" panose="02000505000000020004" pitchFamily="2" charset="0"/>
          </a:endParaRPr>
        </a:p>
      </dgm:t>
    </dgm:pt>
    <dgm:pt modelId="{C76A1A3F-F3B6-4B0C-A10E-3F734B8C9789}" type="parTrans" cxnId="{3FE2A697-804F-4EB7-A3D8-3F1FB97A8DA4}">
      <dgm:prSet/>
      <dgm:spPr/>
      <dgm:t>
        <a:bodyPr/>
        <a:lstStyle/>
        <a:p>
          <a:endParaRPr lang="ru-RU"/>
        </a:p>
      </dgm:t>
    </dgm:pt>
    <dgm:pt modelId="{E124DF8D-9590-4717-B4A7-A6E04A90C1B5}" type="sibTrans" cxnId="{3FE2A697-804F-4EB7-A3D8-3F1FB97A8DA4}">
      <dgm:prSet/>
      <dgm:spPr/>
      <dgm:t>
        <a:bodyPr/>
        <a:lstStyle/>
        <a:p>
          <a:endParaRPr lang="ru-RU"/>
        </a:p>
      </dgm:t>
    </dgm:pt>
    <dgm:pt modelId="{299569AF-54E3-48BB-9208-5813619EC2C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 на проведение спортивных, образовательных и культурных мероприятий инвалидов и маломобильных групп</a:t>
          </a:r>
          <a:endParaRPr lang="ru-RU" sz="1400" dirty="0">
            <a:latin typeface="Sitka Small" panose="02000505000000020004" pitchFamily="2" charset="0"/>
          </a:endParaRPr>
        </a:p>
      </dgm:t>
    </dgm:pt>
    <dgm:pt modelId="{DA6796DD-53D8-4065-AE43-034E204AC56A}" type="sibTrans" cxnId="{14AEB588-F02E-453A-9B96-151DA84DBF80}">
      <dgm:prSet/>
      <dgm:spPr/>
      <dgm:t>
        <a:bodyPr/>
        <a:lstStyle/>
        <a:p>
          <a:endParaRPr lang="ru-RU"/>
        </a:p>
      </dgm:t>
    </dgm:pt>
    <dgm:pt modelId="{AD23B1E1-3B76-4CA5-B598-3C8D3CACE3C3}" type="parTrans" cxnId="{14AEB588-F02E-453A-9B96-151DA84DBF80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3" custLinFactY="-17007" custLinFactNeighborX="2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3E6D-FE83-48C6-BC95-655241F04E94}" type="pres">
      <dgm:prSet presAssocID="{299569AF-54E3-48BB-9208-5813619EC2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3D92-2C4E-4B09-B7C4-4EDDF0B854A5}" type="pres">
      <dgm:prSet presAssocID="{299569AF-54E3-48BB-9208-5813619EC2C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10C2C-D459-4991-986A-A05B6774F47A}" type="pres">
      <dgm:prSet presAssocID="{F3A404E0-CC82-42D1-9EBA-4616B121956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A907E-B548-485D-9264-CC78FC0A5D4F}" type="presOf" srcId="{0E859B72-F7C5-403F-8008-A1FE6287771F}" destId="{933720EC-AA4B-4A0F-904B-00BEBE00F3A4}" srcOrd="0" destOrd="0" presId="urn:microsoft.com/office/officeart/2005/8/layout/vList2"/>
    <dgm:cxn modelId="{DBA2EA51-093F-441D-AC71-2F312B2B3EC9}" type="presOf" srcId="{7264CC30-7D24-4C58-BF4B-B165BD16079C}" destId="{6D86CDB5-D971-48EE-A839-81E23D778FCD}" srcOrd="0" destOrd="0" presId="urn:microsoft.com/office/officeart/2005/8/layout/vList2"/>
    <dgm:cxn modelId="{14AEB588-F02E-453A-9B96-151DA84DBF80}" srcId="{0E859B72-F7C5-403F-8008-A1FE6287771F}" destId="{299569AF-54E3-48BB-9208-5813619EC2CC}" srcOrd="1" destOrd="0" parTransId="{AD23B1E1-3B76-4CA5-B598-3C8D3CACE3C3}" sibTransId="{DA6796DD-53D8-4065-AE43-034E204AC56A}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4EE693E5-7CE6-4CF9-8FEC-DD32340098C4}" type="presOf" srcId="{C37029D8-DA9B-42BF-9C71-A7A4E4D345E7}" destId="{D8533D92-2C4E-4B09-B7C4-4EDDF0B854A5}" srcOrd="0" destOrd="0" presId="urn:microsoft.com/office/officeart/2005/8/layout/vList2"/>
    <dgm:cxn modelId="{362AD0EA-8CE3-4481-B633-64172AB1EE0F}" srcId="{299569AF-54E3-48BB-9208-5813619EC2CC}" destId="{C37029D8-DA9B-42BF-9C71-A7A4E4D345E7}" srcOrd="0" destOrd="0" parTransId="{2D3BF4CB-700A-4153-B2A9-FAB2B71D4876}" sibTransId="{149E38D5-6066-43D7-9D08-23EB38A0550F}"/>
    <dgm:cxn modelId="{3616B1E8-BEB3-428F-84E8-65BEA7CF24D3}" type="presOf" srcId="{F3A404E0-CC82-42D1-9EBA-4616B1219564}" destId="{2FB10C2C-D459-4991-986A-A05B6774F47A}" srcOrd="0" destOrd="0" presId="urn:microsoft.com/office/officeart/2005/8/layout/vList2"/>
    <dgm:cxn modelId="{BB7BD8AE-DA98-49A8-A83E-1CE9B5DFE703}" type="presOf" srcId="{299569AF-54E3-48BB-9208-5813619EC2CC}" destId="{FDBF3E6D-FE83-48C6-BC95-655241F04E94}" srcOrd="0" destOrd="0" presId="urn:microsoft.com/office/officeart/2005/8/layout/vList2"/>
    <dgm:cxn modelId="{B4E03139-74EA-4CAA-96A5-9BD401AF9E25}" type="presOf" srcId="{9460AC56-4803-4EC2-9408-D5E10535E5E9}" destId="{91F65084-AC6C-459C-9320-4F1E999A17E3}" srcOrd="0" destOrd="0" presId="urn:microsoft.com/office/officeart/2005/8/layout/vList2"/>
    <dgm:cxn modelId="{3FE2A697-804F-4EB7-A3D8-3F1FB97A8DA4}" srcId="{0E859B72-F7C5-403F-8008-A1FE6287771F}" destId="{F3A404E0-CC82-42D1-9EBA-4616B1219564}" srcOrd="2" destOrd="0" parTransId="{C76A1A3F-F3B6-4B0C-A10E-3F734B8C9789}" sibTransId="{E124DF8D-9590-4717-B4A7-A6E04A90C1B5}"/>
    <dgm:cxn modelId="{F076FC6A-4DB4-4FA3-ACCA-8C85A47D8D9C}" type="presParOf" srcId="{933720EC-AA4B-4A0F-904B-00BEBE00F3A4}" destId="{6D86CDB5-D971-48EE-A839-81E23D778FCD}" srcOrd="0" destOrd="0" presId="urn:microsoft.com/office/officeart/2005/8/layout/vList2"/>
    <dgm:cxn modelId="{2CC70409-0BE3-4962-9196-1879919C6F4D}" type="presParOf" srcId="{933720EC-AA4B-4A0F-904B-00BEBE00F3A4}" destId="{91F65084-AC6C-459C-9320-4F1E999A17E3}" srcOrd="1" destOrd="0" presId="urn:microsoft.com/office/officeart/2005/8/layout/vList2"/>
    <dgm:cxn modelId="{9BFDFDC8-D038-4A88-9E93-E9C941C65237}" type="presParOf" srcId="{933720EC-AA4B-4A0F-904B-00BEBE00F3A4}" destId="{FDBF3E6D-FE83-48C6-BC95-655241F04E94}" srcOrd="2" destOrd="0" presId="urn:microsoft.com/office/officeart/2005/8/layout/vList2"/>
    <dgm:cxn modelId="{7194836C-E60A-4F8C-9318-13F5BA16314B}" type="presParOf" srcId="{933720EC-AA4B-4A0F-904B-00BEBE00F3A4}" destId="{D8533D92-2C4E-4B09-B7C4-4EDDF0B854A5}" srcOrd="3" destOrd="0" presId="urn:microsoft.com/office/officeart/2005/8/layout/vList2"/>
    <dgm:cxn modelId="{14462376-4C35-4B1F-9BA5-CF474BEB53E7}" type="presParOf" srcId="{933720EC-AA4B-4A0F-904B-00BEBE00F3A4}" destId="{2FB10C2C-D459-4991-986A-A05B6774F4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уровня благоустройства сельских территорий Холм-Жирковского муниципального округа Смоленской области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-138" custLinFactNeighborY="-619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11F443-ED23-4B4A-9740-BAEC7A566A11}" type="presOf" srcId="{DE9C9C94-DBB2-44D5-920D-8051CCDFF018}" destId="{E7A02CB9-94FA-4939-9EFF-915B5BFC7691}" srcOrd="0" destOrd="0" presId="urn:microsoft.com/office/officeart/2005/8/layout/vList2"/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082F500A-B2BD-43AC-BEFA-5AD22099A9A4}" type="presOf" srcId="{BAE78F17-D213-45A5-BDBF-CE175FF75885}" destId="{2B0E552D-2E96-4390-951D-F36D7CD55989}" srcOrd="0" destOrd="0" presId="urn:microsoft.com/office/officeart/2005/8/layout/vList2"/>
    <dgm:cxn modelId="{42B7378B-9DDE-424F-B660-9B372255D941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>
        <a:gradFill flip="none" rotWithShape="0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2025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latin typeface="Sitka Small" panose="02000505000000020004" pitchFamily="2" charset="0"/>
            </a:rPr>
            <a:t>18</a:t>
          </a:r>
          <a:r>
            <a:rPr lang="ru-RU" b="1" i="0" baseline="0" dirty="0" smtClean="0">
              <a:latin typeface="Sitka Small" panose="02000505000000020004" pitchFamily="2" charset="0"/>
            </a:rPr>
            <a:t> 032,4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97,7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18 448,8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рублей) 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2327" custLinFactNeighborY="-20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479B80-0ADB-4EA1-B621-87526793A4C0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336CB889-0FDE-40E6-B617-2B65218BA51B}" type="presOf" srcId="{F02734AB-A5FE-4B3D-A246-635C110DA048}" destId="{E27E85E3-4976-4284-8FC2-A43FDD27937C}" srcOrd="0" destOrd="0" presId="urn:microsoft.com/office/officeart/2005/8/layout/vList2"/>
    <dgm:cxn modelId="{45503B1F-1FE2-4603-A6A1-EB2FA6555C37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solidFill>
          <a:srgbClr val="CCECFF"/>
        </a:soli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областного и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100000" custScaleY="137566" custLinFactNeighborX="-7580" custLinFactNeighborY="-373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43A444-2A80-4F7D-9D63-01308E9407A8}" type="presOf" srcId="{E2F7BDE9-6180-4D84-8F49-0D4451891A93}" destId="{7D16E844-27AD-4B5F-90B8-E5A896941874}" srcOrd="0" destOrd="0" presId="urn:microsoft.com/office/officeart/2005/8/layout/vList2"/>
    <dgm:cxn modelId="{A3BE5005-A112-4127-8DA8-5F3A6D5CAC0F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31820423-400E-4D2D-A25E-8718A5F870C2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CCFF33">
            <a:alpha val="89804"/>
          </a:srgbClr>
        </a:solidFill>
        <a:ln w="19050"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66">
                <a:shade val="30000"/>
                <a:satMod val="115000"/>
              </a:srgbClr>
            </a:gs>
            <a:gs pos="50000">
              <a:srgbClr val="00CC66">
                <a:shade val="67500"/>
                <a:satMod val="115000"/>
              </a:srgbClr>
            </a:gs>
            <a:gs pos="100000">
              <a:srgbClr val="00CC66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gradFill flip="none" rotWithShape="0">
          <a:gsLst>
            <a:gs pos="0">
              <a:srgbClr val="00CC66">
                <a:shade val="30000"/>
                <a:satMod val="115000"/>
              </a:srgbClr>
            </a:gs>
            <a:gs pos="50000">
              <a:srgbClr val="00CC66">
                <a:shade val="67500"/>
                <a:satMod val="115000"/>
              </a:srgbClr>
            </a:gs>
            <a:gs pos="100000">
              <a:srgbClr val="00CC66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gradFill flip="none" rotWithShape="0">
          <a:gsLst>
            <a:gs pos="0">
              <a:srgbClr val="00CC66">
                <a:shade val="30000"/>
                <a:satMod val="115000"/>
              </a:srgbClr>
            </a:gs>
            <a:gs pos="50000">
              <a:srgbClr val="00CC66">
                <a:shade val="67500"/>
                <a:satMod val="115000"/>
              </a:srgbClr>
            </a:gs>
            <a:gs pos="100000">
              <a:srgbClr val="00CC66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CCFF33">
            <a:alpha val="90000"/>
          </a:srgbClr>
        </a:solidFill>
        <a:ln w="19050"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0975135-1116-4C8F-87E1-654069823032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9F4E985E-F067-4F4A-B0FC-42D3588807C8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Расходы на содержание Управления по развитию территорий и территориальных комитетов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B06C5D-A5E0-4A5C-906F-38B5B22874EE}" type="parTrans" cxnId="{6FDA5ABC-C5E4-4870-AE91-62BA30EF2158}">
      <dgm:prSet/>
      <dgm:spPr/>
      <dgm:t>
        <a:bodyPr/>
        <a:lstStyle/>
        <a:p>
          <a:endParaRPr lang="ru-RU"/>
        </a:p>
      </dgm:t>
    </dgm:pt>
    <dgm:pt modelId="{EFF0ADA7-4AA7-4BC3-A729-30EB51E68ED3}" type="sibTrans" cxnId="{6FDA5ABC-C5E4-4870-AE91-62BA30EF2158}">
      <dgm:prSet/>
      <dgm:spPr/>
      <dgm:t>
        <a:bodyPr/>
        <a:lstStyle/>
        <a:p>
          <a:endParaRPr lang="ru-RU"/>
        </a:p>
      </dgm:t>
    </dgm:pt>
    <dgm:pt modelId="{229D2A1C-14A7-4732-826F-0E29889018D8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Опашка населенных пунктов сельских территорий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E3A1BB-2000-478D-A279-75B4F2062483}" type="parTrans" cxnId="{2A52B188-6D54-4BDC-8114-1803C4A30E60}">
      <dgm:prSet/>
      <dgm:spPr/>
      <dgm:t>
        <a:bodyPr/>
        <a:lstStyle/>
        <a:p>
          <a:endParaRPr lang="ru-RU"/>
        </a:p>
      </dgm:t>
    </dgm:pt>
    <dgm:pt modelId="{3DBE6071-8E4D-4AC9-9F6B-2C8C60536FFF}" type="sibTrans" cxnId="{2A52B188-6D54-4BDC-8114-1803C4A30E60}">
      <dgm:prSet/>
      <dgm:spPr/>
      <dgm:t>
        <a:bodyPr/>
        <a:lstStyle/>
        <a:p>
          <a:endParaRPr lang="ru-RU"/>
        </a:p>
      </dgm:t>
    </dgm:pt>
    <dgm:pt modelId="{10B76BC7-6C7A-48AB-8F7E-603DE5E79FC6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Благоустройство сельских территорий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681706-C612-4A31-A2E4-1D1B46A294C3}" type="parTrans" cxnId="{26BDDE5D-C5EF-4FD2-AEA0-42CF38EE1F2A}">
      <dgm:prSet/>
      <dgm:spPr/>
      <dgm:t>
        <a:bodyPr/>
        <a:lstStyle/>
        <a:p>
          <a:endParaRPr lang="ru-RU"/>
        </a:p>
      </dgm:t>
    </dgm:pt>
    <dgm:pt modelId="{8026A9F1-83BA-4DBF-91D1-64B20EA27216}" type="sibTrans" cxnId="{26BDDE5D-C5EF-4FD2-AEA0-42CF38EE1F2A}">
      <dgm:prSet/>
      <dgm:spPr/>
      <dgm:t>
        <a:bodyPr/>
        <a:lstStyle/>
        <a:p>
          <a:endParaRPr lang="ru-RU"/>
        </a:p>
      </dgm:t>
    </dgm:pt>
    <dgm:pt modelId="{A94A3934-A84F-4A1A-9ABC-482C4514D5A4}">
      <dgm:prSet custT="1"/>
      <dgm:spPr/>
      <dgm:t>
        <a:bodyPr/>
        <a:lstStyle/>
        <a:p>
          <a:pPr algn="just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Сооружение детских игровых площадок на сельских территориях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A9AE5F-3FB1-405D-82B1-57D6ADC4849F}" type="parTrans" cxnId="{DB60CB27-1A4B-467A-8E70-5FD6D03AB170}">
      <dgm:prSet/>
      <dgm:spPr/>
      <dgm:t>
        <a:bodyPr/>
        <a:lstStyle/>
        <a:p>
          <a:endParaRPr lang="ru-RU"/>
        </a:p>
      </dgm:t>
    </dgm:pt>
    <dgm:pt modelId="{A9B6E72C-3DD1-4645-9E75-DFA3F266039E}" type="sibTrans" cxnId="{DB60CB27-1A4B-467A-8E70-5FD6D03AB170}">
      <dgm:prSet/>
      <dgm:spPr/>
      <dgm:t>
        <a:bodyPr/>
        <a:lstStyle/>
        <a:p>
          <a:endParaRPr lang="ru-RU"/>
        </a:p>
      </dgm:t>
    </dgm:pt>
    <dgm:pt modelId="{2E3F2DC7-0D32-4C64-9B02-24E20CEF39FD}" type="pres">
      <dgm:prSet presAssocID="{E0975135-1116-4C8F-87E1-654069823032}" presName="linearFlow" presStyleCnt="0">
        <dgm:presLayoutVars>
          <dgm:dir/>
          <dgm:resizeHandles val="exact"/>
        </dgm:presLayoutVars>
      </dgm:prSet>
      <dgm:spPr/>
    </dgm:pt>
    <dgm:pt modelId="{B9E08E6B-9230-425D-A3E1-FF8153265556}" type="pres">
      <dgm:prSet presAssocID="{9F4E985E-F067-4F4A-B0FC-42D3588807C8}" presName="composite" presStyleCnt="0"/>
      <dgm:spPr/>
    </dgm:pt>
    <dgm:pt modelId="{DD18787D-BF42-4DC7-9AF9-9D0BE450FEFD}" type="pres">
      <dgm:prSet presAssocID="{9F4E985E-F067-4F4A-B0FC-42D3588807C8}" presName="imgShp" presStyleLbl="fgImgPlace1" presStyleIdx="0" presStyleCnt="4"/>
      <dgm:spPr/>
    </dgm:pt>
    <dgm:pt modelId="{45D36CA2-535E-4C18-9617-C44646E03764}" type="pres">
      <dgm:prSet presAssocID="{9F4E985E-F067-4F4A-B0FC-42D3588807C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7D563-E7EC-4A82-9857-A5D6C9118959}" type="pres">
      <dgm:prSet presAssocID="{EFF0ADA7-4AA7-4BC3-A729-30EB51E68ED3}" presName="spacing" presStyleCnt="0"/>
      <dgm:spPr/>
    </dgm:pt>
    <dgm:pt modelId="{1685C7C6-95CD-4C24-97CE-308420678A3D}" type="pres">
      <dgm:prSet presAssocID="{229D2A1C-14A7-4732-826F-0E29889018D8}" presName="composite" presStyleCnt="0"/>
      <dgm:spPr/>
    </dgm:pt>
    <dgm:pt modelId="{85C5EA66-F8FB-42D4-BE16-FB338E37F32C}" type="pres">
      <dgm:prSet presAssocID="{229D2A1C-14A7-4732-826F-0E29889018D8}" presName="imgShp" presStyleLbl="fgImgPlace1" presStyleIdx="1" presStyleCnt="4"/>
      <dgm:spPr/>
    </dgm:pt>
    <dgm:pt modelId="{6DCAFE1E-C84B-4567-880F-E9081B7A40AD}" type="pres">
      <dgm:prSet presAssocID="{229D2A1C-14A7-4732-826F-0E29889018D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DE0B9-C245-4C82-8124-DDB35A69FE9E}" type="pres">
      <dgm:prSet presAssocID="{3DBE6071-8E4D-4AC9-9F6B-2C8C60536FFF}" presName="spacing" presStyleCnt="0"/>
      <dgm:spPr/>
    </dgm:pt>
    <dgm:pt modelId="{8E9E21E6-F3F3-4070-B60D-1A28B2A257DF}" type="pres">
      <dgm:prSet presAssocID="{10B76BC7-6C7A-48AB-8F7E-603DE5E79FC6}" presName="composite" presStyleCnt="0"/>
      <dgm:spPr/>
    </dgm:pt>
    <dgm:pt modelId="{AECD7E8C-1BAF-4F87-88C7-ED43A3F9088C}" type="pres">
      <dgm:prSet presAssocID="{10B76BC7-6C7A-48AB-8F7E-603DE5E79FC6}" presName="imgShp" presStyleLbl="fgImgPlace1" presStyleIdx="2" presStyleCnt="4"/>
      <dgm:spPr/>
    </dgm:pt>
    <dgm:pt modelId="{15C669CB-968B-4541-A0B7-37678A6045C1}" type="pres">
      <dgm:prSet presAssocID="{10B76BC7-6C7A-48AB-8F7E-603DE5E79FC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545D3-342A-47E8-8A6C-EA64F19C25DD}" type="pres">
      <dgm:prSet presAssocID="{8026A9F1-83BA-4DBF-91D1-64B20EA27216}" presName="spacing" presStyleCnt="0"/>
      <dgm:spPr/>
    </dgm:pt>
    <dgm:pt modelId="{B73CEA42-48C8-4577-AB37-D8A72F4B186B}" type="pres">
      <dgm:prSet presAssocID="{A94A3934-A84F-4A1A-9ABC-482C4514D5A4}" presName="composite" presStyleCnt="0"/>
      <dgm:spPr/>
    </dgm:pt>
    <dgm:pt modelId="{596302CD-EDEA-48A1-B126-7A0A5F2412A2}" type="pres">
      <dgm:prSet presAssocID="{A94A3934-A84F-4A1A-9ABC-482C4514D5A4}" presName="imgShp" presStyleLbl="fgImgPlace1" presStyleIdx="3" presStyleCnt="4"/>
      <dgm:spPr/>
    </dgm:pt>
    <dgm:pt modelId="{AD56AA11-1405-4C8C-B816-0B8D696E905B}" type="pres">
      <dgm:prSet presAssocID="{A94A3934-A84F-4A1A-9ABC-482C4514D5A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BDDE5D-C5EF-4FD2-AEA0-42CF38EE1F2A}" srcId="{E0975135-1116-4C8F-87E1-654069823032}" destId="{10B76BC7-6C7A-48AB-8F7E-603DE5E79FC6}" srcOrd="2" destOrd="0" parTransId="{7D681706-C612-4A31-A2E4-1D1B46A294C3}" sibTransId="{8026A9F1-83BA-4DBF-91D1-64B20EA27216}"/>
    <dgm:cxn modelId="{34DCCBB2-4E8A-49AF-92BA-564E98B35CBF}" type="presOf" srcId="{9F4E985E-F067-4F4A-B0FC-42D3588807C8}" destId="{45D36CA2-535E-4C18-9617-C44646E03764}" srcOrd="0" destOrd="0" presId="urn:microsoft.com/office/officeart/2005/8/layout/vList3"/>
    <dgm:cxn modelId="{9D9FA61F-890D-42EE-AF98-FE07AC0A74A8}" type="presOf" srcId="{E0975135-1116-4C8F-87E1-654069823032}" destId="{2E3F2DC7-0D32-4C64-9B02-24E20CEF39FD}" srcOrd="0" destOrd="0" presId="urn:microsoft.com/office/officeart/2005/8/layout/vList3"/>
    <dgm:cxn modelId="{DB60CB27-1A4B-467A-8E70-5FD6D03AB170}" srcId="{E0975135-1116-4C8F-87E1-654069823032}" destId="{A94A3934-A84F-4A1A-9ABC-482C4514D5A4}" srcOrd="3" destOrd="0" parTransId="{06A9AE5F-3FB1-405D-82B1-57D6ADC4849F}" sibTransId="{A9B6E72C-3DD1-4645-9E75-DFA3F266039E}"/>
    <dgm:cxn modelId="{2A52B188-6D54-4BDC-8114-1803C4A30E60}" srcId="{E0975135-1116-4C8F-87E1-654069823032}" destId="{229D2A1C-14A7-4732-826F-0E29889018D8}" srcOrd="1" destOrd="0" parTransId="{BCE3A1BB-2000-478D-A279-75B4F2062483}" sibTransId="{3DBE6071-8E4D-4AC9-9F6B-2C8C60536FFF}"/>
    <dgm:cxn modelId="{6FDA5ABC-C5E4-4870-AE91-62BA30EF2158}" srcId="{E0975135-1116-4C8F-87E1-654069823032}" destId="{9F4E985E-F067-4F4A-B0FC-42D3588807C8}" srcOrd="0" destOrd="0" parTransId="{77B06C5D-A5E0-4A5C-906F-38B5B22874EE}" sibTransId="{EFF0ADA7-4AA7-4BC3-A729-30EB51E68ED3}"/>
    <dgm:cxn modelId="{B3A3C32D-C74E-42BA-B910-555FB0608DA0}" type="presOf" srcId="{10B76BC7-6C7A-48AB-8F7E-603DE5E79FC6}" destId="{15C669CB-968B-4541-A0B7-37678A6045C1}" srcOrd="0" destOrd="0" presId="urn:microsoft.com/office/officeart/2005/8/layout/vList3"/>
    <dgm:cxn modelId="{1D0585D8-590E-4155-AC0A-BFDFBD59785C}" type="presOf" srcId="{A94A3934-A84F-4A1A-9ABC-482C4514D5A4}" destId="{AD56AA11-1405-4C8C-B816-0B8D696E905B}" srcOrd="0" destOrd="0" presId="urn:microsoft.com/office/officeart/2005/8/layout/vList3"/>
    <dgm:cxn modelId="{50DF45B8-A567-4518-92EB-FF90840D0339}" type="presOf" srcId="{229D2A1C-14A7-4732-826F-0E29889018D8}" destId="{6DCAFE1E-C84B-4567-880F-E9081B7A40AD}" srcOrd="0" destOrd="0" presId="urn:microsoft.com/office/officeart/2005/8/layout/vList3"/>
    <dgm:cxn modelId="{354C7565-58F1-4481-9C5B-3AF84A32715C}" type="presParOf" srcId="{2E3F2DC7-0D32-4C64-9B02-24E20CEF39FD}" destId="{B9E08E6B-9230-425D-A3E1-FF8153265556}" srcOrd="0" destOrd="0" presId="urn:microsoft.com/office/officeart/2005/8/layout/vList3"/>
    <dgm:cxn modelId="{51887F9D-5C6B-4846-81E4-3AA7B538D6B4}" type="presParOf" srcId="{B9E08E6B-9230-425D-A3E1-FF8153265556}" destId="{DD18787D-BF42-4DC7-9AF9-9D0BE450FEFD}" srcOrd="0" destOrd="0" presId="urn:microsoft.com/office/officeart/2005/8/layout/vList3"/>
    <dgm:cxn modelId="{75165A77-6893-4ACE-883E-20D43E4511B4}" type="presParOf" srcId="{B9E08E6B-9230-425D-A3E1-FF8153265556}" destId="{45D36CA2-535E-4C18-9617-C44646E03764}" srcOrd="1" destOrd="0" presId="urn:microsoft.com/office/officeart/2005/8/layout/vList3"/>
    <dgm:cxn modelId="{023182CF-8050-42C9-89B0-9CF785F3E41B}" type="presParOf" srcId="{2E3F2DC7-0D32-4C64-9B02-24E20CEF39FD}" destId="{CE37D563-E7EC-4A82-9857-A5D6C9118959}" srcOrd="1" destOrd="0" presId="urn:microsoft.com/office/officeart/2005/8/layout/vList3"/>
    <dgm:cxn modelId="{382C6647-DF4A-42E0-8062-1CA0046F33C3}" type="presParOf" srcId="{2E3F2DC7-0D32-4C64-9B02-24E20CEF39FD}" destId="{1685C7C6-95CD-4C24-97CE-308420678A3D}" srcOrd="2" destOrd="0" presId="urn:microsoft.com/office/officeart/2005/8/layout/vList3"/>
    <dgm:cxn modelId="{7C199589-F65C-4A4B-8737-F918644FE66A}" type="presParOf" srcId="{1685C7C6-95CD-4C24-97CE-308420678A3D}" destId="{85C5EA66-F8FB-42D4-BE16-FB338E37F32C}" srcOrd="0" destOrd="0" presId="urn:microsoft.com/office/officeart/2005/8/layout/vList3"/>
    <dgm:cxn modelId="{E335C1CC-DCD3-4633-A714-24581EBB223E}" type="presParOf" srcId="{1685C7C6-95CD-4C24-97CE-308420678A3D}" destId="{6DCAFE1E-C84B-4567-880F-E9081B7A40AD}" srcOrd="1" destOrd="0" presId="urn:microsoft.com/office/officeart/2005/8/layout/vList3"/>
    <dgm:cxn modelId="{3DB38A21-46A8-4352-99A5-04F5937572EA}" type="presParOf" srcId="{2E3F2DC7-0D32-4C64-9B02-24E20CEF39FD}" destId="{29EDE0B9-C245-4C82-8124-DDB35A69FE9E}" srcOrd="3" destOrd="0" presId="urn:microsoft.com/office/officeart/2005/8/layout/vList3"/>
    <dgm:cxn modelId="{C2568ED3-69DD-4D24-BF5A-3AD1A242A4BA}" type="presParOf" srcId="{2E3F2DC7-0D32-4C64-9B02-24E20CEF39FD}" destId="{8E9E21E6-F3F3-4070-B60D-1A28B2A257DF}" srcOrd="4" destOrd="0" presId="urn:microsoft.com/office/officeart/2005/8/layout/vList3"/>
    <dgm:cxn modelId="{5C40E79B-6421-4BC5-ACE2-DCCD264B2008}" type="presParOf" srcId="{8E9E21E6-F3F3-4070-B60D-1A28B2A257DF}" destId="{AECD7E8C-1BAF-4F87-88C7-ED43A3F9088C}" srcOrd="0" destOrd="0" presId="urn:microsoft.com/office/officeart/2005/8/layout/vList3"/>
    <dgm:cxn modelId="{B570122E-253C-4752-A302-95B17C6CDA4D}" type="presParOf" srcId="{8E9E21E6-F3F3-4070-B60D-1A28B2A257DF}" destId="{15C669CB-968B-4541-A0B7-37678A6045C1}" srcOrd="1" destOrd="0" presId="urn:microsoft.com/office/officeart/2005/8/layout/vList3"/>
    <dgm:cxn modelId="{0355B8BB-928D-43B0-93EB-99BCFB5FB9AA}" type="presParOf" srcId="{2E3F2DC7-0D32-4C64-9B02-24E20CEF39FD}" destId="{658545D3-342A-47E8-8A6C-EA64F19C25DD}" srcOrd="5" destOrd="0" presId="urn:microsoft.com/office/officeart/2005/8/layout/vList3"/>
    <dgm:cxn modelId="{9C79A8B4-4C17-4237-959E-0C079FB31AE6}" type="presParOf" srcId="{2E3F2DC7-0D32-4C64-9B02-24E20CEF39FD}" destId="{B73CEA42-48C8-4577-AB37-D8A72F4B186B}" srcOrd="6" destOrd="0" presId="urn:microsoft.com/office/officeart/2005/8/layout/vList3"/>
    <dgm:cxn modelId="{9338E197-7AAB-483E-B85B-384B5B66E464}" type="presParOf" srcId="{B73CEA42-48C8-4577-AB37-D8A72F4B186B}" destId="{596302CD-EDEA-48A1-B126-7A0A5F2412A2}" srcOrd="0" destOrd="0" presId="urn:microsoft.com/office/officeart/2005/8/layout/vList3"/>
    <dgm:cxn modelId="{741E4AD7-5CEC-4DE6-8227-817DD7A97C77}" type="presParOf" srcId="{B73CEA42-48C8-4577-AB37-D8A72F4B186B}" destId="{AD56AA11-1405-4C8C-B816-0B8D696E90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6D7BEFC-87C0-47BC-9A28-1B4BAB584066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6CAB9D-317F-4AA3-B2D4-E2E14ADA620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57E2D99A-9636-4D57-B89A-61A713FC956A}" type="parTrans" cxnId="{26752C19-5A06-45AF-99DB-8C7E0A8899AD}">
      <dgm:prSet/>
      <dgm:spPr/>
      <dgm:t>
        <a:bodyPr/>
        <a:lstStyle/>
        <a:p>
          <a:endParaRPr lang="ru-RU"/>
        </a:p>
      </dgm:t>
    </dgm:pt>
    <dgm:pt modelId="{8D5520E3-AC44-4FB4-8BB5-BF2AE9C18D13}" type="sibTrans" cxnId="{26752C19-5A06-45AF-99DB-8C7E0A8899AD}">
      <dgm:prSet/>
      <dgm:spPr/>
      <dgm:t>
        <a:bodyPr/>
        <a:lstStyle/>
        <a:p>
          <a:endParaRPr lang="ru-RU"/>
        </a:p>
      </dgm:t>
    </dgm:pt>
    <dgm:pt modelId="{16AB125D-0763-413A-9CD5-06244DDEB064}" type="pres">
      <dgm:prSet presAssocID="{76D7BEFC-87C0-47BC-9A28-1B4BAB584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F1076D-4FBF-4F45-BF89-043B5E126B11}" type="pres">
      <dgm:prSet presAssocID="{146CAB9D-317F-4AA3-B2D4-E2E14ADA6204}" presName="parentText" presStyleLbl="node1" presStyleIdx="0" presStyleCnt="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</dgm:ptLst>
  <dgm:cxnLst>
    <dgm:cxn modelId="{F04AEB17-9E50-467F-8787-1B6175B4ED5C}" type="presOf" srcId="{146CAB9D-317F-4AA3-B2D4-E2E14ADA6204}" destId="{EBF1076D-4FBF-4F45-BF89-043B5E126B11}" srcOrd="0" destOrd="0" presId="urn:microsoft.com/office/officeart/2005/8/layout/vList2"/>
    <dgm:cxn modelId="{8BE8A122-9DA5-4B10-863B-0B1730B81E0A}" type="presOf" srcId="{76D7BEFC-87C0-47BC-9A28-1B4BAB584066}" destId="{16AB125D-0763-413A-9CD5-06244DDEB064}" srcOrd="0" destOrd="0" presId="urn:microsoft.com/office/officeart/2005/8/layout/vList2"/>
    <dgm:cxn modelId="{26752C19-5A06-45AF-99DB-8C7E0A8899AD}" srcId="{76D7BEFC-87C0-47BC-9A28-1B4BAB584066}" destId="{146CAB9D-317F-4AA3-B2D4-E2E14ADA6204}" srcOrd="0" destOrd="0" parTransId="{57E2D99A-9636-4D57-B89A-61A713FC956A}" sibTransId="{8D5520E3-AC44-4FB4-8BB5-BF2AE9C18D13}"/>
    <dgm:cxn modelId="{9D208F3F-4E98-402B-94E4-AC4C821BA1EE}" type="presParOf" srcId="{16AB125D-0763-413A-9CD5-06244DDEB064}" destId="{EBF1076D-4FBF-4F45-BF89-043B5E126B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b="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Ремонт муниципального имущества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Обслуживание пожарной сигнализации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Приобретение муниципального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имущества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F0DDA7-E0FF-4DF2-96FC-33B731CB9910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Межевание земельных участков,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их постановка на учет 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65851-1FDD-4F11-ADF0-66C6D817BE38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Изготовление технических планов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недвижимого имущества</a:t>
          </a: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FB4BC5-0CB0-4860-AE3E-40B93C03ADAA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Подготовка проектов межевания земельных     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участков, проведение кадастровых работ</a:t>
          </a: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3A9D39-9891-4042-B27F-C8A433642566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Оценка рыночной стоимости</a:t>
          </a:r>
          <a:endParaRPr lang="ru-RU" sz="1200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/>
      <dgm:t>
        <a:bodyPr/>
        <a:lstStyle/>
        <a:p>
          <a:endParaRPr lang="ru-RU"/>
        </a:p>
      </dgm:t>
    </dgm:pt>
  </dgm:ptLst>
  <dgm:cxnLst>
    <dgm:cxn modelId="{B9C82A08-D61B-4F4D-9CE8-9D483B174EE1}" type="presOf" srcId="{BA071A15-EFEB-45C1-9F30-37EE5497FC18}" destId="{0436DA89-A853-4627-A083-1739EEEF6E0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C77BFDE4-03F5-4A8B-9CED-71A09C196990}" type="presOf" srcId="{A3445568-2506-42AC-BBB5-DB5ED086F057}" destId="{52584468-E839-4401-BB3F-A0FE05FF005B}" srcOrd="0" destOrd="0" presId="urn:microsoft.com/office/officeart/2008/layout/VerticalCurvedList"/>
    <dgm:cxn modelId="{B9BE802C-0871-485E-A6A3-A3831698F7E3}" type="presOf" srcId="{4376AF43-8EA0-4189-B4F5-756A66676509}" destId="{F7B79699-6C9E-4222-92C4-820989853EF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7FFEE5E7-B140-4BFE-9A56-8A9D1EF4BC61}" type="presOf" srcId="{8A3A9D39-9891-4042-B27F-C8A433642566}" destId="{262F9EDB-960B-4F3F-BACE-D0C94E1B1159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89045427-D01E-46AB-A5B5-1E6565A3D07D}" type="presOf" srcId="{81E65851-1FDD-4F11-ADF0-66C6D817BE38}" destId="{8CBB39F1-8E67-4419-A29C-14F00A783B16}" srcOrd="0" destOrd="0" presId="urn:microsoft.com/office/officeart/2008/layout/VerticalCurvedList"/>
    <dgm:cxn modelId="{F2F39DB5-C65F-4F5E-B9B2-43C0E928F5E9}" type="presOf" srcId="{AC1DF1C8-1819-43F5-8C94-35F4725FA01C}" destId="{5979CBC2-0EE9-4535-A7E0-BF6040AD38B5}" srcOrd="0" destOrd="0" presId="urn:microsoft.com/office/officeart/2008/layout/VerticalCurvedList"/>
    <dgm:cxn modelId="{B156B891-8406-47A5-B1A3-E59E9294B9BC}" type="presOf" srcId="{71EE7BEE-5E7D-4C7A-AEF8-1408C21F15CE}" destId="{C3A74AA2-FF48-47DF-A3C8-3CD6770F42AE}" srcOrd="0" destOrd="0" presId="urn:microsoft.com/office/officeart/2008/layout/VerticalCurvedList"/>
    <dgm:cxn modelId="{64813141-32A0-451B-984E-A7CD5D1E0204}" type="presOf" srcId="{4EFB4BC5-0CB0-4860-AE3E-40B93C03ADAA}" destId="{C331A558-E48E-47D4-910F-5DCF2C04B607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B679797D-3EB0-41EE-B808-4BBB4C176B32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E3700CB1-A63F-456F-90C7-3F6318BEFA60}" type="presParOf" srcId="{0436DA89-A853-4627-A083-1739EEEF6E06}" destId="{B5C51162-0C10-4B47-9AA5-5F9C13B00093}" srcOrd="0" destOrd="0" presId="urn:microsoft.com/office/officeart/2008/layout/VerticalCurvedList"/>
    <dgm:cxn modelId="{0FDD4ABE-3FD6-496A-841E-DE51F4519513}" type="presParOf" srcId="{B5C51162-0C10-4B47-9AA5-5F9C13B00093}" destId="{E1E61BAD-BED1-4D8A-90D4-BAE07F332A16}" srcOrd="0" destOrd="0" presId="urn:microsoft.com/office/officeart/2008/layout/VerticalCurvedList"/>
    <dgm:cxn modelId="{0581D11E-DF17-448A-8B2D-DC1EF940A3BC}" type="presParOf" srcId="{E1E61BAD-BED1-4D8A-90D4-BAE07F332A16}" destId="{4B2E72F6-C480-4DB1-9B6F-57BDD76DA4A2}" srcOrd="0" destOrd="0" presId="urn:microsoft.com/office/officeart/2008/layout/VerticalCurvedList"/>
    <dgm:cxn modelId="{5756DCA4-568F-4404-8FBF-66554FFE29F4}" type="presParOf" srcId="{E1E61BAD-BED1-4D8A-90D4-BAE07F332A16}" destId="{C3A74AA2-FF48-47DF-A3C8-3CD6770F42AE}" srcOrd="1" destOrd="0" presId="urn:microsoft.com/office/officeart/2008/layout/VerticalCurvedList"/>
    <dgm:cxn modelId="{82D0886A-A564-4ABC-B6F0-A358B21AD76F}" type="presParOf" srcId="{E1E61BAD-BED1-4D8A-90D4-BAE07F332A16}" destId="{CD51E50C-CCC6-4294-BB05-8281AC6B0206}" srcOrd="2" destOrd="0" presId="urn:microsoft.com/office/officeart/2008/layout/VerticalCurvedList"/>
    <dgm:cxn modelId="{7C500341-0426-4707-BD46-9DA9913151A9}" type="presParOf" srcId="{E1E61BAD-BED1-4D8A-90D4-BAE07F332A16}" destId="{CAF5E078-4AEA-4373-9B88-DAA4E643181C}" srcOrd="3" destOrd="0" presId="urn:microsoft.com/office/officeart/2008/layout/VerticalCurvedList"/>
    <dgm:cxn modelId="{F35A8D13-39BB-4EA8-8738-FADD68C6FDDB}" type="presParOf" srcId="{B5C51162-0C10-4B47-9AA5-5F9C13B00093}" destId="{F7B79699-6C9E-4222-92C4-820989853EF6}" srcOrd="1" destOrd="0" presId="urn:microsoft.com/office/officeart/2008/layout/VerticalCurvedList"/>
    <dgm:cxn modelId="{E8B9E7DA-473F-4DF2-9861-98C6AF36A112}" type="presParOf" srcId="{B5C51162-0C10-4B47-9AA5-5F9C13B00093}" destId="{135B7EAE-CDED-4E79-8A1E-6DC1E94DBBDC}" srcOrd="2" destOrd="0" presId="urn:microsoft.com/office/officeart/2008/layout/VerticalCurvedList"/>
    <dgm:cxn modelId="{9278A5EC-CD25-4637-9320-FE6AA57BC9C7}" type="presParOf" srcId="{135B7EAE-CDED-4E79-8A1E-6DC1E94DBBDC}" destId="{4B24DBC4-281B-4427-8AC6-38D1BD950105}" srcOrd="0" destOrd="0" presId="urn:microsoft.com/office/officeart/2008/layout/VerticalCurvedList"/>
    <dgm:cxn modelId="{2888CF5F-B849-4B99-9B24-857A7A85FAFC}" type="presParOf" srcId="{B5C51162-0C10-4B47-9AA5-5F9C13B00093}" destId="{52584468-E839-4401-BB3F-A0FE05FF005B}" srcOrd="3" destOrd="0" presId="urn:microsoft.com/office/officeart/2008/layout/VerticalCurvedList"/>
    <dgm:cxn modelId="{DC88196E-4C25-446C-9098-6491EF8AAD6E}" type="presParOf" srcId="{B5C51162-0C10-4B47-9AA5-5F9C13B00093}" destId="{6C48ABAB-0992-4FBE-B23F-3A8F1359BF9D}" srcOrd="4" destOrd="0" presId="urn:microsoft.com/office/officeart/2008/layout/VerticalCurvedList"/>
    <dgm:cxn modelId="{62FC7006-99DC-45FD-A3FE-369FF2184D6A}" type="presParOf" srcId="{6C48ABAB-0992-4FBE-B23F-3A8F1359BF9D}" destId="{80251128-A1F5-40E1-9DDB-013A01EE5DA4}" srcOrd="0" destOrd="0" presId="urn:microsoft.com/office/officeart/2008/layout/VerticalCurvedList"/>
    <dgm:cxn modelId="{879FC142-EB21-44BF-A9D4-D90D41F8FB89}" type="presParOf" srcId="{B5C51162-0C10-4B47-9AA5-5F9C13B00093}" destId="{5979CBC2-0EE9-4535-A7E0-BF6040AD38B5}" srcOrd="5" destOrd="0" presId="urn:microsoft.com/office/officeart/2008/layout/VerticalCurvedList"/>
    <dgm:cxn modelId="{E204C57A-28DC-4506-AAA5-02EA5E2E596B}" type="presParOf" srcId="{B5C51162-0C10-4B47-9AA5-5F9C13B00093}" destId="{CD55839D-27D4-473B-8077-2E062ED3ECE8}" srcOrd="6" destOrd="0" presId="urn:microsoft.com/office/officeart/2008/layout/VerticalCurvedList"/>
    <dgm:cxn modelId="{63EF9ACD-B0B2-478A-951A-9CB1CA377CFE}" type="presParOf" srcId="{CD55839D-27D4-473B-8077-2E062ED3ECE8}" destId="{400EB121-59E7-4F3C-AAEC-8B8E786BC37E}" srcOrd="0" destOrd="0" presId="urn:microsoft.com/office/officeart/2008/layout/VerticalCurvedList"/>
    <dgm:cxn modelId="{81CC0219-C84B-4D87-9A33-FE52F0C878A0}" type="presParOf" srcId="{B5C51162-0C10-4B47-9AA5-5F9C13B00093}" destId="{6837DB48-D70D-438C-8D10-A5853F390E0A}" srcOrd="7" destOrd="0" presId="urn:microsoft.com/office/officeart/2008/layout/VerticalCurvedList"/>
    <dgm:cxn modelId="{711D557C-D609-4052-8CE1-26EE47F60CF0}" type="presParOf" srcId="{B5C51162-0C10-4B47-9AA5-5F9C13B00093}" destId="{7E739400-C06E-476D-A588-BD2796D1BC92}" srcOrd="8" destOrd="0" presId="urn:microsoft.com/office/officeart/2008/layout/VerticalCurvedList"/>
    <dgm:cxn modelId="{30EE890C-6C3C-413F-9FF5-4FAEB3A28128}" type="presParOf" srcId="{7E739400-C06E-476D-A588-BD2796D1BC92}" destId="{93EF5291-800E-4F28-8287-2191C2C9315D}" srcOrd="0" destOrd="0" presId="urn:microsoft.com/office/officeart/2008/layout/VerticalCurvedList"/>
    <dgm:cxn modelId="{CB4F0786-2D3A-4E4F-89B6-1A04730FF9BB}" type="presParOf" srcId="{B5C51162-0C10-4B47-9AA5-5F9C13B00093}" destId="{262F9EDB-960B-4F3F-BACE-D0C94E1B1159}" srcOrd="9" destOrd="0" presId="urn:microsoft.com/office/officeart/2008/layout/VerticalCurvedList"/>
    <dgm:cxn modelId="{0A9E2A5A-77B4-4F26-AA42-39F1C7C03AB9}" type="presParOf" srcId="{B5C51162-0C10-4B47-9AA5-5F9C13B00093}" destId="{6E524A4B-D17D-4B0D-8C97-4F3C4D129EE0}" srcOrd="10" destOrd="0" presId="urn:microsoft.com/office/officeart/2008/layout/VerticalCurvedList"/>
    <dgm:cxn modelId="{7B3CF4E9-9C75-469A-9EB4-0D1E8AA16A91}" type="presParOf" srcId="{6E524A4B-D17D-4B0D-8C97-4F3C4D129EE0}" destId="{2F8040AC-C318-4B86-9B65-C05202548638}" srcOrd="0" destOrd="0" presId="urn:microsoft.com/office/officeart/2008/layout/VerticalCurvedList"/>
    <dgm:cxn modelId="{1B3D74A5-6364-43F2-AAC9-5492CFDD6912}" type="presParOf" srcId="{B5C51162-0C10-4B47-9AA5-5F9C13B00093}" destId="{8CBB39F1-8E67-4419-A29C-14F00A783B16}" srcOrd="11" destOrd="0" presId="urn:microsoft.com/office/officeart/2008/layout/VerticalCurvedList"/>
    <dgm:cxn modelId="{746516B0-8D66-4FC3-BF9D-7EEB94115A1F}" type="presParOf" srcId="{B5C51162-0C10-4B47-9AA5-5F9C13B00093}" destId="{8D26E580-F4D3-4263-9C73-F248337C3113}" srcOrd="12" destOrd="0" presId="urn:microsoft.com/office/officeart/2008/layout/VerticalCurvedList"/>
    <dgm:cxn modelId="{C560C4D5-A9C1-4115-B433-E7CDBEB64D3C}" type="presParOf" srcId="{8D26E580-F4D3-4263-9C73-F248337C3113}" destId="{9A04AD90-3895-4ACF-8499-71288C37341A}" srcOrd="0" destOrd="0" presId="urn:microsoft.com/office/officeart/2008/layout/VerticalCurvedList"/>
    <dgm:cxn modelId="{90B234CD-05F0-4214-B018-7A93C393C187}" type="presParOf" srcId="{B5C51162-0C10-4B47-9AA5-5F9C13B00093}" destId="{C331A558-E48E-47D4-910F-5DCF2C04B607}" srcOrd="13" destOrd="0" presId="urn:microsoft.com/office/officeart/2008/layout/VerticalCurvedList"/>
    <dgm:cxn modelId="{44CF1B76-F5D0-4E79-A693-534F15D97258}" type="presParOf" srcId="{B5C51162-0C10-4B47-9AA5-5F9C13B00093}" destId="{2FF52826-56AF-4831-823A-E13D29DD9B7E}" srcOrd="14" destOrd="0" presId="urn:microsoft.com/office/officeart/2008/layout/VerticalCurvedList"/>
    <dgm:cxn modelId="{45DF89A3-C17E-4643-AF6F-A518D34A8315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C1BC6F3-423F-4541-B394-89E5F1F7BF5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8D6059-92F1-40E1-8860-E3C3E821C9F9}">
      <dgm:prSet custT="1"/>
      <dgm:spPr/>
      <dgm:t>
        <a:bodyPr/>
        <a:lstStyle/>
        <a:p>
          <a:pPr algn="just" rtl="0"/>
          <a:r>
            <a:rPr lang="ru-RU" sz="1400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latin typeface="Sitka Small" panose="02000505000000020004" pitchFamily="2" charset="0"/>
            </a:rPr>
            <a:t>: </a:t>
          </a:r>
          <a:r>
            <a:rPr lang="ru-RU" sz="1200" b="0" i="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200" b="0" i="0" dirty="0" smtClean="0">
              <a:latin typeface="Sitka Small" panose="02000505000000020004" pitchFamily="2" charset="0"/>
            </a:rPr>
            <a:t> </a:t>
          </a:r>
          <a:r>
            <a:rPr lang="ru-RU" sz="1200" b="0" i="0" baseline="0" dirty="0" smtClean="0">
              <a:latin typeface="Sitka Small" panose="02000505000000020004" pitchFamily="2" charset="0"/>
            </a:rPr>
            <a:t>граждан  Холм-Жирковского муниципального округа,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200" dirty="0">
            <a:latin typeface="Sitka Small" panose="02000505000000020004" pitchFamily="2" charset="0"/>
          </a:endParaRPr>
        </a:p>
      </dgm:t>
    </dgm:pt>
    <dgm:pt modelId="{BDC723A8-AFF2-4240-84B0-B698EB5FC848}" type="parTrans" cxnId="{D208010E-8B16-4226-B411-2AF1B4ED3180}">
      <dgm:prSet/>
      <dgm:spPr/>
      <dgm:t>
        <a:bodyPr/>
        <a:lstStyle/>
        <a:p>
          <a:endParaRPr lang="ru-RU"/>
        </a:p>
      </dgm:t>
    </dgm:pt>
    <dgm:pt modelId="{D5609B5C-FF5E-4822-92F3-77C20706A04A}" type="sibTrans" cxnId="{D208010E-8B16-4226-B411-2AF1B4ED3180}">
      <dgm:prSet/>
      <dgm:spPr/>
      <dgm:t>
        <a:bodyPr/>
        <a:lstStyle/>
        <a:p>
          <a:endParaRPr lang="ru-RU"/>
        </a:p>
      </dgm:t>
    </dgm:pt>
    <dgm:pt modelId="{6A678949-F4BF-4B56-8DBC-D053D8E042D1}" type="pres">
      <dgm:prSet presAssocID="{AC1BC6F3-423F-4541-B394-89E5F1F7BF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08113E-2D91-4695-B012-989C769CAC0C}" type="pres">
      <dgm:prSet presAssocID="{3D8D6059-92F1-40E1-8860-E3C3E821C9F9}" presName="parentText" presStyleLbl="node1" presStyleIdx="0" presStyleCnt="1" custLinFactNeighborX="-1294" custLinFactNeighborY="-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08010E-8B16-4226-B411-2AF1B4ED3180}" srcId="{AC1BC6F3-423F-4541-B394-89E5F1F7BF54}" destId="{3D8D6059-92F1-40E1-8860-E3C3E821C9F9}" srcOrd="0" destOrd="0" parTransId="{BDC723A8-AFF2-4240-84B0-B698EB5FC848}" sibTransId="{D5609B5C-FF5E-4822-92F3-77C20706A04A}"/>
    <dgm:cxn modelId="{64A5ECA5-0C7B-49DB-92D1-68844A27F59B}" type="presOf" srcId="{3D8D6059-92F1-40E1-8860-E3C3E821C9F9}" destId="{3208113E-2D91-4695-B012-989C769CAC0C}" srcOrd="0" destOrd="0" presId="urn:microsoft.com/office/officeart/2005/8/layout/vList2"/>
    <dgm:cxn modelId="{3423CC6F-7C2F-42E2-B891-5D8064ACBD04}" type="presOf" srcId="{AC1BC6F3-423F-4541-B394-89E5F1F7BF54}" destId="{6A678949-F4BF-4B56-8DBC-D053D8E042D1}" srcOrd="0" destOrd="0" presId="urn:microsoft.com/office/officeart/2005/8/layout/vList2"/>
    <dgm:cxn modelId="{ADDE8E84-8238-43B0-9505-D6CDF83E203A}" type="presParOf" srcId="{6A678949-F4BF-4B56-8DBC-D053D8E042D1}" destId="{3208113E-2D91-4695-B012-989C769CA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32651EF-A668-4402-B42A-5DE668CA24FC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6ECFBE6-9D8F-48F4-8027-45466105650F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2025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1 174,3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98,9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1 187,4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рублей) на  проведение мероприятий по воспитанию молодежи, организацию работы движения «</a:t>
          </a:r>
          <a:r>
            <a:rPr lang="ru-RU" b="0" i="0" baseline="0" dirty="0" err="1" smtClean="0">
              <a:latin typeface="Sitka Small" panose="02000505000000020004" pitchFamily="2" charset="0"/>
            </a:rPr>
            <a:t>Юнармия</a:t>
          </a:r>
          <a:r>
            <a:rPr lang="ru-RU" b="0" i="0" baseline="0" dirty="0" smtClean="0">
              <a:latin typeface="Sitka Small" panose="02000505000000020004" pitchFamily="2" charset="0"/>
            </a:rPr>
            <a:t>», проведение мероприятий гражданско-патриотической направленности.</a:t>
          </a:r>
          <a:endParaRPr lang="ru-RU" dirty="0">
            <a:latin typeface="Sitka Small" panose="02000505000000020004" pitchFamily="2" charset="0"/>
          </a:endParaRPr>
        </a:p>
      </dgm:t>
    </dgm:pt>
    <dgm:pt modelId="{0338F392-56C0-4CC4-9D54-58C81BACFB5A}" type="parTrans" cxnId="{B81338A9-B744-40ED-AEA5-F01554A0254F}">
      <dgm:prSet/>
      <dgm:spPr/>
      <dgm:t>
        <a:bodyPr/>
        <a:lstStyle/>
        <a:p>
          <a:endParaRPr lang="ru-RU"/>
        </a:p>
      </dgm:t>
    </dgm:pt>
    <dgm:pt modelId="{FE33B87B-AA9C-4C3B-AF07-01C33EF15E9A}" type="sibTrans" cxnId="{B81338A9-B744-40ED-AEA5-F01554A0254F}">
      <dgm:prSet/>
      <dgm:spPr/>
      <dgm:t>
        <a:bodyPr/>
        <a:lstStyle/>
        <a:p>
          <a:endParaRPr lang="ru-RU"/>
        </a:p>
      </dgm:t>
    </dgm:pt>
    <dgm:pt modelId="{89A132C2-E0CF-4211-BA58-35071E8AD1BB}" type="pres">
      <dgm:prSet presAssocID="{D32651EF-A668-4402-B42A-5DE668CA24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C568F-D96F-4869-8396-C3B6573D4F5D}" type="pres">
      <dgm:prSet presAssocID="{46ECFBE6-9D8F-48F4-8027-45466105650F}" presName="parentText" presStyleLbl="node1" presStyleIdx="0" presStyleCnt="1" custLinFactNeighborX="461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43039-E71D-4C99-AD09-62D754EED757}" type="presOf" srcId="{D32651EF-A668-4402-B42A-5DE668CA24FC}" destId="{89A132C2-E0CF-4211-BA58-35071E8AD1BB}" srcOrd="0" destOrd="0" presId="urn:microsoft.com/office/officeart/2005/8/layout/vList2"/>
    <dgm:cxn modelId="{B81338A9-B744-40ED-AEA5-F01554A0254F}" srcId="{D32651EF-A668-4402-B42A-5DE668CA24FC}" destId="{46ECFBE6-9D8F-48F4-8027-45466105650F}" srcOrd="0" destOrd="0" parTransId="{0338F392-56C0-4CC4-9D54-58C81BACFB5A}" sibTransId="{FE33B87B-AA9C-4C3B-AF07-01C33EF15E9A}"/>
    <dgm:cxn modelId="{7A3E6CD9-5AEC-4C84-932C-AA1BD4CD899A}" type="presOf" srcId="{46ECFBE6-9D8F-48F4-8027-45466105650F}" destId="{78AC568F-D96F-4869-8396-C3B6573D4F5D}" srcOrd="0" destOrd="0" presId="urn:microsoft.com/office/officeart/2005/8/layout/vList2"/>
    <dgm:cxn modelId="{F11BE780-8AA1-4EB4-87D7-15FCA1EEADCE}" type="presParOf" srcId="{89A132C2-E0CF-4211-BA58-35071E8AD1BB}" destId="{78AC568F-D96F-4869-8396-C3B6573D4F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BB22EAB-CB10-4730-BCF2-1E64CF4BD9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D55E10-4E8F-4EFB-813C-8B87649854F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D2FDDE7A-AD5E-490F-A809-3FECFA5796AE}" type="parTrans" cxnId="{540965B0-AED1-4573-88A2-0D831F511E58}">
      <dgm:prSet/>
      <dgm:spPr/>
      <dgm:t>
        <a:bodyPr/>
        <a:lstStyle/>
        <a:p>
          <a:endParaRPr lang="ru-RU"/>
        </a:p>
      </dgm:t>
    </dgm:pt>
    <dgm:pt modelId="{6DF2C05B-1E3D-4507-93F0-323481F0AA8A}" type="sibTrans" cxnId="{540965B0-AED1-4573-88A2-0D831F511E58}">
      <dgm:prSet/>
      <dgm:spPr/>
      <dgm:t>
        <a:bodyPr/>
        <a:lstStyle/>
        <a:p>
          <a:endParaRPr lang="ru-RU"/>
        </a:p>
      </dgm:t>
    </dgm:pt>
    <dgm:pt modelId="{8E36BA62-E614-41A2-9F48-C29C820E8BF4}" type="pres">
      <dgm:prSet presAssocID="{3BB22EAB-CB10-4730-BCF2-1E64CF4BD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DA552-6CE4-4905-9E34-92CD717D29EB}" type="pres">
      <dgm:prSet presAssocID="{0ED55E10-4E8F-4EFB-813C-8B87649854F3}" presName="parentText" presStyleLbl="node1" presStyleIdx="0" presStyleCnt="1" custLinFactNeighborY="28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0965B0-AED1-4573-88A2-0D831F511E58}" srcId="{3BB22EAB-CB10-4730-BCF2-1E64CF4BD96A}" destId="{0ED55E10-4E8F-4EFB-813C-8B87649854F3}" srcOrd="0" destOrd="0" parTransId="{D2FDDE7A-AD5E-490F-A809-3FECFA5796AE}" sibTransId="{6DF2C05B-1E3D-4507-93F0-323481F0AA8A}"/>
    <dgm:cxn modelId="{6B67D061-5CD8-4264-9239-968D7C263A0F}" type="presOf" srcId="{0ED55E10-4E8F-4EFB-813C-8B87649854F3}" destId="{61CDA552-6CE4-4905-9E34-92CD717D29EB}" srcOrd="0" destOrd="0" presId="urn:microsoft.com/office/officeart/2005/8/layout/vList2"/>
    <dgm:cxn modelId="{570725E0-0E06-4E20-B395-6C5FBABC5A71}" type="presOf" srcId="{3BB22EAB-CB10-4730-BCF2-1E64CF4BD96A}" destId="{8E36BA62-E614-41A2-9F48-C29C820E8BF4}" srcOrd="0" destOrd="0" presId="urn:microsoft.com/office/officeart/2005/8/layout/vList2"/>
    <dgm:cxn modelId="{F7DDB259-9E56-4D58-A586-1F1F15D40DDE}" type="presParOf" srcId="{8E36BA62-E614-41A2-9F48-C29C820E8BF4}" destId="{61CDA552-6CE4-4905-9E34-92CD717D2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/>
      <dgm:spPr>
        <a:gradFill flip="none" rotWithShape="1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sz="1400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-569" custLinFactNeighborY="191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4B95BBE8-6DF3-484B-92B4-B43D438DA1EC}" type="presOf" srcId="{DE9C9C94-DBB2-44D5-920D-8051CCDFF018}" destId="{E7A02CB9-94FA-4939-9EFF-915B5BFC7691}" srcOrd="0" destOrd="0" presId="urn:microsoft.com/office/officeart/2005/8/layout/vList2"/>
    <dgm:cxn modelId="{2BB54408-F405-4AFA-A130-9EF1ECCA4400}" type="presOf" srcId="{BAE78F17-D213-45A5-BDBF-CE175FF75885}" destId="{2B0E552D-2E96-4390-951D-F36D7CD55989}" srcOrd="0" destOrd="0" presId="urn:microsoft.com/office/officeart/2005/8/layout/vList2"/>
    <dgm:cxn modelId="{4B871FF7-FD37-4AD1-8C62-DD5229A3E823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2025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3 697,0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3 697,0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рублей) на  ремонт памятников, обелисков, воинских захоронений и мемориальных сооружений.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711" custLinFactNeighborY="-10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BCC86-7989-47D4-B85B-54111EEE8CD5}" type="presOf" srcId="{F02734AB-A5FE-4B3D-A246-635C110DA048}" destId="{E27E85E3-4976-4284-8FC2-A43FDD27937C}" srcOrd="0" destOrd="0" presId="urn:microsoft.com/office/officeart/2005/8/layout/vList2"/>
    <dgm:cxn modelId="{06432646-AB6A-40CD-9B50-4EF08DF194D5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57649EA8-EB72-433C-A03E-D3DE898732F1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областного и местного бюджетов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3137" custLinFactNeighborY="133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CEF95-501B-46C4-BC49-61C0A16DB2EF}" type="presOf" srcId="{E2F7BDE9-6180-4D84-8F49-0D4451891A93}" destId="{7D16E844-27AD-4B5F-90B8-E5A896941874}" srcOrd="0" destOrd="0" presId="urn:microsoft.com/office/officeart/2005/8/layout/vList2"/>
    <dgm:cxn modelId="{9E7D4A43-4744-42FA-A76A-C661C9CD4A7D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E67B12C0-07E4-446B-A66C-2A5845EC5DFE}" type="presParOf" srcId="{BF677EAE-BC10-4FA7-95F1-694C3F5DC205}" destId="{7D16E844-27AD-4B5F-90B8-E5A896941874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округ»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ScaleY="51506" custLinFactNeighborX="-225" custLinFactNeighborY="-16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8C6960D-391C-4289-B88C-75748649659A}" type="presOf" srcId="{BAE78F17-D213-45A5-BDBF-CE175FF75885}" destId="{2B0E552D-2E96-4390-951D-F36D7CD55989}" srcOrd="0" destOrd="0" presId="urn:microsoft.com/office/officeart/2005/8/layout/vList2"/>
    <dgm:cxn modelId="{D1F53639-8FB6-426E-A694-D18EAD84FA4D}" type="presOf" srcId="{DE9C9C94-DBB2-44D5-920D-8051CCDFF018}" destId="{E7A02CB9-94FA-4939-9EFF-915B5BFC7691}" srcOrd="0" destOrd="0" presId="urn:microsoft.com/office/officeart/2005/8/layout/vList2"/>
    <dgm:cxn modelId="{15D9E92A-2A79-40B5-A656-EA7A4FF0A48A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EC456A-826E-409E-A232-76844136D9AA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E81B95-A859-4BD5-9332-2F6EB3E0F991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4EA53834-CBBE-4797-995D-0304B488F9DE}" type="parTrans" cxnId="{44321E5C-D959-4239-82CD-8AB56BAEB60F}">
      <dgm:prSet/>
      <dgm:spPr/>
      <dgm:t>
        <a:bodyPr/>
        <a:lstStyle/>
        <a:p>
          <a:endParaRPr lang="ru-RU"/>
        </a:p>
      </dgm:t>
    </dgm:pt>
    <dgm:pt modelId="{7ED821E5-D3A2-4362-A9EB-89AA1C9639CF}" type="sibTrans" cxnId="{44321E5C-D959-4239-82CD-8AB56BAEB60F}">
      <dgm:prSet/>
      <dgm:spPr/>
      <dgm:t>
        <a:bodyPr/>
        <a:lstStyle/>
        <a:p>
          <a:endParaRPr lang="ru-RU"/>
        </a:p>
      </dgm:t>
    </dgm:pt>
    <dgm:pt modelId="{5419C6D8-83E8-4366-AB0E-6744BF77D993}" type="pres">
      <dgm:prSet presAssocID="{8BEC456A-826E-409E-A232-76844136D9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7A435-B338-4E84-9CB8-672C7AC4640E}" type="pres">
      <dgm:prSet presAssocID="{72E81B95-A859-4BD5-9332-2F6EB3E0F991}" presName="parentText" presStyleLbl="node1" presStyleIdx="0" presStyleCnt="1" custLinFactNeighborX="50" custLinFactNeighborY="289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21E5C-D959-4239-82CD-8AB56BAEB60F}" srcId="{8BEC456A-826E-409E-A232-76844136D9AA}" destId="{72E81B95-A859-4BD5-9332-2F6EB3E0F991}" srcOrd="0" destOrd="0" parTransId="{4EA53834-CBBE-4797-995D-0304B488F9DE}" sibTransId="{7ED821E5-D3A2-4362-A9EB-89AA1C9639CF}"/>
    <dgm:cxn modelId="{5E42C72E-AC01-4C76-9E7B-EFA6688EABB8}" type="presOf" srcId="{8BEC456A-826E-409E-A232-76844136D9AA}" destId="{5419C6D8-83E8-4366-AB0E-6744BF77D993}" srcOrd="0" destOrd="0" presId="urn:microsoft.com/office/officeart/2005/8/layout/vList2"/>
    <dgm:cxn modelId="{04DF1709-DDC7-4FA3-BBF7-8D761794708B}" type="presOf" srcId="{72E81B95-A859-4BD5-9332-2F6EB3E0F991}" destId="{7967A435-B338-4E84-9CB8-672C7AC4640E}" srcOrd="0" destOrd="0" presId="urn:microsoft.com/office/officeart/2005/8/layout/vList2"/>
    <dgm:cxn modelId="{94A70787-75DD-459B-BC7B-B223D683B7CB}" type="presParOf" srcId="{5419C6D8-83E8-4366-AB0E-6744BF77D993}" destId="{7967A435-B338-4E84-9CB8-672C7AC464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2025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868,0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98,7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868,0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вывоз твердых бытовых отходов и ликвидацию несанкционированных свалок.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227" custLinFactNeighborY="-40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6842A7-2BF7-460B-A9B3-0F7AB56DDCB3}" type="presOf" srcId="{D7D22D01-714B-4EE6-87CA-75AE4EF8A89A}" destId="{A7D2623C-450B-44D9-B26F-6AB25B539D62}" srcOrd="0" destOrd="0" presId="urn:microsoft.com/office/officeart/2005/8/layout/vList2"/>
    <dgm:cxn modelId="{E63605FE-4AE6-4B43-A7EC-7A5D81A56A20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8D2A74CC-2543-481F-AD80-4FF0AA7E07BD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ScaleY="146891" custLinFactNeighborX="-1944" custLinFactNeighborY="-33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5740F654-76D9-4930-AC5A-A4448C104F27}" type="presOf" srcId="{129E70D9-7379-4E72-9BB0-54237EF4857C}" destId="{BF677EAE-BC10-4FA7-95F1-694C3F5DC205}" srcOrd="0" destOrd="0" presId="urn:microsoft.com/office/officeart/2005/8/layout/vList2"/>
    <dgm:cxn modelId="{63E2C6E4-7D69-446D-9ABA-032580A76A23}" type="presOf" srcId="{E2F7BDE9-6180-4D84-8F49-0D4451891A93}" destId="{7D16E844-27AD-4B5F-90B8-E5A896941874}" srcOrd="0" destOrd="0" presId="urn:microsoft.com/office/officeart/2005/8/layout/vList2"/>
    <dgm:cxn modelId="{7244A305-9FA7-4D05-AF73-B941D185C9DC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C636196D-30ED-42E3-9B09-D83DE53F4BB1}">
      <dgm:prSet/>
      <dgm:spPr>
        <a:gradFill flip="none" rotWithShape="0">
          <a:gsLst>
            <a:gs pos="0">
              <a:schemeClr val="accent4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4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just"/>
          <a:r>
            <a: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Цель: повышение уровня благоустройства  территорий  муниципального образования «Холм-Жирковский муниципальный округ» Смоленской области.</a:t>
          </a:r>
        </a:p>
      </dgm:t>
    </dgm:pt>
    <dgm:pt modelId="{75B2EA4B-62F5-45EB-96F4-B5B11BC0688A}" type="parTrans" cxnId="{6F2D275D-19AE-4C20-93C6-2B6BD80C6F43}">
      <dgm:prSet/>
      <dgm:spPr/>
      <dgm:t>
        <a:bodyPr/>
        <a:lstStyle/>
        <a:p>
          <a:endParaRPr lang="ru-RU"/>
        </a:p>
      </dgm:t>
    </dgm:pt>
    <dgm:pt modelId="{B4A829B9-ECA9-4DF0-B929-6071F5333384}" type="sibTrans" cxnId="{6F2D275D-19AE-4C20-93C6-2B6BD80C6F43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A1F610-3C44-4B0D-80E4-A71BD1346374}" type="pres">
      <dgm:prSet presAssocID="{C636196D-30ED-42E3-9B09-D83DE53F4BB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065244-A623-4F4E-A23D-C1E3FCBD634C}" type="presOf" srcId="{105F4010-127C-430B-A37B-2ECEFDC62213}" destId="{3F404D77-A163-4F4C-B5EC-20DB6691F6D6}" srcOrd="0" destOrd="0" presId="urn:microsoft.com/office/officeart/2005/8/layout/vList2"/>
    <dgm:cxn modelId="{58577553-235D-4FA3-B826-802B3DDC2CB3}" type="presOf" srcId="{C636196D-30ED-42E3-9B09-D83DE53F4BB1}" destId="{3FA1F610-3C44-4B0D-80E4-A71BD1346374}" srcOrd="0" destOrd="0" presId="urn:microsoft.com/office/officeart/2005/8/layout/vList2"/>
    <dgm:cxn modelId="{6F2D275D-19AE-4C20-93C6-2B6BD80C6F43}" srcId="{105F4010-127C-430B-A37B-2ECEFDC62213}" destId="{C636196D-30ED-42E3-9B09-D83DE53F4BB1}" srcOrd="0" destOrd="0" parTransId="{75B2EA4B-62F5-45EB-96F4-B5B11BC0688A}" sibTransId="{B4A829B9-ECA9-4DF0-B929-6071F5333384}"/>
    <dgm:cxn modelId="{335158B0-36ED-4DE5-980A-2770E2EB27B1}" type="presParOf" srcId="{3F404D77-A163-4F4C-B5EC-20DB6691F6D6}" destId="{3FA1F610-3C44-4B0D-80E4-A71BD13463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>
        <a:gradFill flip="none" rotWithShape="0">
          <a:gsLst>
            <a:gs pos="0">
              <a:srgbClr val="FF9966">
                <a:tint val="66000"/>
                <a:satMod val="160000"/>
              </a:srgbClr>
            </a:gs>
            <a:gs pos="50000">
              <a:srgbClr val="FF9966">
                <a:tint val="44500"/>
                <a:satMod val="160000"/>
              </a:srgbClr>
            </a:gs>
            <a:gs pos="100000">
              <a:srgbClr val="FF9966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2025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12 511,3 </a:t>
          </a:r>
          <a:r>
            <a:rPr lang="ru-RU" sz="16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97,7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12 801,8 </a:t>
          </a:r>
          <a:r>
            <a:rPr lang="ru-RU" sz="1600" dirty="0" smtClean="0">
              <a:latin typeface="Sitka Small" panose="02000505000000020004" pitchFamily="2" charset="0"/>
            </a:rPr>
            <a:t>тыс. рублей) .</a:t>
          </a:r>
          <a:endParaRPr lang="ru-RU" sz="16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dirty="0" smtClean="0"/>
            <a:t> </a:t>
          </a:r>
          <a:endParaRPr lang="ru-RU" dirty="0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1" custScaleX="97297" custLinFactNeighborX="-1351" custLinFactNeighborY="8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BC6D46B8-3676-444A-8D4D-98DC0535C215}" type="presOf" srcId="{7264CC30-7D24-4C58-BF4B-B165BD16079C}" destId="{6D86CDB5-D971-48EE-A839-81E23D778FCD}" srcOrd="0" destOrd="0" presId="urn:microsoft.com/office/officeart/2005/8/layout/vList2"/>
    <dgm:cxn modelId="{DE29F4C8-838C-4A71-8627-262456AA01D9}" type="presOf" srcId="{0E859B72-F7C5-403F-8008-A1FE6287771F}" destId="{933720EC-AA4B-4A0F-904B-00BEBE00F3A4}" srcOrd="0" destOrd="0" presId="urn:microsoft.com/office/officeart/2005/8/layout/vList2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BA3F6DAF-1812-45A0-B7D8-17C78F983F80}" type="presOf" srcId="{9460AC56-4803-4EC2-9408-D5E10535E5E9}" destId="{91F65084-AC6C-459C-9320-4F1E999A17E3}" srcOrd="0" destOrd="0" presId="urn:microsoft.com/office/officeart/2005/8/layout/vList2"/>
    <dgm:cxn modelId="{6138BAA1-6005-443F-A94E-78116E23E166}" type="presParOf" srcId="{933720EC-AA4B-4A0F-904B-00BEBE00F3A4}" destId="{6D86CDB5-D971-48EE-A839-81E23D778FCD}" srcOrd="0" destOrd="0" presId="urn:microsoft.com/office/officeart/2005/8/layout/vList2"/>
    <dgm:cxn modelId="{C541A2DF-71F6-46B1-BC42-14B4529A94AA}" type="presParOf" srcId="{933720EC-AA4B-4A0F-904B-00BEBE00F3A4}" destId="{91F65084-AC6C-459C-9320-4F1E999A17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50000"/>
            </a:lnSpc>
            <a:spcAft>
              <a:spcPct val="35000"/>
            </a:spcAft>
          </a:pPr>
          <a:endParaRPr lang="ru-RU" sz="1200" b="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Обустройство общественной территории     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(волейбольная площадка на стадионе)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Обеспечение деятельности МБУ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«Спецхозяйство»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Обустройство мест массового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отдыха (стадион, скверы)</a:t>
          </a: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F0DDA7-E0FF-4DF2-96FC-33B731CB9910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 ПСД на выполнение 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работ по благоустройству </a:t>
          </a:r>
          <a:endParaRPr lang="ru-RU" sz="1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65851-1FDD-4F11-ADF0-66C6D817BE38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Устройство детской игровой площадки на    </a:t>
          </a:r>
        </a:p>
        <a:p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ст. </a:t>
          </a:r>
          <a:r>
            <a:rPr lang="ru-RU" sz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Игоревская</a:t>
          </a:r>
          <a:endParaRPr lang="ru-RU" sz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3A9D39-9891-4042-B27F-C8A433642566}">
      <dgm:prSet custT="1"/>
      <dgm:spPr/>
      <dgm:t>
        <a:bodyPr/>
        <a:lstStyle/>
        <a:p>
          <a:r>
            <a: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Расходы на благоустройство</a:t>
          </a:r>
          <a:endParaRPr lang="ru-RU" sz="1200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 sz="1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6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6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6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6" custScaleX="151851" custLinFactNeighborX="-3781" custLinFactNeighborY="4402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6" custScaleX="141654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6" custScaleX="154038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6" custScaleX="151632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6" custScaleX="15403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6" custScaleX="164600"/>
      <dgm:spPr/>
      <dgm:t>
        <a:bodyPr/>
        <a:lstStyle/>
        <a:p>
          <a:endParaRPr lang="ru-RU"/>
        </a:p>
      </dgm:t>
    </dgm:pt>
  </dgm:ptLst>
  <dgm:cxnLst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650DB460-EE26-4849-926A-B8C3A8DA6924}" type="presOf" srcId="{A3445568-2506-42AC-BBB5-DB5ED086F057}" destId="{52584468-E839-4401-BB3F-A0FE05FF005B}" srcOrd="0" destOrd="0" presId="urn:microsoft.com/office/officeart/2008/layout/VerticalCurvedList"/>
    <dgm:cxn modelId="{8732CE8F-BF6D-4D51-BF81-D937023C349F}" type="presOf" srcId="{4376AF43-8EA0-4189-B4F5-756A66676509}" destId="{F7B79699-6C9E-4222-92C4-820989853EF6}" srcOrd="0" destOrd="0" presId="urn:microsoft.com/office/officeart/2008/layout/VerticalCurvedList"/>
    <dgm:cxn modelId="{0BDD1521-F104-40FB-837B-0B07296E8366}" type="presOf" srcId="{81E65851-1FDD-4F11-ADF0-66C6D817BE38}" destId="{8CBB39F1-8E67-4419-A29C-14F00A783B16}" srcOrd="0" destOrd="0" presId="urn:microsoft.com/office/officeart/2008/layout/VerticalCurvedList"/>
    <dgm:cxn modelId="{FFE1E08C-C75B-4650-BCFC-176A5873FF81}" type="presOf" srcId="{9DF0DDA7-E0FF-4DF2-96FC-33B731CB9910}" destId="{6837DB48-D70D-438C-8D10-A5853F390E0A}" srcOrd="0" destOrd="0" presId="urn:microsoft.com/office/officeart/2008/layout/VerticalCurvedList"/>
    <dgm:cxn modelId="{CE061050-6746-45DD-90C8-F1AF7F022972}" type="presOf" srcId="{BA071A15-EFEB-45C1-9F30-37EE5497FC18}" destId="{0436DA89-A853-4627-A083-1739EEEF6E0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511DD013-87EB-4EA9-9472-82D74BDC6549}" type="presOf" srcId="{8A3A9D39-9891-4042-B27F-C8A433642566}" destId="{262F9EDB-960B-4F3F-BACE-D0C94E1B1159}" srcOrd="0" destOrd="0" presId="urn:microsoft.com/office/officeart/2008/layout/VerticalCurvedList"/>
    <dgm:cxn modelId="{311AFED6-4E76-4C54-8413-52E88F3995B4}" type="presOf" srcId="{AC1DF1C8-1819-43F5-8C94-35F4725FA01C}" destId="{5979CBC2-0EE9-4535-A7E0-BF6040AD38B5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4DBAEB4-2F92-4CB6-83FF-265B5B23C71D}" type="presOf" srcId="{71EE7BEE-5E7D-4C7A-AEF8-1408C21F15CE}" destId="{C3A74AA2-FF48-47DF-A3C8-3CD6770F42AE}" srcOrd="0" destOrd="0" presId="urn:microsoft.com/office/officeart/2008/layout/VerticalCurvedList"/>
    <dgm:cxn modelId="{31567E88-2909-46BC-8D87-34CFA57824B9}" type="presParOf" srcId="{0436DA89-A853-4627-A083-1739EEEF6E06}" destId="{B5C51162-0C10-4B47-9AA5-5F9C13B00093}" srcOrd="0" destOrd="0" presId="urn:microsoft.com/office/officeart/2008/layout/VerticalCurvedList"/>
    <dgm:cxn modelId="{DB7C435D-DF91-4ECF-B41C-D371F44ED0FD}" type="presParOf" srcId="{B5C51162-0C10-4B47-9AA5-5F9C13B00093}" destId="{E1E61BAD-BED1-4D8A-90D4-BAE07F332A16}" srcOrd="0" destOrd="0" presId="urn:microsoft.com/office/officeart/2008/layout/VerticalCurvedList"/>
    <dgm:cxn modelId="{06BA6C1F-2932-4A56-B019-C8DE59DAA475}" type="presParOf" srcId="{E1E61BAD-BED1-4D8A-90D4-BAE07F332A16}" destId="{4B2E72F6-C480-4DB1-9B6F-57BDD76DA4A2}" srcOrd="0" destOrd="0" presId="urn:microsoft.com/office/officeart/2008/layout/VerticalCurvedList"/>
    <dgm:cxn modelId="{84CC10F9-3281-487D-BDE4-4A9A6A904BFD}" type="presParOf" srcId="{E1E61BAD-BED1-4D8A-90D4-BAE07F332A16}" destId="{C3A74AA2-FF48-47DF-A3C8-3CD6770F42AE}" srcOrd="1" destOrd="0" presId="urn:microsoft.com/office/officeart/2008/layout/VerticalCurvedList"/>
    <dgm:cxn modelId="{541E3F3D-5EA8-4EE7-AC3A-5CDBD0730D8D}" type="presParOf" srcId="{E1E61BAD-BED1-4D8A-90D4-BAE07F332A16}" destId="{CD51E50C-CCC6-4294-BB05-8281AC6B0206}" srcOrd="2" destOrd="0" presId="urn:microsoft.com/office/officeart/2008/layout/VerticalCurvedList"/>
    <dgm:cxn modelId="{4EE73400-7A54-4AF4-AC2B-C16CDE8DFF9B}" type="presParOf" srcId="{E1E61BAD-BED1-4D8A-90D4-BAE07F332A16}" destId="{CAF5E078-4AEA-4373-9B88-DAA4E643181C}" srcOrd="3" destOrd="0" presId="urn:microsoft.com/office/officeart/2008/layout/VerticalCurvedList"/>
    <dgm:cxn modelId="{82C4DD2E-A548-41B9-AFCE-22C60598B1E0}" type="presParOf" srcId="{B5C51162-0C10-4B47-9AA5-5F9C13B00093}" destId="{F7B79699-6C9E-4222-92C4-820989853EF6}" srcOrd="1" destOrd="0" presId="urn:microsoft.com/office/officeart/2008/layout/VerticalCurvedList"/>
    <dgm:cxn modelId="{62454625-DE3F-4C52-A733-DC13BB40DAC4}" type="presParOf" srcId="{B5C51162-0C10-4B47-9AA5-5F9C13B00093}" destId="{135B7EAE-CDED-4E79-8A1E-6DC1E94DBBDC}" srcOrd="2" destOrd="0" presId="urn:microsoft.com/office/officeart/2008/layout/VerticalCurvedList"/>
    <dgm:cxn modelId="{DDA6D68F-D58F-4804-A370-1CEF14FDFB99}" type="presParOf" srcId="{135B7EAE-CDED-4E79-8A1E-6DC1E94DBBDC}" destId="{4B24DBC4-281B-4427-8AC6-38D1BD950105}" srcOrd="0" destOrd="0" presId="urn:microsoft.com/office/officeart/2008/layout/VerticalCurvedList"/>
    <dgm:cxn modelId="{E8ECD574-106E-4D25-8062-23190060CAC0}" type="presParOf" srcId="{B5C51162-0C10-4B47-9AA5-5F9C13B00093}" destId="{52584468-E839-4401-BB3F-A0FE05FF005B}" srcOrd="3" destOrd="0" presId="urn:microsoft.com/office/officeart/2008/layout/VerticalCurvedList"/>
    <dgm:cxn modelId="{C1620095-CE28-4D23-9DE4-2BF48EA271E1}" type="presParOf" srcId="{B5C51162-0C10-4B47-9AA5-5F9C13B00093}" destId="{6C48ABAB-0992-4FBE-B23F-3A8F1359BF9D}" srcOrd="4" destOrd="0" presId="urn:microsoft.com/office/officeart/2008/layout/VerticalCurvedList"/>
    <dgm:cxn modelId="{3FEB0294-B077-4F05-8CEC-3B381F2829C5}" type="presParOf" srcId="{6C48ABAB-0992-4FBE-B23F-3A8F1359BF9D}" destId="{80251128-A1F5-40E1-9DDB-013A01EE5DA4}" srcOrd="0" destOrd="0" presId="urn:microsoft.com/office/officeart/2008/layout/VerticalCurvedList"/>
    <dgm:cxn modelId="{0D5A2A40-1354-446A-AD78-472013E0E550}" type="presParOf" srcId="{B5C51162-0C10-4B47-9AA5-5F9C13B00093}" destId="{5979CBC2-0EE9-4535-A7E0-BF6040AD38B5}" srcOrd="5" destOrd="0" presId="urn:microsoft.com/office/officeart/2008/layout/VerticalCurvedList"/>
    <dgm:cxn modelId="{450D4C05-52F3-44B3-BE73-65F629367E78}" type="presParOf" srcId="{B5C51162-0C10-4B47-9AA5-5F9C13B00093}" destId="{CD55839D-27D4-473B-8077-2E062ED3ECE8}" srcOrd="6" destOrd="0" presId="urn:microsoft.com/office/officeart/2008/layout/VerticalCurvedList"/>
    <dgm:cxn modelId="{55230A90-96E1-4577-98F7-BB702D61ADD5}" type="presParOf" srcId="{CD55839D-27D4-473B-8077-2E062ED3ECE8}" destId="{400EB121-59E7-4F3C-AAEC-8B8E786BC37E}" srcOrd="0" destOrd="0" presId="urn:microsoft.com/office/officeart/2008/layout/VerticalCurvedList"/>
    <dgm:cxn modelId="{0EB19B7B-C868-4E5D-9172-04A06A3D7293}" type="presParOf" srcId="{B5C51162-0C10-4B47-9AA5-5F9C13B00093}" destId="{6837DB48-D70D-438C-8D10-A5853F390E0A}" srcOrd="7" destOrd="0" presId="urn:microsoft.com/office/officeart/2008/layout/VerticalCurvedList"/>
    <dgm:cxn modelId="{652F3E38-1C13-4012-A731-B5E1A4E8B284}" type="presParOf" srcId="{B5C51162-0C10-4B47-9AA5-5F9C13B00093}" destId="{7E739400-C06E-476D-A588-BD2796D1BC92}" srcOrd="8" destOrd="0" presId="urn:microsoft.com/office/officeart/2008/layout/VerticalCurvedList"/>
    <dgm:cxn modelId="{04F7CB3D-C006-420D-92D5-477B70DEDCFA}" type="presParOf" srcId="{7E739400-C06E-476D-A588-BD2796D1BC92}" destId="{93EF5291-800E-4F28-8287-2191C2C9315D}" srcOrd="0" destOrd="0" presId="urn:microsoft.com/office/officeart/2008/layout/VerticalCurvedList"/>
    <dgm:cxn modelId="{AEC32F64-554C-45FB-BD13-0A94DEEF6BFC}" type="presParOf" srcId="{B5C51162-0C10-4B47-9AA5-5F9C13B00093}" destId="{262F9EDB-960B-4F3F-BACE-D0C94E1B1159}" srcOrd="9" destOrd="0" presId="urn:microsoft.com/office/officeart/2008/layout/VerticalCurvedList"/>
    <dgm:cxn modelId="{1075993C-A20B-41CC-83C7-A3334E3B3D46}" type="presParOf" srcId="{B5C51162-0C10-4B47-9AA5-5F9C13B00093}" destId="{6E524A4B-D17D-4B0D-8C97-4F3C4D129EE0}" srcOrd="10" destOrd="0" presId="urn:microsoft.com/office/officeart/2008/layout/VerticalCurvedList"/>
    <dgm:cxn modelId="{1B1832A6-9A64-4B69-B0F6-B3F4E1D0D39A}" type="presParOf" srcId="{6E524A4B-D17D-4B0D-8C97-4F3C4D129EE0}" destId="{2F8040AC-C318-4B86-9B65-C05202548638}" srcOrd="0" destOrd="0" presId="urn:microsoft.com/office/officeart/2008/layout/VerticalCurvedList"/>
    <dgm:cxn modelId="{68D83DA1-FF1E-426A-8703-5E53A3EBB915}" type="presParOf" srcId="{B5C51162-0C10-4B47-9AA5-5F9C13B00093}" destId="{8CBB39F1-8E67-4419-A29C-14F00A783B16}" srcOrd="11" destOrd="0" presId="urn:microsoft.com/office/officeart/2008/layout/VerticalCurvedList"/>
    <dgm:cxn modelId="{8687BF99-A81C-49FF-823F-21AC862945F6}" type="presParOf" srcId="{B5C51162-0C10-4B47-9AA5-5F9C13B00093}" destId="{8D26E580-F4D3-4263-9C73-F248337C3113}" srcOrd="12" destOrd="0" presId="urn:microsoft.com/office/officeart/2008/layout/VerticalCurvedList"/>
    <dgm:cxn modelId="{C47F210C-D90E-4706-8FFD-5C59240AA83C}" type="presParOf" srcId="{8D26E580-F4D3-4263-9C73-F248337C3113}" destId="{9A04AD90-3895-4ACF-8499-71288C3734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Y="146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0A3B843-8DAD-499C-91DC-19FCDA5B9752}" type="presOf" srcId="{DE9C9C94-DBB2-44D5-920D-8051CCDFF018}" destId="{E7A02CB9-94FA-4939-9EFF-915B5BFC7691}" srcOrd="0" destOrd="0" presId="urn:microsoft.com/office/officeart/2005/8/layout/vList2"/>
    <dgm:cxn modelId="{93692694-966F-4F7B-972A-DB86D1456C9E}" type="presOf" srcId="{BAE78F17-D213-45A5-BDBF-CE175FF75885}" destId="{2B0E552D-2E96-4390-951D-F36D7CD55989}" srcOrd="0" destOrd="0" presId="urn:microsoft.com/office/officeart/2005/8/layout/vList2"/>
    <dgm:cxn modelId="{B26841B0-39A2-4D5B-9064-38C8CDBE4A87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>
        <a:solidFill>
          <a:srgbClr val="66CCFF"/>
        </a:solidFill>
      </dgm:spPr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2025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latin typeface="Sitka Small" panose="02000505000000020004" pitchFamily="2" charset="0"/>
            </a:rPr>
            <a:t>18</a:t>
          </a:r>
          <a:r>
            <a:rPr lang="ru-RU" b="1" i="0" baseline="0" dirty="0" smtClean="0">
              <a:latin typeface="Sitka Small" panose="02000505000000020004" pitchFamily="2" charset="0"/>
            </a:rPr>
            <a:t>,1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90,5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(18,6</a:t>
          </a:r>
          <a:r>
            <a:rPr lang="ru-RU" b="1" i="0" baseline="0" dirty="0" smtClean="0">
              <a:latin typeface="Sitka Small" panose="02000505000000020004" pitchFamily="2" charset="0"/>
            </a:rPr>
            <a:t>,0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организацию лечебно-диагностических мероприятий</a:t>
          </a:r>
          <a:r>
            <a:rPr lang="ru-RU" b="0" i="0" dirty="0" smtClean="0">
              <a:latin typeface="Sitka Small" panose="02000505000000020004" pitchFamily="2" charset="0"/>
            </a:rPr>
            <a:t> в районе</a:t>
          </a:r>
          <a:r>
            <a:rPr lang="ru-RU" b="0" i="0" baseline="0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2370" custLinFactNeighborY="-181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7EBDF9-327E-4ED5-ACD6-B8ADFF36EA0F}" type="presOf" srcId="{F02734AB-A5FE-4B3D-A246-635C110DA048}" destId="{E27E85E3-4976-4284-8FC2-A43FDD27937C}" srcOrd="0" destOrd="0" presId="urn:microsoft.com/office/officeart/2005/8/layout/vList2"/>
    <dgm:cxn modelId="{29BBE15A-AC93-41AC-B082-2B4AE553D7AE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EFA38A2E-A8CC-4B1C-B77B-1E7059D85EA7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solidFill>
          <a:srgbClr val="CCECFF"/>
        </a:soli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100000" custScaleY="137566" custLinFactNeighborX="6897" custLinFactNeighborY="-394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F02FD0-734A-4152-89A0-B42B9AF0FF92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3E0BD2BC-66C9-4855-9FA7-901A8325D1FA}" type="presOf" srcId="{E2F7BDE9-6180-4D84-8F49-0D4451891A93}" destId="{7D16E844-27AD-4B5F-90B8-E5A896941874}" srcOrd="0" destOrd="0" presId="urn:microsoft.com/office/officeart/2005/8/layout/vList2"/>
    <dgm:cxn modelId="{01DF1F15-6F52-4714-9A04-993B0E407B17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/>
      <dgm:spPr>
        <a:gradFill flip="none" rotWithShape="0">
          <a:gsLst>
            <a:gs pos="0">
              <a:srgbClr val="FF6600">
                <a:tint val="66000"/>
                <a:satMod val="160000"/>
              </a:srgbClr>
            </a:gs>
            <a:gs pos="50000">
              <a:srgbClr val="FF6600">
                <a:tint val="44500"/>
                <a:satMod val="160000"/>
              </a:srgbClr>
            </a:gs>
            <a:gs pos="100000">
              <a:srgbClr val="FF66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sz="1400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latin typeface="Sitka Small" panose="02000505000000020004" pitchFamily="2" charset="0"/>
            </a:rPr>
            <a:t>: </a:t>
          </a:r>
          <a:r>
            <a:rPr lang="ru-RU" sz="1400" dirty="0" smtClean="0">
              <a:latin typeface="Sitka Small" panose="02000505000000020004" pitchFamily="2" charset="0"/>
            </a:rPr>
            <a:t>Сохранение и улучшение качества 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-138" custLinFactNeighborY="-619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32BACE-323E-4C29-800F-27358ABD3CCF}" type="presOf" srcId="{BAE78F17-D213-45A5-BDBF-CE175FF75885}" destId="{2B0E552D-2E96-4390-951D-F36D7CD55989}" srcOrd="0" destOrd="0" presId="urn:microsoft.com/office/officeart/2005/8/layout/vList2"/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F9498E3A-23F5-4936-8A68-3388E473EA03}" type="presOf" srcId="{DE9C9C94-DBB2-44D5-920D-8051CCDFF018}" destId="{E7A02CB9-94FA-4939-9EFF-915B5BFC7691}" srcOrd="0" destOrd="0" presId="urn:microsoft.com/office/officeart/2005/8/layout/vList2"/>
    <dgm:cxn modelId="{1C6A363F-AFFD-436B-ABBC-4681F494311E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2025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i="0" baseline="0" dirty="0" smtClean="0">
              <a:latin typeface="Sitka Small" panose="02000505000000020004" pitchFamily="2" charset="0"/>
            </a:rPr>
            <a:t>47 423,7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96,7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49 068,9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рублей) 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2327" custLinFactNeighborY="-20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16B918-9FCE-4070-B831-64A82A0C7CBD}" type="presOf" srcId="{F02734AB-A5FE-4B3D-A246-635C110DA048}" destId="{E27E85E3-4976-4284-8FC2-A43FDD27937C}" srcOrd="0" destOrd="0" presId="urn:microsoft.com/office/officeart/2005/8/layout/vList2"/>
    <dgm:cxn modelId="{F72165E9-3DD0-4BED-90B3-A0EA7474F659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10CAE525-44C4-4187-91BB-C78ED1769480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FAFE79-1309-437C-9017-5A93B1A7692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23F3BF-C622-4ACC-9CC6-5132CEA7FDEB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2025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dirty="0" smtClean="0">
              <a:latin typeface="Sitka Small" panose="02000505000000020004" pitchFamily="2" charset="0"/>
            </a:rPr>
            <a:t>42 140,4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97,4</a:t>
          </a:r>
          <a:r>
            <a:rPr lang="ru-RU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43 270,9 </a:t>
          </a:r>
          <a:r>
            <a:rPr lang="ru-RU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b="1" dirty="0" smtClean="0">
              <a:latin typeface="Sitka Small" panose="02000505000000020004" pitchFamily="2" charset="0"/>
            </a:rPr>
            <a:t>2024</a:t>
          </a:r>
          <a:r>
            <a:rPr lang="ru-RU" dirty="0" smtClean="0">
              <a:latin typeface="Sitka Small" panose="02000505000000020004" pitchFamily="2" charset="0"/>
            </a:rPr>
            <a:t> годом расходы уменьшились на </a:t>
          </a:r>
          <a:r>
            <a:rPr lang="ru-RU" b="1" dirty="0" smtClean="0">
              <a:latin typeface="Sitka Small" panose="02000505000000020004" pitchFamily="2" charset="0"/>
            </a:rPr>
            <a:t>2 163,3 </a:t>
          </a:r>
          <a:r>
            <a:rPr lang="ru-RU" dirty="0" smtClean="0">
              <a:latin typeface="Sitka Small" panose="02000505000000020004" pitchFamily="2" charset="0"/>
            </a:rPr>
            <a:t>тыс. рублей.</a:t>
          </a:r>
          <a:endParaRPr lang="ru-RU" dirty="0">
            <a:latin typeface="Sitka Small" panose="02000505000000020004" pitchFamily="2" charset="0"/>
          </a:endParaRPr>
        </a:p>
      </dgm:t>
    </dgm:pt>
    <dgm:pt modelId="{10D96505-4694-435B-AA13-EA72AE01D0FD}" type="parTrans" cxnId="{8691FA0A-FDA3-41E5-A284-85AABE49BA6C}">
      <dgm:prSet/>
      <dgm:spPr/>
      <dgm:t>
        <a:bodyPr/>
        <a:lstStyle/>
        <a:p>
          <a:endParaRPr lang="ru-RU"/>
        </a:p>
      </dgm:t>
    </dgm:pt>
    <dgm:pt modelId="{BE9BA3CA-2EE7-45C1-A6EF-B33BE2852BA3}" type="sibTrans" cxnId="{8691FA0A-FDA3-41E5-A284-85AABE49BA6C}">
      <dgm:prSet/>
      <dgm:spPr/>
      <dgm:t>
        <a:bodyPr/>
        <a:lstStyle/>
        <a:p>
          <a:endParaRPr lang="ru-RU"/>
        </a:p>
      </dgm:t>
    </dgm:pt>
    <dgm:pt modelId="{4776C69A-9CBC-404F-8DCA-D9E2447A10AC}" type="pres">
      <dgm:prSet presAssocID="{32FAFE79-1309-437C-9017-5A93B1A769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111D52-C353-45DC-803B-BD0210FB5D6C}" type="pres">
      <dgm:prSet presAssocID="{0923F3BF-C622-4ACC-9CC6-5132CEA7FDEB}" presName="parentText" presStyleLbl="node1" presStyleIdx="0" presStyleCnt="1" custLinFactNeighborX="-479" custLinFactNeighborY="254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6225D-650F-4945-9130-6EF7E1B63E44}" type="presOf" srcId="{0923F3BF-C622-4ACC-9CC6-5132CEA7FDEB}" destId="{93111D52-C353-45DC-803B-BD0210FB5D6C}" srcOrd="0" destOrd="0" presId="urn:microsoft.com/office/officeart/2005/8/layout/vList2"/>
    <dgm:cxn modelId="{BC6D4670-513A-4734-B077-71BF5BB1EE6B}" type="presOf" srcId="{32FAFE79-1309-437C-9017-5A93B1A76926}" destId="{4776C69A-9CBC-404F-8DCA-D9E2447A10AC}" srcOrd="0" destOrd="0" presId="urn:microsoft.com/office/officeart/2005/8/layout/vList2"/>
    <dgm:cxn modelId="{8691FA0A-FDA3-41E5-A284-85AABE49BA6C}" srcId="{32FAFE79-1309-437C-9017-5A93B1A76926}" destId="{0923F3BF-C622-4ACC-9CC6-5132CEA7FDEB}" srcOrd="0" destOrd="0" parTransId="{10D96505-4694-435B-AA13-EA72AE01D0FD}" sibTransId="{BE9BA3CA-2EE7-45C1-A6EF-B33BE2852BA3}"/>
    <dgm:cxn modelId="{1A8DEFF9-F0FF-4035-9AFC-641AC8C5C316}" type="presParOf" srcId="{4776C69A-9CBC-404F-8DCA-D9E2447A10AC}" destId="{93111D52-C353-45DC-803B-BD0210FB5D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областного и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100000" custScaleY="137566" custLinFactNeighborX="-1818" custLinFactNeighborY="-340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FE55209A-FD8D-4932-B180-27AABFB105D9}" type="presOf" srcId="{E2F7BDE9-6180-4D84-8F49-0D4451891A93}" destId="{7D16E844-27AD-4B5F-90B8-E5A896941874}" srcOrd="0" destOrd="0" presId="urn:microsoft.com/office/officeart/2005/8/layout/vList2"/>
    <dgm:cxn modelId="{F4B6A789-223C-4ACA-B7BA-A16C4554AB32}" type="presOf" srcId="{129E70D9-7379-4E72-9BB0-54237EF4857C}" destId="{BF677EAE-BC10-4FA7-95F1-694C3F5DC205}" srcOrd="0" destOrd="0" presId="urn:microsoft.com/office/officeart/2005/8/layout/vList2"/>
    <dgm:cxn modelId="{A4CEAE29-28DD-40C7-9428-30C4D2987779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E0975135-1116-4C8F-87E1-654069823032}" type="doc">
      <dgm:prSet loTypeId="urn:microsoft.com/office/officeart/2005/8/layout/vList3" loCatId="list" qsTypeId="urn:microsoft.com/office/officeart/2005/8/quickstyle/simple3" qsCatId="simple" csTypeId="urn:microsoft.com/office/officeart/2005/8/colors/colorful2" csCatId="colorful" phldr="1"/>
      <dgm:spPr/>
    </dgm:pt>
    <dgm:pt modelId="{9F4E985E-F067-4F4A-B0FC-42D3588807C8}">
      <dgm:prSet phldrT="[Текст]" custT="1"/>
      <dgm:spPr/>
      <dgm:t>
        <a:bodyPr/>
        <a:lstStyle/>
        <a:p>
          <a:pPr algn="just"/>
          <a:r>
            <a:rPr lang="ru-RU" sz="1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Содержание автомобильных дорог местного значения (муниципальный дорожный фонд).</a:t>
          </a:r>
          <a:endParaRPr lang="ru-RU" sz="15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B06C5D-A5E0-4A5C-906F-38B5B22874EE}" type="parTrans" cxnId="{6FDA5ABC-C5E4-4870-AE91-62BA30EF2158}">
      <dgm:prSet/>
      <dgm:spPr/>
      <dgm:t>
        <a:bodyPr/>
        <a:lstStyle/>
        <a:p>
          <a:endParaRPr lang="ru-RU"/>
        </a:p>
      </dgm:t>
    </dgm:pt>
    <dgm:pt modelId="{EFF0ADA7-4AA7-4BC3-A729-30EB51E68ED3}" type="sibTrans" cxnId="{6FDA5ABC-C5E4-4870-AE91-62BA30EF2158}">
      <dgm:prSet/>
      <dgm:spPr/>
      <dgm:t>
        <a:bodyPr/>
        <a:lstStyle/>
        <a:p>
          <a:endParaRPr lang="ru-RU"/>
        </a:p>
      </dgm:t>
    </dgm:pt>
    <dgm:pt modelId="{229D2A1C-14A7-4732-826F-0E29889018D8}">
      <dgm:prSet phldrT="[Текст]" custT="1"/>
      <dgm:spPr/>
      <dgm:t>
        <a:bodyPr/>
        <a:lstStyle/>
        <a:p>
          <a:pPr algn="just"/>
          <a:r>
            <a:rPr lang="ru-RU" sz="1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Административно-хозяйственные расходы в рамках дорожной деятельности.</a:t>
          </a:r>
          <a:endParaRPr lang="ru-RU" sz="15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E3A1BB-2000-478D-A279-75B4F2062483}" type="parTrans" cxnId="{2A52B188-6D54-4BDC-8114-1803C4A30E60}">
      <dgm:prSet/>
      <dgm:spPr/>
      <dgm:t>
        <a:bodyPr/>
        <a:lstStyle/>
        <a:p>
          <a:endParaRPr lang="ru-RU"/>
        </a:p>
      </dgm:t>
    </dgm:pt>
    <dgm:pt modelId="{3DBE6071-8E4D-4AC9-9F6B-2C8C60536FFF}" type="sibTrans" cxnId="{2A52B188-6D54-4BDC-8114-1803C4A30E60}">
      <dgm:prSet/>
      <dgm:spPr/>
      <dgm:t>
        <a:bodyPr/>
        <a:lstStyle/>
        <a:p>
          <a:endParaRPr lang="ru-RU"/>
        </a:p>
      </dgm:t>
    </dgm:pt>
    <dgm:pt modelId="{10B76BC7-6C7A-48AB-8F7E-603DE5E79FC6}">
      <dgm:prSet phldrT="[Текст]" custT="1"/>
      <dgm:spPr/>
      <dgm:t>
        <a:bodyPr/>
        <a:lstStyle/>
        <a:p>
          <a:pPr algn="just"/>
          <a:r>
            <a:rPr lang="ru-RU" sz="1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 документации по паспортизации автомобильных дорог общего пользования.</a:t>
          </a:r>
          <a:endParaRPr lang="ru-RU" sz="15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681706-C612-4A31-A2E4-1D1B46A294C3}" type="parTrans" cxnId="{26BDDE5D-C5EF-4FD2-AEA0-42CF38EE1F2A}">
      <dgm:prSet/>
      <dgm:spPr/>
      <dgm:t>
        <a:bodyPr/>
        <a:lstStyle/>
        <a:p>
          <a:endParaRPr lang="ru-RU"/>
        </a:p>
      </dgm:t>
    </dgm:pt>
    <dgm:pt modelId="{8026A9F1-83BA-4DBF-91D1-64B20EA27216}" type="sibTrans" cxnId="{26BDDE5D-C5EF-4FD2-AEA0-42CF38EE1F2A}">
      <dgm:prSet/>
      <dgm:spPr/>
      <dgm:t>
        <a:bodyPr/>
        <a:lstStyle/>
        <a:p>
          <a:endParaRPr lang="ru-RU"/>
        </a:p>
      </dgm:t>
    </dgm:pt>
    <dgm:pt modelId="{A94A3934-A84F-4A1A-9ABC-482C4514D5A4}">
      <dgm:prSet custT="1"/>
      <dgm:spPr/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 автомобильных дорог общего пользования до сельских  населенных пунктов</a:t>
          </a:r>
          <a:endParaRPr lang="ru-RU" sz="15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A9AE5F-3FB1-405D-82B1-57D6ADC4849F}" type="parTrans" cxnId="{DB60CB27-1A4B-467A-8E70-5FD6D03AB170}">
      <dgm:prSet/>
      <dgm:spPr/>
      <dgm:t>
        <a:bodyPr/>
        <a:lstStyle/>
        <a:p>
          <a:endParaRPr lang="ru-RU"/>
        </a:p>
      </dgm:t>
    </dgm:pt>
    <dgm:pt modelId="{A9B6E72C-3DD1-4645-9E75-DFA3F266039E}" type="sibTrans" cxnId="{DB60CB27-1A4B-467A-8E70-5FD6D03AB170}">
      <dgm:prSet/>
      <dgm:spPr/>
      <dgm:t>
        <a:bodyPr/>
        <a:lstStyle/>
        <a:p>
          <a:endParaRPr lang="ru-RU"/>
        </a:p>
      </dgm:t>
    </dgm:pt>
    <dgm:pt modelId="{5B7B05A3-2664-401D-82F7-A858759EA9A6}">
      <dgm:prSet custT="1"/>
      <dgm:spPr/>
      <dgm:t>
        <a:bodyPr/>
        <a:lstStyle/>
        <a:p>
          <a:pPr algn="just"/>
          <a:r>
            <a:rPr lang="ru-RU" sz="1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 автомобильных дорог общего пользования местного значения</a:t>
          </a:r>
          <a:endParaRPr lang="ru-RU" sz="15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8354F8-0B47-40BD-BF01-5386CB85CA65}" type="parTrans" cxnId="{81D304AA-CD73-4242-8C00-B3B45A1901AC}">
      <dgm:prSet/>
      <dgm:spPr/>
      <dgm:t>
        <a:bodyPr/>
        <a:lstStyle/>
        <a:p>
          <a:endParaRPr lang="ru-RU"/>
        </a:p>
      </dgm:t>
    </dgm:pt>
    <dgm:pt modelId="{630108E1-5D36-4351-8FF4-9050CD401F44}" type="sibTrans" cxnId="{81D304AA-CD73-4242-8C00-B3B45A1901AC}">
      <dgm:prSet/>
      <dgm:spPr/>
      <dgm:t>
        <a:bodyPr/>
        <a:lstStyle/>
        <a:p>
          <a:endParaRPr lang="ru-RU"/>
        </a:p>
      </dgm:t>
    </dgm:pt>
    <dgm:pt modelId="{2E3F2DC7-0D32-4C64-9B02-24E20CEF39FD}" type="pres">
      <dgm:prSet presAssocID="{E0975135-1116-4C8F-87E1-654069823032}" presName="linearFlow" presStyleCnt="0">
        <dgm:presLayoutVars>
          <dgm:dir/>
          <dgm:resizeHandles val="exact"/>
        </dgm:presLayoutVars>
      </dgm:prSet>
      <dgm:spPr/>
    </dgm:pt>
    <dgm:pt modelId="{B9E08E6B-9230-425D-A3E1-FF8153265556}" type="pres">
      <dgm:prSet presAssocID="{9F4E985E-F067-4F4A-B0FC-42D3588807C8}" presName="composite" presStyleCnt="0"/>
      <dgm:spPr/>
    </dgm:pt>
    <dgm:pt modelId="{DD18787D-BF42-4DC7-9AF9-9D0BE450FEFD}" type="pres">
      <dgm:prSet presAssocID="{9F4E985E-F067-4F4A-B0FC-42D3588807C8}" presName="imgShp" presStyleLbl="fgImgPlace1" presStyleIdx="0" presStyleCnt="5"/>
      <dgm:spPr/>
    </dgm:pt>
    <dgm:pt modelId="{45D36CA2-535E-4C18-9617-C44646E03764}" type="pres">
      <dgm:prSet presAssocID="{9F4E985E-F067-4F4A-B0FC-42D3588807C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7D563-E7EC-4A82-9857-A5D6C9118959}" type="pres">
      <dgm:prSet presAssocID="{EFF0ADA7-4AA7-4BC3-A729-30EB51E68ED3}" presName="spacing" presStyleCnt="0"/>
      <dgm:spPr/>
    </dgm:pt>
    <dgm:pt modelId="{1685C7C6-95CD-4C24-97CE-308420678A3D}" type="pres">
      <dgm:prSet presAssocID="{229D2A1C-14A7-4732-826F-0E29889018D8}" presName="composite" presStyleCnt="0"/>
      <dgm:spPr/>
    </dgm:pt>
    <dgm:pt modelId="{85C5EA66-F8FB-42D4-BE16-FB338E37F32C}" type="pres">
      <dgm:prSet presAssocID="{229D2A1C-14A7-4732-826F-0E29889018D8}" presName="imgShp" presStyleLbl="fgImgPlace1" presStyleIdx="1" presStyleCnt="5"/>
      <dgm:spPr/>
    </dgm:pt>
    <dgm:pt modelId="{6DCAFE1E-C84B-4567-880F-E9081B7A40AD}" type="pres">
      <dgm:prSet presAssocID="{229D2A1C-14A7-4732-826F-0E29889018D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DE0B9-C245-4C82-8124-DDB35A69FE9E}" type="pres">
      <dgm:prSet presAssocID="{3DBE6071-8E4D-4AC9-9F6B-2C8C60536FFF}" presName="spacing" presStyleCnt="0"/>
      <dgm:spPr/>
    </dgm:pt>
    <dgm:pt modelId="{8E9E21E6-F3F3-4070-B60D-1A28B2A257DF}" type="pres">
      <dgm:prSet presAssocID="{10B76BC7-6C7A-48AB-8F7E-603DE5E79FC6}" presName="composite" presStyleCnt="0"/>
      <dgm:spPr/>
    </dgm:pt>
    <dgm:pt modelId="{AECD7E8C-1BAF-4F87-88C7-ED43A3F9088C}" type="pres">
      <dgm:prSet presAssocID="{10B76BC7-6C7A-48AB-8F7E-603DE5E79FC6}" presName="imgShp" presStyleLbl="fgImgPlace1" presStyleIdx="2" presStyleCnt="5"/>
      <dgm:spPr/>
    </dgm:pt>
    <dgm:pt modelId="{15C669CB-968B-4541-A0B7-37678A6045C1}" type="pres">
      <dgm:prSet presAssocID="{10B76BC7-6C7A-48AB-8F7E-603DE5E79FC6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545D3-342A-47E8-8A6C-EA64F19C25DD}" type="pres">
      <dgm:prSet presAssocID="{8026A9F1-83BA-4DBF-91D1-64B20EA27216}" presName="spacing" presStyleCnt="0"/>
      <dgm:spPr/>
    </dgm:pt>
    <dgm:pt modelId="{B73CEA42-48C8-4577-AB37-D8A72F4B186B}" type="pres">
      <dgm:prSet presAssocID="{A94A3934-A84F-4A1A-9ABC-482C4514D5A4}" presName="composite" presStyleCnt="0"/>
      <dgm:spPr/>
    </dgm:pt>
    <dgm:pt modelId="{596302CD-EDEA-48A1-B126-7A0A5F2412A2}" type="pres">
      <dgm:prSet presAssocID="{A94A3934-A84F-4A1A-9ABC-482C4514D5A4}" presName="imgShp" presStyleLbl="fgImgPlace1" presStyleIdx="3" presStyleCnt="5"/>
      <dgm:spPr/>
    </dgm:pt>
    <dgm:pt modelId="{AD56AA11-1405-4C8C-B816-0B8D696E905B}" type="pres">
      <dgm:prSet presAssocID="{A94A3934-A84F-4A1A-9ABC-482C4514D5A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A000F-8766-4D17-9464-00EA712D1AB1}" type="pres">
      <dgm:prSet presAssocID="{A9B6E72C-3DD1-4645-9E75-DFA3F266039E}" presName="spacing" presStyleCnt="0"/>
      <dgm:spPr/>
    </dgm:pt>
    <dgm:pt modelId="{6ED92134-9ABB-4A83-8F90-C7A52B6449FE}" type="pres">
      <dgm:prSet presAssocID="{5B7B05A3-2664-401D-82F7-A858759EA9A6}" presName="composite" presStyleCnt="0"/>
      <dgm:spPr/>
    </dgm:pt>
    <dgm:pt modelId="{7C71275E-F838-4B91-9396-479A025C6C65}" type="pres">
      <dgm:prSet presAssocID="{5B7B05A3-2664-401D-82F7-A858759EA9A6}" presName="imgShp" presStyleLbl="fgImgPlace1" presStyleIdx="4" presStyleCnt="5"/>
      <dgm:spPr/>
    </dgm:pt>
    <dgm:pt modelId="{BED3BE86-21A9-4781-A0CE-F88AFA6735BD}" type="pres">
      <dgm:prSet presAssocID="{5B7B05A3-2664-401D-82F7-A858759EA9A6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93D94-D690-4032-BA6E-CE323BAD0C20}" type="presOf" srcId="{10B76BC7-6C7A-48AB-8F7E-603DE5E79FC6}" destId="{15C669CB-968B-4541-A0B7-37678A6045C1}" srcOrd="0" destOrd="0" presId="urn:microsoft.com/office/officeart/2005/8/layout/vList3"/>
    <dgm:cxn modelId="{1AB3DC9F-4623-45BD-A0E7-DEC7E7CC160B}" type="presOf" srcId="{A94A3934-A84F-4A1A-9ABC-482C4514D5A4}" destId="{AD56AA11-1405-4C8C-B816-0B8D696E905B}" srcOrd="0" destOrd="0" presId="urn:microsoft.com/office/officeart/2005/8/layout/vList3"/>
    <dgm:cxn modelId="{26BDDE5D-C5EF-4FD2-AEA0-42CF38EE1F2A}" srcId="{E0975135-1116-4C8F-87E1-654069823032}" destId="{10B76BC7-6C7A-48AB-8F7E-603DE5E79FC6}" srcOrd="2" destOrd="0" parTransId="{7D681706-C612-4A31-A2E4-1D1B46A294C3}" sibTransId="{8026A9F1-83BA-4DBF-91D1-64B20EA27216}"/>
    <dgm:cxn modelId="{81D304AA-CD73-4242-8C00-B3B45A1901AC}" srcId="{E0975135-1116-4C8F-87E1-654069823032}" destId="{5B7B05A3-2664-401D-82F7-A858759EA9A6}" srcOrd="4" destOrd="0" parTransId="{438354F8-0B47-40BD-BF01-5386CB85CA65}" sibTransId="{630108E1-5D36-4351-8FF4-9050CD401F44}"/>
    <dgm:cxn modelId="{65FBA97A-B8D6-47F6-8252-82A789C7A72A}" type="presOf" srcId="{229D2A1C-14A7-4732-826F-0E29889018D8}" destId="{6DCAFE1E-C84B-4567-880F-E9081B7A40AD}" srcOrd="0" destOrd="0" presId="urn:microsoft.com/office/officeart/2005/8/layout/vList3"/>
    <dgm:cxn modelId="{51EDB500-D990-4285-BC63-3E81237E4FA7}" type="presOf" srcId="{E0975135-1116-4C8F-87E1-654069823032}" destId="{2E3F2DC7-0D32-4C64-9B02-24E20CEF39FD}" srcOrd="0" destOrd="0" presId="urn:microsoft.com/office/officeart/2005/8/layout/vList3"/>
    <dgm:cxn modelId="{DB60CB27-1A4B-467A-8E70-5FD6D03AB170}" srcId="{E0975135-1116-4C8F-87E1-654069823032}" destId="{A94A3934-A84F-4A1A-9ABC-482C4514D5A4}" srcOrd="3" destOrd="0" parTransId="{06A9AE5F-3FB1-405D-82B1-57D6ADC4849F}" sibTransId="{A9B6E72C-3DD1-4645-9E75-DFA3F266039E}"/>
    <dgm:cxn modelId="{4E0D53FD-B8DC-40F6-8DC0-2B24BE2363AE}" type="presOf" srcId="{9F4E985E-F067-4F4A-B0FC-42D3588807C8}" destId="{45D36CA2-535E-4C18-9617-C44646E03764}" srcOrd="0" destOrd="0" presId="urn:microsoft.com/office/officeart/2005/8/layout/vList3"/>
    <dgm:cxn modelId="{FFEC92AD-2F80-4012-97CB-CA8F77277FD6}" type="presOf" srcId="{5B7B05A3-2664-401D-82F7-A858759EA9A6}" destId="{BED3BE86-21A9-4781-A0CE-F88AFA6735BD}" srcOrd="0" destOrd="0" presId="urn:microsoft.com/office/officeart/2005/8/layout/vList3"/>
    <dgm:cxn modelId="{2A52B188-6D54-4BDC-8114-1803C4A30E60}" srcId="{E0975135-1116-4C8F-87E1-654069823032}" destId="{229D2A1C-14A7-4732-826F-0E29889018D8}" srcOrd="1" destOrd="0" parTransId="{BCE3A1BB-2000-478D-A279-75B4F2062483}" sibTransId="{3DBE6071-8E4D-4AC9-9F6B-2C8C60536FFF}"/>
    <dgm:cxn modelId="{6FDA5ABC-C5E4-4870-AE91-62BA30EF2158}" srcId="{E0975135-1116-4C8F-87E1-654069823032}" destId="{9F4E985E-F067-4F4A-B0FC-42D3588807C8}" srcOrd="0" destOrd="0" parTransId="{77B06C5D-A5E0-4A5C-906F-38B5B22874EE}" sibTransId="{EFF0ADA7-4AA7-4BC3-A729-30EB51E68ED3}"/>
    <dgm:cxn modelId="{142F8420-8811-4AA5-BDA3-B07BFE941D3A}" type="presParOf" srcId="{2E3F2DC7-0D32-4C64-9B02-24E20CEF39FD}" destId="{B9E08E6B-9230-425D-A3E1-FF8153265556}" srcOrd="0" destOrd="0" presId="urn:microsoft.com/office/officeart/2005/8/layout/vList3"/>
    <dgm:cxn modelId="{59033DEF-F963-47FD-8B55-F86718836CDC}" type="presParOf" srcId="{B9E08E6B-9230-425D-A3E1-FF8153265556}" destId="{DD18787D-BF42-4DC7-9AF9-9D0BE450FEFD}" srcOrd="0" destOrd="0" presId="urn:microsoft.com/office/officeart/2005/8/layout/vList3"/>
    <dgm:cxn modelId="{9C75904A-7734-4FAE-BD63-2C3435ADED89}" type="presParOf" srcId="{B9E08E6B-9230-425D-A3E1-FF8153265556}" destId="{45D36CA2-535E-4C18-9617-C44646E03764}" srcOrd="1" destOrd="0" presId="urn:microsoft.com/office/officeart/2005/8/layout/vList3"/>
    <dgm:cxn modelId="{3DCD6411-D064-4F8E-BD4C-CC79C0B9F50D}" type="presParOf" srcId="{2E3F2DC7-0D32-4C64-9B02-24E20CEF39FD}" destId="{CE37D563-E7EC-4A82-9857-A5D6C9118959}" srcOrd="1" destOrd="0" presId="urn:microsoft.com/office/officeart/2005/8/layout/vList3"/>
    <dgm:cxn modelId="{51712CDC-7E06-4750-86CC-20CBD99E895A}" type="presParOf" srcId="{2E3F2DC7-0D32-4C64-9B02-24E20CEF39FD}" destId="{1685C7C6-95CD-4C24-97CE-308420678A3D}" srcOrd="2" destOrd="0" presId="urn:microsoft.com/office/officeart/2005/8/layout/vList3"/>
    <dgm:cxn modelId="{C187FDEE-6EE7-47B6-8551-4D44C3864BBE}" type="presParOf" srcId="{1685C7C6-95CD-4C24-97CE-308420678A3D}" destId="{85C5EA66-F8FB-42D4-BE16-FB338E37F32C}" srcOrd="0" destOrd="0" presId="urn:microsoft.com/office/officeart/2005/8/layout/vList3"/>
    <dgm:cxn modelId="{D8C13B30-367C-445E-95D8-B1A7245DDDA4}" type="presParOf" srcId="{1685C7C6-95CD-4C24-97CE-308420678A3D}" destId="{6DCAFE1E-C84B-4567-880F-E9081B7A40AD}" srcOrd="1" destOrd="0" presId="urn:microsoft.com/office/officeart/2005/8/layout/vList3"/>
    <dgm:cxn modelId="{0785CC92-2ECE-4CD6-AA8A-9521BC96CD8C}" type="presParOf" srcId="{2E3F2DC7-0D32-4C64-9B02-24E20CEF39FD}" destId="{29EDE0B9-C245-4C82-8124-DDB35A69FE9E}" srcOrd="3" destOrd="0" presId="urn:microsoft.com/office/officeart/2005/8/layout/vList3"/>
    <dgm:cxn modelId="{54C049EA-BA65-4BE7-98A9-F5D544417DF7}" type="presParOf" srcId="{2E3F2DC7-0D32-4C64-9B02-24E20CEF39FD}" destId="{8E9E21E6-F3F3-4070-B60D-1A28B2A257DF}" srcOrd="4" destOrd="0" presId="urn:microsoft.com/office/officeart/2005/8/layout/vList3"/>
    <dgm:cxn modelId="{73C4662F-6452-47D9-BE9F-F8CE047F1517}" type="presParOf" srcId="{8E9E21E6-F3F3-4070-B60D-1A28B2A257DF}" destId="{AECD7E8C-1BAF-4F87-88C7-ED43A3F9088C}" srcOrd="0" destOrd="0" presId="urn:microsoft.com/office/officeart/2005/8/layout/vList3"/>
    <dgm:cxn modelId="{E5991315-5684-4D8A-B567-5EF9DA732539}" type="presParOf" srcId="{8E9E21E6-F3F3-4070-B60D-1A28B2A257DF}" destId="{15C669CB-968B-4541-A0B7-37678A6045C1}" srcOrd="1" destOrd="0" presId="urn:microsoft.com/office/officeart/2005/8/layout/vList3"/>
    <dgm:cxn modelId="{CEE81613-5E6E-4A43-A193-D424D47A1986}" type="presParOf" srcId="{2E3F2DC7-0D32-4C64-9B02-24E20CEF39FD}" destId="{658545D3-342A-47E8-8A6C-EA64F19C25DD}" srcOrd="5" destOrd="0" presId="urn:microsoft.com/office/officeart/2005/8/layout/vList3"/>
    <dgm:cxn modelId="{23E42AF6-9248-4DCE-AE4B-77D576DA2C2E}" type="presParOf" srcId="{2E3F2DC7-0D32-4C64-9B02-24E20CEF39FD}" destId="{B73CEA42-48C8-4577-AB37-D8A72F4B186B}" srcOrd="6" destOrd="0" presId="urn:microsoft.com/office/officeart/2005/8/layout/vList3"/>
    <dgm:cxn modelId="{48B0FC65-BB31-4D17-A520-01DAB9C8337B}" type="presParOf" srcId="{B73CEA42-48C8-4577-AB37-D8A72F4B186B}" destId="{596302CD-EDEA-48A1-B126-7A0A5F2412A2}" srcOrd="0" destOrd="0" presId="urn:microsoft.com/office/officeart/2005/8/layout/vList3"/>
    <dgm:cxn modelId="{86E05246-422F-4A46-A5BF-8266CADA7781}" type="presParOf" srcId="{B73CEA42-48C8-4577-AB37-D8A72F4B186B}" destId="{AD56AA11-1405-4C8C-B816-0B8D696E905B}" srcOrd="1" destOrd="0" presId="urn:microsoft.com/office/officeart/2005/8/layout/vList3"/>
    <dgm:cxn modelId="{08C7DCEC-C43B-4B44-9E35-39E4A05DE050}" type="presParOf" srcId="{2E3F2DC7-0D32-4C64-9B02-24E20CEF39FD}" destId="{835A000F-8766-4D17-9464-00EA712D1AB1}" srcOrd="7" destOrd="0" presId="urn:microsoft.com/office/officeart/2005/8/layout/vList3"/>
    <dgm:cxn modelId="{DEC6D546-39D1-4313-850D-CA1FD859EA1D}" type="presParOf" srcId="{2E3F2DC7-0D32-4C64-9B02-24E20CEF39FD}" destId="{6ED92134-9ABB-4A83-8F90-C7A52B6449FE}" srcOrd="8" destOrd="0" presId="urn:microsoft.com/office/officeart/2005/8/layout/vList3"/>
    <dgm:cxn modelId="{7AEDF5ED-E458-40E1-823B-D03BB3D78D9E}" type="presParOf" srcId="{6ED92134-9ABB-4A83-8F90-C7A52B6449FE}" destId="{7C71275E-F838-4B91-9396-479A025C6C65}" srcOrd="0" destOrd="0" presId="urn:microsoft.com/office/officeart/2005/8/layout/vList3"/>
    <dgm:cxn modelId="{26C0AD35-5E46-4686-B7F4-02AA17BACA72}" type="presParOf" srcId="{6ED92134-9ABB-4A83-8F90-C7A52B6449FE}" destId="{BED3BE86-21A9-4781-A0CE-F88AFA6735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>
        <a:gradFill flip="none" rotWithShape="0">
          <a:gsLst>
            <a:gs pos="0">
              <a:schemeClr val="accent4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4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b="0" dirty="0" smtClean="0">
              <a:solidFill>
                <a:schemeClr val="bg1"/>
              </a:solidFill>
              <a:latin typeface="Sitka Small" panose="02000505000000020004" pitchFamily="2" charset="0"/>
            </a:rPr>
            <a:t> Сокращение дорожно-транспортных </a:t>
          </a:r>
          <a:r>
            <a:rPr lang="ru-RU" sz="1600" b="0" dirty="0" smtClean="0">
              <a:solidFill>
                <a:schemeClr val="bg1"/>
              </a:solidFill>
              <a:latin typeface="Sitka Small" panose="02000505000000020004" pitchFamily="2" charset="0"/>
            </a:rPr>
            <a:t>происшествий</a:t>
          </a:r>
          <a:r>
            <a:rPr lang="ru-RU" sz="1600" b="0" dirty="0" smtClean="0">
              <a:solidFill>
                <a:schemeClr val="bg1"/>
              </a:solidFill>
              <a:latin typeface="Sitka Small" panose="02000505000000020004" pitchFamily="2" charset="0"/>
            </a:rPr>
            <a:t>, повышение безопасности дорожного движения на территории Холм-Жирковского муниципального округа.</a:t>
          </a:r>
          <a:endParaRPr lang="ru-RU" sz="1600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 custLinFactNeighborX="-196" custLinFactNeighborY="-4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B3D75F-C4EE-4A06-8BAE-C4FE5100D225}" type="presOf" srcId="{E4DF9648-CB8E-4216-9F9F-126376CC3B24}" destId="{47BB64A9-6567-4BA2-B440-B0C46970ECFF}" srcOrd="0" destOrd="0" presId="urn:microsoft.com/office/officeart/2005/8/layout/vList2"/>
    <dgm:cxn modelId="{92BB0CDB-2526-4261-8845-6DBE2CD7C018}" type="presOf" srcId="{105F4010-127C-430B-A37B-2ECEFDC62213}" destId="{3F404D77-A163-4F4C-B5EC-20DB6691F6D6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59C25625-76E9-4D8A-8CD8-9D848296B705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>
        <a:solidFill>
          <a:srgbClr val="FFCCFF"/>
        </a:soli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2025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3,6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44,5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8</a:t>
          </a:r>
          <a:r>
            <a:rPr lang="ru-RU" sz="1600" dirty="0" smtClean="0">
              <a:latin typeface="Sitka Small" panose="02000505000000020004" pitchFamily="2" charset="0"/>
            </a:rPr>
            <a:t>,</a:t>
          </a:r>
          <a:r>
            <a:rPr lang="ru-RU" sz="1600" b="1" dirty="0" smtClean="0">
              <a:latin typeface="Sitka Small" panose="02000505000000020004" pitchFamily="2" charset="0"/>
            </a:rPr>
            <a:t>1,0</a:t>
          </a:r>
          <a:r>
            <a:rPr lang="ru-RU" sz="1600" dirty="0" smtClean="0">
              <a:latin typeface="Sitka Small" panose="02000505000000020004" pitchFamily="2" charset="0"/>
            </a:rPr>
            <a:t> тыс. рублей) на приобретение окружного мероприятия «Безопасное колесо».</a:t>
          </a:r>
          <a:endParaRPr lang="ru-RU" sz="16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dirty="0" smtClean="0"/>
            <a:t> </a:t>
          </a:r>
          <a:endParaRPr lang="ru-RU" dirty="0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1" custScaleX="97297" custLinFactNeighborX="-6025" custLinFactNeighborY="-884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707C91-7A0F-47C2-96DF-48954FA3B0B8}" type="presOf" srcId="{0E859B72-F7C5-403F-8008-A1FE6287771F}" destId="{933720EC-AA4B-4A0F-904B-00BEBE00F3A4}" srcOrd="0" destOrd="0" presId="urn:microsoft.com/office/officeart/2005/8/layout/vList2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06EF7628-CFB4-41E6-9855-D91ED882FBF3}" type="presOf" srcId="{9460AC56-4803-4EC2-9408-D5E10535E5E9}" destId="{91F65084-AC6C-459C-9320-4F1E999A17E3}" srcOrd="0" destOrd="0" presId="urn:microsoft.com/office/officeart/2005/8/layout/vList2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6797DFC8-731C-41B8-9E0A-11ACE729399E}" type="presOf" srcId="{7264CC30-7D24-4C58-BF4B-B165BD16079C}" destId="{6D86CDB5-D971-48EE-A839-81E23D778FCD}" srcOrd="0" destOrd="0" presId="urn:microsoft.com/office/officeart/2005/8/layout/vList2"/>
    <dgm:cxn modelId="{5A74276A-5211-4421-8F82-24E0DCC4BBCC}" type="presParOf" srcId="{933720EC-AA4B-4A0F-904B-00BEBE00F3A4}" destId="{6D86CDB5-D971-48EE-A839-81E23D778FCD}" srcOrd="0" destOrd="0" presId="urn:microsoft.com/office/officeart/2005/8/layout/vList2"/>
    <dgm:cxn modelId="{F364A5C7-C6D6-449C-AF92-D27D2E3A37DC}" type="presParOf" srcId="{933720EC-AA4B-4A0F-904B-00BEBE00F3A4}" destId="{91F65084-AC6C-459C-9320-4F1E999A17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Организация транспортного обеспечения, эксплуатация и текущее содержание зданий и сооружений органов местного самоуправления, учреждений культуры.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ScaleX="96841" custLinFactNeighborX="-1579" custLinFactNeighborY="145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BF681529-B3B1-4611-B22F-09E79F31D4B4}" type="presOf" srcId="{BAE78F17-D213-45A5-BDBF-CE175FF75885}" destId="{2B0E552D-2E96-4390-951D-F36D7CD55989}" srcOrd="0" destOrd="0" presId="urn:microsoft.com/office/officeart/2005/8/layout/vList2"/>
    <dgm:cxn modelId="{87C625ED-0F48-455B-8E3C-B11D10AA1FAD}" type="presOf" srcId="{DE9C9C94-DBB2-44D5-920D-8051CCDFF018}" destId="{E7A02CB9-94FA-4939-9EFF-915B5BFC7691}" srcOrd="0" destOrd="0" presId="urn:microsoft.com/office/officeart/2005/8/layout/vList2"/>
    <dgm:cxn modelId="{0D38F420-2E72-41E2-9136-99B0739D65E6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>
        <a:gradFill flip="none" rotWithShape="0">
          <a:gsLst>
            <a:gs pos="0">
              <a:srgbClr val="00CCFF">
                <a:tint val="66000"/>
                <a:satMod val="160000"/>
              </a:srgbClr>
            </a:gs>
            <a:gs pos="50000">
              <a:srgbClr val="00CCFF">
                <a:tint val="44500"/>
                <a:satMod val="160000"/>
              </a:srgbClr>
            </a:gs>
            <a:gs pos="100000">
              <a:srgbClr val="00CCFF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2025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29 402,7 </a:t>
          </a:r>
          <a:r>
            <a:rPr lang="ru-RU" sz="16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98,3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29,9</a:t>
          </a:r>
          <a:r>
            <a:rPr lang="ru-RU" sz="1600" dirty="0" smtClean="0">
              <a:latin typeface="Sitka Small" panose="02000505000000020004" pitchFamily="2" charset="0"/>
            </a:rPr>
            <a:t> тыс. рублей):</a:t>
          </a:r>
        </a:p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- Транспортное обеспечение  и текущее содержание зданий и сооружений органов местного самоуправления -  </a:t>
          </a:r>
          <a:r>
            <a:rPr lang="ru-RU" sz="1600" b="1" dirty="0" smtClean="0">
              <a:latin typeface="Sitka Small" panose="02000505000000020004" pitchFamily="2" charset="0"/>
            </a:rPr>
            <a:t>10 027,4 </a:t>
          </a:r>
          <a:r>
            <a:rPr lang="ru-RU" sz="1600" b="0" dirty="0" smtClean="0">
              <a:latin typeface="Sitka Small" panose="02000505000000020004" pitchFamily="2" charset="0"/>
            </a:rPr>
            <a:t> тыс. рублей;</a:t>
          </a:r>
        </a:p>
        <a:p>
          <a:pPr algn="just" rtl="0"/>
          <a:r>
            <a:rPr lang="ru-RU" sz="1600" b="0" dirty="0" smtClean="0">
              <a:latin typeface="Sitka Small" panose="02000505000000020004" pitchFamily="2" charset="0"/>
            </a:rPr>
            <a:t>- Обеспечение текущего содержания учреждений культуры – </a:t>
          </a:r>
          <a:r>
            <a:rPr lang="ru-RU" sz="1600" b="1" dirty="0" smtClean="0">
              <a:latin typeface="Sitka Small" panose="02000505000000020004" pitchFamily="2" charset="0"/>
            </a:rPr>
            <a:t>19 375,3 </a:t>
          </a:r>
          <a:r>
            <a:rPr lang="ru-RU" sz="1600" b="0" dirty="0" smtClean="0">
              <a:latin typeface="Sitka Small" panose="02000505000000020004" pitchFamily="2" charset="0"/>
            </a:rPr>
            <a:t>тыс. рублей.</a:t>
          </a:r>
          <a:endParaRPr lang="ru-RU" sz="16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dirty="0" smtClean="0"/>
            <a:t> </a:t>
          </a:r>
          <a:endParaRPr lang="ru-RU" dirty="0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1" custScaleX="97297" custScaleY="85256" custLinFactNeighborX="-6025" custLinFactNeighborY="-884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74173-64FD-4495-BE39-65F58A1B4246}" type="presOf" srcId="{9460AC56-4803-4EC2-9408-D5E10535E5E9}" destId="{91F65084-AC6C-459C-9320-4F1E999A17E3}" srcOrd="0" destOrd="0" presId="urn:microsoft.com/office/officeart/2005/8/layout/vList2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63D780C4-01B4-4648-8F7F-5CFE1E0F1F50}" type="presOf" srcId="{7264CC30-7D24-4C58-BF4B-B165BD16079C}" destId="{6D86CDB5-D971-48EE-A839-81E23D778FCD}" srcOrd="0" destOrd="0" presId="urn:microsoft.com/office/officeart/2005/8/layout/vList2"/>
    <dgm:cxn modelId="{FC02AC6F-B20A-450A-AE53-C9FB2D13B88A}" type="presOf" srcId="{0E859B72-F7C5-403F-8008-A1FE6287771F}" destId="{933720EC-AA4B-4A0F-904B-00BEBE00F3A4}" srcOrd="0" destOrd="0" presId="urn:microsoft.com/office/officeart/2005/8/layout/vList2"/>
    <dgm:cxn modelId="{8C73F347-CCF1-4833-A2E7-210957F7266F}" type="presParOf" srcId="{933720EC-AA4B-4A0F-904B-00BEBE00F3A4}" destId="{6D86CDB5-D971-48EE-A839-81E23D778FCD}" srcOrd="0" destOrd="0" presId="urn:microsoft.com/office/officeart/2005/8/layout/vList2"/>
    <dgm:cxn modelId="{DE99E0D3-F280-4234-A148-445EA3A567F2}" type="presParOf" srcId="{933720EC-AA4B-4A0F-904B-00BEBE00F3A4}" destId="{91F65084-AC6C-459C-9320-4F1E999A17E3}" srcOrd="1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E1283A0D-64E0-4C7F-B538-6E2E76ADB39E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A521E44B-72A2-4433-9CA8-0E46122DD89C}">
      <dgm:prSet/>
      <dgm:spPr>
        <a:solidFill>
          <a:srgbClr val="FF33CC"/>
        </a:solidFill>
      </dgm:spPr>
      <dgm:t>
        <a:bodyPr/>
        <a:lstStyle/>
        <a:p>
          <a:r>
            <a:rPr lang="ru-RU" dirty="0" smtClean="0">
              <a:latin typeface="Sitka Small" panose="02000505000000020004" pitchFamily="2" charset="0"/>
            </a:rPr>
            <a:t>Региональный проект «Педагоги и наставники»</a:t>
          </a:r>
          <a:endParaRPr lang="ru-RU" dirty="0">
            <a:latin typeface="Sitka Small" panose="02000505000000020004" pitchFamily="2" charset="0"/>
          </a:endParaRPr>
        </a:p>
      </dgm:t>
    </dgm:pt>
    <dgm:pt modelId="{6D1BA36A-79E9-4C0C-BBDA-FA05BF083371}" type="parTrans" cxnId="{90D69819-2085-4E1B-8703-993DB3F1A59A}">
      <dgm:prSet/>
      <dgm:spPr/>
      <dgm:t>
        <a:bodyPr/>
        <a:lstStyle/>
        <a:p>
          <a:endParaRPr lang="ru-RU"/>
        </a:p>
      </dgm:t>
    </dgm:pt>
    <dgm:pt modelId="{4A5BA486-6FFA-497A-9CB7-701D70E3D94E}" type="sibTrans" cxnId="{90D69819-2085-4E1B-8703-993DB3F1A59A}">
      <dgm:prSet/>
      <dgm:spPr/>
      <dgm:t>
        <a:bodyPr/>
        <a:lstStyle/>
        <a:p>
          <a:endParaRPr lang="ru-RU"/>
        </a:p>
      </dgm:t>
    </dgm:pt>
    <dgm:pt modelId="{9C5B7C46-20FA-4F01-B864-E88D2C7FEC46}">
      <dgm:prSet/>
      <dgm:spPr>
        <a:solidFill>
          <a:srgbClr val="9933FF"/>
        </a:solidFill>
      </dgm:spPr>
      <dgm:t>
        <a:bodyPr/>
        <a:lstStyle/>
        <a:p>
          <a:r>
            <a:rPr lang="ru-RU" smtClean="0">
              <a:latin typeface="Sitka Small" panose="02000505000000020004" pitchFamily="2" charset="0"/>
            </a:rPr>
            <a:t>Региональный проект «Все лучшее детям»</a:t>
          </a:r>
          <a:endParaRPr lang="ru-RU" dirty="0">
            <a:latin typeface="Sitka Small" panose="02000505000000020004" pitchFamily="2" charset="0"/>
          </a:endParaRPr>
        </a:p>
      </dgm:t>
    </dgm:pt>
    <dgm:pt modelId="{E9C0B20B-444A-4F76-B73C-7A11F75E3EE7}" type="parTrans" cxnId="{A902095A-EF68-46CF-AA56-77D524A050CE}">
      <dgm:prSet/>
      <dgm:spPr/>
      <dgm:t>
        <a:bodyPr/>
        <a:lstStyle/>
        <a:p>
          <a:endParaRPr lang="ru-RU"/>
        </a:p>
      </dgm:t>
    </dgm:pt>
    <dgm:pt modelId="{0669FC62-F996-438D-A03D-50DCA39956D1}" type="sibTrans" cxnId="{A902095A-EF68-46CF-AA56-77D524A050CE}">
      <dgm:prSet/>
      <dgm:spPr/>
      <dgm:t>
        <a:bodyPr/>
        <a:lstStyle/>
        <a:p>
          <a:endParaRPr lang="ru-RU"/>
        </a:p>
      </dgm:t>
    </dgm:pt>
    <dgm:pt modelId="{17640989-7F46-4659-BB55-E1001CA28E07}" type="pres">
      <dgm:prSet presAssocID="{E1283A0D-64E0-4C7F-B538-6E2E76ADB3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767252-8FA5-4647-B724-64AE48A3D336}" type="pres">
      <dgm:prSet presAssocID="{9C5B7C46-20FA-4F01-B864-E88D2C7FEC46}" presName="node" presStyleLbl="node1" presStyleIdx="0" presStyleCnt="2" custLinFactNeighborX="78" custLinFactNeighborY="6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1133C-FBFE-450C-B9AF-2AAA86572ECC}" type="pres">
      <dgm:prSet presAssocID="{0669FC62-F996-438D-A03D-50DCA39956D1}" presName="sibTrans" presStyleCnt="0"/>
      <dgm:spPr/>
    </dgm:pt>
    <dgm:pt modelId="{0F338CA1-BCA5-4957-A693-B8574A479445}" type="pres">
      <dgm:prSet presAssocID="{A521E44B-72A2-4433-9CA8-0E46122DD89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A74B81-B230-41C4-AA41-97AE97D2A53E}" type="presOf" srcId="{9C5B7C46-20FA-4F01-B864-E88D2C7FEC46}" destId="{56767252-8FA5-4647-B724-64AE48A3D336}" srcOrd="0" destOrd="0" presId="urn:microsoft.com/office/officeart/2005/8/layout/default"/>
    <dgm:cxn modelId="{90D69819-2085-4E1B-8703-993DB3F1A59A}" srcId="{E1283A0D-64E0-4C7F-B538-6E2E76ADB39E}" destId="{A521E44B-72A2-4433-9CA8-0E46122DD89C}" srcOrd="1" destOrd="0" parTransId="{6D1BA36A-79E9-4C0C-BBDA-FA05BF083371}" sibTransId="{4A5BA486-6FFA-497A-9CB7-701D70E3D94E}"/>
    <dgm:cxn modelId="{8612BF15-F5B0-41FB-B991-75C1AA755A69}" type="presOf" srcId="{A521E44B-72A2-4433-9CA8-0E46122DD89C}" destId="{0F338CA1-BCA5-4957-A693-B8574A479445}" srcOrd="0" destOrd="0" presId="urn:microsoft.com/office/officeart/2005/8/layout/default"/>
    <dgm:cxn modelId="{A902095A-EF68-46CF-AA56-77D524A050CE}" srcId="{E1283A0D-64E0-4C7F-B538-6E2E76ADB39E}" destId="{9C5B7C46-20FA-4F01-B864-E88D2C7FEC46}" srcOrd="0" destOrd="0" parTransId="{E9C0B20B-444A-4F76-B73C-7A11F75E3EE7}" sibTransId="{0669FC62-F996-438D-A03D-50DCA39956D1}"/>
    <dgm:cxn modelId="{6134349C-9538-4BA8-9516-6BBC8C7759CC}" type="presOf" srcId="{E1283A0D-64E0-4C7F-B538-6E2E76ADB39E}" destId="{17640989-7F46-4659-BB55-E1001CA28E07}" srcOrd="0" destOrd="0" presId="urn:microsoft.com/office/officeart/2005/8/layout/default"/>
    <dgm:cxn modelId="{2CFA1786-0B26-482A-A232-4CCF4A27E1DB}" type="presParOf" srcId="{17640989-7F46-4659-BB55-E1001CA28E07}" destId="{56767252-8FA5-4647-B724-64AE48A3D336}" srcOrd="0" destOrd="0" presId="urn:microsoft.com/office/officeart/2005/8/layout/default"/>
    <dgm:cxn modelId="{81CF46DB-E188-4BD1-80B1-7FCEBC75EDB2}" type="presParOf" srcId="{17640989-7F46-4659-BB55-E1001CA28E07}" destId="{8061133C-FBFE-450C-B9AF-2AAA86572ECC}" srcOrd="1" destOrd="0" presId="urn:microsoft.com/office/officeart/2005/8/layout/default"/>
    <dgm:cxn modelId="{5FFCE42A-05F2-4BA0-A12D-03CBFBD2DD05}" type="presParOf" srcId="{17640989-7F46-4659-BB55-E1001CA28E07}" destId="{0F338CA1-BCA5-4957-A693-B8574A47944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E1283A0D-64E0-4C7F-B538-6E2E76ADB39E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A521E44B-72A2-4433-9CA8-0E46122DD89C}">
      <dgm:prSet/>
      <dgm:spPr>
        <a:solidFill>
          <a:srgbClr val="00CC66"/>
        </a:solidFill>
      </dgm:spPr>
      <dgm:t>
        <a:bodyPr/>
        <a:lstStyle/>
        <a:p>
          <a:r>
            <a:rPr lang="ru-RU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dirty="0">
            <a:latin typeface="Sitka Small" panose="02000505000000020004" pitchFamily="2" charset="0"/>
          </a:endParaRPr>
        </a:p>
      </dgm:t>
    </dgm:pt>
    <dgm:pt modelId="{6D1BA36A-79E9-4C0C-BBDA-FA05BF083371}" type="parTrans" cxnId="{90D69819-2085-4E1B-8703-993DB3F1A59A}">
      <dgm:prSet/>
      <dgm:spPr/>
      <dgm:t>
        <a:bodyPr/>
        <a:lstStyle/>
        <a:p>
          <a:endParaRPr lang="ru-RU"/>
        </a:p>
      </dgm:t>
    </dgm:pt>
    <dgm:pt modelId="{4A5BA486-6FFA-497A-9CB7-701D70E3D94E}" type="sibTrans" cxnId="{90D69819-2085-4E1B-8703-993DB3F1A59A}">
      <dgm:prSet/>
      <dgm:spPr/>
      <dgm:t>
        <a:bodyPr/>
        <a:lstStyle/>
        <a:p>
          <a:endParaRPr lang="ru-RU"/>
        </a:p>
      </dgm:t>
    </dgm:pt>
    <dgm:pt modelId="{9C5B7C46-20FA-4F01-B864-E88D2C7FEC46}">
      <dgm:prSet/>
      <dgm:spPr>
        <a:solidFill>
          <a:srgbClr val="008080"/>
        </a:solidFill>
      </dgm:spPr>
      <dgm:t>
        <a:bodyPr/>
        <a:lstStyle/>
        <a:p>
          <a:r>
            <a:rPr lang="ru-RU" dirty="0" smtClean="0">
              <a:latin typeface="Sitka Small" panose="02000505000000020004" pitchFamily="2" charset="0"/>
            </a:rPr>
            <a:t>Региональный проект «Модернизация коммунальной инфраструктуры»</a:t>
          </a:r>
          <a:endParaRPr lang="ru-RU" dirty="0">
            <a:latin typeface="Sitka Small" panose="02000505000000020004" pitchFamily="2" charset="0"/>
          </a:endParaRPr>
        </a:p>
      </dgm:t>
    </dgm:pt>
    <dgm:pt modelId="{E9C0B20B-444A-4F76-B73C-7A11F75E3EE7}" type="parTrans" cxnId="{A902095A-EF68-46CF-AA56-77D524A050CE}">
      <dgm:prSet/>
      <dgm:spPr/>
      <dgm:t>
        <a:bodyPr/>
        <a:lstStyle/>
        <a:p>
          <a:endParaRPr lang="ru-RU"/>
        </a:p>
      </dgm:t>
    </dgm:pt>
    <dgm:pt modelId="{0669FC62-F996-438D-A03D-50DCA39956D1}" type="sibTrans" cxnId="{A902095A-EF68-46CF-AA56-77D524A050CE}">
      <dgm:prSet/>
      <dgm:spPr/>
      <dgm:t>
        <a:bodyPr/>
        <a:lstStyle/>
        <a:p>
          <a:endParaRPr lang="ru-RU"/>
        </a:p>
      </dgm:t>
    </dgm:pt>
    <dgm:pt modelId="{17640989-7F46-4659-BB55-E1001CA28E07}" type="pres">
      <dgm:prSet presAssocID="{E1283A0D-64E0-4C7F-B538-6E2E76ADB3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767252-8FA5-4647-B724-64AE48A3D336}" type="pres">
      <dgm:prSet presAssocID="{9C5B7C46-20FA-4F01-B864-E88D2C7FEC4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1133C-FBFE-450C-B9AF-2AAA86572ECC}" type="pres">
      <dgm:prSet presAssocID="{0669FC62-F996-438D-A03D-50DCA39956D1}" presName="sibTrans" presStyleCnt="0"/>
      <dgm:spPr/>
    </dgm:pt>
    <dgm:pt modelId="{0F338CA1-BCA5-4957-A693-B8574A479445}" type="pres">
      <dgm:prSet presAssocID="{A521E44B-72A2-4433-9CA8-0E46122DD89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D69819-2085-4E1B-8703-993DB3F1A59A}" srcId="{E1283A0D-64E0-4C7F-B538-6E2E76ADB39E}" destId="{A521E44B-72A2-4433-9CA8-0E46122DD89C}" srcOrd="1" destOrd="0" parTransId="{6D1BA36A-79E9-4C0C-BBDA-FA05BF083371}" sibTransId="{4A5BA486-6FFA-497A-9CB7-701D70E3D94E}"/>
    <dgm:cxn modelId="{40339CDB-046D-4D43-B00B-6045DD56D6B5}" type="presOf" srcId="{9C5B7C46-20FA-4F01-B864-E88D2C7FEC46}" destId="{56767252-8FA5-4647-B724-64AE48A3D336}" srcOrd="0" destOrd="0" presId="urn:microsoft.com/office/officeart/2005/8/layout/default"/>
    <dgm:cxn modelId="{09AEBD3A-72E7-483E-92B3-4F1C199EC5B3}" type="presOf" srcId="{E1283A0D-64E0-4C7F-B538-6E2E76ADB39E}" destId="{17640989-7F46-4659-BB55-E1001CA28E07}" srcOrd="0" destOrd="0" presId="urn:microsoft.com/office/officeart/2005/8/layout/default"/>
    <dgm:cxn modelId="{B0050DD6-88DB-4051-B02C-33492D0F7384}" type="presOf" srcId="{A521E44B-72A2-4433-9CA8-0E46122DD89C}" destId="{0F338CA1-BCA5-4957-A693-B8574A479445}" srcOrd="0" destOrd="0" presId="urn:microsoft.com/office/officeart/2005/8/layout/default"/>
    <dgm:cxn modelId="{A902095A-EF68-46CF-AA56-77D524A050CE}" srcId="{E1283A0D-64E0-4C7F-B538-6E2E76ADB39E}" destId="{9C5B7C46-20FA-4F01-B864-E88D2C7FEC46}" srcOrd="0" destOrd="0" parTransId="{E9C0B20B-444A-4F76-B73C-7A11F75E3EE7}" sibTransId="{0669FC62-F996-438D-A03D-50DCA39956D1}"/>
    <dgm:cxn modelId="{B7EA8D0C-8E14-40BA-B542-8C8A4802AC74}" type="presParOf" srcId="{17640989-7F46-4659-BB55-E1001CA28E07}" destId="{56767252-8FA5-4647-B724-64AE48A3D336}" srcOrd="0" destOrd="0" presId="urn:microsoft.com/office/officeart/2005/8/layout/default"/>
    <dgm:cxn modelId="{BC7B6775-CD6D-4239-AAE2-9EA7B73D1347}" type="presParOf" srcId="{17640989-7F46-4659-BB55-E1001CA28E07}" destId="{8061133C-FBFE-450C-B9AF-2AAA86572ECC}" srcOrd="1" destOrd="0" presId="urn:microsoft.com/office/officeart/2005/8/layout/default"/>
    <dgm:cxn modelId="{0101FFDC-B3D7-4251-A6A4-99BFEA5B6742}" type="presParOf" srcId="{17640989-7F46-4659-BB55-E1001CA28E07}" destId="{0F338CA1-BCA5-4957-A693-B8574A47944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gradFill flip="none" rotWithShape="0">
          <a:gsLst>
            <a:gs pos="0">
              <a:srgbClr val="990033">
                <a:shade val="30000"/>
                <a:satMod val="115000"/>
              </a:srgbClr>
            </a:gs>
            <a:gs pos="50000">
              <a:srgbClr val="990033">
                <a:shade val="67500"/>
                <a:satMod val="115000"/>
              </a:srgbClr>
            </a:gs>
            <a:gs pos="100000">
              <a:srgbClr val="990033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Национальный проект «МОЛОДЕЖЬ   И   ДЕТИ»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FF7C80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«Все лучшее детям»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r>
            <a:rPr lang="ru-RU" sz="3200" b="1" dirty="0" smtClean="0">
              <a:latin typeface="Bookman Old Style" panose="02050604050505020204" pitchFamily="18" charset="0"/>
            </a:rPr>
            <a:t>41 770,9</a:t>
          </a:r>
        </a:p>
        <a:p>
          <a:r>
            <a:rPr lang="ru-RU" sz="1600" b="1" dirty="0" smtClean="0">
              <a:latin typeface="Bookman Old Style" panose="02050604050505020204" pitchFamily="18" charset="0"/>
            </a:rPr>
            <a:t>тысяч рублей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39B82-654C-4F60-B37D-6A1976DBC136}" type="pres">
      <dgm:prSet presAssocID="{DED89EDD-978A-409A-B6B9-7C8B0CA85AA8}" presName="boxAndChildren" presStyleCnt="0"/>
      <dgm:spPr/>
    </dgm:pt>
    <dgm:pt modelId="{3A693E17-7DF8-465B-B70B-1B6E02182B43}" type="pres">
      <dgm:prSet presAssocID="{DED89EDD-978A-409A-B6B9-7C8B0CA85AA8}" presName="parentTextBox" presStyleLbl="node1" presStyleIdx="0" presStyleCnt="1"/>
      <dgm:spPr/>
      <dgm:t>
        <a:bodyPr/>
        <a:lstStyle/>
        <a:p>
          <a:endParaRPr lang="ru-RU"/>
        </a:p>
      </dgm:t>
    </dgm:pt>
    <dgm:pt modelId="{F21B9316-B164-41BB-89B3-2C2DECB74104}" type="pres">
      <dgm:prSet presAssocID="{DED89EDD-978A-409A-B6B9-7C8B0CA85AA8}" presName="entireBox" presStyleLbl="node1" presStyleIdx="0" presStyleCnt="1" custLinFactNeighborX="654" custLinFactNeighborY="3922"/>
      <dgm:spPr/>
      <dgm:t>
        <a:bodyPr/>
        <a:lstStyle/>
        <a:p>
          <a:endParaRPr lang="ru-RU"/>
        </a:p>
      </dgm:t>
    </dgm:pt>
    <dgm:pt modelId="{05B5B60A-3C6A-4E56-8F69-443D6F9DCAE4}" type="pres">
      <dgm:prSet presAssocID="{DED89EDD-978A-409A-B6B9-7C8B0CA85AA8}" presName="descendantBox" presStyleCnt="0"/>
      <dgm:spPr/>
    </dgm:pt>
    <dgm:pt modelId="{20CA3A67-262B-49DD-A7AD-14735CCF15F8}" type="pres">
      <dgm:prSet presAssocID="{CFE6BFBC-C930-4BBB-87AC-02A632718685}" presName="childTextBox" presStyleLbl="fgAccFollowNode1" presStyleIdx="0" presStyleCnt="2" custLinFactNeighborX="1308" custLinFactNeighborY="4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4ED3-C55E-4480-8223-9E38C76902D8}" type="pres">
      <dgm:prSet presAssocID="{084BDC5D-B174-473A-9964-3A64302ACC11}" presName="childTextBox" presStyleLbl="fgAccFollowNode1" presStyleIdx="1" presStyleCnt="2" custLinFactNeighborX="1076" custLinFactNeighborY="-2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CDF3BC-5E07-43CC-B83B-2E1F57762A4F}" type="presOf" srcId="{CFE6BFBC-C930-4BBB-87AC-02A632718685}" destId="{20CA3A67-262B-49DD-A7AD-14735CCF15F8}" srcOrd="0" destOrd="0" presId="urn:microsoft.com/office/officeart/2005/8/layout/process4"/>
    <dgm:cxn modelId="{5A6ACB38-4A79-4219-BE66-0D361F60BDE7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FB2BE263-FCFF-4F46-AC0D-46BE6F8871F9}" type="presOf" srcId="{084BDC5D-B174-473A-9964-3A64302ACC11}" destId="{66BD4ED3-C55E-4480-8223-9E38C76902D8}" srcOrd="0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40B1DA89-1932-4CE5-B767-E9669CD29716}" type="presOf" srcId="{DED89EDD-978A-409A-B6B9-7C8B0CA85AA8}" destId="{3A693E17-7DF8-465B-B70B-1B6E02182B43}" srcOrd="0" destOrd="0" presId="urn:microsoft.com/office/officeart/2005/8/layout/process4"/>
    <dgm:cxn modelId="{5EA9275C-9AC4-46B5-9D28-8047CCCDDEC5}" type="presOf" srcId="{DED89EDD-978A-409A-B6B9-7C8B0CA85AA8}" destId="{F21B9316-B164-41BB-89B3-2C2DECB74104}" srcOrd="1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386806E-70CA-4E9F-8B77-76B306455209}" type="presParOf" srcId="{23CFD648-9CE0-4896-A3A3-341AFC6B3BC7}" destId="{E9239B82-654C-4F60-B37D-6A1976DBC136}" srcOrd="0" destOrd="0" presId="urn:microsoft.com/office/officeart/2005/8/layout/process4"/>
    <dgm:cxn modelId="{DC289F9C-5D6E-4EDB-BB93-9A2FABC3ABAE}" type="presParOf" srcId="{E9239B82-654C-4F60-B37D-6A1976DBC136}" destId="{3A693E17-7DF8-465B-B70B-1B6E02182B43}" srcOrd="0" destOrd="0" presId="urn:microsoft.com/office/officeart/2005/8/layout/process4"/>
    <dgm:cxn modelId="{AED7BDD7-30E8-434F-91F3-61441F73FE85}" type="presParOf" srcId="{E9239B82-654C-4F60-B37D-6A1976DBC136}" destId="{F21B9316-B164-41BB-89B3-2C2DECB74104}" srcOrd="1" destOrd="0" presId="urn:microsoft.com/office/officeart/2005/8/layout/process4"/>
    <dgm:cxn modelId="{1DDA5EF2-ADF5-4808-AA7B-343230CB031F}" type="presParOf" srcId="{E9239B82-654C-4F60-B37D-6A1976DBC136}" destId="{05B5B60A-3C6A-4E56-8F69-443D6F9DCAE4}" srcOrd="2" destOrd="0" presId="urn:microsoft.com/office/officeart/2005/8/layout/process4"/>
    <dgm:cxn modelId="{55BF6C19-59D4-4DA8-9FD1-D43C6EF28489}" type="presParOf" srcId="{05B5B60A-3C6A-4E56-8F69-443D6F9DCAE4}" destId="{20CA3A67-262B-49DD-A7AD-14735CCF15F8}" srcOrd="0" destOrd="0" presId="urn:microsoft.com/office/officeart/2005/8/layout/process4"/>
    <dgm:cxn modelId="{019FDB4B-2098-46D9-BEF1-024DA44E3314}" type="presParOf" srcId="{05B5B60A-3C6A-4E56-8F69-443D6F9DCAE4}" destId="{66BD4ED3-C55E-4480-8223-9E38C76902D8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gradFill flip="none" rotWithShape="0">
          <a:gsLst>
            <a:gs pos="0">
              <a:srgbClr val="990033">
                <a:shade val="30000"/>
                <a:satMod val="115000"/>
              </a:srgbClr>
            </a:gs>
            <a:gs pos="50000">
              <a:srgbClr val="990033">
                <a:shade val="67500"/>
                <a:satMod val="115000"/>
              </a:srgbClr>
            </a:gs>
            <a:gs pos="100000">
              <a:srgbClr val="99003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Национальный проект «МОЛОДЕЖЬ  И  ДЕТИ»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FF7C80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«Педагоги и наставники»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r>
            <a:rPr lang="ru-RU" sz="3200" b="1" dirty="0" smtClean="0">
              <a:latin typeface="Bookman Old Style" panose="02050604050505020204" pitchFamily="18" charset="0"/>
            </a:rPr>
            <a:t>14 730,4</a:t>
          </a:r>
        </a:p>
        <a:p>
          <a:r>
            <a:rPr lang="ru-RU" sz="1600" b="1" dirty="0" smtClean="0">
              <a:latin typeface="Bookman Old Style" panose="02050604050505020204" pitchFamily="18" charset="0"/>
            </a:rPr>
            <a:t>тысяч рублей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39B82-654C-4F60-B37D-6A1976DBC136}" type="pres">
      <dgm:prSet presAssocID="{DED89EDD-978A-409A-B6B9-7C8B0CA85AA8}" presName="boxAndChildren" presStyleCnt="0"/>
      <dgm:spPr/>
    </dgm:pt>
    <dgm:pt modelId="{3A693E17-7DF8-465B-B70B-1B6E02182B43}" type="pres">
      <dgm:prSet presAssocID="{DED89EDD-978A-409A-B6B9-7C8B0CA85AA8}" presName="parentTextBox" presStyleLbl="node1" presStyleIdx="0" presStyleCnt="1"/>
      <dgm:spPr/>
      <dgm:t>
        <a:bodyPr/>
        <a:lstStyle/>
        <a:p>
          <a:endParaRPr lang="ru-RU"/>
        </a:p>
      </dgm:t>
    </dgm:pt>
    <dgm:pt modelId="{F21B9316-B164-41BB-89B3-2C2DECB74104}" type="pres">
      <dgm:prSet presAssocID="{DED89EDD-978A-409A-B6B9-7C8B0CA85AA8}" presName="entireBox" presStyleLbl="node1" presStyleIdx="0" presStyleCnt="1" custLinFactNeighborX="-524" custLinFactNeighborY="3660"/>
      <dgm:spPr/>
      <dgm:t>
        <a:bodyPr/>
        <a:lstStyle/>
        <a:p>
          <a:endParaRPr lang="ru-RU"/>
        </a:p>
      </dgm:t>
    </dgm:pt>
    <dgm:pt modelId="{05B5B60A-3C6A-4E56-8F69-443D6F9DCAE4}" type="pres">
      <dgm:prSet presAssocID="{DED89EDD-978A-409A-B6B9-7C8B0CA85AA8}" presName="descendantBox" presStyleCnt="0"/>
      <dgm:spPr/>
    </dgm:pt>
    <dgm:pt modelId="{20CA3A67-262B-49DD-A7AD-14735CCF15F8}" type="pres">
      <dgm:prSet presAssocID="{CFE6BFBC-C930-4BBB-87AC-02A632718685}" presName="childTextBox" presStyleLbl="fgAccFollowNode1" presStyleIdx="0" presStyleCnt="2" custLinFactNeighborX="927" custLinFactNeighborY="4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4ED3-C55E-4480-8223-9E38C76902D8}" type="pres">
      <dgm:prSet presAssocID="{084BDC5D-B174-473A-9964-3A64302ACC11}" presName="childTextBox" presStyleLbl="fgAccFollowNode1" presStyleIdx="1" presStyleCnt="2" custLinFactNeighborX="1076" custLinFactNeighborY="-2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6CE21A-7327-43E1-AE06-DA266BADC97F}" type="presOf" srcId="{CFE6BFBC-C930-4BBB-87AC-02A632718685}" destId="{20CA3A67-262B-49DD-A7AD-14735CCF15F8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49F6BDE5-F76D-448C-ABA7-F3CC7BA015D7}" type="presOf" srcId="{DED89EDD-978A-409A-B6B9-7C8B0CA85AA8}" destId="{3A693E17-7DF8-465B-B70B-1B6E02182B43}" srcOrd="0" destOrd="0" presId="urn:microsoft.com/office/officeart/2005/8/layout/process4"/>
    <dgm:cxn modelId="{10D4CB1C-C2BD-471E-BAC8-62E1D9772216}" type="presOf" srcId="{084BDC5D-B174-473A-9964-3A64302ACC11}" destId="{66BD4ED3-C55E-4480-8223-9E38C76902D8}" srcOrd="0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34E5CF24-44D3-4C11-B0BB-E6DFC9FCD925}" type="presOf" srcId="{DED89EDD-978A-409A-B6B9-7C8B0CA85AA8}" destId="{F21B9316-B164-41BB-89B3-2C2DECB74104}" srcOrd="1" destOrd="0" presId="urn:microsoft.com/office/officeart/2005/8/layout/process4"/>
    <dgm:cxn modelId="{8A2EF956-9B7A-4826-BA33-233F5E16940A}" type="presOf" srcId="{4EC12C7C-B899-4823-8090-88CD745905CC}" destId="{23CFD648-9CE0-4896-A3A3-341AFC6B3BC7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D56C8ABE-B6B0-4E40-931F-12F284DB73C0}" type="presParOf" srcId="{23CFD648-9CE0-4896-A3A3-341AFC6B3BC7}" destId="{E9239B82-654C-4F60-B37D-6A1976DBC136}" srcOrd="0" destOrd="0" presId="urn:microsoft.com/office/officeart/2005/8/layout/process4"/>
    <dgm:cxn modelId="{CFB21BF3-8FC1-4CF7-A455-1E67A7F8337B}" type="presParOf" srcId="{E9239B82-654C-4F60-B37D-6A1976DBC136}" destId="{3A693E17-7DF8-465B-B70B-1B6E02182B43}" srcOrd="0" destOrd="0" presId="urn:microsoft.com/office/officeart/2005/8/layout/process4"/>
    <dgm:cxn modelId="{784FBC17-5F44-45D9-8A15-C6D946D639F4}" type="presParOf" srcId="{E9239B82-654C-4F60-B37D-6A1976DBC136}" destId="{F21B9316-B164-41BB-89B3-2C2DECB74104}" srcOrd="1" destOrd="0" presId="urn:microsoft.com/office/officeart/2005/8/layout/process4"/>
    <dgm:cxn modelId="{781534DA-CA22-486C-8B8C-40713C9087F4}" type="presParOf" srcId="{E9239B82-654C-4F60-B37D-6A1976DBC136}" destId="{05B5B60A-3C6A-4E56-8F69-443D6F9DCAE4}" srcOrd="2" destOrd="0" presId="urn:microsoft.com/office/officeart/2005/8/layout/process4"/>
    <dgm:cxn modelId="{83DAFA63-2DCB-4DA8-AB28-E4C5D4F8E660}" type="presParOf" srcId="{05B5B60A-3C6A-4E56-8F69-443D6F9DCAE4}" destId="{20CA3A67-262B-49DD-A7AD-14735CCF15F8}" srcOrd="0" destOrd="0" presId="urn:microsoft.com/office/officeart/2005/8/layout/process4"/>
    <dgm:cxn modelId="{63A122AB-0C7D-4497-B4EE-36D2259D8648}" type="presParOf" srcId="{05B5B60A-3C6A-4E56-8F69-443D6F9DCAE4}" destId="{66BD4ED3-C55E-4480-8223-9E38C76902D8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эффективного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Функционирования ОМС»                             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32 318,5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информационной и 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технической безопасности» 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1 421,5      </a:t>
          </a:r>
          <a:r>
            <a:rPr lang="ru-RU" sz="1400" dirty="0" smtClean="0">
              <a:latin typeface="Bookman Old Style" panose="02050604050505020204" pitchFamily="18" charset="0"/>
            </a:rPr>
            <a:t>           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69,2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               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4 500,0         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1 190,9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2 385,2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 Представительские расходы, уплата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 взносов в Совет МО, публикации в СМИ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255,2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 custLinFactNeighborX="-7110" custLinFactNeighborY="155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FAC005AE-5DD2-451E-8F1B-C268B84DFC7F}" type="presOf" srcId="{A3445568-2506-42AC-BBB5-DB5ED086F057}" destId="{52584468-E839-4401-BB3F-A0FE05FF005B}" srcOrd="0" destOrd="0" presId="urn:microsoft.com/office/officeart/2008/layout/VerticalCurvedList"/>
    <dgm:cxn modelId="{6E0C6AD5-9889-4EDE-9B38-53B7C9FC55B1}" type="presOf" srcId="{4EFB4BC5-0CB0-4860-AE3E-40B93C03ADAA}" destId="{C331A558-E48E-47D4-910F-5DCF2C04B607}" srcOrd="0" destOrd="0" presId="urn:microsoft.com/office/officeart/2008/layout/VerticalCurvedList"/>
    <dgm:cxn modelId="{DD4A41D9-CFB0-4280-88E2-32D491CE9395}" type="presOf" srcId="{8A3A9D39-9891-4042-B27F-C8A433642566}" destId="{262F9EDB-960B-4F3F-BACE-D0C94E1B1159}" srcOrd="0" destOrd="0" presId="urn:microsoft.com/office/officeart/2008/layout/VerticalCurvedList"/>
    <dgm:cxn modelId="{CAD8702D-1601-4B31-8B6F-BC398F231A26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D5CD2549-3B37-4A5B-8716-AD1A1724B9ED}" type="presOf" srcId="{71EE7BEE-5E7D-4C7A-AEF8-1408C21F15CE}" destId="{C3A74AA2-FF48-47DF-A3C8-3CD6770F42AE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4E27B108-87DB-4BAC-A5B0-45DE08B92689}" type="presOf" srcId="{4376AF43-8EA0-4189-B4F5-756A66676509}" destId="{F7B79699-6C9E-4222-92C4-820989853EF6}" srcOrd="0" destOrd="0" presId="urn:microsoft.com/office/officeart/2008/layout/VerticalCurvedList"/>
    <dgm:cxn modelId="{287DB244-0A84-445E-9974-E26DE9E7AD0B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21BAD7DA-7F75-49E4-A41B-F1EEAB2B3C25}" type="presOf" srcId="{AC1DF1C8-1819-43F5-8C94-35F4725FA01C}" destId="{5979CBC2-0EE9-4535-A7E0-BF6040AD38B5}" srcOrd="0" destOrd="0" presId="urn:microsoft.com/office/officeart/2008/layout/VerticalCurvedList"/>
    <dgm:cxn modelId="{CB5B10CA-25D9-421A-ACB9-03A46BDC3CDE}" type="presOf" srcId="{81E65851-1FDD-4F11-ADF0-66C6D817BE38}" destId="{8CBB39F1-8E67-4419-A29C-14F00A783B16}" srcOrd="0" destOrd="0" presId="urn:microsoft.com/office/officeart/2008/layout/VerticalCurvedList"/>
    <dgm:cxn modelId="{DB169460-7136-4E30-B2E0-CDF2CA0CCF9E}" type="presParOf" srcId="{0436DA89-A853-4627-A083-1739EEEF6E06}" destId="{B5C51162-0C10-4B47-9AA5-5F9C13B00093}" srcOrd="0" destOrd="0" presId="urn:microsoft.com/office/officeart/2008/layout/VerticalCurvedList"/>
    <dgm:cxn modelId="{167B493C-3767-4F1A-BC3E-A1345BF48791}" type="presParOf" srcId="{B5C51162-0C10-4B47-9AA5-5F9C13B00093}" destId="{E1E61BAD-BED1-4D8A-90D4-BAE07F332A16}" srcOrd="0" destOrd="0" presId="urn:microsoft.com/office/officeart/2008/layout/VerticalCurvedList"/>
    <dgm:cxn modelId="{967B3D88-B92F-4162-BB4F-A926492E27DB}" type="presParOf" srcId="{E1E61BAD-BED1-4D8A-90D4-BAE07F332A16}" destId="{4B2E72F6-C480-4DB1-9B6F-57BDD76DA4A2}" srcOrd="0" destOrd="0" presId="urn:microsoft.com/office/officeart/2008/layout/VerticalCurvedList"/>
    <dgm:cxn modelId="{BC5D5A87-251C-436B-A26F-37B4B7FF3707}" type="presParOf" srcId="{E1E61BAD-BED1-4D8A-90D4-BAE07F332A16}" destId="{C3A74AA2-FF48-47DF-A3C8-3CD6770F42AE}" srcOrd="1" destOrd="0" presId="urn:microsoft.com/office/officeart/2008/layout/VerticalCurvedList"/>
    <dgm:cxn modelId="{2A0E40E8-1F25-49A7-B357-68E5078F92BC}" type="presParOf" srcId="{E1E61BAD-BED1-4D8A-90D4-BAE07F332A16}" destId="{CD51E50C-CCC6-4294-BB05-8281AC6B0206}" srcOrd="2" destOrd="0" presId="urn:microsoft.com/office/officeart/2008/layout/VerticalCurvedList"/>
    <dgm:cxn modelId="{10A64E9C-4E08-44D1-A2F2-467970ADE229}" type="presParOf" srcId="{E1E61BAD-BED1-4D8A-90D4-BAE07F332A16}" destId="{CAF5E078-4AEA-4373-9B88-DAA4E643181C}" srcOrd="3" destOrd="0" presId="urn:microsoft.com/office/officeart/2008/layout/VerticalCurvedList"/>
    <dgm:cxn modelId="{0BE2B06F-ABBE-4CC9-BE5F-1750CCEA97A4}" type="presParOf" srcId="{B5C51162-0C10-4B47-9AA5-5F9C13B00093}" destId="{F7B79699-6C9E-4222-92C4-820989853EF6}" srcOrd="1" destOrd="0" presId="urn:microsoft.com/office/officeart/2008/layout/VerticalCurvedList"/>
    <dgm:cxn modelId="{9AC8CF5D-6FF1-48C6-B0D2-C2E3865F95C6}" type="presParOf" srcId="{B5C51162-0C10-4B47-9AA5-5F9C13B00093}" destId="{135B7EAE-CDED-4E79-8A1E-6DC1E94DBBDC}" srcOrd="2" destOrd="0" presId="urn:microsoft.com/office/officeart/2008/layout/VerticalCurvedList"/>
    <dgm:cxn modelId="{0FACFC74-D230-4CD5-BEF5-4A2DB20EF995}" type="presParOf" srcId="{135B7EAE-CDED-4E79-8A1E-6DC1E94DBBDC}" destId="{4B24DBC4-281B-4427-8AC6-38D1BD950105}" srcOrd="0" destOrd="0" presId="urn:microsoft.com/office/officeart/2008/layout/VerticalCurvedList"/>
    <dgm:cxn modelId="{57B1C61A-EF9D-4E2B-99CA-E65592496454}" type="presParOf" srcId="{B5C51162-0C10-4B47-9AA5-5F9C13B00093}" destId="{52584468-E839-4401-BB3F-A0FE05FF005B}" srcOrd="3" destOrd="0" presId="urn:microsoft.com/office/officeart/2008/layout/VerticalCurvedList"/>
    <dgm:cxn modelId="{B1F0AF64-DF7A-40CB-9D0C-089AD38F1F8F}" type="presParOf" srcId="{B5C51162-0C10-4B47-9AA5-5F9C13B00093}" destId="{6C48ABAB-0992-4FBE-B23F-3A8F1359BF9D}" srcOrd="4" destOrd="0" presId="urn:microsoft.com/office/officeart/2008/layout/VerticalCurvedList"/>
    <dgm:cxn modelId="{A1BFDE62-2D5B-46A2-8E36-7E69E1FCEF81}" type="presParOf" srcId="{6C48ABAB-0992-4FBE-B23F-3A8F1359BF9D}" destId="{80251128-A1F5-40E1-9DDB-013A01EE5DA4}" srcOrd="0" destOrd="0" presId="urn:microsoft.com/office/officeart/2008/layout/VerticalCurvedList"/>
    <dgm:cxn modelId="{94BF7825-8F4E-4235-A00B-F66C9C76434F}" type="presParOf" srcId="{B5C51162-0C10-4B47-9AA5-5F9C13B00093}" destId="{5979CBC2-0EE9-4535-A7E0-BF6040AD38B5}" srcOrd="5" destOrd="0" presId="urn:microsoft.com/office/officeart/2008/layout/VerticalCurvedList"/>
    <dgm:cxn modelId="{783FC82C-A2A3-403B-BDF4-96BA818298F8}" type="presParOf" srcId="{B5C51162-0C10-4B47-9AA5-5F9C13B00093}" destId="{CD55839D-27D4-473B-8077-2E062ED3ECE8}" srcOrd="6" destOrd="0" presId="urn:microsoft.com/office/officeart/2008/layout/VerticalCurvedList"/>
    <dgm:cxn modelId="{345949EF-C4B6-4624-815B-70EB2691C8CB}" type="presParOf" srcId="{CD55839D-27D4-473B-8077-2E062ED3ECE8}" destId="{400EB121-59E7-4F3C-AAEC-8B8E786BC37E}" srcOrd="0" destOrd="0" presId="urn:microsoft.com/office/officeart/2008/layout/VerticalCurvedList"/>
    <dgm:cxn modelId="{62226D4D-759B-444A-B2C8-C58541FE7E83}" type="presParOf" srcId="{B5C51162-0C10-4B47-9AA5-5F9C13B00093}" destId="{6837DB48-D70D-438C-8D10-A5853F390E0A}" srcOrd="7" destOrd="0" presId="urn:microsoft.com/office/officeart/2008/layout/VerticalCurvedList"/>
    <dgm:cxn modelId="{9438017E-A505-41A9-B683-E1DFF5DF0BED}" type="presParOf" srcId="{B5C51162-0C10-4B47-9AA5-5F9C13B00093}" destId="{7E739400-C06E-476D-A588-BD2796D1BC92}" srcOrd="8" destOrd="0" presId="urn:microsoft.com/office/officeart/2008/layout/VerticalCurvedList"/>
    <dgm:cxn modelId="{F579D2F5-B8A6-4FA8-B6E6-54BF5DCE45CA}" type="presParOf" srcId="{7E739400-C06E-476D-A588-BD2796D1BC92}" destId="{93EF5291-800E-4F28-8287-2191C2C9315D}" srcOrd="0" destOrd="0" presId="urn:microsoft.com/office/officeart/2008/layout/VerticalCurvedList"/>
    <dgm:cxn modelId="{DC44E899-7BCA-42E6-B8D1-B6C26DCD7AF1}" type="presParOf" srcId="{B5C51162-0C10-4B47-9AA5-5F9C13B00093}" destId="{262F9EDB-960B-4F3F-BACE-D0C94E1B1159}" srcOrd="9" destOrd="0" presId="urn:microsoft.com/office/officeart/2008/layout/VerticalCurvedList"/>
    <dgm:cxn modelId="{04EA5236-9239-47D5-929C-0283C3A8EF71}" type="presParOf" srcId="{B5C51162-0C10-4B47-9AA5-5F9C13B00093}" destId="{6E524A4B-D17D-4B0D-8C97-4F3C4D129EE0}" srcOrd="10" destOrd="0" presId="urn:microsoft.com/office/officeart/2008/layout/VerticalCurvedList"/>
    <dgm:cxn modelId="{99EC89FC-F6D8-4262-BA13-8A8D368312A0}" type="presParOf" srcId="{6E524A4B-D17D-4B0D-8C97-4F3C4D129EE0}" destId="{2F8040AC-C318-4B86-9B65-C05202548638}" srcOrd="0" destOrd="0" presId="urn:microsoft.com/office/officeart/2008/layout/VerticalCurvedList"/>
    <dgm:cxn modelId="{92954C97-43F0-445F-B7A8-90B3DAA80667}" type="presParOf" srcId="{B5C51162-0C10-4B47-9AA5-5F9C13B00093}" destId="{8CBB39F1-8E67-4419-A29C-14F00A783B16}" srcOrd="11" destOrd="0" presId="urn:microsoft.com/office/officeart/2008/layout/VerticalCurvedList"/>
    <dgm:cxn modelId="{CC0ED8F8-DE9D-45D1-BFC6-376EC7EA0673}" type="presParOf" srcId="{B5C51162-0C10-4B47-9AA5-5F9C13B00093}" destId="{8D26E580-F4D3-4263-9C73-F248337C3113}" srcOrd="12" destOrd="0" presId="urn:microsoft.com/office/officeart/2008/layout/VerticalCurvedList"/>
    <dgm:cxn modelId="{60A24598-5EE0-4200-A5F5-9A37A02DF481}" type="presParOf" srcId="{8D26E580-F4D3-4263-9C73-F248337C3113}" destId="{9A04AD90-3895-4ACF-8499-71288C37341A}" srcOrd="0" destOrd="0" presId="urn:microsoft.com/office/officeart/2008/layout/VerticalCurvedList"/>
    <dgm:cxn modelId="{A5108637-3990-4894-B993-F5BF4214075B}" type="presParOf" srcId="{B5C51162-0C10-4B47-9AA5-5F9C13B00093}" destId="{C331A558-E48E-47D4-910F-5DCF2C04B607}" srcOrd="13" destOrd="0" presId="urn:microsoft.com/office/officeart/2008/layout/VerticalCurvedList"/>
    <dgm:cxn modelId="{B61842DB-9C39-49D6-ACFD-C810E3352C5F}" type="presParOf" srcId="{B5C51162-0C10-4B47-9AA5-5F9C13B00093}" destId="{2FF52826-56AF-4831-823A-E13D29DD9B7E}" srcOrd="14" destOrd="0" presId="urn:microsoft.com/office/officeart/2008/layout/VerticalCurvedList"/>
    <dgm:cxn modelId="{C28E5141-518E-40D0-AA30-95991755A1C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gradFill flip="none" rotWithShape="0">
          <a:gsLst>
            <a:gs pos="0">
              <a:srgbClr val="666699">
                <a:shade val="30000"/>
                <a:satMod val="115000"/>
              </a:srgbClr>
            </a:gs>
            <a:gs pos="50000">
              <a:srgbClr val="666699">
                <a:shade val="67500"/>
                <a:satMod val="115000"/>
              </a:srgbClr>
            </a:gs>
            <a:gs pos="100000">
              <a:srgbClr val="6666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Национальный проект «ИНФРАСТРУКТУРА ДЛЯ ЖИЗНИ»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rgbClr val="FFCCFF">
                <a:shade val="30000"/>
                <a:satMod val="115000"/>
              </a:srgbClr>
            </a:gs>
            <a:gs pos="50000">
              <a:srgbClr val="FFCCFF">
                <a:shade val="67500"/>
                <a:satMod val="115000"/>
              </a:srgbClr>
            </a:gs>
            <a:gs pos="100000">
              <a:srgbClr val="FFCC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«Модернизация коммунальной инфраструктуры»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gradFill flip="none" rotWithShape="0">
          <a:gsLst>
            <a:gs pos="0">
              <a:srgbClr val="FFCCFF">
                <a:shade val="30000"/>
                <a:satMod val="115000"/>
              </a:srgbClr>
            </a:gs>
            <a:gs pos="50000">
              <a:srgbClr val="FFCCFF">
                <a:shade val="67500"/>
                <a:satMod val="115000"/>
              </a:srgbClr>
            </a:gs>
            <a:gs pos="100000">
              <a:srgbClr val="FFCC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r>
            <a:rPr lang="ru-RU" sz="3200" b="1" dirty="0" smtClean="0">
              <a:latin typeface="Bookman Old Style" panose="02050604050505020204" pitchFamily="18" charset="0"/>
            </a:rPr>
            <a:t>21 489,5</a:t>
          </a:r>
        </a:p>
        <a:p>
          <a:r>
            <a:rPr lang="ru-RU" sz="1600" b="1" dirty="0" smtClean="0">
              <a:latin typeface="Bookman Old Style" panose="02050604050505020204" pitchFamily="18" charset="0"/>
            </a:rPr>
            <a:t>тысяч рублей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39B82-654C-4F60-B37D-6A1976DBC136}" type="pres">
      <dgm:prSet presAssocID="{DED89EDD-978A-409A-B6B9-7C8B0CA85AA8}" presName="boxAndChildren" presStyleCnt="0"/>
      <dgm:spPr/>
    </dgm:pt>
    <dgm:pt modelId="{3A693E17-7DF8-465B-B70B-1B6E02182B43}" type="pres">
      <dgm:prSet presAssocID="{DED89EDD-978A-409A-B6B9-7C8B0CA85AA8}" presName="parentTextBox" presStyleLbl="node1" presStyleIdx="0" presStyleCnt="1"/>
      <dgm:spPr/>
      <dgm:t>
        <a:bodyPr/>
        <a:lstStyle/>
        <a:p>
          <a:endParaRPr lang="ru-RU"/>
        </a:p>
      </dgm:t>
    </dgm:pt>
    <dgm:pt modelId="{F21B9316-B164-41BB-89B3-2C2DECB74104}" type="pres">
      <dgm:prSet presAssocID="{DED89EDD-978A-409A-B6B9-7C8B0CA85AA8}" presName="entireBox" presStyleLbl="node1" presStyleIdx="0" presStyleCnt="1" custLinFactNeighborX="7807" custLinFactNeighborY="-214"/>
      <dgm:spPr/>
      <dgm:t>
        <a:bodyPr/>
        <a:lstStyle/>
        <a:p>
          <a:endParaRPr lang="ru-RU"/>
        </a:p>
      </dgm:t>
    </dgm:pt>
    <dgm:pt modelId="{05B5B60A-3C6A-4E56-8F69-443D6F9DCAE4}" type="pres">
      <dgm:prSet presAssocID="{DED89EDD-978A-409A-B6B9-7C8B0CA85AA8}" presName="descendantBox" presStyleCnt="0"/>
      <dgm:spPr/>
    </dgm:pt>
    <dgm:pt modelId="{20CA3A67-262B-49DD-A7AD-14735CCF15F8}" type="pres">
      <dgm:prSet presAssocID="{CFE6BFBC-C930-4BBB-87AC-02A632718685}" presName="childTextBox" presStyleLbl="fgAccFollowNode1" presStyleIdx="0" presStyleCnt="2" custLinFactNeighborX="927" custLinFactNeighborY="4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4ED3-C55E-4480-8223-9E38C76902D8}" type="pres">
      <dgm:prSet presAssocID="{084BDC5D-B174-473A-9964-3A64302ACC11}" presName="childTextBox" presStyleLbl="fgAccFollowNode1" presStyleIdx="1" presStyleCnt="2" custLinFactNeighborX="1076" custLinFactNeighborY="-2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FA6D0F-2EEF-47E9-9A05-1670F8A31950}" type="presOf" srcId="{084BDC5D-B174-473A-9964-3A64302ACC11}" destId="{66BD4ED3-C55E-4480-8223-9E38C76902D8}" srcOrd="0" destOrd="0" presId="urn:microsoft.com/office/officeart/2005/8/layout/process4"/>
    <dgm:cxn modelId="{43DD3A4A-3D5D-4D61-91E2-C4DD3B09FF2C}" type="presOf" srcId="{DED89EDD-978A-409A-B6B9-7C8B0CA85AA8}" destId="{F21B9316-B164-41BB-89B3-2C2DECB74104}" srcOrd="1" destOrd="0" presId="urn:microsoft.com/office/officeart/2005/8/layout/process4"/>
    <dgm:cxn modelId="{6E244E71-9676-4438-9B1F-BE5787DE99F3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28C323B4-E8CF-41F4-9EE9-91B510E947D5}" type="presOf" srcId="{DED89EDD-978A-409A-B6B9-7C8B0CA85AA8}" destId="{3A693E17-7DF8-465B-B70B-1B6E02182B43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94B159FB-5A40-4100-B080-E0B128438FF7}" type="presOf" srcId="{CFE6BFBC-C930-4BBB-87AC-02A632718685}" destId="{20CA3A67-262B-49DD-A7AD-14735CCF15F8}" srcOrd="0" destOrd="0" presId="urn:microsoft.com/office/officeart/2005/8/layout/process4"/>
    <dgm:cxn modelId="{D7B89508-1055-4DC7-9308-CE7EF77D7556}" type="presParOf" srcId="{23CFD648-9CE0-4896-A3A3-341AFC6B3BC7}" destId="{E9239B82-654C-4F60-B37D-6A1976DBC136}" srcOrd="0" destOrd="0" presId="urn:microsoft.com/office/officeart/2005/8/layout/process4"/>
    <dgm:cxn modelId="{983D80C4-A3BA-4F27-85FB-63AF3426FD73}" type="presParOf" srcId="{E9239B82-654C-4F60-B37D-6A1976DBC136}" destId="{3A693E17-7DF8-465B-B70B-1B6E02182B43}" srcOrd="0" destOrd="0" presId="urn:microsoft.com/office/officeart/2005/8/layout/process4"/>
    <dgm:cxn modelId="{238E823C-33C1-4236-B047-6E797AFF54C0}" type="presParOf" srcId="{E9239B82-654C-4F60-B37D-6A1976DBC136}" destId="{F21B9316-B164-41BB-89B3-2C2DECB74104}" srcOrd="1" destOrd="0" presId="urn:microsoft.com/office/officeart/2005/8/layout/process4"/>
    <dgm:cxn modelId="{56208C8B-7302-4750-83D9-7BD34A265479}" type="presParOf" srcId="{E9239B82-654C-4F60-B37D-6A1976DBC136}" destId="{05B5B60A-3C6A-4E56-8F69-443D6F9DCAE4}" srcOrd="2" destOrd="0" presId="urn:microsoft.com/office/officeart/2005/8/layout/process4"/>
    <dgm:cxn modelId="{D7177265-7457-49FB-BAD8-6328B5F6348A}" type="presParOf" srcId="{05B5B60A-3C6A-4E56-8F69-443D6F9DCAE4}" destId="{20CA3A67-262B-49DD-A7AD-14735CCF15F8}" srcOrd="0" destOrd="0" presId="urn:microsoft.com/office/officeart/2005/8/layout/process4"/>
    <dgm:cxn modelId="{A015AB73-E247-4986-A375-A834DA510749}" type="presParOf" srcId="{05B5B60A-3C6A-4E56-8F69-443D6F9DCAE4}" destId="{66BD4ED3-C55E-4480-8223-9E38C76902D8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Национальный проект «ИНФРАСТРУКТУРА ДЛЯ ЖИЗНИ»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r>
            <a:rPr lang="ru-RU" sz="3200" b="1" dirty="0" smtClean="0">
              <a:latin typeface="Bookman Old Style" panose="02050604050505020204" pitchFamily="18" charset="0"/>
            </a:rPr>
            <a:t>2 193,0</a:t>
          </a:r>
        </a:p>
        <a:p>
          <a:r>
            <a:rPr lang="ru-RU" sz="1600" b="1" dirty="0" smtClean="0">
              <a:latin typeface="Bookman Old Style" panose="02050604050505020204" pitchFamily="18" charset="0"/>
            </a:rPr>
            <a:t>тысяч рублей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39B82-654C-4F60-B37D-6A1976DBC136}" type="pres">
      <dgm:prSet presAssocID="{DED89EDD-978A-409A-B6B9-7C8B0CA85AA8}" presName="boxAndChildren" presStyleCnt="0"/>
      <dgm:spPr/>
    </dgm:pt>
    <dgm:pt modelId="{3A693E17-7DF8-465B-B70B-1B6E02182B43}" type="pres">
      <dgm:prSet presAssocID="{DED89EDD-978A-409A-B6B9-7C8B0CA85AA8}" presName="parentTextBox" presStyleLbl="node1" presStyleIdx="0" presStyleCnt="1"/>
      <dgm:spPr/>
      <dgm:t>
        <a:bodyPr/>
        <a:lstStyle/>
        <a:p>
          <a:endParaRPr lang="ru-RU"/>
        </a:p>
      </dgm:t>
    </dgm:pt>
    <dgm:pt modelId="{F21B9316-B164-41BB-89B3-2C2DECB74104}" type="pres">
      <dgm:prSet presAssocID="{DED89EDD-978A-409A-B6B9-7C8B0CA85AA8}" presName="entireBox" presStyleLbl="node1" presStyleIdx="0" presStyleCnt="1" custLinFactNeighborX="7807" custLinFactNeighborY="-214"/>
      <dgm:spPr/>
      <dgm:t>
        <a:bodyPr/>
        <a:lstStyle/>
        <a:p>
          <a:endParaRPr lang="ru-RU"/>
        </a:p>
      </dgm:t>
    </dgm:pt>
    <dgm:pt modelId="{05B5B60A-3C6A-4E56-8F69-443D6F9DCAE4}" type="pres">
      <dgm:prSet presAssocID="{DED89EDD-978A-409A-B6B9-7C8B0CA85AA8}" presName="descendantBox" presStyleCnt="0"/>
      <dgm:spPr/>
    </dgm:pt>
    <dgm:pt modelId="{20CA3A67-262B-49DD-A7AD-14735CCF15F8}" type="pres">
      <dgm:prSet presAssocID="{CFE6BFBC-C930-4BBB-87AC-02A632718685}" presName="childTextBox" presStyleLbl="fgAccFollowNode1" presStyleIdx="0" presStyleCnt="2" custLinFactNeighborX="927" custLinFactNeighborY="4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4ED3-C55E-4480-8223-9E38C76902D8}" type="pres">
      <dgm:prSet presAssocID="{084BDC5D-B174-473A-9964-3A64302ACC11}" presName="childTextBox" presStyleLbl="fgAccFollowNode1" presStyleIdx="1" presStyleCnt="2" custLinFactNeighborX="1076" custLinFactNeighborY="-2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4ABE4D-CA01-4EF5-98D4-330E2085A5B6}" type="presOf" srcId="{DED89EDD-978A-409A-B6B9-7C8B0CA85AA8}" destId="{F21B9316-B164-41BB-89B3-2C2DECB74104}" srcOrd="1" destOrd="0" presId="urn:microsoft.com/office/officeart/2005/8/layout/process4"/>
    <dgm:cxn modelId="{5C65D527-7B60-4E15-BF00-A8CBFDC0BC65}" type="presOf" srcId="{084BDC5D-B174-473A-9964-3A64302ACC11}" destId="{66BD4ED3-C55E-4480-8223-9E38C76902D8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C0DD5B41-F1E6-4DD3-99C9-A5AD13AAD3F5}" type="presOf" srcId="{4EC12C7C-B899-4823-8090-88CD745905CC}" destId="{23CFD648-9CE0-4896-A3A3-341AFC6B3BC7}" srcOrd="0" destOrd="0" presId="urn:microsoft.com/office/officeart/2005/8/layout/process4"/>
    <dgm:cxn modelId="{C5C4303E-AAC8-4C0C-BE58-355AE15B833E}" type="presOf" srcId="{DED89EDD-978A-409A-B6B9-7C8B0CA85AA8}" destId="{3A693E17-7DF8-465B-B70B-1B6E02182B43}" srcOrd="0" destOrd="0" presId="urn:microsoft.com/office/officeart/2005/8/layout/process4"/>
    <dgm:cxn modelId="{D902F42B-8C3D-4C1F-B304-134CC207A4E3}" type="presOf" srcId="{CFE6BFBC-C930-4BBB-87AC-02A632718685}" destId="{20CA3A67-262B-49DD-A7AD-14735CCF15F8}" srcOrd="0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2DA98F9-549D-4249-A57C-5559D4DBFAF8}" type="presParOf" srcId="{23CFD648-9CE0-4896-A3A3-341AFC6B3BC7}" destId="{E9239B82-654C-4F60-B37D-6A1976DBC136}" srcOrd="0" destOrd="0" presId="urn:microsoft.com/office/officeart/2005/8/layout/process4"/>
    <dgm:cxn modelId="{76A974AB-2ABD-4665-997A-EB6BF8B67B21}" type="presParOf" srcId="{E9239B82-654C-4F60-B37D-6A1976DBC136}" destId="{3A693E17-7DF8-465B-B70B-1B6E02182B43}" srcOrd="0" destOrd="0" presId="urn:microsoft.com/office/officeart/2005/8/layout/process4"/>
    <dgm:cxn modelId="{4442F70D-9074-4534-B397-DC46CC1CAD3C}" type="presParOf" srcId="{E9239B82-654C-4F60-B37D-6A1976DBC136}" destId="{F21B9316-B164-41BB-89B3-2C2DECB74104}" srcOrd="1" destOrd="0" presId="urn:microsoft.com/office/officeart/2005/8/layout/process4"/>
    <dgm:cxn modelId="{390D53C0-B6E7-4FA7-99C2-536D12679AA2}" type="presParOf" srcId="{E9239B82-654C-4F60-B37D-6A1976DBC136}" destId="{05B5B60A-3C6A-4E56-8F69-443D6F9DCAE4}" srcOrd="2" destOrd="0" presId="urn:microsoft.com/office/officeart/2005/8/layout/process4"/>
    <dgm:cxn modelId="{BA2DCAD7-B70A-4080-BC6A-20949A62ABAF}" type="presParOf" srcId="{05B5B60A-3C6A-4E56-8F69-443D6F9DCAE4}" destId="{20CA3A67-262B-49DD-A7AD-14735CCF15F8}" srcOrd="0" destOrd="0" presId="urn:microsoft.com/office/officeart/2005/8/layout/process4"/>
    <dgm:cxn modelId="{C0CC78D4-E590-4B58-BCEA-1A674FECE8FA}" type="presParOf" srcId="{05B5B60A-3C6A-4E56-8F69-443D6F9DCAE4}" destId="{66BD4ED3-C55E-4480-8223-9E38C76902D8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Национальный проект «ИНФРАСТРУКТУРА ДЛЯ ЖИЗНИ»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FF9900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FF9900">
            <a:alpha val="90000"/>
          </a:srgbClr>
        </a:solidFill>
      </dgm:spPr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r>
            <a:rPr lang="ru-RU" sz="3200" b="1" dirty="0" smtClean="0">
              <a:latin typeface="Bookman Old Style" panose="02050604050505020204" pitchFamily="18" charset="0"/>
            </a:rPr>
            <a:t>1 494,2</a:t>
          </a:r>
        </a:p>
        <a:p>
          <a:r>
            <a:rPr lang="ru-RU" sz="1600" b="1" dirty="0" smtClean="0">
              <a:latin typeface="Bookman Old Style" panose="02050604050505020204" pitchFamily="18" charset="0"/>
            </a:rPr>
            <a:t>тысяч рублей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39B82-654C-4F60-B37D-6A1976DBC136}" type="pres">
      <dgm:prSet presAssocID="{DED89EDD-978A-409A-B6B9-7C8B0CA85AA8}" presName="boxAndChildren" presStyleCnt="0"/>
      <dgm:spPr/>
    </dgm:pt>
    <dgm:pt modelId="{3A693E17-7DF8-465B-B70B-1B6E02182B43}" type="pres">
      <dgm:prSet presAssocID="{DED89EDD-978A-409A-B6B9-7C8B0CA85AA8}" presName="parentTextBox" presStyleLbl="node1" presStyleIdx="0" presStyleCnt="1"/>
      <dgm:spPr/>
      <dgm:t>
        <a:bodyPr/>
        <a:lstStyle/>
        <a:p>
          <a:endParaRPr lang="ru-RU"/>
        </a:p>
      </dgm:t>
    </dgm:pt>
    <dgm:pt modelId="{F21B9316-B164-41BB-89B3-2C2DECB74104}" type="pres">
      <dgm:prSet presAssocID="{DED89EDD-978A-409A-B6B9-7C8B0CA85AA8}" presName="entireBox" presStyleLbl="node1" presStyleIdx="0" presStyleCnt="1" custLinFactNeighborX="7807" custLinFactNeighborY="-214"/>
      <dgm:spPr/>
      <dgm:t>
        <a:bodyPr/>
        <a:lstStyle/>
        <a:p>
          <a:endParaRPr lang="ru-RU"/>
        </a:p>
      </dgm:t>
    </dgm:pt>
    <dgm:pt modelId="{05B5B60A-3C6A-4E56-8F69-443D6F9DCAE4}" type="pres">
      <dgm:prSet presAssocID="{DED89EDD-978A-409A-B6B9-7C8B0CA85AA8}" presName="descendantBox" presStyleCnt="0"/>
      <dgm:spPr/>
    </dgm:pt>
    <dgm:pt modelId="{20CA3A67-262B-49DD-A7AD-14735CCF15F8}" type="pres">
      <dgm:prSet presAssocID="{CFE6BFBC-C930-4BBB-87AC-02A632718685}" presName="childTextBox" presStyleLbl="fgAccFollowNode1" presStyleIdx="0" presStyleCnt="2" custLinFactNeighborX="927" custLinFactNeighborY="4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4ED3-C55E-4480-8223-9E38C76902D8}" type="pres">
      <dgm:prSet presAssocID="{084BDC5D-B174-473A-9964-3A64302ACC11}" presName="childTextBox" presStyleLbl="fgAccFollowNode1" presStyleIdx="1" presStyleCnt="2" custLinFactNeighborX="1076" custLinFactNeighborY="-2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13E6F-49A3-4572-B02D-5224E6BC1DAA}" type="presOf" srcId="{DED89EDD-978A-409A-B6B9-7C8B0CA85AA8}" destId="{F21B9316-B164-41BB-89B3-2C2DECB74104}" srcOrd="1" destOrd="0" presId="urn:microsoft.com/office/officeart/2005/8/layout/process4"/>
    <dgm:cxn modelId="{3414C661-4465-4A7F-BA8B-BAEF88B9246C}" type="presOf" srcId="{084BDC5D-B174-473A-9964-3A64302ACC11}" destId="{66BD4ED3-C55E-4480-8223-9E38C76902D8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9EC8133-442A-4CAD-9471-0CFBA31AC1D3}" type="presOf" srcId="{4EC12C7C-B899-4823-8090-88CD745905CC}" destId="{23CFD648-9CE0-4896-A3A3-341AFC6B3BC7}" srcOrd="0" destOrd="0" presId="urn:microsoft.com/office/officeart/2005/8/layout/process4"/>
    <dgm:cxn modelId="{8DAA8572-4EE8-4C8B-94E6-7DA3925D9E27}" type="presOf" srcId="{DED89EDD-978A-409A-B6B9-7C8B0CA85AA8}" destId="{3A693E17-7DF8-465B-B70B-1B6E02182B43}" srcOrd="0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1A79FD96-2A6A-450D-85F9-C91DE0E501C5}" type="presOf" srcId="{CFE6BFBC-C930-4BBB-87AC-02A632718685}" destId="{20CA3A67-262B-49DD-A7AD-14735CCF15F8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D591B8F3-1640-44FE-8CB1-7935A476697F}" type="presParOf" srcId="{23CFD648-9CE0-4896-A3A3-341AFC6B3BC7}" destId="{E9239B82-654C-4F60-B37D-6A1976DBC136}" srcOrd="0" destOrd="0" presId="urn:microsoft.com/office/officeart/2005/8/layout/process4"/>
    <dgm:cxn modelId="{069F066C-814D-4B75-B9F3-BA1B5050028E}" type="presParOf" srcId="{E9239B82-654C-4F60-B37D-6A1976DBC136}" destId="{3A693E17-7DF8-465B-B70B-1B6E02182B43}" srcOrd="0" destOrd="0" presId="urn:microsoft.com/office/officeart/2005/8/layout/process4"/>
    <dgm:cxn modelId="{78807660-0C48-4FD7-A95A-14EA773D78FD}" type="presParOf" srcId="{E9239B82-654C-4F60-B37D-6A1976DBC136}" destId="{F21B9316-B164-41BB-89B3-2C2DECB74104}" srcOrd="1" destOrd="0" presId="urn:microsoft.com/office/officeart/2005/8/layout/process4"/>
    <dgm:cxn modelId="{2428F84A-5EB6-477D-9EA3-57646F3F503F}" type="presParOf" srcId="{E9239B82-654C-4F60-B37D-6A1976DBC136}" destId="{05B5B60A-3C6A-4E56-8F69-443D6F9DCAE4}" srcOrd="2" destOrd="0" presId="urn:microsoft.com/office/officeart/2005/8/layout/process4"/>
    <dgm:cxn modelId="{31B34B16-F18F-4ED1-A7C1-E046EBCD17F3}" type="presParOf" srcId="{05B5B60A-3C6A-4E56-8F69-443D6F9DCAE4}" destId="{20CA3A67-262B-49DD-A7AD-14735CCF15F8}" srcOrd="0" destOrd="0" presId="urn:microsoft.com/office/officeart/2005/8/layout/process4"/>
    <dgm:cxn modelId="{E8BA1704-4E87-4F1D-AB6E-44857B2637D1}" type="presParOf" srcId="{05B5B60A-3C6A-4E56-8F69-443D6F9DCAE4}" destId="{66BD4ED3-C55E-4480-8223-9E38C76902D8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CF0AD99E-CD85-4864-826B-E0661CE97144}" type="presOf" srcId="{5817CE08-E96D-4C5C-849B-9F24C6430F8D}" destId="{37CCF16F-C79A-491A-B426-44B80CCDDCA4}" srcOrd="0" destOrd="0" presId="urn:microsoft.com/office/officeart/2005/8/layout/bList2#1"/>
    <dgm:cxn modelId="{61E90F06-568D-4EC1-BEFC-2B7C10C0E2E7}" type="presOf" srcId="{79087AE7-C37C-42A4-80BD-EEBDD4595B94}" destId="{46C91A30-F7B2-4023-B150-D16B78BAA061}" srcOrd="1" destOrd="0" presId="urn:microsoft.com/office/officeart/2005/8/layout/bList2#1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ADBF385-A699-4251-B465-0ADC86F57348}" type="presOf" srcId="{79087AE7-C37C-42A4-80BD-EEBDD4595B94}" destId="{5B0D0BE2-83FA-4B35-913D-82EF70A5D43D}" srcOrd="0" destOrd="0" presId="urn:microsoft.com/office/officeart/2005/8/layout/bList2#1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FE9C1FA2-0988-4198-BA84-D0260A10C6A9}" type="presOf" srcId="{F6CB8F80-3245-472D-BF3E-A512037552C8}" destId="{AF0E186F-2DBB-442C-868F-FE57E3A75F65}" srcOrd="0" destOrd="0" presId="urn:microsoft.com/office/officeart/2005/8/layout/bList2#1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E9B2A583-BEDD-4383-837B-D101A72DBA56}" type="presOf" srcId="{8E6B4781-F93B-4A53-A922-BD483C474837}" destId="{2D303DCD-190B-4478-BDEC-5B3D399CBB61}" srcOrd="1" destOrd="0" presId="urn:microsoft.com/office/officeart/2005/8/layout/bList2#1"/>
    <dgm:cxn modelId="{27EE502C-B097-4B2A-970E-DD0ADB2BB909}" type="presOf" srcId="{BF335E92-AFCC-451D-A5BF-E5B19DD380EA}" destId="{AA2A37BE-E7B4-4C05-872C-3716C3372581}" srcOrd="0" destOrd="2" presId="urn:microsoft.com/office/officeart/2005/8/layout/bList2#1"/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FFB1684F-D530-4AD0-9DB2-7553879AB8B0}" type="presOf" srcId="{EEA573DC-A484-4FD1-AD47-4291C1157057}" destId="{CF4115E6-EEC7-40F5-ACA0-A23EA6869A0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8F710B0B-1A20-4920-9F19-5B0AD545323A}" type="presOf" srcId="{5817CE08-E96D-4C5C-849B-9F24C6430F8D}" destId="{95F94A5F-C93D-4193-AA58-F733F0C48CFF}" srcOrd="1" destOrd="0" presId="urn:microsoft.com/office/officeart/2005/8/layout/bList2#1"/>
    <dgm:cxn modelId="{8689183C-363C-4EE2-B243-C0AF0A56E40B}" type="presOf" srcId="{0CD9861D-EDE9-43EB-BB96-C5FB923646E9}" destId="{486BC6C3-E16C-44C0-8209-A484484B77F2}" srcOrd="0" destOrd="2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03EC3248-2D87-4AFE-BB32-A41C49B760B7}" type="presOf" srcId="{073450A1-4E49-4F60-AC56-71CE9F24D07F}" destId="{486BC6C3-E16C-44C0-8209-A484484B77F2}" srcOrd="0" destOrd="0" presId="urn:microsoft.com/office/officeart/2005/8/layout/bList2#1"/>
    <dgm:cxn modelId="{7D51B7E0-1F7F-444A-B9D8-6A9C9297E81D}" type="presOf" srcId="{8B0111C4-CA26-4F35-A145-F311EC04C2E6}" destId="{FEF5FE76-D13B-4212-9EFA-A9545B683AF8}" srcOrd="0" destOrd="0" presId="urn:microsoft.com/office/officeart/2005/8/layout/bList2#1"/>
    <dgm:cxn modelId="{04778D93-B3BE-4394-A5A4-436B4AEE513C}" type="presOf" srcId="{8E6B4781-F93B-4A53-A922-BD483C474837}" destId="{7C569E83-E1EB-4C02-A508-7BF5A2F4CDF5}" srcOrd="0" destOrd="0" presId="urn:microsoft.com/office/officeart/2005/8/layout/bList2#1"/>
    <dgm:cxn modelId="{1C0A3D72-3EFA-4059-92BB-B6857CA19911}" type="presOf" srcId="{EEA573DC-A484-4FD1-AD47-4291C1157057}" destId="{51D62B2D-0738-4A6C-998B-4BE0E46B9DFB}" srcOrd="1" destOrd="0" presId="urn:microsoft.com/office/officeart/2005/8/layout/bList2#1"/>
    <dgm:cxn modelId="{CF675F02-32C1-46AA-B540-027C40073DF4}" type="presOf" srcId="{1302DBED-A0AE-4B23-9A2B-780A410A5700}" destId="{AA2A37BE-E7B4-4C05-872C-3716C3372581}" srcOrd="0" destOrd="1" presId="urn:microsoft.com/office/officeart/2005/8/layout/bList2#1"/>
    <dgm:cxn modelId="{0574792D-8E12-4F45-9EE7-BF61B7B5D16F}" type="presOf" srcId="{CBD0863B-5E90-458C-8853-C0DB8B79F67E}" destId="{195D110B-284A-4EBC-B455-B075490482F9}" srcOrd="0" destOrd="0" presId="urn:microsoft.com/office/officeart/2005/8/layout/bList2#1"/>
    <dgm:cxn modelId="{9B66DD56-2EBD-4F7E-A682-C6063FB93030}" type="presOf" srcId="{33F479F4-69C1-4B53-B89A-71C76E69D911}" destId="{486BC6C3-E16C-44C0-8209-A484484B77F2}" srcOrd="0" destOrd="1" presId="urn:microsoft.com/office/officeart/2005/8/layout/bList2#1"/>
    <dgm:cxn modelId="{5783CAF7-FC76-46D8-A5A0-F19638EFD7F3}" type="presOf" srcId="{0AFC26BB-35A0-4D2D-9E4B-FFE273E5F78E}" destId="{AA2A37BE-E7B4-4C05-872C-3716C3372581}" srcOrd="0" destOrd="0" presId="urn:microsoft.com/office/officeart/2005/8/layout/bList2#1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A0C38C79-AF37-480A-B72D-C6C8B3419587}" type="presOf" srcId="{F32F12E3-AA63-497F-8F18-AF0D46704E1F}" destId="{19922BC2-34F7-409E-B7AF-58496BB2BAFB}" srcOrd="0" destOrd="0" presId="urn:microsoft.com/office/officeart/2005/8/layout/bList2#1"/>
    <dgm:cxn modelId="{304971D6-C270-4256-B38F-B912D1CD72C6}" type="presOf" srcId="{6A0B4850-E2AF-4823-8B5C-9B90670EEE8D}" destId="{1E89D3EE-D937-48E8-8D74-0C223CC0225E}" srcOrd="0" destOrd="0" presId="urn:microsoft.com/office/officeart/2005/8/layout/bList2#1"/>
    <dgm:cxn modelId="{38B23764-D4EE-4512-B2C7-345FA8CC0146}" type="presOf" srcId="{BA409816-1C5B-46F6-BE85-00F8546A0048}" destId="{16BB8739-2D07-4D0D-AD4D-98F8D7812B52}" srcOrd="0" destOrd="0" presId="urn:microsoft.com/office/officeart/2005/8/layout/bList2#1"/>
    <dgm:cxn modelId="{40D393DB-DFB4-4DBA-8ED3-D106E5DDD172}" type="presOf" srcId="{4A846809-A27D-492D-AF20-C297CD701262}" destId="{FEF5FE76-D13B-4212-9EFA-A9545B683AF8}" srcOrd="0" destOrd="1" presId="urn:microsoft.com/office/officeart/2005/8/layout/bList2#1"/>
    <dgm:cxn modelId="{2CBE4D03-ED05-4F30-AA68-F1BE0A568593}" type="presOf" srcId="{2A2A2866-0165-49DC-BBE4-DC5CBF755158}" destId="{AF0E186F-2DBB-442C-868F-FE57E3A75F65}" srcOrd="0" destOrd="1" presId="urn:microsoft.com/office/officeart/2005/8/layout/bList2#1"/>
    <dgm:cxn modelId="{B20C3932-3487-4578-B733-4CE7DA578E40}" type="presParOf" srcId="{19922BC2-34F7-409E-B7AF-58496BB2BAFB}" destId="{DF64000F-C394-4671-B8C1-75258A46D657}" srcOrd="0" destOrd="0" presId="urn:microsoft.com/office/officeart/2005/8/layout/bList2#1"/>
    <dgm:cxn modelId="{42023A43-9365-434B-97DC-774A4F30ACF6}" type="presParOf" srcId="{DF64000F-C394-4671-B8C1-75258A46D657}" destId="{FEF5FE76-D13B-4212-9EFA-A9545B683AF8}" srcOrd="0" destOrd="0" presId="urn:microsoft.com/office/officeart/2005/8/layout/bList2#1"/>
    <dgm:cxn modelId="{FABEDBEF-BFFE-41C5-9A68-CF6823E0FCA9}" type="presParOf" srcId="{DF64000F-C394-4671-B8C1-75258A46D657}" destId="{7C569E83-E1EB-4C02-A508-7BF5A2F4CDF5}" srcOrd="1" destOrd="0" presId="urn:microsoft.com/office/officeart/2005/8/layout/bList2#1"/>
    <dgm:cxn modelId="{0292F4E3-E50B-42CD-A890-DD0DF4E04BBA}" type="presParOf" srcId="{DF64000F-C394-4671-B8C1-75258A46D657}" destId="{2D303DCD-190B-4478-BDEC-5B3D399CBB61}" srcOrd="2" destOrd="0" presId="urn:microsoft.com/office/officeart/2005/8/layout/bList2#1"/>
    <dgm:cxn modelId="{C9679966-04B6-4714-869C-3A4B35503C2C}" type="presParOf" srcId="{DF64000F-C394-4671-B8C1-75258A46D657}" destId="{5C2F2897-AD49-4E7D-B215-A60FFC8D1B0C}" srcOrd="3" destOrd="0" presId="urn:microsoft.com/office/officeart/2005/8/layout/bList2#1"/>
    <dgm:cxn modelId="{6A18849B-834E-4702-80BA-F9B540BD4A3B}" type="presParOf" srcId="{19922BC2-34F7-409E-B7AF-58496BB2BAFB}" destId="{1E89D3EE-D937-48E8-8D74-0C223CC0225E}" srcOrd="1" destOrd="0" presId="urn:microsoft.com/office/officeart/2005/8/layout/bList2#1"/>
    <dgm:cxn modelId="{2206A4A2-BFCE-4B9F-9DEB-63F641BA23FC}" type="presParOf" srcId="{19922BC2-34F7-409E-B7AF-58496BB2BAFB}" destId="{B8B9C65B-6CE7-4556-A13B-F772A2463C29}" srcOrd="2" destOrd="0" presId="urn:microsoft.com/office/officeart/2005/8/layout/bList2#1"/>
    <dgm:cxn modelId="{8100051C-3751-4AE1-ABB7-D076476F23C9}" type="presParOf" srcId="{B8B9C65B-6CE7-4556-A13B-F772A2463C29}" destId="{AA2A37BE-E7B4-4C05-872C-3716C3372581}" srcOrd="0" destOrd="0" presId="urn:microsoft.com/office/officeart/2005/8/layout/bList2#1"/>
    <dgm:cxn modelId="{59789EAC-3399-4C61-A313-F58D8BB3DA77}" type="presParOf" srcId="{B8B9C65B-6CE7-4556-A13B-F772A2463C29}" destId="{CF4115E6-EEC7-40F5-ACA0-A23EA6869A09}" srcOrd="1" destOrd="0" presId="urn:microsoft.com/office/officeart/2005/8/layout/bList2#1"/>
    <dgm:cxn modelId="{8CE6FC1E-3A44-4B8F-82F5-17865049A8B9}" type="presParOf" srcId="{B8B9C65B-6CE7-4556-A13B-F772A2463C29}" destId="{51D62B2D-0738-4A6C-998B-4BE0E46B9DFB}" srcOrd="2" destOrd="0" presId="urn:microsoft.com/office/officeart/2005/8/layout/bList2#1"/>
    <dgm:cxn modelId="{C1F97E17-45C5-4EF0-95EE-8239E76C419F}" type="presParOf" srcId="{B8B9C65B-6CE7-4556-A13B-F772A2463C29}" destId="{57F6F0C9-B63C-47F8-A535-C57DE9A9C441}" srcOrd="3" destOrd="0" presId="urn:microsoft.com/office/officeart/2005/8/layout/bList2#1"/>
    <dgm:cxn modelId="{336B71E7-5DDF-4D9E-A636-BCE51291484F}" type="presParOf" srcId="{19922BC2-34F7-409E-B7AF-58496BB2BAFB}" destId="{16BB8739-2D07-4D0D-AD4D-98F8D7812B52}" srcOrd="3" destOrd="0" presId="urn:microsoft.com/office/officeart/2005/8/layout/bList2#1"/>
    <dgm:cxn modelId="{A22A01BB-B138-41C7-BCBA-3C8D1F494086}" type="presParOf" srcId="{19922BC2-34F7-409E-B7AF-58496BB2BAFB}" destId="{983B8F5C-3725-4402-B152-AFBA62885B27}" srcOrd="4" destOrd="0" presId="urn:microsoft.com/office/officeart/2005/8/layout/bList2#1"/>
    <dgm:cxn modelId="{C80087ED-E0E9-413C-9286-0E214479AD7E}" type="presParOf" srcId="{983B8F5C-3725-4402-B152-AFBA62885B27}" destId="{486BC6C3-E16C-44C0-8209-A484484B77F2}" srcOrd="0" destOrd="0" presId="urn:microsoft.com/office/officeart/2005/8/layout/bList2#1"/>
    <dgm:cxn modelId="{2D687833-5EEB-43E7-924E-E53ED0535543}" type="presParOf" srcId="{983B8F5C-3725-4402-B152-AFBA62885B27}" destId="{5B0D0BE2-83FA-4B35-913D-82EF70A5D43D}" srcOrd="1" destOrd="0" presId="urn:microsoft.com/office/officeart/2005/8/layout/bList2#1"/>
    <dgm:cxn modelId="{1749C76A-E587-469F-8F38-9679850B7B4D}" type="presParOf" srcId="{983B8F5C-3725-4402-B152-AFBA62885B27}" destId="{46C91A30-F7B2-4023-B150-D16B78BAA061}" srcOrd="2" destOrd="0" presId="urn:microsoft.com/office/officeart/2005/8/layout/bList2#1"/>
    <dgm:cxn modelId="{63683FCE-8576-4687-B22C-32FC7BB7BA7F}" type="presParOf" srcId="{983B8F5C-3725-4402-B152-AFBA62885B27}" destId="{5D29DC6B-456E-4B9E-ACC6-D3B873A50633}" srcOrd="3" destOrd="0" presId="urn:microsoft.com/office/officeart/2005/8/layout/bList2#1"/>
    <dgm:cxn modelId="{45F60952-6B17-401E-A586-E1F6FFC3C00C}" type="presParOf" srcId="{19922BC2-34F7-409E-B7AF-58496BB2BAFB}" destId="{195D110B-284A-4EBC-B455-B075490482F9}" srcOrd="5" destOrd="0" presId="urn:microsoft.com/office/officeart/2005/8/layout/bList2#1"/>
    <dgm:cxn modelId="{8B88AE7B-B269-4D8E-9765-3E1DC92FCADB}" type="presParOf" srcId="{19922BC2-34F7-409E-B7AF-58496BB2BAFB}" destId="{C8E629C3-4C8A-4DA4-BA51-EF8A1025A7FA}" srcOrd="6" destOrd="0" presId="urn:microsoft.com/office/officeart/2005/8/layout/bList2#1"/>
    <dgm:cxn modelId="{731960CF-44C8-43EA-AB48-2FA57F0E7C79}" type="presParOf" srcId="{C8E629C3-4C8A-4DA4-BA51-EF8A1025A7FA}" destId="{AF0E186F-2DBB-442C-868F-FE57E3A75F65}" srcOrd="0" destOrd="0" presId="urn:microsoft.com/office/officeart/2005/8/layout/bList2#1"/>
    <dgm:cxn modelId="{8177830B-7422-4509-9237-DB7331CDDB16}" type="presParOf" srcId="{C8E629C3-4C8A-4DA4-BA51-EF8A1025A7FA}" destId="{37CCF16F-C79A-491A-B426-44B80CCDDCA4}" srcOrd="1" destOrd="0" presId="urn:microsoft.com/office/officeart/2005/8/layout/bList2#1"/>
    <dgm:cxn modelId="{F3B40C9B-DA94-4406-9672-8067EDF695E0}" type="presParOf" srcId="{C8E629C3-4C8A-4DA4-BA51-EF8A1025A7FA}" destId="{95F94A5F-C93D-4193-AA58-F733F0C48CFF}" srcOrd="2" destOrd="0" presId="urn:microsoft.com/office/officeart/2005/8/layout/bList2#1"/>
    <dgm:cxn modelId="{0CDE902F-59CD-49F5-A5AE-0906F95A4872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0C5AD8-2354-40C1-ACE4-6F8090E89C32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9FC6FA8-48AE-439F-B5EB-499F8043B96B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В 2025 </a:t>
          </a:r>
          <a:r>
            <a:rPr lang="ru-RU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9 235,1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98,9 %</a:t>
          </a:r>
          <a:r>
            <a:rPr lang="ru-RU" dirty="0" smtClean="0">
              <a:latin typeface="Sitka Small" panose="02000505000000020004" pitchFamily="2" charset="0"/>
            </a:rPr>
            <a:t> к годовому плану (</a:t>
          </a:r>
          <a:r>
            <a:rPr lang="ru-RU" b="1" dirty="0" smtClean="0">
              <a:latin typeface="Sitka Small" panose="02000505000000020004" pitchFamily="2" charset="0"/>
            </a:rPr>
            <a:t>9 334,7 </a:t>
          </a:r>
          <a:r>
            <a:rPr lang="ru-RU" dirty="0" smtClean="0">
              <a:latin typeface="Sitka Small" panose="02000505000000020004" pitchFamily="2" charset="0"/>
            </a:rPr>
            <a:t>тыс. рублей).</a:t>
          </a:r>
          <a:endParaRPr lang="ru-RU" dirty="0">
            <a:latin typeface="Sitka Small" panose="02000505000000020004" pitchFamily="2" charset="0"/>
          </a:endParaRPr>
        </a:p>
      </dgm:t>
    </dgm:pt>
    <dgm:pt modelId="{FD8B4FC4-E10B-4C5D-BE1A-30728B879E53}" type="parTrans" cxnId="{8E88257A-460B-4ED2-86AB-DEA7FBBD4C47}">
      <dgm:prSet/>
      <dgm:spPr/>
      <dgm:t>
        <a:bodyPr/>
        <a:lstStyle/>
        <a:p>
          <a:endParaRPr lang="ru-RU"/>
        </a:p>
      </dgm:t>
    </dgm:pt>
    <dgm:pt modelId="{499C0488-B825-4356-BD3B-7324EF4DC4E3}" type="sibTrans" cxnId="{8E88257A-460B-4ED2-86AB-DEA7FBBD4C47}">
      <dgm:prSet/>
      <dgm:spPr/>
      <dgm:t>
        <a:bodyPr/>
        <a:lstStyle/>
        <a:p>
          <a:endParaRPr lang="ru-RU"/>
        </a:p>
      </dgm:t>
    </dgm:pt>
    <dgm:pt modelId="{EDCB8743-95D2-4A90-8321-89CB1FE5EAD6}" type="pres">
      <dgm:prSet presAssocID="{430C5AD8-2354-40C1-ACE4-6F8090E89C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D0F93-CD85-4C8E-BD79-AA3C95324ED8}" type="pres">
      <dgm:prSet presAssocID="{39FC6FA8-48AE-439F-B5EB-499F8043B96B}" presName="parentText" presStyleLbl="node1" presStyleIdx="0" presStyleCnt="1" custLinFactNeighborX="-173" custLinFactNeighborY="123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42CC4-12FC-46A7-B0E9-CB7259BD103A}" type="presOf" srcId="{430C5AD8-2354-40C1-ACE4-6F8090E89C32}" destId="{EDCB8743-95D2-4A90-8321-89CB1FE5EAD6}" srcOrd="0" destOrd="0" presId="urn:microsoft.com/office/officeart/2005/8/layout/vList2"/>
    <dgm:cxn modelId="{B5390199-A34E-4858-85DB-05D4556A68A9}" type="presOf" srcId="{39FC6FA8-48AE-439F-B5EB-499F8043B96B}" destId="{76BD0F93-CD85-4C8E-BD79-AA3C95324ED8}" srcOrd="0" destOrd="0" presId="urn:microsoft.com/office/officeart/2005/8/layout/vList2"/>
    <dgm:cxn modelId="{8E88257A-460B-4ED2-86AB-DEA7FBBD4C47}" srcId="{430C5AD8-2354-40C1-ACE4-6F8090E89C32}" destId="{39FC6FA8-48AE-439F-B5EB-499F8043B96B}" srcOrd="0" destOrd="0" parTransId="{FD8B4FC4-E10B-4C5D-BE1A-30728B879E53}" sibTransId="{499C0488-B825-4356-BD3B-7324EF4DC4E3}"/>
    <dgm:cxn modelId="{87E9F868-CED6-4061-BB75-F0B9BA631A31}" type="presParOf" srcId="{EDCB8743-95D2-4A90-8321-89CB1FE5EAD6}" destId="{76BD0F93-CD85-4C8E-BD79-AA3C95324E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84E2E5-84CA-4F87-8D0A-22DCD38E338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029BE89-A602-40EE-9F9F-E5BC8F55CA28}">
      <dgm:prSet/>
      <dgm:spPr/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dirty="0">
            <a:latin typeface="Sitka Small" panose="02000505000000020004" pitchFamily="2" charset="0"/>
          </a:endParaRPr>
        </a:p>
      </dgm:t>
    </dgm:pt>
    <dgm:pt modelId="{54534AD1-B48E-480D-AB7F-AB6690D05FCB}" type="parTrans" cxnId="{6B2544EB-ED8E-42EB-930C-0DE95A2F6F53}">
      <dgm:prSet/>
      <dgm:spPr/>
      <dgm:t>
        <a:bodyPr/>
        <a:lstStyle/>
        <a:p>
          <a:endParaRPr lang="ru-RU"/>
        </a:p>
      </dgm:t>
    </dgm:pt>
    <dgm:pt modelId="{237AFF64-FBA9-4F7F-A5F9-FAB8B75B4140}" type="sibTrans" cxnId="{6B2544EB-ED8E-42EB-930C-0DE95A2F6F53}">
      <dgm:prSet/>
      <dgm:spPr/>
      <dgm:t>
        <a:bodyPr/>
        <a:lstStyle/>
        <a:p>
          <a:endParaRPr lang="ru-RU"/>
        </a:p>
      </dgm:t>
    </dgm:pt>
    <dgm:pt modelId="{A554D83B-8394-4CE4-A1D0-56769370176A}" type="pres">
      <dgm:prSet presAssocID="{9A84E2E5-84CA-4F87-8D0A-22DCD38E33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A531AA-752A-4922-AD51-A79B26F1890C}" type="pres">
      <dgm:prSet presAssocID="{C029BE89-A602-40EE-9F9F-E5BC8F55CA28}" presName="parentText" presStyleLbl="node1" presStyleIdx="0" presStyleCnt="1" custLinFactNeighborX="-196" custLinFactNeighborY="204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2544EB-ED8E-42EB-930C-0DE95A2F6F53}" srcId="{9A84E2E5-84CA-4F87-8D0A-22DCD38E3381}" destId="{C029BE89-A602-40EE-9F9F-E5BC8F55CA28}" srcOrd="0" destOrd="0" parTransId="{54534AD1-B48E-480D-AB7F-AB6690D05FCB}" sibTransId="{237AFF64-FBA9-4F7F-A5F9-FAB8B75B4140}"/>
    <dgm:cxn modelId="{6E9834EA-D906-4689-A0A9-ED8674FA6ECC}" type="presOf" srcId="{C029BE89-A602-40EE-9F9F-E5BC8F55CA28}" destId="{96A531AA-752A-4922-AD51-A79B26F1890C}" srcOrd="0" destOrd="0" presId="urn:microsoft.com/office/officeart/2005/8/layout/vList2"/>
    <dgm:cxn modelId="{73925B9C-5A47-44BC-BC83-127238687DE0}" type="presOf" srcId="{9A84E2E5-84CA-4F87-8D0A-22DCD38E3381}" destId="{A554D83B-8394-4CE4-A1D0-56769370176A}" srcOrd="0" destOrd="0" presId="urn:microsoft.com/office/officeart/2005/8/layout/vList2"/>
    <dgm:cxn modelId="{2FEA2C69-9F6F-4E87-AF06-C193B592A720}" type="presParOf" srcId="{A554D83B-8394-4CE4-A1D0-56769370176A}" destId="{96A531AA-752A-4922-AD51-A79B26F189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Сохранение действующих льгот и преференций для инвесторов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поступление в бюджет налоговых и неналоговых доходов в сумме </a:t>
          </a:r>
          <a:r>
            <a:rPr lang="en-US" sz="2000" kern="1200" dirty="0" smtClean="0">
              <a:latin typeface="Franklin Gothic Book" panose="020B0503020102020204" pitchFamily="34" charset="0"/>
            </a:rPr>
            <a:t>1</a:t>
          </a:r>
          <a:r>
            <a:rPr lang="ru-RU" sz="2000" kern="1200" dirty="0" smtClean="0">
              <a:latin typeface="Franklin Gothic Book" panose="020B0503020102020204" pitchFamily="34" charset="0"/>
            </a:rPr>
            <a:t>23</a:t>
          </a:r>
          <a:r>
            <a:rPr lang="en-US" sz="2000" kern="1200" dirty="0" smtClean="0">
              <a:latin typeface="Franklin Gothic Book" panose="020B0503020102020204" pitchFamily="34" charset="0"/>
            </a:rPr>
            <a:t> </a:t>
          </a:r>
          <a:r>
            <a:rPr lang="ru-RU" sz="2000" kern="1200" dirty="0" smtClean="0">
              <a:latin typeface="Franklin Gothic Book" panose="020B0503020102020204" pitchFamily="34" charset="0"/>
            </a:rPr>
            <a:t>076,9 тыс. рублей, что на 16 101,0  тыс. рублей или 15,1% больше уровня 2024 года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За 2025 год трудоустроено 14 человек, признанных ранее безработными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 отношении  2 ранее не зарегистрированных объектов недвижимости поданы сведения на регистрацию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Увеличилось до 219 количество субъектов СМП, осуществляющих свою деятельность на территории Холм-Жирковского муниципального округа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673159" y="-957770"/>
          <a:ext cx="8042693" cy="8042693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419224" y="271674"/>
          <a:ext cx="7493882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(Отдел образования, МКУ «ЦБУО»)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10 420,5       </a:t>
          </a:r>
          <a:endParaRPr lang="ru-RU" sz="16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419224" y="271674"/>
        <a:ext cx="7493882" cy="543108"/>
      </dsp:txXfrm>
    </dsp:sp>
    <dsp:sp modelId="{4B24DBC4-281B-4427-8AC6-38D1BD950105}">
      <dsp:nvSpPr>
        <dsp:cNvPr id="0" name=""/>
        <dsp:cNvSpPr/>
      </dsp:nvSpPr>
      <dsp:spPr>
        <a:xfrm>
          <a:off x="79781" y="203785"/>
          <a:ext cx="678886" cy="678886"/>
        </a:xfrm>
        <a:prstGeom prst="ellipse">
          <a:avLst/>
        </a:prstGeom>
        <a:solidFill>
          <a:srgbClr val="660066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11058" y="1086815"/>
          <a:ext cx="7002048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 отдыху и оздоровлению</a:t>
          </a: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297,4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ru-RU" sz="1600" kern="1200" dirty="0" smtClean="0">
              <a:latin typeface="Bookman Old Style" panose="02050604050505020204" pitchFamily="18" charset="0"/>
            </a:rPr>
            <a:t>            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911058" y="1086815"/>
        <a:ext cx="7002048" cy="543108"/>
      </dsp:txXfrm>
    </dsp:sp>
    <dsp:sp modelId="{80251128-A1F5-40E1-9DDB-013A01EE5DA4}">
      <dsp:nvSpPr>
        <dsp:cNvPr id="0" name=""/>
        <dsp:cNvSpPr/>
      </dsp:nvSpPr>
      <dsp:spPr>
        <a:xfrm>
          <a:off x="571615" y="1018926"/>
          <a:ext cx="678886" cy="678886"/>
        </a:xfrm>
        <a:prstGeom prst="ellipse">
          <a:avLst/>
        </a:prstGeom>
        <a:solidFill>
          <a:srgbClr val="800080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180580" y="1901359"/>
          <a:ext cx="6732526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36 599,4     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0580" y="1901359"/>
        <a:ext cx="6732526" cy="543108"/>
      </dsp:txXfrm>
    </dsp:sp>
    <dsp:sp modelId="{400EB121-59E7-4F3C-AAEC-8B8E786BC37E}">
      <dsp:nvSpPr>
        <dsp:cNvPr id="0" name=""/>
        <dsp:cNvSpPr/>
      </dsp:nvSpPr>
      <dsp:spPr>
        <a:xfrm>
          <a:off x="841137" y="1833470"/>
          <a:ext cx="678886" cy="678886"/>
        </a:xfrm>
        <a:prstGeom prst="ellipse">
          <a:avLst/>
        </a:prstGeom>
        <a:solidFill>
          <a:srgbClr val="990099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66636" y="2716501"/>
          <a:ext cx="6646470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168 175,7     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6636" y="2716501"/>
        <a:ext cx="6646470" cy="543108"/>
      </dsp:txXfrm>
    </dsp:sp>
    <dsp:sp modelId="{93EF5291-800E-4F28-8287-2191C2C9315D}">
      <dsp:nvSpPr>
        <dsp:cNvPr id="0" name=""/>
        <dsp:cNvSpPr/>
      </dsp:nvSpPr>
      <dsp:spPr>
        <a:xfrm>
          <a:off x="927193" y="2648612"/>
          <a:ext cx="678886" cy="678886"/>
        </a:xfrm>
        <a:prstGeom prst="ellipse">
          <a:avLst/>
        </a:prstGeom>
        <a:solidFill>
          <a:srgbClr val="CC0099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180580" y="3531642"/>
          <a:ext cx="6732526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14 222,2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0580" y="3531642"/>
        <a:ext cx="6732526" cy="543108"/>
      </dsp:txXfrm>
    </dsp:sp>
    <dsp:sp modelId="{2F8040AC-C318-4B86-9B65-C05202548638}">
      <dsp:nvSpPr>
        <dsp:cNvPr id="0" name=""/>
        <dsp:cNvSpPr/>
      </dsp:nvSpPr>
      <dsp:spPr>
        <a:xfrm>
          <a:off x="841137" y="3463753"/>
          <a:ext cx="678886" cy="678886"/>
        </a:xfrm>
        <a:prstGeom prst="ellipse">
          <a:avLst/>
        </a:prstGeom>
        <a:solidFill>
          <a:srgbClr val="FF33CC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11058" y="4346186"/>
          <a:ext cx="7002048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 проекты «Все лучшее детям»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»,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«Педагоги и наставники»                 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15 764,1               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1058" y="4346186"/>
        <a:ext cx="7002048" cy="543108"/>
      </dsp:txXfrm>
    </dsp:sp>
    <dsp:sp modelId="{9A04AD90-3895-4ACF-8499-71288C37341A}">
      <dsp:nvSpPr>
        <dsp:cNvPr id="0" name=""/>
        <dsp:cNvSpPr/>
      </dsp:nvSpPr>
      <dsp:spPr>
        <a:xfrm>
          <a:off x="571615" y="4278297"/>
          <a:ext cx="678886" cy="678886"/>
        </a:xfrm>
        <a:prstGeom prst="ellipse">
          <a:avLst/>
        </a:prstGeom>
        <a:solidFill>
          <a:srgbClr val="FF66FF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419224" y="5161328"/>
          <a:ext cx="7493882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«Совершенствование системы воспитания»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271,5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224" y="5161328"/>
        <a:ext cx="7493882" cy="543108"/>
      </dsp:txXfrm>
    </dsp:sp>
    <dsp:sp modelId="{E547E3DF-A5BE-4C1B-B1E3-310C0790F7AC}">
      <dsp:nvSpPr>
        <dsp:cNvPr id="0" name=""/>
        <dsp:cNvSpPr/>
      </dsp:nvSpPr>
      <dsp:spPr>
        <a:xfrm>
          <a:off x="79781" y="5093439"/>
          <a:ext cx="678886" cy="678886"/>
        </a:xfrm>
        <a:prstGeom prst="ellipse">
          <a:avLst/>
        </a:prstGeom>
        <a:solidFill>
          <a:srgbClr val="FF99FF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6279C-B860-4D12-96F0-6FEF65CCF332}">
      <dsp:nvSpPr>
        <dsp:cNvPr id="0" name=""/>
        <dsp:cNvSpPr/>
      </dsp:nvSpPr>
      <dsp:spPr>
        <a:xfrm>
          <a:off x="5328588" y="3471018"/>
          <a:ext cx="3206172" cy="2005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Приобретение мебели для столовой – </a:t>
          </a:r>
          <a:r>
            <a:rPr lang="ru-RU" sz="1800" b="1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138,7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</a:t>
          </a:r>
          <a:r>
            <a:rPr lang="ru-RU" sz="1800" kern="12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.</a:t>
          </a:r>
          <a:endParaRPr lang="ru-RU" sz="1800" kern="1200" dirty="0">
            <a:latin typeface="Bahnschrift SemiCondensed" panose="020B0502040204020203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6334504" y="4016565"/>
        <a:ext cx="2156192" cy="1416319"/>
      </dsp:txXfrm>
    </dsp:sp>
    <dsp:sp modelId="{B8C91C24-5817-43DA-98E2-B91AEBACA72B}">
      <dsp:nvSpPr>
        <dsp:cNvPr id="0" name=""/>
        <dsp:cNvSpPr/>
      </dsp:nvSpPr>
      <dsp:spPr>
        <a:xfrm>
          <a:off x="97939" y="3355282"/>
          <a:ext cx="3143610" cy="2237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здания школы, приобретение мебели и оборудования –</a:t>
          </a:r>
          <a:r>
            <a:rPr lang="ru-RU" sz="1800" b="1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10 251,2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147087" y="3963781"/>
        <a:ext cx="2102231" cy="1579755"/>
      </dsp:txXfrm>
    </dsp:sp>
    <dsp:sp modelId="{4479A1F5-1443-40BE-BA67-C36909DD8A8F}">
      <dsp:nvSpPr>
        <dsp:cNvPr id="0" name=""/>
        <dsp:cNvSpPr/>
      </dsp:nvSpPr>
      <dsp:spPr>
        <a:xfrm>
          <a:off x="5517531" y="112318"/>
          <a:ext cx="3095746" cy="2852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здания школы, приобретение мебели и оборудования–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12 339,9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рублей;</a:t>
          </a:r>
          <a:endParaRPr lang="ru-RU" sz="1800" kern="1200" dirty="0">
            <a:latin typeface="Bahnschrift SemiCondensed" panose="020B0502040204020203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крыльца и актового зала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723,1 </a:t>
          </a:r>
          <a:r>
            <a:rPr lang="ru-RU" sz="1800" kern="12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6508910" y="174973"/>
        <a:ext cx="2041712" cy="2013905"/>
      </dsp:txXfrm>
    </dsp:sp>
    <dsp:sp modelId="{240C6FF1-3B8C-44A6-9DB7-05BD634FDD9B}">
      <dsp:nvSpPr>
        <dsp:cNvPr id="0" name=""/>
        <dsp:cNvSpPr/>
      </dsp:nvSpPr>
      <dsp:spPr>
        <a:xfrm>
          <a:off x="221580" y="58090"/>
          <a:ext cx="3227178" cy="261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системы отопления – </a:t>
          </a:r>
          <a:r>
            <a:rPr lang="ru-RU" sz="1800" b="1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4 883,5 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рублей;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Благоустройство территории </a:t>
          </a:r>
          <a:r>
            <a:rPr lang="ru-RU" sz="2000" kern="1200" dirty="0" smtClean="0">
              <a:latin typeface="Bahnschrift SemiCondensed" panose="020B0502040204020203" pitchFamily="34" charset="0"/>
            </a:rPr>
            <a:t>– </a:t>
          </a:r>
          <a:r>
            <a:rPr lang="ru-RU" sz="1800" b="1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3 787,8</a:t>
          </a:r>
          <a:r>
            <a:rPr lang="ru-RU" sz="1800" b="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 </a:t>
          </a:r>
          <a:r>
            <a:rPr lang="ru-RU" sz="1800" b="0" kern="12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</a:t>
          </a:r>
          <a:endParaRPr lang="ru-RU" sz="2000" kern="1200" dirty="0">
            <a:solidFill>
              <a:schemeClr val="bg1"/>
            </a:solidFill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279122" y="115632"/>
        <a:ext cx="2143940" cy="1849541"/>
      </dsp:txXfrm>
    </dsp:sp>
    <dsp:sp modelId="{6486CB92-D069-4EFF-B0A0-6BC1A852B2D3}">
      <dsp:nvSpPr>
        <dsp:cNvPr id="0" name=""/>
        <dsp:cNvSpPr/>
      </dsp:nvSpPr>
      <dsp:spPr>
        <a:xfrm>
          <a:off x="1959929" y="385221"/>
          <a:ext cx="2342456" cy="234245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Игоревская</a:t>
          </a:r>
          <a:r>
            <a:rPr lang="ru-RU" sz="2000" kern="1200" dirty="0" smtClean="0"/>
            <a:t> школа</a:t>
          </a:r>
          <a:endParaRPr lang="ru-RU" sz="2000" kern="1200" dirty="0"/>
        </a:p>
      </dsp:txBody>
      <dsp:txXfrm>
        <a:off x="2646018" y="1071310"/>
        <a:ext cx="1656367" cy="1656367"/>
      </dsp:txXfrm>
    </dsp:sp>
    <dsp:sp modelId="{C721EFC1-5F03-45C8-80DE-6E7EBC63593A}">
      <dsp:nvSpPr>
        <dsp:cNvPr id="0" name=""/>
        <dsp:cNvSpPr/>
      </dsp:nvSpPr>
      <dsp:spPr>
        <a:xfrm rot="5400000">
          <a:off x="4410582" y="385221"/>
          <a:ext cx="2342456" cy="2342456"/>
        </a:xfrm>
        <a:prstGeom prst="pieWedg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Холмовская</a:t>
          </a:r>
          <a:r>
            <a:rPr lang="ru-RU" sz="1800" kern="1200" dirty="0" smtClean="0"/>
            <a:t> школа</a:t>
          </a:r>
          <a:endParaRPr lang="ru-RU" sz="1800" kern="1200" dirty="0"/>
        </a:p>
      </dsp:txBody>
      <dsp:txXfrm rot="-5400000">
        <a:off x="4410582" y="1071310"/>
        <a:ext cx="1656367" cy="1656367"/>
      </dsp:txXfrm>
    </dsp:sp>
    <dsp:sp modelId="{3DD76BC1-836F-4285-B7DA-9F48424536C6}">
      <dsp:nvSpPr>
        <dsp:cNvPr id="0" name=""/>
        <dsp:cNvSpPr/>
      </dsp:nvSpPr>
      <dsp:spPr>
        <a:xfrm rot="10800000">
          <a:off x="4410582" y="2835874"/>
          <a:ext cx="2342456" cy="2342456"/>
        </a:xfrm>
        <a:prstGeom prst="pieWedg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Школа им. </a:t>
          </a:r>
          <a:r>
            <a:rPr lang="ru-RU" sz="1800" kern="1200" dirty="0" err="1" smtClean="0"/>
            <a:t>М.Горького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Тупиковская</a:t>
          </a:r>
          <a:r>
            <a:rPr lang="ru-RU" sz="1800" kern="1200" dirty="0" smtClean="0"/>
            <a:t> школа</a:t>
          </a:r>
          <a:endParaRPr lang="ru-RU" sz="1800" kern="1200" dirty="0"/>
        </a:p>
      </dsp:txBody>
      <dsp:txXfrm rot="10800000">
        <a:off x="4410582" y="2835874"/>
        <a:ext cx="1656367" cy="1656367"/>
      </dsp:txXfrm>
    </dsp:sp>
    <dsp:sp modelId="{0083DBBC-02B1-4562-A0B2-243ED28C485C}">
      <dsp:nvSpPr>
        <dsp:cNvPr id="0" name=""/>
        <dsp:cNvSpPr/>
      </dsp:nvSpPr>
      <dsp:spPr>
        <a:xfrm rot="16200000">
          <a:off x="1959929" y="2835874"/>
          <a:ext cx="2342456" cy="2342456"/>
        </a:xfrm>
        <a:prstGeom prst="pieWedg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Агибаловская</a:t>
          </a:r>
          <a:r>
            <a:rPr lang="ru-RU" sz="1800" kern="1200" dirty="0" smtClean="0"/>
            <a:t>  школа</a:t>
          </a:r>
          <a:endParaRPr lang="ru-RU" sz="1800" kern="1200" dirty="0"/>
        </a:p>
      </dsp:txBody>
      <dsp:txXfrm rot="5400000">
        <a:off x="2646018" y="2835874"/>
        <a:ext cx="1656367" cy="1656367"/>
      </dsp:txXfrm>
    </dsp:sp>
    <dsp:sp modelId="{28F3A4FA-69B8-4E19-B80D-839D7BA5BEFE}">
      <dsp:nvSpPr>
        <dsp:cNvPr id="0" name=""/>
        <dsp:cNvSpPr/>
      </dsp:nvSpPr>
      <dsp:spPr>
        <a:xfrm>
          <a:off x="3952099" y="2294891"/>
          <a:ext cx="808769" cy="703277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3F8A2B-C9B1-48EC-B258-8DCF52346AFF}">
      <dsp:nvSpPr>
        <dsp:cNvPr id="0" name=""/>
        <dsp:cNvSpPr/>
      </dsp:nvSpPr>
      <dsp:spPr>
        <a:xfrm rot="10800000">
          <a:off x="3952099" y="2565382"/>
          <a:ext cx="808769" cy="703277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4D24D-E8FA-45C2-92BD-B6E7B240D4DE}">
      <dsp:nvSpPr>
        <dsp:cNvPr id="0" name=""/>
        <dsp:cNvSpPr/>
      </dsp:nvSpPr>
      <dsp:spPr>
        <a:xfrm>
          <a:off x="0" y="5846"/>
          <a:ext cx="3367529" cy="73008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-</a:t>
          </a:r>
          <a:r>
            <a:rPr lang="ru-RU" sz="1200" b="0" kern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b="0" kern="1200" dirty="0" smtClean="0"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78 340,0 </a:t>
          </a:r>
          <a:r>
            <a:rPr lang="ru-RU" sz="1200" b="0" kern="1200" dirty="0" smtClean="0">
              <a:latin typeface="Sitka Small" panose="02000505000000020004" pitchFamily="2" charset="0"/>
            </a:rPr>
            <a:t>тыс. руб.;</a:t>
          </a:r>
          <a:endParaRPr lang="ru-RU" sz="1200" b="0" kern="1200" dirty="0">
            <a:latin typeface="Sitka Small" panose="02000505000000020004" pitchFamily="2" charset="0"/>
          </a:endParaRPr>
        </a:p>
      </dsp:txBody>
      <dsp:txXfrm>
        <a:off x="35640" y="41486"/>
        <a:ext cx="3296249" cy="658800"/>
      </dsp:txXfrm>
    </dsp:sp>
    <dsp:sp modelId="{287F886B-9E3A-476B-AE8E-D575CED8ED6E}">
      <dsp:nvSpPr>
        <dsp:cNvPr id="0" name=""/>
        <dsp:cNvSpPr/>
      </dsp:nvSpPr>
      <dsp:spPr>
        <a:xfrm>
          <a:off x="0" y="854093"/>
          <a:ext cx="3367529" cy="73008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9 609,6 </a:t>
          </a:r>
          <a:r>
            <a:rPr lang="ru-RU" sz="1200" kern="1200" dirty="0" smtClean="0">
              <a:latin typeface="Sitka Small" panose="02000505000000020004" pitchFamily="2" charset="0"/>
            </a:rPr>
            <a:t>тыс. руб.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5640" y="889733"/>
        <a:ext cx="3296249" cy="658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93446-3F2C-4B32-8D3E-2CB2366D0492}">
      <dsp:nvSpPr>
        <dsp:cNvPr id="0" name=""/>
        <dsp:cNvSpPr/>
      </dsp:nvSpPr>
      <dsp:spPr>
        <a:xfrm>
          <a:off x="0" y="56401"/>
          <a:ext cx="4680520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latin typeface="Sitka Small" panose="02000505000000020004" pitchFamily="2" charset="0"/>
            </a:rPr>
            <a:t>2025</a:t>
          </a:r>
          <a:r>
            <a:rPr lang="ru-RU" sz="12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200" b="1" kern="1200" dirty="0" smtClean="0">
              <a:latin typeface="Sitka Small" panose="02000505000000020004" pitchFamily="2" charset="0"/>
            </a:rPr>
            <a:t>87 949,6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latin typeface="Sitka Small" panose="02000505000000020004" pitchFamily="2" charset="0"/>
            </a:rPr>
            <a:t>97,9 </a:t>
          </a:r>
          <a:r>
            <a:rPr lang="ru-RU" sz="1200" kern="1200" dirty="0" smtClean="0">
              <a:latin typeface="Sitka Small" panose="02000505000000020004" pitchFamily="2" charset="0"/>
            </a:rPr>
            <a:t>% к годовому плану (</a:t>
          </a:r>
          <a:r>
            <a:rPr lang="ru-RU" sz="1200" b="1" kern="1200" dirty="0" smtClean="0">
              <a:latin typeface="Sitka Small" panose="02000505000000020004" pitchFamily="2" charset="0"/>
            </a:rPr>
            <a:t>89 812,8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89299"/>
        <a:ext cx="4614724" cy="6081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B98C-386D-4060-9C98-23FC9F743A38}">
      <dsp:nvSpPr>
        <dsp:cNvPr id="0" name=""/>
        <dsp:cNvSpPr/>
      </dsp:nvSpPr>
      <dsp:spPr>
        <a:xfrm>
          <a:off x="0" y="65624"/>
          <a:ext cx="5472608" cy="87048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2493" y="108117"/>
        <a:ext cx="5387622" cy="7854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673159" y="-957770"/>
          <a:ext cx="8042693" cy="8042693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419224" y="271674"/>
          <a:ext cx="7493882" cy="5431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46 527,0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419224" y="271674"/>
        <a:ext cx="7493882" cy="543108"/>
      </dsp:txXfrm>
    </dsp:sp>
    <dsp:sp modelId="{4B24DBC4-281B-4427-8AC6-38D1BD950105}">
      <dsp:nvSpPr>
        <dsp:cNvPr id="0" name=""/>
        <dsp:cNvSpPr/>
      </dsp:nvSpPr>
      <dsp:spPr>
        <a:xfrm>
          <a:off x="79781" y="203785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11058" y="1086815"/>
          <a:ext cx="7002048" cy="543108"/>
        </a:xfrm>
        <a:prstGeom prst="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tint val="50000"/>
                <a:satMod val="300000"/>
              </a:schemeClr>
            </a:gs>
            <a:gs pos="35000">
              <a:schemeClr val="accent5">
                <a:hueOff val="-1655646"/>
                <a:satOff val="6635"/>
                <a:lumOff val="1438"/>
                <a:alphaOff val="0"/>
                <a:tint val="37000"/>
                <a:satMod val="30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муниципальных библиотек</a:t>
          </a: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18 688,7         </a:t>
          </a:r>
          <a:r>
            <a:rPr lang="ru-RU" sz="1800" b="1" kern="1200" dirty="0" smtClean="0">
              <a:latin typeface="Bookman Old Style" panose="02050604050505020204" pitchFamily="18" charset="0"/>
            </a:rPr>
            <a:t>            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911058" y="1086815"/>
        <a:ext cx="7002048" cy="543108"/>
      </dsp:txXfrm>
    </dsp:sp>
    <dsp:sp modelId="{80251128-A1F5-40E1-9DDB-013A01EE5DA4}">
      <dsp:nvSpPr>
        <dsp:cNvPr id="0" name=""/>
        <dsp:cNvSpPr/>
      </dsp:nvSpPr>
      <dsp:spPr>
        <a:xfrm>
          <a:off x="571615" y="1018926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180580" y="1901359"/>
          <a:ext cx="6732526" cy="543108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</a:t>
          </a: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1 311,5     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0580" y="1901359"/>
        <a:ext cx="6732526" cy="543108"/>
      </dsp:txXfrm>
    </dsp:sp>
    <dsp:sp modelId="{400EB121-59E7-4F3C-AAEC-8B8E786BC37E}">
      <dsp:nvSpPr>
        <dsp:cNvPr id="0" name=""/>
        <dsp:cNvSpPr/>
      </dsp:nvSpPr>
      <dsp:spPr>
        <a:xfrm>
          <a:off x="841137" y="1833470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66636" y="2716501"/>
          <a:ext cx="6646470" cy="543108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13 834,7     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6636" y="2716501"/>
        <a:ext cx="6646470" cy="543108"/>
      </dsp:txXfrm>
    </dsp:sp>
    <dsp:sp modelId="{93EF5291-800E-4F28-8287-2191C2C9315D}">
      <dsp:nvSpPr>
        <dsp:cNvPr id="0" name=""/>
        <dsp:cNvSpPr/>
      </dsp:nvSpPr>
      <dsp:spPr>
        <a:xfrm>
          <a:off x="927193" y="2648612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180580" y="3531642"/>
          <a:ext cx="6732526" cy="543108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954,0 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0580" y="3531642"/>
        <a:ext cx="6732526" cy="543108"/>
      </dsp:txXfrm>
    </dsp:sp>
    <dsp:sp modelId="{2F8040AC-C318-4B86-9B65-C05202548638}">
      <dsp:nvSpPr>
        <dsp:cNvPr id="0" name=""/>
        <dsp:cNvSpPr/>
      </dsp:nvSpPr>
      <dsp:spPr>
        <a:xfrm>
          <a:off x="841137" y="3463753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11058" y="4346186"/>
          <a:ext cx="7002048" cy="543108"/>
        </a:xfrm>
        <a:prstGeom prst="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tint val="50000"/>
                <a:satMod val="300000"/>
              </a:schemeClr>
            </a:gs>
            <a:gs pos="35000">
              <a:schemeClr val="accent5">
                <a:hueOff val="-8278230"/>
                <a:satOff val="33176"/>
                <a:lumOff val="7190"/>
                <a:alphaOff val="0"/>
                <a:tint val="37000"/>
                <a:satMod val="30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</a:t>
          </a: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2 797,9               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1058" y="4346186"/>
        <a:ext cx="7002048" cy="543108"/>
      </dsp:txXfrm>
    </dsp:sp>
    <dsp:sp modelId="{9A04AD90-3895-4ACF-8499-71288C37341A}">
      <dsp:nvSpPr>
        <dsp:cNvPr id="0" name=""/>
        <dsp:cNvSpPr/>
      </dsp:nvSpPr>
      <dsp:spPr>
        <a:xfrm>
          <a:off x="571615" y="4278297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419224" y="5161328"/>
          <a:ext cx="7493882" cy="543108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«ЦБК»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3 835,8      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224" y="5161328"/>
        <a:ext cx="7493882" cy="543108"/>
      </dsp:txXfrm>
    </dsp:sp>
    <dsp:sp modelId="{E547E3DF-A5BE-4C1B-B1E3-310C0790F7AC}">
      <dsp:nvSpPr>
        <dsp:cNvPr id="0" name=""/>
        <dsp:cNvSpPr/>
      </dsp:nvSpPr>
      <dsp:spPr>
        <a:xfrm>
          <a:off x="79781" y="5093439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2988" y="0"/>
          <a:ext cx="3056843" cy="73866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tint val="66000"/>
                <a:satMod val="160000"/>
              </a:schemeClr>
            </a:gs>
            <a:gs pos="50000">
              <a:schemeClr val="bg2">
                <a:lumMod val="60000"/>
                <a:lumOff val="40000"/>
                <a:tint val="44500"/>
                <a:satMod val="160000"/>
              </a:schemeClr>
            </a:gs>
            <a:gs pos="100000">
              <a:schemeClr val="bg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и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бюджетов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623" y="21635"/>
        <a:ext cx="3013573" cy="6953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0"/>
          <a:ext cx="8928992" cy="655200"/>
        </a:xfrm>
        <a:prstGeom prst="roundRect">
          <a:avLst/>
        </a:prstGeom>
        <a:gradFill flip="none" rotWithShape="0">
          <a:gsLst>
            <a:gs pos="0">
              <a:schemeClr val="bg2">
                <a:lumMod val="75000"/>
                <a:tint val="66000"/>
                <a:satMod val="160000"/>
              </a:schemeClr>
            </a:gs>
            <a:gs pos="50000">
              <a:schemeClr val="bg2">
                <a:lumMod val="75000"/>
                <a:tint val="44500"/>
                <a:satMod val="160000"/>
              </a:schemeClr>
            </a:gs>
            <a:gs pos="100000">
              <a:schemeClr val="bg2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Цель: </a:t>
          </a:r>
          <a:r>
            <a:rPr lang="ru-RU" sz="16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Социальная поддержка отдельных категорий граждан в муниципальном образовании «Холм-Жирковский муниципальный округ» Смоленской области</a:t>
          </a:r>
          <a:endParaRPr lang="ru-RU" sz="16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31984" y="31984"/>
        <a:ext cx="8865024" cy="5912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1"/>
          <a:ext cx="5616624" cy="848855"/>
        </a:xfrm>
        <a:prstGeom prst="roundRect">
          <a:avLst/>
        </a:prstGeom>
        <a:gradFill flip="none" rotWithShape="0">
          <a:gsLst>
            <a:gs pos="0">
              <a:schemeClr val="bg2">
                <a:lumMod val="60000"/>
                <a:lumOff val="40000"/>
                <a:tint val="66000"/>
                <a:satMod val="160000"/>
              </a:schemeClr>
            </a:gs>
            <a:gs pos="50000">
              <a:schemeClr val="bg2">
                <a:lumMod val="60000"/>
                <a:lumOff val="40000"/>
                <a:tint val="44500"/>
                <a:satMod val="160000"/>
              </a:schemeClr>
            </a:gs>
            <a:gs pos="100000">
              <a:schemeClr val="bg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2025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23 895,1 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99,7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23 977,7 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рублей).</a:t>
          </a:r>
        </a:p>
      </dsp:txBody>
      <dsp:txXfrm>
        <a:off x="41438" y="41439"/>
        <a:ext cx="5533748" cy="765979"/>
      </dsp:txXfrm>
    </dsp:sp>
    <dsp:sp modelId="{12DB7482-09C5-468C-A52E-8BA0FEA54AC7}">
      <dsp:nvSpPr>
        <dsp:cNvPr id="0" name=""/>
        <dsp:cNvSpPr/>
      </dsp:nvSpPr>
      <dsp:spPr>
        <a:xfrm>
          <a:off x="0" y="1057933"/>
          <a:ext cx="5616624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328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057933"/>
        <a:ext cx="5616624" cy="827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957992" y="-649192"/>
          <a:ext cx="6047972" cy="6047972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70B30-9959-4560-A780-161E48C2FB82}">
      <dsp:nvSpPr>
        <dsp:cNvPr id="0" name=""/>
        <dsp:cNvSpPr/>
      </dsp:nvSpPr>
      <dsp:spPr>
        <a:xfrm>
          <a:off x="544593" y="280656"/>
          <a:ext cx="3790938" cy="5616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82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Социальная поддержка </a:t>
          </a:r>
          <a:r>
            <a:rPr lang="ru-RU" sz="12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пед.работников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4593" y="280656"/>
        <a:ext cx="3790938" cy="561672"/>
      </dsp:txXfrm>
    </dsp:sp>
    <dsp:sp modelId="{400EB121-59E7-4F3C-AAEC-8B8E786BC37E}">
      <dsp:nvSpPr>
        <dsp:cNvPr id="0" name=""/>
        <dsp:cNvSpPr/>
      </dsp:nvSpPr>
      <dsp:spPr>
        <a:xfrm>
          <a:off x="3850" y="210447"/>
          <a:ext cx="1081486" cy="7020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E4EA10C-12AE-4490-929F-3FED25991D4C}">
      <dsp:nvSpPr>
        <dsp:cNvPr id="0" name=""/>
        <dsp:cNvSpPr/>
      </dsp:nvSpPr>
      <dsp:spPr>
        <a:xfrm>
          <a:off x="947071" y="1122896"/>
          <a:ext cx="3388460" cy="561672"/>
        </a:xfrm>
        <a:prstGeom prst="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82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Выплата муниципальных пенсий</a:t>
          </a:r>
        </a:p>
      </dsp:txBody>
      <dsp:txXfrm>
        <a:off x="947071" y="1122896"/>
        <a:ext cx="3388460" cy="561672"/>
      </dsp:txXfrm>
    </dsp:sp>
    <dsp:sp modelId="{93EF5291-800E-4F28-8287-2191C2C9315D}">
      <dsp:nvSpPr>
        <dsp:cNvPr id="0" name=""/>
        <dsp:cNvSpPr/>
      </dsp:nvSpPr>
      <dsp:spPr>
        <a:xfrm>
          <a:off x="414774" y="1052687"/>
          <a:ext cx="1064594" cy="7020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B062831-47D3-443E-AF84-D5EAC44BF8E3}">
      <dsp:nvSpPr>
        <dsp:cNvPr id="0" name=""/>
        <dsp:cNvSpPr/>
      </dsp:nvSpPr>
      <dsp:spPr>
        <a:xfrm>
          <a:off x="1070600" y="1965135"/>
          <a:ext cx="3264932" cy="561672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82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Защита и профилактика социального 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сиротства</a:t>
          </a:r>
          <a:endParaRPr lang="ru-RU" sz="1200" b="1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70600" y="1965135"/>
        <a:ext cx="3264932" cy="561672"/>
      </dsp:txXfrm>
    </dsp:sp>
    <dsp:sp modelId="{2F8040AC-C318-4B86-9B65-C05202548638}">
      <dsp:nvSpPr>
        <dsp:cNvPr id="0" name=""/>
        <dsp:cNvSpPr/>
      </dsp:nvSpPr>
      <dsp:spPr>
        <a:xfrm>
          <a:off x="529860" y="1894926"/>
          <a:ext cx="1081479" cy="7020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2CEECC3-2908-426C-B414-9AB948F1C984}">
      <dsp:nvSpPr>
        <dsp:cNvPr id="0" name=""/>
        <dsp:cNvSpPr/>
      </dsp:nvSpPr>
      <dsp:spPr>
        <a:xfrm>
          <a:off x="947071" y="2807375"/>
          <a:ext cx="3388460" cy="561672"/>
        </a:xfrm>
        <a:prstGeom prst="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698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82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Поддержка студентов - </a:t>
          </a:r>
          <a:r>
            <a:rPr lang="ru-RU" sz="12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целевиков</a:t>
          </a:r>
          <a:endParaRPr lang="ru-RU" sz="12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7071" y="2807375"/>
        <a:ext cx="3388460" cy="561672"/>
      </dsp:txXfrm>
    </dsp:sp>
    <dsp:sp modelId="{9A04AD90-3895-4ACF-8499-71288C37341A}">
      <dsp:nvSpPr>
        <dsp:cNvPr id="0" name=""/>
        <dsp:cNvSpPr/>
      </dsp:nvSpPr>
      <dsp:spPr>
        <a:xfrm>
          <a:off x="369251" y="2737166"/>
          <a:ext cx="1155641" cy="7020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E4F29FC-7F8A-4FDE-B7C6-C68FDA0EE12E}">
      <dsp:nvSpPr>
        <dsp:cNvPr id="0" name=""/>
        <dsp:cNvSpPr/>
      </dsp:nvSpPr>
      <dsp:spPr>
        <a:xfrm>
          <a:off x="544593" y="3649614"/>
          <a:ext cx="3790938" cy="561672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82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Улучшение жилищных условий молодых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семей</a:t>
          </a:r>
        </a:p>
      </dsp:txBody>
      <dsp:txXfrm>
        <a:off x="544593" y="3649614"/>
        <a:ext cx="3790938" cy="561672"/>
      </dsp:txXfrm>
    </dsp:sp>
    <dsp:sp modelId="{E547E3DF-A5BE-4C1B-B1E3-310C0790F7AC}">
      <dsp:nvSpPr>
        <dsp:cNvPr id="0" name=""/>
        <dsp:cNvSpPr/>
      </dsp:nvSpPr>
      <dsp:spPr>
        <a:xfrm>
          <a:off x="-58565" y="3579405"/>
          <a:ext cx="1206318" cy="70209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Исполнение бюджета в рамках 23 муниципальных программ, кассовое исполнение которых составило в целом более 98,5%.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сбалансированное исполнение бюджета Холм-Жирковского муниципального округа.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2025 год. 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на 2025 год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0" y="0"/>
          <a:ext cx="4037793" cy="59019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17286" y="17286"/>
        <a:ext cx="4003221" cy="55562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21695"/>
          <a:ext cx="8928992" cy="842400"/>
        </a:xfrm>
        <a:prstGeom prst="roundRect">
          <a:avLst/>
        </a:prstGeom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Sitka Small" panose="02000505000000020004" pitchFamily="2" charset="0"/>
            </a:rPr>
            <a:t>Цель: </a:t>
          </a:r>
          <a:r>
            <a:rPr lang="ru-RU" sz="15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1123" y="62818"/>
        <a:ext cx="8846746" cy="76015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137557"/>
          <a:ext cx="4680520" cy="1377966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Sitka Small" panose="02000505000000020004" pitchFamily="2" charset="0"/>
            </a:rPr>
            <a:t>В </a:t>
          </a:r>
          <a:r>
            <a:rPr lang="ru-RU" sz="1800" b="1" kern="1200" dirty="0" smtClean="0">
              <a:latin typeface="Sitka Small" panose="02000505000000020004" pitchFamily="2" charset="0"/>
            </a:rPr>
            <a:t>2025</a:t>
          </a:r>
          <a:r>
            <a:rPr lang="ru-RU" sz="18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800" b="1" kern="1200" dirty="0" smtClean="0">
              <a:latin typeface="Sitka Small" panose="02000505000000020004" pitchFamily="2" charset="0"/>
            </a:rPr>
            <a:t>10 867,3 </a:t>
          </a:r>
          <a:r>
            <a:rPr lang="ru-RU" sz="18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800" b="1" kern="1200" dirty="0" smtClean="0">
              <a:latin typeface="Sitka Small" panose="02000505000000020004" pitchFamily="2" charset="0"/>
            </a:rPr>
            <a:t>95,6</a:t>
          </a:r>
          <a:r>
            <a:rPr lang="ru-RU" sz="18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800" b="1" kern="1200" dirty="0" smtClean="0">
              <a:latin typeface="Sitka Small" panose="02000505000000020004" pitchFamily="2" charset="0"/>
            </a:rPr>
            <a:t>11 366,4 </a:t>
          </a:r>
          <a:r>
            <a:rPr lang="ru-RU" sz="1800" kern="1200" dirty="0" smtClean="0">
              <a:latin typeface="Sitka Small" panose="02000505000000020004" pitchFamily="2" charset="0"/>
            </a:rPr>
            <a:t>тыс. рублей).</a:t>
          </a:r>
        </a:p>
      </dsp:txBody>
      <dsp:txXfrm>
        <a:off x="67267" y="204824"/>
        <a:ext cx="4545986" cy="1243432"/>
      </dsp:txXfrm>
    </dsp:sp>
    <dsp:sp modelId="{12DB7482-09C5-468C-A52E-8BA0FEA54AC7}">
      <dsp:nvSpPr>
        <dsp:cNvPr id="0" name=""/>
        <dsp:cNvSpPr/>
      </dsp:nvSpPr>
      <dsp:spPr>
        <a:xfrm>
          <a:off x="0" y="1439711"/>
          <a:ext cx="4680520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07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439711"/>
        <a:ext cx="4680520" cy="8271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930306" y="-649192"/>
          <a:ext cx="6047972" cy="6047972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3E805-A648-4F3D-BCAD-9426BBC126AA}">
      <dsp:nvSpPr>
        <dsp:cNvPr id="0" name=""/>
        <dsp:cNvSpPr/>
      </dsp:nvSpPr>
      <dsp:spPr>
        <a:xfrm>
          <a:off x="655830" y="345340"/>
          <a:ext cx="3707388" cy="6910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Замена ламп накаливания на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светодиодные</a:t>
          </a:r>
        </a:p>
      </dsp:txBody>
      <dsp:txXfrm>
        <a:off x="655830" y="345340"/>
        <a:ext cx="3707388" cy="691040"/>
      </dsp:txXfrm>
    </dsp:sp>
    <dsp:sp modelId="{93EF5291-800E-4F28-8287-2191C2C9315D}">
      <dsp:nvSpPr>
        <dsp:cNvPr id="0" name=""/>
        <dsp:cNvSpPr/>
      </dsp:nvSpPr>
      <dsp:spPr>
        <a:xfrm>
          <a:off x="931" y="258960"/>
          <a:ext cx="1309798" cy="863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646839E-77AB-4420-99FA-A6AD8C2D7B4F}">
      <dsp:nvSpPr>
        <dsp:cNvPr id="0" name=""/>
        <dsp:cNvSpPr/>
      </dsp:nvSpPr>
      <dsp:spPr>
        <a:xfrm>
          <a:off x="1052020" y="1382081"/>
          <a:ext cx="3311199" cy="691040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Расходы по уличному освещению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(электрическая энергия и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энергосервисные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контракты)</a:t>
          </a:r>
        </a:p>
      </dsp:txBody>
      <dsp:txXfrm>
        <a:off x="1052020" y="1382081"/>
        <a:ext cx="3311199" cy="691040"/>
      </dsp:txXfrm>
    </dsp:sp>
    <dsp:sp modelId="{2F8040AC-C318-4B86-9B65-C05202548638}">
      <dsp:nvSpPr>
        <dsp:cNvPr id="0" name=""/>
        <dsp:cNvSpPr/>
      </dsp:nvSpPr>
      <dsp:spPr>
        <a:xfrm>
          <a:off x="386733" y="1295701"/>
          <a:ext cx="1330572" cy="863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B134013-7AA3-4394-AC1D-4C61D5562383}">
      <dsp:nvSpPr>
        <dsp:cNvPr id="0" name=""/>
        <dsp:cNvSpPr/>
      </dsp:nvSpPr>
      <dsp:spPr>
        <a:xfrm>
          <a:off x="1052020" y="2418822"/>
          <a:ext cx="3311199" cy="691040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Модернизация сетей уличного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освещения (новые линии)</a:t>
          </a:r>
        </a:p>
      </dsp:txBody>
      <dsp:txXfrm>
        <a:off x="1052020" y="2418822"/>
        <a:ext cx="3311199" cy="691040"/>
      </dsp:txXfrm>
    </dsp:sp>
    <dsp:sp modelId="{9A04AD90-3895-4ACF-8499-71288C37341A}">
      <dsp:nvSpPr>
        <dsp:cNvPr id="0" name=""/>
        <dsp:cNvSpPr/>
      </dsp:nvSpPr>
      <dsp:spPr>
        <a:xfrm>
          <a:off x="341111" y="2332441"/>
          <a:ext cx="1421816" cy="863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3F22205-1E41-4656-959C-4BFDEDFC29D9}">
      <dsp:nvSpPr>
        <dsp:cNvPr id="0" name=""/>
        <dsp:cNvSpPr/>
      </dsp:nvSpPr>
      <dsp:spPr>
        <a:xfrm>
          <a:off x="655830" y="3455562"/>
          <a:ext cx="3707388" cy="69104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Обслуживание сетей уличного </a:t>
          </a:r>
        </a:p>
      </dsp:txBody>
      <dsp:txXfrm>
        <a:off x="655830" y="3455562"/>
        <a:ext cx="3707388" cy="691040"/>
      </dsp:txXfrm>
    </dsp:sp>
    <dsp:sp modelId="{E547E3DF-A5BE-4C1B-B1E3-310C0790F7AC}">
      <dsp:nvSpPr>
        <dsp:cNvPr id="0" name=""/>
        <dsp:cNvSpPr/>
      </dsp:nvSpPr>
      <dsp:spPr>
        <a:xfrm>
          <a:off x="-86252" y="3369182"/>
          <a:ext cx="1484165" cy="863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4148" y="0"/>
          <a:ext cx="4244323" cy="57606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1020" y="16872"/>
        <a:ext cx="4210579" cy="54232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1382"/>
          <a:ext cx="8928992" cy="5733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Sitka Small" panose="02000505000000020004" pitchFamily="2" charset="0"/>
            </a:rPr>
            <a:t>Цель: </a:t>
          </a:r>
          <a:r>
            <a:rPr lang="ru-RU" sz="1400" kern="1200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муниципальный округ» Смоленской области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873020" cy="51732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0"/>
          <a:ext cx="4680520" cy="1014332"/>
        </a:xfrm>
        <a:prstGeom prst="roundRect">
          <a:avLst/>
        </a:prstGeom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2025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453,6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96,1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471,8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рублей).</a:t>
          </a:r>
        </a:p>
      </dsp:txBody>
      <dsp:txXfrm>
        <a:off x="49516" y="49516"/>
        <a:ext cx="4581488" cy="915300"/>
      </dsp:txXfrm>
    </dsp:sp>
    <dsp:sp modelId="{12DB7482-09C5-468C-A52E-8BA0FEA54AC7}">
      <dsp:nvSpPr>
        <dsp:cNvPr id="0" name=""/>
        <dsp:cNvSpPr/>
      </dsp:nvSpPr>
      <dsp:spPr>
        <a:xfrm>
          <a:off x="0" y="1113878"/>
          <a:ext cx="4680520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07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113878"/>
        <a:ext cx="4680520" cy="8271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36CA2-535E-4C18-9617-C44646E03764}">
      <dsp:nvSpPr>
        <dsp:cNvPr id="0" name=""/>
        <dsp:cNvSpPr/>
      </dsp:nvSpPr>
      <dsp:spPr>
        <a:xfrm rot="10800000">
          <a:off x="1210000" y="1361"/>
          <a:ext cx="3878710" cy="932127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Обслуживание системы АПК «Безопасный город»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1361"/>
        <a:ext cx="3645678" cy="932127"/>
      </dsp:txXfrm>
    </dsp:sp>
    <dsp:sp modelId="{DD18787D-BF42-4DC7-9AF9-9D0BE450FEFD}">
      <dsp:nvSpPr>
        <dsp:cNvPr id="0" name=""/>
        <dsp:cNvSpPr/>
      </dsp:nvSpPr>
      <dsp:spPr>
        <a:xfrm>
          <a:off x="743936" y="1361"/>
          <a:ext cx="932127" cy="932127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CAFE1E-C84B-4567-880F-E9081B7A40AD}">
      <dsp:nvSpPr>
        <dsp:cNvPr id="0" name=""/>
        <dsp:cNvSpPr/>
      </dsp:nvSpPr>
      <dsp:spPr>
        <a:xfrm rot="10800000">
          <a:off x="1210000" y="1211735"/>
          <a:ext cx="3878710" cy="932127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Временное трудоустройство несовершеннолетних граждан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1211735"/>
        <a:ext cx="3645678" cy="932127"/>
      </dsp:txXfrm>
    </dsp:sp>
    <dsp:sp modelId="{85C5EA66-F8FB-42D4-BE16-FB338E37F32C}">
      <dsp:nvSpPr>
        <dsp:cNvPr id="0" name=""/>
        <dsp:cNvSpPr/>
      </dsp:nvSpPr>
      <dsp:spPr>
        <a:xfrm>
          <a:off x="743936" y="1211735"/>
          <a:ext cx="932127" cy="932127"/>
        </a:xfrm>
        <a:prstGeom prst="ellipse">
          <a:avLst/>
        </a:prstGeom>
        <a:solidFill>
          <a:schemeClr val="accent2">
            <a:tint val="50000"/>
            <a:alpha val="90000"/>
            <a:hueOff val="-1270"/>
            <a:satOff val="-910"/>
            <a:lumOff val="3730"/>
            <a:alphaOff val="-13333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C669CB-968B-4541-A0B7-37678A6045C1}">
      <dsp:nvSpPr>
        <dsp:cNvPr id="0" name=""/>
        <dsp:cNvSpPr/>
      </dsp:nvSpPr>
      <dsp:spPr>
        <a:xfrm rot="10800000">
          <a:off x="1210000" y="2422109"/>
          <a:ext cx="3878710" cy="932127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Установка и обслуживание фото- и видео фиксации в общественных местах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2422109"/>
        <a:ext cx="3645678" cy="932127"/>
      </dsp:txXfrm>
    </dsp:sp>
    <dsp:sp modelId="{AECD7E8C-1BAF-4F87-88C7-ED43A3F9088C}">
      <dsp:nvSpPr>
        <dsp:cNvPr id="0" name=""/>
        <dsp:cNvSpPr/>
      </dsp:nvSpPr>
      <dsp:spPr>
        <a:xfrm>
          <a:off x="743936" y="2422109"/>
          <a:ext cx="932127" cy="932127"/>
        </a:xfrm>
        <a:prstGeom prst="ellipse">
          <a:avLst/>
        </a:prstGeom>
        <a:solidFill>
          <a:schemeClr val="accent2">
            <a:tint val="50000"/>
            <a:alpha val="90000"/>
            <a:hueOff val="-2539"/>
            <a:satOff val="-1819"/>
            <a:lumOff val="7461"/>
            <a:alphaOff val="-26667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56AA11-1405-4C8C-B816-0B8D696E905B}">
      <dsp:nvSpPr>
        <dsp:cNvPr id="0" name=""/>
        <dsp:cNvSpPr/>
      </dsp:nvSpPr>
      <dsp:spPr>
        <a:xfrm rot="10800000">
          <a:off x="1210000" y="3632483"/>
          <a:ext cx="3878710" cy="932127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деятельности народной дружины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3632483"/>
        <a:ext cx="3645678" cy="932127"/>
      </dsp:txXfrm>
    </dsp:sp>
    <dsp:sp modelId="{596302CD-EDEA-48A1-B126-7A0A5F2412A2}">
      <dsp:nvSpPr>
        <dsp:cNvPr id="0" name=""/>
        <dsp:cNvSpPr/>
      </dsp:nvSpPr>
      <dsp:spPr>
        <a:xfrm>
          <a:off x="743936" y="3632483"/>
          <a:ext cx="932127" cy="932127"/>
        </a:xfrm>
        <a:prstGeom prst="ellipse">
          <a:avLst/>
        </a:prstGeom>
        <a:solidFill>
          <a:schemeClr val="accent2">
            <a:tint val="50000"/>
            <a:alpha val="90000"/>
            <a:hueOff val="-3809"/>
            <a:satOff val="-2729"/>
            <a:lumOff val="11191"/>
            <a:alphaOff val="-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1B99B-5C3E-4A41-95A4-B1151479FC34}">
      <dsp:nvSpPr>
        <dsp:cNvPr id="0" name=""/>
        <dsp:cNvSpPr/>
      </dsp:nvSpPr>
      <dsp:spPr>
        <a:xfrm>
          <a:off x="0" y="33822"/>
          <a:ext cx="9042919" cy="614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500" b="1" kern="1200" dirty="0" smtClean="0">
              <a:latin typeface="Sitka Small" panose="02000505000000020004" pitchFamily="2" charset="0"/>
            </a:rPr>
            <a:t>: </a:t>
          </a:r>
          <a:r>
            <a:rPr lang="ru-RU" sz="1500" kern="1200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9985" y="63807"/>
        <a:ext cx="8982949" cy="55428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48621-19AB-4E0C-A1BC-F425E1762C71}">
      <dsp:nvSpPr>
        <dsp:cNvPr id="0" name=""/>
        <dsp:cNvSpPr/>
      </dsp:nvSpPr>
      <dsp:spPr>
        <a:xfrm>
          <a:off x="10683" y="0"/>
          <a:ext cx="5461924" cy="17281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Sitka Small" panose="02000505000000020004" pitchFamily="2" charset="0"/>
          </a:endParaRP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2025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1 540,0 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100,0 % </a:t>
          </a:r>
          <a:r>
            <a:rPr lang="ru-RU" sz="1600" kern="1200" dirty="0" smtClean="0">
              <a:latin typeface="Sitka Small" panose="02000505000000020004" pitchFamily="2" charset="0"/>
            </a:rPr>
            <a:t>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1 540,0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организацию транспортного обслуживания населения на пассажирских муниципальных маршрутах.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Sitka Small" panose="02000505000000020004" pitchFamily="2" charset="0"/>
          </a:endParaRPr>
        </a:p>
      </dsp:txBody>
      <dsp:txXfrm>
        <a:off x="61300" y="50617"/>
        <a:ext cx="5360690" cy="1626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339489" y="2973454"/>
          <a:ext cx="748727" cy="187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363" y="0"/>
              </a:lnTo>
              <a:lnTo>
                <a:pt x="374363" y="1879989"/>
              </a:lnTo>
              <a:lnTo>
                <a:pt x="748727" y="18799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63263" y="3862859"/>
        <a:ext cx="101179" cy="101179"/>
      </dsp:txXfrm>
    </dsp:sp>
    <dsp:sp modelId="{C3CA5302-D760-4935-83CE-CAD436EDBEE6}">
      <dsp:nvSpPr>
        <dsp:cNvPr id="0" name=""/>
        <dsp:cNvSpPr/>
      </dsp:nvSpPr>
      <dsp:spPr>
        <a:xfrm>
          <a:off x="1339489" y="2927735"/>
          <a:ext cx="7397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9775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90883" y="2954960"/>
        <a:ext cx="36988" cy="36988"/>
      </dsp:txXfrm>
    </dsp:sp>
    <dsp:sp modelId="{2D0830CB-CAC8-4D26-A94F-EF9A7C7CE15F}">
      <dsp:nvSpPr>
        <dsp:cNvPr id="0" name=""/>
        <dsp:cNvSpPr/>
      </dsp:nvSpPr>
      <dsp:spPr>
        <a:xfrm>
          <a:off x="1339489" y="1067911"/>
          <a:ext cx="748727" cy="1905543"/>
        </a:xfrm>
        <a:custGeom>
          <a:avLst/>
          <a:gdLst/>
          <a:ahLst/>
          <a:cxnLst/>
          <a:rect l="0" t="0" r="0" b="0"/>
          <a:pathLst>
            <a:path>
              <a:moveTo>
                <a:pt x="0" y="1905543"/>
              </a:moveTo>
              <a:lnTo>
                <a:pt x="374363" y="1905543"/>
              </a:lnTo>
              <a:lnTo>
                <a:pt x="374363" y="0"/>
              </a:lnTo>
              <a:lnTo>
                <a:pt x="74872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62669" y="1969499"/>
        <a:ext cx="102368" cy="102368"/>
      </dsp:txXfrm>
    </dsp:sp>
    <dsp:sp modelId="{3635D7EA-A0D2-4C31-BD91-D42E31987555}">
      <dsp:nvSpPr>
        <dsp:cNvPr id="0" name=""/>
        <dsp:cNvSpPr/>
      </dsp:nvSpPr>
      <dsp:spPr>
        <a:xfrm rot="16200000">
          <a:off x="-2009872" y="2591743"/>
          <a:ext cx="5935300" cy="763423"/>
        </a:xfrm>
        <a:prstGeom prst="rect">
          <a:avLst/>
        </a:prstGeom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Sitka Small" panose="02000505000000020004" pitchFamily="2" charset="0"/>
            </a:rPr>
            <a:t>Доходы бюджета</a:t>
          </a:r>
          <a:endParaRPr lang="ru-RU" sz="4400" kern="1200" dirty="0">
            <a:latin typeface="Sitka Small" panose="02000505000000020004" pitchFamily="2" charset="0"/>
          </a:endParaRPr>
        </a:p>
      </dsp:txBody>
      <dsp:txXfrm>
        <a:off x="-2009872" y="2591743"/>
        <a:ext cx="5935300" cy="763423"/>
      </dsp:txXfrm>
    </dsp:sp>
    <dsp:sp modelId="{2CC34557-A9E8-46DD-AD39-D7F498986942}">
      <dsp:nvSpPr>
        <dsp:cNvPr id="0" name=""/>
        <dsp:cNvSpPr/>
      </dsp:nvSpPr>
      <dsp:spPr>
        <a:xfrm>
          <a:off x="2088216" y="504058"/>
          <a:ext cx="5625588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88216" y="504058"/>
        <a:ext cx="5625588" cy="1127707"/>
      </dsp:txXfrm>
    </dsp:sp>
    <dsp:sp modelId="{F8517B3E-9151-4ED5-9CF7-90583179D1D8}">
      <dsp:nvSpPr>
        <dsp:cNvPr id="0" name=""/>
        <dsp:cNvSpPr/>
      </dsp:nvSpPr>
      <dsp:spPr>
        <a:xfrm>
          <a:off x="2079265" y="2409601"/>
          <a:ext cx="5590338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79265" y="2409601"/>
        <a:ext cx="5590338" cy="1127707"/>
      </dsp:txXfrm>
    </dsp:sp>
    <dsp:sp modelId="{B8AB521B-3087-43E1-B997-014A727E8D05}">
      <dsp:nvSpPr>
        <dsp:cNvPr id="0" name=""/>
        <dsp:cNvSpPr/>
      </dsp:nvSpPr>
      <dsp:spPr>
        <a:xfrm>
          <a:off x="2088216" y="4289590"/>
          <a:ext cx="5542400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88216" y="4289590"/>
        <a:ext cx="5542400" cy="112770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F10B2-F2B4-42BD-927B-88F3B69D6A9F}">
      <dsp:nvSpPr>
        <dsp:cNvPr id="0" name=""/>
        <dsp:cNvSpPr/>
      </dsp:nvSpPr>
      <dsp:spPr>
        <a:xfrm>
          <a:off x="7889" y="0"/>
          <a:ext cx="5358718" cy="86409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муниципального округа.</a:t>
          </a:r>
          <a:endParaRPr lang="ru-RU" sz="16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33198" y="25309"/>
        <a:ext cx="5308100" cy="81347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CFB2-3EAF-4758-B700-0A9226678951}">
      <dsp:nvSpPr>
        <dsp:cNvPr id="0" name=""/>
        <dsp:cNvSpPr/>
      </dsp:nvSpPr>
      <dsp:spPr>
        <a:xfrm>
          <a:off x="0" y="29193"/>
          <a:ext cx="5400600" cy="1482974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2025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1 000,0 </a:t>
          </a:r>
          <a:r>
            <a:rPr lang="ru-RU" sz="14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</a:t>
          </a:r>
          <a:r>
            <a:rPr lang="ru-RU" sz="1400" b="1" kern="1200" dirty="0" smtClean="0">
              <a:latin typeface="Sitka Small" panose="02000505000000020004" pitchFamily="2" charset="0"/>
            </a:rPr>
            <a:t>1 000,0 </a:t>
          </a:r>
          <a:r>
            <a:rPr lang="ru-RU" sz="1400" kern="1200" dirty="0" smtClean="0">
              <a:latin typeface="Sitka Small" panose="02000505000000020004" pitchFamily="2" charset="0"/>
            </a:rPr>
            <a:t>тыс. рублей)- субсидия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72393" y="101586"/>
        <a:ext cx="5255814" cy="133818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1DCF0-6431-4724-B322-561E26EFDF65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0073-C8C1-4683-A72E-FA9EEA778A72}">
      <dsp:nvSpPr>
        <dsp:cNvPr id="0" name=""/>
        <dsp:cNvSpPr/>
      </dsp:nvSpPr>
      <dsp:spPr>
        <a:xfrm>
          <a:off x="0" y="5935"/>
          <a:ext cx="4248472" cy="1872326"/>
        </a:xfrm>
        <a:prstGeom prst="round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2025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72,3 тыс. рублей или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86,4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83,7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праздничных  мероприятий, посвященных семейным ценностям и приобретение подарков для новорожденных.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1399" y="97334"/>
        <a:ext cx="4065674" cy="168952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5834745" y="-759106"/>
          <a:ext cx="7078320" cy="707832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476144" y="239054"/>
          <a:ext cx="3837876" cy="47789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30480" rIns="30480" bIns="30480" numCol="1" spcCol="1270" anchor="t" anchorCtr="0">
          <a:noAutofit/>
        </a:bodyPr>
        <a:lstStyle/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endParaRPr lang="ru-RU" sz="1200" b="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Региональный проект «Модернизация  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коммунальной инфраструктуры»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endParaRPr lang="ru-RU" sz="1200" b="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76144" y="239054"/>
        <a:ext cx="3837876" cy="477899"/>
      </dsp:txXfrm>
    </dsp:sp>
    <dsp:sp modelId="{4B24DBC4-281B-4427-8AC6-38D1BD950105}">
      <dsp:nvSpPr>
        <dsp:cNvPr id="0" name=""/>
        <dsp:cNvSpPr/>
      </dsp:nvSpPr>
      <dsp:spPr>
        <a:xfrm>
          <a:off x="0" y="205613"/>
          <a:ext cx="907118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08924" y="956323"/>
          <a:ext cx="3405095" cy="477899"/>
        </a:xfrm>
        <a:prstGeom prst="rect">
          <a:avLst/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tint val="50000"/>
                <a:satMod val="300000"/>
              </a:schemeClr>
            </a:gs>
            <a:gs pos="35000">
              <a:schemeClr val="accent3">
                <a:hueOff val="1875044"/>
                <a:satOff val="-2813"/>
                <a:lumOff val="-458"/>
                <a:alphaOff val="0"/>
                <a:tint val="37000"/>
                <a:satMod val="30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Оплата взносов на капитальный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ремонт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08924" y="956323"/>
        <a:ext cx="3405095" cy="477899"/>
      </dsp:txXfrm>
    </dsp:sp>
    <dsp:sp modelId="{80251128-A1F5-40E1-9DDB-013A01EE5DA4}">
      <dsp:nvSpPr>
        <dsp:cNvPr id="0" name=""/>
        <dsp:cNvSpPr/>
      </dsp:nvSpPr>
      <dsp:spPr>
        <a:xfrm>
          <a:off x="485822" y="896586"/>
          <a:ext cx="846203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146086" y="1673067"/>
          <a:ext cx="3167934" cy="477899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Ремонт муниципального жилья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46086" y="1673067"/>
        <a:ext cx="3167934" cy="477899"/>
      </dsp:txXfrm>
    </dsp:sp>
    <dsp:sp modelId="{400EB121-59E7-4F3C-AAEC-8B8E786BC37E}">
      <dsp:nvSpPr>
        <dsp:cNvPr id="0" name=""/>
        <dsp:cNvSpPr/>
      </dsp:nvSpPr>
      <dsp:spPr>
        <a:xfrm>
          <a:off x="685995" y="1613329"/>
          <a:ext cx="920182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21809" y="2390336"/>
          <a:ext cx="3092210" cy="477899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Оплата коммунальных услуг</a:t>
          </a:r>
        </a:p>
      </dsp:txBody>
      <dsp:txXfrm>
        <a:off x="1221809" y="2390336"/>
        <a:ext cx="3092210" cy="477899"/>
      </dsp:txXfrm>
    </dsp:sp>
    <dsp:sp modelId="{93EF5291-800E-4F28-8287-2191C2C9315D}">
      <dsp:nvSpPr>
        <dsp:cNvPr id="0" name=""/>
        <dsp:cNvSpPr/>
      </dsp:nvSpPr>
      <dsp:spPr>
        <a:xfrm>
          <a:off x="768904" y="2330599"/>
          <a:ext cx="905809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146086" y="3107605"/>
          <a:ext cx="3167934" cy="477899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Субсидии МУП</a:t>
          </a:r>
          <a:endParaRPr lang="ru-RU" sz="1200" b="1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46086" y="3107605"/>
        <a:ext cx="3167934" cy="477899"/>
      </dsp:txXfrm>
    </dsp:sp>
    <dsp:sp modelId="{2F8040AC-C318-4B86-9B65-C05202548638}">
      <dsp:nvSpPr>
        <dsp:cNvPr id="0" name=""/>
        <dsp:cNvSpPr/>
      </dsp:nvSpPr>
      <dsp:spPr>
        <a:xfrm>
          <a:off x="685998" y="3047868"/>
          <a:ext cx="920176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08924" y="3829104"/>
          <a:ext cx="3405095" cy="477899"/>
        </a:xfrm>
        <a:prstGeom prst="rect">
          <a:avLst/>
        </a:prstGeom>
        <a:gradFill rotWithShape="0">
          <a:gsLst>
            <a:gs pos="0">
              <a:schemeClr val="accent3">
                <a:hueOff val="9375220"/>
                <a:satOff val="-14067"/>
                <a:lumOff val="-2288"/>
                <a:alphaOff val="0"/>
                <a:tint val="50000"/>
                <a:satMod val="300000"/>
              </a:schemeClr>
            </a:gs>
            <a:gs pos="35000">
              <a:schemeClr val="accent3">
                <a:hueOff val="9375220"/>
                <a:satOff val="-14067"/>
                <a:lumOff val="-2288"/>
                <a:alphaOff val="0"/>
                <a:tint val="37000"/>
                <a:satMod val="300000"/>
              </a:schemeClr>
            </a:gs>
            <a:gs pos="100000">
              <a:schemeClr val="accent3">
                <a:hueOff val="9375220"/>
                <a:satOff val="-14067"/>
                <a:lumOff val="-22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 шахтных колодцев</a:t>
          </a:r>
        </a:p>
      </dsp:txBody>
      <dsp:txXfrm>
        <a:off x="908924" y="3829104"/>
        <a:ext cx="3405095" cy="477899"/>
      </dsp:txXfrm>
    </dsp:sp>
    <dsp:sp modelId="{9A04AD90-3895-4ACF-8499-71288C37341A}">
      <dsp:nvSpPr>
        <dsp:cNvPr id="0" name=""/>
        <dsp:cNvSpPr/>
      </dsp:nvSpPr>
      <dsp:spPr>
        <a:xfrm>
          <a:off x="417286" y="3764611"/>
          <a:ext cx="983277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476144" y="4541618"/>
          <a:ext cx="3837876" cy="47789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933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Газификация населенных пунктов </a:t>
          </a:r>
        </a:p>
      </dsp:txBody>
      <dsp:txXfrm>
        <a:off x="476144" y="4541618"/>
        <a:ext cx="3837876" cy="477899"/>
      </dsp:txXfrm>
    </dsp:sp>
    <dsp:sp modelId="{E547E3DF-A5BE-4C1B-B1E3-310C0790F7AC}">
      <dsp:nvSpPr>
        <dsp:cNvPr id="0" name=""/>
        <dsp:cNvSpPr/>
      </dsp:nvSpPr>
      <dsp:spPr>
        <a:xfrm>
          <a:off x="-37053" y="4481880"/>
          <a:ext cx="1026395" cy="59737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64A9-6567-4BA2-B440-B0C46970ECFF}">
      <dsp:nvSpPr>
        <dsp:cNvPr id="0" name=""/>
        <dsp:cNvSpPr/>
      </dsp:nvSpPr>
      <dsp:spPr>
        <a:xfrm>
          <a:off x="0" y="5740"/>
          <a:ext cx="9036496" cy="954720"/>
        </a:xfrm>
        <a:prstGeom prst="roundRect">
          <a:avLst/>
        </a:prstGeom>
        <a:solidFill>
          <a:srgbClr val="0099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6606" y="52346"/>
        <a:ext cx="8943284" cy="86150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0" y="0"/>
          <a:ext cx="5184576" cy="663517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2025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29,5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98,3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latin typeface="Sitka Small" panose="02000505000000020004" pitchFamily="2" charset="0"/>
            </a:rPr>
            <a:t>30,0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рублей),  в </a:t>
          </a:r>
          <a:r>
            <a:rPr lang="ru-RU" sz="1400" kern="1200" dirty="0" err="1" smtClean="0">
              <a:latin typeface="Sitka Small" panose="02000505000000020004" pitchFamily="2" charset="0"/>
            </a:rPr>
            <a:t>т.ч</a:t>
          </a:r>
          <a:r>
            <a:rPr lang="ru-RU" sz="1400" kern="1200" dirty="0" smtClean="0">
              <a:latin typeface="Sitka Small" panose="02000505000000020004" pitchFamily="2" charset="0"/>
            </a:rPr>
            <a:t>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390" y="32390"/>
        <a:ext cx="5119796" cy="598737"/>
      </dsp:txXfrm>
    </dsp:sp>
    <dsp:sp modelId="{91F65084-AC6C-459C-9320-4F1E999A17E3}">
      <dsp:nvSpPr>
        <dsp:cNvPr id="0" name=""/>
        <dsp:cNvSpPr/>
      </dsp:nvSpPr>
      <dsp:spPr>
        <a:xfrm>
          <a:off x="0" y="664163"/>
          <a:ext cx="5184576" cy="69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1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" kern="1200" smtClean="0"/>
            <a:t>обеспечение доступности объектов и услуг для инвалидов </a:t>
          </a:r>
          <a:endParaRPr lang="ru-RU" sz="400" kern="1200"/>
        </a:p>
      </dsp:txBody>
      <dsp:txXfrm>
        <a:off x="0" y="664163"/>
        <a:ext cx="5184576" cy="69053"/>
      </dsp:txXfrm>
    </dsp:sp>
    <dsp:sp modelId="{FDBF3E6D-FE83-48C6-BC95-655241F04E94}">
      <dsp:nvSpPr>
        <dsp:cNvPr id="0" name=""/>
        <dsp:cNvSpPr/>
      </dsp:nvSpPr>
      <dsp:spPr>
        <a:xfrm>
          <a:off x="0" y="733217"/>
          <a:ext cx="5184576" cy="663517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 на проведение спортивных, образовательных и культурных мероприятий инвалидов и маломобильных групп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390" y="765607"/>
        <a:ext cx="5119796" cy="598737"/>
      </dsp:txXfrm>
    </dsp:sp>
    <dsp:sp modelId="{D8533D92-2C4E-4B09-B7C4-4EDDF0B854A5}">
      <dsp:nvSpPr>
        <dsp:cNvPr id="0" name=""/>
        <dsp:cNvSpPr/>
      </dsp:nvSpPr>
      <dsp:spPr>
        <a:xfrm>
          <a:off x="0" y="1396734"/>
          <a:ext cx="5184576" cy="69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1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" kern="1200" smtClean="0"/>
            <a:t>повышение уровня  социальной адаптации  инвалидов </a:t>
          </a:r>
          <a:endParaRPr lang="ru-RU" sz="400" kern="1200"/>
        </a:p>
      </dsp:txBody>
      <dsp:txXfrm>
        <a:off x="0" y="1396734"/>
        <a:ext cx="5184576" cy="69053"/>
      </dsp:txXfrm>
    </dsp:sp>
    <dsp:sp modelId="{2FB10C2C-D459-4991-986A-A05B6774F47A}">
      <dsp:nvSpPr>
        <dsp:cNvPr id="0" name=""/>
        <dsp:cNvSpPr/>
      </dsp:nvSpPr>
      <dsp:spPr>
        <a:xfrm>
          <a:off x="0" y="1465788"/>
          <a:ext cx="5184576" cy="663517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itchFamily="18" charset="0"/>
            </a:rPr>
            <a:t>Муниципальная программа финансируется за счет  средств </a:t>
          </a:r>
          <a:r>
            <a:rPr lang="ru-RU" sz="1400" b="1" kern="1200" dirty="0" smtClean="0">
              <a:solidFill>
                <a:schemeClr val="bg1"/>
              </a:solidFill>
              <a:latin typeface="Bookman Old Style" pitchFamily="18" charset="0"/>
            </a:rPr>
            <a:t>местного бюджета</a:t>
          </a:r>
          <a:r>
            <a:rPr lang="ru-RU" sz="1400" kern="1200" dirty="0" smtClean="0">
              <a:solidFill>
                <a:schemeClr val="bg1"/>
              </a:solidFill>
              <a:latin typeface="Bookman Old Style" pitchFamily="18" charset="0"/>
            </a:rPr>
            <a:t>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390" y="1498178"/>
        <a:ext cx="5119796" cy="598737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69614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7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700" kern="1200" dirty="0" smtClean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уровня благоустройства сельских территорий Холм-Жирковского муниципального округа Смоленской области</a:t>
          </a:r>
          <a:endParaRPr lang="ru-RU" sz="1700" kern="1200" dirty="0">
            <a:latin typeface="Sitka Small" panose="02000505000000020004" pitchFamily="2" charset="0"/>
          </a:endParaRPr>
        </a:p>
      </dsp:txBody>
      <dsp:txXfrm>
        <a:off x="33983" y="33983"/>
        <a:ext cx="8968530" cy="628183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6504" y="0"/>
          <a:ext cx="4354154" cy="1160640"/>
        </a:xfrm>
        <a:prstGeom prst="roundRect">
          <a:avLst/>
        </a:prstGeom>
        <a:gradFill flip="none" rotWithShape="0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2025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500" b="1" i="0" kern="1200" baseline="0" dirty="0" smtClean="0">
              <a:latin typeface="Sitka Small" panose="02000505000000020004" pitchFamily="2" charset="0"/>
            </a:rPr>
            <a:t>18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 032,4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97,7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18 448,8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рублей) 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63162" y="56658"/>
        <a:ext cx="4240838" cy="104732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0" y="0"/>
          <a:ext cx="3960440" cy="619666"/>
        </a:xfrm>
        <a:prstGeom prst="roundRect">
          <a:avLst/>
        </a:prstGeom>
        <a:solidFill>
          <a:srgbClr val="CCE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областного и </a:t>
          </a:r>
          <a:r>
            <a:rPr lang="ru-RU" sz="11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100" kern="1200" dirty="0" smtClean="0">
              <a:latin typeface="Sitka Small" panose="02000505000000020004" pitchFamily="2" charset="0"/>
            </a:rPr>
            <a:t>.</a:t>
          </a:r>
          <a:endParaRPr lang="ru-RU" sz="1100" kern="1200" dirty="0">
            <a:latin typeface="Sitka Small" panose="02000505000000020004" pitchFamily="2" charset="0"/>
          </a:endParaRPr>
        </a:p>
      </dsp:txBody>
      <dsp:txXfrm>
        <a:off x="30250" y="30250"/>
        <a:ext cx="3899940" cy="559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CCFF33">
            <a:alpha val="89804"/>
          </a:srgbClr>
        </a:solidFill>
        <a:ln w="1905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CCFF33">
            <a:alpha val="90000"/>
          </a:srgbClr>
        </a:solidFill>
        <a:ln w="1905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66">
                <a:shade val="30000"/>
                <a:satMod val="115000"/>
              </a:srgbClr>
            </a:gs>
            <a:gs pos="50000">
              <a:srgbClr val="00CC66">
                <a:shade val="67500"/>
                <a:satMod val="115000"/>
              </a:srgbClr>
            </a:gs>
            <a:gs pos="100000">
              <a:srgbClr val="00CC66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66">
                <a:shade val="30000"/>
                <a:satMod val="115000"/>
              </a:srgbClr>
            </a:gs>
            <a:gs pos="50000">
              <a:srgbClr val="00CC66">
                <a:shade val="67500"/>
                <a:satMod val="115000"/>
              </a:srgbClr>
            </a:gs>
            <a:gs pos="100000">
              <a:srgbClr val="00CC66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66">
                <a:shade val="30000"/>
                <a:satMod val="115000"/>
              </a:srgbClr>
            </a:gs>
            <a:gs pos="50000">
              <a:srgbClr val="00CC66">
                <a:shade val="67500"/>
                <a:satMod val="115000"/>
              </a:srgbClr>
            </a:gs>
            <a:gs pos="100000">
              <a:srgbClr val="00CC66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36CA2-535E-4C18-9617-C44646E03764}">
      <dsp:nvSpPr>
        <dsp:cNvPr id="0" name=""/>
        <dsp:cNvSpPr/>
      </dsp:nvSpPr>
      <dsp:spPr>
        <a:xfrm rot="10800000">
          <a:off x="1210000" y="1361"/>
          <a:ext cx="3878710" cy="93212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Расходы на содержание Управления по развитию территорий и территориальных комитетов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1361"/>
        <a:ext cx="3645678" cy="932127"/>
      </dsp:txXfrm>
    </dsp:sp>
    <dsp:sp modelId="{DD18787D-BF42-4DC7-9AF9-9D0BE450FEFD}">
      <dsp:nvSpPr>
        <dsp:cNvPr id="0" name=""/>
        <dsp:cNvSpPr/>
      </dsp:nvSpPr>
      <dsp:spPr>
        <a:xfrm>
          <a:off x="743936" y="1361"/>
          <a:ext cx="932127" cy="9321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CAFE1E-C84B-4567-880F-E9081B7A40AD}">
      <dsp:nvSpPr>
        <dsp:cNvPr id="0" name=""/>
        <dsp:cNvSpPr/>
      </dsp:nvSpPr>
      <dsp:spPr>
        <a:xfrm rot="10800000">
          <a:off x="1210000" y="1211735"/>
          <a:ext cx="3878710" cy="93212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Опашка населенных пунктов сельских территорий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1211735"/>
        <a:ext cx="3645678" cy="932127"/>
      </dsp:txXfrm>
    </dsp:sp>
    <dsp:sp modelId="{85C5EA66-F8FB-42D4-BE16-FB338E37F32C}">
      <dsp:nvSpPr>
        <dsp:cNvPr id="0" name=""/>
        <dsp:cNvSpPr/>
      </dsp:nvSpPr>
      <dsp:spPr>
        <a:xfrm>
          <a:off x="743936" y="1211735"/>
          <a:ext cx="932127" cy="9321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C669CB-968B-4541-A0B7-37678A6045C1}">
      <dsp:nvSpPr>
        <dsp:cNvPr id="0" name=""/>
        <dsp:cNvSpPr/>
      </dsp:nvSpPr>
      <dsp:spPr>
        <a:xfrm rot="10800000">
          <a:off x="1210000" y="2422109"/>
          <a:ext cx="3878710" cy="93212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Благоустройство сельских территорий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2422109"/>
        <a:ext cx="3645678" cy="932127"/>
      </dsp:txXfrm>
    </dsp:sp>
    <dsp:sp modelId="{AECD7E8C-1BAF-4F87-88C7-ED43A3F9088C}">
      <dsp:nvSpPr>
        <dsp:cNvPr id="0" name=""/>
        <dsp:cNvSpPr/>
      </dsp:nvSpPr>
      <dsp:spPr>
        <a:xfrm>
          <a:off x="743936" y="2422109"/>
          <a:ext cx="932127" cy="9321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56AA11-1405-4C8C-B816-0B8D696E905B}">
      <dsp:nvSpPr>
        <dsp:cNvPr id="0" name=""/>
        <dsp:cNvSpPr/>
      </dsp:nvSpPr>
      <dsp:spPr>
        <a:xfrm rot="10800000">
          <a:off x="1210000" y="3632483"/>
          <a:ext cx="3878710" cy="93212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0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Сооружение детских игровых площадок на сельских территориях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43032" y="3632483"/>
        <a:ext cx="3645678" cy="932127"/>
      </dsp:txXfrm>
    </dsp:sp>
    <dsp:sp modelId="{596302CD-EDEA-48A1-B126-7A0A5F2412A2}">
      <dsp:nvSpPr>
        <dsp:cNvPr id="0" name=""/>
        <dsp:cNvSpPr/>
      </dsp:nvSpPr>
      <dsp:spPr>
        <a:xfrm>
          <a:off x="743936" y="3632483"/>
          <a:ext cx="932127" cy="9321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76D-4FBF-4F45-BF89-043B5E126B11}">
      <dsp:nvSpPr>
        <dsp:cNvPr id="0" name=""/>
        <dsp:cNvSpPr/>
      </dsp:nvSpPr>
      <dsp:spPr>
        <a:xfrm>
          <a:off x="0" y="21856"/>
          <a:ext cx="9036496" cy="532350"/>
        </a:xfrm>
        <a:prstGeom prst="round2Diag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300" kern="1200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25987" y="47843"/>
        <a:ext cx="8984522" cy="48037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5513246" y="-717525"/>
          <a:ext cx="6688533" cy="6688533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449884" y="225870"/>
          <a:ext cx="3775605" cy="4515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Ремонт муниципального имущества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49884" y="225870"/>
        <a:ext cx="3775605" cy="451542"/>
      </dsp:txXfrm>
    </dsp:sp>
    <dsp:sp modelId="{4B24DBC4-281B-4427-8AC6-38D1BD950105}">
      <dsp:nvSpPr>
        <dsp:cNvPr id="0" name=""/>
        <dsp:cNvSpPr/>
      </dsp:nvSpPr>
      <dsp:spPr>
        <a:xfrm>
          <a:off x="0" y="194273"/>
          <a:ext cx="857088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858795" y="903580"/>
          <a:ext cx="3366694" cy="451542"/>
        </a:xfrm>
        <a:prstGeom prst="rect">
          <a:avLst/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tint val="50000"/>
                <a:satMod val="300000"/>
              </a:schemeClr>
            </a:gs>
            <a:gs pos="35000">
              <a:schemeClr val="accent3">
                <a:hueOff val="1875044"/>
                <a:satOff val="-2813"/>
                <a:lumOff val="-458"/>
                <a:alphaOff val="0"/>
                <a:tint val="37000"/>
                <a:satMod val="30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Обслуживание пожарной сигнализации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58795" y="903580"/>
        <a:ext cx="3366694" cy="451542"/>
      </dsp:txXfrm>
    </dsp:sp>
    <dsp:sp modelId="{80251128-A1F5-40E1-9DDB-013A01EE5DA4}">
      <dsp:nvSpPr>
        <dsp:cNvPr id="0" name=""/>
        <dsp:cNvSpPr/>
      </dsp:nvSpPr>
      <dsp:spPr>
        <a:xfrm>
          <a:off x="459028" y="847138"/>
          <a:ext cx="799534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082877" y="1580794"/>
          <a:ext cx="3142612" cy="451542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Приобретение муниципального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имущества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82877" y="1580794"/>
        <a:ext cx="3142612" cy="451542"/>
      </dsp:txXfrm>
    </dsp:sp>
    <dsp:sp modelId="{400EB121-59E7-4F3C-AAEC-8B8E786BC37E}">
      <dsp:nvSpPr>
        <dsp:cNvPr id="0" name=""/>
        <dsp:cNvSpPr/>
      </dsp:nvSpPr>
      <dsp:spPr>
        <a:xfrm>
          <a:off x="648161" y="1524351"/>
          <a:ext cx="869432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154424" y="2258504"/>
          <a:ext cx="3071065" cy="451542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Межевание земельных участков,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их постановка на учет 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54424" y="2258504"/>
        <a:ext cx="3071065" cy="451542"/>
      </dsp:txXfrm>
    </dsp:sp>
    <dsp:sp modelId="{93EF5291-800E-4F28-8287-2191C2C9315D}">
      <dsp:nvSpPr>
        <dsp:cNvPr id="0" name=""/>
        <dsp:cNvSpPr/>
      </dsp:nvSpPr>
      <dsp:spPr>
        <a:xfrm>
          <a:off x="726498" y="2202062"/>
          <a:ext cx="855852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082877" y="2936215"/>
          <a:ext cx="3142612" cy="451542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Оценка рыночной стоимости</a:t>
          </a:r>
          <a:endParaRPr lang="ru-RU" sz="1200" b="1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82877" y="2936215"/>
        <a:ext cx="3142612" cy="451542"/>
      </dsp:txXfrm>
    </dsp:sp>
    <dsp:sp modelId="{2F8040AC-C318-4B86-9B65-C05202548638}">
      <dsp:nvSpPr>
        <dsp:cNvPr id="0" name=""/>
        <dsp:cNvSpPr/>
      </dsp:nvSpPr>
      <dsp:spPr>
        <a:xfrm>
          <a:off x="648163" y="2879772"/>
          <a:ext cx="869427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858795" y="3613429"/>
          <a:ext cx="3366694" cy="451542"/>
        </a:xfrm>
        <a:prstGeom prst="rect">
          <a:avLst/>
        </a:prstGeom>
        <a:gradFill rotWithShape="0">
          <a:gsLst>
            <a:gs pos="0">
              <a:schemeClr val="accent3">
                <a:hueOff val="9375220"/>
                <a:satOff val="-14067"/>
                <a:lumOff val="-2288"/>
                <a:alphaOff val="0"/>
                <a:tint val="50000"/>
                <a:satMod val="300000"/>
              </a:schemeClr>
            </a:gs>
            <a:gs pos="35000">
              <a:schemeClr val="accent3">
                <a:hueOff val="9375220"/>
                <a:satOff val="-14067"/>
                <a:lumOff val="-2288"/>
                <a:alphaOff val="0"/>
                <a:tint val="37000"/>
                <a:satMod val="300000"/>
              </a:schemeClr>
            </a:gs>
            <a:gs pos="100000">
              <a:schemeClr val="accent3">
                <a:hueOff val="9375220"/>
                <a:satOff val="-14067"/>
                <a:lumOff val="-22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Изготовление технических планов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недвижимого имущества</a:t>
          </a:r>
        </a:p>
      </dsp:txBody>
      <dsp:txXfrm>
        <a:off x="858795" y="3613429"/>
        <a:ext cx="3366694" cy="451542"/>
      </dsp:txXfrm>
    </dsp:sp>
    <dsp:sp modelId="{9A04AD90-3895-4ACF-8499-71288C37341A}">
      <dsp:nvSpPr>
        <dsp:cNvPr id="0" name=""/>
        <dsp:cNvSpPr/>
      </dsp:nvSpPr>
      <dsp:spPr>
        <a:xfrm>
          <a:off x="394272" y="3556986"/>
          <a:ext cx="929047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449884" y="4291139"/>
          <a:ext cx="3775605" cy="451542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411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Подготовка проектов межевания земельных     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участков, проведение кадастровых работ</a:t>
          </a:r>
        </a:p>
      </dsp:txBody>
      <dsp:txXfrm>
        <a:off x="449884" y="4291139"/>
        <a:ext cx="3775605" cy="451542"/>
      </dsp:txXfrm>
    </dsp:sp>
    <dsp:sp modelId="{E547E3DF-A5BE-4C1B-B1E3-310C0790F7AC}">
      <dsp:nvSpPr>
        <dsp:cNvPr id="0" name=""/>
        <dsp:cNvSpPr/>
      </dsp:nvSpPr>
      <dsp:spPr>
        <a:xfrm>
          <a:off x="-35009" y="4234696"/>
          <a:ext cx="969788" cy="5644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8113E-2D91-4695-B012-989C769CAC0C}">
      <dsp:nvSpPr>
        <dsp:cNvPr id="0" name=""/>
        <dsp:cNvSpPr/>
      </dsp:nvSpPr>
      <dsp:spPr>
        <a:xfrm>
          <a:off x="0" y="2"/>
          <a:ext cx="9036496" cy="833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200" b="0" i="0" kern="1200" dirty="0" smtClean="0">
              <a:latin typeface="Sitka Small" panose="02000505000000020004" pitchFamily="2" charset="0"/>
            </a:rPr>
            <a:t> 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граждан  Холм-Жирковского муниципального округа,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0681" y="40683"/>
        <a:ext cx="8955134" cy="751988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C568F-D96F-4869-8396-C3B6573D4F5D}">
      <dsp:nvSpPr>
        <dsp:cNvPr id="0" name=""/>
        <dsp:cNvSpPr/>
      </dsp:nvSpPr>
      <dsp:spPr>
        <a:xfrm>
          <a:off x="0" y="52276"/>
          <a:ext cx="5184576" cy="126359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2025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 1 174,3 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98,9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1 187,4 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тыс. рублей) на  проведение мероприятий по воспитанию молодежи, организацию работы движения «</a:t>
          </a:r>
          <a:r>
            <a:rPr lang="ru-RU" sz="1200" b="0" i="0" kern="1200" baseline="0" dirty="0" err="1" smtClean="0">
              <a:latin typeface="Sitka Small" panose="02000505000000020004" pitchFamily="2" charset="0"/>
            </a:rPr>
            <a:t>Юнармия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», проведение мероприятий гражданско-патриотической направленности.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61684" y="113960"/>
        <a:ext cx="5061208" cy="1140231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DA552-6CE4-4905-9E34-92CD717D29EB}">
      <dsp:nvSpPr>
        <dsp:cNvPr id="0" name=""/>
        <dsp:cNvSpPr/>
      </dsp:nvSpPr>
      <dsp:spPr>
        <a:xfrm>
          <a:off x="0" y="124341"/>
          <a:ext cx="4176464" cy="532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latin typeface="Sitka Small" panose="02000505000000020004" pitchFamily="2" charset="0"/>
            </a:rPr>
            <a:t>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25987" y="150328"/>
        <a:ext cx="4124490" cy="48037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372"/>
          <a:ext cx="9036496" cy="791715"/>
        </a:xfrm>
        <a:prstGeom prst="roundRect">
          <a:avLst/>
        </a:prstGeom>
        <a:gradFill flip="none" rotWithShape="1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648" y="39020"/>
        <a:ext cx="8959200" cy="714419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37056" y="110636"/>
          <a:ext cx="4647343" cy="133380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2025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3 697,0 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100,0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3 697,0 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тыс. рублей) на  ремонт памятников, обелисков, воинских захоронений и мемориальных сооружений.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102167" y="175747"/>
        <a:ext cx="4517121" cy="1203578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57938" y="48570"/>
          <a:ext cx="3882902" cy="89856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500" b="1" kern="1200" dirty="0" smtClean="0">
              <a:latin typeface="Sitka Small" panose="02000505000000020004" pitchFamily="2" charset="0"/>
            </a:rPr>
            <a:t>областного и местного бюджетов</a:t>
          </a:r>
          <a:r>
            <a:rPr lang="ru-RU" sz="1500" kern="1200" dirty="0" smtClean="0">
              <a:latin typeface="Sitka Small" panose="02000505000000020004" pitchFamily="2" charset="0"/>
            </a:rPr>
            <a:t>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101802" y="92434"/>
        <a:ext cx="3795174" cy="810832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8784976" cy="784611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округ» Смоленской области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38302" y="38302"/>
        <a:ext cx="8708372" cy="708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A435-B338-4E84-9CB8-672C7AC4640E}">
      <dsp:nvSpPr>
        <dsp:cNvPr id="0" name=""/>
        <dsp:cNvSpPr/>
      </dsp:nvSpPr>
      <dsp:spPr>
        <a:xfrm>
          <a:off x="0" y="171742"/>
          <a:ext cx="6203582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35640" y="207382"/>
        <a:ext cx="6132302" cy="658800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63746" y="0"/>
          <a:ext cx="4879122" cy="168480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2025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 868,0 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98,7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868,0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 тыс. рублей) на  вывоз твердых бытовых отходов и ликвидацию несанкционированных свалок.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145991" y="82245"/>
        <a:ext cx="4714632" cy="1520310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135000" y="0"/>
          <a:ext cx="4816322" cy="9624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6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600" kern="1200" dirty="0" smtClean="0">
              <a:latin typeface="Sitka Small" panose="02000505000000020004" pitchFamily="2" charset="0"/>
            </a:rPr>
            <a:t>.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181982" y="46982"/>
        <a:ext cx="4722358" cy="868465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1F610-3C44-4B0D-80E4-A71BD1346374}">
      <dsp:nvSpPr>
        <dsp:cNvPr id="0" name=""/>
        <dsp:cNvSpPr/>
      </dsp:nvSpPr>
      <dsp:spPr>
        <a:xfrm>
          <a:off x="0" y="18569"/>
          <a:ext cx="9036496" cy="716040"/>
        </a:xfrm>
        <a:prstGeom prst="roundRect">
          <a:avLst/>
        </a:prstGeom>
        <a:gradFill flip="none" rotWithShape="0">
          <a:gsLst>
            <a:gs pos="0">
              <a:schemeClr val="accent4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4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Цель: повышение уровня благоустройства  территорий  муниципального образования «Холм-Жирковский муниципальный округ» Смоленской области.</a:t>
          </a:r>
        </a:p>
      </dsp:txBody>
      <dsp:txXfrm>
        <a:off x="34954" y="53523"/>
        <a:ext cx="8966588" cy="646132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23" y="5482"/>
          <a:ext cx="4554005" cy="1160640"/>
        </a:xfrm>
        <a:prstGeom prst="roundRect">
          <a:avLst/>
        </a:prstGeom>
        <a:gradFill flip="none" rotWithShape="0">
          <a:gsLst>
            <a:gs pos="0">
              <a:srgbClr val="FF9966">
                <a:tint val="66000"/>
                <a:satMod val="160000"/>
              </a:srgbClr>
            </a:gs>
            <a:gs pos="50000">
              <a:srgbClr val="FF9966">
                <a:tint val="44500"/>
                <a:satMod val="160000"/>
              </a:srgbClr>
            </a:gs>
            <a:gs pos="100000">
              <a:srgbClr val="FF9966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2025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12 511,3 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97,7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12 801,8 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рублей) .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56681" y="62140"/>
        <a:ext cx="4440689" cy="1047324"/>
      </dsp:txXfrm>
    </dsp:sp>
    <dsp:sp modelId="{91F65084-AC6C-459C-9320-4F1E999A17E3}">
      <dsp:nvSpPr>
        <dsp:cNvPr id="0" name=""/>
        <dsp:cNvSpPr/>
      </dsp:nvSpPr>
      <dsp:spPr>
        <a:xfrm>
          <a:off x="0" y="1163894"/>
          <a:ext cx="468052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07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 </a:t>
          </a:r>
          <a:endParaRPr lang="ru-RU" sz="1200" kern="1200" dirty="0"/>
        </a:p>
      </dsp:txBody>
      <dsp:txXfrm>
        <a:off x="0" y="1163894"/>
        <a:ext cx="4680520" cy="264960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5488416" y="-714286"/>
          <a:ext cx="6658172" cy="665817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501042" y="260454"/>
          <a:ext cx="3724075" cy="5207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3314" tIns="30480" rIns="30480" bIns="30480" numCol="1" spcCol="1270" anchor="t" anchorCtr="0">
          <a:noAutofit/>
        </a:bodyPr>
        <a:lstStyle/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endParaRPr lang="ru-RU" sz="1200" b="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Обустройство общественной территории      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(волейбольная площадка на стадионе)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01042" y="260454"/>
        <a:ext cx="3724075" cy="520710"/>
      </dsp:txXfrm>
    </dsp:sp>
    <dsp:sp modelId="{4B24DBC4-281B-4427-8AC6-38D1BD950105}">
      <dsp:nvSpPr>
        <dsp:cNvPr id="0" name=""/>
        <dsp:cNvSpPr/>
      </dsp:nvSpPr>
      <dsp:spPr>
        <a:xfrm>
          <a:off x="0" y="224017"/>
          <a:ext cx="988380" cy="6508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29363" y="1041421"/>
          <a:ext cx="3295755" cy="52071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33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Обеспечение деятельности МБУ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«Спецхозяйство»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29363" y="1041421"/>
        <a:ext cx="3295755" cy="520710"/>
      </dsp:txXfrm>
    </dsp:sp>
    <dsp:sp modelId="{80251128-A1F5-40E1-9DDB-013A01EE5DA4}">
      <dsp:nvSpPr>
        <dsp:cNvPr id="0" name=""/>
        <dsp:cNvSpPr/>
      </dsp:nvSpPr>
      <dsp:spPr>
        <a:xfrm>
          <a:off x="468358" y="976332"/>
          <a:ext cx="922009" cy="6508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125223" y="1822389"/>
          <a:ext cx="3099895" cy="52071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33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Обустройство мест массового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отдыха (стадион, скверы)</a:t>
          </a:r>
        </a:p>
      </dsp:txBody>
      <dsp:txXfrm>
        <a:off x="1125223" y="1822389"/>
        <a:ext cx="3099895" cy="520710"/>
      </dsp:txXfrm>
    </dsp:sp>
    <dsp:sp modelId="{400EB121-59E7-4F3C-AAEC-8B8E786BC37E}">
      <dsp:nvSpPr>
        <dsp:cNvPr id="0" name=""/>
        <dsp:cNvSpPr/>
      </dsp:nvSpPr>
      <dsp:spPr>
        <a:xfrm>
          <a:off x="623915" y="1757300"/>
          <a:ext cx="1002615" cy="6508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125223" y="2602861"/>
          <a:ext cx="3099895" cy="52071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33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 ПСД на выполнение 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работ по благоустройству </a:t>
          </a:r>
          <a:endParaRPr lang="ru-RU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25223" y="2602861"/>
        <a:ext cx="3099895" cy="520710"/>
      </dsp:txXfrm>
    </dsp:sp>
    <dsp:sp modelId="{93EF5291-800E-4F28-8287-2191C2C9315D}">
      <dsp:nvSpPr>
        <dsp:cNvPr id="0" name=""/>
        <dsp:cNvSpPr/>
      </dsp:nvSpPr>
      <dsp:spPr>
        <a:xfrm>
          <a:off x="631745" y="2537773"/>
          <a:ext cx="986955" cy="6508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929363" y="3383829"/>
          <a:ext cx="3295755" cy="52071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33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Расходы на благоустройство</a:t>
          </a:r>
          <a:endParaRPr lang="ru-RU" sz="1200" b="1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29363" y="3383829"/>
        <a:ext cx="3295755" cy="520710"/>
      </dsp:txXfrm>
    </dsp:sp>
    <dsp:sp modelId="{2F8040AC-C318-4B86-9B65-C05202548638}">
      <dsp:nvSpPr>
        <dsp:cNvPr id="0" name=""/>
        <dsp:cNvSpPr/>
      </dsp:nvSpPr>
      <dsp:spPr>
        <a:xfrm>
          <a:off x="428058" y="3318740"/>
          <a:ext cx="1002609" cy="6508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501042" y="4164796"/>
          <a:ext cx="3724075" cy="5207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3314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   </a:t>
          </a: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Устройство детской игровой площадки на  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ст. </a:t>
          </a:r>
          <a:r>
            <a:rPr lang="ru-RU" sz="12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Игоревская</a:t>
          </a:r>
          <a:endParaRPr lang="ru-RU" sz="12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01042" y="4164796"/>
        <a:ext cx="3724075" cy="520710"/>
      </dsp:txXfrm>
    </dsp:sp>
    <dsp:sp modelId="{9A04AD90-3895-4ACF-8499-71288C37341A}">
      <dsp:nvSpPr>
        <dsp:cNvPr id="0" name=""/>
        <dsp:cNvSpPr/>
      </dsp:nvSpPr>
      <dsp:spPr>
        <a:xfrm>
          <a:off x="-34638" y="4099707"/>
          <a:ext cx="1071362" cy="6508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127616"/>
          <a:ext cx="9036496" cy="57330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155602"/>
        <a:ext cx="8980524" cy="517328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4890" y="0"/>
          <a:ext cx="4696416" cy="1422719"/>
        </a:xfrm>
        <a:prstGeom prst="roundRect">
          <a:avLst/>
        </a:prstGeom>
        <a:solidFill>
          <a:srgbClr val="66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2025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500" b="1" i="0" kern="1200" baseline="0" dirty="0" smtClean="0">
              <a:latin typeface="Sitka Small" panose="02000505000000020004" pitchFamily="2" charset="0"/>
            </a:rPr>
            <a:t>18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,1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90,5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% к годовому плану (18,6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,0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тыс. рублей) на  организацию лечебно-диагностических мероприятий</a:t>
          </a:r>
          <a:r>
            <a:rPr lang="ru-RU" sz="1500" b="0" i="0" kern="1200" dirty="0" smtClean="0">
              <a:latin typeface="Sitka Small" panose="02000505000000020004" pitchFamily="2" charset="0"/>
            </a:rPr>
            <a:t> в районе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74341" y="69451"/>
        <a:ext cx="4557514" cy="1283817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0" y="0"/>
          <a:ext cx="4176464" cy="732332"/>
        </a:xfrm>
        <a:prstGeom prst="roundRect">
          <a:avLst/>
        </a:prstGeom>
        <a:solidFill>
          <a:srgbClr val="CCE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latin typeface="Sitka Small" panose="02000505000000020004" pitchFamily="2" charset="0"/>
            </a:rPr>
            <a:t>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750" y="35750"/>
        <a:ext cx="4104964" cy="660832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700811"/>
        </a:xfrm>
        <a:prstGeom prst="roundRect">
          <a:avLst/>
        </a:prstGeom>
        <a:gradFill flip="none" rotWithShape="0">
          <a:gsLst>
            <a:gs pos="0">
              <a:srgbClr val="FF6600">
                <a:tint val="66000"/>
                <a:satMod val="160000"/>
              </a:srgbClr>
            </a:gs>
            <a:gs pos="50000">
              <a:srgbClr val="FF6600">
                <a:tint val="44500"/>
                <a:satMod val="160000"/>
              </a:srgbClr>
            </a:gs>
            <a:gs pos="100000">
              <a:srgbClr val="FF66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Сохранение и улучшение качества 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4211" y="34211"/>
        <a:ext cx="8968074" cy="632389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6504" y="0"/>
          <a:ext cx="4354154" cy="1160640"/>
        </a:xfrm>
        <a:prstGeom prst="roundRect">
          <a:avLst/>
        </a:prstGeom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2025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47 423,7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96,7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49 068,9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рублей) 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63162" y="56658"/>
        <a:ext cx="4240838" cy="10473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11D52-C353-45DC-803B-BD0210FB5D6C}">
      <dsp:nvSpPr>
        <dsp:cNvPr id="0" name=""/>
        <dsp:cNvSpPr/>
      </dsp:nvSpPr>
      <dsp:spPr>
        <a:xfrm>
          <a:off x="0" y="201395"/>
          <a:ext cx="6480720" cy="730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В </a:t>
          </a:r>
          <a:r>
            <a:rPr lang="ru-RU" sz="1300" b="1" kern="1200" dirty="0" smtClean="0">
              <a:latin typeface="Sitka Small" panose="02000505000000020004" pitchFamily="2" charset="0"/>
            </a:rPr>
            <a:t>2025</a:t>
          </a:r>
          <a:r>
            <a:rPr lang="ru-RU" sz="13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kern="1200" dirty="0" smtClean="0">
              <a:latin typeface="Sitka Small" panose="02000505000000020004" pitchFamily="2" charset="0"/>
            </a:rPr>
            <a:t>42 140,4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97,4</a:t>
          </a:r>
          <a:r>
            <a:rPr lang="ru-RU" sz="13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43 270,9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sz="1300" b="1" kern="1200" dirty="0" smtClean="0">
              <a:latin typeface="Sitka Small" panose="02000505000000020004" pitchFamily="2" charset="0"/>
            </a:rPr>
            <a:t>2024</a:t>
          </a:r>
          <a:r>
            <a:rPr lang="ru-RU" sz="1300" kern="1200" dirty="0" smtClean="0">
              <a:latin typeface="Sitka Small" panose="02000505000000020004" pitchFamily="2" charset="0"/>
            </a:rPr>
            <a:t> годом расходы уменьшились на </a:t>
          </a:r>
          <a:r>
            <a:rPr lang="ru-RU" sz="1300" b="1" kern="1200" dirty="0" smtClean="0">
              <a:latin typeface="Sitka Small" panose="02000505000000020004" pitchFamily="2" charset="0"/>
            </a:rPr>
            <a:t>2 163,3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640" y="237035"/>
        <a:ext cx="6409440" cy="65880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0" y="0"/>
          <a:ext cx="3960440" cy="619666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областного и </a:t>
          </a:r>
          <a:r>
            <a:rPr lang="ru-RU" sz="11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100" kern="1200" dirty="0" smtClean="0">
              <a:latin typeface="Sitka Small" panose="02000505000000020004" pitchFamily="2" charset="0"/>
            </a:rPr>
            <a:t>.</a:t>
          </a:r>
          <a:endParaRPr lang="ru-RU" sz="1100" kern="1200" dirty="0">
            <a:latin typeface="Sitka Small" panose="02000505000000020004" pitchFamily="2" charset="0"/>
          </a:endParaRPr>
        </a:p>
      </dsp:txBody>
      <dsp:txXfrm>
        <a:off x="30250" y="30250"/>
        <a:ext cx="3899940" cy="559166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36CA2-535E-4C18-9617-C44646E03764}">
      <dsp:nvSpPr>
        <dsp:cNvPr id="0" name=""/>
        <dsp:cNvSpPr/>
      </dsp:nvSpPr>
      <dsp:spPr>
        <a:xfrm rot="10800000">
          <a:off x="1171598" y="1174"/>
          <a:ext cx="3878710" cy="77852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30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Содержание автомобильных дорог местного значения (муниципальный дорожный фонд).</a:t>
          </a:r>
          <a:endParaRPr lang="ru-RU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366228" y="1174"/>
        <a:ext cx="3684080" cy="778521"/>
      </dsp:txXfrm>
    </dsp:sp>
    <dsp:sp modelId="{DD18787D-BF42-4DC7-9AF9-9D0BE450FEFD}">
      <dsp:nvSpPr>
        <dsp:cNvPr id="0" name=""/>
        <dsp:cNvSpPr/>
      </dsp:nvSpPr>
      <dsp:spPr>
        <a:xfrm>
          <a:off x="782338" y="1174"/>
          <a:ext cx="778521" cy="778521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CAFE1E-C84B-4567-880F-E9081B7A40AD}">
      <dsp:nvSpPr>
        <dsp:cNvPr id="0" name=""/>
        <dsp:cNvSpPr/>
      </dsp:nvSpPr>
      <dsp:spPr>
        <a:xfrm rot="10800000">
          <a:off x="1171598" y="1012090"/>
          <a:ext cx="3878710" cy="778521"/>
        </a:xfrm>
        <a:prstGeom prst="homePlat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30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Административно-хозяйственные расходы в рамках дорожной деятельности.</a:t>
          </a:r>
          <a:endParaRPr lang="ru-RU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366228" y="1012090"/>
        <a:ext cx="3684080" cy="778521"/>
      </dsp:txXfrm>
    </dsp:sp>
    <dsp:sp modelId="{85C5EA66-F8FB-42D4-BE16-FB338E37F32C}">
      <dsp:nvSpPr>
        <dsp:cNvPr id="0" name=""/>
        <dsp:cNvSpPr/>
      </dsp:nvSpPr>
      <dsp:spPr>
        <a:xfrm>
          <a:off x="782338" y="1012090"/>
          <a:ext cx="778521" cy="778521"/>
        </a:xfrm>
        <a:prstGeom prst="ellipse">
          <a:avLst/>
        </a:prstGeom>
        <a:solidFill>
          <a:schemeClr val="accent2">
            <a:tint val="50000"/>
            <a:hueOff val="1250719"/>
            <a:satOff val="-1118"/>
            <a:lumOff val="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C669CB-968B-4541-A0B7-37678A6045C1}">
      <dsp:nvSpPr>
        <dsp:cNvPr id="0" name=""/>
        <dsp:cNvSpPr/>
      </dsp:nvSpPr>
      <dsp:spPr>
        <a:xfrm rot="10800000">
          <a:off x="1171598" y="2023007"/>
          <a:ext cx="3878710" cy="778521"/>
        </a:xfrm>
        <a:prstGeom prst="homePlat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30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 документации по паспортизации автомобильных дорог общего пользования.</a:t>
          </a:r>
          <a:endParaRPr lang="ru-RU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366228" y="2023007"/>
        <a:ext cx="3684080" cy="778521"/>
      </dsp:txXfrm>
    </dsp:sp>
    <dsp:sp modelId="{AECD7E8C-1BAF-4F87-88C7-ED43A3F9088C}">
      <dsp:nvSpPr>
        <dsp:cNvPr id="0" name=""/>
        <dsp:cNvSpPr/>
      </dsp:nvSpPr>
      <dsp:spPr>
        <a:xfrm>
          <a:off x="782338" y="2023007"/>
          <a:ext cx="778521" cy="778521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56AA11-1405-4C8C-B816-0B8D696E905B}">
      <dsp:nvSpPr>
        <dsp:cNvPr id="0" name=""/>
        <dsp:cNvSpPr/>
      </dsp:nvSpPr>
      <dsp:spPr>
        <a:xfrm rot="10800000">
          <a:off x="1171598" y="3033923"/>
          <a:ext cx="3878710" cy="778521"/>
        </a:xfrm>
        <a:prstGeom prst="homePlat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30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 автомобильных дорог общего пользования до сельских  населенных пунктов</a:t>
          </a:r>
          <a:endParaRPr lang="ru-RU" sz="15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366228" y="3033923"/>
        <a:ext cx="3684080" cy="778521"/>
      </dsp:txXfrm>
    </dsp:sp>
    <dsp:sp modelId="{596302CD-EDEA-48A1-B126-7A0A5F2412A2}">
      <dsp:nvSpPr>
        <dsp:cNvPr id="0" name=""/>
        <dsp:cNvSpPr/>
      </dsp:nvSpPr>
      <dsp:spPr>
        <a:xfrm>
          <a:off x="782338" y="3033923"/>
          <a:ext cx="778521" cy="778521"/>
        </a:xfrm>
        <a:prstGeom prst="ellipse">
          <a:avLst/>
        </a:prstGeom>
        <a:solidFill>
          <a:schemeClr val="accent2">
            <a:tint val="50000"/>
            <a:hueOff val="3752156"/>
            <a:satOff val="-3355"/>
            <a:lumOff val="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D3BE86-21A9-4781-A0CE-F88AFA6735BD}">
      <dsp:nvSpPr>
        <dsp:cNvPr id="0" name=""/>
        <dsp:cNvSpPr/>
      </dsp:nvSpPr>
      <dsp:spPr>
        <a:xfrm rot="10800000">
          <a:off x="1171598" y="4044839"/>
          <a:ext cx="3878710" cy="778521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306" tIns="57150" rIns="10668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 автомобильных дорог общего пользования местного значения</a:t>
          </a:r>
          <a:endParaRPr lang="ru-RU" sz="15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366228" y="4044839"/>
        <a:ext cx="3684080" cy="778521"/>
      </dsp:txXfrm>
    </dsp:sp>
    <dsp:sp modelId="{7C71275E-F838-4B91-9396-479A025C6C65}">
      <dsp:nvSpPr>
        <dsp:cNvPr id="0" name=""/>
        <dsp:cNvSpPr/>
      </dsp:nvSpPr>
      <dsp:spPr>
        <a:xfrm>
          <a:off x="782338" y="4044839"/>
          <a:ext cx="778521" cy="778521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64A9-6567-4BA2-B440-B0C46970ECFF}">
      <dsp:nvSpPr>
        <dsp:cNvPr id="0" name=""/>
        <dsp:cNvSpPr/>
      </dsp:nvSpPr>
      <dsp:spPr>
        <a:xfrm>
          <a:off x="0" y="0"/>
          <a:ext cx="9036496" cy="954720"/>
        </a:xfrm>
        <a:prstGeom prst="roundRect">
          <a:avLst/>
        </a:prstGeom>
        <a:gradFill flip="none" rotWithShape="0">
          <a:gsLst>
            <a:gs pos="0">
              <a:schemeClr val="accent4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4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Сокращение дорожно-транспортных </a:t>
          </a:r>
          <a:r>
            <a:rPr lang="ru-RU" sz="16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происшествий</a:t>
          </a:r>
          <a:r>
            <a:rPr lang="ru-RU" sz="16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, повышение безопасности дорожного движения на территории Холм-Жирковского муниципального округа.</a:t>
          </a:r>
          <a:endParaRPr lang="ru-RU" sz="1600" b="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6606" y="46606"/>
        <a:ext cx="8943284" cy="861508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0" y="0"/>
          <a:ext cx="5184560" cy="1404000"/>
        </a:xfrm>
        <a:prstGeom prst="roundRect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2025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3,6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44,5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8</a:t>
          </a:r>
          <a:r>
            <a:rPr lang="ru-RU" sz="1600" kern="1200" dirty="0" smtClean="0">
              <a:latin typeface="Sitka Small" panose="02000505000000020004" pitchFamily="2" charset="0"/>
            </a:rPr>
            <a:t>,</a:t>
          </a:r>
          <a:r>
            <a:rPr lang="ru-RU" sz="1600" b="1" kern="1200" dirty="0" smtClean="0">
              <a:latin typeface="Sitka Small" panose="02000505000000020004" pitchFamily="2" charset="0"/>
            </a:rPr>
            <a:t>1,0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приобретение окружного мероприятия «Безопасное колесо».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68538" y="68538"/>
        <a:ext cx="5047484" cy="1266924"/>
      </dsp:txXfrm>
    </dsp:sp>
    <dsp:sp modelId="{91F65084-AC6C-459C-9320-4F1E999A17E3}">
      <dsp:nvSpPr>
        <dsp:cNvPr id="0" name=""/>
        <dsp:cNvSpPr/>
      </dsp:nvSpPr>
      <dsp:spPr>
        <a:xfrm>
          <a:off x="0" y="1424872"/>
          <a:ext cx="5328591" cy="198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15240" rIns="85344" bIns="15240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900" kern="1200" dirty="0" smtClean="0"/>
            <a:t> </a:t>
          </a:r>
          <a:endParaRPr lang="ru-RU" sz="900" kern="1200" dirty="0"/>
        </a:p>
      </dsp:txBody>
      <dsp:txXfrm>
        <a:off x="0" y="1424872"/>
        <a:ext cx="5328591" cy="198720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45" y="86666"/>
          <a:ext cx="8751033" cy="61425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Организация транспортного обеспечения, эксплуатация и текущее содержание зданий и сооружений органов местного самоуправления, учреждений культуры.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0030" y="116651"/>
        <a:ext cx="8691063" cy="554280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0" y="0"/>
          <a:ext cx="4483551" cy="2936625"/>
        </a:xfrm>
        <a:prstGeom prst="roundRect">
          <a:avLst/>
        </a:prstGeom>
        <a:gradFill flip="none" rotWithShape="0">
          <a:gsLst>
            <a:gs pos="0">
              <a:srgbClr val="00CCFF">
                <a:tint val="66000"/>
                <a:satMod val="160000"/>
              </a:srgbClr>
            </a:gs>
            <a:gs pos="50000">
              <a:srgbClr val="00CCFF">
                <a:tint val="44500"/>
                <a:satMod val="160000"/>
              </a:srgbClr>
            </a:gs>
            <a:gs pos="100000">
              <a:srgbClr val="00CCFF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2025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29 402,7 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98,3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29,9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рублей):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- Транспортное обеспечение  и текущее содержание зданий и сооружений органов местного самоуправления -  </a:t>
          </a:r>
          <a:r>
            <a:rPr lang="ru-RU" sz="1600" b="1" kern="1200" dirty="0" smtClean="0">
              <a:latin typeface="Sitka Small" panose="02000505000000020004" pitchFamily="2" charset="0"/>
            </a:rPr>
            <a:t>10 027,4 </a:t>
          </a:r>
          <a:r>
            <a:rPr lang="ru-RU" sz="1600" b="0" kern="1200" dirty="0" smtClean="0">
              <a:latin typeface="Sitka Small" panose="02000505000000020004" pitchFamily="2" charset="0"/>
            </a:rPr>
            <a:t> тыс. рублей;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Sitka Small" panose="02000505000000020004" pitchFamily="2" charset="0"/>
            </a:rPr>
            <a:t>- Обеспечение текущего содержания учреждений культуры – </a:t>
          </a:r>
          <a:r>
            <a:rPr lang="ru-RU" sz="1600" b="1" kern="1200" dirty="0" smtClean="0">
              <a:latin typeface="Sitka Small" panose="02000505000000020004" pitchFamily="2" charset="0"/>
            </a:rPr>
            <a:t>19 375,3 </a:t>
          </a:r>
          <a:r>
            <a:rPr lang="ru-RU" sz="1600" b="0" kern="1200" dirty="0" smtClean="0">
              <a:latin typeface="Sitka Small" panose="02000505000000020004" pitchFamily="2" charset="0"/>
            </a:rPr>
            <a:t>тыс. рублей.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143354" y="143354"/>
        <a:ext cx="4196843" cy="2649917"/>
      </dsp:txXfrm>
    </dsp:sp>
    <dsp:sp modelId="{91F65084-AC6C-459C-9320-4F1E999A17E3}">
      <dsp:nvSpPr>
        <dsp:cNvPr id="0" name=""/>
        <dsp:cNvSpPr/>
      </dsp:nvSpPr>
      <dsp:spPr>
        <a:xfrm>
          <a:off x="0" y="3206644"/>
          <a:ext cx="4608109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07" tIns="81280" rIns="455168" bIns="81280" numCol="1" spcCol="1270" anchor="t" anchorCtr="0">
          <a:noAutofit/>
        </a:bodyPr>
        <a:lstStyle/>
        <a:p>
          <a:pPr marL="285750" lvl="1" indent="-285750" algn="l" defTabSz="2222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5000" kern="1200" dirty="0" smtClean="0"/>
            <a:t> </a:t>
          </a:r>
          <a:endParaRPr lang="ru-RU" sz="5000" kern="1200" dirty="0"/>
        </a:p>
      </dsp:txBody>
      <dsp:txXfrm>
        <a:off x="0" y="3206644"/>
        <a:ext cx="4608109" cy="1059840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67252-8FA5-4647-B724-64AE48A3D336}">
      <dsp:nvSpPr>
        <dsp:cNvPr id="0" name=""/>
        <dsp:cNvSpPr/>
      </dsp:nvSpPr>
      <dsp:spPr>
        <a:xfrm>
          <a:off x="1195821" y="123788"/>
          <a:ext cx="2903804" cy="1742282"/>
        </a:xfrm>
        <a:prstGeom prst="rect">
          <a:avLst/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>
              <a:latin typeface="Sitka Small" panose="02000505000000020004" pitchFamily="2" charset="0"/>
            </a:rPr>
            <a:t>Региональный проект «Все лучшее детям»</a:t>
          </a:r>
          <a:endParaRPr lang="ru-RU" sz="2600" kern="1200" dirty="0">
            <a:latin typeface="Sitka Small" panose="02000505000000020004" pitchFamily="2" charset="0"/>
          </a:endParaRPr>
        </a:p>
      </dsp:txBody>
      <dsp:txXfrm>
        <a:off x="1195821" y="123788"/>
        <a:ext cx="2903804" cy="1742282"/>
      </dsp:txXfrm>
    </dsp:sp>
    <dsp:sp modelId="{0F338CA1-BCA5-4957-A693-B8574A479445}">
      <dsp:nvSpPr>
        <dsp:cNvPr id="0" name=""/>
        <dsp:cNvSpPr/>
      </dsp:nvSpPr>
      <dsp:spPr>
        <a:xfrm>
          <a:off x="1193556" y="2034648"/>
          <a:ext cx="2903804" cy="1742282"/>
        </a:xfrm>
        <a:prstGeom prst="rect">
          <a:avLst/>
        </a:prstGeom>
        <a:solidFill>
          <a:srgbClr val="FF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Sitka Small" panose="02000505000000020004" pitchFamily="2" charset="0"/>
            </a:rPr>
            <a:t>Региональный проект «Педагоги и наставники»</a:t>
          </a:r>
          <a:endParaRPr lang="ru-RU" sz="2600" kern="1200" dirty="0">
            <a:latin typeface="Sitka Small" panose="02000505000000020004" pitchFamily="2" charset="0"/>
          </a:endParaRPr>
        </a:p>
      </dsp:txBody>
      <dsp:txXfrm>
        <a:off x="1193556" y="2034648"/>
        <a:ext cx="2903804" cy="1742282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67252-8FA5-4647-B724-64AE48A3D336}">
      <dsp:nvSpPr>
        <dsp:cNvPr id="0" name=""/>
        <dsp:cNvSpPr/>
      </dsp:nvSpPr>
      <dsp:spPr>
        <a:xfrm>
          <a:off x="1193556" y="1985"/>
          <a:ext cx="2903804" cy="1742282"/>
        </a:xfrm>
        <a:prstGeom prst="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Sitka Small" panose="02000505000000020004" pitchFamily="2" charset="0"/>
            </a:rPr>
            <a:t>Региональный проект «Модернизация коммунальной инфраструктуры»</a:t>
          </a:r>
          <a:endParaRPr lang="ru-RU" sz="2200" kern="1200" dirty="0">
            <a:latin typeface="Sitka Small" panose="02000505000000020004" pitchFamily="2" charset="0"/>
          </a:endParaRPr>
        </a:p>
      </dsp:txBody>
      <dsp:txXfrm>
        <a:off x="1193556" y="1985"/>
        <a:ext cx="2903804" cy="1742282"/>
      </dsp:txXfrm>
    </dsp:sp>
    <dsp:sp modelId="{0F338CA1-BCA5-4957-A693-B8574A479445}">
      <dsp:nvSpPr>
        <dsp:cNvPr id="0" name=""/>
        <dsp:cNvSpPr/>
      </dsp:nvSpPr>
      <dsp:spPr>
        <a:xfrm>
          <a:off x="1193556" y="2034648"/>
          <a:ext cx="2903804" cy="1742282"/>
        </a:xfrm>
        <a:prstGeom prst="rect">
          <a:avLst/>
        </a:prstGeom>
        <a:solidFill>
          <a:srgbClr val="00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2200" kern="1200" dirty="0">
            <a:latin typeface="Sitka Small" panose="02000505000000020004" pitchFamily="2" charset="0"/>
          </a:endParaRPr>
        </a:p>
      </dsp:txBody>
      <dsp:txXfrm>
        <a:off x="1193556" y="2034648"/>
        <a:ext cx="2903804" cy="1742282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B9316-B164-41BB-89B3-2C2DECB74104}">
      <dsp:nvSpPr>
        <dsp:cNvPr id="0" name=""/>
        <dsp:cNvSpPr/>
      </dsp:nvSpPr>
      <dsp:spPr>
        <a:xfrm>
          <a:off x="0" y="0"/>
          <a:ext cx="4369014" cy="3600400"/>
        </a:xfrm>
        <a:prstGeom prst="rect">
          <a:avLst/>
        </a:prstGeom>
        <a:gradFill flip="none" rotWithShape="0">
          <a:gsLst>
            <a:gs pos="0">
              <a:srgbClr val="990033">
                <a:shade val="30000"/>
                <a:satMod val="115000"/>
              </a:srgbClr>
            </a:gs>
            <a:gs pos="50000">
              <a:srgbClr val="990033">
                <a:shade val="67500"/>
                <a:satMod val="115000"/>
              </a:srgbClr>
            </a:gs>
            <a:gs pos="100000">
              <a:srgbClr val="990033">
                <a:shade val="100000"/>
                <a:satMod val="115000"/>
              </a:srgbClr>
            </a:gs>
          </a:gsLst>
          <a:lin ang="81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anose="02050604050505020204" pitchFamily="18" charset="0"/>
            </a:rPr>
            <a:t>Национальный проект «МОЛОДЕЖЬ   И   ДЕТИ»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0" y="0"/>
        <a:ext cx="4369014" cy="1944216"/>
      </dsp:txXfrm>
    </dsp:sp>
    <dsp:sp modelId="{20CA3A67-262B-49DD-A7AD-14735CCF15F8}">
      <dsp:nvSpPr>
        <dsp:cNvPr id="0" name=""/>
        <dsp:cNvSpPr/>
      </dsp:nvSpPr>
      <dsp:spPr>
        <a:xfrm>
          <a:off x="28573" y="1944215"/>
          <a:ext cx="2184507" cy="1656184"/>
        </a:xfrm>
        <a:prstGeom prst="rect">
          <a:avLst/>
        </a:prstGeom>
        <a:solidFill>
          <a:srgbClr val="FF7C80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«Все лучшее детям»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28573" y="1944215"/>
        <a:ext cx="2184507" cy="1656184"/>
      </dsp:txXfrm>
    </dsp:sp>
    <dsp:sp modelId="{66BD4ED3-C55E-4480-8223-9E38C76902D8}">
      <dsp:nvSpPr>
        <dsp:cNvPr id="0" name=""/>
        <dsp:cNvSpPr/>
      </dsp:nvSpPr>
      <dsp:spPr>
        <a:xfrm>
          <a:off x="2184507" y="1398638"/>
          <a:ext cx="2184507" cy="1656184"/>
        </a:xfrm>
        <a:prstGeom prst="rect">
          <a:avLst/>
        </a:prstGeom>
        <a:solidFill>
          <a:srgbClr val="FF7C80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Bookman Old Style" panose="02050604050505020204" pitchFamily="18" charset="0"/>
            </a:rPr>
            <a:t>41 770,9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тысяч рублей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2184507" y="1398638"/>
        <a:ext cx="2184507" cy="1656184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B9316-B164-41BB-89B3-2C2DECB74104}">
      <dsp:nvSpPr>
        <dsp:cNvPr id="0" name=""/>
        <dsp:cNvSpPr/>
      </dsp:nvSpPr>
      <dsp:spPr>
        <a:xfrm>
          <a:off x="0" y="0"/>
          <a:ext cx="4369014" cy="3600401"/>
        </a:xfrm>
        <a:prstGeom prst="rect">
          <a:avLst/>
        </a:prstGeom>
        <a:gradFill flip="none" rotWithShape="0">
          <a:gsLst>
            <a:gs pos="0">
              <a:srgbClr val="990033">
                <a:shade val="30000"/>
                <a:satMod val="115000"/>
              </a:srgbClr>
            </a:gs>
            <a:gs pos="50000">
              <a:srgbClr val="990033">
                <a:shade val="67500"/>
                <a:satMod val="115000"/>
              </a:srgbClr>
            </a:gs>
            <a:gs pos="100000">
              <a:srgbClr val="99003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anose="02050604050505020204" pitchFamily="18" charset="0"/>
            </a:rPr>
            <a:t>Национальный проект «МОЛОДЕЖЬ  И  ДЕТИ»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0" y="0"/>
        <a:ext cx="4369014" cy="1944216"/>
      </dsp:txXfrm>
    </dsp:sp>
    <dsp:sp modelId="{20CA3A67-262B-49DD-A7AD-14735CCF15F8}">
      <dsp:nvSpPr>
        <dsp:cNvPr id="0" name=""/>
        <dsp:cNvSpPr/>
      </dsp:nvSpPr>
      <dsp:spPr>
        <a:xfrm>
          <a:off x="20250" y="1944216"/>
          <a:ext cx="2184507" cy="1656184"/>
        </a:xfrm>
        <a:prstGeom prst="rect">
          <a:avLst/>
        </a:prstGeom>
        <a:solidFill>
          <a:srgbClr val="FF7C80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«Педагоги и наставники»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20250" y="1944216"/>
        <a:ext cx="2184507" cy="1656184"/>
      </dsp:txXfrm>
    </dsp:sp>
    <dsp:sp modelId="{66BD4ED3-C55E-4480-8223-9E38C76902D8}">
      <dsp:nvSpPr>
        <dsp:cNvPr id="0" name=""/>
        <dsp:cNvSpPr/>
      </dsp:nvSpPr>
      <dsp:spPr>
        <a:xfrm>
          <a:off x="2184507" y="1398639"/>
          <a:ext cx="2184507" cy="1656184"/>
        </a:xfrm>
        <a:prstGeom prst="rect">
          <a:avLst/>
        </a:prstGeom>
        <a:solidFill>
          <a:srgbClr val="FF7C80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Bookman Old Style" panose="02050604050505020204" pitchFamily="18" charset="0"/>
            </a:rPr>
            <a:t>14 730,4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тысяч рублей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2184507" y="1398639"/>
        <a:ext cx="2184507" cy="16561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649289" y="-594934"/>
          <a:ext cx="5539348" cy="5539348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8562" y="186999"/>
          <a:ext cx="4256220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эффективного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Функционирования ОМС»                             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32 318,5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8562" y="186999"/>
        <a:ext cx="4256220" cy="373835"/>
      </dsp:txXfrm>
    </dsp:sp>
    <dsp:sp modelId="{4B24DBC4-281B-4427-8AC6-38D1BD950105}">
      <dsp:nvSpPr>
        <dsp:cNvPr id="0" name=""/>
        <dsp:cNvSpPr/>
      </dsp:nvSpPr>
      <dsp:spPr>
        <a:xfrm>
          <a:off x="54915" y="140270"/>
          <a:ext cx="467293" cy="467293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27103" y="748081"/>
          <a:ext cx="3917679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информационной и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технической безопасности» 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1 421,5      </a:t>
          </a:r>
          <a:r>
            <a:rPr lang="ru-RU" sz="1400" kern="1200" dirty="0" smtClean="0">
              <a:latin typeface="Bookman Old Style" panose="02050604050505020204" pitchFamily="18" charset="0"/>
            </a:rPr>
            <a:t>           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627103" y="748081"/>
        <a:ext cx="3917679" cy="373835"/>
      </dsp:txXfrm>
    </dsp:sp>
    <dsp:sp modelId="{80251128-A1F5-40E1-9DDB-013A01EE5DA4}">
      <dsp:nvSpPr>
        <dsp:cNvPr id="0" name=""/>
        <dsp:cNvSpPr/>
      </dsp:nvSpPr>
      <dsp:spPr>
        <a:xfrm>
          <a:off x="393456" y="701352"/>
          <a:ext cx="467293" cy="4672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12622" y="1308752"/>
          <a:ext cx="3732160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69,2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2622" y="1308752"/>
        <a:ext cx="3732160" cy="373835"/>
      </dsp:txXfrm>
    </dsp:sp>
    <dsp:sp modelId="{400EB121-59E7-4F3C-AAEC-8B8E786BC37E}">
      <dsp:nvSpPr>
        <dsp:cNvPr id="0" name=""/>
        <dsp:cNvSpPr/>
      </dsp:nvSpPr>
      <dsp:spPr>
        <a:xfrm>
          <a:off x="578975" y="1262022"/>
          <a:ext cx="467293" cy="467293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71856" y="1869833"/>
          <a:ext cx="3672925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               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4 500,0         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1856" y="1869833"/>
        <a:ext cx="3672925" cy="373835"/>
      </dsp:txXfrm>
    </dsp:sp>
    <dsp:sp modelId="{93EF5291-800E-4F28-8287-2191C2C9315D}">
      <dsp:nvSpPr>
        <dsp:cNvPr id="0" name=""/>
        <dsp:cNvSpPr/>
      </dsp:nvSpPr>
      <dsp:spPr>
        <a:xfrm>
          <a:off x="638209" y="1823104"/>
          <a:ext cx="467293" cy="4672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12622" y="2430915"/>
          <a:ext cx="3732160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2 385,2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2622" y="2430915"/>
        <a:ext cx="3732160" cy="373835"/>
      </dsp:txXfrm>
    </dsp:sp>
    <dsp:sp modelId="{2F8040AC-C318-4B86-9B65-C05202548638}">
      <dsp:nvSpPr>
        <dsp:cNvPr id="0" name=""/>
        <dsp:cNvSpPr/>
      </dsp:nvSpPr>
      <dsp:spPr>
        <a:xfrm>
          <a:off x="578975" y="2384186"/>
          <a:ext cx="467293" cy="467293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27103" y="2991586"/>
          <a:ext cx="3917679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1 190,9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103" y="2991586"/>
        <a:ext cx="3917679" cy="373835"/>
      </dsp:txXfrm>
    </dsp:sp>
    <dsp:sp modelId="{9A04AD90-3895-4ACF-8499-71288C37341A}">
      <dsp:nvSpPr>
        <dsp:cNvPr id="0" name=""/>
        <dsp:cNvSpPr/>
      </dsp:nvSpPr>
      <dsp:spPr>
        <a:xfrm>
          <a:off x="393456" y="2944856"/>
          <a:ext cx="467293" cy="4672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8562" y="3552668"/>
          <a:ext cx="4256220" cy="3738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7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Представительские расходы, уплата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взносов в Совет МО, публикации в СМИ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255,2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562" y="3552668"/>
        <a:ext cx="4256220" cy="373835"/>
      </dsp:txXfrm>
    </dsp:sp>
    <dsp:sp modelId="{E547E3DF-A5BE-4C1B-B1E3-310C0790F7AC}">
      <dsp:nvSpPr>
        <dsp:cNvPr id="0" name=""/>
        <dsp:cNvSpPr/>
      </dsp:nvSpPr>
      <dsp:spPr>
        <a:xfrm>
          <a:off x="21690" y="3506662"/>
          <a:ext cx="467293" cy="467293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B9316-B164-41BB-89B3-2C2DECB74104}">
      <dsp:nvSpPr>
        <dsp:cNvPr id="0" name=""/>
        <dsp:cNvSpPr/>
      </dsp:nvSpPr>
      <dsp:spPr>
        <a:xfrm>
          <a:off x="0" y="0"/>
          <a:ext cx="4707352" cy="3724431"/>
        </a:xfrm>
        <a:prstGeom prst="rect">
          <a:avLst/>
        </a:prstGeom>
        <a:gradFill flip="none" rotWithShape="0">
          <a:gsLst>
            <a:gs pos="0">
              <a:srgbClr val="666699">
                <a:shade val="30000"/>
                <a:satMod val="115000"/>
              </a:srgbClr>
            </a:gs>
            <a:gs pos="50000">
              <a:srgbClr val="666699">
                <a:shade val="67500"/>
                <a:satMod val="115000"/>
              </a:srgbClr>
            </a:gs>
            <a:gs pos="100000">
              <a:srgbClr val="666699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anose="02050604050505020204" pitchFamily="18" charset="0"/>
            </a:rPr>
            <a:t>Национальный проект «ИНФРАСТРУКТУРА ДЛЯ ЖИЗНИ»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0" y="0"/>
        <a:ext cx="4707352" cy="2011192"/>
      </dsp:txXfrm>
    </dsp:sp>
    <dsp:sp modelId="{20CA3A67-262B-49DD-A7AD-14735CCF15F8}">
      <dsp:nvSpPr>
        <dsp:cNvPr id="0" name=""/>
        <dsp:cNvSpPr/>
      </dsp:nvSpPr>
      <dsp:spPr>
        <a:xfrm>
          <a:off x="21818" y="2011192"/>
          <a:ext cx="2353676" cy="1713238"/>
        </a:xfrm>
        <a:prstGeom prst="rect">
          <a:avLst/>
        </a:prstGeom>
        <a:gradFill flip="none" rotWithShape="0">
          <a:gsLst>
            <a:gs pos="0">
              <a:srgbClr val="FFCCFF">
                <a:shade val="30000"/>
                <a:satMod val="115000"/>
              </a:srgbClr>
            </a:gs>
            <a:gs pos="50000">
              <a:srgbClr val="FFCCFF">
                <a:shade val="67500"/>
                <a:satMod val="115000"/>
              </a:srgbClr>
            </a:gs>
            <a:gs pos="100000">
              <a:srgbClr val="FFCCFF">
                <a:shade val="100000"/>
                <a:satMod val="115000"/>
              </a:srgbClr>
            </a:gs>
          </a:gsLst>
          <a:lin ang="1350000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«Модернизация коммунальной инфраструктуры»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21818" y="2011192"/>
        <a:ext cx="2353676" cy="1713238"/>
      </dsp:txXfrm>
    </dsp:sp>
    <dsp:sp modelId="{66BD4ED3-C55E-4480-8223-9E38C76902D8}">
      <dsp:nvSpPr>
        <dsp:cNvPr id="0" name=""/>
        <dsp:cNvSpPr/>
      </dsp:nvSpPr>
      <dsp:spPr>
        <a:xfrm>
          <a:off x="2353676" y="1446820"/>
          <a:ext cx="2353676" cy="1713238"/>
        </a:xfrm>
        <a:prstGeom prst="rect">
          <a:avLst/>
        </a:prstGeom>
        <a:gradFill flip="none" rotWithShape="0">
          <a:gsLst>
            <a:gs pos="0">
              <a:srgbClr val="FFCCFF">
                <a:shade val="30000"/>
                <a:satMod val="115000"/>
              </a:srgbClr>
            </a:gs>
            <a:gs pos="50000">
              <a:srgbClr val="FFCCFF">
                <a:shade val="67500"/>
                <a:satMod val="115000"/>
              </a:srgbClr>
            </a:gs>
            <a:gs pos="100000">
              <a:srgbClr val="FFCCFF">
                <a:shade val="100000"/>
                <a:satMod val="115000"/>
              </a:srgbClr>
            </a:gs>
          </a:gsLst>
          <a:lin ang="1350000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Bookman Old Style" panose="02050604050505020204" pitchFamily="18" charset="0"/>
            </a:rPr>
            <a:t>21 489,5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тысяч рублей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2353676" y="1446820"/>
        <a:ext cx="2353676" cy="1713238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B9316-B164-41BB-89B3-2C2DECB74104}">
      <dsp:nvSpPr>
        <dsp:cNvPr id="0" name=""/>
        <dsp:cNvSpPr/>
      </dsp:nvSpPr>
      <dsp:spPr>
        <a:xfrm>
          <a:off x="0" y="0"/>
          <a:ext cx="4657046" cy="3707304"/>
        </a:xfrm>
        <a:prstGeom prst="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anose="02050604050505020204" pitchFamily="18" charset="0"/>
            </a:rPr>
            <a:t>Национальный проект «ИНФРАСТРУКТУРА ДЛЯ ЖИЗНИ»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0" y="0"/>
        <a:ext cx="4657046" cy="2001944"/>
      </dsp:txXfrm>
    </dsp:sp>
    <dsp:sp modelId="{20CA3A67-262B-49DD-A7AD-14735CCF15F8}">
      <dsp:nvSpPr>
        <dsp:cNvPr id="0" name=""/>
        <dsp:cNvSpPr/>
      </dsp:nvSpPr>
      <dsp:spPr>
        <a:xfrm>
          <a:off x="21585" y="2001944"/>
          <a:ext cx="2328522" cy="1705359"/>
        </a:xfrm>
        <a:prstGeom prst="rect">
          <a:avLst/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21585" y="2001944"/>
        <a:ext cx="2328522" cy="1705359"/>
      </dsp:txXfrm>
    </dsp:sp>
    <dsp:sp modelId="{66BD4ED3-C55E-4480-8223-9E38C76902D8}">
      <dsp:nvSpPr>
        <dsp:cNvPr id="0" name=""/>
        <dsp:cNvSpPr/>
      </dsp:nvSpPr>
      <dsp:spPr>
        <a:xfrm>
          <a:off x="2328523" y="1440167"/>
          <a:ext cx="2328522" cy="1705359"/>
        </a:xfrm>
        <a:prstGeom prst="rect">
          <a:avLst/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1350000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Bookman Old Style" panose="02050604050505020204" pitchFamily="18" charset="0"/>
            </a:rPr>
            <a:t>2 193,0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тысяч рублей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2328523" y="1440167"/>
        <a:ext cx="2328522" cy="1705359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B9316-B164-41BB-89B3-2C2DECB74104}">
      <dsp:nvSpPr>
        <dsp:cNvPr id="0" name=""/>
        <dsp:cNvSpPr/>
      </dsp:nvSpPr>
      <dsp:spPr>
        <a:xfrm>
          <a:off x="0" y="0"/>
          <a:ext cx="4657046" cy="3707304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anose="02050604050505020204" pitchFamily="18" charset="0"/>
            </a:rPr>
            <a:t>Национальный проект «ИНФРАСТРУКТУРА ДЛЯ ЖИЗНИ»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0" y="0"/>
        <a:ext cx="4657046" cy="2001944"/>
      </dsp:txXfrm>
    </dsp:sp>
    <dsp:sp modelId="{20CA3A67-262B-49DD-A7AD-14735CCF15F8}">
      <dsp:nvSpPr>
        <dsp:cNvPr id="0" name=""/>
        <dsp:cNvSpPr/>
      </dsp:nvSpPr>
      <dsp:spPr>
        <a:xfrm>
          <a:off x="21585" y="2001944"/>
          <a:ext cx="2328522" cy="1705359"/>
        </a:xfrm>
        <a:prstGeom prst="rect">
          <a:avLst/>
        </a:prstGeom>
        <a:solidFill>
          <a:srgbClr val="FF9900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21585" y="2001944"/>
        <a:ext cx="2328522" cy="1705359"/>
      </dsp:txXfrm>
    </dsp:sp>
    <dsp:sp modelId="{66BD4ED3-C55E-4480-8223-9E38C76902D8}">
      <dsp:nvSpPr>
        <dsp:cNvPr id="0" name=""/>
        <dsp:cNvSpPr/>
      </dsp:nvSpPr>
      <dsp:spPr>
        <a:xfrm>
          <a:off x="2328523" y="1440167"/>
          <a:ext cx="2328522" cy="1705359"/>
        </a:xfrm>
        <a:prstGeom prst="rect">
          <a:avLst/>
        </a:prstGeom>
        <a:solidFill>
          <a:srgbClr val="FF9900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Объем средств для реализации проекта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Bookman Old Style" panose="02050604050505020204" pitchFamily="18" charset="0"/>
            </a:rPr>
            <a:t>1 494,2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тысяч рублей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2328523" y="1440167"/>
        <a:ext cx="2328522" cy="1705359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D0F93-CD85-4C8E-BD79-AA3C95324ED8}">
      <dsp:nvSpPr>
        <dsp:cNvPr id="0" name=""/>
        <dsp:cNvSpPr/>
      </dsp:nvSpPr>
      <dsp:spPr>
        <a:xfrm>
          <a:off x="0" y="33343"/>
          <a:ext cx="6408712" cy="95472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Sitka Small" panose="02000505000000020004" pitchFamily="2" charset="0"/>
            </a:rPr>
            <a:t>В 2025 </a:t>
          </a:r>
          <a:r>
            <a:rPr lang="ru-RU" sz="1700" kern="1200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sz="1700" b="1" kern="1200" dirty="0" smtClean="0">
              <a:latin typeface="Sitka Small" panose="02000505000000020004" pitchFamily="2" charset="0"/>
            </a:rPr>
            <a:t>9 235,1 </a:t>
          </a:r>
          <a:r>
            <a:rPr lang="ru-RU" sz="17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700" b="1" kern="1200" dirty="0" smtClean="0">
              <a:latin typeface="Sitka Small" panose="02000505000000020004" pitchFamily="2" charset="0"/>
            </a:rPr>
            <a:t>98,9 %</a:t>
          </a:r>
          <a:r>
            <a:rPr lang="ru-RU" sz="1700" kern="1200" dirty="0" smtClean="0">
              <a:latin typeface="Sitka Small" panose="02000505000000020004" pitchFamily="2" charset="0"/>
            </a:rPr>
            <a:t> к годовому плану (</a:t>
          </a:r>
          <a:r>
            <a:rPr lang="ru-RU" sz="1700" b="1" kern="1200" dirty="0" smtClean="0">
              <a:latin typeface="Sitka Small" panose="02000505000000020004" pitchFamily="2" charset="0"/>
            </a:rPr>
            <a:t>9 334,7 </a:t>
          </a:r>
          <a:r>
            <a:rPr lang="ru-RU" sz="1700" kern="1200" dirty="0" smtClean="0">
              <a:latin typeface="Sitka Small" panose="02000505000000020004" pitchFamily="2" charset="0"/>
            </a:rPr>
            <a:t>тыс. рублей).</a:t>
          </a:r>
          <a:endParaRPr lang="ru-RU" sz="1700" kern="1200" dirty="0">
            <a:latin typeface="Sitka Small" panose="02000505000000020004" pitchFamily="2" charset="0"/>
          </a:endParaRPr>
        </a:p>
      </dsp:txBody>
      <dsp:txXfrm>
        <a:off x="46606" y="79949"/>
        <a:ext cx="6315500" cy="8615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531AA-752A-4922-AD51-A79B26F1890C}">
      <dsp:nvSpPr>
        <dsp:cNvPr id="0" name=""/>
        <dsp:cNvSpPr/>
      </dsp:nvSpPr>
      <dsp:spPr>
        <a:xfrm>
          <a:off x="0" y="182947"/>
          <a:ext cx="9036496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215845"/>
        <a:ext cx="8970700" cy="608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0.32873</cdr:x>
      <cdr:y>0.04077</cdr:y>
    </cdr:from>
    <cdr:to>
      <cdr:x>0.47999</cdr:x>
      <cdr:y>0.0989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16861" y="23741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00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681 880,2</a:t>
          </a:r>
          <a:endParaRPr lang="ru-RU" sz="1600" dirty="0">
            <a:solidFill>
              <a:srgbClr val="000099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0.53651</cdr:x>
      <cdr:y>0.0449</cdr:y>
    </cdr:from>
    <cdr:to>
      <cdr:x>0.68777</cdr:x>
      <cdr:y>0.10303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597328" y="261489"/>
          <a:ext cx="1296140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00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648</a:t>
          </a:r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 294,6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16.04.2026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2"/>
          </a:xfrm>
          <a:prstGeom prst="rect">
            <a:avLst/>
          </a:prstGeom>
        </p:spPr>
        <p:txBody>
          <a:bodyPr vert="horz" lIns="91367" tIns="45683" rIns="91367" bIns="456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1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32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04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68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6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47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4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64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444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950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15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0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519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28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19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56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30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29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58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576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824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706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882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749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0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6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7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82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1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15000">
              <a:schemeClr val="bg2">
                <a:tint val="45000"/>
                <a:shade val="99000"/>
                <a:satMod val="350000"/>
              </a:schemeClr>
            </a:gs>
            <a:gs pos="31000">
              <a:srgbClr val="003CD2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16.04.2026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chart" Target="../charts/char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0" Type="http://schemas.openxmlformats.org/officeDocument/2006/relationships/image" Target="../media/image54.jpeg"/><Relationship Id="rId4" Type="http://schemas.openxmlformats.org/officeDocument/2006/relationships/image" Target="../media/image7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chart" Target="../charts/chart2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openxmlformats.org/officeDocument/2006/relationships/diagramColors" Target="../diagrams/colors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QuickStyle" Target="../diagrams/quickStyle7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Data" Target="../diagrams/data7.xml"/><Relationship Id="rId10" Type="http://schemas.openxmlformats.org/officeDocument/2006/relationships/diagramLayout" Target="../diagrams/layout6.xml"/><Relationship Id="rId19" Type="http://schemas.microsoft.com/office/2007/relationships/diagramDrawing" Target="../diagrams/drawing7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11" Type="http://schemas.openxmlformats.org/officeDocument/2006/relationships/chart" Target="../charts/chart29.xml"/><Relationship Id="rId5" Type="http://schemas.openxmlformats.org/officeDocument/2006/relationships/diagramData" Target="../diagrams/data8.xml"/><Relationship Id="rId10" Type="http://schemas.openxmlformats.org/officeDocument/2006/relationships/chart" Target="../charts/chart28.xml"/><Relationship Id="rId4" Type="http://schemas.openxmlformats.org/officeDocument/2006/relationships/image" Target="../media/image7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66.png"/><Relationship Id="rId4" Type="http://schemas.openxmlformats.org/officeDocument/2006/relationships/diagramData" Target="../diagrams/data9.xml"/><Relationship Id="rId9" Type="http://schemas.openxmlformats.org/officeDocument/2006/relationships/chart" Target="../charts/chart3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67.png"/><Relationship Id="rId4" Type="http://schemas.openxmlformats.org/officeDocument/2006/relationships/diagramData" Target="../diagrams/data10.xml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7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0" Type="http://schemas.openxmlformats.org/officeDocument/2006/relationships/image" Target="../media/image77.png"/><Relationship Id="rId4" Type="http://schemas.openxmlformats.org/officeDocument/2006/relationships/image" Target="../media/image7.png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81.png"/><Relationship Id="rId3" Type="http://schemas.openxmlformats.org/officeDocument/2006/relationships/image" Target="../media/image1.jpeg"/><Relationship Id="rId7" Type="http://schemas.openxmlformats.org/officeDocument/2006/relationships/diagramData" Target="../diagrams/data11.xml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microsoft.com/office/2007/relationships/diagramDrawing" Target="../diagrams/drawing11.xml"/><Relationship Id="rId5" Type="http://schemas.openxmlformats.org/officeDocument/2006/relationships/image" Target="../media/image79.png"/><Relationship Id="rId15" Type="http://schemas.openxmlformats.org/officeDocument/2006/relationships/image" Target="../media/image70.pn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85.png"/><Relationship Id="rId5" Type="http://schemas.openxmlformats.org/officeDocument/2006/relationships/image" Target="../media/image68.png"/><Relationship Id="rId10" Type="http://schemas.openxmlformats.org/officeDocument/2006/relationships/image" Target="../media/image84.png"/><Relationship Id="rId4" Type="http://schemas.openxmlformats.org/officeDocument/2006/relationships/image" Target="../media/image7.png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14.xml"/><Relationship Id="rId20" Type="http://schemas.openxmlformats.org/officeDocument/2006/relationships/chart" Target="../charts/chart3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86.pn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chart" Target="../charts/chart6.xml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7.pn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2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.png"/><Relationship Id="rId7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.png"/><Relationship Id="rId7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Colors" Target="../diagrams/colors17.xml"/><Relationship Id="rId18" Type="http://schemas.openxmlformats.org/officeDocument/2006/relationships/diagramColors" Target="../diagrams/colors18.xml"/><Relationship Id="rId3" Type="http://schemas.openxmlformats.org/officeDocument/2006/relationships/image" Target="../media/image1.jpeg"/><Relationship Id="rId21" Type="http://schemas.openxmlformats.org/officeDocument/2006/relationships/diagramLayout" Target="../diagrams/layout19.xml"/><Relationship Id="rId7" Type="http://schemas.openxmlformats.org/officeDocument/2006/relationships/diagramQuickStyle" Target="../diagrams/quickStyle16.xml"/><Relationship Id="rId12" Type="http://schemas.openxmlformats.org/officeDocument/2006/relationships/diagramQuickStyle" Target="../diagrams/quickStyle17.xml"/><Relationship Id="rId17" Type="http://schemas.openxmlformats.org/officeDocument/2006/relationships/diagramQuickStyle" Target="../diagrams/quickStyle18.xml"/><Relationship Id="rId2" Type="http://schemas.openxmlformats.org/officeDocument/2006/relationships/notesSlide" Target="../notesSlides/notesSlide22.xml"/><Relationship Id="rId16" Type="http://schemas.openxmlformats.org/officeDocument/2006/relationships/diagramLayout" Target="../diagrams/layout18.xml"/><Relationship Id="rId20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6.xml"/><Relationship Id="rId11" Type="http://schemas.openxmlformats.org/officeDocument/2006/relationships/diagramLayout" Target="../diagrams/layout17.xml"/><Relationship Id="rId24" Type="http://schemas.microsoft.com/office/2007/relationships/diagramDrawing" Target="../diagrams/drawing19.xml"/><Relationship Id="rId5" Type="http://schemas.openxmlformats.org/officeDocument/2006/relationships/diagramData" Target="../diagrams/data16.xml"/><Relationship Id="rId15" Type="http://schemas.openxmlformats.org/officeDocument/2006/relationships/diagramData" Target="../diagrams/data18.xml"/><Relationship Id="rId23" Type="http://schemas.openxmlformats.org/officeDocument/2006/relationships/diagramColors" Target="../diagrams/colors19.xml"/><Relationship Id="rId10" Type="http://schemas.openxmlformats.org/officeDocument/2006/relationships/diagramData" Target="../diagrams/data17.xml"/><Relationship Id="rId19" Type="http://schemas.microsoft.com/office/2007/relationships/diagramDrawing" Target="../diagrams/drawing18.xml"/><Relationship Id="rId4" Type="http://schemas.openxmlformats.org/officeDocument/2006/relationships/image" Target="../media/image7.png"/><Relationship Id="rId9" Type="http://schemas.microsoft.com/office/2007/relationships/diagramDrawing" Target="../diagrams/drawing16.xml"/><Relationship Id="rId14" Type="http://schemas.microsoft.com/office/2007/relationships/diagramDrawing" Target="../diagrams/drawing17.xml"/><Relationship Id="rId22" Type="http://schemas.openxmlformats.org/officeDocument/2006/relationships/diagramQuickStyle" Target="../diagrams/quickStyle19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microsoft.com/office/2007/relationships/diagramDrawing" Target="../diagrams/drawing21.xml"/><Relationship Id="rId18" Type="http://schemas.microsoft.com/office/2007/relationships/diagramDrawing" Target="../diagrams/drawing22.xml"/><Relationship Id="rId3" Type="http://schemas.openxmlformats.org/officeDocument/2006/relationships/image" Target="../media/image7.png"/><Relationship Id="rId21" Type="http://schemas.openxmlformats.org/officeDocument/2006/relationships/diagramQuickStyle" Target="../diagrams/quickStyle23.xml"/><Relationship Id="rId7" Type="http://schemas.openxmlformats.org/officeDocument/2006/relationships/diagramColors" Target="../diagrams/colors20.xml"/><Relationship Id="rId12" Type="http://schemas.openxmlformats.org/officeDocument/2006/relationships/diagramColors" Target="../diagrams/colors21.xml"/><Relationship Id="rId17" Type="http://schemas.openxmlformats.org/officeDocument/2006/relationships/diagramColors" Target="../diagrams/colors22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22.xml"/><Relationship Id="rId20" Type="http://schemas.openxmlformats.org/officeDocument/2006/relationships/diagramLayout" Target="../diagrams/layout2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0.xml"/><Relationship Id="rId11" Type="http://schemas.openxmlformats.org/officeDocument/2006/relationships/diagramQuickStyle" Target="../diagrams/quickStyle21.xml"/><Relationship Id="rId5" Type="http://schemas.openxmlformats.org/officeDocument/2006/relationships/diagramLayout" Target="../diagrams/layout20.xml"/><Relationship Id="rId15" Type="http://schemas.openxmlformats.org/officeDocument/2006/relationships/diagramLayout" Target="../diagrams/layout22.xml"/><Relationship Id="rId23" Type="http://schemas.microsoft.com/office/2007/relationships/diagramDrawing" Target="../diagrams/drawing23.xml"/><Relationship Id="rId10" Type="http://schemas.openxmlformats.org/officeDocument/2006/relationships/diagramLayout" Target="../diagrams/layout21.xml"/><Relationship Id="rId19" Type="http://schemas.openxmlformats.org/officeDocument/2006/relationships/diagramData" Target="../diagrams/data23.xml"/><Relationship Id="rId4" Type="http://schemas.openxmlformats.org/officeDocument/2006/relationships/diagramData" Target="../diagrams/data20.xml"/><Relationship Id="rId9" Type="http://schemas.openxmlformats.org/officeDocument/2006/relationships/diagramData" Target="../diagrams/data21.xml"/><Relationship Id="rId14" Type="http://schemas.openxmlformats.org/officeDocument/2006/relationships/diagramData" Target="../diagrams/data22.xml"/><Relationship Id="rId22" Type="http://schemas.openxmlformats.org/officeDocument/2006/relationships/diagramColors" Target="../diagrams/colors23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13" Type="http://schemas.microsoft.com/office/2007/relationships/diagramDrawing" Target="../diagrams/drawing25.xml"/><Relationship Id="rId18" Type="http://schemas.microsoft.com/office/2007/relationships/diagramDrawing" Target="../diagrams/drawing26.xml"/><Relationship Id="rId3" Type="http://schemas.openxmlformats.org/officeDocument/2006/relationships/image" Target="../media/image7.png"/><Relationship Id="rId21" Type="http://schemas.openxmlformats.org/officeDocument/2006/relationships/diagramQuickStyle" Target="../diagrams/quickStyle27.xml"/><Relationship Id="rId7" Type="http://schemas.openxmlformats.org/officeDocument/2006/relationships/diagramColors" Target="../diagrams/colors24.xml"/><Relationship Id="rId12" Type="http://schemas.openxmlformats.org/officeDocument/2006/relationships/diagramColors" Target="../diagrams/colors25.xml"/><Relationship Id="rId17" Type="http://schemas.openxmlformats.org/officeDocument/2006/relationships/diagramColors" Target="../diagrams/colors26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26.xml"/><Relationship Id="rId20" Type="http://schemas.openxmlformats.org/officeDocument/2006/relationships/diagramLayout" Target="../diagrams/layout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4.xml"/><Relationship Id="rId11" Type="http://schemas.openxmlformats.org/officeDocument/2006/relationships/diagramQuickStyle" Target="../diagrams/quickStyle25.xml"/><Relationship Id="rId5" Type="http://schemas.openxmlformats.org/officeDocument/2006/relationships/diagramLayout" Target="../diagrams/layout24.xml"/><Relationship Id="rId15" Type="http://schemas.openxmlformats.org/officeDocument/2006/relationships/diagramLayout" Target="../diagrams/layout26.xml"/><Relationship Id="rId23" Type="http://schemas.microsoft.com/office/2007/relationships/diagramDrawing" Target="../diagrams/drawing27.xml"/><Relationship Id="rId10" Type="http://schemas.openxmlformats.org/officeDocument/2006/relationships/diagramLayout" Target="../diagrams/layout25.xml"/><Relationship Id="rId19" Type="http://schemas.openxmlformats.org/officeDocument/2006/relationships/diagramData" Target="../diagrams/data27.xml"/><Relationship Id="rId4" Type="http://schemas.openxmlformats.org/officeDocument/2006/relationships/diagramData" Target="../diagrams/data24.xml"/><Relationship Id="rId9" Type="http://schemas.openxmlformats.org/officeDocument/2006/relationships/diagramData" Target="../diagrams/data25.xml"/><Relationship Id="rId14" Type="http://schemas.openxmlformats.org/officeDocument/2006/relationships/diagramData" Target="../diagrams/data26.xml"/><Relationship Id="rId22" Type="http://schemas.openxmlformats.org/officeDocument/2006/relationships/diagramColors" Target="../diagrams/colors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13" Type="http://schemas.openxmlformats.org/officeDocument/2006/relationships/diagramColors" Target="../diagrams/colors29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8.xml"/><Relationship Id="rId12" Type="http://schemas.openxmlformats.org/officeDocument/2006/relationships/diagramQuickStyle" Target="../diagrams/quickStyle29.xml"/><Relationship Id="rId2" Type="http://schemas.openxmlformats.org/officeDocument/2006/relationships/notesSlide" Target="../notesSlides/notesSlide23.xml"/><Relationship Id="rId16" Type="http://schemas.openxmlformats.org/officeDocument/2006/relationships/chart" Target="../charts/chart3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8.xml"/><Relationship Id="rId11" Type="http://schemas.openxmlformats.org/officeDocument/2006/relationships/diagramLayout" Target="../diagrams/layout29.xml"/><Relationship Id="rId5" Type="http://schemas.openxmlformats.org/officeDocument/2006/relationships/diagramData" Target="../diagrams/data28.xml"/><Relationship Id="rId15" Type="http://schemas.openxmlformats.org/officeDocument/2006/relationships/image" Target="../media/image104.jpeg"/><Relationship Id="rId10" Type="http://schemas.openxmlformats.org/officeDocument/2006/relationships/diagramData" Target="../diagrams/data29.xml"/><Relationship Id="rId4" Type="http://schemas.openxmlformats.org/officeDocument/2006/relationships/image" Target="../media/image7.png"/><Relationship Id="rId9" Type="http://schemas.microsoft.com/office/2007/relationships/diagramDrawing" Target="../diagrams/drawing28.xml"/><Relationship Id="rId14" Type="http://schemas.microsoft.com/office/2007/relationships/diagramDrawing" Target="../diagrams/drawing29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13" Type="http://schemas.microsoft.com/office/2007/relationships/diagramDrawing" Target="../diagrams/drawing3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0.xml"/><Relationship Id="rId12" Type="http://schemas.openxmlformats.org/officeDocument/2006/relationships/diagramColors" Target="../diagrams/colors3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0.xml"/><Relationship Id="rId11" Type="http://schemas.openxmlformats.org/officeDocument/2006/relationships/diagramQuickStyle" Target="../diagrams/quickStyle31.xml"/><Relationship Id="rId5" Type="http://schemas.openxmlformats.org/officeDocument/2006/relationships/diagramLayout" Target="../diagrams/layout30.xml"/><Relationship Id="rId15" Type="http://schemas.openxmlformats.org/officeDocument/2006/relationships/chart" Target="../charts/chart33.xml"/><Relationship Id="rId10" Type="http://schemas.openxmlformats.org/officeDocument/2006/relationships/diagramLayout" Target="../diagrams/layout31.xml"/><Relationship Id="rId4" Type="http://schemas.openxmlformats.org/officeDocument/2006/relationships/diagramData" Target="../diagrams/data30.xml"/><Relationship Id="rId9" Type="http://schemas.openxmlformats.org/officeDocument/2006/relationships/diagramData" Target="../diagrams/data31.xml"/><Relationship Id="rId1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2.xml"/><Relationship Id="rId13" Type="http://schemas.openxmlformats.org/officeDocument/2006/relationships/diagramColors" Target="../diagrams/colors3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2.xml"/><Relationship Id="rId12" Type="http://schemas.openxmlformats.org/officeDocument/2006/relationships/diagramQuickStyle" Target="../diagrams/quickStyle33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2.xml"/><Relationship Id="rId11" Type="http://schemas.openxmlformats.org/officeDocument/2006/relationships/diagramLayout" Target="../diagrams/layout33.xml"/><Relationship Id="rId5" Type="http://schemas.openxmlformats.org/officeDocument/2006/relationships/diagramData" Target="../diagrams/data32.xml"/><Relationship Id="rId15" Type="http://schemas.openxmlformats.org/officeDocument/2006/relationships/chart" Target="../charts/chart34.xml"/><Relationship Id="rId10" Type="http://schemas.openxmlformats.org/officeDocument/2006/relationships/diagramData" Target="../diagrams/data33.xml"/><Relationship Id="rId4" Type="http://schemas.openxmlformats.org/officeDocument/2006/relationships/image" Target="../media/image7.png"/><Relationship Id="rId9" Type="http://schemas.microsoft.com/office/2007/relationships/diagramDrawing" Target="../diagrams/drawing32.xml"/><Relationship Id="rId14" Type="http://schemas.microsoft.com/office/2007/relationships/diagramDrawing" Target="../diagrams/drawing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4.xml"/><Relationship Id="rId5" Type="http://schemas.openxmlformats.org/officeDocument/2006/relationships/diagramData" Target="../diagrams/data34.xml"/><Relationship Id="rId4" Type="http://schemas.openxmlformats.org/officeDocument/2006/relationships/image" Target="../media/image7.png"/><Relationship Id="rId9" Type="http://schemas.microsoft.com/office/2007/relationships/diagramDrawing" Target="../diagrams/drawing34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13" Type="http://schemas.microsoft.com/office/2007/relationships/diagramDrawing" Target="../diagrams/drawing3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5.xml"/><Relationship Id="rId12" Type="http://schemas.openxmlformats.org/officeDocument/2006/relationships/diagramColors" Target="../diagrams/colors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5.xml"/><Relationship Id="rId11" Type="http://schemas.openxmlformats.org/officeDocument/2006/relationships/diagramQuickStyle" Target="../diagrams/quickStyle36.xml"/><Relationship Id="rId5" Type="http://schemas.openxmlformats.org/officeDocument/2006/relationships/diagramLayout" Target="../diagrams/layout35.xml"/><Relationship Id="rId15" Type="http://schemas.openxmlformats.org/officeDocument/2006/relationships/image" Target="../media/image107.jpeg"/><Relationship Id="rId10" Type="http://schemas.openxmlformats.org/officeDocument/2006/relationships/diagramLayout" Target="../diagrams/layout36.xml"/><Relationship Id="rId4" Type="http://schemas.openxmlformats.org/officeDocument/2006/relationships/diagramData" Target="../diagrams/data35.xml"/><Relationship Id="rId9" Type="http://schemas.openxmlformats.org/officeDocument/2006/relationships/diagramData" Target="../diagrams/data36.xml"/><Relationship Id="rId14" Type="http://schemas.openxmlformats.org/officeDocument/2006/relationships/chart" Target="../charts/chart35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13" Type="http://schemas.microsoft.com/office/2007/relationships/diagramDrawing" Target="../diagrams/drawing38.xml"/><Relationship Id="rId18" Type="http://schemas.microsoft.com/office/2007/relationships/diagramDrawing" Target="../diagrams/drawing39.xml"/><Relationship Id="rId3" Type="http://schemas.openxmlformats.org/officeDocument/2006/relationships/image" Target="../media/image7.png"/><Relationship Id="rId21" Type="http://schemas.openxmlformats.org/officeDocument/2006/relationships/diagramQuickStyle" Target="../diagrams/quickStyle40.xml"/><Relationship Id="rId7" Type="http://schemas.openxmlformats.org/officeDocument/2006/relationships/diagramColors" Target="../diagrams/colors37.xml"/><Relationship Id="rId12" Type="http://schemas.openxmlformats.org/officeDocument/2006/relationships/diagramColors" Target="../diagrams/colors38.xml"/><Relationship Id="rId17" Type="http://schemas.openxmlformats.org/officeDocument/2006/relationships/diagramColors" Target="../diagrams/colors39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39.xml"/><Relationship Id="rId20" Type="http://schemas.openxmlformats.org/officeDocument/2006/relationships/diagramLayout" Target="../diagrams/layout4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7.xml"/><Relationship Id="rId11" Type="http://schemas.openxmlformats.org/officeDocument/2006/relationships/diagramQuickStyle" Target="../diagrams/quickStyle38.xml"/><Relationship Id="rId5" Type="http://schemas.openxmlformats.org/officeDocument/2006/relationships/diagramLayout" Target="../diagrams/layout37.xml"/><Relationship Id="rId15" Type="http://schemas.openxmlformats.org/officeDocument/2006/relationships/diagramLayout" Target="../diagrams/layout39.xml"/><Relationship Id="rId23" Type="http://schemas.microsoft.com/office/2007/relationships/diagramDrawing" Target="../diagrams/drawing40.xml"/><Relationship Id="rId10" Type="http://schemas.openxmlformats.org/officeDocument/2006/relationships/diagramLayout" Target="../diagrams/layout38.xml"/><Relationship Id="rId19" Type="http://schemas.openxmlformats.org/officeDocument/2006/relationships/diagramData" Target="../diagrams/data40.xml"/><Relationship Id="rId4" Type="http://schemas.openxmlformats.org/officeDocument/2006/relationships/diagramData" Target="../diagrams/data37.xml"/><Relationship Id="rId9" Type="http://schemas.openxmlformats.org/officeDocument/2006/relationships/diagramData" Target="../diagrams/data38.xml"/><Relationship Id="rId14" Type="http://schemas.openxmlformats.org/officeDocument/2006/relationships/diagramData" Target="../diagrams/data39.xml"/><Relationship Id="rId22" Type="http://schemas.openxmlformats.org/officeDocument/2006/relationships/diagramColors" Target="../diagrams/colors4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1.xml"/><Relationship Id="rId13" Type="http://schemas.openxmlformats.org/officeDocument/2006/relationships/diagramQuickStyle" Target="../diagrams/quickStyle4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41.xml"/><Relationship Id="rId12" Type="http://schemas.openxmlformats.org/officeDocument/2006/relationships/diagramLayout" Target="../diagrams/layout4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1.xml"/><Relationship Id="rId11" Type="http://schemas.openxmlformats.org/officeDocument/2006/relationships/diagramData" Target="../diagrams/data42.xml"/><Relationship Id="rId5" Type="http://schemas.openxmlformats.org/officeDocument/2006/relationships/diagramData" Target="../diagrams/data41.xml"/><Relationship Id="rId15" Type="http://schemas.microsoft.com/office/2007/relationships/diagramDrawing" Target="../diagrams/drawing42.xml"/><Relationship Id="rId10" Type="http://schemas.openxmlformats.org/officeDocument/2006/relationships/chart" Target="../charts/chart36.xml"/><Relationship Id="rId4" Type="http://schemas.openxmlformats.org/officeDocument/2006/relationships/image" Target="../media/image7.png"/><Relationship Id="rId9" Type="http://schemas.microsoft.com/office/2007/relationships/diagramDrawing" Target="../diagrams/drawing41.xml"/><Relationship Id="rId14" Type="http://schemas.openxmlformats.org/officeDocument/2006/relationships/diagramColors" Target="../diagrams/colors4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3.xml"/><Relationship Id="rId13" Type="http://schemas.openxmlformats.org/officeDocument/2006/relationships/diagramColors" Target="../diagrams/colors44.xml"/><Relationship Id="rId18" Type="http://schemas.openxmlformats.org/officeDocument/2006/relationships/diagramColors" Target="../diagrams/colors45.xml"/><Relationship Id="rId3" Type="http://schemas.openxmlformats.org/officeDocument/2006/relationships/image" Target="../media/image1.jpeg"/><Relationship Id="rId21" Type="http://schemas.openxmlformats.org/officeDocument/2006/relationships/image" Target="../media/image108.jpg"/><Relationship Id="rId7" Type="http://schemas.openxmlformats.org/officeDocument/2006/relationships/diagramQuickStyle" Target="../diagrams/quickStyle43.xml"/><Relationship Id="rId12" Type="http://schemas.openxmlformats.org/officeDocument/2006/relationships/diagramQuickStyle" Target="../diagrams/quickStyle44.xml"/><Relationship Id="rId17" Type="http://schemas.openxmlformats.org/officeDocument/2006/relationships/diagramQuickStyle" Target="../diagrams/quickStyle45.xml"/><Relationship Id="rId2" Type="http://schemas.openxmlformats.org/officeDocument/2006/relationships/notesSlide" Target="../notesSlides/notesSlide27.xml"/><Relationship Id="rId16" Type="http://schemas.openxmlformats.org/officeDocument/2006/relationships/diagramLayout" Target="../diagrams/layout45.xml"/><Relationship Id="rId20" Type="http://schemas.openxmlformats.org/officeDocument/2006/relationships/chart" Target="../charts/chart3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3.xml"/><Relationship Id="rId11" Type="http://schemas.openxmlformats.org/officeDocument/2006/relationships/diagramLayout" Target="../diagrams/layout44.xml"/><Relationship Id="rId5" Type="http://schemas.openxmlformats.org/officeDocument/2006/relationships/diagramData" Target="../diagrams/data43.xml"/><Relationship Id="rId15" Type="http://schemas.openxmlformats.org/officeDocument/2006/relationships/diagramData" Target="../diagrams/data45.xml"/><Relationship Id="rId10" Type="http://schemas.openxmlformats.org/officeDocument/2006/relationships/diagramData" Target="../diagrams/data44.xml"/><Relationship Id="rId19" Type="http://schemas.microsoft.com/office/2007/relationships/diagramDrawing" Target="../diagrams/drawing45.xml"/><Relationship Id="rId4" Type="http://schemas.openxmlformats.org/officeDocument/2006/relationships/image" Target="../media/image7.png"/><Relationship Id="rId9" Type="http://schemas.microsoft.com/office/2007/relationships/diagramDrawing" Target="../diagrams/drawing43.xml"/><Relationship Id="rId14" Type="http://schemas.microsoft.com/office/2007/relationships/diagramDrawing" Target="../diagrams/drawing44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13" Type="http://schemas.microsoft.com/office/2007/relationships/diagramDrawing" Target="../diagrams/drawing47.xml"/><Relationship Id="rId18" Type="http://schemas.microsoft.com/office/2007/relationships/diagramDrawing" Target="../diagrams/drawing4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6.xml"/><Relationship Id="rId12" Type="http://schemas.openxmlformats.org/officeDocument/2006/relationships/diagramColors" Target="../diagrams/colors47.xml"/><Relationship Id="rId17" Type="http://schemas.openxmlformats.org/officeDocument/2006/relationships/diagramColors" Target="../diagrams/colors48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8.xml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6.xml"/><Relationship Id="rId11" Type="http://schemas.openxmlformats.org/officeDocument/2006/relationships/diagramQuickStyle" Target="../diagrams/quickStyle47.xml"/><Relationship Id="rId5" Type="http://schemas.openxmlformats.org/officeDocument/2006/relationships/diagramLayout" Target="../diagrams/layout46.xml"/><Relationship Id="rId15" Type="http://schemas.openxmlformats.org/officeDocument/2006/relationships/diagramLayout" Target="../diagrams/layout48.xml"/><Relationship Id="rId10" Type="http://schemas.openxmlformats.org/officeDocument/2006/relationships/diagramLayout" Target="../diagrams/layout47.xml"/><Relationship Id="rId19" Type="http://schemas.openxmlformats.org/officeDocument/2006/relationships/chart" Target="../charts/chart38.xml"/><Relationship Id="rId4" Type="http://schemas.openxmlformats.org/officeDocument/2006/relationships/diagramData" Target="../diagrams/data46.xml"/><Relationship Id="rId9" Type="http://schemas.openxmlformats.org/officeDocument/2006/relationships/diagramData" Target="../diagrams/data47.xml"/><Relationship Id="rId14" Type="http://schemas.openxmlformats.org/officeDocument/2006/relationships/diagramData" Target="../diagrams/data48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13" Type="http://schemas.microsoft.com/office/2007/relationships/diagramDrawing" Target="../diagrams/drawing50.xml"/><Relationship Id="rId18" Type="http://schemas.microsoft.com/office/2007/relationships/diagramDrawing" Target="../diagrams/drawing5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9.xml"/><Relationship Id="rId12" Type="http://schemas.openxmlformats.org/officeDocument/2006/relationships/diagramColors" Target="../diagrams/colors50.xml"/><Relationship Id="rId17" Type="http://schemas.openxmlformats.org/officeDocument/2006/relationships/diagramColors" Target="../diagrams/colors51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51.xml"/><Relationship Id="rId20" Type="http://schemas.openxmlformats.org/officeDocument/2006/relationships/chart" Target="../charts/chart3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9.xml"/><Relationship Id="rId11" Type="http://schemas.openxmlformats.org/officeDocument/2006/relationships/diagramQuickStyle" Target="../diagrams/quickStyle50.xml"/><Relationship Id="rId5" Type="http://schemas.openxmlformats.org/officeDocument/2006/relationships/diagramLayout" Target="../diagrams/layout49.xml"/><Relationship Id="rId15" Type="http://schemas.openxmlformats.org/officeDocument/2006/relationships/diagramLayout" Target="../diagrams/layout51.xml"/><Relationship Id="rId10" Type="http://schemas.openxmlformats.org/officeDocument/2006/relationships/diagramLayout" Target="../diagrams/layout50.xml"/><Relationship Id="rId19" Type="http://schemas.openxmlformats.org/officeDocument/2006/relationships/image" Target="../media/image110.jpeg"/><Relationship Id="rId4" Type="http://schemas.openxmlformats.org/officeDocument/2006/relationships/diagramData" Target="../diagrams/data49.xml"/><Relationship Id="rId9" Type="http://schemas.openxmlformats.org/officeDocument/2006/relationships/diagramData" Target="../diagrams/data50.xml"/><Relationship Id="rId14" Type="http://schemas.openxmlformats.org/officeDocument/2006/relationships/diagramData" Target="../diagrams/data51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2.xml"/><Relationship Id="rId13" Type="http://schemas.microsoft.com/office/2007/relationships/diagramDrawing" Target="../diagrams/drawing53.xml"/><Relationship Id="rId18" Type="http://schemas.microsoft.com/office/2007/relationships/diagramDrawing" Target="../diagrams/drawing5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2.xml"/><Relationship Id="rId12" Type="http://schemas.openxmlformats.org/officeDocument/2006/relationships/diagramColors" Target="../diagrams/colors53.xml"/><Relationship Id="rId17" Type="http://schemas.openxmlformats.org/officeDocument/2006/relationships/diagramColors" Target="../diagrams/colors54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5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2.xml"/><Relationship Id="rId11" Type="http://schemas.openxmlformats.org/officeDocument/2006/relationships/diagramQuickStyle" Target="../diagrams/quickStyle53.xml"/><Relationship Id="rId5" Type="http://schemas.openxmlformats.org/officeDocument/2006/relationships/diagramLayout" Target="../diagrams/layout52.xml"/><Relationship Id="rId15" Type="http://schemas.openxmlformats.org/officeDocument/2006/relationships/diagramLayout" Target="../diagrams/layout54.xml"/><Relationship Id="rId10" Type="http://schemas.openxmlformats.org/officeDocument/2006/relationships/diagramLayout" Target="../diagrams/layout53.xml"/><Relationship Id="rId19" Type="http://schemas.openxmlformats.org/officeDocument/2006/relationships/image" Target="../media/image111.jpeg"/><Relationship Id="rId4" Type="http://schemas.openxmlformats.org/officeDocument/2006/relationships/diagramData" Target="../diagrams/data52.xml"/><Relationship Id="rId9" Type="http://schemas.openxmlformats.org/officeDocument/2006/relationships/diagramData" Target="../diagrams/data53.xml"/><Relationship Id="rId14" Type="http://schemas.openxmlformats.org/officeDocument/2006/relationships/diagramData" Target="../diagrams/data54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5.xml"/><Relationship Id="rId13" Type="http://schemas.microsoft.com/office/2007/relationships/diagramDrawing" Target="../diagrams/drawing56.xml"/><Relationship Id="rId18" Type="http://schemas.microsoft.com/office/2007/relationships/diagramDrawing" Target="../diagrams/drawing5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5.xml"/><Relationship Id="rId12" Type="http://schemas.openxmlformats.org/officeDocument/2006/relationships/diagramColors" Target="../diagrams/colors56.xml"/><Relationship Id="rId17" Type="http://schemas.openxmlformats.org/officeDocument/2006/relationships/diagramColors" Target="../diagrams/colors57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57.xml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5.xml"/><Relationship Id="rId11" Type="http://schemas.openxmlformats.org/officeDocument/2006/relationships/diagramQuickStyle" Target="../diagrams/quickStyle56.xml"/><Relationship Id="rId5" Type="http://schemas.openxmlformats.org/officeDocument/2006/relationships/diagramLayout" Target="../diagrams/layout55.xml"/><Relationship Id="rId15" Type="http://schemas.openxmlformats.org/officeDocument/2006/relationships/diagramLayout" Target="../diagrams/layout57.xml"/><Relationship Id="rId10" Type="http://schemas.openxmlformats.org/officeDocument/2006/relationships/diagramLayout" Target="../diagrams/layout56.xml"/><Relationship Id="rId19" Type="http://schemas.openxmlformats.org/officeDocument/2006/relationships/chart" Target="../charts/chart40.xml"/><Relationship Id="rId4" Type="http://schemas.openxmlformats.org/officeDocument/2006/relationships/diagramData" Target="../diagrams/data55.xml"/><Relationship Id="rId9" Type="http://schemas.openxmlformats.org/officeDocument/2006/relationships/diagramData" Target="../diagrams/data56.xml"/><Relationship Id="rId14" Type="http://schemas.openxmlformats.org/officeDocument/2006/relationships/diagramData" Target="../diagrams/data57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8.xml"/><Relationship Id="rId13" Type="http://schemas.microsoft.com/office/2007/relationships/diagramDrawing" Target="../diagrams/drawing59.xml"/><Relationship Id="rId18" Type="http://schemas.microsoft.com/office/2007/relationships/diagramDrawing" Target="../diagrams/drawing60.xml"/><Relationship Id="rId3" Type="http://schemas.openxmlformats.org/officeDocument/2006/relationships/image" Target="../media/image7.png"/><Relationship Id="rId21" Type="http://schemas.openxmlformats.org/officeDocument/2006/relationships/diagramQuickStyle" Target="../diagrams/quickStyle61.xml"/><Relationship Id="rId7" Type="http://schemas.openxmlformats.org/officeDocument/2006/relationships/diagramColors" Target="../diagrams/colors58.xml"/><Relationship Id="rId12" Type="http://schemas.openxmlformats.org/officeDocument/2006/relationships/diagramColors" Target="../diagrams/colors59.xml"/><Relationship Id="rId17" Type="http://schemas.openxmlformats.org/officeDocument/2006/relationships/diagramColors" Target="../diagrams/colors60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60.xml"/><Relationship Id="rId20" Type="http://schemas.openxmlformats.org/officeDocument/2006/relationships/diagramLayout" Target="../diagrams/layout6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8.xml"/><Relationship Id="rId11" Type="http://schemas.openxmlformats.org/officeDocument/2006/relationships/diagramQuickStyle" Target="../diagrams/quickStyle59.xml"/><Relationship Id="rId5" Type="http://schemas.openxmlformats.org/officeDocument/2006/relationships/diagramLayout" Target="../diagrams/layout58.xml"/><Relationship Id="rId15" Type="http://schemas.openxmlformats.org/officeDocument/2006/relationships/diagramLayout" Target="../diagrams/layout60.xml"/><Relationship Id="rId23" Type="http://schemas.microsoft.com/office/2007/relationships/diagramDrawing" Target="../diagrams/drawing61.xml"/><Relationship Id="rId10" Type="http://schemas.openxmlformats.org/officeDocument/2006/relationships/diagramLayout" Target="../diagrams/layout59.xml"/><Relationship Id="rId19" Type="http://schemas.openxmlformats.org/officeDocument/2006/relationships/diagramData" Target="../diagrams/data61.xml"/><Relationship Id="rId4" Type="http://schemas.openxmlformats.org/officeDocument/2006/relationships/diagramData" Target="../diagrams/data58.xml"/><Relationship Id="rId9" Type="http://schemas.openxmlformats.org/officeDocument/2006/relationships/diagramData" Target="../diagrams/data59.xml"/><Relationship Id="rId14" Type="http://schemas.openxmlformats.org/officeDocument/2006/relationships/diagramData" Target="../diagrams/data60.xml"/><Relationship Id="rId22" Type="http://schemas.openxmlformats.org/officeDocument/2006/relationships/diagramColors" Target="../diagrams/colors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2.xml"/><Relationship Id="rId13" Type="http://schemas.microsoft.com/office/2007/relationships/diagramDrawing" Target="../diagrams/drawing6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2.xml"/><Relationship Id="rId12" Type="http://schemas.openxmlformats.org/officeDocument/2006/relationships/diagramColors" Target="../diagrams/colors6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2.xml"/><Relationship Id="rId11" Type="http://schemas.openxmlformats.org/officeDocument/2006/relationships/diagramQuickStyle" Target="../diagrams/quickStyle63.xml"/><Relationship Id="rId5" Type="http://schemas.openxmlformats.org/officeDocument/2006/relationships/diagramLayout" Target="../diagrams/layout62.xml"/><Relationship Id="rId10" Type="http://schemas.openxmlformats.org/officeDocument/2006/relationships/diagramLayout" Target="../diagrams/layout63.xml"/><Relationship Id="rId4" Type="http://schemas.openxmlformats.org/officeDocument/2006/relationships/diagramData" Target="../diagrams/data62.xml"/><Relationship Id="rId9" Type="http://schemas.openxmlformats.org/officeDocument/2006/relationships/diagramData" Target="../diagrams/data63.xml"/><Relationship Id="rId14" Type="http://schemas.openxmlformats.org/officeDocument/2006/relationships/image" Target="../media/image113.jp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4.xml"/><Relationship Id="rId13" Type="http://schemas.microsoft.com/office/2007/relationships/diagramDrawing" Target="../diagrams/drawing6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4.xml"/><Relationship Id="rId12" Type="http://schemas.openxmlformats.org/officeDocument/2006/relationships/diagramColors" Target="../diagrams/colors6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4.xml"/><Relationship Id="rId11" Type="http://schemas.openxmlformats.org/officeDocument/2006/relationships/diagramQuickStyle" Target="../diagrams/quickStyle65.xml"/><Relationship Id="rId5" Type="http://schemas.openxmlformats.org/officeDocument/2006/relationships/diagramLayout" Target="../diagrams/layout64.xml"/><Relationship Id="rId10" Type="http://schemas.openxmlformats.org/officeDocument/2006/relationships/diagramLayout" Target="../diagrams/layout65.xml"/><Relationship Id="rId4" Type="http://schemas.openxmlformats.org/officeDocument/2006/relationships/diagramData" Target="../diagrams/data64.xml"/><Relationship Id="rId9" Type="http://schemas.openxmlformats.org/officeDocument/2006/relationships/diagramData" Target="../diagrams/data65.xml"/><Relationship Id="rId14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diagramDrawing" Target="../diagrams/drawing67.xml"/><Relationship Id="rId3" Type="http://schemas.openxmlformats.org/officeDocument/2006/relationships/diagramData" Target="../diagrams/data66.xml"/><Relationship Id="rId7" Type="http://schemas.microsoft.com/office/2007/relationships/diagramDrawing" Target="../diagrams/drawing66.xml"/><Relationship Id="rId12" Type="http://schemas.openxmlformats.org/officeDocument/2006/relationships/diagramColors" Target="../diagrams/colors6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6.xml"/><Relationship Id="rId11" Type="http://schemas.openxmlformats.org/officeDocument/2006/relationships/diagramQuickStyle" Target="../diagrams/quickStyle67.xml"/><Relationship Id="rId5" Type="http://schemas.openxmlformats.org/officeDocument/2006/relationships/diagramQuickStyle" Target="../diagrams/quickStyle66.xml"/><Relationship Id="rId10" Type="http://schemas.openxmlformats.org/officeDocument/2006/relationships/diagramLayout" Target="../diagrams/layout67.xml"/><Relationship Id="rId4" Type="http://schemas.openxmlformats.org/officeDocument/2006/relationships/diagramLayout" Target="../diagrams/layout66.xml"/><Relationship Id="rId9" Type="http://schemas.openxmlformats.org/officeDocument/2006/relationships/diagramData" Target="../diagrams/data67.xml"/><Relationship Id="rId1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8.xml"/><Relationship Id="rId13" Type="http://schemas.openxmlformats.org/officeDocument/2006/relationships/diagramColors" Target="../diagrams/colors69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68.xml"/><Relationship Id="rId12" Type="http://schemas.openxmlformats.org/officeDocument/2006/relationships/diagramQuickStyle" Target="../diagrams/quickStyle6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8.xml"/><Relationship Id="rId11" Type="http://schemas.openxmlformats.org/officeDocument/2006/relationships/diagramLayout" Target="../diagrams/layout69.xml"/><Relationship Id="rId5" Type="http://schemas.openxmlformats.org/officeDocument/2006/relationships/diagramData" Target="../diagrams/data68.xml"/><Relationship Id="rId10" Type="http://schemas.openxmlformats.org/officeDocument/2006/relationships/diagramData" Target="../diagrams/data69.xml"/><Relationship Id="rId4" Type="http://schemas.openxmlformats.org/officeDocument/2006/relationships/image" Target="../media/image115.png"/><Relationship Id="rId9" Type="http://schemas.microsoft.com/office/2007/relationships/diagramDrawing" Target="../diagrams/drawing68.xml"/><Relationship Id="rId14" Type="http://schemas.microsoft.com/office/2007/relationships/diagramDrawing" Target="../diagrams/drawing69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7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0.xml"/><Relationship Id="rId5" Type="http://schemas.openxmlformats.org/officeDocument/2006/relationships/diagramLayout" Target="../diagrams/layout70.xml"/><Relationship Id="rId10" Type="http://schemas.openxmlformats.org/officeDocument/2006/relationships/image" Target="../media/image118.png"/><Relationship Id="rId4" Type="http://schemas.openxmlformats.org/officeDocument/2006/relationships/diagramData" Target="../diagrams/data70.xml"/><Relationship Id="rId9" Type="http://schemas.openxmlformats.org/officeDocument/2006/relationships/image" Target="../media/image117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7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1.xml"/><Relationship Id="rId5" Type="http://schemas.openxmlformats.org/officeDocument/2006/relationships/diagramData" Target="../diagrams/data71.xml"/><Relationship Id="rId10" Type="http://schemas.openxmlformats.org/officeDocument/2006/relationships/image" Target="../media/image120.jpeg"/><Relationship Id="rId4" Type="http://schemas.openxmlformats.org/officeDocument/2006/relationships/image" Target="../media/image119.png"/><Relationship Id="rId9" Type="http://schemas.microsoft.com/office/2007/relationships/diagramDrawing" Target="../diagrams/drawing71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7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2.xml"/><Relationship Id="rId5" Type="http://schemas.openxmlformats.org/officeDocument/2006/relationships/diagramLayout" Target="../diagrams/layout72.xml"/><Relationship Id="rId10" Type="http://schemas.openxmlformats.org/officeDocument/2006/relationships/image" Target="../media/image119.png"/><Relationship Id="rId4" Type="http://schemas.openxmlformats.org/officeDocument/2006/relationships/diagramData" Target="../diagrams/data72.xml"/><Relationship Id="rId9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3.jpe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1.png"/><Relationship Id="rId5" Type="http://schemas.openxmlformats.org/officeDocument/2006/relationships/diagramData" Target="../diagrams/data1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diagramDrawing" Target="../diagrams/drawing1.xml"/><Relationship Id="rId14" Type="http://schemas.openxmlformats.org/officeDocument/2006/relationships/image" Target="../media/image3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3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7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73.xml"/><Relationship Id="rId5" Type="http://schemas.openxmlformats.org/officeDocument/2006/relationships/image" Target="../media/image126.jpeg"/><Relationship Id="rId10" Type="http://schemas.microsoft.com/office/2007/relationships/diagramDrawing" Target="../diagrams/drawing73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7.png"/><Relationship Id="rId5" Type="http://schemas.openxmlformats.org/officeDocument/2006/relationships/diagramData" Target="../diagrams/data2.xml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microsoft.com/office/2007/relationships/diagramDrawing" Target="../diagrams/drawing2.xml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БЮДЖЕТ   </a:t>
            </a:r>
          </a:p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ДЛЯ   ГРАЖДАН</a:t>
            </a: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785" y="224556"/>
            <a:ext cx="1848297" cy="18277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69304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проекту  решения   </a:t>
            </a:r>
          </a:p>
          <a:p>
            <a:pPr algn="ctr">
              <a:spcAft>
                <a:spcPts val="600"/>
              </a:spcAft>
            </a:pP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«Холм-Жирковский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 округ» 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год»</a:t>
            </a: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763402"/>
            <a:ext cx="3635896" cy="193989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ДЛЯ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1" name="object 38"/>
          <p:cNvGrpSpPr/>
          <p:nvPr/>
        </p:nvGrpSpPr>
        <p:grpSpPr>
          <a:xfrm>
            <a:off x="6545072" y="0"/>
            <a:ext cx="2598928" cy="1076608"/>
            <a:chOff x="9593580" y="0"/>
            <a:chExt cx="2598928" cy="675132"/>
          </a:xfrm>
          <a:gradFill flip="none" rotWithShape="1">
            <a:gsLst>
              <a:gs pos="97000">
                <a:schemeClr val="accent1">
                  <a:lumMod val="40000"/>
                  <a:lumOff val="60000"/>
                </a:schemeClr>
              </a:gs>
              <a:gs pos="15000">
                <a:srgbClr val="0066FF">
                  <a:shade val="30000"/>
                  <a:satMod val="115000"/>
                </a:srgbClr>
              </a:gs>
              <a:gs pos="40000">
                <a:srgbClr val="0066FF">
                  <a:shade val="67500"/>
                  <a:satMod val="115000"/>
                </a:srgbClr>
              </a:gs>
              <a:gs pos="78000">
                <a:srgbClr val="0066FF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pic>
          <p:nvPicPr>
            <p:cNvPr id="12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3580" y="0"/>
              <a:ext cx="2598420" cy="573024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3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53472" y="0"/>
              <a:ext cx="1938526" cy="675132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</a:schemeClr>
              </a:solidFill>
            </a:ln>
          </p:spPr>
        </p:pic>
        <p:sp>
          <p:nvSpPr>
            <p:cNvPr id="15" name="object 41"/>
            <p:cNvSpPr/>
            <p:nvPr/>
          </p:nvSpPr>
          <p:spPr>
            <a:xfrm>
              <a:off x="9619488" y="0"/>
              <a:ext cx="2573020" cy="497205"/>
            </a:xfrm>
            <a:custGeom>
              <a:avLst/>
              <a:gdLst/>
              <a:ahLst/>
              <a:cxnLst/>
              <a:rect l="l" t="t" r="r" b="b"/>
              <a:pathLst>
                <a:path w="2573020" h="497205">
                  <a:moveTo>
                    <a:pt x="0" y="496824"/>
                  </a:moveTo>
                  <a:lnTo>
                    <a:pt x="2572511" y="496824"/>
                  </a:lnTo>
                  <a:lnTo>
                    <a:pt x="2572511" y="0"/>
                  </a:lnTo>
                  <a:lnTo>
                    <a:pt x="0" y="0"/>
                  </a:lnTo>
                  <a:lnTo>
                    <a:pt x="0" y="496824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6" name="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1083" y="207933"/>
            <a:ext cx="292607" cy="373380"/>
          </a:xfrm>
          <a:prstGeom prst="rect">
            <a:avLst/>
          </a:prstGeom>
        </p:spPr>
      </p:pic>
      <p:sp>
        <p:nvSpPr>
          <p:cNvPr id="17" name="object 42"/>
          <p:cNvSpPr txBox="1"/>
          <p:nvPr/>
        </p:nvSpPr>
        <p:spPr>
          <a:xfrm>
            <a:off x="6892723" y="0"/>
            <a:ext cx="2165431" cy="753796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" algn="r">
              <a:lnSpc>
                <a:spcPct val="1071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EDEDED"/>
                </a:solidFill>
                <a:latin typeface="Calibri"/>
                <a:cs typeface="Calibri"/>
              </a:rPr>
              <a:t>Финансовое управление  МО «Холм-Жирковский муниципальный округ»</a:t>
            </a:r>
            <a:endParaRPr sz="1500" b="1" dirty="0">
              <a:latin typeface="Baskerville Old Face" panose="02020602080505020303" pitchFamily="18" charset="0"/>
              <a:cs typeface="Calibri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3" r="-800" b="11666"/>
          <a:stretch/>
        </p:blipFill>
        <p:spPr bwMode="auto">
          <a:xfrm>
            <a:off x="3081563" y="207933"/>
            <a:ext cx="2980874" cy="21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206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 ФИНАНСИРОВАНИЯ  ДЕФИЦИТА  В 2023-2025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гг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8731" y="1059242"/>
            <a:ext cx="2411760" cy="216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615236"/>
            <a:ext cx="2016224" cy="191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Кредиты кредитных организа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091" y="351181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Изменение остатков средств на счетах по учету средств бюджетов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1962" y="133907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8997" y="4923927"/>
            <a:ext cx="1102308" cy="1601416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60066243"/>
              </p:ext>
            </p:extLst>
          </p:nvPr>
        </p:nvGraphicFramePr>
        <p:xfrm>
          <a:off x="251520" y="1268761"/>
          <a:ext cx="4680520" cy="22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804583917"/>
              </p:ext>
            </p:extLst>
          </p:nvPr>
        </p:nvGraphicFramePr>
        <p:xfrm>
          <a:off x="-27160" y="4096589"/>
          <a:ext cx="4860032" cy="255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898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064896" cy="1268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ДИНАМИКА  МУНИЦИПАЛЬНОГО ДОЛГА   В 2023-2025 ГОДАХ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795066" y="2881931"/>
            <a:ext cx="2195736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 2025 году расходы на  обслуживание муниципального долга составили  </a:t>
            </a:r>
            <a:r>
              <a:rPr lang="ru-RU" sz="16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89845571"/>
              </p:ext>
            </p:extLst>
          </p:nvPr>
        </p:nvGraphicFramePr>
        <p:xfrm>
          <a:off x="395536" y="872716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92394" y="0"/>
            <a:ext cx="3903542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ДОХОДЫ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143526331"/>
              </p:ext>
            </p:extLst>
          </p:nvPr>
        </p:nvGraphicFramePr>
        <p:xfrm>
          <a:off x="395536" y="692696"/>
          <a:ext cx="8280920" cy="594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09" y="5165754"/>
            <a:ext cx="192899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24364"/>
            <a:ext cx="586814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ДОХОДОВ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32068428"/>
              </p:ext>
            </p:extLst>
          </p:nvPr>
        </p:nvGraphicFramePr>
        <p:xfrm>
          <a:off x="211172" y="736781"/>
          <a:ext cx="8568952" cy="582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583 548,9</a:t>
            </a:r>
            <a:endParaRPr lang="ru-RU" sz="1600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31743"/>
              </p:ext>
            </p:extLst>
          </p:nvPr>
        </p:nvGraphicFramePr>
        <p:xfrm>
          <a:off x="6516218" y="4293096"/>
          <a:ext cx="2448270" cy="2280262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6090"/>
                <a:gridCol w="816090"/>
                <a:gridCol w="816090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86,5</a:t>
                      </a:r>
                    </a:p>
                  </a:txBody>
                  <a:tcPr anchor="ctr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0066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12,6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52728" y="3641205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Структура доходов бюджета, %</a:t>
            </a:r>
            <a:endParaRPr lang="ru-RU" sz="14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087475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24575147"/>
              </p:ext>
            </p:extLst>
          </p:nvPr>
        </p:nvGraphicFramePr>
        <p:xfrm>
          <a:off x="0" y="692696"/>
          <a:ext cx="896448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02284560"/>
              </p:ext>
            </p:extLst>
          </p:nvPr>
        </p:nvGraphicFramePr>
        <p:xfrm>
          <a:off x="3772537" y="692696"/>
          <a:ext cx="5371463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1780" y="5949280"/>
            <a:ext cx="93994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на доходы физических лиц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949280"/>
            <a:ext cx="1008112" cy="2462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Акцизы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5955807"/>
            <a:ext cx="971600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Налоги на совокупный доход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349" y="5949280"/>
            <a:ext cx="944914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с на имущество физических лиц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8592" y="5949280"/>
            <a:ext cx="863080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Земельный налог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0001" y="5955807"/>
            <a:ext cx="1090311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Государственная пошлина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1938" y="5949280"/>
            <a:ext cx="95648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на добычу полезных ископаемых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10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КРУПНЫЕ   ПРЕДПРИЯТИЯ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 ОКРУГА В 2025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98071526"/>
              </p:ext>
            </p:extLst>
          </p:nvPr>
        </p:nvGraphicFramePr>
        <p:xfrm>
          <a:off x="35496" y="61627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10"/>
          <p:cNvSpPr/>
          <p:nvPr/>
        </p:nvSpPr>
        <p:spPr>
          <a:xfrm>
            <a:off x="0" y="0"/>
            <a:ext cx="9540552" cy="1484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КРУПНЫЕ   ПРЕДПРИЯТИЯ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 МУНИЦИПАЛЬНОГО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ОКРУГА В 2024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77325" y="860530"/>
            <a:ext cx="3784141" cy="601568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1991" y="883223"/>
            <a:ext cx="34563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rgbClr val="222222"/>
                </a:solidFill>
                <a:latin typeface="Work Sans"/>
              </a:rPr>
              <a:t>         </a:t>
            </a:r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По 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сложившейся традиции предприятие ООО «</a:t>
            </a:r>
            <a:r>
              <a:rPr lang="ru-RU" sz="1700" dirty="0" err="1">
                <a:solidFill>
                  <a:srgbClr val="222222"/>
                </a:solidFill>
                <a:latin typeface="Sitka Small" panose="02000505000000020004" pitchFamily="2" charset="0"/>
              </a:rPr>
              <a:t>Ультрадекор</a:t>
            </a:r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» в 2025 году 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на территории </a:t>
            </a:r>
            <a:r>
              <a:rPr lang="ru-RU" sz="1700" dirty="0" err="1">
                <a:solidFill>
                  <a:srgbClr val="222222"/>
                </a:solidFill>
                <a:latin typeface="Sitka Small" panose="02000505000000020004" pitchFamily="2" charset="0"/>
              </a:rPr>
              <a:t>Игоревского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 комитета </a:t>
            </a:r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проводило акции 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по посадке деревьев</a:t>
            </a:r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.</a:t>
            </a:r>
          </a:p>
          <a:p>
            <a:pPr algn="just"/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       В 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мае была проведена акция «Лес Победы», приуроченная к празднованию 9 Мая</a:t>
            </a:r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. 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У Обелиска в память о воинах, не вернувшихся с войны ул. Железнодорожная было высажено 5 туй, 3 сирени, 18 саженцев белого дерна.</a:t>
            </a:r>
          </a:p>
          <a:p>
            <a:pPr algn="just"/>
            <a:r>
              <a:rPr lang="ru-RU" sz="1700" dirty="0" smtClean="0">
                <a:solidFill>
                  <a:srgbClr val="222222"/>
                </a:solidFill>
                <a:latin typeface="Sitka Small" panose="02000505000000020004" pitchFamily="2" charset="0"/>
              </a:rPr>
              <a:t>         В сентябре в </a:t>
            </a:r>
            <a:r>
              <a:rPr lang="ru-RU" sz="1700" dirty="0">
                <a:solidFill>
                  <a:srgbClr val="222222"/>
                </a:solidFill>
                <a:latin typeface="Sitka Small" panose="02000505000000020004" pitchFamily="2" charset="0"/>
              </a:rPr>
              <a:t>районе МКД по улице Южная, было высажено 5 яблонь садовых, 5 вишен, 4 груши, 6 яблонь декоративных. </a:t>
            </a:r>
            <a:endParaRPr lang="ru-RU" sz="1700" b="0" i="0" dirty="0">
              <a:solidFill>
                <a:srgbClr val="222222"/>
              </a:solidFill>
              <a:effectLst/>
              <a:latin typeface="Sitka Small" panose="02000505000000020004" pitchFamily="2" charset="0"/>
            </a:endParaRPr>
          </a:p>
        </p:txBody>
      </p:sp>
      <p:pic>
        <p:nvPicPr>
          <p:cNvPr id="10" name="Picture 10" descr="https://vki9.okcdn.ru/i?r=CICbQJv1RQZIqEhgaodS6PltIBnnRVoIb7i2X7ffnOlvzcOxlv30MppxNdkoMStSmDRziBjVzR44v-IwumfjqSc0I-Dy7nC0lz1vXYSQIm8v7CUobLKRu5CXiJNflW_OigINfaK14FiuHpsYIvM_4hotVJFSSOF7h1tLbQxhiHsrWvZtfUi5CxQy3tcGWRj3dIHudtGzDBSNPJpL6gAA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95" y="908719"/>
            <a:ext cx="3121518" cy="27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70.userapi.com/s/v1/ig2/myJrUn5KpGqCdA6pVee98kGwc0XfOmvtlC4GH3rqhLIvXxWTaLYvt-a5PO6WiNkZRKmxoRRTqWx2StvE7eD2mbC7.jpg?quality=96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17707" r="6481" b="11464"/>
          <a:stretch/>
        </p:blipFill>
        <p:spPr bwMode="auto">
          <a:xfrm>
            <a:off x="3963653" y="3680592"/>
            <a:ext cx="30963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65" y="1224136"/>
            <a:ext cx="2392639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-48545" y="-35382"/>
            <a:ext cx="8424936" cy="11816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НЕНАЛОГОВЫХ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985685832"/>
              </p:ext>
            </p:extLst>
          </p:nvPr>
        </p:nvGraphicFramePr>
        <p:xfrm>
          <a:off x="1115616" y="620689"/>
          <a:ext cx="7704856" cy="2736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95683229"/>
              </p:ext>
            </p:extLst>
          </p:nvPr>
        </p:nvGraphicFramePr>
        <p:xfrm>
          <a:off x="0" y="3140968"/>
          <a:ext cx="9144000" cy="352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08519938"/>
              </p:ext>
            </p:extLst>
          </p:nvPr>
        </p:nvGraphicFramePr>
        <p:xfrm>
          <a:off x="179512" y="517068"/>
          <a:ext cx="8784976" cy="602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87785284"/>
              </p:ext>
            </p:extLst>
          </p:nvPr>
        </p:nvGraphicFramePr>
        <p:xfrm>
          <a:off x="6084168" y="548680"/>
          <a:ext cx="3024843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7908" y="6401991"/>
            <a:ext cx="1008112" cy="307777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Дотации</a:t>
            </a: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278" y="6422583"/>
            <a:ext cx="1241884" cy="307777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Субвенции</a:t>
            </a: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649" y="6401991"/>
            <a:ext cx="1080120" cy="307777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6256" y="6420135"/>
            <a:ext cx="1296144" cy="307777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Иные</a:t>
            </a:r>
            <a:r>
              <a:rPr lang="ru-RU" sz="14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МБТ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-6633"/>
            <a:ext cx="7632848" cy="1052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БЕЗВОЗМЕЗДНЫХ   ПОСТУПЛЕНИЙ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8189821" y="55763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880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6125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ТРАНСФЕРТЫ ИЗ  БЮДЖЕТА  СМОЛЕНСКОЙ  ОБЛАСТИ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041880"/>
              </p:ext>
            </p:extLst>
          </p:nvPr>
        </p:nvGraphicFramePr>
        <p:xfrm>
          <a:off x="251520" y="1293382"/>
          <a:ext cx="8640960" cy="528540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056784"/>
                <a:gridCol w="1584176"/>
              </a:tblGrid>
              <a:tr h="37336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обустройство детских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игровых площадок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2 083,3</a:t>
                      </a:r>
                      <a:endParaRPr lang="ru-RU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автомобильных дорог общего пользования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13 600,0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модернизацию коммунальной инфраструктуры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21 487,3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проведение кадастровых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353,7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по обеспечению жильем молодых семей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400,6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582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</a:t>
                      </a:r>
                      <a:r>
                        <a:rPr kumimoji="0" lang="ru-RU" sz="18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411,5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582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формирование комфортной городской среды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1 494,0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укрепление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МБТ учреждений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</a:t>
                      </a:r>
                      <a:r>
                        <a:rPr kumimoji="0" lang="ru-RU" sz="18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531,2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модернизацию школьных систем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39</a:t>
                      </a:r>
                      <a:r>
                        <a:rPr kumimoji="0" lang="ru-RU" sz="18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662,9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возмещение затрат субъектов МСП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18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275,0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укрепление МБТ домов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367,5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ремонт шахтных колодцев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500,0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68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укрепление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МБТ учреждений дополнительного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5 221,5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733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из резервного фонда Правительства Смоленской области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5 592,0</a:t>
                      </a:r>
                      <a:endParaRPr kumimoji="0" lang="ru-RU" sz="18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16437" y="624464"/>
            <a:ext cx="7200800" cy="646331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437" y="61863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 муниципального образования  поступило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целевых субсидии на общую сумму 124 695,7 тыс. рублей, в </a:t>
            </a:r>
            <a:r>
              <a:rPr lang="ru-RU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-1"/>
            <a:ext cx="8676456" cy="1418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МУНИЦИПАЛЬНОЕ  ОБРАЗОВАНИЕ  «ХОЛМ-ЖИРКОВСКИЙ МУНИЦИПАЛЬНЫЙ ОКРУГ»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7158" y="1023569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2 033,4 кв.км</a:t>
            </a:r>
            <a:endParaRPr lang="ru-RU" sz="15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840" y="5140228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51842" y="5361690"/>
            <a:ext cx="231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Численность население за 2025 г.</a:t>
            </a:r>
          </a:p>
          <a:p>
            <a:pPr algn="ctr"/>
            <a:r>
              <a:rPr lang="en-US" sz="16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ru-RU" sz="16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566 человек</a:t>
            </a:r>
            <a:endParaRPr lang="ru-RU" sz="16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 descr="карт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840" y="1757362"/>
            <a:ext cx="5669969" cy="4416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6130" y="664461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3686" y="2929102"/>
            <a:ext cx="2592288" cy="4998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Холм-Жирковский муниципальный округ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09" y="2683332"/>
            <a:ext cx="2950469" cy="20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56" y="4639401"/>
            <a:ext cx="2950469" cy="20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88" y="764704"/>
            <a:ext cx="2958082" cy="20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083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-61664"/>
            <a:ext cx="96125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ТРАНСФЕРТЫ ИЗ  БЮДЖЕТА  СМОЛЕНСКОЙ  ОБЛАСТИ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7524" y="466818"/>
            <a:ext cx="7344816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1365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 муниципального образования  поступило </a:t>
            </a:r>
          </a:p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целевых субвенций на общую сумму 176 082,5 тыс. рублей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673083"/>
              </p:ext>
            </p:extLst>
          </p:nvPr>
        </p:nvGraphicFramePr>
        <p:xfrm>
          <a:off x="323528" y="1293566"/>
          <a:ext cx="8640960" cy="495684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3 739,2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1 065,5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1 273,6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900,1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11 643,8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организацию отдыха и оздоровление детей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297,4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126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373,1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18 262,1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899,0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267,9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1 574,6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366,5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1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63284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НАПРАВЛЕНИЯ   РАСХОДОВАНИЯ   БЮДЖЕТНЫХ  СРЕДСТВ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8269"/>
              </p:ext>
            </p:extLst>
          </p:nvPr>
        </p:nvGraphicFramePr>
        <p:xfrm>
          <a:off x="251520" y="968137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РАЗДЕЛАМ  БЮДЖЕТНОЙ  КЛАССИФИКАЦИИ  РАСХОДОВ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01950429"/>
              </p:ext>
            </p:extLst>
          </p:nvPr>
        </p:nvGraphicFramePr>
        <p:xfrm>
          <a:off x="107504" y="636808"/>
          <a:ext cx="856895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27160" y="0"/>
            <a:ext cx="7695504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66453595"/>
              </p:ext>
            </p:extLst>
          </p:nvPr>
        </p:nvGraphicFramePr>
        <p:xfrm>
          <a:off x="179512" y="730094"/>
          <a:ext cx="8784976" cy="591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579613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60" y="17413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ПУБЛИЧНЫЕ   ОБЯЗАТЕЛЬСТВА  БЮДЖЕТА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graphicFrame>
        <p:nvGraphicFramePr>
          <p:cNvPr id="8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17790"/>
              </p:ext>
            </p:extLst>
          </p:nvPr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70408800"/>
              </p:ext>
            </p:extLst>
          </p:nvPr>
        </p:nvGraphicFramePr>
        <p:xfrm>
          <a:off x="179512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7 074,0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7 026,8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7 958,5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6458424" y="570181"/>
            <a:ext cx="2329408" cy="1980435"/>
          </a:xfrm>
          <a:prstGeom prst="foldedCorner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3500000" scaled="1"/>
            <a:tileRect/>
          </a:gradFill>
          <a:ln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000" dirty="0" smtClean="0">
              <a:latin typeface="Book Antiqua" panose="020406020503050303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67</a:t>
            </a:r>
            <a:r>
              <a:rPr lang="ru-RU" dirty="0" smtClean="0">
                <a:latin typeface="Bookman Old Style" panose="02050604050505020204" pitchFamily="18" charset="0"/>
              </a:rPr>
              <a:t> получателей муниципальных пенсий;</a:t>
            </a: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16</a:t>
            </a:r>
            <a:r>
              <a:rPr lang="ru-RU" dirty="0" smtClean="0">
                <a:latin typeface="Bookman Old Style" panose="02050604050505020204" pitchFamily="18" charset="0"/>
              </a:rPr>
              <a:t> получателей денежных выплат на содержание ребенка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31641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В СФЕРЕ ОБРАЗОВАНИЯ И КУЛЬТУРЫ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015208" y="746612"/>
            <a:ext cx="4968552" cy="753178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Показатели уровня средней заработной платы отдельных категорий работников бюджетной сферы.</a:t>
            </a:r>
            <a:endParaRPr lang="ru-RU" sz="1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94811856"/>
              </p:ext>
            </p:extLst>
          </p:nvPr>
        </p:nvGraphicFramePr>
        <p:xfrm>
          <a:off x="31398" y="1556791"/>
          <a:ext cx="8964488" cy="530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1683" y="4405023"/>
            <a:ext cx="1123393" cy="131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4268967"/>
            <a:ext cx="769813" cy="1292276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97398" y="4998831"/>
            <a:ext cx="576064" cy="5858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r="39534" b="1227"/>
          <a:stretch/>
        </p:blipFill>
        <p:spPr>
          <a:xfrm>
            <a:off x="7075009" y="3542478"/>
            <a:ext cx="666078" cy="21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651" r="5415" b="-651"/>
          <a:stretch/>
        </p:blipFill>
        <p:spPr>
          <a:xfrm>
            <a:off x="2893230" y="4037017"/>
            <a:ext cx="1254804" cy="163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1835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1835" y="-1"/>
            <a:ext cx="9528717" cy="1323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8864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  О  ДОХОДАХ  И  РАСХОДАХ  НА  ДУШУ  НАСЕЛЕНИЯ В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2025 году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73324" y="898241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648 294,6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940152" y="908140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641 254,8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15,8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0,4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69,4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38,9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9,5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3,5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ЖКХ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2932995" y="1768542"/>
            <a:ext cx="3528392" cy="1402804"/>
          </a:xfrm>
          <a:prstGeom prst="ribbon">
            <a:avLst/>
          </a:prstGeom>
          <a:solidFill>
            <a:srgbClr val="99CCFF"/>
          </a:solidFill>
          <a:ln w="95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2025 год </a:t>
            </a:r>
          </a:p>
          <a:p>
            <a:pPr lvl="0"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7 566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41" y="4431595"/>
            <a:ext cx="887091" cy="7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84805" y="-14314"/>
            <a:ext cx="871296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ПРОГРАММНЫЕ И НЕПОГРАММНЫЕ  НАПРАВЛЕНИЯ   РАСХОДОВ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24695889"/>
              </p:ext>
            </p:extLst>
          </p:nvPr>
        </p:nvGraphicFramePr>
        <p:xfrm>
          <a:off x="251520" y="692696"/>
          <a:ext cx="891214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252285"/>
              </p:ext>
            </p:extLst>
          </p:nvPr>
        </p:nvGraphicFramePr>
        <p:xfrm>
          <a:off x="2339752" y="4859021"/>
          <a:ext cx="6813484" cy="18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668"/>
                <a:gridCol w="1556008"/>
                <a:gridCol w="1609663"/>
                <a:gridCol w="1475145"/>
              </a:tblGrid>
              <a:tr h="376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Sitka Small" panose="02000505000000020004" pitchFamily="2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9 916,6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(1,5%)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Программные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631 338,2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(98,5%)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455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РАСХОДЫ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547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761,4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728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030,3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641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254,8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" y="4706296"/>
            <a:ext cx="219884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3528" y="23792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-2236"/>
            <a:ext cx="8136904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490" y="-1483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ПЕРЕЧЕНЬ ДЕЙСТВУЮЩИХ   МУНИЦИПАЛЬНЫХ  ПРОГРАММ</a:t>
            </a:r>
            <a:r>
              <a:rPr lang="ru-RU" sz="1600" dirty="0" smtClean="0">
                <a:latin typeface="Sitka Small" panose="02000505000000020004" pitchFamily="2" charset="0"/>
              </a:rPr>
              <a:t> 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295" y="1147242"/>
            <a:ext cx="274389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условий для эффективного управления муниципальным образованием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Создание условий для эффективного управления муниципальными финансами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Управление муниципальным имуществом и земельными ресурсами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Материально-техническое и транспортное обеспечение деятельности учреждений муниципального образования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728886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ЭКОНОМИЧЕСКИЕ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33119" y="1226209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55906" y="2047910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55906" y="2939361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156535" y="3813016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569867" y="698179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</a:t>
            </a:r>
            <a:endParaRPr lang="ru-RU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1205" y="1142971"/>
            <a:ext cx="2970298" cy="5693866"/>
          </a:xfrm>
          <a:prstGeom prst="rect">
            <a:avLst/>
          </a:prstGeom>
          <a:solidFill>
            <a:srgbClr val="99FFCC"/>
          </a:solidFill>
          <a:ln>
            <a:solidFill>
              <a:srgbClr val="33CC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системы образования и молодежной политики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Развитие культуры, спорта и туризма</a:t>
            </a:r>
          </a:p>
          <a:p>
            <a:endParaRPr lang="ru-RU" sz="1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Социальная поддержка и защита населения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Демографическое развитие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Доступная среда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Гражданско-патриотическое воспитание граждан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Сохранение, охрана объектов культурного наследия (памятников истории и культуры)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Развитие добровольчества (</a:t>
            </a:r>
            <a:r>
              <a:rPr lang="ru-RU" sz="1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волонтерства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Укрепление общественного здоровья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3075742" y="1222071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3065234" y="184517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3048470" y="2471387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3065234" y="313775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3075742" y="3554724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3075742" y="3982184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3077831" y="4654112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5134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4637" y="755694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ИНФРАСТРУКТУРНЫЕ</a:t>
            </a:r>
            <a:endParaRPr lang="ru-RU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6176" y="1148745"/>
            <a:ext cx="2832790" cy="5709255"/>
          </a:xfrm>
          <a:prstGeom prst="rect">
            <a:avLst/>
          </a:prstGeom>
          <a:solidFill>
            <a:srgbClr val="FFCC66"/>
          </a:solidFill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FF3300"/>
                </a:solidFill>
              </a:rPr>
              <a:t>   </a:t>
            </a:r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Энергосбережение и повышение энергетической эффективности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Обеспечение правопорядка и безопасности населения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Поддержка пассажирского транспорта общего пользования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Развитие сельского хозяйства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Развитие жилищно-коммунального хозяйства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Развитие сельских территорий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Обращение с твердыми бытовыми отходами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Формирование современной городской среды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Развитие дорожно-транспортного комплекса</a:t>
            </a:r>
          </a:p>
          <a:p>
            <a:endParaRPr lang="ru-RU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Обеспечение безопасности дорожного движения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6156176" y="1222071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3065234" y="5474778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3075742" y="6115888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156176" y="1798640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150181" y="2375209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6154018" y="3008637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6150181" y="3982184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6150181" y="4361961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6183515" y="4951401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6150181" y="5559362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6150181" y="6161398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329151" y="5069072"/>
            <a:ext cx="2280178" cy="813863"/>
          </a:xfrm>
          <a:prstGeom prst="wedgeRoundRectCallout">
            <a:avLst>
              <a:gd name="adj1" fmla="val -20833"/>
              <a:gd name="adj2" fmla="val 82135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сего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631 338,2 тыс. рублей -98,5 %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Блок-схема: узел 42"/>
          <p:cNvSpPr/>
          <p:nvPr/>
        </p:nvSpPr>
        <p:spPr>
          <a:xfrm>
            <a:off x="6157549" y="3400984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81157469"/>
              </p:ext>
            </p:extLst>
          </p:nvPr>
        </p:nvGraphicFramePr>
        <p:xfrm>
          <a:off x="107504" y="947629"/>
          <a:ext cx="6203582" cy="90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32109217"/>
              </p:ext>
            </p:extLst>
          </p:nvPr>
        </p:nvGraphicFramePr>
        <p:xfrm>
          <a:off x="129672" y="1715425"/>
          <a:ext cx="6480720" cy="93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40013"/>
              </p:ext>
            </p:extLst>
          </p:nvPr>
        </p:nvGraphicFramePr>
        <p:xfrm>
          <a:off x="4932040" y="3140967"/>
          <a:ext cx="4032448" cy="3564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751"/>
                <a:gridCol w="950741"/>
                <a:gridCol w="917956"/>
              </a:tblGrid>
              <a:tr h="45138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0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672322">
                <a:tc>
                  <a:txBody>
                    <a:bodyPr/>
                    <a:lstStyle/>
                    <a:p>
                      <a:pPr algn="just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услуг, оказанных структурными подразделениями Администрации МО, ед.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103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2441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населения деятельностью Администрации МО,%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53,0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53,0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6814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округа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263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286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8912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Процент освоения субвенций</a:t>
                      </a:r>
                      <a:r>
                        <a:rPr lang="ru-RU" sz="10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 реализацию государственных полномочий, %</a:t>
                      </a:r>
                      <a:endParaRPr lang="ru-RU" sz="10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5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F0F5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F0F5FA"/>
                    </a:solidFill>
                  </a:tcPr>
                </a:tc>
              </a:tr>
            </a:tbl>
          </a:graphicData>
        </a:graphic>
      </p:graphicFrame>
      <p:pic>
        <p:nvPicPr>
          <p:cNvPr id="17" name="Рисунок 16" descr="руководство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11086" y="1052007"/>
            <a:ext cx="2800510" cy="1594893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708828142"/>
              </p:ext>
            </p:extLst>
          </p:nvPr>
        </p:nvGraphicFramePr>
        <p:xfrm>
          <a:off x="260334" y="2646900"/>
          <a:ext cx="4599698" cy="411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851920" y="0"/>
            <a:ext cx="5253502" cy="10295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эффективного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управления  в муниципальном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«Холм-Жирковский муниципальный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округ»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15556" y="38910"/>
            <a:ext cx="7848872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МУНИЦИПАЛЬНОГО ОКРУГА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53298824"/>
              </p:ext>
            </p:extLst>
          </p:nvPr>
        </p:nvGraphicFramePr>
        <p:xfrm>
          <a:off x="114161" y="627436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104775968"/>
              </p:ext>
            </p:extLst>
          </p:nvPr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68396086"/>
              </p:ext>
            </p:extLst>
          </p:nvPr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05466712"/>
              </p:ext>
            </p:extLst>
          </p:nvPr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6023" y="66644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75482863"/>
              </p:ext>
            </p:extLst>
          </p:nvPr>
        </p:nvGraphicFramePr>
        <p:xfrm>
          <a:off x="107504" y="1850084"/>
          <a:ext cx="6408712" cy="98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14196"/>
              </p:ext>
            </p:extLst>
          </p:nvPr>
        </p:nvGraphicFramePr>
        <p:xfrm>
          <a:off x="97764" y="3861049"/>
          <a:ext cx="5050300" cy="2929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0844"/>
                <a:gridCol w="854815"/>
                <a:gridCol w="864641"/>
              </a:tblGrid>
              <a:tr h="4632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 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629551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94194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Средний показатель качества финансового менеджмента главных администраторов средств бюджета муниципального образования «Холм-Жирковский район» Смоленской области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2955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12,6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093127474"/>
              </p:ext>
            </p:extLst>
          </p:nvPr>
        </p:nvGraphicFramePr>
        <p:xfrm>
          <a:off x="6084168" y="1196752"/>
          <a:ext cx="2895026" cy="1720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70364" y="937911"/>
            <a:ext cx="9016738" cy="962325"/>
            <a:chOff x="0" y="2923"/>
            <a:chExt cx="6120680" cy="78624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923"/>
              <a:ext cx="6120680" cy="78624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8381" y="178164"/>
              <a:ext cx="6043918" cy="57261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u="sng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Цель</a:t>
              </a:r>
              <a:r>
                <a:rPr lang="ru-RU" sz="1400" b="1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: 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Создание условий для эффективного исполнения полномочий органов местного самоуправления Холм-Жирковского муниципального округа, обеспечение долгосрочной сбалансированности и устойчивости бюджетной системы, повышение качества управления муниципальными финанс</a:t>
              </a: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ами.</a:t>
              </a:r>
              <a:endParaRPr lang="ru-RU" sz="1400" kern="1200" dirty="0">
                <a:solidFill>
                  <a:schemeClr val="bg1"/>
                </a:solidFill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6822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50235205"/>
              </p:ext>
            </p:extLst>
          </p:nvPr>
        </p:nvGraphicFramePr>
        <p:xfrm>
          <a:off x="5307545" y="2433732"/>
          <a:ext cx="3723015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0901" y="1723122"/>
            <a:ext cx="2098613" cy="1194288"/>
          </a:xfrm>
          <a:prstGeom prst="rect">
            <a:avLst/>
          </a:prstGeom>
        </p:spPr>
      </p:pic>
      <p:sp>
        <p:nvSpPr>
          <p:cNvPr id="26" name="object 4"/>
          <p:cNvSpPr/>
          <p:nvPr/>
        </p:nvSpPr>
        <p:spPr>
          <a:xfrm>
            <a:off x="3702028" y="-1"/>
            <a:ext cx="5403394" cy="94763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эффективного управления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муниципальными финансами в муниципальном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образовании «Холм-Жирковский муниципальный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округ 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2948562"/>
            <a:ext cx="540060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-за счет  средств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местного бюджета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 сумме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9 117,9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областного и федерального бюджетов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117,2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7699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-52732" y="7699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5072216"/>
              </p:ext>
            </p:extLst>
          </p:nvPr>
        </p:nvGraphicFramePr>
        <p:xfrm>
          <a:off x="107504" y="764703"/>
          <a:ext cx="9036496" cy="856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36573"/>
              </p:ext>
            </p:extLst>
          </p:nvPr>
        </p:nvGraphicFramePr>
        <p:xfrm>
          <a:off x="93295" y="3356993"/>
          <a:ext cx="4293295" cy="3221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931"/>
                <a:gridCol w="796182"/>
                <a:gridCol w="796182"/>
              </a:tblGrid>
              <a:tr h="41054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33706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детей в возрасте 1,5-7 лет, получающих услуги дошкольного образования,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47,5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67,2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370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охвате детей от 5 до 18 лет,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охваченных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дополнительным образованием,%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8423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Удельный вес обучающихся, участников мероприятий, муниципального, регионального, всероссийского уровня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в общей численности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4611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функционирующих «Точек роста»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60472" y="2418031"/>
            <a:ext cx="4195562" cy="830997"/>
          </a:xfrm>
          <a:prstGeom prst="rect">
            <a:avLst/>
          </a:prstGeom>
          <a:gradFill flip="none" rotWithShape="1">
            <a:gsLst>
              <a:gs pos="0">
                <a:srgbClr val="D5D5FF">
                  <a:shade val="30000"/>
                  <a:satMod val="115000"/>
                </a:srgbClr>
              </a:gs>
              <a:gs pos="50000">
                <a:srgbClr val="D5D5FF">
                  <a:shade val="67500"/>
                  <a:satMod val="115000"/>
                </a:srgbClr>
              </a:gs>
              <a:gs pos="100000">
                <a:srgbClr val="D5D5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76 842,9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областного и федерального бюджетов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217 316,3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179512" y="1659175"/>
            <a:ext cx="6119280" cy="730080"/>
            <a:chOff x="0" y="31003"/>
            <a:chExt cx="4896544" cy="730080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1003"/>
              <a:ext cx="4896544" cy="7300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5640" y="66643"/>
              <a:ext cx="4825264" cy="6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Sitka Small" panose="02000505000000020004" pitchFamily="2" charset="0"/>
                </a:rPr>
                <a:t>В 2024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году на реализацию программы было направлено  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258 247,5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 или 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99,4 %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 к годовому плану (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259 938,1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рублей), в т. ч.:</a:t>
              </a:r>
              <a:endParaRPr lang="ru-RU" sz="13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81432674"/>
              </p:ext>
            </p:extLst>
          </p:nvPr>
        </p:nvGraphicFramePr>
        <p:xfrm>
          <a:off x="4491939" y="2353614"/>
          <a:ext cx="4435941" cy="4387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object 4"/>
          <p:cNvSpPr/>
          <p:nvPr/>
        </p:nvSpPr>
        <p:spPr>
          <a:xfrm>
            <a:off x="3815408" y="-1"/>
            <a:ext cx="5290014" cy="94763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системы образования и молодежной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политики в  муниципальном образовании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«Холм-Жирковский муниципальный  округ»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52" y="1694815"/>
            <a:ext cx="1623225" cy="159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59891992"/>
              </p:ext>
            </p:extLst>
          </p:nvPr>
        </p:nvGraphicFramePr>
        <p:xfrm>
          <a:off x="683568" y="692695"/>
          <a:ext cx="7992888" cy="5976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88639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1716742" cy="1916832"/>
          </a:xfrm>
          <a:prstGeom prst="rect">
            <a:avLst/>
          </a:prstGeom>
        </p:spPr>
      </p:pic>
      <p:sp>
        <p:nvSpPr>
          <p:cNvPr id="15" name="object 4"/>
          <p:cNvSpPr/>
          <p:nvPr/>
        </p:nvSpPr>
        <p:spPr>
          <a:xfrm>
            <a:off x="3815408" y="-1"/>
            <a:ext cx="5290014" cy="94763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системы образования и молодежной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политики в  муниципальном образовании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«Холм-Жирковский муниципальный  округ»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-2636" y="70219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1334" y="-19681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-1"/>
            <a:ext cx="5436096" cy="98527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19" name="object 45"/>
          <p:cNvGrpSpPr/>
          <p:nvPr/>
        </p:nvGrpSpPr>
        <p:grpSpPr>
          <a:xfrm>
            <a:off x="117399" y="602694"/>
            <a:ext cx="1078518" cy="1039979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598398" y="1125237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6,9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17399" y="2317814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ях</a:t>
            </a:r>
            <a:r>
              <a:rPr lang="ru-RU"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была реализована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а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дошкольного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(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МБОУ)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153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1034252"/>
            <a:ext cx="642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2025 году </a:t>
            </a:r>
            <a:r>
              <a:rPr lang="ru-RU" sz="1600" b="1" spc="-2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(44 403,4 тыс. рублей)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/>
                <a:t> </a:t>
              </a:r>
              <a:r>
                <a:rPr lang="ru-RU" sz="1600" dirty="0" smtClean="0"/>
                <a:t>18 262,1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Обеспечение государственных гарантий реализации права на получение общедоступного дошкольного образования (Учебные расходы и ФОТ </a:t>
              </a:r>
              <a:r>
                <a:rPr lang="ru-RU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педработников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)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14817" y="3631940"/>
            <a:ext cx="5338217" cy="1199383"/>
            <a:chOff x="513752" y="6591038"/>
            <a:chExt cx="6966039" cy="1185932"/>
          </a:xfrm>
        </p:grpSpPr>
        <p:sp>
          <p:nvSpPr>
            <p:cNvPr id="47" name="object 5"/>
            <p:cNvSpPr/>
            <p:nvPr/>
          </p:nvSpPr>
          <p:spPr>
            <a:xfrm>
              <a:off x="513752" y="6591038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5 104,2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48167" y="6912538"/>
              <a:ext cx="6815327" cy="68421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521428" y="2629483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sz="1600" dirty="0" smtClean="0"/>
                <a:t> 17 247,8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8"/>
              <a:ext cx="6739255" cy="8033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err="1" smtClean="0"/>
                <a:t>Р</a:t>
              </a:r>
              <a:r>
                <a:rPr lang="ru-RU" sz="1600" dirty="0" err="1">
                  <a:solidFill>
                    <a:schemeClr val="bg2">
                      <a:lumMod val="50000"/>
                    </a:schemeClr>
                  </a:solidFill>
                </a:rPr>
                <a:t>Р</a:t>
              </a:r>
              <a:r>
                <a:rPr lang="ru-RU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асходы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на текущие ремонты и обеспечение деятельности муниципальных учреждений дошкольного образования.</a:t>
              </a:r>
              <a:endParaRPr sz="16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17127" y="363396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6439" y="2628165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3639183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3 421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Укрепление материально-технической базы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    образовательных учреждений.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10588" y="666442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47169" y="5858114"/>
            <a:ext cx="403860" cy="417575"/>
          </a:xfrm>
          <a:prstGeom prst="rect">
            <a:avLst/>
          </a:prstGeom>
        </p:spPr>
      </p:pic>
      <p:grpSp>
        <p:nvGrpSpPr>
          <p:cNvPr id="76" name="object 3"/>
          <p:cNvGrpSpPr/>
          <p:nvPr/>
        </p:nvGrpSpPr>
        <p:grpSpPr>
          <a:xfrm>
            <a:off x="3548202" y="1642673"/>
            <a:ext cx="5442995" cy="1061059"/>
            <a:chOff x="509016" y="6542531"/>
            <a:chExt cx="6970775" cy="1234439"/>
          </a:xfrm>
        </p:grpSpPr>
        <p:sp>
          <p:nvSpPr>
            <p:cNvPr id="77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sz="1600" dirty="0" smtClean="0"/>
                <a:t>368,3 тыс. рублей</a:t>
              </a:r>
              <a:endParaRPr sz="1600" dirty="0"/>
            </a:p>
          </p:txBody>
        </p:sp>
        <p:pic>
          <p:nvPicPr>
            <p:cNvPr id="7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80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600" dirty="0"/>
            </a:p>
          </p:txBody>
        </p:sp>
      </p:grpSp>
      <p:sp>
        <p:nvSpPr>
          <p:cNvPr id="81" name="object 15"/>
          <p:cNvSpPr/>
          <p:nvPr/>
        </p:nvSpPr>
        <p:spPr>
          <a:xfrm>
            <a:off x="3252378" y="162034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81434" y="1728290"/>
            <a:ext cx="403860" cy="403860"/>
          </a:xfrm>
          <a:prstGeom prst="rect">
            <a:avLst/>
          </a:prstGeom>
        </p:spPr>
      </p:pic>
      <p:pic>
        <p:nvPicPr>
          <p:cNvPr id="83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98036" y="2679945"/>
            <a:ext cx="403860" cy="417575"/>
          </a:xfrm>
          <a:prstGeom prst="rect">
            <a:avLst/>
          </a:prstGeom>
        </p:spPr>
      </p:pic>
      <p:sp>
        <p:nvSpPr>
          <p:cNvPr id="84" name="object 10"/>
          <p:cNvSpPr txBox="1"/>
          <p:nvPr/>
        </p:nvSpPr>
        <p:spPr>
          <a:xfrm>
            <a:off x="179513" y="1627421"/>
            <a:ext cx="3049872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400" b="1" spc="-5" dirty="0" smtClean="0">
                <a:solidFill>
                  <a:srgbClr val="F67B2A"/>
                </a:solidFill>
                <a:latin typeface="Arial"/>
                <a:cs typeface="Arial"/>
              </a:rPr>
              <a:t>44 403,4 тыс. </a:t>
            </a:r>
            <a:r>
              <a:rPr sz="14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4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4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4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4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4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4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4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4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 smtClean="0">
                <a:solidFill>
                  <a:srgbClr val="F67B2A"/>
                </a:solidFill>
                <a:latin typeface="Arial"/>
                <a:cs typeface="Arial"/>
              </a:rPr>
              <a:t>6,8 </a:t>
            </a:r>
            <a:r>
              <a:rPr sz="14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4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4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4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4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4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4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4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7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4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4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5</a:t>
            </a:r>
            <a:r>
              <a:rPr sz="14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4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4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1292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3962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-1"/>
            <a:ext cx="5436096" cy="98527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10588" y="666442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7F3690D4-91C2-240B-AAFA-0D59B8607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75" y="1314416"/>
            <a:ext cx="4067583" cy="3050687"/>
          </a:xfrm>
          <a:prstGeom prst="rect">
            <a:avLst/>
          </a:prstGeom>
        </p:spPr>
      </p:pic>
      <p:pic>
        <p:nvPicPr>
          <p:cNvPr id="72" name="Рисунок 71" descr="C:\WINDOWS\Temp\7zO046A164D\share-photo-145530698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55" y="3811629"/>
            <a:ext cx="3888070" cy="29473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04048" y="1314416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детском саду «Теремок» в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пгт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Холм-Жирковский»: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лагоустроена территория (ремонт асфальта ) в сумме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2 543,6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рублей;</a:t>
            </a:r>
          </a:p>
          <a:p>
            <a:endParaRPr lang="ru-RU" dirty="0" smtClean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становлено уличное игровое оборудование на сумму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877,4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тыс. рублей.</a:t>
            </a:r>
          </a:p>
          <a:p>
            <a:endParaRPr lang="ru-RU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1863" y="5033699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детском саду «Ежик» на ст.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Игоревская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заменены окна в столовой  на сумму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75,0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рублей.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184490" y="5389047"/>
            <a:ext cx="7408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право 73"/>
          <p:cNvSpPr/>
          <p:nvPr/>
        </p:nvSpPr>
        <p:spPr>
          <a:xfrm rot="10800000">
            <a:off x="4439212" y="2592006"/>
            <a:ext cx="7408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219241" y="2001277"/>
            <a:ext cx="312270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176 572,3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26,2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57210" y="2848567"/>
            <a:ext cx="314071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5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r>
              <a:rPr sz="16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6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6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6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</a:t>
            </a:r>
            <a:r>
              <a:rPr lang="ru-RU" sz="16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ли</a:t>
            </a:r>
            <a:r>
              <a:rPr sz="16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общего </a:t>
            </a:r>
            <a:r>
              <a:rPr sz="1600" spc="-2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6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6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6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6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666  детям.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1592" y="947550"/>
            <a:ext cx="7495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2025 г: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126 373,1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Обеспечение государственных гарантий реализации прав на получение начального, основного и среднего образования (учебные расходы и ФОТ работающих) </a:t>
              </a:r>
              <a:r>
                <a:rPr lang="ru-RU" sz="1600" dirty="0" smtClean="0">
                  <a:solidFill>
                    <a:schemeClr val="bg2">
                      <a:lumMod val="75000"/>
                    </a:schemeClr>
                  </a:solidFill>
                </a:rPr>
                <a:t>.</a:t>
              </a:r>
              <a:endParaRPr sz="16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17 623,4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4 576,0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6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17 194,9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Обеспечение деятельности муниципальных учреждений, расходы на ремонт, укрепление материально-технической базы, обеспечение «Точек роста» 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0"/>
          <p:cNvGrpSpPr/>
          <p:nvPr/>
        </p:nvGrpSpPr>
        <p:grpSpPr>
          <a:xfrm>
            <a:off x="86719" y="616563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493312" y="1304242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26,2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1 805,4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80882" y="6854291"/>
              <a:ext cx="6739256" cy="78933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3" y="4566579"/>
            <a:ext cx="2760861" cy="2044763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3" name="object 4"/>
          <p:cNvSpPr/>
          <p:nvPr/>
        </p:nvSpPr>
        <p:spPr>
          <a:xfrm>
            <a:off x="3669326" y="-1"/>
            <a:ext cx="5436096" cy="98527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5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35268" y="5854932"/>
            <a:ext cx="403860" cy="4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pic>
        <p:nvPicPr>
          <p:cNvPr id="80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32402687"/>
              </p:ext>
            </p:extLst>
          </p:nvPr>
        </p:nvGraphicFramePr>
        <p:xfrm>
          <a:off x="251520" y="889785"/>
          <a:ext cx="8712968" cy="556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822173" y="3156073"/>
            <a:ext cx="3622035" cy="822595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Укрепление  материально-технического состояния школ Холм-Жирковского округа в 2025 году</a:t>
            </a:r>
            <a:endParaRPr lang="ru-RU" sz="1600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1" y="2920249"/>
            <a:ext cx="1930594" cy="1930594"/>
          </a:xfrm>
          <a:prstGeom prst="rect">
            <a:avLst/>
          </a:prstGeom>
        </p:spPr>
      </p:pic>
      <p:pic>
        <p:nvPicPr>
          <p:cNvPr id="13" name="object 6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00932" y="5351676"/>
            <a:ext cx="615696" cy="615695"/>
          </a:xfrm>
          <a:prstGeom prst="rect">
            <a:avLst/>
          </a:prstGeom>
        </p:spPr>
      </p:pic>
      <p:pic>
        <p:nvPicPr>
          <p:cNvPr id="15" name="object 5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04048" y="5449108"/>
            <a:ext cx="454151" cy="454152"/>
          </a:xfrm>
          <a:prstGeom prst="rect">
            <a:avLst/>
          </a:prstGeom>
        </p:spPr>
      </p:pic>
      <p:pic>
        <p:nvPicPr>
          <p:cNvPr id="17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851920" y="1601177"/>
            <a:ext cx="496233" cy="411261"/>
          </a:xfrm>
          <a:prstGeom prst="rect">
            <a:avLst/>
          </a:prstGeom>
        </p:spPr>
      </p:pic>
      <p:pic>
        <p:nvPicPr>
          <p:cNvPr id="19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65759" y="7917179"/>
            <a:ext cx="167640" cy="141731"/>
          </a:xfrm>
          <a:prstGeom prst="rect">
            <a:avLst/>
          </a:prstGeom>
        </p:spPr>
      </p:pic>
      <p:pic>
        <p:nvPicPr>
          <p:cNvPr id="20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016216" y="1794988"/>
            <a:ext cx="167640" cy="141731"/>
          </a:xfrm>
          <a:prstGeom prst="rect">
            <a:avLst/>
          </a:prstGeom>
        </p:spPr>
      </p:pic>
      <p:pic>
        <p:nvPicPr>
          <p:cNvPr id="21" name="object 6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58335" y="1487141"/>
            <a:ext cx="615696" cy="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02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715358" y="1050871"/>
            <a:ext cx="389126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14 222,2 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2,2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35584" y="1986249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 оказаны  713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2025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16172" y="3449012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 12 630,5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Расходы на фонд оплаты труда и содержание учреждений дополнительного образования.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722098" y="2267077"/>
            <a:ext cx="5358541" cy="1267694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965,1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48745" y="34324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4" y="225166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97203" y="2307322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74415" y="3547421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54251" y="461789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566,6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8823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Ремонт и укрепление материально-технической базы  в Доме творчества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sp>
        <p:nvSpPr>
          <p:cNvPr id="79" name="object 15"/>
          <p:cNvSpPr/>
          <p:nvPr/>
        </p:nvSpPr>
        <p:spPr>
          <a:xfrm>
            <a:off x="3448745" y="458830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 rot="21222337"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2,2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57112" y="4571924"/>
            <a:ext cx="661579" cy="534317"/>
          </a:xfrm>
          <a:prstGeom prst="rect">
            <a:avLst/>
          </a:prstGeom>
        </p:spPr>
      </p:pic>
      <p:sp>
        <p:nvSpPr>
          <p:cNvPr id="45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9" y="4714569"/>
            <a:ext cx="3623117" cy="1398740"/>
          </a:xfrm>
          <a:prstGeom prst="rect">
            <a:avLst/>
          </a:prstGeom>
        </p:spPr>
      </p:pic>
      <p:grpSp>
        <p:nvGrpSpPr>
          <p:cNvPr id="53" name="object 3"/>
          <p:cNvGrpSpPr/>
          <p:nvPr/>
        </p:nvGrpSpPr>
        <p:grpSpPr>
          <a:xfrm>
            <a:off x="3672739" y="5760986"/>
            <a:ext cx="5432683" cy="1111766"/>
            <a:chOff x="509016" y="6542531"/>
            <a:chExt cx="6970775" cy="1234439"/>
          </a:xfrm>
        </p:grpSpPr>
        <p:sp>
          <p:nvSpPr>
            <p:cNvPr id="54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60,0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5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9" name="object 8"/>
            <p:cNvSpPr/>
            <p:nvPr/>
          </p:nvSpPr>
          <p:spPr>
            <a:xfrm>
              <a:off x="635508" y="6835139"/>
              <a:ext cx="6739256" cy="8823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Р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асходы на организацию и  проведение спортивных мероприятий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sp>
        <p:nvSpPr>
          <p:cNvPr id="62" name="object 15"/>
          <p:cNvSpPr/>
          <p:nvPr/>
        </p:nvSpPr>
        <p:spPr>
          <a:xfrm>
            <a:off x="3448810" y="574932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3" name="object 6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79297" y="5781150"/>
            <a:ext cx="384048" cy="3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2482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5516" y="5545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5747704"/>
              </p:ext>
            </p:extLst>
          </p:nvPr>
        </p:nvGraphicFramePr>
        <p:xfrm>
          <a:off x="5796135" y="1268762"/>
          <a:ext cx="3367529" cy="158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18056961"/>
              </p:ext>
            </p:extLst>
          </p:nvPr>
        </p:nvGraphicFramePr>
        <p:xfrm>
          <a:off x="251520" y="1844824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45155692"/>
              </p:ext>
            </p:extLst>
          </p:nvPr>
        </p:nvGraphicFramePr>
        <p:xfrm>
          <a:off x="95542" y="939034"/>
          <a:ext cx="547260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4" name="Стрелка вправо с вырезом 33"/>
          <p:cNvSpPr/>
          <p:nvPr/>
        </p:nvSpPr>
        <p:spPr>
          <a:xfrm>
            <a:off x="5019519" y="1959665"/>
            <a:ext cx="648072" cy="484632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9289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942520"/>
              </p:ext>
            </p:extLst>
          </p:nvPr>
        </p:nvGraphicFramePr>
        <p:xfrm>
          <a:off x="4932041" y="3068960"/>
          <a:ext cx="4211960" cy="3340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560"/>
                <a:gridCol w="778492"/>
                <a:gridCol w="814908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1960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населения,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принимающего участие в культурно-досуговых мероприятиях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2 062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628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Процент обслуживания населения муниципальными библиотеками,%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89,0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9737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населения района, посетившего муниципальные музей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44,3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66,7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dirty="0" smtClean="0">
                          <a:effectLst/>
                          <a:latin typeface="Sitka Small" panose="02000505000000020004" pitchFamily="2" charset="0"/>
                          <a:ea typeface="Calibri" panose="020F0502020204030204" pitchFamily="34" charset="0"/>
                        </a:rPr>
                        <a:t>Удельный вес занимающихся физической культурой и спортом от численности граждан, проживающих на территории района, %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20" y="5270509"/>
            <a:ext cx="1167599" cy="1471144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на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территории муниципального образования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011571494"/>
              </p:ext>
            </p:extLst>
          </p:nvPr>
        </p:nvGraphicFramePr>
        <p:xfrm>
          <a:off x="3406" y="2564904"/>
          <a:ext cx="4435941" cy="4387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5464" y="34544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5516" y="5545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986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на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территории муниципального образования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406867391"/>
              </p:ext>
            </p:extLst>
          </p:nvPr>
        </p:nvGraphicFramePr>
        <p:xfrm>
          <a:off x="961652" y="881889"/>
          <a:ext cx="7992888" cy="5976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2114033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55717113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06282694"/>
              </p:ext>
            </p:extLst>
          </p:nvPr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0875869"/>
              </p:ext>
            </p:extLst>
          </p:nvPr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21463809"/>
              </p:ext>
            </p:extLst>
          </p:nvPr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-1977" y="-9573"/>
            <a:ext cx="7848872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1977" y="667837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847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4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043" y="4121226"/>
            <a:ext cx="518159" cy="519684"/>
          </a:xfrm>
          <a:prstGeom prst="rect">
            <a:avLst/>
          </a:prstGeom>
        </p:spPr>
      </p:pic>
      <p:pic>
        <p:nvPicPr>
          <p:cNvPr id="58" name="object 5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1167" y="3284528"/>
            <a:ext cx="454151" cy="4541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3900" y="4150850"/>
            <a:ext cx="45316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  <a:latin typeface="YS Text"/>
              </a:rPr>
              <a:t>В 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2025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году в рамках муниципальной программы проведены мероприятия: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ремонт кровли и цоколя Центрального дома культуры на сумму </a:t>
            </a:r>
            <a:r>
              <a:rPr lang="ru-RU" sz="1600" b="1" dirty="0" smtClean="0">
                <a:solidFill>
                  <a:srgbClr val="FF0000"/>
                </a:solidFill>
                <a:latin typeface="YS Text"/>
              </a:rPr>
              <a:t>3 437,8 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тыс. рублей;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rgbClr val="333333"/>
                </a:solidFill>
                <a:latin typeface="YS Text"/>
              </a:rPr>
              <a:t>р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емонт внутренних помещений музыкальной школы на сумму </a:t>
            </a:r>
            <a:r>
              <a:rPr lang="ru-RU" sz="1600" b="1" dirty="0" smtClean="0">
                <a:solidFill>
                  <a:srgbClr val="FF0000"/>
                </a:solidFill>
                <a:latin typeface="YS Text"/>
              </a:rPr>
              <a:t>5 264,6 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тыс. рублей.</a:t>
            </a:r>
          </a:p>
          <a:p>
            <a:pPr algn="just"/>
            <a:endParaRPr lang="ru-RU" sz="16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на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территории муниципального образования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" y="980728"/>
            <a:ext cx="3741057" cy="28090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2" y="3837532"/>
            <a:ext cx="3762944" cy="2825463"/>
          </a:xfrm>
          <a:prstGeom prst="rect">
            <a:avLst/>
          </a:prstGeom>
        </p:spPr>
      </p:pic>
      <p:pic>
        <p:nvPicPr>
          <p:cNvPr id="30" name="Рисунок 29" descr="C:\Users\6AA4~1\AppData\Local\Temp\Rar$DIa10256.3610\WhatsApp Image 2025-11-11 at 10.18.42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2"/>
          <a:stretch/>
        </p:blipFill>
        <p:spPr bwMode="auto">
          <a:xfrm>
            <a:off x="4423148" y="1074345"/>
            <a:ext cx="4464496" cy="2982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6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55" y="31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13,7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16028" y="994820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87 949,6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13,7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99849" y="1458671"/>
            <a:ext cx="5399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13 834,7 - </a:t>
              </a:r>
              <a:r>
                <a:rPr lang="ru-RU" sz="1600" b="1" dirty="0" smtClean="0">
                  <a:latin typeface="Franklin Gothic Book" panose="020B0503020102020204" pitchFamily="34" charset="0"/>
                </a:rPr>
                <a:t>Дополнительное образование</a:t>
              </a:r>
              <a:endParaRPr sz="1600" b="1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255,0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7 554,9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6 024,8 тыс. рублей – расходы на ремонт.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8204" y="4509513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46 527,0 – </a:t>
              </a:r>
              <a:r>
                <a:rPr lang="ru-RU" sz="1600" b="1" dirty="0">
                  <a:latin typeface="Franklin Gothic Book" panose="020B0503020102020204" pitchFamily="34" charset="0"/>
                </a:rPr>
                <a:t>Д</a:t>
              </a:r>
              <a:r>
                <a:rPr lang="ru-RU" sz="1600" b="1" dirty="0" smtClean="0">
                  <a:latin typeface="Franklin Gothic Book" panose="020B0503020102020204" pitchFamily="34" charset="0"/>
                </a:rPr>
                <a:t>осуговая деятельность</a:t>
              </a:r>
              <a:endParaRPr sz="1600" b="1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6 487,3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35 482,4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4 557,3 тыс. рублей – ремонт домов культуры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77411" y="2188050"/>
            <a:ext cx="4366638" cy="1583654"/>
            <a:chOff x="577595" y="6530447"/>
            <a:chExt cx="6902196" cy="1758395"/>
          </a:xfrm>
        </p:grpSpPr>
        <p:sp>
          <p:nvSpPr>
            <p:cNvPr id="46" name="object 5"/>
            <p:cNvSpPr/>
            <p:nvPr/>
          </p:nvSpPr>
          <p:spPr>
            <a:xfrm>
              <a:off x="579665" y="6530447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18 688,7– </a:t>
              </a:r>
              <a:r>
                <a:rPr lang="ru-RU" sz="1600" b="1" dirty="0" smtClean="0">
                  <a:latin typeface="Franklin Gothic Book" panose="020B0503020102020204" pitchFamily="34" charset="0"/>
                </a:rPr>
                <a:t>Библиотечное обслуживание</a:t>
              </a:r>
              <a:endParaRPr sz="1600" b="1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324,1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18 347,6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17,0 – комплектование книжных фондов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32327" y="4443314"/>
            <a:ext cx="4390637" cy="1618553"/>
            <a:chOff x="539660" y="6491697"/>
            <a:chExt cx="6940131" cy="1797145"/>
          </a:xfrm>
        </p:grpSpPr>
        <p:sp>
          <p:nvSpPr>
            <p:cNvPr id="51" name="object 5"/>
            <p:cNvSpPr/>
            <p:nvPr/>
          </p:nvSpPr>
          <p:spPr>
            <a:xfrm>
              <a:off x="539660" y="6491697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1 311,5 – </a:t>
              </a:r>
              <a:r>
                <a:rPr lang="ru-RU" sz="1600" b="1" dirty="0" smtClean="0">
                  <a:latin typeface="Franklin Gothic Book" panose="020B0503020102020204" pitchFamily="34" charset="0"/>
                </a:rPr>
                <a:t>Музейная деятельность</a:t>
              </a:r>
              <a:endParaRPr sz="1600" b="1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66,3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1 245,2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811899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337828" y="21912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8681" y="444331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40867" y="2247376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9390" y="2266347"/>
            <a:ext cx="496433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41967" y="4503777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72144" y="3767964"/>
            <a:ext cx="4368600" cy="61628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3300"/>
                </a:solidFill>
              </a:rPr>
              <a:t> Детская школа искусств</a:t>
            </a:r>
            <a:r>
              <a:rPr lang="ru-RU" sz="1400" dirty="0" smtClean="0">
                <a:solidFill>
                  <a:srgbClr val="003300"/>
                </a:solidFill>
              </a:rPr>
              <a:t> </a:t>
            </a:r>
            <a:endParaRPr sz="1400" dirty="0">
              <a:solidFill>
                <a:srgbClr val="003300"/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3300"/>
                </a:solidFill>
              </a:rPr>
              <a:t> Централизованная клубная система</a:t>
            </a:r>
            <a:r>
              <a:rPr lang="ru-RU" sz="1400" dirty="0" smtClean="0">
                <a:solidFill>
                  <a:srgbClr val="003300"/>
                </a:solidFill>
              </a:rPr>
              <a:t> </a:t>
            </a:r>
            <a:endParaRPr sz="1400" dirty="0">
              <a:solidFill>
                <a:srgbClr val="003300"/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/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003300"/>
                </a:solidFill>
              </a:rPr>
              <a:t>Централизованная библиотечная система</a:t>
            </a:r>
            <a:endParaRPr sz="1400" dirty="0">
              <a:solidFill>
                <a:srgbClr val="003300"/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695921" y="605863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99FF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003300"/>
                </a:solidFill>
              </a:rPr>
              <a:t>Музей</a:t>
            </a:r>
            <a:r>
              <a:rPr lang="ru-RU" sz="1400" dirty="0" smtClean="0">
                <a:solidFill>
                  <a:srgbClr val="003300"/>
                </a:solidFill>
              </a:rPr>
              <a:t> </a:t>
            </a:r>
            <a:endParaRPr sz="1400" dirty="0">
              <a:solidFill>
                <a:srgbClr val="003300"/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3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на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территории муниципального образования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5077" y="15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73" name="object 53"/>
          <p:cNvGrpSpPr/>
          <p:nvPr/>
        </p:nvGrpSpPr>
        <p:grpSpPr>
          <a:xfrm>
            <a:off x="2079598" y="1070406"/>
            <a:ext cx="6836162" cy="898825"/>
            <a:chOff x="5143500" y="2531364"/>
            <a:chExt cx="6664959" cy="2109470"/>
          </a:xfrm>
        </p:grpSpPr>
        <p:sp>
          <p:nvSpPr>
            <p:cNvPr id="74" name="object 54"/>
            <p:cNvSpPr/>
            <p:nvPr/>
          </p:nvSpPr>
          <p:spPr>
            <a:xfrm>
              <a:off x="5143500" y="2531364"/>
              <a:ext cx="1201420" cy="2108200"/>
            </a:xfrm>
            <a:custGeom>
              <a:avLst/>
              <a:gdLst/>
              <a:ahLst/>
              <a:cxnLst/>
              <a:rect l="l" t="t" r="r" b="b"/>
              <a:pathLst>
                <a:path w="1201420" h="2108200">
                  <a:moveTo>
                    <a:pt x="1200912" y="0"/>
                  </a:moveTo>
                  <a:lnTo>
                    <a:pt x="195452" y="0"/>
                  </a:lnTo>
                  <a:lnTo>
                    <a:pt x="144462" y="5612"/>
                  </a:lnTo>
                  <a:lnTo>
                    <a:pt x="98043" y="21364"/>
                  </a:lnTo>
                  <a:lnTo>
                    <a:pt x="58292" y="45624"/>
                  </a:lnTo>
                  <a:lnTo>
                    <a:pt x="27304" y="76764"/>
                  </a:lnTo>
                  <a:lnTo>
                    <a:pt x="7175" y="113153"/>
                  </a:lnTo>
                  <a:lnTo>
                    <a:pt x="0" y="153162"/>
                  </a:lnTo>
                  <a:lnTo>
                    <a:pt x="6202" y="201616"/>
                  </a:lnTo>
                  <a:lnTo>
                    <a:pt x="24323" y="247272"/>
                  </a:lnTo>
                  <a:lnTo>
                    <a:pt x="53629" y="288703"/>
                  </a:lnTo>
                  <a:lnTo>
                    <a:pt x="93390" y="324483"/>
                  </a:lnTo>
                  <a:lnTo>
                    <a:pt x="142875" y="353187"/>
                  </a:lnTo>
                  <a:lnTo>
                    <a:pt x="190692" y="376472"/>
                  </a:lnTo>
                  <a:lnTo>
                    <a:pt x="236672" y="401648"/>
                  </a:lnTo>
                  <a:lnTo>
                    <a:pt x="280730" y="428646"/>
                  </a:lnTo>
                  <a:lnTo>
                    <a:pt x="322779" y="457400"/>
                  </a:lnTo>
                  <a:lnTo>
                    <a:pt x="362734" y="487843"/>
                  </a:lnTo>
                  <a:lnTo>
                    <a:pt x="400511" y="519907"/>
                  </a:lnTo>
                  <a:lnTo>
                    <a:pt x="436022" y="553526"/>
                  </a:lnTo>
                  <a:lnTo>
                    <a:pt x="469184" y="588634"/>
                  </a:lnTo>
                  <a:lnTo>
                    <a:pt x="499910" y="625161"/>
                  </a:lnTo>
                  <a:lnTo>
                    <a:pt x="528116" y="663043"/>
                  </a:lnTo>
                  <a:lnTo>
                    <a:pt x="553715" y="702211"/>
                  </a:lnTo>
                  <a:lnTo>
                    <a:pt x="576623" y="742600"/>
                  </a:lnTo>
                  <a:lnTo>
                    <a:pt x="596753" y="784141"/>
                  </a:lnTo>
                  <a:lnTo>
                    <a:pt x="614021" y="826768"/>
                  </a:lnTo>
                  <a:lnTo>
                    <a:pt x="628340" y="870414"/>
                  </a:lnTo>
                  <a:lnTo>
                    <a:pt x="639627" y="915011"/>
                  </a:lnTo>
                  <a:lnTo>
                    <a:pt x="647794" y="960494"/>
                  </a:lnTo>
                  <a:lnTo>
                    <a:pt x="652757" y="1006794"/>
                  </a:lnTo>
                  <a:lnTo>
                    <a:pt x="654430" y="1053846"/>
                  </a:lnTo>
                  <a:lnTo>
                    <a:pt x="652757" y="1100897"/>
                  </a:lnTo>
                  <a:lnTo>
                    <a:pt x="647794" y="1147197"/>
                  </a:lnTo>
                  <a:lnTo>
                    <a:pt x="639627" y="1192680"/>
                  </a:lnTo>
                  <a:lnTo>
                    <a:pt x="628340" y="1237277"/>
                  </a:lnTo>
                  <a:lnTo>
                    <a:pt x="614021" y="1280923"/>
                  </a:lnTo>
                  <a:lnTo>
                    <a:pt x="596753" y="1323550"/>
                  </a:lnTo>
                  <a:lnTo>
                    <a:pt x="576623" y="1365091"/>
                  </a:lnTo>
                  <a:lnTo>
                    <a:pt x="553715" y="1405480"/>
                  </a:lnTo>
                  <a:lnTo>
                    <a:pt x="528116" y="1444648"/>
                  </a:lnTo>
                  <a:lnTo>
                    <a:pt x="499910" y="1482530"/>
                  </a:lnTo>
                  <a:lnTo>
                    <a:pt x="469184" y="1519057"/>
                  </a:lnTo>
                  <a:lnTo>
                    <a:pt x="436022" y="1554165"/>
                  </a:lnTo>
                  <a:lnTo>
                    <a:pt x="400511" y="1587784"/>
                  </a:lnTo>
                  <a:lnTo>
                    <a:pt x="362734" y="1619848"/>
                  </a:lnTo>
                  <a:lnTo>
                    <a:pt x="322779" y="1650291"/>
                  </a:lnTo>
                  <a:lnTo>
                    <a:pt x="280730" y="1679045"/>
                  </a:lnTo>
                  <a:lnTo>
                    <a:pt x="236672" y="1706043"/>
                  </a:lnTo>
                  <a:lnTo>
                    <a:pt x="190692" y="1731219"/>
                  </a:lnTo>
                  <a:lnTo>
                    <a:pt x="142875" y="1754505"/>
                  </a:lnTo>
                  <a:lnTo>
                    <a:pt x="93390" y="1782588"/>
                  </a:lnTo>
                  <a:lnTo>
                    <a:pt x="53629" y="1816895"/>
                  </a:lnTo>
                  <a:lnTo>
                    <a:pt x="24323" y="1856579"/>
                  </a:lnTo>
                  <a:lnTo>
                    <a:pt x="6202" y="1900792"/>
                  </a:lnTo>
                  <a:lnTo>
                    <a:pt x="0" y="1948688"/>
                  </a:lnTo>
                  <a:lnTo>
                    <a:pt x="0" y="1954530"/>
                  </a:lnTo>
                  <a:lnTo>
                    <a:pt x="7175" y="1994538"/>
                  </a:lnTo>
                  <a:lnTo>
                    <a:pt x="27305" y="2030927"/>
                  </a:lnTo>
                  <a:lnTo>
                    <a:pt x="58293" y="2062067"/>
                  </a:lnTo>
                  <a:lnTo>
                    <a:pt x="98044" y="2086327"/>
                  </a:lnTo>
                  <a:lnTo>
                    <a:pt x="144462" y="2102079"/>
                  </a:lnTo>
                  <a:lnTo>
                    <a:pt x="195452" y="2107692"/>
                  </a:lnTo>
                  <a:lnTo>
                    <a:pt x="1200912" y="2107692"/>
                  </a:lnTo>
                  <a:lnTo>
                    <a:pt x="1200912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5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2320" y="2537460"/>
              <a:ext cx="1952244" cy="2098547"/>
            </a:xfrm>
            <a:prstGeom prst="rect">
              <a:avLst/>
            </a:prstGeom>
          </p:spPr>
        </p:pic>
        <p:pic>
          <p:nvPicPr>
            <p:cNvPr id="7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39100" y="2537460"/>
              <a:ext cx="1952244" cy="2098547"/>
            </a:xfrm>
            <a:prstGeom prst="rect">
              <a:avLst/>
            </a:prstGeom>
          </p:spPr>
        </p:pic>
        <p:pic>
          <p:nvPicPr>
            <p:cNvPr id="7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2476" y="2542032"/>
              <a:ext cx="1952244" cy="2098547"/>
            </a:xfrm>
            <a:prstGeom prst="rect">
              <a:avLst/>
            </a:prstGeom>
          </p:spPr>
        </p:pic>
        <p:pic>
          <p:nvPicPr>
            <p:cNvPr id="7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0780" y="2542032"/>
              <a:ext cx="1952244" cy="2098547"/>
            </a:xfrm>
            <a:prstGeom prst="rect">
              <a:avLst/>
            </a:prstGeom>
          </p:spPr>
        </p:pic>
        <p:pic>
          <p:nvPicPr>
            <p:cNvPr id="7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8928" y="2540508"/>
              <a:ext cx="1952244" cy="2098547"/>
            </a:xfrm>
            <a:prstGeom prst="rect">
              <a:avLst/>
            </a:prstGeom>
          </p:spPr>
        </p:pic>
        <p:pic>
          <p:nvPicPr>
            <p:cNvPr id="8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5708" y="2540508"/>
              <a:ext cx="1952244" cy="2098547"/>
            </a:xfrm>
            <a:prstGeom prst="rect">
              <a:avLst/>
            </a:prstGeom>
          </p:spPr>
        </p:pic>
      </p:grpSp>
      <p:pic>
        <p:nvPicPr>
          <p:cNvPr id="81" name="object 7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7157" y="862183"/>
            <a:ext cx="1245261" cy="1131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8901" y="1144644"/>
            <a:ext cx="5817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/>
            </a:lvl1pPr>
          </a:lstStyle>
          <a:p>
            <a:r>
              <a:rPr lang="ru-RU" sz="2000" b="1" dirty="0" smtClean="0"/>
              <a:t>Расходы на капитальный ремонт, ремонт зданий домов культуры и благоустройство территорий</a:t>
            </a:r>
            <a:endParaRPr lang="ru-RU" sz="2000" b="1" dirty="0"/>
          </a:p>
        </p:txBody>
      </p:sp>
      <p:grpSp>
        <p:nvGrpSpPr>
          <p:cNvPr id="89" name="object 13"/>
          <p:cNvGrpSpPr/>
          <p:nvPr/>
        </p:nvGrpSpPr>
        <p:grpSpPr>
          <a:xfrm>
            <a:off x="272909" y="3125270"/>
            <a:ext cx="8832513" cy="886942"/>
            <a:chOff x="1277111" y="5743955"/>
            <a:chExt cx="10355564" cy="886942"/>
          </a:xfrm>
        </p:grpSpPr>
        <p:sp>
          <p:nvSpPr>
            <p:cNvPr id="90" name="object 14"/>
            <p:cNvSpPr/>
            <p:nvPr/>
          </p:nvSpPr>
          <p:spPr>
            <a:xfrm>
              <a:off x="1277111" y="5743955"/>
              <a:ext cx="419616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1 098,4 тыс. рублей</a:t>
              </a:r>
              <a:endParaRPr dirty="0"/>
            </a:p>
          </p:txBody>
        </p:sp>
        <p:pic>
          <p:nvPicPr>
            <p:cNvPr id="91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2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3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Ремонт кровли </a:t>
              </a:r>
              <a:r>
                <a:rPr lang="ru-RU" dirty="0" err="1" smtClean="0">
                  <a:solidFill>
                    <a:schemeClr val="bg1"/>
                  </a:solidFill>
                </a:rPr>
                <a:t>Печатниковского</a:t>
              </a:r>
              <a:r>
                <a:rPr lang="ru-RU" dirty="0" smtClean="0">
                  <a:solidFill>
                    <a:schemeClr val="bg1"/>
                  </a:solidFill>
                </a:rPr>
                <a:t> СДК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object 13"/>
          <p:cNvGrpSpPr/>
          <p:nvPr/>
        </p:nvGrpSpPr>
        <p:grpSpPr>
          <a:xfrm>
            <a:off x="272909" y="3971374"/>
            <a:ext cx="8761035" cy="886942"/>
            <a:chOff x="1277111" y="5743955"/>
            <a:chExt cx="10271760" cy="886942"/>
          </a:xfrm>
        </p:grpSpPr>
        <p:sp>
          <p:nvSpPr>
            <p:cNvPr id="96" name="object 14"/>
            <p:cNvSpPr/>
            <p:nvPr/>
          </p:nvSpPr>
          <p:spPr>
            <a:xfrm>
              <a:off x="1277111" y="5743955"/>
              <a:ext cx="5088412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1 237 тыс. рублей</a:t>
              </a:r>
              <a:endParaRPr dirty="0"/>
            </a:p>
          </p:txBody>
        </p:sp>
        <p:pic>
          <p:nvPicPr>
            <p:cNvPr id="97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8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9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</a:t>
              </a:r>
              <a:r>
                <a:rPr lang="ru-RU" dirty="0" smtClean="0">
                  <a:solidFill>
                    <a:schemeClr val="bg1"/>
                  </a:solidFill>
                </a:rPr>
                <a:t>Приобретение акустической системы, одежды сцены и компьютеров для СДК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object 13"/>
          <p:cNvGrpSpPr/>
          <p:nvPr/>
        </p:nvGrpSpPr>
        <p:grpSpPr>
          <a:xfrm>
            <a:off x="272909" y="4876079"/>
            <a:ext cx="8832513" cy="886942"/>
            <a:chOff x="1277111" y="5743955"/>
            <a:chExt cx="10271760" cy="886942"/>
          </a:xfrm>
        </p:grpSpPr>
        <p:sp>
          <p:nvSpPr>
            <p:cNvPr id="102" name="object 14"/>
            <p:cNvSpPr/>
            <p:nvPr/>
          </p:nvSpPr>
          <p:spPr>
            <a:xfrm>
              <a:off x="1277111" y="5743955"/>
              <a:ext cx="5969086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   125,3 тыс. рублей</a:t>
              </a:r>
              <a:endParaRPr dirty="0"/>
            </a:p>
          </p:txBody>
        </p:sp>
        <p:pic>
          <p:nvPicPr>
            <p:cNvPr id="103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04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05" name="object 17"/>
            <p:cNvSpPr/>
            <p:nvPr/>
          </p:nvSpPr>
          <p:spPr>
            <a:xfrm>
              <a:off x="1353929" y="6151499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        Замена электропроводки в </a:t>
              </a:r>
              <a:r>
                <a:rPr lang="ru-RU" dirty="0" err="1" smtClean="0">
                  <a:solidFill>
                    <a:schemeClr val="bg1"/>
                  </a:solidFill>
                </a:rPr>
                <a:t>Печатниковском</a:t>
              </a:r>
              <a:r>
                <a:rPr lang="ru-RU" dirty="0" smtClean="0">
                  <a:solidFill>
                    <a:schemeClr val="bg1"/>
                  </a:solidFill>
                </a:rPr>
                <a:t>, Никитинском и </a:t>
              </a:r>
              <a:r>
                <a:rPr lang="ru-RU" dirty="0" err="1" smtClean="0">
                  <a:solidFill>
                    <a:schemeClr val="bg1"/>
                  </a:solidFill>
                </a:rPr>
                <a:t>Тупиковском</a:t>
              </a:r>
              <a:r>
                <a:rPr lang="ru-RU" dirty="0" smtClean="0">
                  <a:solidFill>
                    <a:schemeClr val="bg1"/>
                  </a:solidFill>
                </a:rPr>
                <a:t> СДК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object 13"/>
          <p:cNvGrpSpPr/>
          <p:nvPr/>
        </p:nvGrpSpPr>
        <p:grpSpPr>
          <a:xfrm>
            <a:off x="240397" y="5790391"/>
            <a:ext cx="8761035" cy="886942"/>
            <a:chOff x="1277111" y="5743955"/>
            <a:chExt cx="10271760" cy="886942"/>
          </a:xfrm>
        </p:grpSpPr>
        <p:sp>
          <p:nvSpPr>
            <p:cNvPr id="108" name="object 14"/>
            <p:cNvSpPr/>
            <p:nvPr/>
          </p:nvSpPr>
          <p:spPr>
            <a:xfrm>
              <a:off x="1277111" y="5743955"/>
              <a:ext cx="703214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 157,3 тыс. рублей</a:t>
              </a:r>
              <a:endParaRPr dirty="0"/>
            </a:p>
          </p:txBody>
        </p:sp>
        <p:pic>
          <p:nvPicPr>
            <p:cNvPr id="109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10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11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Установка пандуса для Центрального Дома культуры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3" name="object 19"/>
          <p:cNvSpPr/>
          <p:nvPr/>
        </p:nvSpPr>
        <p:spPr>
          <a:xfrm>
            <a:off x="43873" y="578223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9"/>
          <p:cNvSpPr/>
          <p:nvPr/>
        </p:nvSpPr>
        <p:spPr>
          <a:xfrm>
            <a:off x="6177" y="4867918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9"/>
          <p:cNvSpPr/>
          <p:nvPr/>
        </p:nvSpPr>
        <p:spPr>
          <a:xfrm>
            <a:off x="28275" y="3963499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9"/>
          <p:cNvSpPr/>
          <p:nvPr/>
        </p:nvSpPr>
        <p:spPr>
          <a:xfrm>
            <a:off x="6177" y="3113814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5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394" y="3966685"/>
            <a:ext cx="615696" cy="615695"/>
          </a:xfrm>
          <a:prstGeom prst="rect">
            <a:avLst/>
          </a:prstGeom>
        </p:spPr>
      </p:pic>
      <p:pic>
        <p:nvPicPr>
          <p:cNvPr id="1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0700" y="5946374"/>
            <a:ext cx="400860" cy="380054"/>
          </a:xfrm>
          <a:prstGeom prst="rect">
            <a:avLst/>
          </a:prstGeom>
        </p:spPr>
      </p:pic>
      <p:grpSp>
        <p:nvGrpSpPr>
          <p:cNvPr id="59" name="object 13"/>
          <p:cNvGrpSpPr/>
          <p:nvPr/>
        </p:nvGrpSpPr>
        <p:grpSpPr>
          <a:xfrm>
            <a:off x="111038" y="2318363"/>
            <a:ext cx="8832513" cy="886942"/>
            <a:chOff x="1277111" y="5743955"/>
            <a:chExt cx="10355564" cy="886942"/>
          </a:xfrm>
        </p:grpSpPr>
        <p:sp>
          <p:nvSpPr>
            <p:cNvPr id="60" name="object 14"/>
            <p:cNvSpPr/>
            <p:nvPr/>
          </p:nvSpPr>
          <p:spPr>
            <a:xfrm>
              <a:off x="1277111" y="5743955"/>
              <a:ext cx="3679290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</a:t>
              </a:r>
              <a:r>
                <a:rPr lang="ru-RU" dirty="0"/>
                <a:t> </a:t>
              </a:r>
              <a:r>
                <a:rPr lang="ru-RU" dirty="0" smtClean="0"/>
                <a:t>  3 437,8 тыс. рублей</a:t>
              </a:r>
              <a:endParaRPr dirty="0"/>
            </a:p>
          </p:txBody>
        </p:sp>
        <p:pic>
          <p:nvPicPr>
            <p:cNvPr id="6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67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</a:rPr>
                <a:t>  </a:t>
              </a:r>
              <a:r>
                <a:rPr lang="ru-RU" dirty="0" smtClean="0">
                  <a:solidFill>
                    <a:schemeClr val="bg1"/>
                  </a:solidFill>
                </a:rPr>
                <a:t>Ремонт фасада и цоколя Центрального Дома культуры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object 19"/>
          <p:cNvSpPr/>
          <p:nvPr/>
        </p:nvSpPr>
        <p:spPr>
          <a:xfrm>
            <a:off x="7659" y="2298463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0836" y="2459335"/>
            <a:ext cx="400860" cy="380054"/>
          </a:xfrm>
          <a:prstGeom prst="rect">
            <a:avLst/>
          </a:prstGeom>
        </p:spPr>
      </p:pic>
      <p:pic>
        <p:nvPicPr>
          <p:cNvPr id="70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8861" y="3221309"/>
            <a:ext cx="400860" cy="380054"/>
          </a:xfrm>
          <a:prstGeom prst="rect">
            <a:avLst/>
          </a:prstGeom>
        </p:spPr>
      </p:pic>
      <p:pic>
        <p:nvPicPr>
          <p:cNvPr id="82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556" y="4878532"/>
            <a:ext cx="615696" cy="615695"/>
          </a:xfrm>
          <a:prstGeom prst="rect">
            <a:avLst/>
          </a:prstGeom>
        </p:spPr>
      </p:pic>
      <p:sp>
        <p:nvSpPr>
          <p:cNvPr id="53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на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территории муниципального образования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4899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7009" y="1326901"/>
            <a:ext cx="4887440" cy="707886"/>
          </a:xfrm>
          <a:prstGeom prst="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/>
            </a:lvl1pPr>
          </a:lstStyle>
          <a:p>
            <a:r>
              <a:rPr lang="ru-RU" sz="2000" b="1" dirty="0" smtClean="0"/>
              <a:t>Расходы на организацию спортивных мероприятий – 954,0 тыс. рублей</a:t>
            </a:r>
            <a:endParaRPr lang="ru-RU" sz="2000" b="1" dirty="0"/>
          </a:p>
        </p:txBody>
      </p:sp>
      <p:grpSp>
        <p:nvGrpSpPr>
          <p:cNvPr id="89" name="object 13"/>
          <p:cNvGrpSpPr/>
          <p:nvPr/>
        </p:nvGrpSpPr>
        <p:grpSpPr>
          <a:xfrm>
            <a:off x="272909" y="3125270"/>
            <a:ext cx="8832513" cy="886942"/>
            <a:chOff x="1277111" y="5743955"/>
            <a:chExt cx="10355564" cy="886942"/>
          </a:xfrm>
        </p:grpSpPr>
        <p:sp>
          <p:nvSpPr>
            <p:cNvPr id="90" name="object 14"/>
            <p:cNvSpPr/>
            <p:nvPr/>
          </p:nvSpPr>
          <p:spPr>
            <a:xfrm>
              <a:off x="1277111" y="5743955"/>
              <a:ext cx="419616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136,0 тыс. рублей</a:t>
              </a:r>
              <a:endParaRPr dirty="0"/>
            </a:p>
          </p:txBody>
        </p:sp>
        <p:pic>
          <p:nvPicPr>
            <p:cNvPr id="91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2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3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Приобретение сувенирной продукции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object 13"/>
          <p:cNvGrpSpPr/>
          <p:nvPr/>
        </p:nvGrpSpPr>
        <p:grpSpPr>
          <a:xfrm>
            <a:off x="272909" y="3971374"/>
            <a:ext cx="8761035" cy="886942"/>
            <a:chOff x="1277111" y="5743955"/>
            <a:chExt cx="10271760" cy="886942"/>
          </a:xfrm>
        </p:grpSpPr>
        <p:sp>
          <p:nvSpPr>
            <p:cNvPr id="96" name="object 14"/>
            <p:cNvSpPr/>
            <p:nvPr/>
          </p:nvSpPr>
          <p:spPr>
            <a:xfrm>
              <a:off x="1277111" y="5743955"/>
              <a:ext cx="5088412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167,0 тыс. рублей</a:t>
              </a:r>
              <a:endParaRPr dirty="0"/>
            </a:p>
          </p:txBody>
        </p:sp>
        <p:pic>
          <p:nvPicPr>
            <p:cNvPr id="97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8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9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</a:t>
              </a:r>
              <a:r>
                <a:rPr lang="ru-RU" dirty="0" smtClean="0">
                  <a:solidFill>
                    <a:schemeClr val="bg1"/>
                  </a:solidFill>
                </a:rPr>
                <a:t>Приобретение спортивной формы и инвентаря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object 13"/>
          <p:cNvGrpSpPr/>
          <p:nvPr/>
        </p:nvGrpSpPr>
        <p:grpSpPr>
          <a:xfrm>
            <a:off x="272909" y="4876079"/>
            <a:ext cx="8832513" cy="886942"/>
            <a:chOff x="1277111" y="5743955"/>
            <a:chExt cx="10271760" cy="886942"/>
          </a:xfrm>
        </p:grpSpPr>
        <p:sp>
          <p:nvSpPr>
            <p:cNvPr id="102" name="object 14"/>
            <p:cNvSpPr/>
            <p:nvPr/>
          </p:nvSpPr>
          <p:spPr>
            <a:xfrm>
              <a:off x="1277111" y="5743955"/>
              <a:ext cx="5969086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   178,0 тыс. рублей</a:t>
              </a:r>
              <a:endParaRPr dirty="0"/>
            </a:p>
          </p:txBody>
        </p:sp>
        <p:pic>
          <p:nvPicPr>
            <p:cNvPr id="103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04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05" name="object 17"/>
            <p:cNvSpPr/>
            <p:nvPr/>
          </p:nvSpPr>
          <p:spPr>
            <a:xfrm>
              <a:off x="1353929" y="6151499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        Взносы на участие в спортивных мероприятиях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object 13"/>
          <p:cNvGrpSpPr/>
          <p:nvPr/>
        </p:nvGrpSpPr>
        <p:grpSpPr>
          <a:xfrm>
            <a:off x="240397" y="5790391"/>
            <a:ext cx="8761035" cy="886942"/>
            <a:chOff x="1277111" y="5743955"/>
            <a:chExt cx="10271760" cy="886942"/>
          </a:xfrm>
        </p:grpSpPr>
        <p:sp>
          <p:nvSpPr>
            <p:cNvPr id="108" name="object 14"/>
            <p:cNvSpPr/>
            <p:nvPr/>
          </p:nvSpPr>
          <p:spPr>
            <a:xfrm>
              <a:off x="1277111" y="5743955"/>
              <a:ext cx="703214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 69,0 тыс. рублей</a:t>
              </a:r>
              <a:endParaRPr dirty="0"/>
            </a:p>
          </p:txBody>
        </p:sp>
        <p:pic>
          <p:nvPicPr>
            <p:cNvPr id="109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10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11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</a:t>
              </a:r>
              <a:r>
                <a:rPr lang="ru-RU" dirty="0" smtClean="0">
                  <a:solidFill>
                    <a:schemeClr val="bg1"/>
                  </a:solidFill>
                </a:rPr>
                <a:t>Расходы на питание участников спортивных мероприятий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13" name="object 19"/>
          <p:cNvSpPr/>
          <p:nvPr/>
        </p:nvSpPr>
        <p:spPr>
          <a:xfrm>
            <a:off x="43873" y="578223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9"/>
          <p:cNvSpPr/>
          <p:nvPr/>
        </p:nvSpPr>
        <p:spPr>
          <a:xfrm>
            <a:off x="6177" y="4867918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9"/>
          <p:cNvSpPr/>
          <p:nvPr/>
        </p:nvSpPr>
        <p:spPr>
          <a:xfrm>
            <a:off x="28275" y="3963499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9"/>
          <p:cNvSpPr/>
          <p:nvPr/>
        </p:nvSpPr>
        <p:spPr>
          <a:xfrm>
            <a:off x="6177" y="3113814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13"/>
          <p:cNvGrpSpPr/>
          <p:nvPr/>
        </p:nvGrpSpPr>
        <p:grpSpPr>
          <a:xfrm>
            <a:off x="111038" y="2318363"/>
            <a:ext cx="8832513" cy="886942"/>
            <a:chOff x="1277111" y="5743955"/>
            <a:chExt cx="10355564" cy="886942"/>
          </a:xfrm>
        </p:grpSpPr>
        <p:sp>
          <p:nvSpPr>
            <p:cNvPr id="60" name="object 14"/>
            <p:cNvSpPr/>
            <p:nvPr/>
          </p:nvSpPr>
          <p:spPr>
            <a:xfrm>
              <a:off x="1277111" y="5743955"/>
              <a:ext cx="3679290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</a:t>
              </a:r>
              <a:r>
                <a:rPr lang="ru-RU" dirty="0"/>
                <a:t> </a:t>
              </a:r>
              <a:r>
                <a:rPr lang="ru-RU" dirty="0" smtClean="0"/>
                <a:t>  395,0 тыс. рублей</a:t>
              </a:r>
              <a:endParaRPr dirty="0"/>
            </a:p>
          </p:txBody>
        </p:sp>
        <p:pic>
          <p:nvPicPr>
            <p:cNvPr id="6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67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</a:rPr>
                <a:t>  </a:t>
              </a:r>
              <a:r>
                <a:rPr lang="ru-RU" dirty="0" smtClean="0">
                  <a:solidFill>
                    <a:schemeClr val="bg1"/>
                  </a:solidFill>
                </a:rPr>
                <a:t>Расходы на ГСМ и доставку участников спортивных массовых мероприятий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object 19"/>
          <p:cNvSpPr/>
          <p:nvPr/>
        </p:nvSpPr>
        <p:spPr>
          <a:xfrm>
            <a:off x="17215" y="227875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601" r="7476" b="9400"/>
          <a:stretch/>
        </p:blipFill>
        <p:spPr>
          <a:xfrm>
            <a:off x="355903" y="566468"/>
            <a:ext cx="3329295" cy="1799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3519" y="2402519"/>
            <a:ext cx="484351" cy="475180"/>
          </a:xfrm>
          <a:prstGeom prst="rect">
            <a:avLst/>
          </a:prstGeom>
        </p:spPr>
      </p:pic>
      <p:pic>
        <p:nvPicPr>
          <p:cNvPr id="56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7617" y="5896206"/>
            <a:ext cx="484351" cy="475180"/>
          </a:xfrm>
          <a:prstGeom prst="rect">
            <a:avLst/>
          </a:prstGeom>
        </p:spPr>
      </p:pic>
      <p:pic>
        <p:nvPicPr>
          <p:cNvPr id="57" name="object 5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6445" y="4115160"/>
            <a:ext cx="417372" cy="413130"/>
          </a:xfrm>
          <a:prstGeom prst="rect">
            <a:avLst/>
          </a:prstGeom>
        </p:spPr>
      </p:pic>
      <p:pic>
        <p:nvPicPr>
          <p:cNvPr id="58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9340" y="4973507"/>
            <a:ext cx="452628" cy="487679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7438" y="3127444"/>
            <a:ext cx="550942" cy="612581"/>
          </a:xfrm>
          <a:prstGeom prst="rect">
            <a:avLst/>
          </a:prstGeom>
        </p:spPr>
      </p:pic>
      <p:sp>
        <p:nvSpPr>
          <p:cNvPr id="45" name="object 4"/>
          <p:cNvSpPr/>
          <p:nvPr/>
        </p:nvSpPr>
        <p:spPr>
          <a:xfrm>
            <a:off x="3669326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на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территории муниципального образования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791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28161"/>
              </p:ext>
            </p:extLst>
          </p:nvPr>
        </p:nvGraphicFramePr>
        <p:xfrm>
          <a:off x="107504" y="2972263"/>
          <a:ext cx="4608512" cy="362706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68352"/>
                <a:gridCol w="1440160"/>
              </a:tblGrid>
              <a:tr h="2891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</a:t>
                      </a:r>
                      <a:r>
                        <a:rPr lang="ru-RU" sz="1400" baseline="0" dirty="0" smtClean="0"/>
                        <a:t> 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204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Предоставление молодым семьям на улучшение жилищных условий социальных выплат, да/нет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latin typeface="Sitka Small" panose="02000505000000020004" pitchFamily="2" charset="0"/>
                        </a:rPr>
                        <a:t>Да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10793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Доля детей-сирот и детей, оставшихся без попечения родителей, переданных на воспитание в семьи граждан, в общей численности детей-сирот и детей, оставшихся без попечения родителей, %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latin typeface="Sitka Small" panose="02000505000000020004" pitchFamily="2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latin typeface="Sitka Small" panose="02000505000000020004" pitchFamily="2" charset="0"/>
                        </a:rPr>
                        <a:t>6,25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5555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детей, получивших жилые </a:t>
                      </a:r>
                      <a:r>
                        <a:rPr lang="ru-RU" sz="1200" kern="12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помещения,чел</a:t>
                      </a:r>
                      <a:r>
                        <a:rPr lang="ru-RU" sz="12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latin typeface="Sitka Small" panose="02000505000000020004" pitchFamily="2" charset="0"/>
                        </a:rPr>
                        <a:t>7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3374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студентов, получающих  ежемесячную денежную </a:t>
                      </a:r>
                      <a:r>
                        <a:rPr lang="ru-RU" sz="1200" kern="12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выплату,чел</a:t>
                      </a:r>
                      <a:r>
                        <a:rPr lang="ru-RU" sz="12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latin typeface="Sitka Small" panose="02000505000000020004" pitchFamily="2" charset="0"/>
                        </a:rPr>
                        <a:t>14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04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Повышение уровня доходов муниципальных служащих и лиц, замещающих муниципальные должности, после выхода на </a:t>
                      </a:r>
                      <a:r>
                        <a:rPr lang="ru-RU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пенсию,да</a:t>
                      </a:r>
                      <a:r>
                        <a:rPr lang="ru-RU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\нет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latin typeface="Sitka Small" panose="02000505000000020004" pitchFamily="2" charset="0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90383479"/>
              </p:ext>
            </p:extLst>
          </p:nvPr>
        </p:nvGraphicFramePr>
        <p:xfrm>
          <a:off x="5934605" y="1844824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75442821"/>
              </p:ext>
            </p:extLst>
          </p:nvPr>
        </p:nvGraphicFramePr>
        <p:xfrm>
          <a:off x="107504" y="980728"/>
          <a:ext cx="892899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88604049"/>
              </p:ext>
            </p:extLst>
          </p:nvPr>
        </p:nvGraphicFramePr>
        <p:xfrm>
          <a:off x="107504" y="1772816"/>
          <a:ext cx="5616624" cy="134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669326" y="0"/>
            <a:ext cx="5436096" cy="83671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«Социальная поддержка и защита населения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муниципального образования «Холм-Жирковский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33400272"/>
              </p:ext>
            </p:extLst>
          </p:nvPr>
        </p:nvGraphicFramePr>
        <p:xfrm>
          <a:off x="4690525" y="2335468"/>
          <a:ext cx="4276967" cy="4491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60032" y="27809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3 739,2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20072" y="3478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7 275,1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41946" y="444516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11 804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52276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512,0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6760" y="60428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564,8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32707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995180"/>
              </p:ext>
            </p:extLst>
          </p:nvPr>
        </p:nvGraphicFramePr>
        <p:xfrm>
          <a:off x="7917" y="3619409"/>
          <a:ext cx="4780109" cy="2904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895"/>
                <a:gridCol w="1151112"/>
                <a:gridCol w="1103102"/>
              </a:tblGrid>
              <a:tr h="4603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740487">
                <a:tc>
                  <a:txBody>
                    <a:bodyPr/>
                    <a:lstStyle/>
                    <a:p>
                      <a:pPr algn="just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Снижение потребления энергетической энергии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Да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3106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Освещение всех общественных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территорий 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3106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Сокращение потерь при транспортировке электрической энергии 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51179443"/>
              </p:ext>
            </p:extLst>
          </p:nvPr>
        </p:nvGraphicFramePr>
        <p:xfrm>
          <a:off x="4928826" y="1988840"/>
          <a:ext cx="4041741" cy="59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76264367"/>
              </p:ext>
            </p:extLst>
          </p:nvPr>
        </p:nvGraphicFramePr>
        <p:xfrm>
          <a:off x="107504" y="980728"/>
          <a:ext cx="892899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22122899"/>
              </p:ext>
            </p:extLst>
          </p:nvPr>
        </p:nvGraphicFramePr>
        <p:xfrm>
          <a:off x="107504" y="1916832"/>
          <a:ext cx="468052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669326" y="0"/>
            <a:ext cx="5436096" cy="9476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«Энергосбережение и повышение энергетической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эффективности  на территории  муниципального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образования «Холм-Жирковский муниципальный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округ»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934186318"/>
              </p:ext>
            </p:extLst>
          </p:nvPr>
        </p:nvGraphicFramePr>
        <p:xfrm>
          <a:off x="4690525" y="2335468"/>
          <a:ext cx="4276967" cy="4491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76056" y="285293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33,9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92080" y="393305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9 010,6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819" y="4927519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369,6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040" y="6007639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1 453,2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578991"/>
              </p:ext>
            </p:extLst>
          </p:nvPr>
        </p:nvGraphicFramePr>
        <p:xfrm>
          <a:off x="7916" y="3584818"/>
          <a:ext cx="4700603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364"/>
                <a:gridCol w="1055281"/>
                <a:gridCol w="1120958"/>
              </a:tblGrid>
              <a:tr h="4671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</a:tr>
              <a:tr h="412223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5Количество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преступлений, совершенных в районе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59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50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4200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трудоустроенных несовершеннолетних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граждан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47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711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Количество  мероприятий,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направленных на профилактику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11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4200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общественных мест, оснащенных системами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видеонаблюдения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31415131"/>
              </p:ext>
            </p:extLst>
          </p:nvPr>
        </p:nvGraphicFramePr>
        <p:xfrm>
          <a:off x="251520" y="2924944"/>
          <a:ext cx="424847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2681206"/>
              </p:ext>
            </p:extLst>
          </p:nvPr>
        </p:nvGraphicFramePr>
        <p:xfrm>
          <a:off x="107504" y="980728"/>
          <a:ext cx="89289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3603046"/>
              </p:ext>
            </p:extLst>
          </p:nvPr>
        </p:nvGraphicFramePr>
        <p:xfrm>
          <a:off x="107504" y="1700808"/>
          <a:ext cx="468052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5447822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815408" y="0"/>
            <a:ext cx="5290014" cy="9476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«Обеспечение правопорядка и безопасности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населения  муниципального образования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«Холм-Жирковский муниципальный  округ»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895098527"/>
              </p:ext>
            </p:extLst>
          </p:nvPr>
        </p:nvGraphicFramePr>
        <p:xfrm>
          <a:off x="3995936" y="1959372"/>
          <a:ext cx="5832648" cy="456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4788024" y="2276872"/>
            <a:ext cx="864096" cy="360040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56,6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788024" y="3425238"/>
            <a:ext cx="864096" cy="360040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323,5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788024" y="4653136"/>
            <a:ext cx="864096" cy="360040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68,5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788024" y="5881034"/>
            <a:ext cx="864096" cy="360040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5,2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791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03251398"/>
              </p:ext>
            </p:extLst>
          </p:nvPr>
        </p:nvGraphicFramePr>
        <p:xfrm>
          <a:off x="107504" y="908720"/>
          <a:ext cx="9042919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904656" y="1556792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92925051"/>
              </p:ext>
            </p:extLst>
          </p:nvPr>
        </p:nvGraphicFramePr>
        <p:xfrm>
          <a:off x="107504" y="1628800"/>
          <a:ext cx="547260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858461"/>
              </p:ext>
            </p:extLst>
          </p:nvPr>
        </p:nvGraphicFramePr>
        <p:xfrm>
          <a:off x="107504" y="3447320"/>
          <a:ext cx="5400600" cy="331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241"/>
                <a:gridCol w="1216223"/>
                <a:gridCol w="1224136"/>
              </a:tblGrid>
              <a:tr h="47784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455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455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6,8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8,1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492495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округа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935113"/>
            <a:ext cx="2496242" cy="1922887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35196110"/>
              </p:ext>
            </p:extLst>
          </p:nvPr>
        </p:nvGraphicFramePr>
        <p:xfrm>
          <a:off x="5865582" y="2132856"/>
          <a:ext cx="3384376" cy="2954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4" name="object 4"/>
          <p:cNvSpPr/>
          <p:nvPr/>
        </p:nvSpPr>
        <p:spPr>
          <a:xfrm>
            <a:off x="3815408" y="0"/>
            <a:ext cx="5290014" cy="9476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«Поддержка пассажирского транспорта общего пользования в муниципальном образовании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«Холм-Жирковский муниципальный  округ»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1333170"/>
              </p:ext>
            </p:extLst>
          </p:nvPr>
        </p:nvGraphicFramePr>
        <p:xfrm>
          <a:off x="64880" y="1052736"/>
          <a:ext cx="550810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2150374"/>
              </p:ext>
            </p:extLst>
          </p:nvPr>
        </p:nvGraphicFramePr>
        <p:xfrm>
          <a:off x="42573" y="1916832"/>
          <a:ext cx="540060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93603"/>
              </p:ext>
            </p:extLst>
          </p:nvPr>
        </p:nvGraphicFramePr>
        <p:xfrm>
          <a:off x="168901" y="3745467"/>
          <a:ext cx="5256582" cy="230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02"/>
                <a:gridCol w="1270340"/>
                <a:gridCol w="1270340"/>
              </a:tblGrid>
              <a:tr h="5525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16,9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16,9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272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прибыльных предприятий в их общем числе, %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7477" r="5113" b="7475"/>
          <a:stretch/>
        </p:blipFill>
        <p:spPr>
          <a:xfrm>
            <a:off x="5508104" y="4250492"/>
            <a:ext cx="35703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320582710"/>
              </p:ext>
            </p:extLst>
          </p:nvPr>
        </p:nvGraphicFramePr>
        <p:xfrm>
          <a:off x="5557342" y="793058"/>
          <a:ext cx="3586658" cy="3370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6" name="object 4"/>
          <p:cNvSpPr/>
          <p:nvPr/>
        </p:nvSpPr>
        <p:spPr>
          <a:xfrm>
            <a:off x="3815408" y="0"/>
            <a:ext cx="5290014" cy="9476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«Поддержка пассажирского транспорта общего пользования в муниципальном образовании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«Холм-Жирковский муниципальный  округ»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6115800"/>
              </p:ext>
            </p:extLst>
          </p:nvPr>
        </p:nvGraphicFramePr>
        <p:xfrm>
          <a:off x="115420" y="908719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31631" y="3811352"/>
            <a:ext cx="4484803" cy="523220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45083111"/>
              </p:ext>
            </p:extLst>
          </p:nvPr>
        </p:nvGraphicFramePr>
        <p:xfrm>
          <a:off x="323528" y="1651389"/>
          <a:ext cx="4248472" cy="2137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13532"/>
              </p:ext>
            </p:extLst>
          </p:nvPr>
        </p:nvGraphicFramePr>
        <p:xfrm>
          <a:off x="155530" y="4417388"/>
          <a:ext cx="489603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13"/>
                <a:gridCol w="1554229"/>
                <a:gridCol w="1641795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Увеличение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рождаемости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33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Снижение смертности населения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129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75915370"/>
              </p:ext>
            </p:extLst>
          </p:nvPr>
        </p:nvGraphicFramePr>
        <p:xfrm>
          <a:off x="5076056" y="3729954"/>
          <a:ext cx="4067944" cy="3096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456384" cy="2592288"/>
          </a:xfrm>
          <a:prstGeom prst="rect">
            <a:avLst/>
          </a:prstGeom>
        </p:spPr>
      </p:pic>
      <p:sp>
        <p:nvSpPr>
          <p:cNvPr id="14" name="object 4"/>
          <p:cNvSpPr/>
          <p:nvPr/>
        </p:nvSpPr>
        <p:spPr>
          <a:xfrm>
            <a:off x="3815408" y="0"/>
            <a:ext cx="5290014" cy="83671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«Демографическое развитие муниципального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«Холм-Жирковский муниципальный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округ»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-1"/>
            <a:ext cx="9073008" cy="1147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1663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МУНИЦИПАЛЬНОМ ОКРУГЕ     В 2025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2" name="Picture 2" descr="https://sun9-16.userapi.com/s/v1/ig2/Re8ZmLH-MUtNZ_WMZxBUvza3zZzgoSJdopn2rTSq_dufd7YTUANGRzK-gb0mEsd3clwjQjpQYnWBkYZIKq2Bdbsp.jpg?quality=95&amp;as=32x18,48x27,72x40,108x61,160x90,240x135,360x202,480x270,540x304,640x360,720x405,1080x607,1280x720&amp;from=bu&amp;u=XE_UrxUOSwnaBSSh8OICSgQNzrp7fFogujbkf-FiJaM&amp;cs=640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6614" r="14949" b="337"/>
          <a:stretch/>
        </p:blipFill>
        <p:spPr bwMode="auto">
          <a:xfrm>
            <a:off x="4176358" y="3478142"/>
            <a:ext cx="4896544" cy="31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-9924" y="1916832"/>
            <a:ext cx="3782618" cy="450344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ru-RU" sz="1600" dirty="0">
                <a:latin typeface="Bahnschrift SemiCondensed" panose="020B0502040204020203" pitchFamily="34" charset="0"/>
              </a:rPr>
              <a:t> </a:t>
            </a:r>
            <a:r>
              <a:rPr lang="ru-RU" sz="1600" dirty="0" smtClean="0">
                <a:latin typeface="Bahnschrift SemiCondensed" panose="020B0502040204020203" pitchFamily="34" charset="0"/>
              </a:rPr>
              <a:t>      Накануне </a:t>
            </a:r>
            <a:r>
              <a:rPr lang="ru-RU" sz="1600" dirty="0">
                <a:latin typeface="Bahnschrift SemiCondensed" panose="020B0502040204020203" pitchFamily="34" charset="0"/>
              </a:rPr>
              <a:t>празднования 82-й годовщины освобождения Смоленщины, в рамках проекта «Историческая память» партии «ЕДИНАЯ РОССИЯ» по увековечению памяти жителей Холм-Жирковского района, сожженных и расстрелянных немецко-фашистскими захватчиками в 1941-1943 годах, и реализации проекта «Роща Памяти», был открыт памятник «Сожженным деревням и жителям», как дань светлой памяти жителям и деревням Холм-Жирковского района, сожженным </a:t>
            </a:r>
            <a:r>
              <a:rPr lang="ru-RU" sz="1600" dirty="0" smtClean="0">
                <a:latin typeface="Bahnschrift SemiCondensed" panose="020B0502040204020203" pitchFamily="34" charset="0"/>
              </a:rPr>
              <a:t>оккупантами.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Объем средств бюджета. направленный на реализацию данного проекта составил более 600,0 тыс. рублей.</a:t>
            </a:r>
            <a:endParaRPr lang="ru-RU" sz="17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103"/>
            <a:ext cx="3365335" cy="2258614"/>
          </a:xfrm>
          <a:prstGeom prst="rect">
            <a:avLst/>
          </a:prstGeom>
        </p:spPr>
      </p:pic>
      <p:pic>
        <p:nvPicPr>
          <p:cNvPr id="21" name="Picture 4" descr="https://smolmolodezh.ru/wp-content/uploads/2025/09/7-300x3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091"/>
          <a:stretch/>
        </p:blipFill>
        <p:spPr bwMode="auto">
          <a:xfrm>
            <a:off x="5112462" y="750387"/>
            <a:ext cx="3024336" cy="27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6" name="Рисунок 5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-7301" y="-22036"/>
            <a:ext cx="9173380" cy="688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8676" y="908955"/>
            <a:ext cx="9068023" cy="779416"/>
            <a:chOff x="-31527" y="0"/>
            <a:chExt cx="9068023" cy="965478"/>
          </a:xfrm>
          <a:scene3d>
            <a:camera prst="orthographicFront"/>
            <a:lightRig rig="chilly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9036496" cy="965478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4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-31527" y="47131"/>
              <a:ext cx="8942234" cy="8712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u="sng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Цель</a:t>
              </a:r>
              <a:r>
                <a:rPr lang="ru-RU" sz="1600" b="1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: 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п</a:t>
              </a:r>
              <a:r>
                <a:rPr lang="ru-RU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овышение </a:t>
              </a:r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качества жилищно-коммунальных услуг, предоставляемых на территории муниципального образования «Холм-Жирковский муниципальный округ» Смоленской области</a:t>
              </a:r>
              <a:r>
                <a:rPr lang="ru-RU" sz="1600" b="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 </a:t>
              </a:r>
              <a:endParaRPr lang="ru-RU" sz="1600" b="0" kern="1200" dirty="0">
                <a:solidFill>
                  <a:schemeClr val="bg1"/>
                </a:solidFill>
                <a:latin typeface="Sitka Small" panose="02000505000000020004" pitchFamily="2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425048" y="1782475"/>
            <a:ext cx="4726253" cy="1076669"/>
            <a:chOff x="0" y="0"/>
            <a:chExt cx="5184560" cy="1404000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0"/>
              <a:ext cx="5184560" cy="1404000"/>
            </a:xfrm>
            <a:prstGeom prst="roundRect">
              <a:avLst/>
            </a:prstGeom>
            <a:solidFill>
              <a:srgbClr val="FFCCFF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68538" y="68538"/>
              <a:ext cx="5047484" cy="12669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Sitka Small" panose="02000505000000020004" pitchFamily="2" charset="0"/>
                </a:rPr>
                <a:t>В </a:t>
              </a:r>
              <a:r>
                <a:rPr lang="ru-RU" sz="1600" b="1" kern="1200" dirty="0" smtClean="0">
                  <a:latin typeface="Sitka Small" panose="02000505000000020004" pitchFamily="2" charset="0"/>
                </a:rPr>
                <a:t>2025</a:t>
              </a:r>
              <a:r>
                <a:rPr lang="ru-RU" sz="1600" kern="1200" dirty="0" smtClean="0">
                  <a:latin typeface="Sitka Small" panose="02000505000000020004" pitchFamily="2" charset="0"/>
                </a:rPr>
                <a:t> году на реализацию программы было направлено  </a:t>
              </a:r>
              <a:r>
                <a:rPr lang="ru-RU" sz="1600" b="1" dirty="0" smtClean="0">
                  <a:latin typeface="Sitka Small" panose="02000505000000020004" pitchFamily="2" charset="0"/>
                </a:rPr>
                <a:t>32 072,5</a:t>
              </a:r>
              <a:r>
                <a:rPr lang="ru-RU" sz="1600" kern="1200" dirty="0" smtClean="0">
                  <a:latin typeface="Sitka Small" panose="02000505000000020004" pitchFamily="2" charset="0"/>
                </a:rPr>
                <a:t> тыс. рублей или </a:t>
              </a:r>
              <a:r>
                <a:rPr lang="ru-RU" sz="1600" b="1" dirty="0" smtClean="0">
                  <a:latin typeface="Sitka Small" panose="02000505000000020004" pitchFamily="2" charset="0"/>
                </a:rPr>
                <a:t>96,9</a:t>
              </a:r>
              <a:r>
                <a:rPr lang="ru-RU" sz="1600" kern="1200" dirty="0" smtClean="0">
                  <a:latin typeface="Sitka Small" panose="02000505000000020004" pitchFamily="2" charset="0"/>
                </a:rPr>
                <a:t> % к годовому плану (</a:t>
              </a:r>
              <a:r>
                <a:rPr lang="ru-RU" sz="1600" b="1" dirty="0" smtClean="0">
                  <a:latin typeface="Sitka Small" panose="02000505000000020004" pitchFamily="2" charset="0"/>
                </a:rPr>
                <a:t>33 084,7</a:t>
              </a:r>
              <a:r>
                <a:rPr lang="ru-RU" sz="1600" kern="1200" dirty="0" smtClean="0">
                  <a:latin typeface="Sitka Small" panose="02000505000000020004" pitchFamily="2" charset="0"/>
                </a:rPr>
                <a:t> тыс. рублей).</a:t>
              </a:r>
              <a:endParaRPr lang="ru-RU" sz="1600" kern="1200" dirty="0">
                <a:latin typeface="Sitka Small" panose="02000505000000020004" pitchFamily="2" charset="0"/>
              </a:endParaRPr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533566"/>
              </p:ext>
            </p:extLst>
          </p:nvPr>
        </p:nvGraphicFramePr>
        <p:xfrm>
          <a:off x="4605908" y="3100870"/>
          <a:ext cx="4392459" cy="3520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1183"/>
                <a:gridCol w="1441276"/>
              </a:tblGrid>
              <a:tr h="2781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</a:t>
                      </a:r>
                      <a:r>
                        <a:rPr lang="ru-RU" sz="1400" baseline="0" dirty="0" smtClean="0"/>
                        <a:t> 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84064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r>
                        <a:rPr lang="ru-RU" sz="1400" kern="1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kern="1200" baseline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негазифированных</a:t>
                      </a:r>
                      <a:r>
                        <a:rPr lang="ru-RU" sz="1400" kern="1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населенных пунктов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800" noProof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762588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Содержание объектов муниципального</a:t>
                      </a:r>
                      <a:r>
                        <a:rPr lang="ru-RU" sz="1400" kern="1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жилого фонда и коммунальной инфраструктуры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noProof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86219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kern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Увеличение численности населения, для которого улучшится качество коммунальных услуг,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noProof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86851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kern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Снижение аварийности коммунальной инфраструктуры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noProof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947202427"/>
              </p:ext>
            </p:extLst>
          </p:nvPr>
        </p:nvGraphicFramePr>
        <p:xfrm>
          <a:off x="100202" y="1537282"/>
          <a:ext cx="4276967" cy="5258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0221" y="1914826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21 489,4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2644446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987,9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307536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3 970,4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9548" y="4027492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   </a:t>
            </a:r>
            <a:r>
              <a:rPr lang="ru-RU" sz="1600" b="1" dirty="0" smtClean="0">
                <a:solidFill>
                  <a:schemeClr val="bg1"/>
                </a:solidFill>
              </a:rPr>
              <a:t>835,1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4735586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3 196,8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568" y="5423603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526,3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4984" y="6185338"/>
            <a:ext cx="91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870,0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3815408" y="0"/>
            <a:ext cx="5290014" cy="83671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азвитие жилищно-коммунального хозяйства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муниципального  образования «Холм-Жирковский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муниципальный  округ»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16" y="76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7763442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60504014"/>
              </p:ext>
            </p:extLst>
          </p:nvPr>
        </p:nvGraphicFramePr>
        <p:xfrm>
          <a:off x="179512" y="1895976"/>
          <a:ext cx="5184576" cy="212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29348"/>
              </p:ext>
            </p:extLst>
          </p:nvPr>
        </p:nvGraphicFramePr>
        <p:xfrm>
          <a:off x="173894" y="4060335"/>
          <a:ext cx="5121657" cy="2643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106"/>
                <a:gridCol w="1312297"/>
                <a:gridCol w="1419254"/>
              </a:tblGrid>
              <a:tr h="4696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256995">
                <a:tc>
                  <a:txBody>
                    <a:bodyPr/>
                    <a:lstStyle/>
                    <a:p>
                      <a:pPr algn="just"/>
                      <a:r>
                        <a:rPr lang="ru-RU" sz="13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Увеличение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маломобильных групп  (единиц)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50</a:t>
                      </a:r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51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38368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Проведение</a:t>
                      </a:r>
                      <a:r>
                        <a:rPr lang="ru-RU" sz="13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спортивных</a:t>
                      </a:r>
                      <a:r>
                        <a:rPr lang="ru-RU" sz="13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и культурных мероприятий</a:t>
                      </a:r>
                      <a:endParaRPr lang="ru-RU" sz="13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да</a:t>
                      </a:r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1732335"/>
              </p:ext>
            </p:extLst>
          </p:nvPr>
        </p:nvGraphicFramePr>
        <p:xfrm>
          <a:off x="5364088" y="1571068"/>
          <a:ext cx="4032448" cy="2474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05" y="4054376"/>
            <a:ext cx="4017893" cy="2790203"/>
          </a:xfrm>
          <a:prstGeom prst="rect">
            <a:avLst/>
          </a:prstGeom>
        </p:spPr>
      </p:pic>
      <p:sp>
        <p:nvSpPr>
          <p:cNvPr id="14" name="object 4"/>
          <p:cNvSpPr/>
          <p:nvPr/>
        </p:nvSpPr>
        <p:spPr>
          <a:xfrm>
            <a:off x="3815408" y="0"/>
            <a:ext cx="5290014" cy="83671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Доступная среда на территории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муниципального  образования «Холм-Жирковский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муниципальный  округ»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7079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714" y="168895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3307721"/>
              </p:ext>
            </p:extLst>
          </p:nvPr>
        </p:nvGraphicFramePr>
        <p:xfrm>
          <a:off x="107504" y="947630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35224780"/>
              </p:ext>
            </p:extLst>
          </p:nvPr>
        </p:nvGraphicFramePr>
        <p:xfrm>
          <a:off x="135685" y="1694884"/>
          <a:ext cx="4580331" cy="1321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057629740"/>
              </p:ext>
            </p:extLst>
          </p:nvPr>
        </p:nvGraphicFramePr>
        <p:xfrm>
          <a:off x="395536" y="2993406"/>
          <a:ext cx="3960440" cy="72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29550"/>
              </p:ext>
            </p:extLst>
          </p:nvPr>
        </p:nvGraphicFramePr>
        <p:xfrm>
          <a:off x="142714" y="3673340"/>
          <a:ext cx="4311422" cy="265906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240975"/>
                <a:gridCol w="1070447"/>
              </a:tblGrid>
              <a:tr h="4273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</a:t>
                      </a:r>
                      <a:r>
                        <a:rPr lang="ru-RU" sz="1400" baseline="0" dirty="0" smtClean="0"/>
                        <a:t> 2025</a:t>
                      </a:r>
                      <a:endParaRPr lang="ru-RU" sz="140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813970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14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Повышение уровня благоустройства сельских территорий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/>
                    </a:p>
                    <a:p>
                      <a:pPr algn="ctr"/>
                      <a:r>
                        <a:rPr lang="ru-RU" noProof="0" dirty="0" smtClean="0"/>
                        <a:t>Да</a:t>
                      </a:r>
                      <a:endParaRPr lang="ru-RU" b="0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6816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Обеспечение пожарной безопасности в населенных пунктах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/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/>
                        <a:t>Да</a:t>
                      </a:r>
                      <a:endParaRPr lang="ru-RU" sz="1800" b="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81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Удовлетворенность граждан качеством содержания мест </a:t>
                      </a: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захоронения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/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/>
                        <a:t>Да</a:t>
                      </a:r>
                      <a:endParaRPr lang="ru-RU" sz="1800" b="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27924474"/>
              </p:ext>
            </p:extLst>
          </p:nvPr>
        </p:nvGraphicFramePr>
        <p:xfrm>
          <a:off x="3995936" y="1959372"/>
          <a:ext cx="5832648" cy="456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16016" y="2276872"/>
            <a:ext cx="10081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16 730,9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735899" y="3488674"/>
            <a:ext cx="10081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104,9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740334" y="4700476"/>
            <a:ext cx="10081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384,3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735899" y="5891612"/>
            <a:ext cx="10081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812,3</a:t>
            </a:r>
            <a:endParaRPr lang="ru-RU" dirty="0"/>
          </a:p>
        </p:txBody>
      </p:sp>
      <p:sp>
        <p:nvSpPr>
          <p:cNvPr id="18" name="object 4"/>
          <p:cNvSpPr/>
          <p:nvPr/>
        </p:nvSpPr>
        <p:spPr>
          <a:xfrm>
            <a:off x="3815408" y="0"/>
            <a:ext cx="5290014" cy="83671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сельских территорий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муниципального  образования «Холм-Жирковский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муниципальный  округ»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54856052"/>
              </p:ext>
            </p:extLst>
          </p:nvPr>
        </p:nvGraphicFramePr>
        <p:xfrm>
          <a:off x="107504" y="1052736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622431"/>
              </p:ext>
            </p:extLst>
          </p:nvPr>
        </p:nvGraphicFramePr>
        <p:xfrm>
          <a:off x="4523757" y="4167678"/>
          <a:ext cx="4620243" cy="260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011"/>
                <a:gridCol w="998591"/>
                <a:gridCol w="1089641"/>
              </a:tblGrid>
              <a:tr h="481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729563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432,2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701,5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8306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полученных технических паспортов, технических планов, оценки рыночной стоимости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</a:t>
                      </a:r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20,0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6866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Обеспечение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сохранности и содержания муниципального имущества (да/нет)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44693398"/>
              </p:ext>
            </p:extLst>
          </p:nvPr>
        </p:nvGraphicFramePr>
        <p:xfrm>
          <a:off x="4499992" y="1484784"/>
          <a:ext cx="4824536" cy="271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394125161"/>
              </p:ext>
            </p:extLst>
          </p:nvPr>
        </p:nvGraphicFramePr>
        <p:xfrm>
          <a:off x="237504" y="1556792"/>
          <a:ext cx="419048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6436" y="587585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353,7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9572" y="510492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238,2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447660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63,0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308" y="383517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93,7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9592" y="3182397"/>
            <a:ext cx="90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7463,7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443" y="256934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47,5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436" y="1858662"/>
            <a:ext cx="91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6 546,7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815408" y="0"/>
            <a:ext cx="5290014" cy="105273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Управление муниципальным имуществом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и земельными ресурсами  муниципального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образования «Холм-Жирковский  муниципальный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округ»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-8398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5127184"/>
              </p:ext>
            </p:extLst>
          </p:nvPr>
        </p:nvGraphicFramePr>
        <p:xfrm>
          <a:off x="136187" y="947630"/>
          <a:ext cx="9036496" cy="83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76683112"/>
              </p:ext>
            </p:extLst>
          </p:nvPr>
        </p:nvGraphicFramePr>
        <p:xfrm>
          <a:off x="107504" y="1772816"/>
          <a:ext cx="5184576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50798540"/>
              </p:ext>
            </p:extLst>
          </p:nvPr>
        </p:nvGraphicFramePr>
        <p:xfrm>
          <a:off x="611560" y="2852936"/>
          <a:ext cx="4176464" cy="65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898107"/>
              </p:ext>
            </p:extLst>
          </p:nvPr>
        </p:nvGraphicFramePr>
        <p:xfrm>
          <a:off x="107504" y="3544563"/>
          <a:ext cx="5212156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119"/>
                <a:gridCol w="1300788"/>
                <a:gridCol w="1369249"/>
              </a:tblGrid>
              <a:tr h="5306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424256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380,0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384,0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157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98112225"/>
              </p:ext>
            </p:extLst>
          </p:nvPr>
        </p:nvGraphicFramePr>
        <p:xfrm>
          <a:off x="5397542" y="1473488"/>
          <a:ext cx="3672408" cy="2891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>
          <a:xfrm>
            <a:off x="5382650" y="4188470"/>
            <a:ext cx="3761350" cy="2580833"/>
          </a:xfrm>
          <a:prstGeom prst="rect">
            <a:avLst/>
          </a:prstGeom>
        </p:spPr>
      </p:pic>
      <p:sp>
        <p:nvSpPr>
          <p:cNvPr id="14" name="object 4"/>
          <p:cNvSpPr/>
          <p:nvPr/>
        </p:nvSpPr>
        <p:spPr>
          <a:xfrm>
            <a:off x="3815408" y="0"/>
            <a:ext cx="5290014" cy="105273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Гражданско-патриотическое воспитание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граждан муниципального  образования «Холм-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муниципальный   округ»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27370220"/>
              </p:ext>
            </p:extLst>
          </p:nvPr>
        </p:nvGraphicFramePr>
        <p:xfrm>
          <a:off x="89756" y="1098939"/>
          <a:ext cx="903649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84481788"/>
              </p:ext>
            </p:extLst>
          </p:nvPr>
        </p:nvGraphicFramePr>
        <p:xfrm>
          <a:off x="179512" y="1916832"/>
          <a:ext cx="488875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407058248"/>
              </p:ext>
            </p:extLst>
          </p:nvPr>
        </p:nvGraphicFramePr>
        <p:xfrm>
          <a:off x="467544" y="3429000"/>
          <a:ext cx="4266457" cy="947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347476"/>
              </p:ext>
            </p:extLst>
          </p:nvPr>
        </p:nvGraphicFramePr>
        <p:xfrm>
          <a:off x="27426" y="4437112"/>
          <a:ext cx="4824536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310"/>
                <a:gridCol w="1238155"/>
                <a:gridCol w="1110071"/>
              </a:tblGrid>
              <a:tr h="41523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08119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отремонтированных объектов культурного наследия от общего количества объектов культурного наследия, расположенных на территории МО,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20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1,2</a:t>
                      </a:r>
                      <a:endParaRPr lang="ru-RU" sz="20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0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4,3</a:t>
                      </a:r>
                      <a:endParaRPr lang="ru-RU" sz="20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723068009"/>
              </p:ext>
            </p:extLst>
          </p:nvPr>
        </p:nvGraphicFramePr>
        <p:xfrm>
          <a:off x="5256483" y="1484784"/>
          <a:ext cx="3798029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23" name="Рисунок 22" descr="C:\Users\Лилечка Валерьевна\Downloads\vWfX3sSwFHbrqR_rzrV6F-xQijgAJgr3Ao9a3WFnFM8KqVMYuRCiC0Co7a-lXQWBBPjA-XhZ0YR8Fpexnk-5NQXo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6136" r="7482" b="14217"/>
          <a:stretch/>
        </p:blipFill>
        <p:spPr bwMode="auto">
          <a:xfrm>
            <a:off x="5076055" y="4149080"/>
            <a:ext cx="3978457" cy="2662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bject 4"/>
          <p:cNvSpPr/>
          <p:nvPr/>
        </p:nvSpPr>
        <p:spPr>
          <a:xfrm>
            <a:off x="3799002" y="0"/>
            <a:ext cx="5306420" cy="105273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Сохранение, охрана объектов культурного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наследия  расположенных на территории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 образования «Холм-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муниципальный округ»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7079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08" y="224354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82756064"/>
              </p:ext>
            </p:extLst>
          </p:nvPr>
        </p:nvGraphicFramePr>
        <p:xfrm>
          <a:off x="107504" y="1052736"/>
          <a:ext cx="878497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29620098"/>
              </p:ext>
            </p:extLst>
          </p:nvPr>
        </p:nvGraphicFramePr>
        <p:xfrm>
          <a:off x="8277" y="1887633"/>
          <a:ext cx="5132569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998253553"/>
              </p:ext>
            </p:extLst>
          </p:nvPr>
        </p:nvGraphicFramePr>
        <p:xfrm>
          <a:off x="0" y="3688942"/>
          <a:ext cx="5292080" cy="964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87631"/>
              </p:ext>
            </p:extLst>
          </p:nvPr>
        </p:nvGraphicFramePr>
        <p:xfrm>
          <a:off x="7916" y="4701902"/>
          <a:ext cx="5772094" cy="2003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341"/>
                <a:gridCol w="1127707"/>
                <a:gridCol w="1230046"/>
              </a:tblGrid>
              <a:tr h="4592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3737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построенных и обустроенных контейнерных площадок на территории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муниципального округа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263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263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29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Объем переданных на обезвреживание ртутьсодержащих отходов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0,15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44824"/>
            <a:ext cx="3634746" cy="230425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175041"/>
              </p:ext>
            </p:extLst>
          </p:nvPr>
        </p:nvGraphicFramePr>
        <p:xfrm>
          <a:off x="5796136" y="4168937"/>
          <a:ext cx="36004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5" name="object 4"/>
          <p:cNvSpPr/>
          <p:nvPr/>
        </p:nvSpPr>
        <p:spPr>
          <a:xfrm>
            <a:off x="3779912" y="0"/>
            <a:ext cx="5325510" cy="105273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коммунальными  отходами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на территории  муниципального образования «Холм-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муниципальный 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9661889"/>
              </p:ext>
            </p:extLst>
          </p:nvPr>
        </p:nvGraphicFramePr>
        <p:xfrm>
          <a:off x="107504" y="836712"/>
          <a:ext cx="9036496" cy="753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63675" y="2942084"/>
            <a:ext cx="424847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федерального, областного и местного бюджетов.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14492913"/>
              </p:ext>
            </p:extLst>
          </p:nvPr>
        </p:nvGraphicFramePr>
        <p:xfrm>
          <a:off x="179512" y="1627848"/>
          <a:ext cx="4680520" cy="1432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63628"/>
              </p:ext>
            </p:extLst>
          </p:nvPr>
        </p:nvGraphicFramePr>
        <p:xfrm>
          <a:off x="128751" y="3736847"/>
          <a:ext cx="3536765" cy="2676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160501"/>
              </a:tblGrid>
              <a:tr h="4557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31075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благоустроенных общественных территорий (Единиц)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13639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Площадь благоустроенных общественных территорий, м2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39</a:t>
                      </a:r>
                      <a:r>
                        <a:rPr lang="ru-RU" sz="1800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125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238422693"/>
              </p:ext>
            </p:extLst>
          </p:nvPr>
        </p:nvGraphicFramePr>
        <p:xfrm>
          <a:off x="4860032" y="1700808"/>
          <a:ext cx="4190480" cy="494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200" r="5901" b="4851"/>
          <a:stretch/>
        </p:blipFill>
        <p:spPr>
          <a:xfrm>
            <a:off x="3565125" y="3758945"/>
            <a:ext cx="2013749" cy="1916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32040" y="209586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1 494,2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286702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7 986,0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4128" y="360505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231,1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4054" y="440951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280,0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6552" y="521389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327,0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50508" y="595904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2 193,0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779912" y="0"/>
            <a:ext cx="5325510" cy="8279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Формирование современной городской среды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муниципального образования «Холм-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муниципальный  округ»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7079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714" y="168895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81246619"/>
              </p:ext>
            </p:extLst>
          </p:nvPr>
        </p:nvGraphicFramePr>
        <p:xfrm>
          <a:off x="142714" y="947630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62886607"/>
              </p:ext>
            </p:extLst>
          </p:nvPr>
        </p:nvGraphicFramePr>
        <p:xfrm>
          <a:off x="135685" y="1694884"/>
          <a:ext cx="4940372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23756185"/>
              </p:ext>
            </p:extLst>
          </p:nvPr>
        </p:nvGraphicFramePr>
        <p:xfrm>
          <a:off x="395536" y="3284984"/>
          <a:ext cx="41764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788610"/>
              </p:ext>
            </p:extLst>
          </p:nvPr>
        </p:nvGraphicFramePr>
        <p:xfrm>
          <a:off x="29092" y="4293096"/>
          <a:ext cx="5046965" cy="220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408"/>
                <a:gridCol w="986037"/>
                <a:gridCol w="1075520"/>
              </a:tblGrid>
              <a:tr h="4273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81397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доли граждан, систематически занимающихся физической культурой и спортом, в общей численности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56,7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56,7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16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граждан, приверженных здоровому образу жизни, %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84,3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151503360"/>
              </p:ext>
            </p:extLst>
          </p:nvPr>
        </p:nvGraphicFramePr>
        <p:xfrm>
          <a:off x="5340874" y="1484784"/>
          <a:ext cx="3672408" cy="29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15" name="object 4"/>
          <p:cNvSpPr/>
          <p:nvPr/>
        </p:nvSpPr>
        <p:spPr>
          <a:xfrm>
            <a:off x="3779912" y="0"/>
            <a:ext cx="5325510" cy="9476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Укрепление общественного здоровья на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территории муниципального образования «Холм-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 округ»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7112"/>
            <a:ext cx="3384376" cy="22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7079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714" y="168895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53172858"/>
              </p:ext>
            </p:extLst>
          </p:nvPr>
        </p:nvGraphicFramePr>
        <p:xfrm>
          <a:off x="107504" y="947630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76644869"/>
              </p:ext>
            </p:extLst>
          </p:nvPr>
        </p:nvGraphicFramePr>
        <p:xfrm>
          <a:off x="135685" y="1694884"/>
          <a:ext cx="4580331" cy="1321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23886753"/>
              </p:ext>
            </p:extLst>
          </p:nvPr>
        </p:nvGraphicFramePr>
        <p:xfrm>
          <a:off x="395536" y="2924944"/>
          <a:ext cx="3960440" cy="72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17428"/>
              </p:ext>
            </p:extLst>
          </p:nvPr>
        </p:nvGraphicFramePr>
        <p:xfrm>
          <a:off x="7916" y="3622828"/>
          <a:ext cx="4492076" cy="28855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22734"/>
                <a:gridCol w="1769342"/>
              </a:tblGrid>
              <a:tr h="3557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</a:t>
                      </a:r>
                      <a:r>
                        <a:rPr lang="ru-RU" sz="1400" baseline="0" dirty="0" smtClean="0"/>
                        <a:t> 2025</a:t>
                      </a:r>
                      <a:endParaRPr lang="ru-RU" sz="140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2445223">
                <a:tc>
                  <a:txBody>
                    <a:bodyPr/>
                    <a:lstStyle/>
                    <a:p>
                      <a:pPr algn="just"/>
                      <a:r>
                        <a:rPr lang="ru-RU" sz="1600" kern="1200" dirty="0" smtClean="0">
                          <a:effectLst/>
                        </a:rPr>
                        <a:t>Протяженность отремонтированных автомобильных дорог общего пользования местного значения муниципального образования «Холм-Жирковский муниципальный округ» Смоленской области, км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1,93 км – </a:t>
                      </a:r>
                      <a:r>
                        <a:rPr lang="ru-RU" sz="1700" b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ремонт дорожного полотна</a:t>
                      </a:r>
                      <a:r>
                        <a:rPr lang="ru-RU" b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;</a:t>
                      </a:r>
                    </a:p>
                    <a:p>
                      <a:pPr algn="ctr"/>
                      <a:endParaRPr lang="ru-RU" b="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1,23 км – </a:t>
                      </a:r>
                    </a:p>
                    <a:p>
                      <a:pPr algn="ctr"/>
                      <a:r>
                        <a:rPr lang="ru-RU" sz="1700" b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обустройство тротуаров</a:t>
                      </a:r>
                      <a:endParaRPr lang="ru-RU" sz="1700" b="0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925602"/>
              </p:ext>
            </p:extLst>
          </p:nvPr>
        </p:nvGraphicFramePr>
        <p:xfrm>
          <a:off x="3995936" y="1700808"/>
          <a:ext cx="583264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08004" y="1917873"/>
            <a:ext cx="100811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20 998,8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608004" y="2969602"/>
            <a:ext cx="100811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2 639,9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608004" y="3961271"/>
            <a:ext cx="100811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318,4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611647" y="5957053"/>
            <a:ext cx="100811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9 853,1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608004" y="4959162"/>
            <a:ext cx="100811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13 613,6</a:t>
            </a:r>
            <a:endParaRPr lang="ru-RU" dirty="0"/>
          </a:p>
        </p:txBody>
      </p:sp>
      <p:sp>
        <p:nvSpPr>
          <p:cNvPr id="24" name="object 4"/>
          <p:cNvSpPr/>
          <p:nvPr/>
        </p:nvSpPr>
        <p:spPr>
          <a:xfrm>
            <a:off x="3779912" y="0"/>
            <a:ext cx="5325510" cy="8279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муниципального образования «Холм-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муниципальный  округ»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119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МУНИЦИПАЛЬНОМ ОКРУГЕ     В 2025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437429"/>
            <a:ext cx="5012641" cy="415992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Загнутый угол 15"/>
          <p:cNvSpPr/>
          <p:nvPr/>
        </p:nvSpPr>
        <p:spPr>
          <a:xfrm>
            <a:off x="4912218" y="3429000"/>
            <a:ext cx="4182682" cy="3347730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         В </a:t>
            </a:r>
            <a:r>
              <a:rPr lang="ru-RU" sz="1700" dirty="0">
                <a:solidFill>
                  <a:srgbClr val="000099"/>
                </a:solidFill>
                <a:latin typeface="Franklin Gothic Book" panose="020B0503020102020204" pitchFamily="34" charset="0"/>
              </a:rPr>
              <a:t>Холм-Жирковском районе Смоленской области с 2024 года  стартовал двухгодичный ремонт </a:t>
            </a:r>
            <a:r>
              <a:rPr lang="ru-RU" sz="1700" dirty="0" err="1">
                <a:solidFill>
                  <a:srgbClr val="000099"/>
                </a:solidFill>
                <a:latin typeface="Franklin Gothic Book" panose="020B0503020102020204" pitchFamily="34" charset="0"/>
              </a:rPr>
              <a:t>Холмовской</a:t>
            </a:r>
            <a:r>
              <a:rPr lang="ru-RU" sz="1700" dirty="0">
                <a:solidFill>
                  <a:srgbClr val="000099"/>
                </a:solidFill>
                <a:latin typeface="Franklin Gothic Book" panose="020B0503020102020204" pitchFamily="34" charset="0"/>
              </a:rPr>
              <a:t> средней школы имени Героя Советского Союза П.М.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Михайлова. </a:t>
            </a:r>
          </a:p>
          <a:p>
            <a:pPr algn="just"/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       В 2024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году на эти цели было выделено более </a:t>
            </a:r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36,0 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млн. рублей.</a:t>
            </a:r>
          </a:p>
          <a:p>
            <a:pPr algn="just"/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       В 2025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году на завершились ремонтные работы в </a:t>
            </a:r>
            <a:r>
              <a:rPr lang="ru-RU" sz="1700" dirty="0" err="1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Холмовской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школе и ремонт кровли </a:t>
            </a:r>
            <a:r>
              <a:rPr lang="ru-RU" sz="1700" dirty="0" err="1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Агибаловской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школы  было выделено из областного бюджета более </a:t>
            </a:r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41,0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млн рублей</a:t>
            </a:r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.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</a:t>
            </a:r>
            <a:endParaRPr lang="ru-RU" sz="1700" dirty="0">
              <a:solidFill>
                <a:srgbClr val="000099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247"/>
            <a:ext cx="4367425" cy="11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66D0AE4-2116-D863-3F31-BBF5E89149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32" b="19415"/>
          <a:stretch/>
        </p:blipFill>
        <p:spPr>
          <a:xfrm>
            <a:off x="4749806" y="790448"/>
            <a:ext cx="3651617" cy="2459173"/>
          </a:xfrm>
          <a:prstGeom prst="rect">
            <a:avLst/>
          </a:prstGeom>
        </p:spPr>
      </p:pic>
      <p:pic>
        <p:nvPicPr>
          <p:cNvPr id="15" name="Рисунок 14" descr="C:\WINDOWS\Temp\7zO499500B8\IMG-20210827-WA000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41923"/>
            <a:ext cx="3700312" cy="269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WINDOWS\Temp\7zOCA15D7DA\PHOTO-2025-10-14-09-53-1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4"/>
          <a:stretch>
            <a:fillRect/>
          </a:stretch>
        </p:blipFill>
        <p:spPr bwMode="auto">
          <a:xfrm>
            <a:off x="1211906" y="1233440"/>
            <a:ext cx="3551366" cy="284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1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61579421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5576" y="3569347"/>
            <a:ext cx="42484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69019071"/>
              </p:ext>
            </p:extLst>
          </p:nvPr>
        </p:nvGraphicFramePr>
        <p:xfrm>
          <a:off x="179512" y="2072568"/>
          <a:ext cx="5328592" cy="164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651987"/>
              </p:ext>
            </p:extLst>
          </p:nvPr>
        </p:nvGraphicFramePr>
        <p:xfrm>
          <a:off x="107504" y="4166831"/>
          <a:ext cx="5328592" cy="2287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301168"/>
                <a:gridCol w="1363128"/>
              </a:tblGrid>
              <a:tr h="237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24527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лиц погибших и пострадавших в результате ДТП 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2452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дорожно-транспортных происшествий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object 4"/>
          <p:cNvSpPr/>
          <p:nvPr/>
        </p:nvSpPr>
        <p:spPr>
          <a:xfrm>
            <a:off x="3779912" y="0"/>
            <a:ext cx="5325510" cy="9476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Обеспечение безопасности  дорожного движения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на территории муниципального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 округ»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25" y="2564904"/>
            <a:ext cx="3618297" cy="3573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73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842" y="4859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657600" y="60543"/>
            <a:ext cx="5477436" cy="92018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Материально-техническое и транспортное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обеспечение деятельности учреждений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образования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округ» Смоленской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8871" y="667366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828867223"/>
              </p:ext>
            </p:extLst>
          </p:nvPr>
        </p:nvGraphicFramePr>
        <p:xfrm>
          <a:off x="142714" y="947630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4075874740"/>
              </p:ext>
            </p:extLst>
          </p:nvPr>
        </p:nvGraphicFramePr>
        <p:xfrm>
          <a:off x="179915" y="1772816"/>
          <a:ext cx="4608109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4" y="4354044"/>
            <a:ext cx="2636912" cy="2636912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407682"/>
              </p:ext>
            </p:extLst>
          </p:nvPr>
        </p:nvGraphicFramePr>
        <p:xfrm>
          <a:off x="4728922" y="1772816"/>
          <a:ext cx="4235566" cy="3936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8933"/>
                <a:gridCol w="1036633"/>
              </a:tblGrid>
              <a:tr h="237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2452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транспортных средств для целей обеспечения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транспортного обслуживания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100%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452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зданий и сооружений,</a:t>
                      </a:r>
                      <a:r>
                        <a:rPr lang="ru-RU" sz="1400" b="0" kern="1200" baseline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принадлежащих ОМСУ и подлежащих текущему содержанию и эксплуатации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100%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452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учреждений культуры, подлежащих текущему содержанию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100%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452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деятельностью МКУ «Холм-Жирковский ХТО»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53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2459" y="-427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0" y="-37310"/>
            <a:ext cx="824440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НЕПРОГРАММНЫЕ  НАПРАВЛЕНИЯ  РАСХОДОВ   В 2025 ГОДУ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представительных органов местного самоуправления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Возмещение судебных расходов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Контрольно-ревизионной комиссии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Опубликование муниципальных НПА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Расходы за счет резервного фонда Администрации МО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1873" y="1195457"/>
            <a:ext cx="146917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3 200,2   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808" y="2067622"/>
            <a:ext cx="156943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2 682,7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7734" y="2946249"/>
            <a:ext cx="14685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2 020,4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105" y="3848601"/>
            <a:ext cx="119315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140,4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7862" y="4681864"/>
            <a:ext cx="147646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1 699,9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876256" y="1833462"/>
            <a:ext cx="1959193" cy="869195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9 916,6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Куб 21"/>
          <p:cNvSpPr/>
          <p:nvPr/>
        </p:nvSpPr>
        <p:spPr>
          <a:xfrm>
            <a:off x="2247530" y="5384621"/>
            <a:ext cx="4140158" cy="864096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Награждение Почетными грамотами и памятными подарками</a:t>
            </a:r>
            <a:endParaRPr lang="ru-RU" sz="1500" dirty="0">
              <a:solidFill>
                <a:schemeClr val="bg2">
                  <a:lumMod val="75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7688" y="5536964"/>
            <a:ext cx="11366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173,0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0" y="-37310"/>
            <a:ext cx="8532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ЗА СЧЕТ  СРЕДСТВ  РЕЗЕРВНОГО ФОНДА В 2025 ГОДУ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516216" y="692696"/>
            <a:ext cx="2535257" cy="1368152"/>
          </a:xfrm>
          <a:prstGeom prst="wedgeRectCallout">
            <a:avLst/>
          </a:prstGeom>
          <a:gradFill>
            <a:gsLst>
              <a:gs pos="500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1 699,9 </a:t>
            </a:r>
            <a:r>
              <a:rPr lang="ru-RU" dirty="0" smtClean="0">
                <a:latin typeface="Bookman Old Style" panose="02050604050505020204" pitchFamily="18" charset="0"/>
              </a:rPr>
              <a:t>тысяч рублей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70611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270399"/>
              </p:ext>
            </p:extLst>
          </p:nvPr>
        </p:nvGraphicFramePr>
        <p:xfrm>
          <a:off x="210108" y="764704"/>
          <a:ext cx="6096000" cy="55880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85648"/>
                <a:gridCol w="3378352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Направление расходов</a:t>
                      </a:r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Социальная помощь населению (на лечение и устранение последствий ЧС)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150,0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Судебные расходы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187,5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Расходы на проведение праздничных мероприятий (80-е Победы, Дни поселков)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454,6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Приобретение школьных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принадлежностей для детей участников СВО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28,0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Приобретение новогодних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инсталяций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украшений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700,9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Чествование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игроков футбольной команды «Днепр» по итогам Чемпионата Смоленской области по футболу</a:t>
                      </a:r>
                      <a:endParaRPr lang="ru-RU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178,9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0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2025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70611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584383792"/>
              </p:ext>
            </p:extLst>
          </p:nvPr>
        </p:nvGraphicFramePr>
        <p:xfrm>
          <a:off x="19309" y="2276872"/>
          <a:ext cx="5290917" cy="3778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9201" r="15351" b="33200"/>
          <a:stretch/>
        </p:blipFill>
        <p:spPr>
          <a:xfrm>
            <a:off x="19309" y="443617"/>
            <a:ext cx="4129194" cy="2422647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837311727"/>
              </p:ext>
            </p:extLst>
          </p:nvPr>
        </p:nvGraphicFramePr>
        <p:xfrm>
          <a:off x="4139952" y="2780928"/>
          <a:ext cx="5290917" cy="3778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02306"/>
            <a:ext cx="3560930" cy="1762597"/>
          </a:xfrm>
          <a:prstGeom prst="rect">
            <a:avLst/>
          </a:prstGeom>
        </p:spPr>
      </p:pic>
      <p:sp>
        <p:nvSpPr>
          <p:cNvPr id="19" name="Выгнутая влево стрелка 18"/>
          <p:cNvSpPr/>
          <p:nvPr/>
        </p:nvSpPr>
        <p:spPr>
          <a:xfrm>
            <a:off x="179512" y="2564901"/>
            <a:ext cx="731520" cy="3312369"/>
          </a:xfrm>
          <a:prstGeom prst="curvedRightArrow">
            <a:avLst/>
          </a:prstGeom>
          <a:solidFill>
            <a:srgbClr val="9933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>
            <a:off x="4350256" y="2564902"/>
            <a:ext cx="731520" cy="33123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341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81530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40650" y="105063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РЕАЛИЗАЦИЯ НАЦИОНАЛЬНЫХ ПРОЕКТОВ  В 2025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9201" r="15351" b="33200"/>
          <a:stretch/>
        </p:blipFill>
        <p:spPr>
          <a:xfrm>
            <a:off x="19309" y="332656"/>
            <a:ext cx="2880320" cy="1152128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2843808" y="653743"/>
            <a:ext cx="6077242" cy="1047065"/>
          </a:xfrm>
          <a:prstGeom prst="wedgeRectCallout">
            <a:avLst>
              <a:gd name="adj1" fmla="val -20979"/>
              <a:gd name="adj2" fmla="val 63504"/>
            </a:avLst>
          </a:prstGeom>
          <a:gradFill flip="none" rotWithShape="1">
            <a:gsLst>
              <a:gs pos="0">
                <a:srgbClr val="990000">
                  <a:tint val="66000"/>
                  <a:satMod val="160000"/>
                </a:srgbClr>
              </a:gs>
              <a:gs pos="50000">
                <a:srgbClr val="990000">
                  <a:tint val="44500"/>
                  <a:satMod val="160000"/>
                </a:srgbClr>
              </a:gs>
              <a:gs pos="100000">
                <a:srgbClr val="990000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 становление и развитие поколения российских граждан, патриотически настроенного, высоконравственного и ответственного, способного обеспечить суверенитет, конкурентоспособность и дальнейшее развитие России.</a:t>
            </a:r>
            <a:endParaRPr lang="ru-RU" sz="1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59475615"/>
              </p:ext>
            </p:extLst>
          </p:nvPr>
        </p:nvGraphicFramePr>
        <p:xfrm>
          <a:off x="4644008" y="3068960"/>
          <a:ext cx="436901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18713450"/>
              </p:ext>
            </p:extLst>
          </p:nvPr>
        </p:nvGraphicFramePr>
        <p:xfrm>
          <a:off x="130978" y="3060642"/>
          <a:ext cx="4369014" cy="360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1828305"/>
            <a:ext cx="4320480" cy="116955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7C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Onest"/>
              </a:rPr>
              <a:t>В рамках данного проекта выплачены вознаграждения советникам директоров и выплаты педагогическим работникам за классное руководство в общеобразовательных учреждениях Холм-Жирковского округа.</a:t>
            </a:r>
            <a:endParaRPr lang="ru-RU" sz="1400" b="0" i="0" dirty="0">
              <a:solidFill>
                <a:schemeClr val="bg1"/>
              </a:solidFill>
              <a:effectLst/>
              <a:latin typeface="Ones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2578" y="1825509"/>
            <a:ext cx="4248472" cy="116955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7C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Onest"/>
              </a:rPr>
              <a:t>Выполнены работы по капитальному ремонту </a:t>
            </a:r>
            <a:r>
              <a:rPr lang="ru-RU" sz="1400" dirty="0" err="1" smtClean="0">
                <a:solidFill>
                  <a:schemeClr val="bg1"/>
                </a:solidFill>
                <a:latin typeface="Onest"/>
              </a:rPr>
              <a:t>Холмовской</a:t>
            </a:r>
            <a:r>
              <a:rPr lang="ru-RU" sz="1400" dirty="0" smtClean="0">
                <a:solidFill>
                  <a:schemeClr val="bg1"/>
                </a:solidFill>
                <a:latin typeface="Onest"/>
              </a:rPr>
              <a:t> и </a:t>
            </a:r>
            <a:r>
              <a:rPr lang="ru-RU" sz="1400" dirty="0" err="1" smtClean="0">
                <a:solidFill>
                  <a:schemeClr val="bg1"/>
                </a:solidFill>
                <a:latin typeface="Onest"/>
              </a:rPr>
              <a:t>Агибаловской</a:t>
            </a:r>
            <a:r>
              <a:rPr lang="ru-RU" sz="1400" dirty="0" smtClean="0">
                <a:solidFill>
                  <a:schemeClr val="bg1"/>
                </a:solidFill>
                <a:latin typeface="Onest"/>
              </a:rPr>
              <a:t> школ Холм-Жирковского округа, оснащением их новой мебелью, современным оборудованием и инвентарем.</a:t>
            </a:r>
            <a:endParaRPr lang="ru-RU" sz="1400" b="0" i="0" dirty="0">
              <a:solidFill>
                <a:schemeClr val="bg1"/>
              </a:solidFill>
              <a:effectLst/>
              <a:latin typeface="Onest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3017" y="2487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81530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40650" y="105063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РЕАЛИЗАЦИЯ НАЦИОНАЛЬНЫХ ПРОЕКТОВ  В 2025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2483767" y="655253"/>
            <a:ext cx="6441187" cy="683626"/>
          </a:xfrm>
          <a:prstGeom prst="wedgeRectCallout">
            <a:avLst>
              <a:gd name="adj1" fmla="val -20833"/>
              <a:gd name="adj2" fmla="val 76222"/>
            </a:avLst>
          </a:prstGeom>
          <a:solidFill>
            <a:srgbClr val="FFCCFF"/>
          </a:solidFill>
          <a:ln w="1905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</a:t>
            </a: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улучшение качества коммунальных услуг за счет физической модернизации и повышения эффективности коммунальной инфраструктуры.</a:t>
            </a:r>
            <a:endParaRPr lang="ru-RU" sz="1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74973164"/>
              </p:ext>
            </p:extLst>
          </p:nvPr>
        </p:nvGraphicFramePr>
        <p:xfrm>
          <a:off x="4305670" y="2924943"/>
          <a:ext cx="4707352" cy="3724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" y="3573016"/>
            <a:ext cx="4211960" cy="28079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89205" y="1739761"/>
            <a:ext cx="5529828" cy="738664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2E2F33"/>
                </a:solidFill>
                <a:latin typeface="Onest"/>
              </a:rPr>
              <a:t>В 2025 году на территории </a:t>
            </a:r>
            <a:r>
              <a:rPr lang="ru-RU" sz="1400" dirty="0" err="1" smtClean="0">
                <a:solidFill>
                  <a:srgbClr val="2E2F33"/>
                </a:solidFill>
                <a:latin typeface="Onest"/>
              </a:rPr>
              <a:t>Игоревского</a:t>
            </a:r>
            <a:r>
              <a:rPr lang="ru-RU" sz="1400" dirty="0" smtClean="0">
                <a:solidFill>
                  <a:srgbClr val="2E2F33"/>
                </a:solidFill>
                <a:latin typeface="Onest"/>
              </a:rPr>
              <a:t> сельского комитета выполнены работы по капитальному ремонту канализационных сетей на ст. </a:t>
            </a:r>
            <a:r>
              <a:rPr lang="ru-RU" sz="1400" dirty="0" err="1" smtClean="0">
                <a:solidFill>
                  <a:srgbClr val="2E2F33"/>
                </a:solidFill>
                <a:latin typeface="Onest"/>
              </a:rPr>
              <a:t>Игоревская</a:t>
            </a:r>
            <a:r>
              <a:rPr lang="ru-RU" sz="1400" dirty="0" smtClean="0">
                <a:solidFill>
                  <a:srgbClr val="2E2F33"/>
                </a:solidFill>
                <a:latin typeface="Onest"/>
              </a:rPr>
              <a:t>.</a:t>
            </a:r>
            <a:endParaRPr lang="ru-RU" sz="1400" b="0" i="0" dirty="0">
              <a:solidFill>
                <a:srgbClr val="2E2F33"/>
              </a:solidFill>
              <a:effectLst/>
              <a:latin typeface="Ones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" y="653743"/>
            <a:ext cx="3000946" cy="210112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4283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81530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40650" y="105063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РЕАЛИЗАЦИЯ НАЦИОНАЛЬНЫХ ПРОЕКТОВ  В 2025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694386"/>
            <a:ext cx="2411760" cy="2033418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511304435"/>
              </p:ext>
            </p:extLst>
          </p:nvPr>
        </p:nvGraphicFramePr>
        <p:xfrm>
          <a:off x="4355976" y="2924944"/>
          <a:ext cx="4657046" cy="3707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Прямоугольная выноска 12"/>
          <p:cNvSpPr/>
          <p:nvPr/>
        </p:nvSpPr>
        <p:spPr>
          <a:xfrm>
            <a:off x="179512" y="729150"/>
            <a:ext cx="6912768" cy="827642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создание нового облика городов, обновление общественных пространств, </a:t>
            </a: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для сохранения регионами колорита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и </a:t>
            </a: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неповторимой архитектуры, создание атмосферы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комфорта и безопасности как для местных жителей, так и для гостей. </a:t>
            </a:r>
            <a:endParaRPr lang="ru-RU" sz="1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808461"/>
            <a:ext cx="6552729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2E2F33"/>
                </a:solidFill>
                <a:latin typeface="Onest"/>
              </a:rPr>
              <a:t>В </a:t>
            </a:r>
            <a:r>
              <a:rPr lang="ru-RU" sz="1400" dirty="0">
                <a:solidFill>
                  <a:srgbClr val="2E2F33"/>
                </a:solidFill>
                <a:latin typeface="Onest"/>
              </a:rPr>
              <a:t>рамках федерального проекта «Формирование комфортной городской среды», который входит в нацпроект «Инфраструктура для жизни» на ст. </a:t>
            </a:r>
            <a:r>
              <a:rPr lang="ru-RU" sz="1400" dirty="0" err="1">
                <a:solidFill>
                  <a:srgbClr val="2E2F33"/>
                </a:solidFill>
                <a:latin typeface="Onest"/>
              </a:rPr>
              <a:t>Игоревская</a:t>
            </a:r>
            <a:r>
              <a:rPr lang="ru-RU" sz="1400" dirty="0">
                <a:solidFill>
                  <a:srgbClr val="2E2F33"/>
                </a:solidFill>
                <a:latin typeface="Onest"/>
              </a:rPr>
              <a:t> построена новая современная детская площадка с резиновым покрытием, установлены игровые формы, ограждение и </a:t>
            </a:r>
            <a:r>
              <a:rPr lang="ru-RU" sz="1400" dirty="0" smtClean="0">
                <a:solidFill>
                  <a:srgbClr val="2E2F33"/>
                </a:solidFill>
                <a:latin typeface="Onest"/>
              </a:rPr>
              <a:t>песочница.</a:t>
            </a:r>
            <a:endParaRPr lang="ru-RU" sz="1400" b="0" i="0" dirty="0">
              <a:solidFill>
                <a:srgbClr val="2E2F33"/>
              </a:solidFill>
              <a:effectLst/>
              <a:latin typeface="Onest"/>
            </a:endParaRPr>
          </a:p>
        </p:txBody>
      </p:sp>
      <p:pic>
        <p:nvPicPr>
          <p:cNvPr id="2050" name="Picture 2" descr="В Холм-Жирковском округе в 2025 году появились две новые детские площадки. - 539328396194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17657" r="-468" b="-18125"/>
          <a:stretch/>
        </p:blipFill>
        <p:spPr bwMode="auto">
          <a:xfrm>
            <a:off x="40996" y="3402060"/>
            <a:ext cx="4284983" cy="32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-1675" y="786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81530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40650" y="105063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РЕАЛИЗАЦИЯ НАЦИОНАЛЬНЫХ ПРОЕКТОВ  В 2025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79512" y="729150"/>
            <a:ext cx="6912768" cy="827642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создание нового облика городов, обновление общественных пространств, </a:t>
            </a: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для сохранения регионами колорита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и </a:t>
            </a: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неповторимой архитектуры, создание атмосферы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комфорта и безопасности как для местных жителей, так и для гостей. </a:t>
            </a:r>
            <a:endParaRPr lang="ru-RU" sz="1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4355976" y="2924944"/>
          <a:ext cx="4657046" cy="3707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https://sun9-46.userapi.com/s/v1/ig2/npSKRYeawLzMEznEZecj5_uQasNrqZKrpLAnCOYnh_lzAYOLo7822_fJDHJc5EnJSmPZrqyOsMcr_OUY0Gths8gI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" y="3419807"/>
            <a:ext cx="4192652" cy="31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49" y="607074"/>
            <a:ext cx="2411760" cy="20334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9511" y="1814323"/>
            <a:ext cx="6552729" cy="11695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-apple-system"/>
              </a:rPr>
              <a:t>В 2025 году обустроена новая волейбольная площадка в </a:t>
            </a:r>
            <a:r>
              <a:rPr lang="ru-RU" sz="1400" dirty="0" err="1" smtClean="0">
                <a:solidFill>
                  <a:srgbClr val="000000"/>
                </a:solidFill>
                <a:latin typeface="-apple-system"/>
              </a:rPr>
              <a:t>пгт</a:t>
            </a:r>
            <a:r>
              <a:rPr lang="ru-RU" sz="1400" dirty="0" smtClean="0">
                <a:solidFill>
                  <a:srgbClr val="000000"/>
                </a:solidFill>
                <a:latin typeface="-apple-system"/>
              </a:rPr>
              <a:t>. Холм-Жирковский на стадионе «Здоровье», которая  стала </a:t>
            </a:r>
            <a:r>
              <a:rPr lang="ru-RU" sz="1400" dirty="0">
                <a:solidFill>
                  <a:srgbClr val="000000"/>
                </a:solidFill>
                <a:latin typeface="-apple-system"/>
              </a:rPr>
              <a:t>отличным местом для активного отдыха и проведения спортивных мероприятий, а также </a:t>
            </a:r>
            <a:r>
              <a:rPr lang="ru-RU" sz="1400" dirty="0" smtClean="0">
                <a:solidFill>
                  <a:srgbClr val="000000"/>
                </a:solidFill>
                <a:latin typeface="-apple-system"/>
              </a:rPr>
              <a:t>предоставила </a:t>
            </a:r>
            <a:r>
              <a:rPr lang="ru-RU" sz="1400" dirty="0">
                <a:solidFill>
                  <a:srgbClr val="000000"/>
                </a:solidFill>
                <a:latin typeface="-apple-system"/>
              </a:rPr>
              <a:t>молодежи ещё одну возможность заниматься спортом в комфортных </a:t>
            </a:r>
            <a:r>
              <a:rPr lang="ru-RU" sz="1400" dirty="0" smtClean="0">
                <a:solidFill>
                  <a:srgbClr val="000000"/>
                </a:solidFill>
                <a:latin typeface="-apple-system"/>
              </a:rPr>
              <a:t>условиях.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44016" y="-14843"/>
            <a:ext cx="806489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3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РАЗМЕЩЕНИЯ  ИНФОРМАЦИИ   О   БЮДЖЕТЕ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Официальный сайт Администрации муниципального  образования «Холм-Жирковский </a:t>
            </a:r>
            <a:r>
              <a:rPr lang="ru-RU" sz="2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муниципальный округ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6516" y="5273352"/>
            <a:ext cx="1324000" cy="1324000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0138" y="5157371"/>
            <a:ext cx="1950934" cy="1468977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1158" y="2186339"/>
            <a:ext cx="2388826" cy="134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2308" y="1827254"/>
            <a:ext cx="1623333" cy="206001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46053" y="6655345"/>
            <a:ext cx="3657600" cy="189194"/>
          </a:xfrm>
          <a:prstGeom prst="rect">
            <a:avLst/>
          </a:prstGeom>
          <a:gradFill flip="none" rotWithShape="1">
            <a:gsLst>
              <a:gs pos="35000">
                <a:srgbClr val="3366CC">
                  <a:shade val="30000"/>
                  <a:satMod val="115000"/>
                </a:srgbClr>
              </a:gs>
              <a:gs pos="70000">
                <a:srgbClr val="3366CC">
                  <a:shade val="67500"/>
                  <a:satMod val="115000"/>
                </a:srgbClr>
              </a:gs>
              <a:gs pos="90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676456" cy="1032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НАЛОГОВОЙ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МУНИЦИПАЛЬНОГО ОКРУГА   ЗА 2025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-80695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123386374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object 50"/>
          <p:cNvSpPr/>
          <p:nvPr/>
        </p:nvSpPr>
        <p:spPr>
          <a:xfrm>
            <a:off x="251520" y="2854096"/>
            <a:ext cx="621536" cy="5642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8" y="1924759"/>
            <a:ext cx="607429" cy="5441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" y="1032721"/>
            <a:ext cx="593578" cy="6000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0" y="3748475"/>
            <a:ext cx="804671" cy="80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7504" y="4701890"/>
            <a:ext cx="1021848" cy="811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" y="5777080"/>
            <a:ext cx="760795" cy="570596"/>
          </a:xfrm>
          <a:prstGeom prst="rect">
            <a:avLst/>
          </a:prstGeom>
        </p:spPr>
      </p:pic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21632" y="-14935"/>
            <a:ext cx="41183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08" y="141051"/>
            <a:ext cx="380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КОНТАКТНАЯ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03648" y="1334556"/>
            <a:ext cx="6624736" cy="12961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 Смоленской области</a:t>
            </a:r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  <a:endParaRPr lang="en-US" sz="20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30715924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21632" y="6644741"/>
            <a:ext cx="3657600" cy="189194"/>
          </a:xfrm>
          <a:prstGeom prst="rect">
            <a:avLst/>
          </a:prstGeom>
          <a:gradFill flip="none" rotWithShape="1">
            <a:gsLst>
              <a:gs pos="99487">
                <a:schemeClr val="bg2">
                  <a:lumMod val="20000"/>
                  <a:lumOff val="80000"/>
                </a:schemeClr>
              </a:gs>
              <a:gs pos="35000">
                <a:srgbClr val="3366CC">
                  <a:shade val="30000"/>
                  <a:satMod val="115000"/>
                </a:srgbClr>
              </a:gs>
              <a:gs pos="70000">
                <a:srgbClr val="3366CC">
                  <a:shade val="67500"/>
                  <a:satMod val="115000"/>
                </a:srgbClr>
              </a:gs>
              <a:gs pos="85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24528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БЮДЖЕТНОЙ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МУНИЦИПАЛЬНОГО ОКРУГА   ЗА 2025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72" y="52551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79369305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Рисунок 2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690" y="5833713"/>
            <a:ext cx="685284" cy="513963"/>
          </a:xfrm>
          <a:prstGeom prst="rect">
            <a:avLst/>
          </a:prstGeom>
        </p:spPr>
      </p:pic>
      <p:sp>
        <p:nvSpPr>
          <p:cNvPr id="31" name="object 59"/>
          <p:cNvSpPr/>
          <p:nvPr/>
        </p:nvSpPr>
        <p:spPr>
          <a:xfrm>
            <a:off x="389287" y="4821238"/>
            <a:ext cx="472205" cy="5740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8"/>
          <p:cNvSpPr/>
          <p:nvPr/>
        </p:nvSpPr>
        <p:spPr>
          <a:xfrm>
            <a:off x="410827" y="3814583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8"/>
          <p:cNvSpPr/>
          <p:nvPr/>
        </p:nvSpPr>
        <p:spPr>
          <a:xfrm>
            <a:off x="395602" y="2855038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" y="2011608"/>
            <a:ext cx="1027981" cy="522300"/>
          </a:xfrm>
          <a:prstGeom prst="rect">
            <a:avLst/>
          </a:prstGeom>
        </p:spPr>
      </p:pic>
      <p:sp>
        <p:nvSpPr>
          <p:cNvPr id="29" name="object 50"/>
          <p:cNvSpPr/>
          <p:nvPr/>
        </p:nvSpPr>
        <p:spPr>
          <a:xfrm>
            <a:off x="279246" y="993243"/>
            <a:ext cx="617609" cy="5510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27160" y="6658592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43508" y="0"/>
            <a:ext cx="565262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ОСНОВНЫЕ   ПАРАМЕТРЫ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28233175"/>
              </p:ext>
            </p:extLst>
          </p:nvPr>
        </p:nvGraphicFramePr>
        <p:xfrm>
          <a:off x="287016" y="792841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6650024"/>
              </p:ext>
            </p:extLst>
          </p:nvPr>
        </p:nvGraphicFramePr>
        <p:xfrm>
          <a:off x="5550072" y="116633"/>
          <a:ext cx="3522428" cy="295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21738</TotalTime>
  <Words>7316</Words>
  <Application>Microsoft Office PowerPoint</Application>
  <PresentationFormat>Экран (4:3)</PresentationFormat>
  <Paragraphs>1657</Paragraphs>
  <Slides>70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96" baseType="lpstr">
      <vt:lpstr>-apple-system</vt:lpstr>
      <vt:lpstr>Arial</vt:lpstr>
      <vt:lpstr>Bahnschrift SemiBold SemiConden</vt:lpstr>
      <vt:lpstr>Bahnschrift SemiCondensed</vt:lpstr>
      <vt:lpstr>Bahnschrift SemiLight SemiConde</vt:lpstr>
      <vt:lpstr>Baskerville Old Face</vt:lpstr>
      <vt:lpstr>Book Antiqua</vt:lpstr>
      <vt:lpstr>Bookman Old Style</vt:lpstr>
      <vt:lpstr>Calibri</vt:lpstr>
      <vt:lpstr>Century</vt:lpstr>
      <vt:lpstr>Franklin Gothic Book</vt:lpstr>
      <vt:lpstr>Franklin Gothic Demi</vt:lpstr>
      <vt:lpstr>Garamond</vt:lpstr>
      <vt:lpstr>Microsoft Sans Serif</vt:lpstr>
      <vt:lpstr>Monotype Corsiva</vt:lpstr>
      <vt:lpstr>Onest</vt:lpstr>
      <vt:lpstr>Poor Richard</vt:lpstr>
      <vt:lpstr>Sitka Small</vt:lpstr>
      <vt:lpstr>Tahoma</vt:lpstr>
      <vt:lpstr>Times New Roman</vt:lpstr>
      <vt:lpstr>Trebuchet MS</vt:lpstr>
      <vt:lpstr>Verdana</vt:lpstr>
      <vt:lpstr>Wingdings</vt:lpstr>
      <vt:lpstr>Work Sans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Журавлева О.Н.</cp:lastModifiedBy>
  <cp:revision>1975</cp:revision>
  <cp:lastPrinted>2026-04-13T11:14:01Z</cp:lastPrinted>
  <dcterms:created xsi:type="dcterms:W3CDTF">2019-01-25T09:12:31Z</dcterms:created>
  <dcterms:modified xsi:type="dcterms:W3CDTF">2026-04-16T08:19:54Z</dcterms:modified>
</cp:coreProperties>
</file>