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16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17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18.xml" ContentType="application/vnd.openxmlformats-officedocument.presentationml.notesSlide+xml"/>
  <Override PartName="/ppt/charts/chart29.xml" ContentType="application/vnd.openxmlformats-officedocument.drawingml.chart+xml"/>
  <Override PartName="/ppt/drawings/drawing2.xml" ContentType="application/vnd.openxmlformats-officedocument.drawingml.chartshapes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19.xml" ContentType="application/vnd.openxmlformats-officedocument.presentationml.notesSlide+xml"/>
  <Override PartName="/ppt/charts/chart39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notesSlides/notesSlide20.xml" ContentType="application/vnd.openxmlformats-officedocument.presentationml.notesSlide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notesSlides/notesSlide21.xml" ContentType="application/vnd.openxmlformats-officedocument.presentationml.notesSlide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notesSlides/notesSlide22.xml" ContentType="application/vnd.openxmlformats-officedocument.presentationml.notesSlide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notesSlides/notesSlide23.xml" ContentType="application/vnd.openxmlformats-officedocument.presentationml.notesSlide+xml"/>
  <Override PartName="/ppt/charts/chart54.xml" ContentType="application/vnd.openxmlformats-officedocument.drawingml.chart+xml"/>
  <Override PartName="/ppt/drawings/drawing3.xml" ContentType="application/vnd.openxmlformats-officedocument.drawingml.chartshape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notesSlides/notesSlide26.xml" ContentType="application/vnd.openxmlformats-officedocument.presentationml.notesSlide+xml"/>
  <Override PartName="/ppt/charts/chart5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7.xml" ContentType="application/vnd.openxmlformats-officedocument.presentationml.notesSlide+xml"/>
  <Override PartName="/ppt/charts/chart5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9.xml" ContentType="application/vnd.openxmlformats-officedocument.presentationml.notesSlide+xml"/>
  <Override PartName="/ppt/charts/chart5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0.xml" ContentType="application/vnd.openxmlformats-officedocument.presentationml.notesSlide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1.xml" ContentType="application/vnd.openxmlformats-officedocument.presentationml.notesSlide+xml"/>
  <Override PartName="/ppt/charts/chart63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64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6.xml" ContentType="application/vnd.openxmlformats-officedocument.presentationml.notesSlide+xml"/>
  <Override PartName="/ppt/charts/chart65.xml" ContentType="application/vnd.openxmlformats-officedocument.drawingml.chart+xml"/>
  <Override PartName="/ppt/notesSlides/notesSlide3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66.xml" ContentType="application/vnd.openxmlformats-officedocument.drawingml.chart+xml"/>
  <Override PartName="/ppt/notesSlides/notesSlide38.xml" ContentType="application/vnd.openxmlformats-officedocument.presentationml.notesSlide+xml"/>
  <Override PartName="/ppt/charts/chart67.xml" ContentType="application/vnd.openxmlformats-officedocument.drawingml.chart+xml"/>
  <Override PartName="/ppt/notesSlides/notesSlide39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charts/chart70.xml" ContentType="application/vnd.openxmlformats-officedocument.drawingml.chart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charts/chart73.xml" ContentType="application/vnd.openxmlformats-officedocument.drawingml.chart+xml"/>
  <Override PartName="/ppt/charts/chart74.xml" ContentType="application/vnd.openxmlformats-officedocument.drawingml.chart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75.xml" ContentType="application/vnd.openxmlformats-officedocument.drawingml.chart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rts/chart76.xml" ContentType="application/vnd.openxmlformats-officedocument.drawingml.chart+xml"/>
  <Override PartName="/ppt/notesSlides/notesSlide40.xml" ContentType="application/vnd.openxmlformats-officedocument.presentationml.notesSlide+xml"/>
  <Override PartName="/ppt/charts/chart77.xml" ContentType="application/vnd.openxmlformats-officedocument.drawingml.chart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omments/comment1.xml" ContentType="application/vnd.openxmlformats-officedocument.presentationml.comments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notesSlides/notesSlide41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97"/>
  </p:notesMasterIdLst>
  <p:handoutMasterIdLst>
    <p:handoutMasterId r:id="rId98"/>
  </p:handoutMasterIdLst>
  <p:sldIdLst>
    <p:sldId id="361" r:id="rId2"/>
    <p:sldId id="411" r:id="rId3"/>
    <p:sldId id="413" r:id="rId4"/>
    <p:sldId id="526" r:id="rId5"/>
    <p:sldId id="504" r:id="rId6"/>
    <p:sldId id="452" r:id="rId7"/>
    <p:sldId id="529" r:id="rId8"/>
    <p:sldId id="527" r:id="rId9"/>
    <p:sldId id="441" r:id="rId10"/>
    <p:sldId id="528" r:id="rId11"/>
    <p:sldId id="480" r:id="rId12"/>
    <p:sldId id="530" r:id="rId13"/>
    <p:sldId id="531" r:id="rId14"/>
    <p:sldId id="532" r:id="rId15"/>
    <p:sldId id="533" r:id="rId16"/>
    <p:sldId id="534" r:id="rId17"/>
    <p:sldId id="536" r:id="rId18"/>
    <p:sldId id="535" r:id="rId19"/>
    <p:sldId id="537" r:id="rId20"/>
    <p:sldId id="538" r:id="rId21"/>
    <p:sldId id="539" r:id="rId22"/>
    <p:sldId id="540" r:id="rId23"/>
    <p:sldId id="470" r:id="rId24"/>
    <p:sldId id="438" r:id="rId25"/>
    <p:sldId id="381" r:id="rId26"/>
    <p:sldId id="485" r:id="rId27"/>
    <p:sldId id="491" r:id="rId28"/>
    <p:sldId id="382" r:id="rId29"/>
    <p:sldId id="440" r:id="rId30"/>
    <p:sldId id="347" r:id="rId31"/>
    <p:sldId id="443" r:id="rId32"/>
    <p:sldId id="435" r:id="rId33"/>
    <p:sldId id="437" r:id="rId34"/>
    <p:sldId id="513" r:id="rId35"/>
    <p:sldId id="444" r:id="rId36"/>
    <p:sldId id="445" r:id="rId37"/>
    <p:sldId id="550" r:id="rId38"/>
    <p:sldId id="448" r:id="rId39"/>
    <p:sldId id="449" r:id="rId40"/>
    <p:sldId id="521" r:id="rId41"/>
    <p:sldId id="523" r:id="rId42"/>
    <p:sldId id="548" r:id="rId43"/>
    <p:sldId id="522" r:id="rId44"/>
    <p:sldId id="450" r:id="rId45"/>
    <p:sldId id="451" r:id="rId46"/>
    <p:sldId id="515" r:id="rId47"/>
    <p:sldId id="551" r:id="rId48"/>
    <p:sldId id="369" r:id="rId49"/>
    <p:sldId id="554" r:id="rId50"/>
    <p:sldId id="454" r:id="rId51"/>
    <p:sldId id="471" r:id="rId52"/>
    <p:sldId id="492" r:id="rId53"/>
    <p:sldId id="463" r:id="rId54"/>
    <p:sldId id="484" r:id="rId55"/>
    <p:sldId id="547" r:id="rId56"/>
    <p:sldId id="462" r:id="rId57"/>
    <p:sldId id="497" r:id="rId58"/>
    <p:sldId id="395" r:id="rId59"/>
    <p:sldId id="524" r:id="rId60"/>
    <p:sldId id="418" r:id="rId61"/>
    <p:sldId id="419" r:id="rId62"/>
    <p:sldId id="525" r:id="rId63"/>
    <p:sldId id="508" r:id="rId64"/>
    <p:sldId id="509" r:id="rId65"/>
    <p:sldId id="510" r:id="rId66"/>
    <p:sldId id="420" r:id="rId67"/>
    <p:sldId id="517" r:id="rId68"/>
    <p:sldId id="424" r:id="rId69"/>
    <p:sldId id="544" r:id="rId70"/>
    <p:sldId id="464" r:id="rId71"/>
    <p:sldId id="465" r:id="rId72"/>
    <p:sldId id="507" r:id="rId73"/>
    <p:sldId id="543" r:id="rId74"/>
    <p:sldId id="558" r:id="rId75"/>
    <p:sldId id="423" r:id="rId76"/>
    <p:sldId id="425" r:id="rId77"/>
    <p:sldId id="426" r:id="rId78"/>
    <p:sldId id="427" r:id="rId79"/>
    <p:sldId id="553" r:id="rId80"/>
    <p:sldId id="428" r:id="rId81"/>
    <p:sldId id="429" r:id="rId82"/>
    <p:sldId id="430" r:id="rId83"/>
    <p:sldId id="555" r:id="rId84"/>
    <p:sldId id="431" r:id="rId85"/>
    <p:sldId id="556" r:id="rId86"/>
    <p:sldId id="545" r:id="rId87"/>
    <p:sldId id="473" r:id="rId88"/>
    <p:sldId id="474" r:id="rId89"/>
    <p:sldId id="546" r:id="rId90"/>
    <p:sldId id="487" r:id="rId91"/>
    <p:sldId id="475" r:id="rId92"/>
    <p:sldId id="516" r:id="rId93"/>
    <p:sldId id="557" r:id="rId94"/>
    <p:sldId id="468" r:id="rId95"/>
    <p:sldId id="469" r:id="rId96"/>
  </p:sldIdLst>
  <p:sldSz cx="9144000" cy="6858000" type="screen4x3"/>
  <p:notesSz cx="68087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ED4FCA9-5D0A-4B45-83EB-ECCCEBFACD18}">
          <p14:sldIdLst>
            <p14:sldId id="361"/>
            <p14:sldId id="411"/>
            <p14:sldId id="413"/>
            <p14:sldId id="526"/>
            <p14:sldId id="504"/>
            <p14:sldId id="452"/>
            <p14:sldId id="529"/>
            <p14:sldId id="527"/>
            <p14:sldId id="441"/>
            <p14:sldId id="528"/>
            <p14:sldId id="480"/>
            <p14:sldId id="530"/>
            <p14:sldId id="531"/>
            <p14:sldId id="532"/>
            <p14:sldId id="533"/>
            <p14:sldId id="534"/>
            <p14:sldId id="536"/>
            <p14:sldId id="535"/>
            <p14:sldId id="537"/>
            <p14:sldId id="538"/>
            <p14:sldId id="539"/>
            <p14:sldId id="540"/>
            <p14:sldId id="470"/>
            <p14:sldId id="438"/>
            <p14:sldId id="381"/>
            <p14:sldId id="485"/>
            <p14:sldId id="491"/>
            <p14:sldId id="382"/>
            <p14:sldId id="440"/>
            <p14:sldId id="347"/>
            <p14:sldId id="443"/>
            <p14:sldId id="435"/>
            <p14:sldId id="437"/>
            <p14:sldId id="513"/>
            <p14:sldId id="444"/>
            <p14:sldId id="445"/>
            <p14:sldId id="550"/>
            <p14:sldId id="448"/>
            <p14:sldId id="449"/>
            <p14:sldId id="521"/>
            <p14:sldId id="523"/>
            <p14:sldId id="548"/>
            <p14:sldId id="522"/>
            <p14:sldId id="450"/>
            <p14:sldId id="451"/>
          </p14:sldIdLst>
        </p14:section>
        <p14:section name="Раздел без заголовка" id="{FF7777FE-79F9-4A07-A0BF-A20EEE4E7905}">
          <p14:sldIdLst>
            <p14:sldId id="515"/>
            <p14:sldId id="551"/>
            <p14:sldId id="369"/>
            <p14:sldId id="554"/>
            <p14:sldId id="454"/>
            <p14:sldId id="471"/>
            <p14:sldId id="492"/>
            <p14:sldId id="463"/>
            <p14:sldId id="484"/>
            <p14:sldId id="547"/>
            <p14:sldId id="462"/>
            <p14:sldId id="497"/>
            <p14:sldId id="395"/>
            <p14:sldId id="524"/>
            <p14:sldId id="418"/>
            <p14:sldId id="419"/>
          </p14:sldIdLst>
        </p14:section>
        <p14:section name="Раздел без заголовка" id="{3E04B424-F302-49D4-AD63-F6AC70828907}">
          <p14:sldIdLst>
            <p14:sldId id="525"/>
            <p14:sldId id="508"/>
            <p14:sldId id="509"/>
            <p14:sldId id="510"/>
            <p14:sldId id="420"/>
            <p14:sldId id="517"/>
            <p14:sldId id="424"/>
            <p14:sldId id="544"/>
            <p14:sldId id="464"/>
            <p14:sldId id="465"/>
            <p14:sldId id="507"/>
            <p14:sldId id="543"/>
            <p14:sldId id="558"/>
            <p14:sldId id="423"/>
            <p14:sldId id="425"/>
            <p14:sldId id="426"/>
            <p14:sldId id="427"/>
            <p14:sldId id="553"/>
            <p14:sldId id="428"/>
            <p14:sldId id="429"/>
            <p14:sldId id="430"/>
            <p14:sldId id="555"/>
            <p14:sldId id="431"/>
            <p14:sldId id="556"/>
            <p14:sldId id="545"/>
            <p14:sldId id="473"/>
            <p14:sldId id="474"/>
            <p14:sldId id="546"/>
            <p14:sldId id="487"/>
            <p14:sldId id="475"/>
            <p14:sldId id="516"/>
            <p14:sldId id="557"/>
            <p14:sldId id="468"/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Журавлева О.Н." initials="CТ" lastIdx="0" clrIdx="0">
    <p:extLst>
      <p:ext uri="{19B8F6BF-5375-455C-9EA6-DF929625EA0E}">
        <p15:presenceInfo xmlns:p15="http://schemas.microsoft.com/office/powerpoint/2012/main" userId="Журавлева О.Н." providerId="None"/>
      </p:ext>
    </p:extLst>
  </p:cmAuthor>
  <p:cmAuthor id="2" name="1" initials="1" lastIdx="1" clrIdx="1">
    <p:extLst>
      <p:ext uri="{19B8F6BF-5375-455C-9EA6-DF929625EA0E}">
        <p15:presenceInfo xmlns:p15="http://schemas.microsoft.com/office/powerpoint/2012/main" userId="9450376a425ba04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9999"/>
    <a:srgbClr val="FF0000"/>
    <a:srgbClr val="FF0066"/>
    <a:srgbClr val="000000"/>
    <a:srgbClr val="CCCC00"/>
    <a:srgbClr val="000099"/>
    <a:srgbClr val="800000"/>
    <a:srgbClr val="6600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5501" autoAdjust="0"/>
  </p:normalViewPr>
  <p:slideViewPr>
    <p:cSldViewPr>
      <p:cViewPr varScale="1">
        <p:scale>
          <a:sx n="113" d="100"/>
          <a:sy n="113" d="100"/>
        </p:scale>
        <p:origin x="1512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3127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9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8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9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0.xlsx"/><Relationship Id="rId1" Type="http://schemas.openxmlformats.org/officeDocument/2006/relationships/image" Target="../media/image164.jpeg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9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0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3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704"/>
          <c:w val="0.53806438243162091"/>
          <c:h val="0.387891125085336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 в 2024 году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6.659648291231679E-2"/>
                  <c:y val="-9.355275037312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320908633460481E-3"/>
                  <c:y val="4.0454149965078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702584033024148E-3"/>
                  <c:y val="-0.14326375121044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006835187821662E-2"/>
                  <c:y val="-4.7861104814119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4444669612552476E-2"/>
                  <c:y val="-8.1067835854241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"Ультрадекор"</c:v>
                </c:pt>
                <c:pt idx="3">
                  <c:v>ООО "Ультралогистика"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19.8</c:v>
                </c:pt>
                <c:pt idx="1">
                  <c:v>3.7</c:v>
                </c:pt>
                <c:pt idx="2">
                  <c:v>8.6</c:v>
                </c:pt>
                <c:pt idx="3">
                  <c:v>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456916695472586"/>
          <c:y val="1.88899379021976E-2"/>
          <c:w val="0.36982235953660442"/>
          <c:h val="0.954708177018703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bg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66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12031996444829E-2"/>
          <c:y val="0.25236145259222403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40741.9</c:v>
                </c:pt>
                <c:pt idx="1">
                  <c:v>201871.7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769.1</c:v>
                </c:pt>
                <c:pt idx="1">
                  <c:v>287270.40000000002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799.5</c:v>
                </c:pt>
                <c:pt idx="1">
                  <c:v>236613.7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698.2</c:v>
                </c:pt>
                <c:pt idx="1">
                  <c:v>218669.2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4381768038845372"/>
          <c:y val="6.9014208859642018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368401876915625"/>
          <c:y val="0.16116166550908215"/>
          <c:w val="0.60519664481724256"/>
          <c:h val="0.838838334490917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explosion val="12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81.599999999999994</c:v>
                </c:pt>
                <c:pt idx="1">
                  <c:v>18.399999999999999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3344301613546231"/>
          <c:y val="4.6009380600223165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330935451616506"/>
          <c:y val="9.769325147447383E-2"/>
          <c:w val="0.62075864119672963"/>
          <c:h val="0.902306748525526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197780.9</c:v>
                </c:pt>
                <c:pt idx="1">
                  <c:v>39720.199999999997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23344301613546231"/>
          <c:y val="8.4350581416879664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37269388368613"/>
          <c:y val="0.1992973002999667"/>
          <c:w val="0.63113330544972124"/>
          <c:h val="0.800702699700033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175835.7</c:v>
                </c:pt>
                <c:pt idx="1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rgbClr val="06C0FA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92916.2</c:v>
                </c:pt>
                <c:pt idx="1">
                  <c:v>100525.4</c:v>
                </c:pt>
                <c:pt idx="2">
                  <c:v>98874.8</c:v>
                </c:pt>
                <c:pt idx="3">
                  <c:v>102626.8</c:v>
                </c:pt>
                <c:pt idx="4">
                  <c:v>113858.4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9272672"/>
        <c:axId val="169271104"/>
      </c:barChart>
      <c:catAx>
        <c:axId val="169272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69271104"/>
        <c:crosses val="autoZero"/>
        <c:auto val="1"/>
        <c:lblAlgn val="ctr"/>
        <c:lblOffset val="100"/>
        <c:noMultiLvlLbl val="0"/>
      </c:catAx>
      <c:valAx>
        <c:axId val="1692711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692726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117514728896253E-2"/>
          <c:y val="3.5273858460171094E-2"/>
          <c:w val="0.97472360620899912"/>
          <c:h val="0.831298937799187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92916.2</c:v>
                </c:pt>
                <c:pt idx="1">
                  <c:v>101846.1</c:v>
                </c:pt>
                <c:pt idx="2" formatCode="General">
                  <c:v>98874.8</c:v>
                </c:pt>
                <c:pt idx="3">
                  <c:v>102626.8</c:v>
                </c:pt>
                <c:pt idx="4" formatCode="#,##0.0">
                  <c:v>113858.4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9270712"/>
        <c:axId val="169269928"/>
      </c:lineChart>
      <c:catAx>
        <c:axId val="169270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69269928"/>
        <c:crosses val="autoZero"/>
        <c:auto val="1"/>
        <c:lblAlgn val="ctr"/>
        <c:lblOffset val="100"/>
        <c:noMultiLvlLbl val="0"/>
      </c:catAx>
      <c:valAx>
        <c:axId val="16926992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169270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872592503966794E-2"/>
          <c:y val="2.9394882050142578E-2"/>
          <c:w val="0.95025481499206643"/>
          <c:h val="0.857661648705699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2023(фактт)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43045.7</c:v>
                </c:pt>
                <c:pt idx="1">
                  <c:v>67257.2</c:v>
                </c:pt>
                <c:pt idx="2">
                  <c:v>63358.7</c:v>
                </c:pt>
                <c:pt idx="3">
                  <c:v>66488.600000000006</c:v>
                </c:pt>
                <c:pt idx="4">
                  <c:v>70103.5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9271888"/>
        <c:axId val="169273456"/>
      </c:barChart>
      <c:catAx>
        <c:axId val="169271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69273456"/>
        <c:crosses val="autoZero"/>
        <c:auto val="1"/>
        <c:lblAlgn val="ctr"/>
        <c:lblOffset val="100"/>
        <c:noMultiLvlLbl val="0"/>
      </c:catAx>
      <c:valAx>
        <c:axId val="1692734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69271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762E-2"/>
          <c:w val="0.84797419628271764"/>
          <c:h val="0.824767836253497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044952"/>
        <c:axId val="116046520"/>
      </c:lineChart>
      <c:catAx>
        <c:axId val="1160449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16046520"/>
        <c:crosses val="autoZero"/>
        <c:auto val="1"/>
        <c:lblAlgn val="ctr"/>
        <c:lblOffset val="100"/>
        <c:noMultiLvlLbl val="0"/>
      </c:catAx>
      <c:valAx>
        <c:axId val="116046520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16044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206236344109915E-2"/>
          <c:y val="8.5017725401190819E-2"/>
          <c:w val="0.97457602308452262"/>
          <c:h val="0.9076160849852604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.00">
                  <c:v>61888.3</c:v>
                </c:pt>
                <c:pt idx="1">
                  <c:v>67257.2</c:v>
                </c:pt>
                <c:pt idx="2">
                  <c:v>63358.7</c:v>
                </c:pt>
                <c:pt idx="3">
                  <c:v>66488.600000000006</c:v>
                </c:pt>
                <c:pt idx="4">
                  <c:v>70103.5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9275416"/>
        <c:axId val="169273848"/>
      </c:lineChart>
      <c:catAx>
        <c:axId val="16927541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69273848"/>
        <c:crosses val="autoZero"/>
        <c:auto val="1"/>
        <c:lblAlgn val="ctr"/>
        <c:lblOffset val="100"/>
        <c:noMultiLvlLbl val="0"/>
      </c:catAx>
      <c:valAx>
        <c:axId val="169273848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169275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63.4</c:v>
                </c:pt>
                <c:pt idx="1">
                  <c:v>35.6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93949795052148E-2"/>
          <c:y val="0.10778123418385617"/>
          <c:w val="0.74315134575690378"/>
          <c:h val="0.7844375316322875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64.099999999999994</c:v>
                </c:pt>
                <c:pt idx="1">
                  <c:v>35.9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61.1</c:v>
                </c:pt>
                <c:pt idx="1">
                  <c:v>38.9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CC66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900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CC3300"/>
              </a:solidFill>
              <a:ln>
                <a:solidFill>
                  <a:srgbClr val="CC66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5050"/>
              </a:solidFill>
              <a:ln>
                <a:solidFill>
                  <a:srgbClr val="CC6600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00"/>
              </a:solidFill>
              <a:ln>
                <a:solidFill>
                  <a:srgbClr val="CC6600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20094.099999999999</c:v>
                </c:pt>
                <c:pt idx="1">
                  <c:v>21621.1</c:v>
                </c:pt>
                <c:pt idx="2">
                  <c:v>22125.599999999999</c:v>
                </c:pt>
                <c:pt idx="3">
                  <c:v>22236.3</c:v>
                </c:pt>
                <c:pt idx="4">
                  <c:v>29307.599999999999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9276200"/>
        <c:axId val="169268752"/>
      </c:barChart>
      <c:catAx>
        <c:axId val="169276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CC66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69268752"/>
        <c:crosses val="autoZero"/>
        <c:auto val="1"/>
        <c:lblAlgn val="ctr"/>
        <c:lblOffset val="100"/>
        <c:noMultiLvlLbl val="0"/>
      </c:catAx>
      <c:valAx>
        <c:axId val="1692687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692762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834839013995E-3"/>
          <c:y val="0.25680863688279659"/>
          <c:w val="0.99336972750319741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20094.099999999999</c:v>
                </c:pt>
                <c:pt idx="1">
                  <c:v>21621.200000000001</c:v>
                </c:pt>
                <c:pt idx="2">
                  <c:v>22125.599999999999</c:v>
                </c:pt>
                <c:pt idx="3">
                  <c:v>22236.3</c:v>
                </c:pt>
                <c:pt idx="4">
                  <c:v>29307.599999999999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9269536"/>
        <c:axId val="170586768"/>
      </c:lineChart>
      <c:catAx>
        <c:axId val="16926953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70586768"/>
        <c:crosses val="autoZero"/>
        <c:auto val="1"/>
        <c:lblAlgn val="ctr"/>
        <c:lblOffset val="100"/>
        <c:noMultiLvlLbl val="0"/>
      </c:catAx>
      <c:valAx>
        <c:axId val="1705867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692695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22.1</c:v>
                </c:pt>
                <c:pt idx="1">
                  <c:v>77.900000000000006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21.4</c:v>
                </c:pt>
                <c:pt idx="1">
                  <c:v>78.599999999999994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25.5</c:v>
                </c:pt>
                <c:pt idx="1">
                  <c:v>74.5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731119850733903E-3"/>
          <c:y val="3.9817242528607924E-2"/>
          <c:w val="0.86866848515688699"/>
          <c:h val="0.818998166870347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9900"/>
              </a:solidFill>
            </a:ln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2621544967200113E-3"/>
                  <c:y val="-1.0582157538051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138.19999999999999</c:v>
                </c:pt>
                <c:pt idx="1">
                  <c:v>874.2</c:v>
                </c:pt>
                <c:pt idx="2">
                  <c:v>851.1</c:v>
                </c:pt>
                <c:pt idx="3">
                  <c:v>904.1</c:v>
                </c:pt>
                <c:pt idx="4">
                  <c:v>953.8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2.1886312146541646E-3"/>
                  <c:y val="-5.2766914787245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1241464732729273E-3"/>
                  <c:y val="-3.38351294300633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138.19999999999999</c:v>
                </c:pt>
                <c:pt idx="1">
                  <c:v>500.8</c:v>
                </c:pt>
                <c:pt idx="2">
                  <c:v>500</c:v>
                </c:pt>
                <c:pt idx="3">
                  <c:v>549</c:v>
                </c:pt>
                <c:pt idx="4">
                  <c:v>602.79999999999995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FF66CC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-2.2612787812565428E-3"/>
                  <c:y val="-2.52971892012011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7399256562278078E-3"/>
                  <c:y val="-6.2709698922342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062451924404447E-3"/>
                  <c:y val="-7.4466725919342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7372958800611685E-4"/>
                  <c:y val="-7.9366181535385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4.8500166648150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2693.5</c:v>
                </c:pt>
                <c:pt idx="1">
                  <c:v>3300.5</c:v>
                </c:pt>
                <c:pt idx="2">
                  <c:v>4472.7</c:v>
                </c:pt>
                <c:pt idx="3">
                  <c:v>4708.3</c:v>
                </c:pt>
                <c:pt idx="4">
                  <c:v>4950.6000000000004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70584416"/>
        <c:axId val="170584808"/>
      </c:barChart>
      <c:catAx>
        <c:axId val="170584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00"/>
            </a:solidFill>
          </a:ln>
        </c:spPr>
        <c:txPr>
          <a:bodyPr rot="0"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70584808"/>
        <c:crosses val="autoZero"/>
        <c:auto val="1"/>
        <c:lblAlgn val="ctr"/>
        <c:lblOffset val="100"/>
        <c:tickMarkSkip val="1"/>
        <c:noMultiLvlLbl val="0"/>
      </c:catAx>
      <c:valAx>
        <c:axId val="17058480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705844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901953546116918E-2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868491470109124E-2"/>
                  <c:y val="-9.798332592674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179326056892904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-731.2</c:v>
                </c:pt>
                <c:pt idx="2">
                  <c:v>-731.2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9917760"/>
        <c:axId val="159913448"/>
      </c:lineChart>
      <c:catAx>
        <c:axId val="1599177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  <a:ln>
            <a:solidFill>
              <a:schemeClr val="bg2">
                <a:lumMod val="40000"/>
                <a:lumOff val="60000"/>
              </a:schemeClr>
            </a:solidFill>
          </a:ln>
        </c:spPr>
        <c:crossAx val="159913448"/>
        <c:crosses val="autoZero"/>
        <c:auto val="1"/>
        <c:lblAlgn val="ctr"/>
        <c:lblOffset val="100"/>
        <c:noMultiLvlLbl val="0"/>
      </c:catAx>
      <c:valAx>
        <c:axId val="159913448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ln>
            <a:solidFill>
              <a:srgbClr val="CCECFF"/>
            </a:solidFill>
          </a:ln>
        </c:spPr>
        <c:crossAx val="1599177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5212002852403797E-2"/>
          <c:w val="0.98695152490563698"/>
          <c:h val="0.8975876197043427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666699"/>
              </a:solidFill>
            </a:ln>
          </c:spPr>
          <c:marker>
            <c:spPr>
              <a:solidFill>
                <a:srgbClr val="0000FF"/>
              </a:solidFill>
              <a:ln>
                <a:solidFill>
                  <a:srgbClr val="666699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2934</c:v>
                </c:pt>
                <c:pt idx="1">
                  <c:v>4682.3</c:v>
                </c:pt>
                <c:pt idx="2">
                  <c:v>5823.8</c:v>
                </c:pt>
                <c:pt idx="3">
                  <c:v>6161.4</c:v>
                </c:pt>
                <c:pt idx="4">
                  <c:v>6507.2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585984"/>
        <c:axId val="170578928"/>
      </c:lineChart>
      <c:catAx>
        <c:axId val="17058598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70578928"/>
        <c:crosses val="autoZero"/>
        <c:auto val="1"/>
        <c:lblAlgn val="ctr"/>
        <c:lblOffset val="100"/>
        <c:noMultiLvlLbl val="0"/>
      </c:catAx>
      <c:valAx>
        <c:axId val="1705789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05859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Лист1!$A$2:$A$4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5.8</c:v>
                </c:pt>
                <c:pt idx="1">
                  <c:v>94.2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5.9</c:v>
                </c:pt>
                <c:pt idx="1">
                  <c:v>94.1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CC99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99FF33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5.7</c:v>
                </c:pt>
                <c:pt idx="1">
                  <c:v>94.3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Организации </c:v>
                </c:pt>
              </c:strCache>
            </c:strRef>
          </c:tx>
          <c:spPr>
            <a:solidFill>
              <a:srgbClr val="0033CC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invertIfNegative val="0"/>
            <c:bubble3D val="0"/>
            <c:spPr>
              <a:solidFill>
                <a:srgbClr val="FF5050"/>
              </a:solidFill>
              <a:ln>
                <a:noFill/>
              </a:ln>
            </c:spPr>
          </c:dPt>
          <c:dPt>
            <c:idx val="2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</c:spPr>
          </c:dPt>
          <c:dPt>
            <c:idx val="3"/>
            <c:invertIfNegative val="0"/>
            <c:bubble3D val="0"/>
            <c:spPr>
              <a:solidFill>
                <a:srgbClr val="FFCC99"/>
              </a:solidFill>
              <a:ln>
                <a:noFill/>
              </a:ln>
            </c:spPr>
          </c:dPt>
          <c:dPt>
            <c:idx val="4"/>
            <c:invertIfNegative val="0"/>
            <c:bubble3D val="0"/>
            <c:spPr>
              <a:solidFill>
                <a:srgbClr val="FFFFCC"/>
              </a:solidFill>
              <a:ln>
                <a:noFill/>
              </a:ln>
            </c:spPr>
          </c:dPt>
          <c:dLbls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1">
                    <a:solidFill>
                      <a:srgbClr val="006666"/>
                    </a:solidFill>
                    <a:latin typeface="Bookman Old Style" panose="020506040505050202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2128.8000000000002</c:v>
                </c:pt>
                <c:pt idx="1">
                  <c:v>1050</c:v>
                </c:pt>
                <c:pt idx="2">
                  <c:v>1590.7</c:v>
                </c:pt>
                <c:pt idx="3">
                  <c:v>1611.4</c:v>
                </c:pt>
                <c:pt idx="4">
                  <c:v>1640.4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Физические лица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808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CC66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FF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66FF99"/>
              </a:solidFill>
            </c:spPr>
          </c:dPt>
          <c:dPt>
            <c:idx val="4"/>
            <c:invertIfNegative val="0"/>
            <c:bubble3D val="0"/>
            <c:spPr>
              <a:solidFill>
                <a:srgbClr val="99FFCC"/>
              </a:solidFill>
            </c:spPr>
          </c:dPt>
          <c:dLbls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00" b="1">
                    <a:solidFill>
                      <a:srgbClr val="006666"/>
                    </a:solidFill>
                    <a:latin typeface="Bookman Old Style" panose="02050604050505020204" pitchFamily="18" charset="0"/>
                    <a:ea typeface="Verdana" panose="020B060403050404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3162.8</c:v>
                </c:pt>
                <c:pt idx="1">
                  <c:v>2200</c:v>
                </c:pt>
                <c:pt idx="2">
                  <c:v>2519.6999999999998</c:v>
                </c:pt>
                <c:pt idx="3">
                  <c:v>2552.5</c:v>
                </c:pt>
                <c:pt idx="4">
                  <c:v>2598.4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0576576"/>
        <c:axId val="170579320"/>
      </c:barChart>
      <c:catAx>
        <c:axId val="170576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70579320"/>
        <c:crosses val="autoZero"/>
        <c:auto val="1"/>
        <c:lblAlgn val="ctr"/>
        <c:lblOffset val="100"/>
        <c:noMultiLvlLbl val="0"/>
      </c:catAx>
      <c:valAx>
        <c:axId val="17057932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70576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639928896791E-3"/>
          <c:y val="8.1979755351287834E-2"/>
          <c:w val="0.99336972750319741"/>
          <c:h val="0.6167728654455515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5291.6</c:v>
                </c:pt>
                <c:pt idx="1">
                  <c:v>3200</c:v>
                </c:pt>
                <c:pt idx="2">
                  <c:v>4110.3999999999996</c:v>
                </c:pt>
                <c:pt idx="3">
                  <c:v>4163.8999999999996</c:v>
                </c:pt>
                <c:pt idx="4">
                  <c:v>4238.8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583240"/>
        <c:axId val="170579712"/>
      </c:lineChart>
      <c:catAx>
        <c:axId val="17058324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70579712"/>
        <c:crosses val="autoZero"/>
        <c:auto val="1"/>
        <c:lblAlgn val="ctr"/>
        <c:lblOffset val="100"/>
        <c:noMultiLvlLbl val="0"/>
      </c:catAx>
      <c:valAx>
        <c:axId val="1705797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70583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solidFill>
                  <a:srgbClr val="FF0000"/>
                </a:solidFill>
              </a:ln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solidFill>
                  <a:srgbClr val="00CC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4.0999999999999996</c:v>
                </c:pt>
                <c:pt idx="1">
                  <c:v>95.9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  <a:ln>
                <a:solidFill>
                  <a:srgbClr val="FF0000"/>
                </a:solidFill>
              </a:ln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solidFill>
                  <a:srgbClr val="00CC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dPt>
            <c:idx val="0"/>
            <c:bubble3D val="0"/>
            <c:spPr>
              <a:solidFill>
                <a:srgbClr val="FF6600"/>
              </a:solidFill>
              <a:ln>
                <a:solidFill>
                  <a:srgbClr val="FF0000"/>
                </a:solidFill>
              </a:ln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solidFill>
                  <a:srgbClr val="00CC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3.7</c:v>
                </c:pt>
                <c:pt idx="1">
                  <c:v>96.3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суммы налоговых льгот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rgbClr val="FF66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0.32387800232880526"/>
                  <c:y val="-1.427650494398941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0">
                    <a:spAutoFit/>
                  </a:bodyPr>
                  <a:lstStyle/>
                  <a:p>
                    <a:pPr algn="ctr" rtl="0">
                      <a:defRPr lang="ru-RU" sz="11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B5905167-4B03-4130-A19E-10A56DE2AED4}" type="CATEGORYNAME">
                      <a:rPr lang="ru-RU" sz="100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 algn="ctr" rtl="0">
                        <a:defRPr lang="ru-RU" sz="1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64C700CB-7E2A-4FBF-906B-1412A7EA9FBD}" type="VALUE">
                      <a:rPr lang="ru-RU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 algn="ctr" rtl="0">
                        <a:defRPr lang="ru-RU" sz="110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[ЗНАЧЕНИЕ]</a:t>
                    </a:fld>
                    <a:endParaRPr lang="ru-RU" baseline="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srgbClr val="90C226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0">
                  <a:spAutoFit/>
                </a:bodyPr>
                <a:lstStyle/>
                <a:p>
                  <a:pPr algn="ctr" rtl="0">
                    <a:defRPr lang="ru-RU" sz="11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901085242665345"/>
                      <c:h val="0.4033216400331409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33652862428557878"/>
                  <c:y val="4.0789007137755073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41FC1A6F-2317-4B45-98AC-64C1DE488A46}" type="CATEGORYNAME">
                      <a:rPr lang="ru-RU" sz="1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10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[ИМЯ КАТЕГОРИИ]</a:t>
                    </a:fld>
                    <a:r>
                      <a:rPr lang="ru-RU" sz="1000" baseline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1397D494-9D43-41FC-92EC-2E1E3C5463D5}" type="VALUE">
                      <a:rPr lang="ru-RU" sz="1000" baseline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100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[ЗНАЧЕНИЕ]</a:t>
                    </a:fld>
                    <a:endParaRPr lang="ru-RU" sz="1000" baseline="0" dirty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solidFill>
                  <a:prstClr val="white"/>
                </a:solidFill>
                <a:ln>
                  <a:solidFill>
                    <a:srgbClr val="90C226"/>
                  </a:solidFill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8131241971174431"/>
                      <c:h val="0.5133299760019322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prstClr val="white"/>
              </a:solidFill>
              <a:ln>
                <a:solidFill>
                  <a:srgbClr val="90C226"/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accen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990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ound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Льготы для организаций</c:v>
                </c:pt>
                <c:pt idx="1">
                  <c:v>льготы для физических лиц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1129</c:v>
                </c:pt>
                <c:pt idx="1">
                  <c:v>7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61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ECFF"/>
            </a:solidFill>
            <a:ln w="19050" cap="flat" cmpd="sng" algn="ctr">
              <a:solidFill>
                <a:srgbClr val="99CCFF"/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 cap="flat" cmpd="sng" algn="ctr">
                <a:solidFill>
                  <a:srgbClr val="99CCFF"/>
                </a:solidFill>
                <a:prstDash val="solid"/>
              </a:ln>
              <a:effectLst/>
            </c:spPr>
          </c:dPt>
          <c:cat>
            <c:strRef>
              <c:f>Лист1!$A$2:$A$6</c:f>
              <c:strCache>
                <c:ptCount val="5"/>
                <c:pt idx="0">
                  <c:v>на 01.01.2024</c:v>
                </c:pt>
                <c:pt idx="1">
                  <c:v>на 01.01.2025</c:v>
                </c:pt>
                <c:pt idx="2">
                  <c:v>на 01.01.2026</c:v>
                </c:pt>
                <c:pt idx="3">
                  <c:v>на 01.01.2027</c:v>
                </c:pt>
                <c:pt idx="4">
                  <c:v>на 01.01.2028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  <c:pt idx="3">
                  <c:v>6580.8</c:v>
                </c:pt>
                <c:pt idx="4">
                  <c:v>5849.7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CFFCC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01.01.2024</c:v>
                </c:pt>
                <c:pt idx="1">
                  <c:v>на 01.01.2025</c:v>
                </c:pt>
                <c:pt idx="2">
                  <c:v>на 01.01.2026</c:v>
                </c:pt>
                <c:pt idx="3">
                  <c:v>на 01.01.2027</c:v>
                </c:pt>
                <c:pt idx="4">
                  <c:v>на 01.01.2028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gapDepth val="149"/>
        <c:shape val="cylinder"/>
        <c:axId val="159918152"/>
        <c:axId val="159916192"/>
        <c:axId val="0"/>
      </c:bar3DChart>
      <c:catAx>
        <c:axId val="159918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159916192"/>
        <c:crosses val="autoZero"/>
        <c:auto val="1"/>
        <c:lblAlgn val="ctr"/>
        <c:lblOffset val="100"/>
        <c:noMultiLvlLbl val="0"/>
      </c:catAx>
      <c:valAx>
        <c:axId val="159916192"/>
        <c:scaling>
          <c:orientation val="minMax"/>
        </c:scaling>
        <c:delete val="0"/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1599181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CC66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900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CC3300"/>
              </a:solidFill>
              <a:ln>
                <a:solidFill>
                  <a:srgbClr val="CC6600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5050"/>
              </a:solidFill>
              <a:ln>
                <a:solidFill>
                  <a:srgbClr val="CC6600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00"/>
              </a:solidFill>
              <a:ln>
                <a:solidFill>
                  <a:srgbClr val="CC6600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1921.5</c:v>
                </c:pt>
                <c:pt idx="1">
                  <c:v>2550.6</c:v>
                </c:pt>
                <c:pt idx="2">
                  <c:v>2550.6</c:v>
                </c:pt>
                <c:pt idx="3">
                  <c:v>2634.7</c:v>
                </c:pt>
                <c:pt idx="4">
                  <c:v>2721.7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0571480"/>
        <c:axId val="170578144"/>
      </c:barChart>
      <c:catAx>
        <c:axId val="170571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CC6600"/>
            </a:solidFill>
          </a:ln>
        </c:spPr>
        <c:txPr>
          <a:bodyPr/>
          <a:lstStyle/>
          <a:p>
            <a:pPr>
              <a:defRPr sz="1200">
                <a:solidFill>
                  <a:srgbClr val="800000"/>
                </a:solidFill>
                <a:latin typeface="Bookman Old Style" pitchFamily="18" charset="0"/>
              </a:defRPr>
            </a:pPr>
            <a:endParaRPr lang="ru-RU"/>
          </a:p>
        </c:txPr>
        <c:crossAx val="170578144"/>
        <c:crosses val="autoZero"/>
        <c:auto val="1"/>
        <c:lblAlgn val="ctr"/>
        <c:lblOffset val="100"/>
        <c:noMultiLvlLbl val="0"/>
      </c:catAx>
      <c:valAx>
        <c:axId val="17057814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70571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834839013995E-3"/>
          <c:y val="0.25680863688279659"/>
          <c:w val="0.99336972750319741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1921.5</c:v>
                </c:pt>
                <c:pt idx="1">
                  <c:v>2550.6</c:v>
                </c:pt>
                <c:pt idx="2">
                  <c:v>2550.6</c:v>
                </c:pt>
                <c:pt idx="3">
                  <c:v>2634.7</c:v>
                </c:pt>
                <c:pt idx="4">
                  <c:v>2721.7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572264"/>
        <c:axId val="170582064"/>
      </c:lineChart>
      <c:catAx>
        <c:axId val="17057226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70582064"/>
        <c:crosses val="autoZero"/>
        <c:auto val="1"/>
        <c:lblAlgn val="ctr"/>
        <c:lblOffset val="100"/>
        <c:noMultiLvlLbl val="0"/>
      </c:catAx>
      <c:valAx>
        <c:axId val="17058206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705722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2.6</c:v>
                </c:pt>
                <c:pt idx="1">
                  <c:v>97.4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2.5</c:v>
                </c:pt>
                <c:pt idx="1">
                  <c:v>97.5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CC6600"/>
              </a:solidFill>
            </a:ln>
          </c:spPr>
          <c:dPt>
            <c:idx val="0"/>
            <c:bubble3D val="0"/>
            <c:spPr>
              <a:solidFill>
                <a:srgbClr val="CC6600"/>
              </a:solidFill>
              <a:ln>
                <a:solidFill>
                  <a:srgbClr val="CC6600"/>
                </a:solidFill>
              </a:ln>
            </c:spPr>
          </c:dPt>
          <c:dPt>
            <c:idx val="1"/>
            <c:bubble3D val="0"/>
            <c:spPr>
              <a:solidFill>
                <a:srgbClr val="FFCC99"/>
              </a:solidFill>
              <a:ln>
                <a:solidFill>
                  <a:srgbClr val="CC66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2.2000000000000002</c:v>
                </c:pt>
                <c:pt idx="1">
                  <c:v>97.8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3399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676.4</c:v>
                </c:pt>
                <c:pt idx="1">
                  <c:v>1100</c:v>
                </c:pt>
                <c:pt idx="2">
                  <c:v>905.7</c:v>
                </c:pt>
                <c:pt idx="3">
                  <c:v>941.9</c:v>
                </c:pt>
                <c:pt idx="4">
                  <c:v>979.9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0573832"/>
        <c:axId val="170580888"/>
      </c:barChart>
      <c:catAx>
        <c:axId val="170573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70580888"/>
        <c:crosses val="autoZero"/>
        <c:auto val="1"/>
        <c:lblAlgn val="ctr"/>
        <c:lblOffset val="100"/>
        <c:noMultiLvlLbl val="0"/>
      </c:catAx>
      <c:valAx>
        <c:axId val="17058088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70573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0834839013995E-3"/>
          <c:y val="0.25680863688279659"/>
          <c:w val="0.99336972750319741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676.4</c:v>
                </c:pt>
                <c:pt idx="1">
                  <c:v>1100</c:v>
                </c:pt>
                <c:pt idx="2">
                  <c:v>905.7</c:v>
                </c:pt>
                <c:pt idx="3">
                  <c:v>941.9</c:v>
                </c:pt>
                <c:pt idx="4">
                  <c:v>979.9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575008"/>
        <c:axId val="170576968"/>
      </c:lineChart>
      <c:catAx>
        <c:axId val="17057500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70576968"/>
        <c:crosses val="autoZero"/>
        <c:auto val="1"/>
        <c:lblAlgn val="ctr"/>
        <c:lblOffset val="100"/>
        <c:noMultiLvlLbl val="0"/>
      </c:catAx>
      <c:valAx>
        <c:axId val="1705769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70575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653.20000000000005</c:v>
                </c:pt>
                <c:pt idx="1">
                  <c:v>57544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679.4</c:v>
                </c:pt>
                <c:pt idx="1">
                  <c:v>61603.6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706.5</c:v>
                </c:pt>
                <c:pt idx="1">
                  <c:v>66153.100000000006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66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0.14650316631485388"/>
          <c:y val="8.4350531100409132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657260304410759E-2"/>
          <c:y val="0.26002968269226151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45966.7</c:v>
                </c:pt>
                <c:pt idx="1">
                  <c:v>288496.5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en-US" baseline="0" dirty="0" smtClean="0"/>
                      <a:t> 152,9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2023(факт)</c:v>
                </c:pt>
                <c:pt idx="1">
                  <c:v>2024(оценка)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6137.1</c:v>
                </c:pt>
                <c:pt idx="1">
                  <c:v>2152.9</c:v>
                </c:pt>
                <c:pt idx="2">
                  <c:v>1050.7</c:v>
                </c:pt>
                <c:pt idx="3">
                  <c:v>1032.4000000000001</c:v>
                </c:pt>
                <c:pt idx="4">
                  <c:v>960.7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893904"/>
        <c:axId val="172899392"/>
      </c:barChart>
      <c:catAx>
        <c:axId val="172893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172899392"/>
        <c:crosses val="autoZero"/>
        <c:auto val="1"/>
        <c:lblAlgn val="ctr"/>
        <c:lblOffset val="100"/>
        <c:noMultiLvlLbl val="0"/>
      </c:catAx>
      <c:valAx>
        <c:axId val="1728993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728939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8514258649625E-2"/>
          <c:y val="0.19389644536850403"/>
          <c:w val="0.97414840387866619"/>
          <c:h val="0.713719639616762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6137.1</c:v>
                </c:pt>
                <c:pt idx="1">
                  <c:v>2152.9</c:v>
                </c:pt>
                <c:pt idx="2">
                  <c:v>1050.7</c:v>
                </c:pt>
                <c:pt idx="3">
                  <c:v>1032.4000000000001</c:v>
                </c:pt>
                <c:pt idx="4">
                  <c:v>960.7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2891944"/>
        <c:axId val="172895472"/>
      </c:lineChart>
      <c:catAx>
        <c:axId val="1728919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72895472"/>
        <c:crosses val="autoZero"/>
        <c:auto val="1"/>
        <c:lblAlgn val="ctr"/>
        <c:lblOffset val="100"/>
        <c:noMultiLvlLbl val="0"/>
      </c:catAx>
      <c:valAx>
        <c:axId val="1728954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728919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2994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06C0FA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591</a:t>
                    </a:r>
                    <a:r>
                      <a:rPr lang="en-US" baseline="0" dirty="0" smtClean="0"/>
                      <a:t> 257,7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2023 (факт)</c:v>
                </c:pt>
                <c:pt idx="1">
                  <c:v>2024 (оценка)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293597.8</c:v>
                </c:pt>
                <c:pt idx="1">
                  <c:v>591257.69999999995</c:v>
                </c:pt>
                <c:pt idx="2">
                  <c:v>442140.8</c:v>
                </c:pt>
                <c:pt idx="3">
                  <c:v>334785</c:v>
                </c:pt>
                <c:pt idx="4">
                  <c:v>363048.3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891160"/>
        <c:axId val="172896256"/>
      </c:barChart>
      <c:catAx>
        <c:axId val="172891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72896256"/>
        <c:crosses val="autoZero"/>
        <c:auto val="1"/>
        <c:lblAlgn val="ctr"/>
        <c:lblOffset val="100"/>
        <c:noMultiLvlLbl val="0"/>
      </c:catAx>
      <c:valAx>
        <c:axId val="1728962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728911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11568673439606E-4"/>
          <c:y val="5.4061354293967329E-2"/>
          <c:w val="0.94753031826873035"/>
          <c:h val="0.945938645706032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293597.8</c:v>
                </c:pt>
                <c:pt idx="1">
                  <c:v>345804.2</c:v>
                </c:pt>
                <c:pt idx="2">
                  <c:v>442140.8</c:v>
                </c:pt>
                <c:pt idx="3">
                  <c:v>334785</c:v>
                </c:pt>
                <c:pt idx="4">
                  <c:v>363048.3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2900176"/>
        <c:axId val="172891552"/>
      </c:lineChart>
      <c:catAx>
        <c:axId val="1729001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72891552"/>
        <c:crosses val="autoZero"/>
        <c:auto val="1"/>
        <c:lblAlgn val="ctr"/>
        <c:lblOffset val="100"/>
        <c:noMultiLvlLbl val="0"/>
      </c:catAx>
      <c:valAx>
        <c:axId val="1728915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729001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04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33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66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477</a:t>
                    </a:r>
                    <a:r>
                      <a:rPr lang="en-US" baseline="0" dirty="0" smtClean="0"/>
                      <a:t> 136,2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542066.30000000005</c:v>
                </c:pt>
                <c:pt idx="1">
                  <c:v>437713</c:v>
                </c:pt>
                <c:pt idx="2">
                  <c:v>477136.2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893120"/>
        <c:axId val="172897824"/>
      </c:barChart>
      <c:catAx>
        <c:axId val="172893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172897824"/>
        <c:crosses val="autoZero"/>
        <c:auto val="1"/>
        <c:lblAlgn val="ctr"/>
        <c:lblOffset val="100"/>
        <c:noMultiLvlLbl val="0"/>
      </c:catAx>
      <c:valAx>
        <c:axId val="1728978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728931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36028315946925E-2"/>
          <c:y val="0.45089226197089288"/>
          <c:w val="0.93105498566002953"/>
          <c:h val="0.549107738029107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542066.30000000005</c:v>
                </c:pt>
                <c:pt idx="1">
                  <c:v>437713</c:v>
                </c:pt>
                <c:pt idx="2">
                  <c:v>477136.2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2901352"/>
        <c:axId val="172898216"/>
      </c:lineChart>
      <c:catAx>
        <c:axId val="172901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72898216"/>
        <c:crosses val="autoZero"/>
        <c:auto val="1"/>
        <c:lblAlgn val="ctr"/>
        <c:lblOffset val="100"/>
        <c:noMultiLvlLbl val="0"/>
      </c:catAx>
      <c:valAx>
        <c:axId val="17289821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72901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2023(факт)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31562</c:v>
                </c:pt>
                <c:pt idx="1">
                  <c:v>35595</c:v>
                </c:pt>
                <c:pt idx="2">
                  <c:v>36799</c:v>
                </c:pt>
                <c:pt idx="3">
                  <c:v>32307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2024(ожидаемое)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66FF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35706</c:v>
                </c:pt>
                <c:pt idx="1">
                  <c:v>42959</c:v>
                </c:pt>
                <c:pt idx="2">
                  <c:v>43159</c:v>
                </c:pt>
                <c:pt idx="3">
                  <c:v>40200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2025(план)</c:v>
                </c:pt>
              </c:strCache>
            </c:strRef>
          </c:tx>
          <c:spPr>
            <a:solidFill>
              <a:srgbClr val="00CC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CC99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1.6870106220081799E-2"/>
                  <c:y val="-1.52816569235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870106220081883E-2"/>
                  <c:y val="-8.73237538487772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071982340126459E-2"/>
                  <c:y val="-1.74647507697554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1345840800296429E-3"/>
                  <c:y val="-1.52816569235360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99FFCC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3300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Пед.работники дошкольного образования</c:v>
                </c:pt>
                <c:pt idx="1">
                  <c:v>Пед.работники общего образования</c:v>
                </c:pt>
                <c:pt idx="2">
                  <c:v>Пед.работники дополнительного образовавния</c:v>
                </c:pt>
                <c:pt idx="3">
                  <c:v>Работники культуры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38102</c:v>
                </c:pt>
                <c:pt idx="1">
                  <c:v>45819</c:v>
                </c:pt>
                <c:pt idx="2">
                  <c:v>46119</c:v>
                </c:pt>
                <c:pt idx="3">
                  <c:v>41900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72899000"/>
        <c:axId val="172900568"/>
      </c:barChart>
      <c:catAx>
        <c:axId val="172899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172900568"/>
        <c:crosses val="autoZero"/>
        <c:auto val="1"/>
        <c:lblAlgn val="ctr"/>
        <c:lblOffset val="100"/>
        <c:noMultiLvlLbl val="0"/>
      </c:catAx>
      <c:valAx>
        <c:axId val="172900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2899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810166020200651"/>
          <c:y val="0.94376143975554849"/>
          <c:w val="0.54489211343667132"/>
          <c:h val="4.31399971671349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Выплаты по публичным обязательствам</c:v>
                </c:pt>
              </c:strCache>
            </c:strRef>
          </c:tx>
          <c:dPt>
            <c:idx val="0"/>
            <c:bubble3D val="0"/>
            <c:spPr>
              <a:solidFill>
                <a:srgbClr val="00808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FF33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explosion val="11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Пенсионное обеспечение</c:v>
                </c:pt>
                <c:pt idx="1">
                  <c:v>Выплаты на содержание ребенка:</c:v>
                </c:pt>
                <c:pt idx="2">
                  <c:v>переданного на воспитание в приемную семью</c:v>
                </c:pt>
                <c:pt idx="3">
                  <c:v>находящегося под опекой (попечительством)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7200</c:v>
                </c:pt>
                <c:pt idx="1">
                  <c:v>0</c:v>
                </c:pt>
                <c:pt idx="2">
                  <c:v>881.4</c:v>
                </c:pt>
                <c:pt idx="3">
                  <c:v>1057.7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rgbClr val="006600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rgbClr val="0066FF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7637897128911308"/>
          <c:y val="5.1257926009062725E-2"/>
        </c:manualLayout>
      </c:layout>
      <c:overlay val="0"/>
      <c:spPr>
        <a:solidFill>
          <a:schemeClr val="bg2">
            <a:lumMod val="60000"/>
            <a:lumOff val="4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55810216420660219"/>
          <c:y val="0.27806399701396345"/>
          <c:w val="0.44189783579339786"/>
          <c:h val="0.6503508786657893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муниципальных программ</c:v>
                </c:pt>
              </c:strCache>
            </c:strRef>
          </c:tx>
          <c:dPt>
            <c:idx val="0"/>
            <c:bubble3D val="0"/>
            <c:spPr>
              <a:solidFill>
                <a:srgbClr val="00FF00"/>
              </a:solidFill>
              <a:ln w="19050">
                <a:solidFill>
                  <a:srgbClr val="00FF00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rgbClr val="FFC000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0CC99"/>
              </a:solidFill>
              <a:ln w="19050">
                <a:solidFill>
                  <a:srgbClr val="00CC99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0066FF"/>
              </a:solidFill>
              <a:ln w="19050">
                <a:solidFill>
                  <a:srgbClr val="0066FF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FF0000"/>
              </a:solidFill>
              <a:ln w="19050">
                <a:solidFill>
                  <a:srgbClr val="FF0000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CCCC00"/>
              </a:solidFill>
              <a:ln w="19050">
                <a:solidFill>
                  <a:srgbClr val="CCCC00"/>
                </a:solidFill>
              </a:ln>
              <a:effectLst/>
            </c:spPr>
          </c:dPt>
          <c:dPt>
            <c:idx val="6"/>
            <c:bubble3D val="0"/>
            <c:spPr>
              <a:solidFill>
                <a:srgbClr val="000000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7"/>
            <c:bubble3D val="0"/>
            <c:spPr>
              <a:solidFill>
                <a:srgbClr val="FFFF00"/>
              </a:solidFill>
              <a:ln w="19050">
                <a:solidFill>
                  <a:srgbClr val="FFFF00"/>
                </a:solidFill>
              </a:ln>
              <a:effectLst/>
            </c:spPr>
          </c:dPt>
          <c:dPt>
            <c:idx val="8"/>
            <c:bubble3D val="0"/>
            <c:spPr>
              <a:solidFill>
                <a:srgbClr val="000099"/>
              </a:solidFill>
              <a:ln w="19050">
                <a:solidFill>
                  <a:srgbClr val="000099"/>
                </a:solidFill>
              </a:ln>
              <a:effectLst/>
            </c:spPr>
          </c:dPt>
          <c:dPt>
            <c:idx val="9"/>
            <c:bubble3D val="0"/>
            <c:spPr>
              <a:solidFill>
                <a:srgbClr val="800000"/>
              </a:solidFill>
              <a:ln w="19050">
                <a:solidFill>
                  <a:srgbClr val="800000"/>
                </a:solidFill>
              </a:ln>
              <a:effectLst/>
            </c:spPr>
          </c:dPt>
          <c:dPt>
            <c:idx val="10"/>
            <c:bubble3D val="0"/>
            <c:spPr>
              <a:solidFill>
                <a:srgbClr val="FF6699"/>
              </a:solidFill>
              <a:ln w="19050">
                <a:solidFill>
                  <a:srgbClr val="FF6699"/>
                </a:solidFill>
              </a:ln>
              <a:effectLst/>
            </c:spPr>
          </c:dPt>
          <c:dPt>
            <c:idx val="11"/>
            <c:bubble3D val="0"/>
            <c:spPr>
              <a:solidFill>
                <a:srgbClr val="660033"/>
              </a:solidFill>
              <a:ln w="19050">
                <a:solidFill>
                  <a:srgbClr val="660033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2.6469684532478787E-2"/>
                  <c:y val="-0.108666803139212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298216812056036E-2"/>
                  <c:y val="-8.4062998654862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1423758587701381"/>
                  <c:y val="2.4603804484350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0866502071228133"/>
                  <c:y val="-2.8704438565075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8.7767901344534924E-2"/>
                  <c:y val="1.8452853363262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7767901344534924E-2"/>
                  <c:y val="2.05031704036250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8.6374760053351832E-2"/>
                  <c:y val="8.2012681614500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7.8015912306253266E-2"/>
                  <c:y val="1.0251585201812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3.6221673570760442E-2"/>
                  <c:y val="-9.22642668163129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4.5973662609042204E-2"/>
                  <c:y val="-9.22642668163129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2.6469684532478787E-2"/>
                  <c:y val="8.4062998654862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1.9503978076563316E-2"/>
                  <c:y val="-9.22642668163129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206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Создание условий для эффективного управления муниципальным образованием "Холм-Жирковский муниципальный округ" Смоленской области</c:v>
                </c:pt>
                <c:pt idx="1">
                  <c:v>Создание условий для эффективного управления муниципальными финансами</c:v>
                </c:pt>
                <c:pt idx="2">
                  <c:v>Развитие системы образования и молодежной политики в муниципальном образовании "Холм-Жирковский муниципальный округ"  Смоленской области</c:v>
                </c:pt>
                <c:pt idx="3">
                  <c:v>Развитие культуры, спорта и туризма на территории муниципального образования "Холм-Жирковский муниципальный округ"  Смоленской области</c:v>
                </c:pt>
                <c:pt idx="4">
                  <c:v>Социальная поддержка и защита населения в муниципальном образовании "Холм-Жирковский муниципальный округ"  Смоленской области</c:v>
                </c:pt>
                <c:pt idx="5">
                  <c:v>Энергосбережие и повышение энергетической эффективности на территриии муниципального образования "Холм-Жирковский муниципальный округ"  Смоленской области</c:v>
                </c:pt>
                <c:pt idx="6">
                  <c:v>Развитие жилищно-коммунального хозяйства на территрии муниципального образования "Холм-Жирковский муниципальный округ"  Смоленской области</c:v>
                </c:pt>
                <c:pt idx="7">
                  <c:v>Развитие сельских территорий муниципального образования "Холм-Жирковский муниципальный округ"  Смоленской области</c:v>
                </c:pt>
                <c:pt idx="8">
                  <c:v>Формирование современной городской среды  муниципального образования "Холм-Жирковский муниципальный округ"  Смоленской области</c:v>
                </c:pt>
                <c:pt idx="9">
                  <c:v>Развитие дорожно-транспортного комплекса муниципального образования "Холм-Жирковский муниципальный округ"  Смоленской области</c:v>
                </c:pt>
                <c:pt idx="10">
                  <c:v>Материально-техническое и транспортное обеспечение деятельности  учреждений муниципальногообразования "Холм-Жирковский муниципальный округ"  Смоленской области</c:v>
                </c:pt>
                <c:pt idx="11">
                  <c:v>Остальные программы</c:v>
                </c:pt>
              </c:strCache>
            </c:strRef>
          </c:cat>
          <c:val>
            <c:numRef>
              <c:f>Лист1!$B$2:$B$13</c:f>
              <c:numCache>
                <c:formatCode>#,##0.0</c:formatCode>
                <c:ptCount val="12"/>
                <c:pt idx="0">
                  <c:v>31331.3</c:v>
                </c:pt>
                <c:pt idx="1">
                  <c:v>13798</c:v>
                </c:pt>
                <c:pt idx="2">
                  <c:v>269339.59999999998</c:v>
                </c:pt>
                <c:pt idx="3">
                  <c:v>69340.7</c:v>
                </c:pt>
                <c:pt idx="4">
                  <c:v>21280.9</c:v>
                </c:pt>
                <c:pt idx="5">
                  <c:v>7137.4</c:v>
                </c:pt>
                <c:pt idx="6">
                  <c:v>6900</c:v>
                </c:pt>
                <c:pt idx="7">
                  <c:v>23209.8</c:v>
                </c:pt>
                <c:pt idx="8">
                  <c:v>7977.3</c:v>
                </c:pt>
                <c:pt idx="9">
                  <c:v>45725.599999999999</c:v>
                </c:pt>
                <c:pt idx="10">
                  <c:v>30311.1</c:v>
                </c:pt>
                <c:pt idx="11">
                  <c:v>8417.7999999999993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86368386706185E-3"/>
          <c:y val="5.292949944496142E-2"/>
          <c:w val="0.53707691971853277"/>
          <c:h val="0.940919549433951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100" b="0" i="0" u="none" strike="noStrike" kern="1200" baseline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Неналоговые 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доходы</a:t>
            </a:r>
          </a:p>
        </c:rich>
      </c:tx>
      <c:layout>
        <c:manualLayout>
          <c:xMode val="edge"/>
          <c:yMode val="edge"/>
          <c:x val="0.16815420891931548"/>
          <c:y val="0.10735522140052071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980396814147142E-2"/>
          <c:y val="0.2433896233751805"/>
          <c:w val="0.86620260584073039"/>
          <c:h val="0.67225984552441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1808.5</c:v>
                </c:pt>
                <c:pt idx="1">
                  <c:v>339963.6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70645718678053E-2"/>
          <c:y val="8.7751406492174847E-2"/>
          <c:w val="0.91027972953321368"/>
          <c:h val="0.765361908786091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3366"/>
                        </a:solidFill>
                        <a:latin typeface="Bookman Old Style" pitchFamily="18" charset="0"/>
                      </a:defRPr>
                    </a:pPr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534,769,5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428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390,0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461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813,2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2.232522687352602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343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571,1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308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601,8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534769.5</c:v>
                </c:pt>
                <c:pt idx="1">
                  <c:v>428390</c:v>
                </c:pt>
                <c:pt idx="2">
                  <c:v>461813.2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6279600369606675E-2"/>
                  <c:y val="-8.25648203839422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7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296,8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168598249697659E-2"/>
                  <c:y val="-7.04741654219489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323,0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1761545465137916E-2"/>
                  <c:y val="-0.1007438216741349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323,0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415213124467644E-2"/>
                      <c:h val="7.465758521589843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0417993303363758E-2"/>
                  <c:y val="-8.88775768209662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250,7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841174828813079E-2"/>
                  <c:y val="-9.33425979488869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4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624,5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7296.8</c:v>
                </c:pt>
                <c:pt idx="1">
                  <c:v>3323</c:v>
                </c:pt>
                <c:pt idx="2">
                  <c:v>3323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174868112"/>
        <c:axId val="174874384"/>
        <c:axId val="0"/>
      </c:bar3DChart>
      <c:catAx>
        <c:axId val="1748681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174874384"/>
        <c:crosses val="autoZero"/>
        <c:auto val="1"/>
        <c:lblAlgn val="ctr"/>
        <c:lblOffset val="100"/>
        <c:noMultiLvlLbl val="0"/>
      </c:catAx>
      <c:valAx>
        <c:axId val="174874384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1748681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34632285662931"/>
          <c:y val="3.1889460841799612E-4"/>
          <c:w val="0.7695731413763417"/>
          <c:h val="8.2234487607023621E-2"/>
        </c:manualLayout>
      </c:layout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73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DE0000"/>
            </a:solidFill>
          </c:spPr>
          <c:invertIfNegative val="0"/>
          <c:dLbls>
            <c:dLbl>
              <c:idx val="0"/>
              <c:layout>
                <c:manualLayout>
                  <c:x val="2.170262164833461E-2"/>
                  <c:y val="0.26140448680305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31331.3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467BF0"/>
            </a:solidFill>
          </c:spPr>
          <c:invertIfNegative val="0"/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25752.6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224760356522263E-2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25756.2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4870464"/>
        <c:axId val="174870072"/>
        <c:axId val="0"/>
      </c:bar3DChart>
      <c:catAx>
        <c:axId val="174870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4870072"/>
        <c:crosses val="autoZero"/>
        <c:auto val="1"/>
        <c:lblAlgn val="ctr"/>
        <c:lblOffset val="100"/>
        <c:noMultiLvlLbl val="0"/>
      </c:catAx>
      <c:valAx>
        <c:axId val="1748700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4870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640158809514988"/>
          <c:y val="0.20888938246682082"/>
          <c:w val="0.1778633392586009"/>
          <c:h val="0.60088499854817023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84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2060893265842981E-2"/>
                  <c:y val="0.258614783542569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13798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8091339898764415E-2"/>
                  <c:y val="0.29154304205850767"/>
                </c:manualLayout>
              </c:layout>
              <c:spPr>
                <a:solidFill>
                  <a:schemeClr val="bg2">
                    <a:lumMod val="20000"/>
                    <a:lumOff val="80000"/>
                  </a:schemeClr>
                </a:solidFill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9069.7000000000007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6774301883198581E-2"/>
                  <c:y val="0.296889397910036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9068.9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4868504"/>
        <c:axId val="174875952"/>
        <c:axId val="0"/>
      </c:bar3DChart>
      <c:catAx>
        <c:axId val="174868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4875952"/>
        <c:crosses val="autoZero"/>
        <c:auto val="1"/>
        <c:lblAlgn val="ctr"/>
        <c:lblOffset val="100"/>
        <c:noMultiLvlLbl val="0"/>
      </c:catAx>
      <c:valAx>
        <c:axId val="17487595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48685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10201426414353"/>
          <c:y val="9.1272266044513523E-2"/>
          <c:w val="0.19962326838796129"/>
          <c:h val="0.67227715439025293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556492117931627"/>
          <c:y val="3.4602351875432646E-2"/>
          <c:w val="0.64966764916802"/>
          <c:h val="0.829646705921564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66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269339.59999999998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966334977455421E-2"/>
                  <c:y val="0.24103803281117187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250 453,1 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239536.8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9949502466183268E-2"/>
                  <c:y val="0.2380985446061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215023.1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4880656"/>
        <c:axId val="174881440"/>
        <c:axId val="0"/>
      </c:bar3DChart>
      <c:catAx>
        <c:axId val="174880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4881440"/>
        <c:crosses val="autoZero"/>
        <c:auto val="1"/>
        <c:lblAlgn val="ctr"/>
        <c:lblOffset val="100"/>
        <c:noMultiLvlLbl val="0"/>
      </c:catAx>
      <c:valAx>
        <c:axId val="1748814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4880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793228602305382"/>
          <c:y val="0.46358994299778655"/>
          <c:w val="0.15877547823175686"/>
          <c:h val="0.37582398548780327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94327902960294"/>
          <c:y val="2.3576299671210582E-2"/>
          <c:w val="0.56191911096863811"/>
          <c:h val="0.820317224973333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2.5653715243760852E-2"/>
                  <c:y val="0.225519386734807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66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69340.7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60</a:t>
                    </a:r>
                    <a:r>
                      <a:rPr lang="en-US" baseline="0" dirty="0" smtClean="0"/>
                      <a:t> 780,4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60787.5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9240286432820601E-2"/>
                  <c:y val="0.24029472915707836"/>
                </c:manualLayout>
              </c:layout>
              <c:spPr>
                <a:solidFill>
                  <a:srgbClr val="CCFF99"/>
                </a:solidFill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FF99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67924.7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4879872"/>
        <c:axId val="174879088"/>
        <c:axId val="0"/>
      </c:bar3DChart>
      <c:catAx>
        <c:axId val="174879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4879088"/>
        <c:crosses val="autoZero"/>
        <c:auto val="1"/>
        <c:lblAlgn val="ctr"/>
        <c:lblOffset val="100"/>
        <c:noMultiLvlLbl val="0"/>
      </c:catAx>
      <c:valAx>
        <c:axId val="1748790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4879872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4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691857669498301"/>
          <c:y val="0.64886561425834843"/>
          <c:w val="0.26879921996046374"/>
          <c:h val="0.33242855170974267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978207402242664"/>
          <c:y val="2.5916351174655808E-2"/>
          <c:w val="0.71218644056384306"/>
          <c:h val="0.871473123358785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dLbl>
              <c:idx val="0"/>
              <c:layout>
                <c:manualLayout>
                  <c:x val="1.4250332338552366E-2"/>
                  <c:y val="0.24148748429661662"/>
                </c:manualLayout>
              </c:layout>
              <c:spPr>
                <a:solidFill>
                  <a:srgbClr val="FFCC66"/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21280.9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009999"/>
            </a:solidFill>
          </c:spPr>
          <c:invertIfNegative val="0"/>
          <c:dLbls>
            <c:dLbl>
              <c:idx val="0"/>
              <c:layout>
                <c:manualLayout>
                  <c:x val="2.0594694459236274E-2"/>
                  <c:y val="0.234380581644774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19140.7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824509920353666E-2"/>
                  <c:y val="0.2414902617657867"/>
                </c:manualLayout>
              </c:layout>
              <c:spPr>
                <a:solidFill>
                  <a:srgbClr val="FFFFCC"/>
                </a:solidFill>
              </c:spPr>
              <c:txPr>
                <a:bodyPr rot="-5400000" vert="horz"/>
                <a:lstStyle/>
                <a:p>
                  <a:pPr algn="ctr">
                    <a:defRPr lang="ru-RU" sz="16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CC"/>
              </a:solidFill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16498.900000000001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7462800"/>
        <c:axId val="177467896"/>
        <c:axId val="0"/>
      </c:bar3DChart>
      <c:catAx>
        <c:axId val="177462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7467896"/>
        <c:crosses val="autoZero"/>
        <c:auto val="1"/>
        <c:lblAlgn val="ctr"/>
        <c:lblOffset val="100"/>
        <c:noMultiLvlLbl val="0"/>
      </c:catAx>
      <c:valAx>
        <c:axId val="17746789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7462800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81160570281462974"/>
          <c:y val="0.33622225735602029"/>
          <c:w val="0.18839429718537024"/>
          <c:h val="0.39723705913018209"/>
        </c:manualLayout>
      </c:layout>
      <c:overlay val="0"/>
      <c:txPr>
        <a:bodyPr/>
        <a:lstStyle/>
        <a:p>
          <a:pPr>
            <a:defRPr sz="12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879998847858432"/>
          <c:y val="0.11543533588493705"/>
          <c:w val="0.72669750656169241"/>
          <c:h val="0.803739320866419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268164008881686E-2"/>
                  <c:y val="0.234436672435222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7137.4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7585452836243663E-2"/>
                  <c:y val="0.222675997150253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6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6807.4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3.193394864150529E-2"/>
                  <c:y val="0.2244691787838996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1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6807.4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7472992"/>
        <c:axId val="177473384"/>
        <c:axId val="0"/>
      </c:bar3DChart>
      <c:catAx>
        <c:axId val="177472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7473384"/>
        <c:crosses val="autoZero"/>
        <c:auto val="1"/>
        <c:lblAlgn val="ctr"/>
        <c:lblOffset val="100"/>
        <c:noMultiLvlLbl val="0"/>
      </c:catAx>
      <c:valAx>
        <c:axId val="1774733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7472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45993236521155"/>
          <c:y val="0.14215565122019075"/>
          <c:w val="0.2015957160725533"/>
          <c:h val="0.34071112823832184"/>
        </c:manualLayout>
      </c:layout>
      <c:overlay val="0"/>
      <c:txPr>
        <a:bodyPr/>
        <a:lstStyle/>
        <a:p>
          <a:pPr>
            <a:defRPr sz="1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5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4250332338552421E-2"/>
                  <c:y val="0.160086272465452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3.8839793662773049E-2"/>
                  <c:y val="-4.50969123088887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3.040849867256017E-3"/>
                  <c:y val="-2.9847111004760254E-2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7474168"/>
        <c:axId val="177473776"/>
        <c:axId val="0"/>
      </c:bar3DChart>
      <c:catAx>
        <c:axId val="177474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7473776"/>
        <c:crosses val="autoZero"/>
        <c:auto val="1"/>
        <c:lblAlgn val="ctr"/>
        <c:lblOffset val="100"/>
        <c:noMultiLvlLbl val="0"/>
      </c:catAx>
      <c:valAx>
        <c:axId val="1774737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74741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9776465166421829"/>
          <c:y val="0.21412043960927418"/>
          <c:w val="0.22488449559244378"/>
          <c:h val="0.27784861511114156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1.4259917300855461E-2"/>
                  <c:y val="0.195365937781374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1400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596506820879551E-2"/>
                  <c:y val="0.19268692367514723"/>
                </c:manualLayout>
              </c:layout>
              <c:tx>
                <c:rich>
                  <a:bodyPr/>
                  <a:lstStyle/>
                  <a:p>
                    <a:fld id="{C7AD0FB4-6924-42CB-BF2A-075B02DB1FD7}" type="VALUE">
                      <a:rPr lang="en-US" b="1" dirty="0">
                        <a:solidFill>
                          <a:schemeClr val="bg2">
                            <a:lumMod val="50000"/>
                          </a:schemeClr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1400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4753584884330479E-2"/>
                  <c:y val="0.179001669797883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1400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9816224"/>
        <c:axId val="179815440"/>
        <c:axId val="0"/>
      </c:bar3DChart>
      <c:catAx>
        <c:axId val="179816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9815440"/>
        <c:crosses val="autoZero"/>
        <c:auto val="1"/>
        <c:lblAlgn val="ctr"/>
        <c:lblOffset val="100"/>
        <c:noMultiLvlLbl val="0"/>
      </c:catAx>
      <c:valAx>
        <c:axId val="1798154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9816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885733182424175"/>
          <c:y val="0.19473250899153827"/>
          <c:w val="0.21401224516720366"/>
          <c:h val="0.40907063394282883"/>
        </c:manualLayout>
      </c:layout>
      <c:overlay val="0"/>
      <c:txPr>
        <a:bodyPr/>
        <a:lstStyle/>
        <a:p>
          <a:pPr>
            <a:defRPr sz="1600" b="1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24571149014645"/>
          <c:y val="2.1058984899113772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9.2825943316239903E-3"/>
                  <c:y val="0.30661123123071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0"/>
              <c:layout>
                <c:manualLayout>
                  <c:x val="1.8565188663247943E-2"/>
                  <c:y val="0.306611231230717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9815832"/>
        <c:axId val="179817792"/>
        <c:axId val="0"/>
      </c:bar3DChart>
      <c:catAx>
        <c:axId val="179815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9817792"/>
        <c:crosses val="autoZero"/>
        <c:auto val="1"/>
        <c:lblAlgn val="ctr"/>
        <c:lblOffset val="100"/>
        <c:noMultiLvlLbl val="0"/>
      </c:catAx>
      <c:valAx>
        <c:axId val="17981779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9815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934862013382531"/>
          <c:y val="9.2069898216437476E-2"/>
          <c:w val="0.2344629836450921"/>
          <c:h val="0.4460777862288805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CC3399"/>
                </a:solidFill>
                <a:latin typeface="Trebuchet MS" panose="020B0603020202020204" pitchFamily="34" charset="0"/>
              </a:defRPr>
            </a:pPr>
            <a:r>
              <a:rPr lang="ru-RU" sz="1100" b="0" dirty="0" smtClean="0">
                <a:solidFill>
                  <a:srgbClr val="CC3399"/>
                </a:solidFill>
                <a:latin typeface="Trebuchet MS" panose="020B0603020202020204" pitchFamily="34" charset="0"/>
              </a:rPr>
              <a:t>Безвозмездные  поступления                  </a:t>
            </a:r>
            <a:endParaRPr lang="ru-RU" sz="1100" b="0" dirty="0">
              <a:solidFill>
                <a:srgbClr val="CC3399"/>
              </a:solidFill>
              <a:latin typeface="Trebuchet MS" panose="020B0603020202020204" pitchFamily="34" charset="0"/>
            </a:endParaRPr>
          </a:p>
        </c:rich>
      </c:tx>
      <c:layout>
        <c:manualLayout>
          <c:xMode val="edge"/>
          <c:yMode val="edge"/>
          <c:x val="0.1084071056258743"/>
          <c:y val="0.12847177720971525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203191718910319"/>
          <c:y val="0.14720871326073837"/>
          <c:w val="0.55368741587316495"/>
          <c:h val="0.820770193340619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CC33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285386.5</c:v>
                </c:pt>
                <c:pt idx="1">
                  <c:v>49076.7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062250393231162"/>
          <c:y val="3.9647543307791674E-2"/>
          <c:w val="0.71795287853006584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1.8565188663247943E-2"/>
                  <c:y val="0.19233766729069904"/>
                </c:manualLayout>
              </c:layout>
              <c:spPr>
                <a:solidFill>
                  <a:schemeClr val="tx1"/>
                </a:solidFill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2">
                          <a:lumMod val="50000"/>
                        </a:schemeClr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130.80000000000001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4753341246684091E-2"/>
                  <c:y val="-4.2072854259974431E-2"/>
                </c:manualLayout>
              </c:layout>
              <c:spPr>
                <a:solidFill>
                  <a:schemeClr val="tx1"/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9818184"/>
        <c:axId val="179816616"/>
        <c:axId val="0"/>
      </c:bar3DChart>
      <c:catAx>
        <c:axId val="179818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9816616"/>
        <c:crosses val="autoZero"/>
        <c:auto val="1"/>
        <c:lblAlgn val="ctr"/>
        <c:lblOffset val="100"/>
        <c:noMultiLvlLbl val="0"/>
      </c:catAx>
      <c:valAx>
        <c:axId val="17981661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98181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7689233360036"/>
          <c:y val="0.14998209154206746"/>
          <c:w val="0.262310766639964"/>
          <c:h val="0.44592391890121663"/>
        </c:manualLayout>
      </c:layout>
      <c:overlay val="0"/>
      <c:txPr>
        <a:bodyPr/>
        <a:lstStyle/>
        <a:p>
          <a:pPr>
            <a:defRPr sz="1600" b="1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3971880074834464E-2"/>
                  <c:y val="-1.3858856508275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6900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1.4123353498133885E-2"/>
                  <c:y val="0.204853993708691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22942.5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6182252443043145E-2"/>
                  <c:y val="0.236691102968395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70500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9820144"/>
        <c:axId val="179820536"/>
        <c:axId val="0"/>
      </c:bar3DChart>
      <c:catAx>
        <c:axId val="179820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9820536"/>
        <c:crosses val="autoZero"/>
        <c:auto val="1"/>
        <c:lblAlgn val="ctr"/>
        <c:lblOffset val="100"/>
        <c:noMultiLvlLbl val="0"/>
      </c:catAx>
      <c:valAx>
        <c:axId val="17982053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9820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3030608077949459"/>
          <c:y val="4.839419171041065E-2"/>
          <c:w val="0.41089801422615596"/>
          <c:h val="0.2210796328276478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1.8896709889377486E-2"/>
                  <c:y val="0.16991804842635452"/>
                </c:manualLayout>
              </c:layout>
              <c:spPr>
                <a:solidFill>
                  <a:srgbClr val="CCCCFF"/>
                </a:solidFill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CC0066"/>
            </a:solidFill>
          </c:spPr>
          <c:invertIfNegative val="0"/>
          <c:dLbls>
            <c:dLbl>
              <c:idx val="0"/>
              <c:layout>
                <c:manualLayout>
                  <c:x val="1.8896709889377312E-2"/>
                  <c:y val="-3.47635515824446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CC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9813088"/>
        <c:axId val="179811128"/>
        <c:axId val="0"/>
      </c:bar3DChart>
      <c:catAx>
        <c:axId val="179813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9811128"/>
        <c:crosses val="autoZero"/>
        <c:auto val="1"/>
        <c:lblAlgn val="ctr"/>
        <c:lblOffset val="100"/>
        <c:noMultiLvlLbl val="0"/>
      </c:catAx>
      <c:valAx>
        <c:axId val="1798111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9813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426801783928768"/>
          <c:y val="0.18560847462996402"/>
          <c:w val="0.21573198216071229"/>
          <c:h val="0.41829393053404812"/>
        </c:manualLayout>
      </c:layout>
      <c:overlay val="0"/>
      <c:txPr>
        <a:bodyPr/>
        <a:lstStyle/>
        <a:p>
          <a:pPr>
            <a:defRPr sz="16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6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0.2162349534874401"/>
                </c:manualLayout>
              </c:layout>
              <c:spPr>
                <a:solidFill>
                  <a:srgbClr val="FFCCFF"/>
                </a:solidFill>
              </c:spPr>
              <c:txPr>
                <a:bodyPr rot="-5400000" vert="horz"/>
                <a:lstStyle/>
                <a:p>
                  <a:pPr>
                    <a:defRPr sz="1400" b="1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23209.8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dLbls>
            <c:dLbl>
              <c:idx val="0"/>
              <c:layout>
                <c:manualLayout>
                  <c:x val="2.1229637036214024E-2"/>
                  <c:y val="-3.1977277212075279E-2"/>
                </c:manualLayout>
              </c:layout>
              <c:spPr>
                <a:solidFill>
                  <a:srgbClr val="FFCCFF"/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668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dLbl>
              <c:idx val="0"/>
              <c:layout>
                <c:manualLayout>
                  <c:x val="1.3064392022285589E-2"/>
                  <c:y val="-2.4950186940858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CCFF"/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9819360"/>
        <c:axId val="179822104"/>
        <c:axId val="0"/>
      </c:bar3DChart>
      <c:catAx>
        <c:axId val="179819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9822104"/>
        <c:crosses val="autoZero"/>
        <c:auto val="1"/>
        <c:lblAlgn val="ctr"/>
        <c:lblOffset val="100"/>
        <c:noMultiLvlLbl val="0"/>
      </c:catAx>
      <c:valAx>
        <c:axId val="17982210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98193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2333022668263196"/>
          <c:y val="5.2204173295310664E-2"/>
          <c:w val="0.25130901093294161"/>
          <c:h val="0.34209391224170116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0879011809145621E-2"/>
          <c:w val="0.65606887494680965"/>
          <c:h val="0.88103731938281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0144512244970686E-2"/>
                  <c:y val="0.27797748779547676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1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2428.4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4677614436970316E-2"/>
                  <c:y val="-4.8103772780927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3.6604947458668498E-2"/>
                  <c:y val="-3.1123992758974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1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1"/>
        <c:gapDepth val="141"/>
        <c:shape val="cylinder"/>
        <c:axId val="179810736"/>
        <c:axId val="179810344"/>
        <c:axId val="0"/>
      </c:bar3DChart>
      <c:catAx>
        <c:axId val="179810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9810344"/>
        <c:crosses val="autoZero"/>
        <c:auto val="1"/>
        <c:lblAlgn val="ctr"/>
        <c:lblOffset val="100"/>
        <c:noMultiLvlLbl val="0"/>
      </c:catAx>
      <c:valAx>
        <c:axId val="1798103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9810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831561692306741"/>
          <c:y val="0.21483393069279558"/>
          <c:w val="0.22850815318214118"/>
          <c:h val="0.38144372105666258"/>
        </c:manualLayout>
      </c:layout>
      <c:overlay val="0"/>
      <c:txPr>
        <a:bodyPr/>
        <a:lstStyle/>
        <a:p>
          <a:pPr>
            <a:defRPr sz="1400" b="1">
              <a:solidFill>
                <a:srgbClr val="000066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280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Lbls>
            <c:dLbl>
              <c:idx val="0"/>
              <c:layout>
                <c:manualLayout>
                  <c:x val="4.1086493877779767E-2"/>
                  <c:y val="-4.81272298001714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6.3564581614921128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9832688"/>
        <c:axId val="179827592"/>
        <c:axId val="0"/>
      </c:bar3DChart>
      <c:catAx>
        <c:axId val="179832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9827592"/>
        <c:crosses val="autoZero"/>
        <c:auto val="1"/>
        <c:lblAlgn val="ctr"/>
        <c:lblOffset val="100"/>
        <c:noMultiLvlLbl val="0"/>
      </c:catAx>
      <c:valAx>
        <c:axId val="17982759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98326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577427666509168"/>
          <c:y val="0.25180566882217681"/>
          <c:w val="0.23422572333490826"/>
          <c:h val="0.36149961319570201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Lbls>
            <c:dLbl>
              <c:idx val="0"/>
              <c:layout>
                <c:manualLayout>
                  <c:x val="1.889669904623097E-2"/>
                  <c:y val="0.18197810670210479"/>
                </c:manualLayout>
              </c:layout>
              <c:spPr>
                <a:noFill/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2093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83889031255756E-2"/>
                  <c:y val="0.19860239661498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2000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FF9999"/>
            </a:solidFill>
          </c:spPr>
          <c:invertIfNegative val="0"/>
          <c:dLbls>
            <c:dLbl>
              <c:idx val="0"/>
              <c:layout>
                <c:manualLayout>
                  <c:x val="3.1782290807460381E-2"/>
                  <c:y val="0.191284766546579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2000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9836216"/>
        <c:axId val="179838568"/>
        <c:axId val="0"/>
      </c:bar3DChart>
      <c:catAx>
        <c:axId val="179836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9838568"/>
        <c:crosses val="autoZero"/>
        <c:auto val="1"/>
        <c:lblAlgn val="ctr"/>
        <c:lblOffset val="100"/>
        <c:noMultiLvlLbl val="0"/>
      </c:catAx>
      <c:valAx>
        <c:axId val="17983856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98362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9575738950774"/>
          <c:y val="0.157549407045601"/>
          <c:w val="0.21597493052941788"/>
          <c:h val="0.4391224170117054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>
                <a:solidFill>
                  <a:schemeClr val="tx1">
                    <a:lumMod val="9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8838890312557501E-2"/>
                  <c:y val="-4.8127229800171485E-2"/>
                </c:manualLayout>
              </c:layout>
              <c:spPr>
                <a:solidFill>
                  <a:schemeClr val="tx1">
                    <a:lumMod val="95000"/>
                  </a:schemeClr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7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9839352"/>
        <c:axId val="179836608"/>
        <c:axId val="0"/>
      </c:bar3DChart>
      <c:catAx>
        <c:axId val="179839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9836608"/>
        <c:crosses val="autoZero"/>
        <c:auto val="1"/>
        <c:lblAlgn val="ctr"/>
        <c:lblOffset val="100"/>
        <c:noMultiLvlLbl val="0"/>
      </c:catAx>
      <c:valAx>
        <c:axId val="1798366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9839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7636128306359259"/>
          <c:h val="0.34486615523512987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Lbls>
            <c:dLbl>
              <c:idx val="0"/>
              <c:layout>
                <c:manualLayout>
                  <c:x val="2.525315720772299E-2"/>
                  <c:y val="0.14871119078096048"/>
                </c:manualLayout>
              </c:layout>
              <c:spPr>
                <a:solidFill>
                  <a:schemeClr val="tx1">
                    <a:lumMod val="9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760.5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669900"/>
            </a:solidFill>
          </c:spPr>
          <c:invertIfNegative val="0"/>
          <c:dLbls>
            <c:dLbl>
              <c:idx val="0"/>
              <c:layout>
                <c:manualLayout>
                  <c:x val="1.8838890312557574E-2"/>
                  <c:y val="0.13206856477269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465.4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2247603565222266E-2"/>
                  <c:y val="0.186475252383255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9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9841704"/>
        <c:axId val="179839744"/>
        <c:axId val="0"/>
      </c:bar3DChart>
      <c:catAx>
        <c:axId val="179841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9839744"/>
        <c:crosses val="autoZero"/>
        <c:auto val="1"/>
        <c:lblAlgn val="ctr"/>
        <c:lblOffset val="100"/>
        <c:noMultiLvlLbl val="0"/>
      </c:catAx>
      <c:valAx>
        <c:axId val="17983974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9841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856615321166305"/>
          <c:y val="0.18804407997331662"/>
          <c:w val="0.21648344718233725"/>
          <c:h val="0.30051026734027075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dLbls>
            <c:dLbl>
              <c:idx val="0"/>
              <c:layout>
                <c:manualLayout>
                  <c:x val="2.525315720772299E-2"/>
                  <c:y val="0.14871119078096048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lang="ru-RU" sz="1400" b="1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7977.3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1.8838890312557501E-2"/>
                  <c:y val="0.186682848993983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3518.9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2247603565222266E-2"/>
                  <c:y val="0.186475252383255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1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3461.7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9835432"/>
        <c:axId val="179837000"/>
        <c:axId val="0"/>
      </c:bar3DChart>
      <c:catAx>
        <c:axId val="179835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9837000"/>
        <c:crosses val="autoZero"/>
        <c:auto val="1"/>
        <c:lblAlgn val="ctr"/>
        <c:lblOffset val="100"/>
        <c:noMultiLvlLbl val="0"/>
      </c:catAx>
      <c:valAx>
        <c:axId val="17983700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9835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9575738950774"/>
          <c:y val="8.2997629532734304E-2"/>
          <c:w val="0.24508750890905159"/>
          <c:h val="0.2888805401389285"/>
        </c:manualLayout>
      </c:layout>
      <c:overlay val="0"/>
      <c:txPr>
        <a:bodyPr/>
        <a:lstStyle/>
        <a:p>
          <a:pPr>
            <a:defRPr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66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0.11828407954671702"/>
          <c:y val="8.4350531100409132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46823.199999999997</c:v>
                </c:pt>
                <c:pt idx="1">
                  <c:v>286306.90000000002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5718469965484934E-2"/>
                  <c:y val="0.15702791976124655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8373577554795672E-2"/>
                  <c:y val="-3.9857869066308664E-2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6.3564581614921189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9825632"/>
        <c:axId val="174880264"/>
        <c:axId val="0"/>
      </c:bar3DChart>
      <c:catAx>
        <c:axId val="179825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74880264"/>
        <c:crosses val="autoZero"/>
        <c:auto val="1"/>
        <c:lblAlgn val="ctr"/>
        <c:lblOffset val="100"/>
        <c:noMultiLvlLbl val="0"/>
      </c:catAx>
      <c:valAx>
        <c:axId val="1748802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79825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050636446629779"/>
          <c:y val="0.157549407045601"/>
          <c:w val="0.23485536304885765"/>
          <c:h val="0.4085456682284363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3.5776842730557895E-2"/>
          <c:w val="0.65606887494680965"/>
          <c:h val="0.901278748576803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6028513201493049E-2"/>
                  <c:y val="0.17088913472839004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#,##0.0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45725.599999999999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929292"/>
            </a:solidFill>
          </c:spPr>
          <c:invertIfNegative val="0"/>
          <c:dLbls>
            <c:dLbl>
              <c:idx val="0"/>
              <c:layout>
                <c:manualLayout>
                  <c:x val="2.1086717913637591E-2"/>
                  <c:y val="0.2057688233255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#,##0.0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22236.3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2.0697099869756944E-2"/>
                  <c:y val="0.22323528538191179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#,##0.0</c:formatCode>
                <c:ptCount val="1"/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29307.599999999999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4194104"/>
        <c:axId val="184199592"/>
        <c:axId val="0"/>
      </c:bar3DChart>
      <c:catAx>
        <c:axId val="184194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4199592"/>
        <c:crosses val="autoZero"/>
        <c:auto val="1"/>
        <c:lblAlgn val="ctr"/>
        <c:lblOffset val="100"/>
        <c:noMultiLvlLbl val="0"/>
      </c:catAx>
      <c:valAx>
        <c:axId val="18419959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Bahnschrift SemiBold SemiConden" panose="020B0502040204020203" pitchFamily="34" charset="0"/>
              </a:defRPr>
            </a:pPr>
            <a:endParaRPr lang="ru-RU"/>
          </a:p>
        </c:txPr>
        <c:crossAx val="1841941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20161477548247689"/>
          <c:h val="0.30042819148471728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2.4632880335610969E-2"/>
                  <c:y val="0.23328675542687771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929292"/>
            </a:solidFill>
          </c:spPr>
          <c:invertIfNegative val="0"/>
          <c:dLbls>
            <c:dLbl>
              <c:idx val="0"/>
              <c:layout>
                <c:manualLayout>
                  <c:x val="2.1086797061597332E-2"/>
                  <c:y val="-8.5939532796289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2.0697003421873146E-2"/>
                  <c:y val="-3.3266915921144315E-2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4199984"/>
        <c:axId val="184196064"/>
        <c:axId val="0"/>
      </c:bar3DChart>
      <c:catAx>
        <c:axId val="184199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4196064"/>
        <c:crosses val="autoZero"/>
        <c:auto val="1"/>
        <c:lblAlgn val="ctr"/>
        <c:lblOffset val="100"/>
        <c:noMultiLvlLbl val="0"/>
      </c:catAx>
      <c:valAx>
        <c:axId val="1841960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84199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20161477548247689"/>
          <c:h val="0.30042819148471728"/>
        </c:manualLayout>
      </c:layout>
      <c:overlay val="0"/>
      <c:txPr>
        <a:bodyPr/>
        <a:lstStyle/>
        <a:p>
          <a:pPr>
            <a:defRPr sz="14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2.4632880335610969E-2"/>
                  <c:y val="0.23328675542687771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</c:spPr>
              <c:txPr>
                <a:bodyPr rot="-5400000" vert="horz"/>
                <a:lstStyle/>
                <a:p>
                  <a:pPr algn="ctr" rtl="0"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30311.1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929292"/>
            </a:solidFill>
          </c:spPr>
          <c:invertIfNegative val="0"/>
          <c:dLbls>
            <c:dLbl>
              <c:idx val="0"/>
              <c:layout>
                <c:manualLayout>
                  <c:x val="2.1086797061597332E-2"/>
                  <c:y val="-8.5939532796289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16064.2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2027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2.0697003421873146E-2"/>
                  <c:y val="-3.3266915921144315E-2"/>
                </c:manualLayout>
              </c:layout>
              <c:spPr>
                <a:solidFill>
                  <a:schemeClr val="tx1">
                    <a:lumMod val="85000"/>
                  </a:schemeClr>
                </a:solidFill>
                <a:ln>
                  <a:noFill/>
                </a:ln>
                <a:effectLst/>
              </c:spPr>
              <c:txPr>
                <a:bodyPr rot="-5400000" vert="horz" anchorCtr="0"/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chemeClr val="tx1">
                  <a:lumMod val="85000"/>
                </a:schemeClr>
              </a:solidFill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12025.7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4192144"/>
        <c:axId val="184192928"/>
        <c:axId val="0"/>
      </c:bar3DChart>
      <c:catAx>
        <c:axId val="184192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4192928"/>
        <c:crosses val="autoZero"/>
        <c:auto val="1"/>
        <c:lblAlgn val="ctr"/>
        <c:lblOffset val="100"/>
        <c:noMultiLvlLbl val="0"/>
      </c:catAx>
      <c:valAx>
        <c:axId val="18419292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1841921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658636526238578"/>
          <c:y val="0.31279501467760779"/>
          <c:w val="0.20161477548247689"/>
          <c:h val="0.30042819148471728"/>
        </c:manualLayout>
      </c:layout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Trebuchet MS" panose="020B0603020202020204" pitchFamily="34" charset="0"/>
              </a:defRPr>
            </a:pPr>
            <a:r>
              <a:rPr lang="ru-RU" sz="1100" b="0" dirty="0">
                <a:solidFill>
                  <a:srgbClr val="FF6600"/>
                </a:solidFill>
                <a:latin typeface="Trebuchet MS" panose="020B0603020202020204" pitchFamily="34" charset="0"/>
              </a:rPr>
              <a:t>Налоговые</a:t>
            </a:r>
            <a:r>
              <a:rPr lang="ru-RU" sz="1100" b="0" dirty="0">
                <a:solidFill>
                  <a:srgbClr val="FF0000"/>
                </a:solidFill>
                <a:latin typeface="Trebuchet MS" panose="020B0603020202020204" pitchFamily="34" charset="0"/>
              </a:rPr>
              <a:t>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99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00CC99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40637.4</c:v>
                </c:pt>
                <c:pt idx="1">
                  <c:v>182907.1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11-21T13:31:17.805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image" Target="../media/image170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image" Target="../media/image229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image" Target="../media/image170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image" Target="../media/image2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47E27C-6E98-49AD-BED3-4889FFE38ABC}" type="doc">
      <dgm:prSet loTypeId="urn:microsoft.com/office/officeart/2008/layout/RadialCluster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5C22DB-9D62-424B-92D5-45965E15A1F0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rgbClr val="FFFF6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u="sng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БЮДЖЕТ</a:t>
          </a:r>
          <a:r>
            <a:rPr lang="ru-RU" sz="1800" u="sng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– </a:t>
          </a:r>
          <a:r>
            <a:rPr lang="ru-RU" sz="1800" u="none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800" u="none" dirty="0">
            <a:solidFill>
              <a:schemeClr val="bg1"/>
            </a:solidFill>
            <a:latin typeface="Franklin Gothic Medium" panose="020B0603020102020204" pitchFamily="34" charset="0"/>
          </a:endParaRPr>
        </a:p>
      </dgm:t>
    </dgm:pt>
    <dgm:pt modelId="{1C1E917D-E2CD-427D-9E29-D422826A24E4}" type="parTrans" cxnId="{02B8B887-4D3E-4EE5-9390-640CEBB1E44C}">
      <dgm:prSet/>
      <dgm:spPr/>
      <dgm:t>
        <a:bodyPr/>
        <a:lstStyle/>
        <a:p>
          <a:endParaRPr lang="ru-RU" u="sng"/>
        </a:p>
      </dgm:t>
    </dgm:pt>
    <dgm:pt modelId="{34301A37-7106-4C47-9B87-8092F2DCE16C}" type="sibTrans" cxnId="{02B8B887-4D3E-4EE5-9390-640CEBB1E44C}">
      <dgm:prSet/>
      <dgm:spPr/>
      <dgm:t>
        <a:bodyPr/>
        <a:lstStyle/>
        <a:p>
          <a:endParaRPr lang="ru-RU" u="sng"/>
        </a:p>
      </dgm:t>
    </dgm:pt>
    <dgm:pt modelId="{FF2E27D9-6B57-4D5F-A5E2-770A58126DF9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3477B17A-547D-44B8-8132-5CC488AA1CEB}" type="parTrans" cxnId="{E961FDC8-EFDA-4965-BCF8-EEC786B6925C}">
      <dgm:prSet/>
      <dgm:spPr/>
      <dgm:t>
        <a:bodyPr/>
        <a:lstStyle/>
        <a:p>
          <a:endParaRPr lang="ru-RU" u="sng"/>
        </a:p>
      </dgm:t>
    </dgm:pt>
    <dgm:pt modelId="{6C2936B4-30A3-4D88-A1B6-0EE6C05382AF}" type="sibTrans" cxnId="{E961FDC8-EFDA-4965-BCF8-EEC786B6925C}">
      <dgm:prSet/>
      <dgm:spPr/>
      <dgm:t>
        <a:bodyPr/>
        <a:lstStyle/>
        <a:p>
          <a:endParaRPr lang="ru-RU" u="sng"/>
        </a:p>
      </dgm:t>
    </dgm:pt>
    <dgm:pt modelId="{A13A8ED3-E204-4B2E-89B5-7DCA37B97D27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0" u="none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F9397C2D-1292-4DEB-BCD4-853A012D6074}" type="parTrans" cxnId="{78262B2C-6017-4603-A668-6DA2EE3183FC}">
      <dgm:prSet/>
      <dgm:spPr/>
      <dgm:t>
        <a:bodyPr/>
        <a:lstStyle/>
        <a:p>
          <a:endParaRPr lang="ru-RU" u="sng"/>
        </a:p>
      </dgm:t>
    </dgm:pt>
    <dgm:pt modelId="{7E8842B1-C9CC-409B-B1C8-0CED9FD1471E}" type="sibTrans" cxnId="{78262B2C-6017-4603-A668-6DA2EE3183FC}">
      <dgm:prSet/>
      <dgm:spPr/>
      <dgm:t>
        <a:bodyPr/>
        <a:lstStyle/>
        <a:p>
          <a:endParaRPr lang="ru-RU" u="sng"/>
        </a:p>
      </dgm:t>
    </dgm:pt>
    <dgm:pt modelId="{1CA3F3AB-6D1D-4290-AB65-34DED81F0B55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0CD95A3D-5573-4460-B98F-F87D6E367B89}" type="parTrans" cxnId="{19053575-90F5-4F1D-AA73-0B9A1193E398}">
      <dgm:prSet/>
      <dgm:spPr/>
      <dgm:t>
        <a:bodyPr/>
        <a:lstStyle/>
        <a:p>
          <a:endParaRPr lang="ru-RU" u="sng"/>
        </a:p>
      </dgm:t>
    </dgm:pt>
    <dgm:pt modelId="{11AB5ED2-8DDB-4A3B-BEA9-0D818FD46BF1}" type="sibTrans" cxnId="{19053575-90F5-4F1D-AA73-0B9A1193E398}">
      <dgm:prSet/>
      <dgm:spPr/>
      <dgm:t>
        <a:bodyPr/>
        <a:lstStyle/>
        <a:p>
          <a:endParaRPr lang="ru-RU" u="sng"/>
        </a:p>
      </dgm:t>
    </dgm:pt>
    <dgm:pt modelId="{A4DAA5CA-3F86-414E-A2D2-25753DE302A4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500" b="1" u="sng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dirty="0">
            <a:solidFill>
              <a:schemeClr val="tx1"/>
            </a:solidFill>
            <a:latin typeface="Sitka Small" panose="02000505000000020004" pitchFamily="2" charset="0"/>
          </a:endParaRPr>
        </a:p>
      </dgm:t>
    </dgm:pt>
    <dgm:pt modelId="{B9E5D33B-BBAA-45EB-B52B-011315DF7466}" type="parTrans" cxnId="{7EF323F5-4AC2-4A44-A3FA-04B7C6B61AF6}">
      <dgm:prSet/>
      <dgm:spPr/>
      <dgm:t>
        <a:bodyPr/>
        <a:lstStyle/>
        <a:p>
          <a:endParaRPr lang="ru-RU" u="sng"/>
        </a:p>
      </dgm:t>
    </dgm:pt>
    <dgm:pt modelId="{54EA9DAD-607B-4324-89C7-0F2A51E9C470}" type="sibTrans" cxnId="{7EF323F5-4AC2-4A44-A3FA-04B7C6B61AF6}">
      <dgm:prSet/>
      <dgm:spPr/>
      <dgm:t>
        <a:bodyPr/>
        <a:lstStyle/>
        <a:p>
          <a:endParaRPr lang="ru-RU" u="sng"/>
        </a:p>
      </dgm:t>
    </dgm:pt>
    <dgm:pt modelId="{92876EC0-8D73-4B8C-A7A9-750A6F9F1AAB}" type="pres">
      <dgm:prSet presAssocID="{FD47E27C-6E98-49AD-BED3-4889FFE38AB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220A1DD-3DDD-466F-9B10-C8800A647682}" type="pres">
      <dgm:prSet presAssocID="{FD5C22DB-9D62-424B-92D5-45965E15A1F0}" presName="singleCycle" presStyleCnt="0"/>
      <dgm:spPr/>
    </dgm:pt>
    <dgm:pt modelId="{912A0CFB-7CBF-45D3-B9B0-89A55FC82F25}" type="pres">
      <dgm:prSet presAssocID="{FD5C22DB-9D62-424B-92D5-45965E15A1F0}" presName="singleCenter" presStyleLbl="node1" presStyleIdx="0" presStyleCnt="5" custScaleX="248117" custScaleY="78685" custLinFactNeighborX="1253" custLinFactNeighborY="-1573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5EBB23F6-D83E-4EFF-9629-107B1C45FB66}" type="pres">
      <dgm:prSet presAssocID="{B9E5D33B-BBAA-45EB-B52B-011315DF7466}" presName="Name56" presStyleLbl="parChTrans1D2" presStyleIdx="0" presStyleCnt="4"/>
      <dgm:spPr/>
      <dgm:t>
        <a:bodyPr/>
        <a:lstStyle/>
        <a:p>
          <a:endParaRPr lang="ru-RU"/>
        </a:p>
      </dgm:t>
    </dgm:pt>
    <dgm:pt modelId="{7E37AA73-DDEB-455D-9824-5F68868F80B5}" type="pres">
      <dgm:prSet presAssocID="{A4DAA5CA-3F86-414E-A2D2-25753DE302A4}" presName="text0" presStyleLbl="node1" presStyleIdx="1" presStyleCnt="5" custScaleX="261777" custScaleY="98611" custRadScaleRad="153612" custRadScaleInc="-111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381FD-CF0C-4242-80D0-0D84905352CD}" type="pres">
      <dgm:prSet presAssocID="{3477B17A-547D-44B8-8132-5CC488AA1CEB}" presName="Name56" presStyleLbl="parChTrans1D2" presStyleIdx="1" presStyleCnt="4"/>
      <dgm:spPr/>
      <dgm:t>
        <a:bodyPr/>
        <a:lstStyle/>
        <a:p>
          <a:endParaRPr lang="ru-RU"/>
        </a:p>
      </dgm:t>
    </dgm:pt>
    <dgm:pt modelId="{16808787-916D-466B-A4A0-3ECBF50AF98B}" type="pres">
      <dgm:prSet presAssocID="{FF2E27D9-6B57-4D5F-A5E2-770A58126DF9}" presName="text0" presStyleLbl="node1" presStyleIdx="2" presStyleCnt="5" custScaleX="252381" custScaleY="96548" custRadScaleRad="158180" custRadScaleInc="-86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8C303-687D-442A-B1A4-DD74CFC89FD0}" type="pres">
      <dgm:prSet presAssocID="{F9397C2D-1292-4DEB-BCD4-853A012D6074}" presName="Name56" presStyleLbl="parChTrans1D2" presStyleIdx="2" presStyleCnt="4"/>
      <dgm:spPr/>
      <dgm:t>
        <a:bodyPr/>
        <a:lstStyle/>
        <a:p>
          <a:endParaRPr lang="ru-RU"/>
        </a:p>
      </dgm:t>
    </dgm:pt>
    <dgm:pt modelId="{16959D23-BCFE-45E3-9EDA-7C4FAEE49428}" type="pres">
      <dgm:prSet presAssocID="{A13A8ED3-E204-4B2E-89B5-7DCA37B97D27}" presName="text0" presStyleLbl="node1" presStyleIdx="3" presStyleCnt="5" custScaleX="270254" custScaleY="120171" custRadScaleRad="130777" custRadScaleInc="-1536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5141F-DAA7-4456-8590-843EAF5013A1}" type="pres">
      <dgm:prSet presAssocID="{0CD95A3D-5573-4460-B98F-F87D6E367B89}" presName="Name56" presStyleLbl="parChTrans1D2" presStyleIdx="3" presStyleCnt="4"/>
      <dgm:spPr/>
      <dgm:t>
        <a:bodyPr/>
        <a:lstStyle/>
        <a:p>
          <a:endParaRPr lang="ru-RU"/>
        </a:p>
      </dgm:t>
    </dgm:pt>
    <dgm:pt modelId="{87EC70AF-7DD2-4818-8C7B-8788AA37C95A}" type="pres">
      <dgm:prSet presAssocID="{1CA3F3AB-6D1D-4290-AB65-34DED81F0B55}" presName="text0" presStyleLbl="node1" presStyleIdx="4" presStyleCnt="5" custScaleX="270215" custScaleY="125516" custRadScaleRad="129630" custRadScaleInc="-452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5A01A0-294A-455E-AD06-682C8A5DF9F5}" type="presOf" srcId="{FD47E27C-6E98-49AD-BED3-4889FFE38ABC}" destId="{92876EC0-8D73-4B8C-A7A9-750A6F9F1AAB}" srcOrd="0" destOrd="0" presId="urn:microsoft.com/office/officeart/2008/layout/RadialCluster"/>
    <dgm:cxn modelId="{19053575-90F5-4F1D-AA73-0B9A1193E398}" srcId="{FD5C22DB-9D62-424B-92D5-45965E15A1F0}" destId="{1CA3F3AB-6D1D-4290-AB65-34DED81F0B55}" srcOrd="3" destOrd="0" parTransId="{0CD95A3D-5573-4460-B98F-F87D6E367B89}" sibTransId="{11AB5ED2-8DDB-4A3B-BEA9-0D818FD46BF1}"/>
    <dgm:cxn modelId="{5FBDDFF0-80C6-40EB-BF52-3491446B6A79}" type="presOf" srcId="{1CA3F3AB-6D1D-4290-AB65-34DED81F0B55}" destId="{87EC70AF-7DD2-4818-8C7B-8788AA37C95A}" srcOrd="0" destOrd="0" presId="urn:microsoft.com/office/officeart/2008/layout/RadialCluster"/>
    <dgm:cxn modelId="{78262B2C-6017-4603-A668-6DA2EE3183FC}" srcId="{FD5C22DB-9D62-424B-92D5-45965E15A1F0}" destId="{A13A8ED3-E204-4B2E-89B5-7DCA37B97D27}" srcOrd="2" destOrd="0" parTransId="{F9397C2D-1292-4DEB-BCD4-853A012D6074}" sibTransId="{7E8842B1-C9CC-409B-B1C8-0CED9FD1471E}"/>
    <dgm:cxn modelId="{7EF323F5-4AC2-4A44-A3FA-04B7C6B61AF6}" srcId="{FD5C22DB-9D62-424B-92D5-45965E15A1F0}" destId="{A4DAA5CA-3F86-414E-A2D2-25753DE302A4}" srcOrd="0" destOrd="0" parTransId="{B9E5D33B-BBAA-45EB-B52B-011315DF7466}" sibTransId="{54EA9DAD-607B-4324-89C7-0F2A51E9C470}"/>
    <dgm:cxn modelId="{13E14A3B-B25F-4F9C-A97D-6A3B8B690EE5}" type="presOf" srcId="{3477B17A-547D-44B8-8132-5CC488AA1CEB}" destId="{561381FD-CF0C-4242-80D0-0D84905352CD}" srcOrd="0" destOrd="0" presId="urn:microsoft.com/office/officeart/2008/layout/RadialCluster"/>
    <dgm:cxn modelId="{02B8B887-4D3E-4EE5-9390-640CEBB1E44C}" srcId="{FD47E27C-6E98-49AD-BED3-4889FFE38ABC}" destId="{FD5C22DB-9D62-424B-92D5-45965E15A1F0}" srcOrd="0" destOrd="0" parTransId="{1C1E917D-E2CD-427D-9E29-D422826A24E4}" sibTransId="{34301A37-7106-4C47-9B87-8092F2DCE16C}"/>
    <dgm:cxn modelId="{6B55C873-CE85-4159-83E2-870B1026A15E}" type="presOf" srcId="{B9E5D33B-BBAA-45EB-B52B-011315DF7466}" destId="{5EBB23F6-D83E-4EFF-9629-107B1C45FB66}" srcOrd="0" destOrd="0" presId="urn:microsoft.com/office/officeart/2008/layout/RadialCluster"/>
    <dgm:cxn modelId="{3A8D2752-047D-4E49-B2A9-4A53F330F735}" type="presOf" srcId="{A4DAA5CA-3F86-414E-A2D2-25753DE302A4}" destId="{7E37AA73-DDEB-455D-9824-5F68868F80B5}" srcOrd="0" destOrd="0" presId="urn:microsoft.com/office/officeart/2008/layout/RadialCluster"/>
    <dgm:cxn modelId="{E961FDC8-EFDA-4965-BCF8-EEC786B6925C}" srcId="{FD5C22DB-9D62-424B-92D5-45965E15A1F0}" destId="{FF2E27D9-6B57-4D5F-A5E2-770A58126DF9}" srcOrd="1" destOrd="0" parTransId="{3477B17A-547D-44B8-8132-5CC488AA1CEB}" sibTransId="{6C2936B4-30A3-4D88-A1B6-0EE6C05382AF}"/>
    <dgm:cxn modelId="{389E3143-2F22-473D-B76A-A61CA7BD9B56}" type="presOf" srcId="{A13A8ED3-E204-4B2E-89B5-7DCA37B97D27}" destId="{16959D23-BCFE-45E3-9EDA-7C4FAEE49428}" srcOrd="0" destOrd="0" presId="urn:microsoft.com/office/officeart/2008/layout/RadialCluster"/>
    <dgm:cxn modelId="{C7B81CA6-7543-4F37-B3AF-7C39632AA51D}" type="presOf" srcId="{0CD95A3D-5573-4460-B98F-F87D6E367B89}" destId="{5FA5141F-DAA7-4456-8590-843EAF5013A1}" srcOrd="0" destOrd="0" presId="urn:microsoft.com/office/officeart/2008/layout/RadialCluster"/>
    <dgm:cxn modelId="{2DD3CB27-C4C4-4FA2-9481-7980A9F93D8B}" type="presOf" srcId="{F9397C2D-1292-4DEB-BCD4-853A012D6074}" destId="{8818C303-687D-442A-B1A4-DD74CFC89FD0}" srcOrd="0" destOrd="0" presId="urn:microsoft.com/office/officeart/2008/layout/RadialCluster"/>
    <dgm:cxn modelId="{5DEDE720-B12E-4F93-948A-209E695C1432}" type="presOf" srcId="{FF2E27D9-6B57-4D5F-A5E2-770A58126DF9}" destId="{16808787-916D-466B-A4A0-3ECBF50AF98B}" srcOrd="0" destOrd="0" presId="urn:microsoft.com/office/officeart/2008/layout/RadialCluster"/>
    <dgm:cxn modelId="{77C8B92F-6B99-4FA2-BC60-A9D1F8CDAED9}" type="presOf" srcId="{FD5C22DB-9D62-424B-92D5-45965E15A1F0}" destId="{912A0CFB-7CBF-45D3-B9B0-89A55FC82F25}" srcOrd="0" destOrd="0" presId="urn:microsoft.com/office/officeart/2008/layout/RadialCluster"/>
    <dgm:cxn modelId="{D91FD22F-B63F-4FD8-87B4-3039C97A98B3}" type="presParOf" srcId="{92876EC0-8D73-4B8C-A7A9-750A6F9F1AAB}" destId="{D220A1DD-3DDD-466F-9B10-C8800A647682}" srcOrd="0" destOrd="0" presId="urn:microsoft.com/office/officeart/2008/layout/RadialCluster"/>
    <dgm:cxn modelId="{06601145-7D55-4D8D-ABA9-DBA560406F7C}" type="presParOf" srcId="{D220A1DD-3DDD-466F-9B10-C8800A647682}" destId="{912A0CFB-7CBF-45D3-B9B0-89A55FC82F25}" srcOrd="0" destOrd="0" presId="urn:microsoft.com/office/officeart/2008/layout/RadialCluster"/>
    <dgm:cxn modelId="{FBFFF54A-DF8F-4F15-8BAF-E9E29572D9F4}" type="presParOf" srcId="{D220A1DD-3DDD-466F-9B10-C8800A647682}" destId="{5EBB23F6-D83E-4EFF-9629-107B1C45FB66}" srcOrd="1" destOrd="0" presId="urn:microsoft.com/office/officeart/2008/layout/RadialCluster"/>
    <dgm:cxn modelId="{D9B27C6F-D178-4BEE-ADE6-363CD685E4C5}" type="presParOf" srcId="{D220A1DD-3DDD-466F-9B10-C8800A647682}" destId="{7E37AA73-DDEB-455D-9824-5F68868F80B5}" srcOrd="2" destOrd="0" presId="urn:microsoft.com/office/officeart/2008/layout/RadialCluster"/>
    <dgm:cxn modelId="{F61123F9-8032-41EA-8D71-3753B99A1E94}" type="presParOf" srcId="{D220A1DD-3DDD-466F-9B10-C8800A647682}" destId="{561381FD-CF0C-4242-80D0-0D84905352CD}" srcOrd="3" destOrd="0" presId="urn:microsoft.com/office/officeart/2008/layout/RadialCluster"/>
    <dgm:cxn modelId="{A2E6E6AB-382F-49A8-9613-56F80C368D98}" type="presParOf" srcId="{D220A1DD-3DDD-466F-9B10-C8800A647682}" destId="{16808787-916D-466B-A4A0-3ECBF50AF98B}" srcOrd="4" destOrd="0" presId="urn:microsoft.com/office/officeart/2008/layout/RadialCluster"/>
    <dgm:cxn modelId="{737D5891-BE21-4351-9B34-CA82F07EC9E4}" type="presParOf" srcId="{D220A1DD-3DDD-466F-9B10-C8800A647682}" destId="{8818C303-687D-442A-B1A4-DD74CFC89FD0}" srcOrd="5" destOrd="0" presId="urn:microsoft.com/office/officeart/2008/layout/RadialCluster"/>
    <dgm:cxn modelId="{E7B70975-3B16-4C1F-A92B-2EA3D4164B9A}" type="presParOf" srcId="{D220A1DD-3DDD-466F-9B10-C8800A647682}" destId="{16959D23-BCFE-45E3-9EDA-7C4FAEE49428}" srcOrd="6" destOrd="0" presId="urn:microsoft.com/office/officeart/2008/layout/RadialCluster"/>
    <dgm:cxn modelId="{9D58767F-5942-4696-9486-3B85A19D63B2}" type="presParOf" srcId="{D220A1DD-3DDD-466F-9B10-C8800A647682}" destId="{5FA5141F-DAA7-4456-8590-843EAF5013A1}" srcOrd="7" destOrd="0" presId="urn:microsoft.com/office/officeart/2008/layout/RadialCluster"/>
    <dgm:cxn modelId="{FB3475F5-1C54-49C1-938C-CC67793E95DE}" type="presParOf" srcId="{D220A1DD-3DDD-466F-9B10-C8800A647682}" destId="{87EC70AF-7DD2-4818-8C7B-8788AA37C95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6E340C4-B45C-4039-86C6-B8EA4D108511}" type="doc">
      <dgm:prSet loTypeId="urn:microsoft.com/office/officeart/2005/8/layout/hProcess10" loCatId="process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79E2560D-B45F-46CF-AF2A-769E525D0029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Bahnschrift SemiCondensed" panose="020B0502040204020203" pitchFamily="34" charset="0"/>
            </a:rPr>
            <a:t>Нормативно-методическое обеспечение и организация бюджетного процесса</a:t>
          </a:r>
          <a:endParaRPr lang="ru-RU" sz="1400" dirty="0">
            <a:latin typeface="Bahnschrift SemiCondensed" panose="020B0502040204020203" pitchFamily="34" charset="0"/>
          </a:endParaRPr>
        </a:p>
      </dgm:t>
    </dgm:pt>
    <dgm:pt modelId="{DF79B06F-EAD5-47BD-BD04-9861134A751C}" type="parTrans" cxnId="{0F0EA19A-B2DA-4DB1-A77D-6E9D698D6563}">
      <dgm:prSet/>
      <dgm:spPr/>
      <dgm:t>
        <a:bodyPr/>
        <a:lstStyle/>
        <a:p>
          <a:endParaRPr lang="ru-RU"/>
        </a:p>
      </dgm:t>
    </dgm:pt>
    <dgm:pt modelId="{41ECD1C7-AF27-44BB-BE13-AE6DC43CC603}" type="sibTrans" cxnId="{0F0EA19A-B2DA-4DB1-A77D-6E9D698D6563}">
      <dgm:prSet/>
      <dgm:spPr/>
      <dgm:t>
        <a:bodyPr/>
        <a:lstStyle/>
        <a:p>
          <a:endParaRPr lang="ru-RU"/>
        </a:p>
      </dgm:t>
    </dgm:pt>
    <dgm:pt modelId="{33F5E91B-9741-4110-A482-4944AB34A0ED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9 208,4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6F806575-D3DF-4A39-85CC-C6E733B7018A}" type="parTrans" cxnId="{3DD6767B-DA76-4152-BDCF-D18F8DA6A426}">
      <dgm:prSet/>
      <dgm:spPr/>
      <dgm:t>
        <a:bodyPr/>
        <a:lstStyle/>
        <a:p>
          <a:endParaRPr lang="ru-RU"/>
        </a:p>
      </dgm:t>
    </dgm:pt>
    <dgm:pt modelId="{0D98C0C3-F2FE-4C85-8237-AFFCCA4AFCE0}" type="sibTrans" cxnId="{3DD6767B-DA76-4152-BDCF-D18F8DA6A426}">
      <dgm:prSet/>
      <dgm:spPr/>
      <dgm:t>
        <a:bodyPr/>
        <a:lstStyle/>
        <a:p>
          <a:endParaRPr lang="ru-RU"/>
        </a:p>
      </dgm:t>
    </dgm:pt>
    <dgm:pt modelId="{264D797C-DB2F-442F-BB78-F65EA7FE7A3D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9 062,4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7593F988-99A7-41ED-B807-F215F822990C}" type="parTrans" cxnId="{C7AD026D-B1F6-4855-87CB-AD9CAD3580CD}">
      <dgm:prSet/>
      <dgm:spPr/>
      <dgm:t>
        <a:bodyPr/>
        <a:lstStyle/>
        <a:p>
          <a:endParaRPr lang="ru-RU"/>
        </a:p>
      </dgm:t>
    </dgm:pt>
    <dgm:pt modelId="{F0D74FF5-9FD5-4A14-BB3C-584F0B3384B2}" type="sibTrans" cxnId="{C7AD026D-B1F6-4855-87CB-AD9CAD3580CD}">
      <dgm:prSet/>
      <dgm:spPr/>
      <dgm:t>
        <a:bodyPr/>
        <a:lstStyle/>
        <a:p>
          <a:endParaRPr lang="ru-RU"/>
        </a:p>
      </dgm:t>
    </dgm:pt>
    <dgm:pt modelId="{03592B1A-545C-4341-9AD1-24709BB03329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Bahnschrift SemiCondensed" panose="020B0502040204020203" pitchFamily="34" charset="0"/>
            </a:rPr>
            <a:t>Обеспечение устойчивости и сбалансированности бюджета</a:t>
          </a:r>
          <a:endParaRPr lang="ru-RU" sz="1400" dirty="0">
            <a:latin typeface="Bahnschrift SemiCondensed" panose="020B0502040204020203" pitchFamily="34" charset="0"/>
          </a:endParaRPr>
        </a:p>
      </dgm:t>
    </dgm:pt>
    <dgm:pt modelId="{F20CA39F-A22C-4977-9D1C-DD86C385CE01}" type="parTrans" cxnId="{9C8B0257-96DA-482D-97E9-77ECB76B0B35}">
      <dgm:prSet/>
      <dgm:spPr/>
      <dgm:t>
        <a:bodyPr/>
        <a:lstStyle/>
        <a:p>
          <a:endParaRPr lang="ru-RU"/>
        </a:p>
      </dgm:t>
    </dgm:pt>
    <dgm:pt modelId="{CCF4485D-1026-4816-92CD-A3B5C98F8537}" type="sibTrans" cxnId="{9C8B0257-96DA-482D-97E9-77ECB76B0B35}">
      <dgm:prSet/>
      <dgm:spPr/>
      <dgm:t>
        <a:bodyPr/>
        <a:lstStyle/>
        <a:p>
          <a:endParaRPr lang="ru-RU"/>
        </a:p>
      </dgm:t>
    </dgm:pt>
    <dgm:pt modelId="{C895146B-A26E-4A75-A204-010381B9FFB0}">
      <dgm:prSet phldrT="[Текст]" custT="1"/>
      <dgm:spPr/>
      <dgm:t>
        <a:bodyPr/>
        <a:lstStyle/>
        <a:p>
          <a:pPr algn="l"/>
          <a:r>
            <a:rPr lang="ru-RU" sz="2000" dirty="0" smtClean="0">
              <a:latin typeface="Bahnschrift SemiCondensed" panose="020B0502040204020203" pitchFamily="34" charset="0"/>
            </a:rPr>
            <a:t>4 582,3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10BBF2D6-91C0-432F-A4EE-F54E2DA22A27}" type="parTrans" cxnId="{5C33CCF0-64C6-416F-86B0-1B77C17CB16A}">
      <dgm:prSet/>
      <dgm:spPr/>
      <dgm:t>
        <a:bodyPr/>
        <a:lstStyle/>
        <a:p>
          <a:endParaRPr lang="ru-RU"/>
        </a:p>
      </dgm:t>
    </dgm:pt>
    <dgm:pt modelId="{0CAD2D0C-EC96-40D9-A487-C23445728B50}" type="sibTrans" cxnId="{5C33CCF0-64C6-416F-86B0-1B77C17CB16A}">
      <dgm:prSet/>
      <dgm:spPr/>
      <dgm:t>
        <a:bodyPr/>
        <a:lstStyle/>
        <a:p>
          <a:endParaRPr lang="ru-RU"/>
        </a:p>
      </dgm:t>
    </dgm:pt>
    <dgm:pt modelId="{9648D4CE-5D53-4469-9EC0-9BDCFB2F72AA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Bahnschrift SemiCondensed" panose="020B0502040204020203" pitchFamily="34" charset="0"/>
            </a:rPr>
            <a:t>Управление муниципальным долгом</a:t>
          </a:r>
          <a:endParaRPr lang="ru-RU" sz="1400" dirty="0">
            <a:latin typeface="Bahnschrift SemiCondensed" panose="020B0502040204020203" pitchFamily="34" charset="0"/>
          </a:endParaRPr>
        </a:p>
      </dgm:t>
    </dgm:pt>
    <dgm:pt modelId="{38CE9188-03A9-402E-A569-A009142602EE}" type="parTrans" cxnId="{BCE893F9-1AE2-4A80-BA3F-924561B1D689}">
      <dgm:prSet/>
      <dgm:spPr/>
      <dgm:t>
        <a:bodyPr/>
        <a:lstStyle/>
        <a:p>
          <a:endParaRPr lang="ru-RU"/>
        </a:p>
      </dgm:t>
    </dgm:pt>
    <dgm:pt modelId="{3EF3DCC2-5691-4BD8-BA94-42956E1078CB}" type="sibTrans" cxnId="{BCE893F9-1AE2-4A80-BA3F-924561B1D689}">
      <dgm:prSet/>
      <dgm:spPr/>
      <dgm:t>
        <a:bodyPr/>
        <a:lstStyle/>
        <a:p>
          <a:endParaRPr lang="ru-RU"/>
        </a:p>
      </dgm:t>
    </dgm:pt>
    <dgm:pt modelId="{19E66A1F-DE10-4E3C-9874-F64CFE11305B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7,3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50E2C02B-18B0-47BC-84CD-8F3A693585A1}" type="parTrans" cxnId="{D5AAB31D-C0F7-404E-9B8B-DA0778C3CFB4}">
      <dgm:prSet/>
      <dgm:spPr/>
      <dgm:t>
        <a:bodyPr/>
        <a:lstStyle/>
        <a:p>
          <a:endParaRPr lang="ru-RU"/>
        </a:p>
      </dgm:t>
    </dgm:pt>
    <dgm:pt modelId="{B8CE31F9-4868-4637-9289-0B9C892368E4}" type="sibTrans" cxnId="{D5AAB31D-C0F7-404E-9B8B-DA0778C3CFB4}">
      <dgm:prSet/>
      <dgm:spPr/>
      <dgm:t>
        <a:bodyPr/>
        <a:lstStyle/>
        <a:p>
          <a:endParaRPr lang="ru-RU"/>
        </a:p>
      </dgm:t>
    </dgm:pt>
    <dgm:pt modelId="{F93ED145-C080-4518-9769-C7EC51262702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9 062,4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418D16C7-F90E-4273-B456-BCB877F44121}" type="parTrans" cxnId="{E8B01CF8-D2A9-460B-B57B-AE1BC4AD6B40}">
      <dgm:prSet/>
      <dgm:spPr/>
      <dgm:t>
        <a:bodyPr/>
        <a:lstStyle/>
        <a:p>
          <a:endParaRPr lang="ru-RU"/>
        </a:p>
      </dgm:t>
    </dgm:pt>
    <dgm:pt modelId="{227BE415-2664-4E29-91D2-CEBDD729B0F2}" type="sibTrans" cxnId="{E8B01CF8-D2A9-460B-B57B-AE1BC4AD6B40}">
      <dgm:prSet/>
      <dgm:spPr/>
      <dgm:t>
        <a:bodyPr/>
        <a:lstStyle/>
        <a:p>
          <a:endParaRPr lang="ru-RU"/>
        </a:p>
      </dgm:t>
    </dgm:pt>
    <dgm:pt modelId="{6198AC75-EDB0-4FE5-A066-F816C66A099A}">
      <dgm:prSet phldrT="[Текст]" custT="1"/>
      <dgm:spPr/>
      <dgm:t>
        <a:bodyPr/>
        <a:lstStyle/>
        <a:p>
          <a:pPr algn="l"/>
          <a:r>
            <a:rPr lang="ru-RU" sz="2000" dirty="0" smtClean="0">
              <a:latin typeface="Bahnschrift SemiCondensed" panose="020B0502040204020203" pitchFamily="34" charset="0"/>
            </a:rPr>
            <a:t>0,0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B6FEE642-801C-463A-B508-0E5615DDC710}" type="parTrans" cxnId="{D21DA638-B607-4FD7-9AB4-EBC19B4F2F3D}">
      <dgm:prSet/>
      <dgm:spPr/>
      <dgm:t>
        <a:bodyPr/>
        <a:lstStyle/>
        <a:p>
          <a:endParaRPr lang="ru-RU"/>
        </a:p>
      </dgm:t>
    </dgm:pt>
    <dgm:pt modelId="{8BA4698B-1D5C-45A4-AAC5-2B597187CBAA}" type="sibTrans" cxnId="{D21DA638-B607-4FD7-9AB4-EBC19B4F2F3D}">
      <dgm:prSet/>
      <dgm:spPr/>
      <dgm:t>
        <a:bodyPr/>
        <a:lstStyle/>
        <a:p>
          <a:endParaRPr lang="ru-RU"/>
        </a:p>
      </dgm:t>
    </dgm:pt>
    <dgm:pt modelId="{1588AE22-4556-43BD-887C-5B89ADF951AC}">
      <dgm:prSet phldrT="[Текст]" custT="1"/>
      <dgm:spPr/>
      <dgm:t>
        <a:bodyPr/>
        <a:lstStyle/>
        <a:p>
          <a:pPr algn="l"/>
          <a:r>
            <a:rPr lang="ru-RU" sz="2000" dirty="0" smtClean="0">
              <a:latin typeface="Bahnschrift SemiCondensed" panose="020B0502040204020203" pitchFamily="34" charset="0"/>
            </a:rPr>
            <a:t>0,0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9B81A004-D7A0-4767-8067-ABD30E27A23D}" type="parTrans" cxnId="{EBC03369-EF39-453D-AF8E-7D80475D9C55}">
      <dgm:prSet/>
      <dgm:spPr/>
      <dgm:t>
        <a:bodyPr/>
        <a:lstStyle/>
        <a:p>
          <a:endParaRPr lang="ru-RU"/>
        </a:p>
      </dgm:t>
    </dgm:pt>
    <dgm:pt modelId="{35ED7D82-5A4D-40BD-84E5-3F5C7B382A06}" type="sibTrans" cxnId="{EBC03369-EF39-453D-AF8E-7D80475D9C55}">
      <dgm:prSet/>
      <dgm:spPr/>
      <dgm:t>
        <a:bodyPr/>
        <a:lstStyle/>
        <a:p>
          <a:endParaRPr lang="ru-RU"/>
        </a:p>
      </dgm:t>
    </dgm:pt>
    <dgm:pt modelId="{DA6E8F9B-94B1-4093-8AD9-C4F274EE64B9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7,3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230C545C-690E-49C3-90C6-687BCA2DE9CF}" type="parTrans" cxnId="{3230B63F-B9F0-44AF-BADD-6B1013FB7E55}">
      <dgm:prSet/>
      <dgm:spPr/>
      <dgm:t>
        <a:bodyPr/>
        <a:lstStyle/>
        <a:p>
          <a:endParaRPr lang="ru-RU"/>
        </a:p>
      </dgm:t>
    </dgm:pt>
    <dgm:pt modelId="{AA26A172-F1FB-486F-B73D-5E34F2107C78}" type="sibTrans" cxnId="{3230B63F-B9F0-44AF-BADD-6B1013FB7E55}">
      <dgm:prSet/>
      <dgm:spPr/>
      <dgm:t>
        <a:bodyPr/>
        <a:lstStyle/>
        <a:p>
          <a:endParaRPr lang="ru-RU"/>
        </a:p>
      </dgm:t>
    </dgm:pt>
    <dgm:pt modelId="{EAA41810-7473-4BF6-ABAE-CF8862DFBF5F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Bahnschrift SemiCondensed" panose="020B0502040204020203" pitchFamily="34" charset="0"/>
            </a:rPr>
            <a:t>6,5</a:t>
          </a:r>
          <a:endParaRPr lang="ru-RU" sz="2000" dirty="0">
            <a:latin typeface="Bahnschrift SemiCondensed" panose="020B0502040204020203" pitchFamily="34" charset="0"/>
          </a:endParaRPr>
        </a:p>
      </dgm:t>
    </dgm:pt>
    <dgm:pt modelId="{F51892F7-23AE-4A8A-9BB3-CF377F705E7E}" type="parTrans" cxnId="{F673E3C1-BAF8-42B7-87EA-3BC002550545}">
      <dgm:prSet/>
      <dgm:spPr/>
      <dgm:t>
        <a:bodyPr/>
        <a:lstStyle/>
        <a:p>
          <a:endParaRPr lang="ru-RU"/>
        </a:p>
      </dgm:t>
    </dgm:pt>
    <dgm:pt modelId="{2430297E-E79F-4F5E-86C3-8B7201E84A01}" type="sibTrans" cxnId="{F673E3C1-BAF8-42B7-87EA-3BC002550545}">
      <dgm:prSet/>
      <dgm:spPr/>
      <dgm:t>
        <a:bodyPr/>
        <a:lstStyle/>
        <a:p>
          <a:endParaRPr lang="ru-RU"/>
        </a:p>
      </dgm:t>
    </dgm:pt>
    <dgm:pt modelId="{65BADB28-03AD-473A-80CA-EB4714A17138}" type="pres">
      <dgm:prSet presAssocID="{26E340C4-B45C-4039-86C6-B8EA4D10851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4A2F13-8E5C-4424-BC30-89394E319742}" type="pres">
      <dgm:prSet presAssocID="{79E2560D-B45F-46CF-AF2A-769E525D0029}" presName="composite" presStyleCnt="0"/>
      <dgm:spPr/>
    </dgm:pt>
    <dgm:pt modelId="{570157DB-6B6C-4341-B6C5-2B3EEACC816E}" type="pres">
      <dgm:prSet presAssocID="{79E2560D-B45F-46CF-AF2A-769E525D0029}" presName="imagSh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  <dgm:t>
        <a:bodyPr/>
        <a:lstStyle/>
        <a:p>
          <a:endParaRPr lang="ru-RU"/>
        </a:p>
      </dgm:t>
    </dgm:pt>
    <dgm:pt modelId="{CDD665FD-05F6-49E1-9528-D01FDF87120A}" type="pres">
      <dgm:prSet presAssocID="{79E2560D-B45F-46CF-AF2A-769E525D0029}" presName="txNode" presStyleLbl="node1" presStyleIdx="0" presStyleCnt="3" custScaleX="126518" custScaleY="217042" custLinFactNeighborX="-2883" custLinFactNeighborY="732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6D8F7E-41F0-4AB5-8A3D-1B4A2396E39F}" type="pres">
      <dgm:prSet presAssocID="{41ECD1C7-AF27-44BB-BE13-AE6DC43CC603}" presName="sibTrans" presStyleLbl="sibTrans2D1" presStyleIdx="0" presStyleCnt="2"/>
      <dgm:spPr/>
      <dgm:t>
        <a:bodyPr/>
        <a:lstStyle/>
        <a:p>
          <a:endParaRPr lang="ru-RU"/>
        </a:p>
      </dgm:t>
    </dgm:pt>
    <dgm:pt modelId="{75E3DFA9-4D65-4961-9093-BA3DA3F8E454}" type="pres">
      <dgm:prSet presAssocID="{41ECD1C7-AF27-44BB-BE13-AE6DC43CC603}" presName="connTx" presStyleLbl="sibTrans2D1" presStyleIdx="0" presStyleCnt="2"/>
      <dgm:spPr/>
      <dgm:t>
        <a:bodyPr/>
        <a:lstStyle/>
        <a:p>
          <a:endParaRPr lang="ru-RU"/>
        </a:p>
      </dgm:t>
    </dgm:pt>
    <dgm:pt modelId="{BB6C10E1-F1DB-4831-84C0-D22E2E599266}" type="pres">
      <dgm:prSet presAssocID="{03592B1A-545C-4341-9AD1-24709BB03329}" presName="composite" presStyleCnt="0"/>
      <dgm:spPr/>
    </dgm:pt>
    <dgm:pt modelId="{50CDFF59-5CA7-4590-BB51-F9F588AFF0B8}" type="pres">
      <dgm:prSet presAssocID="{03592B1A-545C-4341-9AD1-24709BB03329}" presName="imagSh" presStyleLbl="bgImgPlace1" presStyleIdx="1" presStyleCnt="3" custLinFactNeighborX="408" custLinFactNeighborY="-815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EE78C99-C043-479D-ABB2-2BC86E2B9605}" type="pres">
      <dgm:prSet presAssocID="{03592B1A-545C-4341-9AD1-24709BB03329}" presName="txNode" presStyleLbl="node1" presStyleIdx="1" presStyleCnt="3" custScaleX="120650" custScaleY="172285" custLinFactNeighborX="-4458" custLinFactNeighborY="360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3778B1-4BA5-406D-B5B6-DA463E20728E}" type="pres">
      <dgm:prSet presAssocID="{CCF4485D-1026-4816-92CD-A3B5C98F8537}" presName="sibTrans" presStyleLbl="sibTrans2D1" presStyleIdx="1" presStyleCnt="2"/>
      <dgm:spPr/>
      <dgm:t>
        <a:bodyPr/>
        <a:lstStyle/>
        <a:p>
          <a:endParaRPr lang="ru-RU"/>
        </a:p>
      </dgm:t>
    </dgm:pt>
    <dgm:pt modelId="{3AA8752E-9BD3-4A3D-9C5D-A37F28CC5015}" type="pres">
      <dgm:prSet presAssocID="{CCF4485D-1026-4816-92CD-A3B5C98F8537}" presName="connTx" presStyleLbl="sibTrans2D1" presStyleIdx="1" presStyleCnt="2"/>
      <dgm:spPr/>
      <dgm:t>
        <a:bodyPr/>
        <a:lstStyle/>
        <a:p>
          <a:endParaRPr lang="ru-RU"/>
        </a:p>
      </dgm:t>
    </dgm:pt>
    <dgm:pt modelId="{A5514611-6EFA-4EAD-8D47-438484936366}" type="pres">
      <dgm:prSet presAssocID="{9648D4CE-5D53-4469-9EC0-9BDCFB2F72AA}" presName="composite" presStyleCnt="0"/>
      <dgm:spPr/>
    </dgm:pt>
    <dgm:pt modelId="{56D5EB45-5416-4CCF-A51A-451C360EBA29}" type="pres">
      <dgm:prSet presAssocID="{9648D4CE-5D53-4469-9EC0-9BDCFB2F72AA}" presName="imagSh" presStyleLbl="bgImgPlace1" presStyleIdx="2" presStyleCnt="3" custLinFactNeighborX="-3172" custLinFactNeighborY="-1352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t>
        <a:bodyPr/>
        <a:lstStyle/>
        <a:p>
          <a:endParaRPr lang="ru-RU"/>
        </a:p>
      </dgm:t>
    </dgm:pt>
    <dgm:pt modelId="{5C369569-D94A-4664-930E-D201134B6FE8}" type="pres">
      <dgm:prSet presAssocID="{9648D4CE-5D53-4469-9EC0-9BDCFB2F72AA}" presName="txNode" presStyleLbl="node1" presStyleIdx="2" presStyleCnt="3" custScaleX="117180" custScaleY="150791" custLinFactNeighborX="-8076" custLinFactNeighborY="25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686E4B-EDC6-442C-AFB6-9C2408D9EDC7}" type="presOf" srcId="{19E66A1F-DE10-4E3C-9874-F64CFE11305B}" destId="{5C369569-D94A-4664-930E-D201134B6FE8}" srcOrd="0" destOrd="1" presId="urn:microsoft.com/office/officeart/2005/8/layout/hProcess10"/>
    <dgm:cxn modelId="{3D201CA1-FD22-4A96-9C57-EE32B6648A47}" type="presOf" srcId="{F93ED145-C080-4518-9769-C7EC51262702}" destId="{CDD665FD-05F6-49E1-9528-D01FDF87120A}" srcOrd="0" destOrd="3" presId="urn:microsoft.com/office/officeart/2005/8/layout/hProcess10"/>
    <dgm:cxn modelId="{E1BD334C-E375-4B0A-8A6E-344173EE1A99}" type="presOf" srcId="{79E2560D-B45F-46CF-AF2A-769E525D0029}" destId="{CDD665FD-05F6-49E1-9528-D01FDF87120A}" srcOrd="0" destOrd="0" presId="urn:microsoft.com/office/officeart/2005/8/layout/hProcess10"/>
    <dgm:cxn modelId="{3230B63F-B9F0-44AF-BADD-6B1013FB7E55}" srcId="{9648D4CE-5D53-4469-9EC0-9BDCFB2F72AA}" destId="{DA6E8F9B-94B1-4093-8AD9-C4F274EE64B9}" srcOrd="1" destOrd="0" parTransId="{230C545C-690E-49C3-90C6-687BCA2DE9CF}" sibTransId="{AA26A172-F1FB-486F-B73D-5E34F2107C78}"/>
    <dgm:cxn modelId="{D21DA638-B607-4FD7-9AB4-EBC19B4F2F3D}" srcId="{03592B1A-545C-4341-9AD1-24709BB03329}" destId="{6198AC75-EDB0-4FE5-A066-F816C66A099A}" srcOrd="1" destOrd="0" parTransId="{B6FEE642-801C-463A-B508-0E5615DDC710}" sibTransId="{8BA4698B-1D5C-45A4-AAC5-2B597187CBAA}"/>
    <dgm:cxn modelId="{EBC03369-EF39-453D-AF8E-7D80475D9C55}" srcId="{03592B1A-545C-4341-9AD1-24709BB03329}" destId="{1588AE22-4556-43BD-887C-5B89ADF951AC}" srcOrd="2" destOrd="0" parTransId="{9B81A004-D7A0-4767-8067-ABD30E27A23D}" sibTransId="{35ED7D82-5A4D-40BD-84E5-3F5C7B382A06}"/>
    <dgm:cxn modelId="{E5C2AACA-0AA4-458B-AE88-C7945C7F1962}" type="presOf" srcId="{EAA41810-7473-4BF6-ABAE-CF8862DFBF5F}" destId="{5C369569-D94A-4664-930E-D201134B6FE8}" srcOrd="0" destOrd="3" presId="urn:microsoft.com/office/officeart/2005/8/layout/hProcess10"/>
    <dgm:cxn modelId="{94AB6749-A350-4361-B1CF-55A555004FC6}" type="presOf" srcId="{03592B1A-545C-4341-9AD1-24709BB03329}" destId="{0EE78C99-C043-479D-ABB2-2BC86E2B9605}" srcOrd="0" destOrd="0" presId="urn:microsoft.com/office/officeart/2005/8/layout/hProcess10"/>
    <dgm:cxn modelId="{38FD6A86-23C6-4C38-84CF-9CBBD4D39FD5}" type="presOf" srcId="{26E340C4-B45C-4039-86C6-B8EA4D108511}" destId="{65BADB28-03AD-473A-80CA-EB4714A17138}" srcOrd="0" destOrd="0" presId="urn:microsoft.com/office/officeart/2005/8/layout/hProcess10"/>
    <dgm:cxn modelId="{BF36DC2D-6B37-4174-892F-82128462372B}" type="presOf" srcId="{264D797C-DB2F-442F-BB78-F65EA7FE7A3D}" destId="{CDD665FD-05F6-49E1-9528-D01FDF87120A}" srcOrd="0" destOrd="2" presId="urn:microsoft.com/office/officeart/2005/8/layout/hProcess10"/>
    <dgm:cxn modelId="{65D4301F-16E6-49CB-B18A-3A0F777F3823}" type="presOf" srcId="{C895146B-A26E-4A75-A204-010381B9FFB0}" destId="{0EE78C99-C043-479D-ABB2-2BC86E2B9605}" srcOrd="0" destOrd="1" presId="urn:microsoft.com/office/officeart/2005/8/layout/hProcess10"/>
    <dgm:cxn modelId="{C7AD026D-B1F6-4855-87CB-AD9CAD3580CD}" srcId="{79E2560D-B45F-46CF-AF2A-769E525D0029}" destId="{264D797C-DB2F-442F-BB78-F65EA7FE7A3D}" srcOrd="1" destOrd="0" parTransId="{7593F988-99A7-41ED-B807-F215F822990C}" sibTransId="{F0D74FF5-9FD5-4A14-BB3C-584F0B3384B2}"/>
    <dgm:cxn modelId="{D5AAB31D-C0F7-404E-9B8B-DA0778C3CFB4}" srcId="{9648D4CE-5D53-4469-9EC0-9BDCFB2F72AA}" destId="{19E66A1F-DE10-4E3C-9874-F64CFE11305B}" srcOrd="0" destOrd="0" parTransId="{50E2C02B-18B0-47BC-84CD-8F3A693585A1}" sibTransId="{B8CE31F9-4868-4637-9289-0B9C892368E4}"/>
    <dgm:cxn modelId="{33E56DCE-F229-4B2C-A617-B1B95D2C4BBA}" type="presOf" srcId="{41ECD1C7-AF27-44BB-BE13-AE6DC43CC603}" destId="{A16D8F7E-41F0-4AB5-8A3D-1B4A2396E39F}" srcOrd="0" destOrd="0" presId="urn:microsoft.com/office/officeart/2005/8/layout/hProcess10"/>
    <dgm:cxn modelId="{BCE893F9-1AE2-4A80-BA3F-924561B1D689}" srcId="{26E340C4-B45C-4039-86C6-B8EA4D108511}" destId="{9648D4CE-5D53-4469-9EC0-9BDCFB2F72AA}" srcOrd="2" destOrd="0" parTransId="{38CE9188-03A9-402E-A569-A009142602EE}" sibTransId="{3EF3DCC2-5691-4BD8-BA94-42956E1078CB}"/>
    <dgm:cxn modelId="{EBE22B37-F54A-4B4E-82ED-3A2725CD7E2E}" type="presOf" srcId="{9648D4CE-5D53-4469-9EC0-9BDCFB2F72AA}" destId="{5C369569-D94A-4664-930E-D201134B6FE8}" srcOrd="0" destOrd="0" presId="urn:microsoft.com/office/officeart/2005/8/layout/hProcess10"/>
    <dgm:cxn modelId="{0F0EA19A-B2DA-4DB1-A77D-6E9D698D6563}" srcId="{26E340C4-B45C-4039-86C6-B8EA4D108511}" destId="{79E2560D-B45F-46CF-AF2A-769E525D0029}" srcOrd="0" destOrd="0" parTransId="{DF79B06F-EAD5-47BD-BD04-9861134A751C}" sibTransId="{41ECD1C7-AF27-44BB-BE13-AE6DC43CC603}"/>
    <dgm:cxn modelId="{7E880573-8100-446A-992D-9C8FC6C18319}" type="presOf" srcId="{DA6E8F9B-94B1-4093-8AD9-C4F274EE64B9}" destId="{5C369569-D94A-4664-930E-D201134B6FE8}" srcOrd="0" destOrd="2" presId="urn:microsoft.com/office/officeart/2005/8/layout/hProcess10"/>
    <dgm:cxn modelId="{1738D9A4-47DC-44D3-B318-1C30E4E32236}" type="presOf" srcId="{CCF4485D-1026-4816-92CD-A3B5C98F8537}" destId="{273778B1-4BA5-406D-B5B6-DA463E20728E}" srcOrd="0" destOrd="0" presId="urn:microsoft.com/office/officeart/2005/8/layout/hProcess10"/>
    <dgm:cxn modelId="{E8B01CF8-D2A9-460B-B57B-AE1BC4AD6B40}" srcId="{79E2560D-B45F-46CF-AF2A-769E525D0029}" destId="{F93ED145-C080-4518-9769-C7EC51262702}" srcOrd="2" destOrd="0" parTransId="{418D16C7-F90E-4273-B456-BCB877F44121}" sibTransId="{227BE415-2664-4E29-91D2-CEBDD729B0F2}"/>
    <dgm:cxn modelId="{5C33CCF0-64C6-416F-86B0-1B77C17CB16A}" srcId="{03592B1A-545C-4341-9AD1-24709BB03329}" destId="{C895146B-A26E-4A75-A204-010381B9FFB0}" srcOrd="0" destOrd="0" parTransId="{10BBF2D6-91C0-432F-A4EE-F54E2DA22A27}" sibTransId="{0CAD2D0C-EC96-40D9-A487-C23445728B50}"/>
    <dgm:cxn modelId="{EF576DE2-0AA6-47BA-B06E-08F132B11832}" type="presOf" srcId="{33F5E91B-9741-4110-A482-4944AB34A0ED}" destId="{CDD665FD-05F6-49E1-9528-D01FDF87120A}" srcOrd="0" destOrd="1" presId="urn:microsoft.com/office/officeart/2005/8/layout/hProcess10"/>
    <dgm:cxn modelId="{17E6D36C-9CB0-4888-826B-3191BAA16690}" type="presOf" srcId="{6198AC75-EDB0-4FE5-A066-F816C66A099A}" destId="{0EE78C99-C043-479D-ABB2-2BC86E2B9605}" srcOrd="0" destOrd="2" presId="urn:microsoft.com/office/officeart/2005/8/layout/hProcess10"/>
    <dgm:cxn modelId="{9C8B0257-96DA-482D-97E9-77ECB76B0B35}" srcId="{26E340C4-B45C-4039-86C6-B8EA4D108511}" destId="{03592B1A-545C-4341-9AD1-24709BB03329}" srcOrd="1" destOrd="0" parTransId="{F20CA39F-A22C-4977-9D1C-DD86C385CE01}" sibTransId="{CCF4485D-1026-4816-92CD-A3B5C98F8537}"/>
    <dgm:cxn modelId="{F673E3C1-BAF8-42B7-87EA-3BC002550545}" srcId="{9648D4CE-5D53-4469-9EC0-9BDCFB2F72AA}" destId="{EAA41810-7473-4BF6-ABAE-CF8862DFBF5F}" srcOrd="2" destOrd="0" parTransId="{F51892F7-23AE-4A8A-9BB3-CF377F705E7E}" sibTransId="{2430297E-E79F-4F5E-86C3-8B7201E84A01}"/>
    <dgm:cxn modelId="{806CD267-25F3-48BD-AA36-A5604ECA1187}" type="presOf" srcId="{CCF4485D-1026-4816-92CD-A3B5C98F8537}" destId="{3AA8752E-9BD3-4A3D-9C5D-A37F28CC5015}" srcOrd="1" destOrd="0" presId="urn:microsoft.com/office/officeart/2005/8/layout/hProcess10"/>
    <dgm:cxn modelId="{9AD3417E-DDD6-4842-ACF6-D4745851798A}" type="presOf" srcId="{1588AE22-4556-43BD-887C-5B89ADF951AC}" destId="{0EE78C99-C043-479D-ABB2-2BC86E2B9605}" srcOrd="0" destOrd="3" presId="urn:microsoft.com/office/officeart/2005/8/layout/hProcess10"/>
    <dgm:cxn modelId="{3DD6767B-DA76-4152-BDCF-D18F8DA6A426}" srcId="{79E2560D-B45F-46CF-AF2A-769E525D0029}" destId="{33F5E91B-9741-4110-A482-4944AB34A0ED}" srcOrd="0" destOrd="0" parTransId="{6F806575-D3DF-4A39-85CC-C6E733B7018A}" sibTransId="{0D98C0C3-F2FE-4C85-8237-AFFCCA4AFCE0}"/>
    <dgm:cxn modelId="{FAFA990F-339B-48BC-894E-EC6DA9135989}" type="presOf" srcId="{41ECD1C7-AF27-44BB-BE13-AE6DC43CC603}" destId="{75E3DFA9-4D65-4961-9093-BA3DA3F8E454}" srcOrd="1" destOrd="0" presId="urn:microsoft.com/office/officeart/2005/8/layout/hProcess10"/>
    <dgm:cxn modelId="{6D87B3B0-4562-42C9-919D-6BDDBDBF0635}" type="presParOf" srcId="{65BADB28-03AD-473A-80CA-EB4714A17138}" destId="{8E4A2F13-8E5C-4424-BC30-89394E319742}" srcOrd="0" destOrd="0" presId="urn:microsoft.com/office/officeart/2005/8/layout/hProcess10"/>
    <dgm:cxn modelId="{4900DB0C-9599-4C03-86A7-56F3A519BDEB}" type="presParOf" srcId="{8E4A2F13-8E5C-4424-BC30-89394E319742}" destId="{570157DB-6B6C-4341-B6C5-2B3EEACC816E}" srcOrd="0" destOrd="0" presId="urn:microsoft.com/office/officeart/2005/8/layout/hProcess10"/>
    <dgm:cxn modelId="{4D37A0D8-71D0-45DD-8249-D7D99D4D370E}" type="presParOf" srcId="{8E4A2F13-8E5C-4424-BC30-89394E319742}" destId="{CDD665FD-05F6-49E1-9528-D01FDF87120A}" srcOrd="1" destOrd="0" presId="urn:microsoft.com/office/officeart/2005/8/layout/hProcess10"/>
    <dgm:cxn modelId="{8585355A-FE4B-4450-BCFB-7F0BC6BB6533}" type="presParOf" srcId="{65BADB28-03AD-473A-80CA-EB4714A17138}" destId="{A16D8F7E-41F0-4AB5-8A3D-1B4A2396E39F}" srcOrd="1" destOrd="0" presId="urn:microsoft.com/office/officeart/2005/8/layout/hProcess10"/>
    <dgm:cxn modelId="{84166925-77C3-4821-A6D4-1C4E67831DD6}" type="presParOf" srcId="{A16D8F7E-41F0-4AB5-8A3D-1B4A2396E39F}" destId="{75E3DFA9-4D65-4961-9093-BA3DA3F8E454}" srcOrd="0" destOrd="0" presId="urn:microsoft.com/office/officeart/2005/8/layout/hProcess10"/>
    <dgm:cxn modelId="{6DDA9FFC-1CB9-4540-9C91-3295F21A4C54}" type="presParOf" srcId="{65BADB28-03AD-473A-80CA-EB4714A17138}" destId="{BB6C10E1-F1DB-4831-84C0-D22E2E599266}" srcOrd="2" destOrd="0" presId="urn:microsoft.com/office/officeart/2005/8/layout/hProcess10"/>
    <dgm:cxn modelId="{07BDAFA3-6676-4EF5-9D5B-ABB6416B7D0C}" type="presParOf" srcId="{BB6C10E1-F1DB-4831-84C0-D22E2E599266}" destId="{50CDFF59-5CA7-4590-BB51-F9F588AFF0B8}" srcOrd="0" destOrd="0" presId="urn:microsoft.com/office/officeart/2005/8/layout/hProcess10"/>
    <dgm:cxn modelId="{A528C6C8-F411-4747-8F4A-4A4FF96CEC33}" type="presParOf" srcId="{BB6C10E1-F1DB-4831-84C0-D22E2E599266}" destId="{0EE78C99-C043-479D-ABB2-2BC86E2B9605}" srcOrd="1" destOrd="0" presId="urn:microsoft.com/office/officeart/2005/8/layout/hProcess10"/>
    <dgm:cxn modelId="{6C716376-EBF2-4C8A-BF1A-459CEDEBE843}" type="presParOf" srcId="{65BADB28-03AD-473A-80CA-EB4714A17138}" destId="{273778B1-4BA5-406D-B5B6-DA463E20728E}" srcOrd="3" destOrd="0" presId="urn:microsoft.com/office/officeart/2005/8/layout/hProcess10"/>
    <dgm:cxn modelId="{0A6F8CEA-855E-4561-BCE4-DDC1E9E72942}" type="presParOf" srcId="{273778B1-4BA5-406D-B5B6-DA463E20728E}" destId="{3AA8752E-9BD3-4A3D-9C5D-A37F28CC5015}" srcOrd="0" destOrd="0" presId="urn:microsoft.com/office/officeart/2005/8/layout/hProcess10"/>
    <dgm:cxn modelId="{D8E99EEA-4F69-4D0B-8693-081C8314CAA6}" type="presParOf" srcId="{65BADB28-03AD-473A-80CA-EB4714A17138}" destId="{A5514611-6EFA-4EAD-8D47-438484936366}" srcOrd="4" destOrd="0" presId="urn:microsoft.com/office/officeart/2005/8/layout/hProcess10"/>
    <dgm:cxn modelId="{92855FDA-0F77-43C0-A910-24BDAA8C109F}" type="presParOf" srcId="{A5514611-6EFA-4EAD-8D47-438484936366}" destId="{56D5EB45-5416-4CCF-A51A-451C360EBA29}" srcOrd="0" destOrd="0" presId="urn:microsoft.com/office/officeart/2005/8/layout/hProcess10"/>
    <dgm:cxn modelId="{85C3942F-2CE9-4379-9363-919F7031C78E}" type="presParOf" srcId="{A5514611-6EFA-4EAD-8D47-438484936366}" destId="{5C369569-D94A-4664-930E-D201134B6FE8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B1ED9B9-F707-4E1B-B08A-65DC13FC4CD6}" type="doc">
      <dgm:prSet loTypeId="urn:microsoft.com/office/officeart/2005/8/layout/default#1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62270AAD-32D1-415C-86AB-1DADFBE9FC50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39 011,8  </a:t>
          </a:r>
        </a:p>
        <a:p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37 547,7</a:t>
          </a:r>
        </a:p>
        <a:p>
          <a:r>
            <a:rPr lang="ru-RU" sz="14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38 711,9 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2E39C0-7C55-4FE8-A2B1-27B2A9BD8ED5}" type="parTrans" cxnId="{0A4BDB31-074C-4B78-A94A-398439C4551F}">
      <dgm:prSet/>
      <dgm:spPr/>
      <dgm:t>
        <a:bodyPr/>
        <a:lstStyle/>
        <a:p>
          <a:endParaRPr lang="ru-RU"/>
        </a:p>
      </dgm:t>
    </dgm:pt>
    <dgm:pt modelId="{3B4E20BF-8BBF-41C4-B16F-05CFEDBC0BE4}" type="sibTrans" cxnId="{0A4BDB31-074C-4B78-A94A-398439C4551F}">
      <dgm:prSet/>
      <dgm:spPr/>
      <dgm:t>
        <a:bodyPr/>
        <a:lstStyle/>
        <a:p>
          <a:endParaRPr lang="ru-RU"/>
        </a:p>
      </dgm:t>
    </dgm:pt>
    <dgm:pt modelId="{660809B4-16EA-45DA-B40E-B92BC6C2D902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деятельности  библиотек»</a:t>
          </a:r>
        </a:p>
        <a:p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16 597,5</a:t>
          </a:r>
        </a:p>
        <a:p>
          <a:r>
            <a:rPr lang="ru-RU" sz="14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15 879,5</a:t>
          </a:r>
        </a:p>
        <a:p>
          <a:r>
            <a:rPr lang="ru-RU" sz="14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16 579,5</a:t>
          </a: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00F931-2C28-4439-8A20-10FE2970563E}" type="parTrans" cxnId="{EB8959BB-218B-48C8-B7FE-D812CA62B0E0}">
      <dgm:prSet/>
      <dgm:spPr/>
      <dgm:t>
        <a:bodyPr/>
        <a:lstStyle/>
        <a:p>
          <a:endParaRPr lang="ru-RU"/>
        </a:p>
      </dgm:t>
    </dgm:pt>
    <dgm:pt modelId="{3B3BEF74-E147-4746-85F2-B37A3691351E}" type="sibTrans" cxnId="{EB8959BB-218B-48C8-B7FE-D812CA62B0E0}">
      <dgm:prSet/>
      <dgm:spPr/>
      <dgm:t>
        <a:bodyPr/>
        <a:lstStyle/>
        <a:p>
          <a:endParaRPr lang="ru-RU"/>
        </a:p>
      </dgm:t>
    </dgm:pt>
    <dgm:pt modelId="{7DBB3513-CFE0-44C4-86FB-DD232F05CD03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музейного дела»</a:t>
          </a:r>
        </a:p>
        <a:p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1 289,1</a:t>
          </a:r>
        </a:p>
        <a:p>
          <a:r>
            <a:rPr lang="ru-RU" sz="14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1 413,2</a:t>
          </a:r>
        </a:p>
        <a:p>
          <a:r>
            <a:rPr lang="ru-RU" sz="14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1 474,2</a:t>
          </a: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600441-4C7D-45C4-8086-EDD4C2956869}" type="parTrans" cxnId="{C9C3B8CA-8EC2-43D4-8719-B001D13517C7}">
      <dgm:prSet/>
      <dgm:spPr/>
      <dgm:t>
        <a:bodyPr/>
        <a:lstStyle/>
        <a:p>
          <a:endParaRPr lang="ru-RU"/>
        </a:p>
      </dgm:t>
    </dgm:pt>
    <dgm:pt modelId="{D8873A87-1B29-48A4-8DB6-8E9E5F1B62DD}" type="sibTrans" cxnId="{C9C3B8CA-8EC2-43D4-8719-B001D13517C7}">
      <dgm:prSet/>
      <dgm:spPr/>
      <dgm:t>
        <a:bodyPr/>
        <a:lstStyle/>
        <a:p>
          <a:endParaRPr lang="ru-RU"/>
        </a:p>
      </dgm:t>
    </dgm:pt>
    <dgm:pt modelId="{B032D83E-FDC6-4C5A-BE13-2B07C177453B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532,0</a:t>
          </a:r>
        </a:p>
        <a:p>
          <a:r>
            <a:rPr lang="ru-RU" sz="14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r>
            <a:rPr lang="ru-RU" sz="14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7474E8-41D4-415F-B19F-4A26AEEBE840}" type="parTrans" cxnId="{6D8C4D3F-5985-4EF3-BDCB-E2D7046CE038}">
      <dgm:prSet/>
      <dgm:spPr/>
      <dgm:t>
        <a:bodyPr/>
        <a:lstStyle/>
        <a:p>
          <a:endParaRPr lang="ru-RU"/>
        </a:p>
      </dgm:t>
    </dgm:pt>
    <dgm:pt modelId="{7DE8A206-3F04-471B-95E6-09D346C1D1D0}" type="sibTrans" cxnId="{6D8C4D3F-5985-4EF3-BDCB-E2D7046CE038}">
      <dgm:prSet/>
      <dgm:spPr/>
      <dgm:t>
        <a:bodyPr/>
        <a:lstStyle/>
        <a:p>
          <a:endParaRPr lang="ru-RU"/>
        </a:p>
      </dgm:t>
    </dgm:pt>
    <dgm:pt modelId="{5BA19F00-DD95-4EDA-8728-F77AF7DE90E3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6 392,2</a:t>
          </a:r>
        </a:p>
        <a:p>
          <a:r>
            <a:rPr lang="ru-RU" sz="14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5 947,1</a:t>
          </a:r>
        </a:p>
        <a:p>
          <a:r>
            <a:rPr lang="ru-RU" sz="14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 6 157,6</a:t>
          </a:r>
        </a:p>
        <a:p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4A89EB-FC24-4C43-9A85-8D5F5FFA2073}" type="parTrans" cxnId="{BA10D2C6-4317-43F9-961B-FACE50F63D9E}">
      <dgm:prSet/>
      <dgm:spPr/>
      <dgm:t>
        <a:bodyPr/>
        <a:lstStyle/>
        <a:p>
          <a:endParaRPr lang="ru-RU"/>
        </a:p>
      </dgm:t>
    </dgm:pt>
    <dgm:pt modelId="{76AFD4FC-C75A-42B7-88CB-29B26FFD4564}" type="sibTrans" cxnId="{BA10D2C6-4317-43F9-961B-FACE50F63D9E}">
      <dgm:prSet/>
      <dgm:spPr/>
      <dgm:t>
        <a:bodyPr/>
        <a:lstStyle/>
        <a:p>
          <a:endParaRPr lang="ru-RU"/>
        </a:p>
      </dgm:t>
    </dgm:pt>
    <dgm:pt modelId="{A4EF4478-B548-4B83-8ED9-B35A26125D6B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3 698,0</a:t>
          </a:r>
        </a:p>
        <a:p>
          <a:r>
            <a:rPr lang="ru-RU" sz="14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2 805,0</a:t>
          </a:r>
        </a:p>
        <a:p>
          <a:r>
            <a:rPr lang="ru-RU" sz="14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2 646,9</a:t>
          </a:r>
        </a:p>
      </dgm:t>
    </dgm:pt>
    <dgm:pt modelId="{FAB58122-9588-42F3-9BE2-768E5688AF4D}" type="parTrans" cxnId="{CB40B5D9-15AD-498C-9B67-A78F353C8134}">
      <dgm:prSet/>
      <dgm:spPr/>
      <dgm:t>
        <a:bodyPr/>
        <a:lstStyle/>
        <a:p>
          <a:endParaRPr lang="ru-RU"/>
        </a:p>
      </dgm:t>
    </dgm:pt>
    <dgm:pt modelId="{AB45F720-A680-4A08-896A-1C3515F3D60E}" type="sibTrans" cxnId="{CB40B5D9-15AD-498C-9B67-A78F353C8134}">
      <dgm:prSet/>
      <dgm:spPr/>
      <dgm:t>
        <a:bodyPr/>
        <a:lstStyle/>
        <a:p>
          <a:endParaRPr lang="ru-RU"/>
        </a:p>
      </dgm:t>
    </dgm:pt>
    <dgm:pt modelId="{C4A10E6B-8A99-4DC1-A311-3B1678ADE04F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r>
            <a:rPr lang="ru-RU" sz="14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1 820,1</a:t>
          </a:r>
        </a:p>
        <a:p>
          <a:r>
            <a:rPr lang="ru-RU" sz="14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r>
            <a:rPr lang="ru-RU" sz="14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916C6C-028A-4716-841E-48641F514142}" type="parTrans" cxnId="{0C7C3381-E8AC-4304-9FF0-FA72CE7430F8}">
      <dgm:prSet/>
      <dgm:spPr/>
      <dgm:t>
        <a:bodyPr/>
        <a:lstStyle/>
        <a:p>
          <a:endParaRPr lang="ru-RU"/>
        </a:p>
      </dgm:t>
    </dgm:pt>
    <dgm:pt modelId="{F549CD0F-3B8B-466A-9C17-4773AA78B2AD}" type="sibTrans" cxnId="{0C7C3381-E8AC-4304-9FF0-FA72CE7430F8}">
      <dgm:prSet/>
      <dgm:spPr/>
      <dgm:t>
        <a:bodyPr/>
        <a:lstStyle/>
        <a:p>
          <a:endParaRPr lang="ru-RU"/>
        </a:p>
      </dgm:t>
    </dgm:pt>
    <dgm:pt modelId="{82E3E2AE-83ED-4794-A49C-6C18FE073B63}" type="pres">
      <dgm:prSet presAssocID="{8B1ED9B9-F707-4E1B-B08A-65DC13FC4C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254DDD-F4DA-4A36-AB06-FBDEC7E5E38E}" type="pres">
      <dgm:prSet presAssocID="{62270AAD-32D1-415C-86AB-1DADFBE9FC50}" presName="node" presStyleLbl="node1" presStyleIdx="0" presStyleCnt="7" custScaleY="128718" custLinFactNeighborX="823" custLinFactNeighborY="2560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E38058D-0B49-4EC8-B53A-75D9A4334B7C}" type="pres">
      <dgm:prSet presAssocID="{3B4E20BF-8BBF-41C4-B16F-05CFEDBC0BE4}" presName="sibTrans" presStyleCnt="0"/>
      <dgm:spPr/>
    </dgm:pt>
    <dgm:pt modelId="{EE63A76D-9084-4419-91D7-520C0EC7C6C6}" type="pres">
      <dgm:prSet presAssocID="{660809B4-16EA-45DA-B40E-B92BC6C2D902}" presName="node" presStyleLbl="node1" presStyleIdx="1" presStyleCnt="7" custScaleY="12871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82A48557-A636-40FB-A56C-BCDB853EC3E2}" type="pres">
      <dgm:prSet presAssocID="{3B3BEF74-E147-4746-85F2-B37A3691351E}" presName="sibTrans" presStyleCnt="0"/>
      <dgm:spPr/>
    </dgm:pt>
    <dgm:pt modelId="{113DEE62-8E0B-45EA-9365-27D5EB7B2FA9}" type="pres">
      <dgm:prSet presAssocID="{5BA19F00-DD95-4EDA-8728-F77AF7DE90E3}" presName="node" presStyleLbl="node1" presStyleIdx="2" presStyleCnt="7" custScaleY="128718" custLinFactNeighborX="0" custLinFactNeighborY="104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7DD3BB1-D234-4D83-929C-6571CA825E51}" type="pres">
      <dgm:prSet presAssocID="{76AFD4FC-C75A-42B7-88CB-29B26FFD4564}" presName="sibTrans" presStyleCnt="0"/>
      <dgm:spPr/>
    </dgm:pt>
    <dgm:pt modelId="{3034827D-1D71-48CF-B852-1EC7B582E801}" type="pres">
      <dgm:prSet presAssocID="{7DBB3513-CFE0-44C4-86FB-DD232F05CD03}" presName="node" presStyleLbl="node1" presStyleIdx="3" presStyleCnt="7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DCCA7443-90F0-423D-9C46-6D098016EDCE}" type="pres">
      <dgm:prSet presAssocID="{D8873A87-1B29-48A4-8DB6-8E9E5F1B62DD}" presName="sibTrans" presStyleCnt="0"/>
      <dgm:spPr/>
    </dgm:pt>
    <dgm:pt modelId="{720BA885-68AA-497F-8315-8F49DE994051}" type="pres">
      <dgm:prSet presAssocID="{B032D83E-FDC6-4C5A-BE13-2B07C177453B}" presName="node" presStyleLbl="node1" presStyleIdx="4" presStyleCnt="7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71F06524-2CDA-4988-8DE1-C01336204A1E}" type="pres">
      <dgm:prSet presAssocID="{7DE8A206-3F04-471B-95E6-09D346C1D1D0}" presName="sibTrans" presStyleCnt="0"/>
      <dgm:spPr/>
    </dgm:pt>
    <dgm:pt modelId="{411BF985-420B-4D08-A58E-D4A947AAB9AF}" type="pres">
      <dgm:prSet presAssocID="{A4EF4478-B548-4B83-8ED9-B35A26125D6B}" presName="node" presStyleLbl="node1" presStyleIdx="5" presStyleCnt="7" custScaleY="127179" custLinFactNeighborX="74" custLinFactNeighborY="327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E5BF1FD6-3460-4058-B812-0BBE9BB92A45}" type="pres">
      <dgm:prSet presAssocID="{AB45F720-A680-4A08-896A-1C3515F3D60E}" presName="sibTrans" presStyleCnt="0"/>
      <dgm:spPr/>
    </dgm:pt>
    <dgm:pt modelId="{EB939345-C471-4FFD-AE7E-57D717FD336D}" type="pres">
      <dgm:prSet presAssocID="{C4A10E6B-8A99-4DC1-A311-3B1678ADE04F}" presName="node" presStyleLbl="node1" presStyleIdx="6" presStyleCnt="7" custScaleY="12725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</dgm:ptLst>
  <dgm:cxnLst>
    <dgm:cxn modelId="{BA10D2C6-4317-43F9-961B-FACE50F63D9E}" srcId="{8B1ED9B9-F707-4E1B-B08A-65DC13FC4CD6}" destId="{5BA19F00-DD95-4EDA-8728-F77AF7DE90E3}" srcOrd="2" destOrd="0" parTransId="{924A89EB-FC24-4C43-9A85-8D5F5FFA2073}" sibTransId="{76AFD4FC-C75A-42B7-88CB-29B26FFD4564}"/>
    <dgm:cxn modelId="{0C7C3381-E8AC-4304-9FF0-FA72CE7430F8}" srcId="{8B1ED9B9-F707-4E1B-B08A-65DC13FC4CD6}" destId="{C4A10E6B-8A99-4DC1-A311-3B1678ADE04F}" srcOrd="6" destOrd="0" parTransId="{35916C6C-028A-4716-841E-48641F514142}" sibTransId="{F549CD0F-3B8B-466A-9C17-4773AA78B2AD}"/>
    <dgm:cxn modelId="{36E4BB7E-CE63-450C-B963-19669CDCF720}" type="presOf" srcId="{A4EF4478-B548-4B83-8ED9-B35A26125D6B}" destId="{411BF985-420B-4D08-A58E-D4A947AAB9AF}" srcOrd="0" destOrd="0" presId="urn:microsoft.com/office/officeart/2005/8/layout/default#1"/>
    <dgm:cxn modelId="{FE44DBB2-2602-4640-A94E-D09A23C03B83}" type="presOf" srcId="{62270AAD-32D1-415C-86AB-1DADFBE9FC50}" destId="{C5254DDD-F4DA-4A36-AB06-FBDEC7E5E38E}" srcOrd="0" destOrd="0" presId="urn:microsoft.com/office/officeart/2005/8/layout/default#1"/>
    <dgm:cxn modelId="{EB8959BB-218B-48C8-B7FE-D812CA62B0E0}" srcId="{8B1ED9B9-F707-4E1B-B08A-65DC13FC4CD6}" destId="{660809B4-16EA-45DA-B40E-B92BC6C2D902}" srcOrd="1" destOrd="0" parTransId="{4700F931-2C28-4439-8A20-10FE2970563E}" sibTransId="{3B3BEF74-E147-4746-85F2-B37A3691351E}"/>
    <dgm:cxn modelId="{F5317A44-795A-4C83-8E9C-48E2C17F1D5D}" type="presOf" srcId="{B032D83E-FDC6-4C5A-BE13-2B07C177453B}" destId="{720BA885-68AA-497F-8315-8F49DE994051}" srcOrd="0" destOrd="0" presId="urn:microsoft.com/office/officeart/2005/8/layout/default#1"/>
    <dgm:cxn modelId="{E01403BC-F483-41CA-9624-9952F42883D1}" type="presOf" srcId="{5BA19F00-DD95-4EDA-8728-F77AF7DE90E3}" destId="{113DEE62-8E0B-45EA-9365-27D5EB7B2FA9}" srcOrd="0" destOrd="0" presId="urn:microsoft.com/office/officeart/2005/8/layout/default#1"/>
    <dgm:cxn modelId="{25E9DDD7-3CA2-4D83-BA00-742996F3B142}" type="presOf" srcId="{C4A10E6B-8A99-4DC1-A311-3B1678ADE04F}" destId="{EB939345-C471-4FFD-AE7E-57D717FD336D}" srcOrd="0" destOrd="0" presId="urn:microsoft.com/office/officeart/2005/8/layout/default#1"/>
    <dgm:cxn modelId="{B2971637-B184-486F-A5F4-CBBBF4CDCFB8}" type="presOf" srcId="{8B1ED9B9-F707-4E1B-B08A-65DC13FC4CD6}" destId="{82E3E2AE-83ED-4794-A49C-6C18FE073B63}" srcOrd="0" destOrd="0" presId="urn:microsoft.com/office/officeart/2005/8/layout/default#1"/>
    <dgm:cxn modelId="{0A4BDB31-074C-4B78-A94A-398439C4551F}" srcId="{8B1ED9B9-F707-4E1B-B08A-65DC13FC4CD6}" destId="{62270AAD-32D1-415C-86AB-1DADFBE9FC50}" srcOrd="0" destOrd="0" parTransId="{CA2E39C0-7C55-4FE8-A2B1-27B2A9BD8ED5}" sibTransId="{3B4E20BF-8BBF-41C4-B16F-05CFEDBC0BE4}"/>
    <dgm:cxn modelId="{6D8C4D3F-5985-4EF3-BDCB-E2D7046CE038}" srcId="{8B1ED9B9-F707-4E1B-B08A-65DC13FC4CD6}" destId="{B032D83E-FDC6-4C5A-BE13-2B07C177453B}" srcOrd="4" destOrd="0" parTransId="{757474E8-41D4-415F-B19F-4A26AEEBE840}" sibTransId="{7DE8A206-3F04-471B-95E6-09D346C1D1D0}"/>
    <dgm:cxn modelId="{282F4819-E005-4A7E-A406-00961274CB97}" type="presOf" srcId="{660809B4-16EA-45DA-B40E-B92BC6C2D902}" destId="{EE63A76D-9084-4419-91D7-520C0EC7C6C6}" srcOrd="0" destOrd="0" presId="urn:microsoft.com/office/officeart/2005/8/layout/default#1"/>
    <dgm:cxn modelId="{C9C3B8CA-8EC2-43D4-8719-B001D13517C7}" srcId="{8B1ED9B9-F707-4E1B-B08A-65DC13FC4CD6}" destId="{7DBB3513-CFE0-44C4-86FB-DD232F05CD03}" srcOrd="3" destOrd="0" parTransId="{B4600441-4C7D-45C4-8086-EDD4C2956869}" sibTransId="{D8873A87-1B29-48A4-8DB6-8E9E5F1B62DD}"/>
    <dgm:cxn modelId="{AD725D38-6432-42F7-A09B-8B9E476040F1}" type="presOf" srcId="{7DBB3513-CFE0-44C4-86FB-DD232F05CD03}" destId="{3034827D-1D71-48CF-B852-1EC7B582E801}" srcOrd="0" destOrd="0" presId="urn:microsoft.com/office/officeart/2005/8/layout/default#1"/>
    <dgm:cxn modelId="{CB40B5D9-15AD-498C-9B67-A78F353C8134}" srcId="{8B1ED9B9-F707-4E1B-B08A-65DC13FC4CD6}" destId="{A4EF4478-B548-4B83-8ED9-B35A26125D6B}" srcOrd="5" destOrd="0" parTransId="{FAB58122-9588-42F3-9BE2-768E5688AF4D}" sibTransId="{AB45F720-A680-4A08-896A-1C3515F3D60E}"/>
    <dgm:cxn modelId="{D2A29795-6B31-4B70-B928-1721F8A590C7}" type="presParOf" srcId="{82E3E2AE-83ED-4794-A49C-6C18FE073B63}" destId="{C5254DDD-F4DA-4A36-AB06-FBDEC7E5E38E}" srcOrd="0" destOrd="0" presId="urn:microsoft.com/office/officeart/2005/8/layout/default#1"/>
    <dgm:cxn modelId="{F79D3735-CA49-4998-ACD7-324BFB2A562B}" type="presParOf" srcId="{82E3E2AE-83ED-4794-A49C-6C18FE073B63}" destId="{CE38058D-0B49-4EC8-B53A-75D9A4334B7C}" srcOrd="1" destOrd="0" presId="urn:microsoft.com/office/officeart/2005/8/layout/default#1"/>
    <dgm:cxn modelId="{1F06593E-4EF3-4BA3-846D-10390AE0E916}" type="presParOf" srcId="{82E3E2AE-83ED-4794-A49C-6C18FE073B63}" destId="{EE63A76D-9084-4419-91D7-520C0EC7C6C6}" srcOrd="2" destOrd="0" presId="urn:microsoft.com/office/officeart/2005/8/layout/default#1"/>
    <dgm:cxn modelId="{013B25EE-5A90-4592-A22F-E57941E148DE}" type="presParOf" srcId="{82E3E2AE-83ED-4794-A49C-6C18FE073B63}" destId="{82A48557-A636-40FB-A56C-BCDB853EC3E2}" srcOrd="3" destOrd="0" presId="urn:microsoft.com/office/officeart/2005/8/layout/default#1"/>
    <dgm:cxn modelId="{9A38A222-A499-48E4-9C7B-B518A10207F0}" type="presParOf" srcId="{82E3E2AE-83ED-4794-A49C-6C18FE073B63}" destId="{113DEE62-8E0B-45EA-9365-27D5EB7B2FA9}" srcOrd="4" destOrd="0" presId="urn:microsoft.com/office/officeart/2005/8/layout/default#1"/>
    <dgm:cxn modelId="{AC24435C-1C1B-44E1-913E-BBB03E67C1CB}" type="presParOf" srcId="{82E3E2AE-83ED-4794-A49C-6C18FE073B63}" destId="{17DD3BB1-D234-4D83-929C-6571CA825E51}" srcOrd="5" destOrd="0" presId="urn:microsoft.com/office/officeart/2005/8/layout/default#1"/>
    <dgm:cxn modelId="{9D10D49A-5354-4B2F-91FF-D64FE1EEA6ED}" type="presParOf" srcId="{82E3E2AE-83ED-4794-A49C-6C18FE073B63}" destId="{3034827D-1D71-48CF-B852-1EC7B582E801}" srcOrd="6" destOrd="0" presId="urn:microsoft.com/office/officeart/2005/8/layout/default#1"/>
    <dgm:cxn modelId="{334FA353-E5E9-4BDD-9448-A7AC38AFC9A7}" type="presParOf" srcId="{82E3E2AE-83ED-4794-A49C-6C18FE073B63}" destId="{DCCA7443-90F0-423D-9C46-6D098016EDCE}" srcOrd="7" destOrd="0" presId="urn:microsoft.com/office/officeart/2005/8/layout/default#1"/>
    <dgm:cxn modelId="{E465F5FA-BEAE-4C2A-82EE-B7B175924C0A}" type="presParOf" srcId="{82E3E2AE-83ED-4794-A49C-6C18FE073B63}" destId="{720BA885-68AA-497F-8315-8F49DE994051}" srcOrd="8" destOrd="0" presId="urn:microsoft.com/office/officeart/2005/8/layout/default#1"/>
    <dgm:cxn modelId="{5712BF4F-937F-436D-95E1-652106086827}" type="presParOf" srcId="{82E3E2AE-83ED-4794-A49C-6C18FE073B63}" destId="{71F06524-2CDA-4988-8DE1-C01336204A1E}" srcOrd="9" destOrd="0" presId="urn:microsoft.com/office/officeart/2005/8/layout/default#1"/>
    <dgm:cxn modelId="{C11A898B-8F3E-4717-A129-5F098E5A9C90}" type="presParOf" srcId="{82E3E2AE-83ED-4794-A49C-6C18FE073B63}" destId="{411BF985-420B-4D08-A58E-D4A947AAB9AF}" srcOrd="10" destOrd="0" presId="urn:microsoft.com/office/officeart/2005/8/layout/default#1"/>
    <dgm:cxn modelId="{35C15AE6-636D-4974-86E0-4EDDC044060A}" type="presParOf" srcId="{82E3E2AE-83ED-4794-A49C-6C18FE073B63}" destId="{E5BF1FD6-3460-4058-B812-0BBE9BB92A45}" srcOrd="11" destOrd="0" presId="urn:microsoft.com/office/officeart/2005/8/layout/default#1"/>
    <dgm:cxn modelId="{F17FDDCD-DDFC-4125-95F7-969DC9C0C9F1}" type="presParOf" srcId="{82E3E2AE-83ED-4794-A49C-6C18FE073B63}" destId="{EB939345-C471-4FFD-AE7E-57D717FD336D}" srcOrd="1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7DCE0ED-61BD-424F-A372-B1AEBEA045EC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9AB9D0-8715-49D1-B8A1-300A9509AE6B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От</a:t>
          </a:r>
        </a:p>
        <a:p>
          <a:r>
            <a:rPr lang="ru-RU" sz="2400" dirty="0" smtClean="0">
              <a:latin typeface="Book Antiqua" panose="02040602050305030304" pitchFamily="18" charset="0"/>
            </a:rPr>
            <a:t>7 689</a:t>
          </a:r>
        </a:p>
      </dgm:t>
    </dgm:pt>
    <dgm:pt modelId="{97422E0E-652A-4DA1-8D0E-90D56A094200}" type="parTrans" cxnId="{991CB65B-7C60-432D-AF61-702C37765C21}">
      <dgm:prSet/>
      <dgm:spPr/>
      <dgm:t>
        <a:bodyPr/>
        <a:lstStyle/>
        <a:p>
          <a:endParaRPr lang="ru-RU"/>
        </a:p>
      </dgm:t>
    </dgm:pt>
    <dgm:pt modelId="{A5ED0671-5D21-41F7-AAD1-2735C7526418}" type="sibTrans" cxnId="{991CB65B-7C60-432D-AF61-702C37765C21}">
      <dgm:prSet/>
      <dgm:spPr/>
      <dgm:t>
        <a:bodyPr/>
        <a:lstStyle/>
        <a:p>
          <a:endParaRPr lang="ru-RU"/>
        </a:p>
      </dgm:t>
    </dgm:pt>
    <dgm:pt modelId="{E472EEC4-B3DB-4CEC-BE3E-00FC69866A42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500" dirty="0" smtClean="0">
              <a:latin typeface="Book Antiqua" panose="02040602050305030304" pitchFamily="18" charset="0"/>
            </a:rPr>
            <a:t>Минимальная сумма   муниципальной пенсии</a:t>
          </a:r>
          <a:r>
            <a:rPr lang="ru-RU" sz="1600" dirty="0" smtClean="0">
              <a:latin typeface="Book Antiqua" panose="02040602050305030304" pitchFamily="18" charset="0"/>
            </a:rPr>
            <a:t>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F0FE9D21-7DEC-4C76-B1D0-2DFF70430617}" type="parTrans" cxnId="{5119DC29-EC83-41C9-8B09-2BC5B9ECA8DC}">
      <dgm:prSet/>
      <dgm:spPr/>
      <dgm:t>
        <a:bodyPr/>
        <a:lstStyle/>
        <a:p>
          <a:endParaRPr lang="ru-RU"/>
        </a:p>
      </dgm:t>
    </dgm:pt>
    <dgm:pt modelId="{5AB31E9B-D8A3-4009-A58C-12F673346013}" type="sibTrans" cxnId="{5119DC29-EC83-41C9-8B09-2BC5B9ECA8DC}">
      <dgm:prSet/>
      <dgm:spPr/>
      <dgm:t>
        <a:bodyPr/>
        <a:lstStyle/>
        <a:p>
          <a:endParaRPr lang="ru-RU"/>
        </a:p>
      </dgm:t>
    </dgm:pt>
    <dgm:pt modelId="{41741FE0-9E32-4005-B949-540D8E28FF36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1 200*</a:t>
          </a:r>
        </a:p>
      </dgm:t>
    </dgm:pt>
    <dgm:pt modelId="{3F39400F-C6A6-4359-BC37-20C3B7A969CE}" type="parTrans" cxnId="{BA130D75-308A-47BE-81C7-B778E4B18F23}">
      <dgm:prSet/>
      <dgm:spPr/>
      <dgm:t>
        <a:bodyPr/>
        <a:lstStyle/>
        <a:p>
          <a:endParaRPr lang="ru-RU"/>
        </a:p>
      </dgm:t>
    </dgm:pt>
    <dgm:pt modelId="{665E7DEC-6D7F-4A86-B79D-A1EBE23B24BF}" type="sibTrans" cxnId="{BA130D75-308A-47BE-81C7-B778E4B18F23}">
      <dgm:prSet/>
      <dgm:spPr/>
      <dgm:t>
        <a:bodyPr/>
        <a:lstStyle/>
        <a:p>
          <a:endParaRPr lang="ru-RU"/>
        </a:p>
      </dgm:t>
    </dgm:pt>
    <dgm:pt modelId="{CA3B84D6-F1C0-4CC1-83D1-5685D6BF5310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600" dirty="0" smtClean="0">
            <a:latin typeface="Book Antiqua" panose="02040602050305030304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776CE4F2-8E04-4861-91D3-210922A47A82}" type="parTrans" cxnId="{7E8892F2-A49C-4C27-B7BE-7513B55534F6}">
      <dgm:prSet/>
      <dgm:spPr/>
      <dgm:t>
        <a:bodyPr/>
        <a:lstStyle/>
        <a:p>
          <a:endParaRPr lang="ru-RU"/>
        </a:p>
      </dgm:t>
    </dgm:pt>
    <dgm:pt modelId="{DACFC887-1391-4AAD-93B0-0874F0E578B1}" type="sibTrans" cxnId="{7E8892F2-A49C-4C27-B7BE-7513B55534F6}">
      <dgm:prSet/>
      <dgm:spPr/>
      <dgm:t>
        <a:bodyPr/>
        <a:lstStyle/>
        <a:p>
          <a:endParaRPr lang="ru-RU"/>
        </a:p>
      </dgm:t>
    </dgm:pt>
    <dgm:pt modelId="{A375103B-9D75-4BA8-9BE8-B10E467517BA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1400" dirty="0" smtClean="0">
              <a:latin typeface="Book Antiqua" panose="02040602050305030304" pitchFamily="18" charset="0"/>
            </a:rPr>
            <a:t>От</a:t>
          </a:r>
        </a:p>
        <a:p>
          <a:r>
            <a:rPr lang="ru-RU" sz="2900" dirty="0" smtClean="0">
              <a:latin typeface="Book Antiqua" panose="02040602050305030304" pitchFamily="18" charset="0"/>
            </a:rPr>
            <a:t>3 000</a:t>
          </a:r>
        </a:p>
      </dgm:t>
    </dgm:pt>
    <dgm:pt modelId="{6CDA2957-AAC0-4D21-BEB3-8B702DB95D1B}" type="parTrans" cxnId="{4EAA247B-9480-448D-B8D1-AB18F74DDED7}">
      <dgm:prSet/>
      <dgm:spPr/>
      <dgm:t>
        <a:bodyPr/>
        <a:lstStyle/>
        <a:p>
          <a:endParaRPr lang="ru-RU"/>
        </a:p>
      </dgm:t>
    </dgm:pt>
    <dgm:pt modelId="{CC973168-6384-4CD9-9E4E-F537742D6821}" type="sibTrans" cxnId="{4EAA247B-9480-448D-B8D1-AB18F74DDED7}">
      <dgm:prSet/>
      <dgm:spPr/>
      <dgm:t>
        <a:bodyPr/>
        <a:lstStyle/>
        <a:p>
          <a:endParaRPr lang="ru-RU"/>
        </a:p>
      </dgm:t>
    </dgm:pt>
    <dgm:pt modelId="{7B9C215F-B485-4809-AF23-40D2F4F90F07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endParaRPr lang="en-US" sz="1200" dirty="0" smtClean="0">
            <a:latin typeface="Book Antiqua" panose="02040602050305030304" pitchFamily="18" charset="0"/>
          </a:endParaRPr>
        </a:p>
        <a:p>
          <a:r>
            <a:rPr lang="ru-RU" sz="1600" dirty="0" smtClean="0">
              <a:latin typeface="Book Antiqua" panose="02040602050305030304" pitchFamily="18" charset="0"/>
            </a:rPr>
            <a:t>    сумма стипендии,</a:t>
          </a:r>
        </a:p>
        <a:p>
          <a:r>
            <a:rPr lang="ru-RU" sz="1400" i="1" dirty="0" smtClean="0">
              <a:latin typeface="Book Antiqua" panose="02040602050305030304" pitchFamily="18" charset="0"/>
            </a:rPr>
            <a:t>      рублей</a:t>
          </a:r>
          <a:endParaRPr lang="ru-RU" sz="1400" dirty="0"/>
        </a:p>
      </dgm:t>
    </dgm:pt>
    <dgm:pt modelId="{44C0058E-91A9-47CE-83D4-5D28B30FB603}" type="sibTrans" cxnId="{7A5E8918-1E70-4AF6-AED6-217B6CF728E1}">
      <dgm:prSet/>
      <dgm:spPr/>
      <dgm:t>
        <a:bodyPr/>
        <a:lstStyle/>
        <a:p>
          <a:endParaRPr lang="ru-RU"/>
        </a:p>
      </dgm:t>
    </dgm:pt>
    <dgm:pt modelId="{4843DB8D-FAAD-4590-9E6F-8B2D00CEFAB8}" type="parTrans" cxnId="{7A5E8918-1E70-4AF6-AED6-217B6CF728E1}">
      <dgm:prSet/>
      <dgm:spPr/>
      <dgm:t>
        <a:bodyPr/>
        <a:lstStyle/>
        <a:p>
          <a:endParaRPr lang="ru-RU"/>
        </a:p>
      </dgm:t>
    </dgm:pt>
    <dgm:pt modelId="{C942431A-BF34-455C-819C-390193AD5F05}" type="pres">
      <dgm:prSet presAssocID="{B7DCE0ED-61BD-424F-A372-B1AEBEA045E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30C8468-46FA-4F94-8EBA-BA8164152F4F}" type="pres">
      <dgm:prSet presAssocID="{9A9AB9D0-8715-49D1-B8A1-300A9509AE6B}" presName="posSpace" presStyleCnt="0"/>
      <dgm:spPr/>
    </dgm:pt>
    <dgm:pt modelId="{2867C8B8-CD85-4D61-9E25-2AEAF31F6A20}" type="pres">
      <dgm:prSet presAssocID="{9A9AB9D0-8715-49D1-B8A1-300A9509AE6B}" presName="vertFlow" presStyleCnt="0"/>
      <dgm:spPr/>
    </dgm:pt>
    <dgm:pt modelId="{7B99D638-2936-4FE1-AF25-8E85B55451B3}" type="pres">
      <dgm:prSet presAssocID="{9A9AB9D0-8715-49D1-B8A1-300A9509AE6B}" presName="topSpace" presStyleCnt="0"/>
      <dgm:spPr/>
    </dgm:pt>
    <dgm:pt modelId="{7203F43B-AFF8-4B37-A2FD-CEEDDF4D721E}" type="pres">
      <dgm:prSet presAssocID="{9A9AB9D0-8715-49D1-B8A1-300A9509AE6B}" presName="firstComp" presStyleCnt="0"/>
      <dgm:spPr/>
    </dgm:pt>
    <dgm:pt modelId="{FD647760-FAE5-4FD3-A122-278DD2E035BA}" type="pres">
      <dgm:prSet presAssocID="{9A9AB9D0-8715-49D1-B8A1-300A9509AE6B}" presName="firstChild" presStyleLbl="bgAccFollowNode1" presStyleIdx="0" presStyleCnt="3" custLinFactNeighborX="-17170" custLinFactNeighborY="2111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27821DC3-8A66-468D-9D2E-F857EDBC16B8}" type="pres">
      <dgm:prSet presAssocID="{9A9AB9D0-8715-49D1-B8A1-300A9509AE6B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5EB08-47E1-44C9-9971-FF8070D14BC3}" type="pres">
      <dgm:prSet presAssocID="{9A9AB9D0-8715-49D1-B8A1-300A9509AE6B}" presName="negSpace" presStyleCnt="0"/>
      <dgm:spPr/>
    </dgm:pt>
    <dgm:pt modelId="{3643A59B-1671-4D4F-A59D-A883152E6791}" type="pres">
      <dgm:prSet presAssocID="{9A9AB9D0-8715-49D1-B8A1-300A9509AE6B}" presName="circle" presStyleLbl="node1" presStyleIdx="0" presStyleCnt="3" custLinFactNeighborX="-46509" custLinFactNeighborY="-4222"/>
      <dgm:spPr/>
      <dgm:t>
        <a:bodyPr/>
        <a:lstStyle/>
        <a:p>
          <a:endParaRPr lang="ru-RU"/>
        </a:p>
      </dgm:t>
    </dgm:pt>
    <dgm:pt modelId="{FFC12A58-9FD8-4325-9587-4203E20B09E7}" type="pres">
      <dgm:prSet presAssocID="{A5ED0671-5D21-41F7-AAD1-2735C7526418}" presName="transSpace" presStyleCnt="0"/>
      <dgm:spPr/>
    </dgm:pt>
    <dgm:pt modelId="{86ADE61D-697F-4A08-8791-38230D575820}" type="pres">
      <dgm:prSet presAssocID="{41741FE0-9E32-4005-B949-540D8E28FF36}" presName="posSpace" presStyleCnt="0"/>
      <dgm:spPr/>
    </dgm:pt>
    <dgm:pt modelId="{80DCF5A5-C592-435E-8A26-0050BF75C1F3}" type="pres">
      <dgm:prSet presAssocID="{41741FE0-9E32-4005-B949-540D8E28FF36}" presName="vertFlow" presStyleCnt="0"/>
      <dgm:spPr/>
    </dgm:pt>
    <dgm:pt modelId="{D6B75DD0-A99F-4DBC-851D-9B054A05D30E}" type="pres">
      <dgm:prSet presAssocID="{41741FE0-9E32-4005-B949-540D8E28FF36}" presName="topSpace" presStyleCnt="0"/>
      <dgm:spPr/>
    </dgm:pt>
    <dgm:pt modelId="{4690275D-B8FA-424A-95B2-2BDA001BE992}" type="pres">
      <dgm:prSet presAssocID="{41741FE0-9E32-4005-B949-540D8E28FF36}" presName="firstComp" presStyleCnt="0"/>
      <dgm:spPr/>
    </dgm:pt>
    <dgm:pt modelId="{F7E97BA1-24A1-45D6-B192-2170BE92821F}" type="pres">
      <dgm:prSet presAssocID="{41741FE0-9E32-4005-B949-540D8E28FF36}" presName="firstChild" presStyleLbl="bgAccFollowNode1" presStyleIdx="1" presStyleCnt="3" custLinFactNeighborX="-43042" custLinFactNeighborY="2111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6B5B1DF-2C74-4E50-BD44-B22747A2DFC6}" type="pres">
      <dgm:prSet presAssocID="{41741FE0-9E32-4005-B949-540D8E28FF36}" presName="firstChildTx" presStyleLbl="bgAccFollowNode1" presStyleIdx="1" presStyleCnt="3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6BE85BAA-8B27-4678-BC35-4D4FB5F41E05}" type="pres">
      <dgm:prSet presAssocID="{41741FE0-9E32-4005-B949-540D8E28FF36}" presName="negSpace" presStyleCnt="0"/>
      <dgm:spPr/>
    </dgm:pt>
    <dgm:pt modelId="{D332D07B-30FF-42B9-A8B2-49CDE7549373}" type="pres">
      <dgm:prSet presAssocID="{41741FE0-9E32-4005-B949-540D8E28FF36}" presName="circle" presStyleLbl="node1" presStyleIdx="1" presStyleCnt="3" custLinFactNeighborX="-29936" custLinFactNeighborY="-4631"/>
      <dgm:spPr/>
      <dgm:t>
        <a:bodyPr/>
        <a:lstStyle/>
        <a:p>
          <a:endParaRPr lang="ru-RU"/>
        </a:p>
      </dgm:t>
    </dgm:pt>
    <dgm:pt modelId="{8B062761-1F04-428D-8B41-14E7A3E3C8E8}" type="pres">
      <dgm:prSet presAssocID="{665E7DEC-6D7F-4A86-B79D-A1EBE23B24BF}" presName="transSpace" presStyleCnt="0"/>
      <dgm:spPr/>
    </dgm:pt>
    <dgm:pt modelId="{05A0EBC8-1586-42F5-810C-D836FD38897B}" type="pres">
      <dgm:prSet presAssocID="{A375103B-9D75-4BA8-9BE8-B10E467517BA}" presName="posSpace" presStyleCnt="0"/>
      <dgm:spPr/>
    </dgm:pt>
    <dgm:pt modelId="{271F04FB-724D-4DFE-B873-303BE7B1D73A}" type="pres">
      <dgm:prSet presAssocID="{A375103B-9D75-4BA8-9BE8-B10E467517BA}" presName="vertFlow" presStyleCnt="0"/>
      <dgm:spPr/>
    </dgm:pt>
    <dgm:pt modelId="{0517716D-5DC6-4607-AE59-3B085B27639A}" type="pres">
      <dgm:prSet presAssocID="{A375103B-9D75-4BA8-9BE8-B10E467517BA}" presName="topSpace" presStyleCnt="0"/>
      <dgm:spPr/>
    </dgm:pt>
    <dgm:pt modelId="{8E382437-2A94-42C1-AD91-9D657969F4CE}" type="pres">
      <dgm:prSet presAssocID="{A375103B-9D75-4BA8-9BE8-B10E467517BA}" presName="firstComp" presStyleCnt="0"/>
      <dgm:spPr/>
    </dgm:pt>
    <dgm:pt modelId="{8DF64134-D753-4739-8A0F-85C323B86AB9}" type="pres">
      <dgm:prSet presAssocID="{A375103B-9D75-4BA8-9BE8-B10E467517BA}" presName="firstChild" presStyleLbl="bgAccFollowNode1" presStyleIdx="2" presStyleCnt="3" custLinFactNeighborX="-71313" custLinFactNeighborY="2111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91DC233F-D431-49BD-9022-A629D0245412}" type="pres">
      <dgm:prSet presAssocID="{A375103B-9D75-4BA8-9BE8-B10E467517BA}" presName="first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359B98-50D0-4044-B374-1DA717FB3EF2}" type="pres">
      <dgm:prSet presAssocID="{A375103B-9D75-4BA8-9BE8-B10E467517BA}" presName="negSpace" presStyleCnt="0"/>
      <dgm:spPr/>
    </dgm:pt>
    <dgm:pt modelId="{5B802CF7-597C-4D5E-B06C-4CF302A998D8}" type="pres">
      <dgm:prSet presAssocID="{A375103B-9D75-4BA8-9BE8-B10E467517BA}" presName="circle" presStyleLbl="node1" presStyleIdx="2" presStyleCnt="3" custLinFactNeighborX="-32469" custLinFactNeighborY="-10650"/>
      <dgm:spPr/>
      <dgm:t>
        <a:bodyPr/>
        <a:lstStyle/>
        <a:p>
          <a:endParaRPr lang="ru-RU"/>
        </a:p>
      </dgm:t>
    </dgm:pt>
  </dgm:ptLst>
  <dgm:cxnLst>
    <dgm:cxn modelId="{7E8892F2-A49C-4C27-B7BE-7513B55534F6}" srcId="{41741FE0-9E32-4005-B949-540D8E28FF36}" destId="{CA3B84D6-F1C0-4CC1-83D1-5685D6BF5310}" srcOrd="0" destOrd="0" parTransId="{776CE4F2-8E04-4861-91D3-210922A47A82}" sibTransId="{DACFC887-1391-4AAD-93B0-0874F0E578B1}"/>
    <dgm:cxn modelId="{8984E178-AFEA-4417-961A-42DC5C9D9582}" type="presOf" srcId="{9A9AB9D0-8715-49D1-B8A1-300A9509AE6B}" destId="{3643A59B-1671-4D4F-A59D-A883152E6791}" srcOrd="0" destOrd="0" presId="urn:microsoft.com/office/officeart/2005/8/layout/hList9"/>
    <dgm:cxn modelId="{7CDA101E-BDFC-4F15-A11C-4BB63782592C}" type="presOf" srcId="{A375103B-9D75-4BA8-9BE8-B10E467517BA}" destId="{5B802CF7-597C-4D5E-B06C-4CF302A998D8}" srcOrd="0" destOrd="0" presId="urn:microsoft.com/office/officeart/2005/8/layout/hList9"/>
    <dgm:cxn modelId="{7A5E8918-1E70-4AF6-AED6-217B6CF728E1}" srcId="{A375103B-9D75-4BA8-9BE8-B10E467517BA}" destId="{7B9C215F-B485-4809-AF23-40D2F4F90F07}" srcOrd="0" destOrd="0" parTransId="{4843DB8D-FAAD-4590-9E6F-8B2D00CEFAB8}" sibTransId="{44C0058E-91A9-47CE-83D4-5D28B30FB603}"/>
    <dgm:cxn modelId="{63E132AE-E650-4D85-80CD-F0C569F64409}" type="presOf" srcId="{B7DCE0ED-61BD-424F-A372-B1AEBEA045EC}" destId="{C942431A-BF34-455C-819C-390193AD5F05}" srcOrd="0" destOrd="0" presId="urn:microsoft.com/office/officeart/2005/8/layout/hList9"/>
    <dgm:cxn modelId="{BA130D75-308A-47BE-81C7-B778E4B18F23}" srcId="{B7DCE0ED-61BD-424F-A372-B1AEBEA045EC}" destId="{41741FE0-9E32-4005-B949-540D8E28FF36}" srcOrd="1" destOrd="0" parTransId="{3F39400F-C6A6-4359-BC37-20C3B7A969CE}" sibTransId="{665E7DEC-6D7F-4A86-B79D-A1EBE23B24BF}"/>
    <dgm:cxn modelId="{74DA8BB3-AF44-440D-AC9F-43BEAC95CA00}" type="presOf" srcId="{7B9C215F-B485-4809-AF23-40D2F4F90F07}" destId="{8DF64134-D753-4739-8A0F-85C323B86AB9}" srcOrd="0" destOrd="0" presId="urn:microsoft.com/office/officeart/2005/8/layout/hList9"/>
    <dgm:cxn modelId="{8D7CA3CC-8928-4D7B-9179-D7736220492C}" type="presOf" srcId="{CA3B84D6-F1C0-4CC1-83D1-5685D6BF5310}" destId="{16B5B1DF-2C74-4E50-BD44-B22747A2DFC6}" srcOrd="1" destOrd="0" presId="urn:microsoft.com/office/officeart/2005/8/layout/hList9"/>
    <dgm:cxn modelId="{4EAA247B-9480-448D-B8D1-AB18F74DDED7}" srcId="{B7DCE0ED-61BD-424F-A372-B1AEBEA045EC}" destId="{A375103B-9D75-4BA8-9BE8-B10E467517BA}" srcOrd="2" destOrd="0" parTransId="{6CDA2957-AAC0-4D21-BEB3-8B702DB95D1B}" sibTransId="{CC973168-6384-4CD9-9E4E-F537742D6821}"/>
    <dgm:cxn modelId="{BA5C2995-2735-4F4D-99BE-4289625382D1}" type="presOf" srcId="{CA3B84D6-F1C0-4CC1-83D1-5685D6BF5310}" destId="{F7E97BA1-24A1-45D6-B192-2170BE92821F}" srcOrd="0" destOrd="0" presId="urn:microsoft.com/office/officeart/2005/8/layout/hList9"/>
    <dgm:cxn modelId="{777EBFFE-7834-453D-83D7-9EEDD6EE293D}" type="presOf" srcId="{E472EEC4-B3DB-4CEC-BE3E-00FC69866A42}" destId="{27821DC3-8A66-468D-9D2E-F857EDBC16B8}" srcOrd="1" destOrd="0" presId="urn:microsoft.com/office/officeart/2005/8/layout/hList9"/>
    <dgm:cxn modelId="{A92E442D-7817-43A4-8AA5-7473032669DD}" type="presOf" srcId="{7B9C215F-B485-4809-AF23-40D2F4F90F07}" destId="{91DC233F-D431-49BD-9022-A629D0245412}" srcOrd="1" destOrd="0" presId="urn:microsoft.com/office/officeart/2005/8/layout/hList9"/>
    <dgm:cxn modelId="{3E32A40D-F037-4FB9-814C-FDB4CC24D2E8}" type="presOf" srcId="{E472EEC4-B3DB-4CEC-BE3E-00FC69866A42}" destId="{FD647760-FAE5-4FD3-A122-278DD2E035BA}" srcOrd="0" destOrd="0" presId="urn:microsoft.com/office/officeart/2005/8/layout/hList9"/>
    <dgm:cxn modelId="{991CB65B-7C60-432D-AF61-702C37765C21}" srcId="{B7DCE0ED-61BD-424F-A372-B1AEBEA045EC}" destId="{9A9AB9D0-8715-49D1-B8A1-300A9509AE6B}" srcOrd="0" destOrd="0" parTransId="{97422E0E-652A-4DA1-8D0E-90D56A094200}" sibTransId="{A5ED0671-5D21-41F7-AAD1-2735C7526418}"/>
    <dgm:cxn modelId="{A5396F41-253E-4AD8-93EE-492932739433}" type="presOf" srcId="{41741FE0-9E32-4005-B949-540D8E28FF36}" destId="{D332D07B-30FF-42B9-A8B2-49CDE7549373}" srcOrd="0" destOrd="0" presId="urn:microsoft.com/office/officeart/2005/8/layout/hList9"/>
    <dgm:cxn modelId="{5119DC29-EC83-41C9-8B09-2BC5B9ECA8DC}" srcId="{9A9AB9D0-8715-49D1-B8A1-300A9509AE6B}" destId="{E472EEC4-B3DB-4CEC-BE3E-00FC69866A42}" srcOrd="0" destOrd="0" parTransId="{F0FE9D21-7DEC-4C76-B1D0-2DFF70430617}" sibTransId="{5AB31E9B-D8A3-4009-A58C-12F673346013}"/>
    <dgm:cxn modelId="{C5A9A6B9-562E-4DAB-BC68-F67845C3CDAD}" type="presParOf" srcId="{C942431A-BF34-455C-819C-390193AD5F05}" destId="{E30C8468-46FA-4F94-8EBA-BA8164152F4F}" srcOrd="0" destOrd="0" presId="urn:microsoft.com/office/officeart/2005/8/layout/hList9"/>
    <dgm:cxn modelId="{0EEF6570-C683-4BCA-A9AD-787CFC933769}" type="presParOf" srcId="{C942431A-BF34-455C-819C-390193AD5F05}" destId="{2867C8B8-CD85-4D61-9E25-2AEAF31F6A20}" srcOrd="1" destOrd="0" presId="urn:microsoft.com/office/officeart/2005/8/layout/hList9"/>
    <dgm:cxn modelId="{FEDCF567-9DF7-4076-86FE-B5B076CEA72A}" type="presParOf" srcId="{2867C8B8-CD85-4D61-9E25-2AEAF31F6A20}" destId="{7B99D638-2936-4FE1-AF25-8E85B55451B3}" srcOrd="0" destOrd="0" presId="urn:microsoft.com/office/officeart/2005/8/layout/hList9"/>
    <dgm:cxn modelId="{28C58478-A000-4982-860B-F8F477FA8C92}" type="presParOf" srcId="{2867C8B8-CD85-4D61-9E25-2AEAF31F6A20}" destId="{7203F43B-AFF8-4B37-A2FD-CEEDDF4D721E}" srcOrd="1" destOrd="0" presId="urn:microsoft.com/office/officeart/2005/8/layout/hList9"/>
    <dgm:cxn modelId="{B44BA046-4A2B-4DAD-9997-864F2A8DB280}" type="presParOf" srcId="{7203F43B-AFF8-4B37-A2FD-CEEDDF4D721E}" destId="{FD647760-FAE5-4FD3-A122-278DD2E035BA}" srcOrd="0" destOrd="0" presId="urn:microsoft.com/office/officeart/2005/8/layout/hList9"/>
    <dgm:cxn modelId="{55A9D23E-BF4C-4836-93A1-7CDD8AA8F49D}" type="presParOf" srcId="{7203F43B-AFF8-4B37-A2FD-CEEDDF4D721E}" destId="{27821DC3-8A66-468D-9D2E-F857EDBC16B8}" srcOrd="1" destOrd="0" presId="urn:microsoft.com/office/officeart/2005/8/layout/hList9"/>
    <dgm:cxn modelId="{DFD8517D-8C82-4778-B4B2-1190E6B57BD2}" type="presParOf" srcId="{C942431A-BF34-455C-819C-390193AD5F05}" destId="{D9B5EB08-47E1-44C9-9971-FF8070D14BC3}" srcOrd="2" destOrd="0" presId="urn:microsoft.com/office/officeart/2005/8/layout/hList9"/>
    <dgm:cxn modelId="{AEBACA1F-B014-456A-AFEA-42421E0FCC39}" type="presParOf" srcId="{C942431A-BF34-455C-819C-390193AD5F05}" destId="{3643A59B-1671-4D4F-A59D-A883152E6791}" srcOrd="3" destOrd="0" presId="urn:microsoft.com/office/officeart/2005/8/layout/hList9"/>
    <dgm:cxn modelId="{3AC0155C-4196-44CD-90BE-DC6B6C444B82}" type="presParOf" srcId="{C942431A-BF34-455C-819C-390193AD5F05}" destId="{FFC12A58-9FD8-4325-9587-4203E20B09E7}" srcOrd="4" destOrd="0" presId="urn:microsoft.com/office/officeart/2005/8/layout/hList9"/>
    <dgm:cxn modelId="{8FB5C1EB-A80A-4314-ADA3-7E3DD1116550}" type="presParOf" srcId="{C942431A-BF34-455C-819C-390193AD5F05}" destId="{86ADE61D-697F-4A08-8791-38230D575820}" srcOrd="5" destOrd="0" presId="urn:microsoft.com/office/officeart/2005/8/layout/hList9"/>
    <dgm:cxn modelId="{5DEBF4D2-D609-4AEC-8E8D-7CCF0456E07D}" type="presParOf" srcId="{C942431A-BF34-455C-819C-390193AD5F05}" destId="{80DCF5A5-C592-435E-8A26-0050BF75C1F3}" srcOrd="6" destOrd="0" presId="urn:microsoft.com/office/officeart/2005/8/layout/hList9"/>
    <dgm:cxn modelId="{7735FA68-1F93-4B35-B59C-E4C4F58C0233}" type="presParOf" srcId="{80DCF5A5-C592-435E-8A26-0050BF75C1F3}" destId="{D6B75DD0-A99F-4DBC-851D-9B054A05D30E}" srcOrd="0" destOrd="0" presId="urn:microsoft.com/office/officeart/2005/8/layout/hList9"/>
    <dgm:cxn modelId="{347899DA-AD9D-41C4-9DB2-0627025F1C61}" type="presParOf" srcId="{80DCF5A5-C592-435E-8A26-0050BF75C1F3}" destId="{4690275D-B8FA-424A-95B2-2BDA001BE992}" srcOrd="1" destOrd="0" presId="urn:microsoft.com/office/officeart/2005/8/layout/hList9"/>
    <dgm:cxn modelId="{A17023B8-6FE3-4DAE-ADD7-910C14B571D5}" type="presParOf" srcId="{4690275D-B8FA-424A-95B2-2BDA001BE992}" destId="{F7E97BA1-24A1-45D6-B192-2170BE92821F}" srcOrd="0" destOrd="0" presId="urn:microsoft.com/office/officeart/2005/8/layout/hList9"/>
    <dgm:cxn modelId="{9810A4A4-EC04-46B5-9F31-8EAF12B663BF}" type="presParOf" srcId="{4690275D-B8FA-424A-95B2-2BDA001BE992}" destId="{16B5B1DF-2C74-4E50-BD44-B22747A2DFC6}" srcOrd="1" destOrd="0" presId="urn:microsoft.com/office/officeart/2005/8/layout/hList9"/>
    <dgm:cxn modelId="{A30F1433-169D-41FA-8900-E6336F43EB1E}" type="presParOf" srcId="{C942431A-BF34-455C-819C-390193AD5F05}" destId="{6BE85BAA-8B27-4678-BC35-4D4FB5F41E05}" srcOrd="7" destOrd="0" presId="urn:microsoft.com/office/officeart/2005/8/layout/hList9"/>
    <dgm:cxn modelId="{46F93D88-D172-420A-9D3B-F642AE745B99}" type="presParOf" srcId="{C942431A-BF34-455C-819C-390193AD5F05}" destId="{D332D07B-30FF-42B9-A8B2-49CDE7549373}" srcOrd="8" destOrd="0" presId="urn:microsoft.com/office/officeart/2005/8/layout/hList9"/>
    <dgm:cxn modelId="{2F1153F9-5FF7-4325-B35D-A596CE12253D}" type="presParOf" srcId="{C942431A-BF34-455C-819C-390193AD5F05}" destId="{8B062761-1F04-428D-8B41-14E7A3E3C8E8}" srcOrd="9" destOrd="0" presId="urn:microsoft.com/office/officeart/2005/8/layout/hList9"/>
    <dgm:cxn modelId="{8E6DC71D-AEB0-4928-8195-82F9EBB32FF5}" type="presParOf" srcId="{C942431A-BF34-455C-819C-390193AD5F05}" destId="{05A0EBC8-1586-42F5-810C-D836FD38897B}" srcOrd="10" destOrd="0" presId="urn:microsoft.com/office/officeart/2005/8/layout/hList9"/>
    <dgm:cxn modelId="{69E3A5AE-4039-460A-BF19-375E4B6E5D97}" type="presParOf" srcId="{C942431A-BF34-455C-819C-390193AD5F05}" destId="{271F04FB-724D-4DFE-B873-303BE7B1D73A}" srcOrd="11" destOrd="0" presId="urn:microsoft.com/office/officeart/2005/8/layout/hList9"/>
    <dgm:cxn modelId="{A51A0A2B-26BD-4CC5-8F92-84422EC1303E}" type="presParOf" srcId="{271F04FB-724D-4DFE-B873-303BE7B1D73A}" destId="{0517716D-5DC6-4607-AE59-3B085B27639A}" srcOrd="0" destOrd="0" presId="urn:microsoft.com/office/officeart/2005/8/layout/hList9"/>
    <dgm:cxn modelId="{37CFF8E9-D5E8-4695-BAC7-6DB98925E372}" type="presParOf" srcId="{271F04FB-724D-4DFE-B873-303BE7B1D73A}" destId="{8E382437-2A94-42C1-AD91-9D657969F4CE}" srcOrd="1" destOrd="0" presId="urn:microsoft.com/office/officeart/2005/8/layout/hList9"/>
    <dgm:cxn modelId="{8478F0AB-C9FB-4F0F-8D2D-38FF2E21B74D}" type="presParOf" srcId="{8E382437-2A94-42C1-AD91-9D657969F4CE}" destId="{8DF64134-D753-4739-8A0F-85C323B86AB9}" srcOrd="0" destOrd="0" presId="urn:microsoft.com/office/officeart/2005/8/layout/hList9"/>
    <dgm:cxn modelId="{142608FC-590E-42ED-9163-61AA3B0A0590}" type="presParOf" srcId="{8E382437-2A94-42C1-AD91-9D657969F4CE}" destId="{91DC233F-D431-49BD-9022-A629D0245412}" srcOrd="1" destOrd="0" presId="urn:microsoft.com/office/officeart/2005/8/layout/hList9"/>
    <dgm:cxn modelId="{11B525A6-1CBA-4352-997B-502E7989E4B1}" type="presParOf" srcId="{C942431A-BF34-455C-819C-390193AD5F05}" destId="{75359B98-50D0-4044-B374-1DA717FB3EF2}" srcOrd="12" destOrd="0" presId="urn:microsoft.com/office/officeart/2005/8/layout/hList9"/>
    <dgm:cxn modelId="{181AE1FD-FC23-457C-857C-23A14D4FE4E1}" type="presParOf" srcId="{C942431A-BF34-455C-819C-390193AD5F05}" destId="{5B802CF7-597C-4D5E-B06C-4CF302A998D8}" srcOrd="13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 anchor="t"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построение, обслуживание и развитие системы АПК «   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Безопасный город»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установку и обслуживание фото- и видео- фиксации в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    общественных местах </a:t>
          </a:r>
          <a:endParaRPr lang="ru-RU" sz="1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организацию профилактических мероприятий по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 предупреждению правонарушений несовершеннолетними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проведение мероприятий по организации временного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 трудоустройства несовершеннолетних граждан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организацию деятельности народной дружины</a:t>
          </a:r>
          <a:endParaRPr lang="ru-RU" sz="1100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5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5"/>
      <dgm:spPr/>
    </dgm:pt>
    <dgm:pt modelId="{CAF5E078-4AEA-4373-9B88-DAA4E643181C}" type="pres">
      <dgm:prSet presAssocID="{BA071A15-EFEB-45C1-9F30-37EE5497FC18}" presName="dstNode" presStyleLbl="node1" presStyleIdx="0" presStyleCnt="5"/>
      <dgm:spPr/>
    </dgm:pt>
    <dgm:pt modelId="{F7B79699-6C9E-4222-92C4-820989853EF6}" type="pres">
      <dgm:prSet presAssocID="{4376AF43-8EA0-4189-B4F5-756A66676509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5" custScaleX="151851" custLinFactNeighborX="-3781" custLinFactNeighborY="4402"/>
      <dgm:spPr>
        <a:solidFill>
          <a:schemeClr val="bg2">
            <a:lumMod val="60000"/>
            <a:lumOff val="40000"/>
          </a:schemeClr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5" custScaleX="141654"/>
      <dgm:spPr>
        <a:solidFill>
          <a:schemeClr val="bg2">
            <a:lumMod val="60000"/>
            <a:lumOff val="40000"/>
          </a:schemeClr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5" custScaleX="154038"/>
      <dgm:spPr>
        <a:solidFill>
          <a:schemeClr val="bg2">
            <a:lumMod val="60000"/>
            <a:lumOff val="40000"/>
          </a:schemeClr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5" custScaleX="151632"/>
      <dgm:spPr>
        <a:solidFill>
          <a:schemeClr val="bg2">
            <a:lumMod val="60000"/>
            <a:lumOff val="40000"/>
          </a:schemeClr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5" custScaleX="154037"/>
      <dgm:spPr>
        <a:solidFill>
          <a:schemeClr val="bg2">
            <a:lumMod val="60000"/>
            <a:lumOff val="40000"/>
          </a:schemeClr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</dgm:ptLst>
  <dgm:cxnLst>
    <dgm:cxn modelId="{AA32829E-D99E-4C00-9315-3E33F8005001}" type="presOf" srcId="{AC1DF1C8-1819-43F5-8C94-35F4725FA01C}" destId="{5979CBC2-0EE9-4535-A7E0-BF6040AD38B5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2C177358-CD37-4FDE-9DDD-671AB54AB8EA}" type="presOf" srcId="{71EE7BEE-5E7D-4C7A-AEF8-1408C21F15CE}" destId="{C3A74AA2-FF48-47DF-A3C8-3CD6770F42AE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4A8AA6B4-166B-49D5-ABD4-E243EB38AD52}" type="presOf" srcId="{BA071A15-EFEB-45C1-9F30-37EE5497FC18}" destId="{0436DA89-A853-4627-A083-1739EEEF6E06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B509216D-C5B0-4645-80B9-6F1B1997E187}" type="presOf" srcId="{A3445568-2506-42AC-BBB5-DB5ED086F057}" destId="{52584468-E839-4401-BB3F-A0FE05FF005B}" srcOrd="0" destOrd="0" presId="urn:microsoft.com/office/officeart/2008/layout/VerticalCurvedList"/>
    <dgm:cxn modelId="{3775D33E-16C7-4491-877A-907C058EB321}" type="presOf" srcId="{4376AF43-8EA0-4189-B4F5-756A66676509}" destId="{F7B79699-6C9E-4222-92C4-820989853EF6}" srcOrd="0" destOrd="0" presId="urn:microsoft.com/office/officeart/2008/layout/VerticalCurvedList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A10627CD-4FA0-427E-B21B-3FDAD0692379}" type="presOf" srcId="{8A3A9D39-9891-4042-B27F-C8A433642566}" destId="{262F9EDB-960B-4F3F-BACE-D0C94E1B1159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9896ECBA-0043-4E4A-B52A-38D3F89F8D46}" type="presOf" srcId="{9DF0DDA7-E0FF-4DF2-96FC-33B731CB9910}" destId="{6837DB48-D70D-438C-8D10-A5853F390E0A}" srcOrd="0" destOrd="0" presId="urn:microsoft.com/office/officeart/2008/layout/VerticalCurvedList"/>
    <dgm:cxn modelId="{C9FDB440-E602-4998-992E-0FBD0D5901AE}" type="presParOf" srcId="{0436DA89-A853-4627-A083-1739EEEF6E06}" destId="{B5C51162-0C10-4B47-9AA5-5F9C13B00093}" srcOrd="0" destOrd="0" presId="urn:microsoft.com/office/officeart/2008/layout/VerticalCurvedList"/>
    <dgm:cxn modelId="{3EC75DCB-5B21-4D8B-A725-8C3BD515B320}" type="presParOf" srcId="{B5C51162-0C10-4B47-9AA5-5F9C13B00093}" destId="{E1E61BAD-BED1-4D8A-90D4-BAE07F332A16}" srcOrd="0" destOrd="0" presId="urn:microsoft.com/office/officeart/2008/layout/VerticalCurvedList"/>
    <dgm:cxn modelId="{53CC1157-1698-4ED2-8686-92F5C4E5B45B}" type="presParOf" srcId="{E1E61BAD-BED1-4D8A-90D4-BAE07F332A16}" destId="{4B2E72F6-C480-4DB1-9B6F-57BDD76DA4A2}" srcOrd="0" destOrd="0" presId="urn:microsoft.com/office/officeart/2008/layout/VerticalCurvedList"/>
    <dgm:cxn modelId="{C5628D75-8860-4BBA-9E53-6F3D85AA70B5}" type="presParOf" srcId="{E1E61BAD-BED1-4D8A-90D4-BAE07F332A16}" destId="{C3A74AA2-FF48-47DF-A3C8-3CD6770F42AE}" srcOrd="1" destOrd="0" presId="urn:microsoft.com/office/officeart/2008/layout/VerticalCurvedList"/>
    <dgm:cxn modelId="{BA31D3F3-B898-4551-BBF3-E5621EC7F9FA}" type="presParOf" srcId="{E1E61BAD-BED1-4D8A-90D4-BAE07F332A16}" destId="{CD51E50C-CCC6-4294-BB05-8281AC6B0206}" srcOrd="2" destOrd="0" presId="urn:microsoft.com/office/officeart/2008/layout/VerticalCurvedList"/>
    <dgm:cxn modelId="{5945613D-33C4-49E3-BBCA-28F076D9D9E0}" type="presParOf" srcId="{E1E61BAD-BED1-4D8A-90D4-BAE07F332A16}" destId="{CAF5E078-4AEA-4373-9B88-DAA4E643181C}" srcOrd="3" destOrd="0" presId="urn:microsoft.com/office/officeart/2008/layout/VerticalCurvedList"/>
    <dgm:cxn modelId="{483DC747-F402-4838-B6F4-B0233E748F6E}" type="presParOf" srcId="{B5C51162-0C10-4B47-9AA5-5F9C13B00093}" destId="{F7B79699-6C9E-4222-92C4-820989853EF6}" srcOrd="1" destOrd="0" presId="urn:microsoft.com/office/officeart/2008/layout/VerticalCurvedList"/>
    <dgm:cxn modelId="{25BB5B45-2BBB-4D29-9B07-B91DA78A300C}" type="presParOf" srcId="{B5C51162-0C10-4B47-9AA5-5F9C13B00093}" destId="{135B7EAE-CDED-4E79-8A1E-6DC1E94DBBDC}" srcOrd="2" destOrd="0" presId="urn:microsoft.com/office/officeart/2008/layout/VerticalCurvedList"/>
    <dgm:cxn modelId="{47044C2A-FA8B-4ED8-BD9D-53E5772C88FA}" type="presParOf" srcId="{135B7EAE-CDED-4E79-8A1E-6DC1E94DBBDC}" destId="{4B24DBC4-281B-4427-8AC6-38D1BD950105}" srcOrd="0" destOrd="0" presId="urn:microsoft.com/office/officeart/2008/layout/VerticalCurvedList"/>
    <dgm:cxn modelId="{88F73033-8A7B-4078-9614-38D3C228CF5B}" type="presParOf" srcId="{B5C51162-0C10-4B47-9AA5-5F9C13B00093}" destId="{52584468-E839-4401-BB3F-A0FE05FF005B}" srcOrd="3" destOrd="0" presId="urn:microsoft.com/office/officeart/2008/layout/VerticalCurvedList"/>
    <dgm:cxn modelId="{B3A3A289-572B-4F27-9594-966A441BD241}" type="presParOf" srcId="{B5C51162-0C10-4B47-9AA5-5F9C13B00093}" destId="{6C48ABAB-0992-4FBE-B23F-3A8F1359BF9D}" srcOrd="4" destOrd="0" presId="urn:microsoft.com/office/officeart/2008/layout/VerticalCurvedList"/>
    <dgm:cxn modelId="{3B2F87BD-CEF1-487A-B02B-38A44F8AEF4B}" type="presParOf" srcId="{6C48ABAB-0992-4FBE-B23F-3A8F1359BF9D}" destId="{80251128-A1F5-40E1-9DDB-013A01EE5DA4}" srcOrd="0" destOrd="0" presId="urn:microsoft.com/office/officeart/2008/layout/VerticalCurvedList"/>
    <dgm:cxn modelId="{42E5BE24-E4FA-4228-9B1F-F7AB1FD1C594}" type="presParOf" srcId="{B5C51162-0C10-4B47-9AA5-5F9C13B00093}" destId="{5979CBC2-0EE9-4535-A7E0-BF6040AD38B5}" srcOrd="5" destOrd="0" presId="urn:microsoft.com/office/officeart/2008/layout/VerticalCurvedList"/>
    <dgm:cxn modelId="{04ABD1F7-AF3C-4E47-9967-8A05FEAE87A5}" type="presParOf" srcId="{B5C51162-0C10-4B47-9AA5-5F9C13B00093}" destId="{CD55839D-27D4-473B-8077-2E062ED3ECE8}" srcOrd="6" destOrd="0" presId="urn:microsoft.com/office/officeart/2008/layout/VerticalCurvedList"/>
    <dgm:cxn modelId="{6482BF1B-0FC3-4306-8128-258DCCF292CD}" type="presParOf" srcId="{CD55839D-27D4-473B-8077-2E062ED3ECE8}" destId="{400EB121-59E7-4F3C-AAEC-8B8E786BC37E}" srcOrd="0" destOrd="0" presId="urn:microsoft.com/office/officeart/2008/layout/VerticalCurvedList"/>
    <dgm:cxn modelId="{42F216BE-60C8-45F9-B9B1-9FF1FE21FA43}" type="presParOf" srcId="{B5C51162-0C10-4B47-9AA5-5F9C13B00093}" destId="{6837DB48-D70D-438C-8D10-A5853F390E0A}" srcOrd="7" destOrd="0" presId="urn:microsoft.com/office/officeart/2008/layout/VerticalCurvedList"/>
    <dgm:cxn modelId="{3A108961-2235-4391-A9AD-FE35ED83C879}" type="presParOf" srcId="{B5C51162-0C10-4B47-9AA5-5F9C13B00093}" destId="{7E739400-C06E-476D-A588-BD2796D1BC92}" srcOrd="8" destOrd="0" presId="urn:microsoft.com/office/officeart/2008/layout/VerticalCurvedList"/>
    <dgm:cxn modelId="{75673781-A105-4989-85A5-751C0A72D173}" type="presParOf" srcId="{7E739400-C06E-476D-A588-BD2796D1BC92}" destId="{93EF5291-800E-4F28-8287-2191C2C9315D}" srcOrd="0" destOrd="0" presId="urn:microsoft.com/office/officeart/2008/layout/VerticalCurvedList"/>
    <dgm:cxn modelId="{12F0C323-78C5-41F4-8DE1-B98308D11C26}" type="presParOf" srcId="{B5C51162-0C10-4B47-9AA5-5F9C13B00093}" destId="{262F9EDB-960B-4F3F-BACE-D0C94E1B1159}" srcOrd="9" destOrd="0" presId="urn:microsoft.com/office/officeart/2008/layout/VerticalCurvedList"/>
    <dgm:cxn modelId="{60F3851E-99EE-4A43-B3FB-13320DD820FD}" type="presParOf" srcId="{B5C51162-0C10-4B47-9AA5-5F9C13B00093}" destId="{6E524A4B-D17D-4B0D-8C97-4F3C4D129EE0}" srcOrd="10" destOrd="0" presId="urn:microsoft.com/office/officeart/2008/layout/VerticalCurvedList"/>
    <dgm:cxn modelId="{18D079AD-E860-4771-8CAE-8C65B5431A0F}" type="presParOf" srcId="{6E524A4B-D17D-4B0D-8C97-4F3C4D129EE0}" destId="{2F8040AC-C318-4B86-9B65-C052025486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 anchor="t"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разработку генеральных планов, правил землепользования.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содержание и ремонт муниципального имущества.</a:t>
          </a:r>
          <a:endParaRPr lang="ru-RU" sz="1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обслуживание пожарной сигнализации.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межевание земельных участков, постановка на учет. 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работы по изготовлению </a:t>
          </a:r>
          <a:r>
            <a:rPr lang="ru-RU" sz="1200" b="1" dirty="0" err="1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тех.планов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недвижимого имущества. </a:t>
          </a:r>
          <a:endParaRPr lang="ru-RU" sz="1200" dirty="0" smtClean="0"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приобретение муниципального имущества.</a:t>
          </a:r>
          <a:endParaRPr lang="ru-RU" sz="1100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оценку рыночной стоимости имущества и земельных участков.</a:t>
          </a:r>
          <a:endParaRPr lang="ru-RU" sz="110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 custScaleX="151851" custLinFactNeighborX="-3781" custLinFactNeighborY="4402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 custScaleX="141654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 custScaleX="154038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 custScaleX="151632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 custScaleX="154037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 custScaleX="164600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 custScaleX="171818"/>
      <dgm:spPr>
        <a:solidFill>
          <a:srgbClr val="FF99CC"/>
        </a:solidFill>
        <a:ln>
          <a:solidFill>
            <a:srgbClr val="0066CC"/>
          </a:solidFill>
        </a:ln>
      </dgm:spPr>
      <dgm:t>
        <a:bodyPr/>
        <a:lstStyle/>
        <a:p>
          <a:endParaRPr lang="ru-RU"/>
        </a:p>
      </dgm:t>
    </dgm:pt>
  </dgm:ptLst>
  <dgm:cxnLst>
    <dgm:cxn modelId="{8AD0C5C5-179D-48C1-BBE1-C191691C9831}" type="presOf" srcId="{4EFB4BC5-0CB0-4860-AE3E-40B93C03ADAA}" destId="{C331A558-E48E-47D4-910F-5DCF2C04B607}" srcOrd="0" destOrd="0" presId="urn:microsoft.com/office/officeart/2008/layout/VerticalCurvedList"/>
    <dgm:cxn modelId="{DE26274B-A04E-4027-A502-101D25ECD628}" type="presOf" srcId="{AC1DF1C8-1819-43F5-8C94-35F4725FA01C}" destId="{5979CBC2-0EE9-4535-A7E0-BF6040AD38B5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E156033C-BE33-409B-BF36-A6ED5F8A6C9F}" type="presOf" srcId="{A3445568-2506-42AC-BBB5-DB5ED086F057}" destId="{52584468-E839-4401-BB3F-A0FE05FF005B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39B57884-604A-48FA-92BA-DD71F57BC554}" type="presOf" srcId="{71EE7BEE-5E7D-4C7A-AEF8-1408C21F15CE}" destId="{C3A74AA2-FF48-47DF-A3C8-3CD6770F42AE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7D18E593-3815-4FCC-9C5B-9BCB1B0DB221}" type="presOf" srcId="{81E65851-1FDD-4F11-ADF0-66C6D817BE38}" destId="{8CBB39F1-8E67-4419-A29C-14F00A783B16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AC0DF226-413F-4DC9-9608-46B81288DFE2}" type="presOf" srcId="{BA071A15-EFEB-45C1-9F30-37EE5497FC18}" destId="{0436DA89-A853-4627-A083-1739EEEF6E06}" srcOrd="0" destOrd="0" presId="urn:microsoft.com/office/officeart/2008/layout/VerticalCurvedList"/>
    <dgm:cxn modelId="{BD92DFD0-3CFB-437B-B795-B33777474913}" type="presOf" srcId="{8A3A9D39-9891-4042-B27F-C8A433642566}" destId="{262F9EDB-960B-4F3F-BACE-D0C94E1B1159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DB2151E8-45B0-45E6-B9FF-D5DDF3ED9F3F}" type="presOf" srcId="{4376AF43-8EA0-4189-B4F5-756A66676509}" destId="{F7B79699-6C9E-4222-92C4-820989853EF6}" srcOrd="0" destOrd="0" presId="urn:microsoft.com/office/officeart/2008/layout/VerticalCurvedList"/>
    <dgm:cxn modelId="{71E4D49D-C140-4F62-B2E7-257A2A8540F5}" type="presOf" srcId="{9DF0DDA7-E0FF-4DF2-96FC-33B731CB9910}" destId="{6837DB48-D70D-438C-8D10-A5853F390E0A}" srcOrd="0" destOrd="0" presId="urn:microsoft.com/office/officeart/2008/layout/VerticalCurvedList"/>
    <dgm:cxn modelId="{D0D1976C-97E4-4F4F-8BBF-5EE5B1E83908}" type="presParOf" srcId="{0436DA89-A853-4627-A083-1739EEEF6E06}" destId="{B5C51162-0C10-4B47-9AA5-5F9C13B00093}" srcOrd="0" destOrd="0" presId="urn:microsoft.com/office/officeart/2008/layout/VerticalCurvedList"/>
    <dgm:cxn modelId="{C7A44309-1306-45FE-9401-7D157C6F02C6}" type="presParOf" srcId="{B5C51162-0C10-4B47-9AA5-5F9C13B00093}" destId="{E1E61BAD-BED1-4D8A-90D4-BAE07F332A16}" srcOrd="0" destOrd="0" presId="urn:microsoft.com/office/officeart/2008/layout/VerticalCurvedList"/>
    <dgm:cxn modelId="{A0AC5403-1AB9-4D60-85EF-CD817F5F7E96}" type="presParOf" srcId="{E1E61BAD-BED1-4D8A-90D4-BAE07F332A16}" destId="{4B2E72F6-C480-4DB1-9B6F-57BDD76DA4A2}" srcOrd="0" destOrd="0" presId="urn:microsoft.com/office/officeart/2008/layout/VerticalCurvedList"/>
    <dgm:cxn modelId="{367955D8-6F4E-4E22-B0D8-7DD2C86FECA2}" type="presParOf" srcId="{E1E61BAD-BED1-4D8A-90D4-BAE07F332A16}" destId="{C3A74AA2-FF48-47DF-A3C8-3CD6770F42AE}" srcOrd="1" destOrd="0" presId="urn:microsoft.com/office/officeart/2008/layout/VerticalCurvedList"/>
    <dgm:cxn modelId="{F85D9EAA-031A-4D81-B6BA-957E8AA50FC8}" type="presParOf" srcId="{E1E61BAD-BED1-4D8A-90D4-BAE07F332A16}" destId="{CD51E50C-CCC6-4294-BB05-8281AC6B0206}" srcOrd="2" destOrd="0" presId="urn:microsoft.com/office/officeart/2008/layout/VerticalCurvedList"/>
    <dgm:cxn modelId="{436A7EE9-DCC7-41B8-ACF9-DF7C82D24A45}" type="presParOf" srcId="{E1E61BAD-BED1-4D8A-90D4-BAE07F332A16}" destId="{CAF5E078-4AEA-4373-9B88-DAA4E643181C}" srcOrd="3" destOrd="0" presId="urn:microsoft.com/office/officeart/2008/layout/VerticalCurvedList"/>
    <dgm:cxn modelId="{4588DBEC-C988-4040-A18E-101BD7538432}" type="presParOf" srcId="{B5C51162-0C10-4B47-9AA5-5F9C13B00093}" destId="{F7B79699-6C9E-4222-92C4-820989853EF6}" srcOrd="1" destOrd="0" presId="urn:microsoft.com/office/officeart/2008/layout/VerticalCurvedList"/>
    <dgm:cxn modelId="{F4D73D4C-9B34-4204-A601-E87C1BC8706E}" type="presParOf" srcId="{B5C51162-0C10-4B47-9AA5-5F9C13B00093}" destId="{135B7EAE-CDED-4E79-8A1E-6DC1E94DBBDC}" srcOrd="2" destOrd="0" presId="urn:microsoft.com/office/officeart/2008/layout/VerticalCurvedList"/>
    <dgm:cxn modelId="{4242ED5E-8D1D-4ACB-89F2-0652EEF3F470}" type="presParOf" srcId="{135B7EAE-CDED-4E79-8A1E-6DC1E94DBBDC}" destId="{4B24DBC4-281B-4427-8AC6-38D1BD950105}" srcOrd="0" destOrd="0" presId="urn:microsoft.com/office/officeart/2008/layout/VerticalCurvedList"/>
    <dgm:cxn modelId="{D62CC8CE-E048-4F07-95EA-FA67AB4EF263}" type="presParOf" srcId="{B5C51162-0C10-4B47-9AA5-5F9C13B00093}" destId="{52584468-E839-4401-BB3F-A0FE05FF005B}" srcOrd="3" destOrd="0" presId="urn:microsoft.com/office/officeart/2008/layout/VerticalCurvedList"/>
    <dgm:cxn modelId="{2EB1C81F-D9C4-4A84-88EB-2F50129D8378}" type="presParOf" srcId="{B5C51162-0C10-4B47-9AA5-5F9C13B00093}" destId="{6C48ABAB-0992-4FBE-B23F-3A8F1359BF9D}" srcOrd="4" destOrd="0" presId="urn:microsoft.com/office/officeart/2008/layout/VerticalCurvedList"/>
    <dgm:cxn modelId="{5417E13E-F4F9-4114-BB06-8FAF53125F77}" type="presParOf" srcId="{6C48ABAB-0992-4FBE-B23F-3A8F1359BF9D}" destId="{80251128-A1F5-40E1-9DDB-013A01EE5DA4}" srcOrd="0" destOrd="0" presId="urn:microsoft.com/office/officeart/2008/layout/VerticalCurvedList"/>
    <dgm:cxn modelId="{F982093F-66C0-4CD4-8E5F-C4CD33B9DE54}" type="presParOf" srcId="{B5C51162-0C10-4B47-9AA5-5F9C13B00093}" destId="{5979CBC2-0EE9-4535-A7E0-BF6040AD38B5}" srcOrd="5" destOrd="0" presId="urn:microsoft.com/office/officeart/2008/layout/VerticalCurvedList"/>
    <dgm:cxn modelId="{BAC5B3F2-0577-42B1-8A58-7479D63EE2A9}" type="presParOf" srcId="{B5C51162-0C10-4B47-9AA5-5F9C13B00093}" destId="{CD55839D-27D4-473B-8077-2E062ED3ECE8}" srcOrd="6" destOrd="0" presId="urn:microsoft.com/office/officeart/2008/layout/VerticalCurvedList"/>
    <dgm:cxn modelId="{FB50101C-CABE-4EF7-A753-59BA99459C89}" type="presParOf" srcId="{CD55839D-27D4-473B-8077-2E062ED3ECE8}" destId="{400EB121-59E7-4F3C-AAEC-8B8E786BC37E}" srcOrd="0" destOrd="0" presId="urn:microsoft.com/office/officeart/2008/layout/VerticalCurvedList"/>
    <dgm:cxn modelId="{8AFD5FCF-5EAD-4EB1-A8AC-62503D4AF443}" type="presParOf" srcId="{B5C51162-0C10-4B47-9AA5-5F9C13B00093}" destId="{6837DB48-D70D-438C-8D10-A5853F390E0A}" srcOrd="7" destOrd="0" presId="urn:microsoft.com/office/officeart/2008/layout/VerticalCurvedList"/>
    <dgm:cxn modelId="{A59EE3DC-00BC-49D4-A9CE-9898BAD2B673}" type="presParOf" srcId="{B5C51162-0C10-4B47-9AA5-5F9C13B00093}" destId="{7E739400-C06E-476D-A588-BD2796D1BC92}" srcOrd="8" destOrd="0" presId="urn:microsoft.com/office/officeart/2008/layout/VerticalCurvedList"/>
    <dgm:cxn modelId="{C6CB3339-A363-4C9D-B562-454EA24BE228}" type="presParOf" srcId="{7E739400-C06E-476D-A588-BD2796D1BC92}" destId="{93EF5291-800E-4F28-8287-2191C2C9315D}" srcOrd="0" destOrd="0" presId="urn:microsoft.com/office/officeart/2008/layout/VerticalCurvedList"/>
    <dgm:cxn modelId="{6516DDD1-890C-4E4E-AB57-4DD66A249370}" type="presParOf" srcId="{B5C51162-0C10-4B47-9AA5-5F9C13B00093}" destId="{262F9EDB-960B-4F3F-BACE-D0C94E1B1159}" srcOrd="9" destOrd="0" presId="urn:microsoft.com/office/officeart/2008/layout/VerticalCurvedList"/>
    <dgm:cxn modelId="{294F196B-14FD-4E99-92F8-CFBECE9EA7B1}" type="presParOf" srcId="{B5C51162-0C10-4B47-9AA5-5F9C13B00093}" destId="{6E524A4B-D17D-4B0D-8C97-4F3C4D129EE0}" srcOrd="10" destOrd="0" presId="urn:microsoft.com/office/officeart/2008/layout/VerticalCurvedList"/>
    <dgm:cxn modelId="{A0FA2509-FC6D-421F-BF80-9E20BA70749F}" type="presParOf" srcId="{6E524A4B-D17D-4B0D-8C97-4F3C4D129EE0}" destId="{2F8040AC-C318-4B86-9B65-C05202548638}" srcOrd="0" destOrd="0" presId="urn:microsoft.com/office/officeart/2008/layout/VerticalCurvedList"/>
    <dgm:cxn modelId="{76C4EC8C-B7A2-4B71-BA32-24770AA322FD}" type="presParOf" srcId="{B5C51162-0C10-4B47-9AA5-5F9C13B00093}" destId="{8CBB39F1-8E67-4419-A29C-14F00A783B16}" srcOrd="11" destOrd="0" presId="urn:microsoft.com/office/officeart/2008/layout/VerticalCurvedList"/>
    <dgm:cxn modelId="{5D564193-E2B0-4089-832F-A61E5103E7E5}" type="presParOf" srcId="{B5C51162-0C10-4B47-9AA5-5F9C13B00093}" destId="{8D26E580-F4D3-4263-9C73-F248337C3113}" srcOrd="12" destOrd="0" presId="urn:microsoft.com/office/officeart/2008/layout/VerticalCurvedList"/>
    <dgm:cxn modelId="{110EA28B-4230-4868-9F01-F64D21E7A8C3}" type="presParOf" srcId="{8D26E580-F4D3-4263-9C73-F248337C3113}" destId="{9A04AD90-3895-4ACF-8499-71288C37341A}" srcOrd="0" destOrd="0" presId="urn:microsoft.com/office/officeart/2008/layout/VerticalCurvedList"/>
    <dgm:cxn modelId="{0D9E94BA-AF52-4C3C-AC25-F22E6C1815FA}" type="presParOf" srcId="{B5C51162-0C10-4B47-9AA5-5F9C13B00093}" destId="{C331A558-E48E-47D4-910F-5DCF2C04B607}" srcOrd="13" destOrd="0" presId="urn:microsoft.com/office/officeart/2008/layout/VerticalCurvedList"/>
    <dgm:cxn modelId="{DA9C7BE1-4A3B-4870-A312-E003AC3E8583}" type="presParOf" srcId="{B5C51162-0C10-4B47-9AA5-5F9C13B00093}" destId="{2FF52826-56AF-4831-823A-E13D29DD9B7E}" srcOrd="14" destOrd="0" presId="urn:microsoft.com/office/officeart/2008/layout/VerticalCurvedList"/>
    <dgm:cxn modelId="{98905514-7E81-4628-BE5C-841CC7A8D05E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 anchor="t"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мероприятия по патриотическому воспитанию молодежи.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изготовление печатной продукции гражданско-   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</a:rPr>
            <a:t>    патриотической направленности.</a:t>
          </a:r>
          <a:endParaRPr lang="ru-RU" sz="12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участие в региональных мероприятиях гражданско-   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 патриотической направленности .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организацию работы патриотического движения    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«</a:t>
          </a:r>
          <a:r>
            <a:rPr lang="ru-RU" sz="1200" b="1" dirty="0" err="1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Юнармия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». </a:t>
          </a:r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проведение окружных мероприятий гражданско-        </a:t>
          </a:r>
        </a:p>
        <a:p>
          <a:r>
            <a:rPr lang="ru-RU" sz="1200" b="1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патриотической направленности, приуроченные памятным датам .</a:t>
          </a:r>
          <a:endParaRPr lang="ru-RU" sz="1100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  <dgm:t>
        <a:bodyPr/>
        <a:lstStyle/>
        <a:p>
          <a:endParaRPr lang="ru-RU"/>
        </a:p>
      </dgm:t>
    </dgm:pt>
    <dgm:pt modelId="{E1E61BAD-BED1-4D8A-90D4-BAE07F332A16}" type="pres">
      <dgm:prSet presAssocID="{BA071A15-EFEB-45C1-9F30-37EE5497FC18}" presName="cycle" presStyleCnt="0"/>
      <dgm:spPr/>
      <dgm:t>
        <a:bodyPr/>
        <a:lstStyle/>
        <a:p>
          <a:endParaRPr lang="ru-RU"/>
        </a:p>
      </dgm:t>
    </dgm:pt>
    <dgm:pt modelId="{4B2E72F6-C480-4DB1-9B6F-57BDD76DA4A2}" type="pres">
      <dgm:prSet presAssocID="{BA071A15-EFEB-45C1-9F30-37EE5497FC18}" presName="srcNode" presStyleLbl="node1" presStyleIdx="0" presStyleCnt="5"/>
      <dgm:spPr/>
      <dgm:t>
        <a:bodyPr/>
        <a:lstStyle/>
        <a:p>
          <a:endParaRPr lang="ru-RU"/>
        </a:p>
      </dgm:t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5"/>
      <dgm:spPr/>
      <dgm:t>
        <a:bodyPr/>
        <a:lstStyle/>
        <a:p>
          <a:endParaRPr lang="ru-RU"/>
        </a:p>
      </dgm:t>
    </dgm:pt>
    <dgm:pt modelId="{CAF5E078-4AEA-4373-9B88-DAA4E643181C}" type="pres">
      <dgm:prSet presAssocID="{BA071A15-EFEB-45C1-9F30-37EE5497FC18}" presName="dstNode" presStyleLbl="node1" presStyleIdx="0" presStyleCnt="5"/>
      <dgm:spPr/>
      <dgm:t>
        <a:bodyPr/>
        <a:lstStyle/>
        <a:p>
          <a:endParaRPr lang="ru-RU"/>
        </a:p>
      </dgm:t>
    </dgm:pt>
    <dgm:pt modelId="{F7B79699-6C9E-4222-92C4-820989853EF6}" type="pres">
      <dgm:prSet presAssocID="{4376AF43-8EA0-4189-B4F5-756A66676509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  <dgm:t>
        <a:bodyPr/>
        <a:lstStyle/>
        <a:p>
          <a:endParaRPr lang="ru-RU"/>
        </a:p>
      </dgm:t>
    </dgm:pt>
    <dgm:pt modelId="{4B24DBC4-281B-4427-8AC6-38D1BD950105}" type="pres">
      <dgm:prSet presAssocID="{4376AF43-8EA0-4189-B4F5-756A66676509}" presName="accentRepeatNode" presStyleLbl="solidFgAcc1" presStyleIdx="0" presStyleCnt="5" custScaleX="151851" custLinFactNeighborX="-3781" custLinFactNeighborY="4402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52584468-E839-4401-BB3F-A0FE05FF005B}" type="pres">
      <dgm:prSet presAssocID="{A3445568-2506-42AC-BBB5-DB5ED086F057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  <dgm:t>
        <a:bodyPr/>
        <a:lstStyle/>
        <a:p>
          <a:endParaRPr lang="ru-RU"/>
        </a:p>
      </dgm:t>
    </dgm:pt>
    <dgm:pt modelId="{80251128-A1F5-40E1-9DDB-013A01EE5DA4}" type="pres">
      <dgm:prSet presAssocID="{A3445568-2506-42AC-BBB5-DB5ED086F057}" presName="accentRepeatNode" presStyleLbl="solidFgAcc1" presStyleIdx="1" presStyleCnt="5" custScaleX="141654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5979CBC2-0EE9-4535-A7E0-BF6040AD38B5}" type="pres">
      <dgm:prSet presAssocID="{AC1DF1C8-1819-43F5-8C94-35F4725FA01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  <dgm:t>
        <a:bodyPr/>
        <a:lstStyle/>
        <a:p>
          <a:endParaRPr lang="ru-RU"/>
        </a:p>
      </dgm:t>
    </dgm:pt>
    <dgm:pt modelId="{400EB121-59E7-4F3C-AAEC-8B8E786BC37E}" type="pres">
      <dgm:prSet presAssocID="{AC1DF1C8-1819-43F5-8C94-35F4725FA01C}" presName="accentRepeatNode" presStyleLbl="solidFgAcc1" presStyleIdx="2" presStyleCnt="5" custScaleX="154038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6837DB48-D70D-438C-8D10-A5853F390E0A}" type="pres">
      <dgm:prSet presAssocID="{9DF0DDA7-E0FF-4DF2-96FC-33B731CB991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  <dgm:t>
        <a:bodyPr/>
        <a:lstStyle/>
        <a:p>
          <a:endParaRPr lang="ru-RU"/>
        </a:p>
      </dgm:t>
    </dgm:pt>
    <dgm:pt modelId="{93EF5291-800E-4F28-8287-2191C2C9315D}" type="pres">
      <dgm:prSet presAssocID="{9DF0DDA7-E0FF-4DF2-96FC-33B731CB9910}" presName="accentRepeatNode" presStyleLbl="solidFgAcc1" presStyleIdx="3" presStyleCnt="5" custScaleX="151632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62F9EDB-960B-4F3F-BACE-D0C94E1B1159}" type="pres">
      <dgm:prSet presAssocID="{8A3A9D39-9891-4042-B27F-C8A433642566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  <dgm:t>
        <a:bodyPr/>
        <a:lstStyle/>
        <a:p>
          <a:endParaRPr lang="ru-RU"/>
        </a:p>
      </dgm:t>
    </dgm:pt>
    <dgm:pt modelId="{2F8040AC-C318-4B86-9B65-C05202548638}" type="pres">
      <dgm:prSet presAssocID="{8A3A9D39-9891-4042-B27F-C8A433642566}" presName="accentRepeatNode" presStyleLbl="solidFgAcc1" presStyleIdx="4" presStyleCnt="5" custScaleX="154037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</dgm:ptLst>
  <dgm:cxnLst>
    <dgm:cxn modelId="{C031CEA9-772E-4F41-A1A8-294A101E1BFC}" type="presOf" srcId="{A3445568-2506-42AC-BBB5-DB5ED086F057}" destId="{52584468-E839-4401-BB3F-A0FE05FF005B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80BB867D-F46F-4DAE-9B2E-77B699FCDEEC}" type="presOf" srcId="{71EE7BEE-5E7D-4C7A-AEF8-1408C21F15CE}" destId="{C3A74AA2-FF48-47DF-A3C8-3CD6770F42AE}" srcOrd="0" destOrd="0" presId="urn:microsoft.com/office/officeart/2008/layout/VerticalCurvedList"/>
    <dgm:cxn modelId="{9EFAA9B8-4C34-4109-91E5-334C7B264972}" type="presOf" srcId="{9DF0DDA7-E0FF-4DF2-96FC-33B731CB9910}" destId="{6837DB48-D70D-438C-8D10-A5853F390E0A}" srcOrd="0" destOrd="0" presId="urn:microsoft.com/office/officeart/2008/layout/VerticalCurvedList"/>
    <dgm:cxn modelId="{31834CA3-21DB-4DBD-8F7D-18133B09C67C}" type="presOf" srcId="{8A3A9D39-9891-4042-B27F-C8A433642566}" destId="{262F9EDB-960B-4F3F-BACE-D0C94E1B1159}" srcOrd="0" destOrd="0" presId="urn:microsoft.com/office/officeart/2008/layout/VerticalCurvedList"/>
    <dgm:cxn modelId="{9DC1D9F5-FF02-42F1-AFCA-D02DDCB6F838}" type="presOf" srcId="{4376AF43-8EA0-4189-B4F5-756A66676509}" destId="{F7B79699-6C9E-4222-92C4-820989853EF6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FCEE0139-6674-401F-8140-53AA29561922}" type="presOf" srcId="{AC1DF1C8-1819-43F5-8C94-35F4725FA01C}" destId="{5979CBC2-0EE9-4535-A7E0-BF6040AD38B5}" srcOrd="0" destOrd="0" presId="urn:microsoft.com/office/officeart/2008/layout/VerticalCurvedList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DD4EC093-F09A-45FB-BF78-BC1D99EF0155}" type="presOf" srcId="{BA071A15-EFEB-45C1-9F30-37EE5497FC18}" destId="{0436DA89-A853-4627-A083-1739EEEF6E06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6863C6F2-73F8-449A-9E63-1EBA1D7CC81E}" type="presParOf" srcId="{0436DA89-A853-4627-A083-1739EEEF6E06}" destId="{B5C51162-0C10-4B47-9AA5-5F9C13B00093}" srcOrd="0" destOrd="0" presId="urn:microsoft.com/office/officeart/2008/layout/VerticalCurvedList"/>
    <dgm:cxn modelId="{2E9DF65C-735B-43BB-A4FE-E2A9CF00557F}" type="presParOf" srcId="{B5C51162-0C10-4B47-9AA5-5F9C13B00093}" destId="{E1E61BAD-BED1-4D8A-90D4-BAE07F332A16}" srcOrd="0" destOrd="0" presId="urn:microsoft.com/office/officeart/2008/layout/VerticalCurvedList"/>
    <dgm:cxn modelId="{60835046-4817-459E-9ED6-0856607453E3}" type="presParOf" srcId="{E1E61BAD-BED1-4D8A-90D4-BAE07F332A16}" destId="{4B2E72F6-C480-4DB1-9B6F-57BDD76DA4A2}" srcOrd="0" destOrd="0" presId="urn:microsoft.com/office/officeart/2008/layout/VerticalCurvedList"/>
    <dgm:cxn modelId="{5FCAF2C8-13CC-4C88-AA4B-E79212CB50B2}" type="presParOf" srcId="{E1E61BAD-BED1-4D8A-90D4-BAE07F332A16}" destId="{C3A74AA2-FF48-47DF-A3C8-3CD6770F42AE}" srcOrd="1" destOrd="0" presId="urn:microsoft.com/office/officeart/2008/layout/VerticalCurvedList"/>
    <dgm:cxn modelId="{F20D292D-CBA3-43DF-82C7-661A0187133D}" type="presParOf" srcId="{E1E61BAD-BED1-4D8A-90D4-BAE07F332A16}" destId="{CD51E50C-CCC6-4294-BB05-8281AC6B0206}" srcOrd="2" destOrd="0" presId="urn:microsoft.com/office/officeart/2008/layout/VerticalCurvedList"/>
    <dgm:cxn modelId="{0090C55F-CE68-4EA4-AC29-D49DFB8D1021}" type="presParOf" srcId="{E1E61BAD-BED1-4D8A-90D4-BAE07F332A16}" destId="{CAF5E078-4AEA-4373-9B88-DAA4E643181C}" srcOrd="3" destOrd="0" presId="urn:microsoft.com/office/officeart/2008/layout/VerticalCurvedList"/>
    <dgm:cxn modelId="{E1C65527-488C-47DE-A3E1-1BCD23E0ACC9}" type="presParOf" srcId="{B5C51162-0C10-4B47-9AA5-5F9C13B00093}" destId="{F7B79699-6C9E-4222-92C4-820989853EF6}" srcOrd="1" destOrd="0" presId="urn:microsoft.com/office/officeart/2008/layout/VerticalCurvedList"/>
    <dgm:cxn modelId="{DFDDE87B-7C37-47EF-826D-AA8C0A557903}" type="presParOf" srcId="{B5C51162-0C10-4B47-9AA5-5F9C13B00093}" destId="{135B7EAE-CDED-4E79-8A1E-6DC1E94DBBDC}" srcOrd="2" destOrd="0" presId="urn:microsoft.com/office/officeart/2008/layout/VerticalCurvedList"/>
    <dgm:cxn modelId="{CA8A4E48-7C77-4218-877E-9A9F3DE0CB89}" type="presParOf" srcId="{135B7EAE-CDED-4E79-8A1E-6DC1E94DBBDC}" destId="{4B24DBC4-281B-4427-8AC6-38D1BD950105}" srcOrd="0" destOrd="0" presId="urn:microsoft.com/office/officeart/2008/layout/VerticalCurvedList"/>
    <dgm:cxn modelId="{6B8AD893-549D-4D09-8D3C-5ABE9A4E858E}" type="presParOf" srcId="{B5C51162-0C10-4B47-9AA5-5F9C13B00093}" destId="{52584468-E839-4401-BB3F-A0FE05FF005B}" srcOrd="3" destOrd="0" presId="urn:microsoft.com/office/officeart/2008/layout/VerticalCurvedList"/>
    <dgm:cxn modelId="{8CA0EFB7-BC85-40C6-82AD-8070FA297CAF}" type="presParOf" srcId="{B5C51162-0C10-4B47-9AA5-5F9C13B00093}" destId="{6C48ABAB-0992-4FBE-B23F-3A8F1359BF9D}" srcOrd="4" destOrd="0" presId="urn:microsoft.com/office/officeart/2008/layout/VerticalCurvedList"/>
    <dgm:cxn modelId="{C37A23A8-C87E-4123-9BE9-7112F4529356}" type="presParOf" srcId="{6C48ABAB-0992-4FBE-B23F-3A8F1359BF9D}" destId="{80251128-A1F5-40E1-9DDB-013A01EE5DA4}" srcOrd="0" destOrd="0" presId="urn:microsoft.com/office/officeart/2008/layout/VerticalCurvedList"/>
    <dgm:cxn modelId="{6FC7AFA5-B107-470B-AC50-68BD2FE82BCD}" type="presParOf" srcId="{B5C51162-0C10-4B47-9AA5-5F9C13B00093}" destId="{5979CBC2-0EE9-4535-A7E0-BF6040AD38B5}" srcOrd="5" destOrd="0" presId="urn:microsoft.com/office/officeart/2008/layout/VerticalCurvedList"/>
    <dgm:cxn modelId="{2DFECF43-7E12-45F5-BC69-6B641B3D9565}" type="presParOf" srcId="{B5C51162-0C10-4B47-9AA5-5F9C13B00093}" destId="{CD55839D-27D4-473B-8077-2E062ED3ECE8}" srcOrd="6" destOrd="0" presId="urn:microsoft.com/office/officeart/2008/layout/VerticalCurvedList"/>
    <dgm:cxn modelId="{CDF6B4B7-13E5-422B-8D6D-5E695DB3ADC6}" type="presParOf" srcId="{CD55839D-27D4-473B-8077-2E062ED3ECE8}" destId="{400EB121-59E7-4F3C-AAEC-8B8E786BC37E}" srcOrd="0" destOrd="0" presId="urn:microsoft.com/office/officeart/2008/layout/VerticalCurvedList"/>
    <dgm:cxn modelId="{C20F4D33-BE72-438E-A0DE-527D624FB82A}" type="presParOf" srcId="{B5C51162-0C10-4B47-9AA5-5F9C13B00093}" destId="{6837DB48-D70D-438C-8D10-A5853F390E0A}" srcOrd="7" destOrd="0" presId="urn:microsoft.com/office/officeart/2008/layout/VerticalCurvedList"/>
    <dgm:cxn modelId="{781B9827-41E4-4AD9-A531-15957331374C}" type="presParOf" srcId="{B5C51162-0C10-4B47-9AA5-5F9C13B00093}" destId="{7E739400-C06E-476D-A588-BD2796D1BC92}" srcOrd="8" destOrd="0" presId="urn:microsoft.com/office/officeart/2008/layout/VerticalCurvedList"/>
    <dgm:cxn modelId="{7CCE3E23-5E94-49F9-B1C7-FD6599A4D20B}" type="presParOf" srcId="{7E739400-C06E-476D-A588-BD2796D1BC92}" destId="{93EF5291-800E-4F28-8287-2191C2C9315D}" srcOrd="0" destOrd="0" presId="urn:microsoft.com/office/officeart/2008/layout/VerticalCurvedList"/>
    <dgm:cxn modelId="{35298541-708B-44A3-A067-6B78388F398C}" type="presParOf" srcId="{B5C51162-0C10-4B47-9AA5-5F9C13B00093}" destId="{262F9EDB-960B-4F3F-BACE-D0C94E1B1159}" srcOrd="9" destOrd="0" presId="urn:microsoft.com/office/officeart/2008/layout/VerticalCurvedList"/>
    <dgm:cxn modelId="{879DEB53-8D19-4F65-A07C-C1462C40D2D7}" type="presParOf" srcId="{B5C51162-0C10-4B47-9AA5-5F9C13B00093}" destId="{6E524A4B-D17D-4B0D-8C97-4F3C4D129EE0}" srcOrd="10" destOrd="0" presId="urn:microsoft.com/office/officeart/2008/layout/VerticalCurvedList"/>
    <dgm:cxn modelId="{490A2DDC-991E-4CE0-B205-7CA3BA5F36C3}" type="presParOf" srcId="{6E524A4B-D17D-4B0D-8C97-4F3C4D129EE0}" destId="{2F8040AC-C318-4B86-9B65-C052025486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32F12E3-AA63-497F-8F18-AF0D46704E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E6B4781-F93B-4A53-A922-BD483C47483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5141D59-E710-4A27-B437-29BB1E286A4F}" type="parTrans" cxnId="{7FBC2917-1B82-40B8-AE0A-D34B3CFF1F6C}">
      <dgm:prSet/>
      <dgm:spPr/>
      <dgm:t>
        <a:bodyPr/>
        <a:lstStyle/>
        <a:p>
          <a:endParaRPr lang="ru-RU"/>
        </a:p>
      </dgm:t>
    </dgm:pt>
    <dgm:pt modelId="{6A0B4850-E2AF-4823-8B5C-9B90670EEE8D}" type="sibTrans" cxnId="{7FBC2917-1B82-40B8-AE0A-D34B3CFF1F6C}">
      <dgm:prSet/>
      <dgm:spPr/>
      <dgm:t>
        <a:bodyPr/>
        <a:lstStyle/>
        <a:p>
          <a:endParaRPr lang="ru-RU"/>
        </a:p>
      </dgm:t>
    </dgm:pt>
    <dgm:pt modelId="{EEA573DC-A484-4FD1-AD47-4291C115705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F78D54-0AB7-4565-920F-70D769129ABF}" type="parTrans" cxnId="{FB966A5B-C3F0-40C3-91DC-B5DC1EF3C7A5}">
      <dgm:prSet/>
      <dgm:spPr/>
      <dgm:t>
        <a:bodyPr/>
        <a:lstStyle/>
        <a:p>
          <a:endParaRPr lang="ru-RU"/>
        </a:p>
      </dgm:t>
    </dgm:pt>
    <dgm:pt modelId="{BA409816-1C5B-46F6-BE85-00F8546A0048}" type="sibTrans" cxnId="{FB966A5B-C3F0-40C3-91DC-B5DC1EF3C7A5}">
      <dgm:prSet/>
      <dgm:spPr/>
      <dgm:t>
        <a:bodyPr/>
        <a:lstStyle/>
        <a:p>
          <a:endParaRPr lang="ru-RU"/>
        </a:p>
      </dgm:t>
    </dgm:pt>
    <dgm:pt modelId="{79087AE7-C37C-42A4-80BD-EEBDD4595B94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8972A5E-5111-4E12-AE2E-842644B23503}" type="parTrans" cxnId="{ED3BBBC7-3BD4-4987-B488-A82EC6299DD5}">
      <dgm:prSet/>
      <dgm:spPr/>
      <dgm:t>
        <a:bodyPr/>
        <a:lstStyle/>
        <a:p>
          <a:endParaRPr lang="ru-RU"/>
        </a:p>
      </dgm:t>
    </dgm:pt>
    <dgm:pt modelId="{CBD0863B-5E90-458C-8853-C0DB8B79F67E}" type="sibTrans" cxnId="{ED3BBBC7-3BD4-4987-B488-A82EC6299DD5}">
      <dgm:prSet/>
      <dgm:spPr/>
      <dgm:t>
        <a:bodyPr/>
        <a:lstStyle/>
        <a:p>
          <a:endParaRPr lang="ru-RU"/>
        </a:p>
      </dgm:t>
    </dgm:pt>
    <dgm:pt modelId="{5817CE08-E96D-4C5C-849B-9F24C6430F8D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87C4BC7D-A831-4B85-AE30-59AF92B95CB7}" type="parTrans" cxnId="{32D7BB86-1D75-407F-8525-A438BA60BEAE}">
      <dgm:prSet/>
      <dgm:spPr/>
      <dgm:t>
        <a:bodyPr/>
        <a:lstStyle/>
        <a:p>
          <a:endParaRPr lang="ru-RU"/>
        </a:p>
      </dgm:t>
    </dgm:pt>
    <dgm:pt modelId="{82D2DE8F-1557-4C33-9838-6A0BA68DBCE3}" type="sibTrans" cxnId="{32D7BB86-1D75-407F-8525-A438BA60BEAE}">
      <dgm:prSet/>
      <dgm:spPr/>
      <dgm:t>
        <a:bodyPr/>
        <a:lstStyle/>
        <a:p>
          <a:endParaRPr lang="ru-RU"/>
        </a:p>
      </dgm:t>
    </dgm:pt>
    <dgm:pt modelId="{8B0111C4-CA26-4F35-A145-F311EC04C2E6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2000" dirty="0" smtClean="0">
              <a:latin typeface="Bookman Old Style" panose="02050604050505020204" pitchFamily="18" charset="0"/>
            </a:rPr>
            <a:t> </a:t>
          </a:r>
          <a:r>
            <a:rPr lang="ru-RU" sz="1900" dirty="0" smtClean="0">
              <a:latin typeface="Sitka Small" panose="02000505000000020004" pitchFamily="2" charset="0"/>
            </a:rPr>
            <a:t>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A9ABB87F-3C63-4375-B31F-0A036C5F15F4}" type="parTrans" cxnId="{44118BFA-56CD-4766-A1C1-B288B3A26A47}">
      <dgm:prSet/>
      <dgm:spPr/>
      <dgm:t>
        <a:bodyPr/>
        <a:lstStyle/>
        <a:p>
          <a:endParaRPr lang="ru-RU"/>
        </a:p>
      </dgm:t>
    </dgm:pt>
    <dgm:pt modelId="{04669B39-7F44-43AB-9DD9-63FCFF44C999}" type="sibTrans" cxnId="{44118BFA-56CD-4766-A1C1-B288B3A26A47}">
      <dgm:prSet/>
      <dgm:spPr/>
      <dgm:t>
        <a:bodyPr/>
        <a:lstStyle/>
        <a:p>
          <a:endParaRPr lang="ru-RU"/>
        </a:p>
      </dgm:t>
    </dgm:pt>
    <dgm:pt modelId="{073450A1-4E49-4F60-AC56-71CE9F24D07F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8(48139)</a:t>
          </a:r>
          <a:endParaRPr lang="ru-RU" sz="2000" dirty="0">
            <a:latin typeface="Sitka Small" panose="02000505000000020004" pitchFamily="2" charset="0"/>
          </a:endParaRPr>
        </a:p>
      </dgm:t>
    </dgm:pt>
    <dgm:pt modelId="{D6766EF9-A145-4770-B02D-D7436B45CBD2}" type="parTrans" cxnId="{9A1A0AD0-52CE-4D18-B6E2-7F8AD2E11AA8}">
      <dgm:prSet/>
      <dgm:spPr/>
      <dgm:t>
        <a:bodyPr/>
        <a:lstStyle/>
        <a:p>
          <a:endParaRPr lang="ru-RU"/>
        </a:p>
      </dgm:t>
    </dgm:pt>
    <dgm:pt modelId="{99B10E76-9A41-4C67-AE94-920B2F72FE43}" type="sibTrans" cxnId="{9A1A0AD0-52CE-4D18-B6E2-7F8AD2E11AA8}">
      <dgm:prSet/>
      <dgm:spPr/>
      <dgm:t>
        <a:bodyPr/>
        <a:lstStyle/>
        <a:p>
          <a:endParaRPr lang="ru-RU"/>
        </a:p>
      </dgm:t>
    </dgm:pt>
    <dgm:pt modelId="{33F479F4-69C1-4B53-B89A-71C76E69D911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2-11-73</a:t>
          </a:r>
          <a:endParaRPr lang="ru-RU" sz="2000" dirty="0">
            <a:latin typeface="Sitka Small" panose="02000505000000020004" pitchFamily="2" charset="0"/>
          </a:endParaRPr>
        </a:p>
      </dgm:t>
    </dgm:pt>
    <dgm:pt modelId="{828FDB76-B8C1-4BB9-A71F-7778A8FD95C5}" type="parTrans" cxnId="{2E6DBAE2-44AD-4D30-B845-BFF032EAFF84}">
      <dgm:prSet/>
      <dgm:spPr/>
      <dgm:t>
        <a:bodyPr/>
        <a:lstStyle/>
        <a:p>
          <a:endParaRPr lang="ru-RU"/>
        </a:p>
      </dgm:t>
    </dgm:pt>
    <dgm:pt modelId="{700FFE4C-488F-4C0E-B56A-45D2A260AEBC}" type="sibTrans" cxnId="{2E6DBAE2-44AD-4D30-B845-BFF032EAFF84}">
      <dgm:prSet/>
      <dgm:spPr/>
      <dgm:t>
        <a:bodyPr/>
        <a:lstStyle/>
        <a:p>
          <a:endParaRPr lang="ru-RU"/>
        </a:p>
      </dgm:t>
    </dgm:pt>
    <dgm:pt modelId="{0CD9861D-EDE9-43EB-BB96-C5FB92364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2-20-68</a:t>
          </a:r>
          <a:endParaRPr lang="ru-RU" sz="2000" dirty="0">
            <a:latin typeface="Sitka Small" panose="02000505000000020004" pitchFamily="2" charset="0"/>
          </a:endParaRPr>
        </a:p>
      </dgm:t>
    </dgm:pt>
    <dgm:pt modelId="{5CB19E81-DB5C-4C0A-92E4-EB83E23A1B84}" type="parTrans" cxnId="{DFABBE90-6BEC-458F-A519-81BC8BB4D530}">
      <dgm:prSet/>
      <dgm:spPr/>
      <dgm:t>
        <a:bodyPr/>
        <a:lstStyle/>
        <a:p>
          <a:endParaRPr lang="ru-RU"/>
        </a:p>
      </dgm:t>
    </dgm:pt>
    <dgm:pt modelId="{F9EF1AE2-86EA-469F-B84C-618414D7BE08}" type="sibTrans" cxnId="{DFABBE90-6BEC-458F-A519-81BC8BB4D530}">
      <dgm:prSet/>
      <dgm:spPr/>
      <dgm:t>
        <a:bodyPr/>
        <a:lstStyle/>
        <a:p>
          <a:endParaRPr lang="ru-RU"/>
        </a:p>
      </dgm:t>
    </dgm:pt>
    <dgm:pt modelId="{F6CB8F80-3245-472D-BF3E-A512037552C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 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3E7D1420-47AF-4D97-81F9-EAF5367767AD}" type="parTrans" cxnId="{9D6B3C54-9B0B-4E21-8022-549600381DE6}">
      <dgm:prSet/>
      <dgm:spPr/>
      <dgm:t>
        <a:bodyPr/>
        <a:lstStyle/>
        <a:p>
          <a:endParaRPr lang="ru-RU"/>
        </a:p>
      </dgm:t>
    </dgm:pt>
    <dgm:pt modelId="{C706CC7E-4D41-4E9F-9DDF-9B3B5F477C77}" type="sibTrans" cxnId="{9D6B3C54-9B0B-4E21-8022-549600381DE6}">
      <dgm:prSet/>
      <dgm:spPr/>
      <dgm:t>
        <a:bodyPr/>
        <a:lstStyle/>
        <a:p>
          <a:endParaRPr lang="ru-RU"/>
        </a:p>
      </dgm:t>
    </dgm:pt>
    <dgm:pt modelId="{2A2A2866-0165-49DC-BBE4-DC5CBF75515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14.00-17.00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F1ED71D2-8911-4E3F-A367-47EBD3CF12B5}" type="parTrans" cxnId="{A34DA0C3-8C41-409D-A27C-947A81384410}">
      <dgm:prSet/>
      <dgm:spPr/>
      <dgm:t>
        <a:bodyPr/>
        <a:lstStyle/>
        <a:p>
          <a:endParaRPr lang="ru-RU"/>
        </a:p>
      </dgm:t>
    </dgm:pt>
    <dgm:pt modelId="{33764F08-F82E-44EC-BE16-72DA3161EBD5}" type="sibTrans" cxnId="{A34DA0C3-8C41-409D-A27C-947A81384410}">
      <dgm:prSet/>
      <dgm:spPr/>
      <dgm:t>
        <a:bodyPr/>
        <a:lstStyle/>
        <a:p>
          <a:endParaRPr lang="ru-RU"/>
        </a:p>
      </dgm:t>
    </dgm:pt>
    <dgm:pt modelId="{BF335E92-AFCC-451D-A5BF-E5B19DD380EA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dirty="0">
            <a:latin typeface="Sitka Small" panose="02000505000000020004" pitchFamily="2" charset="0"/>
          </a:endParaRPr>
        </a:p>
      </dgm:t>
    </dgm:pt>
    <dgm:pt modelId="{7EF77B51-08D2-4D3B-8DBD-40E6A042B421}" type="sibTrans" cxnId="{4D776D85-FB54-4358-B2AD-3D89AFA11EC9}">
      <dgm:prSet/>
      <dgm:spPr/>
      <dgm:t>
        <a:bodyPr/>
        <a:lstStyle/>
        <a:p>
          <a:endParaRPr lang="ru-RU"/>
        </a:p>
      </dgm:t>
    </dgm:pt>
    <dgm:pt modelId="{4E084E58-FB9D-4287-A358-59BD50E77F09}" type="parTrans" cxnId="{4D776D85-FB54-4358-B2AD-3D89AFA11EC9}">
      <dgm:prSet/>
      <dgm:spPr/>
      <dgm:t>
        <a:bodyPr/>
        <a:lstStyle/>
        <a:p>
          <a:endParaRPr lang="ru-RU"/>
        </a:p>
      </dgm:t>
    </dgm:pt>
    <dgm:pt modelId="{0AFC26BB-35A0-4D2D-9E4B-FFE273E5F78E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err="1" smtClean="0">
              <a:latin typeface="Sitka Small" panose="02000505000000020004" pitchFamily="2" charset="0"/>
            </a:rPr>
            <a:t>пгт</a:t>
          </a:r>
          <a:r>
            <a:rPr lang="ru-RU" sz="1500" dirty="0" smtClean="0">
              <a:latin typeface="Sitka Small" panose="02000505000000020004" pitchFamily="2" charset="0"/>
            </a:rPr>
            <a:t>. Холм-Жирковский</a:t>
          </a:r>
          <a:endParaRPr lang="ru-RU" sz="1500" dirty="0">
            <a:latin typeface="Sitka Small" panose="02000505000000020004" pitchFamily="2" charset="0"/>
          </a:endParaRPr>
        </a:p>
      </dgm:t>
    </dgm:pt>
    <dgm:pt modelId="{C63DDBD5-6351-4F72-8AC4-1789C874DDC6}" type="sibTrans" cxnId="{6FC5BD41-CC3E-4A51-A8BF-11E7E067A6A6}">
      <dgm:prSet/>
      <dgm:spPr/>
      <dgm:t>
        <a:bodyPr/>
        <a:lstStyle/>
        <a:p>
          <a:endParaRPr lang="ru-RU"/>
        </a:p>
      </dgm:t>
    </dgm:pt>
    <dgm:pt modelId="{310ED2BB-7028-4EC5-8E24-BC9D525CFD5D}" type="parTrans" cxnId="{6FC5BD41-CC3E-4A51-A8BF-11E7E067A6A6}">
      <dgm:prSet/>
      <dgm:spPr/>
      <dgm:t>
        <a:bodyPr/>
        <a:lstStyle/>
        <a:p>
          <a:endParaRPr lang="ru-RU"/>
        </a:p>
      </dgm:t>
    </dgm:pt>
    <dgm:pt modelId="{4A846809-A27D-492D-AF20-C297CD701262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1900" dirty="0" smtClean="0">
              <a:latin typeface="Sitka Small" panose="02000505000000020004" pitchFamily="2" charset="0"/>
            </a:rPr>
            <a:t>14.00-18.00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CEC78D68-02EC-4468-82BB-79120D241FB5}" type="parTrans" cxnId="{C95D19A2-B281-44CC-836F-5B329268C138}">
      <dgm:prSet/>
      <dgm:spPr/>
      <dgm:t>
        <a:bodyPr/>
        <a:lstStyle/>
        <a:p>
          <a:endParaRPr lang="ru-RU"/>
        </a:p>
      </dgm:t>
    </dgm:pt>
    <dgm:pt modelId="{236A1436-35BB-4E53-8DDF-6130EB6CCBA4}" type="sibTrans" cxnId="{C95D19A2-B281-44CC-836F-5B329268C138}">
      <dgm:prSet/>
      <dgm:spPr/>
      <dgm:t>
        <a:bodyPr/>
        <a:lstStyle/>
        <a:p>
          <a:endParaRPr lang="ru-RU"/>
        </a:p>
      </dgm:t>
    </dgm:pt>
    <dgm:pt modelId="{1302DBED-A0AE-4B23-9A2B-780A410A5700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endParaRPr lang="ru-RU" sz="1500" dirty="0">
            <a:latin typeface="Sitka Small" panose="02000505000000020004" pitchFamily="2" charset="0"/>
          </a:endParaRPr>
        </a:p>
      </dgm:t>
    </dgm:pt>
    <dgm:pt modelId="{5EB8E7E5-10EA-4FA8-ACE6-0ED7795DE81A}" type="parTrans" cxnId="{2E7CEB5D-0ABC-4CCF-8B07-19EC3A91251B}">
      <dgm:prSet/>
      <dgm:spPr/>
      <dgm:t>
        <a:bodyPr/>
        <a:lstStyle/>
        <a:p>
          <a:endParaRPr lang="ru-RU"/>
        </a:p>
      </dgm:t>
    </dgm:pt>
    <dgm:pt modelId="{95127176-66E5-4D7C-9B46-537F4389CACA}" type="sibTrans" cxnId="{2E7CEB5D-0ABC-4CCF-8B07-19EC3A91251B}">
      <dgm:prSet/>
      <dgm:spPr/>
      <dgm:t>
        <a:bodyPr/>
        <a:lstStyle/>
        <a:p>
          <a:endParaRPr lang="ru-RU"/>
        </a:p>
      </dgm:t>
    </dgm:pt>
    <dgm:pt modelId="{19922BC2-34F7-409E-B7AF-58496BB2BAFB}" type="pres">
      <dgm:prSet presAssocID="{F32F12E3-AA63-497F-8F18-AF0D46704E1F}" presName="diagram" presStyleCnt="0">
        <dgm:presLayoutVars>
          <dgm:dir/>
          <dgm:animLvl val="lvl"/>
          <dgm:resizeHandles val="exact"/>
        </dgm:presLayoutVars>
      </dgm:prSet>
      <dgm:spPr/>
    </dgm:pt>
    <dgm:pt modelId="{DF64000F-C394-4671-B8C1-75258A46D657}" type="pres">
      <dgm:prSet presAssocID="{8E6B4781-F93B-4A53-A922-BD483C474837}" presName="compNode" presStyleCnt="0"/>
      <dgm:spPr/>
    </dgm:pt>
    <dgm:pt modelId="{FEF5FE76-D13B-4212-9EFA-A9545B683AF8}" type="pres">
      <dgm:prSet presAssocID="{8E6B4781-F93B-4A53-A922-BD483C474837}" presName="childRect" presStyleLbl="bgAcc1" presStyleIdx="0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9E83-E1EB-4C02-A508-7BF5A2F4CDF5}" type="pres">
      <dgm:prSet presAssocID="{8E6B4781-F93B-4A53-A922-BD483C4748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3DCD-190B-4478-BDEC-5B3D399CBB61}" type="pres">
      <dgm:prSet presAssocID="{8E6B4781-F93B-4A53-A922-BD483C474837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5C2F2897-AD49-4E7D-B215-A60FFC8D1B0C}" type="pres">
      <dgm:prSet presAssocID="{8E6B4781-F93B-4A53-A922-BD483C474837}" presName="adorn" presStyleLbl="fgAccFollow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E89D3EE-D937-48E8-8D74-0C223CC0225E}" type="pres">
      <dgm:prSet presAssocID="{6A0B4850-E2AF-4823-8B5C-9B90670EEE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B9C65B-6CE7-4556-A13B-F772A2463C29}" type="pres">
      <dgm:prSet presAssocID="{EEA573DC-A484-4FD1-AD47-4291C1157057}" presName="compNode" presStyleCnt="0"/>
      <dgm:spPr/>
    </dgm:pt>
    <dgm:pt modelId="{AA2A37BE-E7B4-4C05-872C-3716C3372581}" type="pres">
      <dgm:prSet presAssocID="{EEA573DC-A484-4FD1-AD47-4291C1157057}" presName="childRect" presStyleLbl="bgAcc1" presStyleIdx="1" presStyleCnt="4" custLinFactNeighborX="-647" custLinFactNeighborY="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15E6-EEC7-40F5-ACA0-A23EA6869A09}" type="pres">
      <dgm:prSet presAssocID="{EEA573DC-A484-4FD1-AD47-4291C1157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62B2D-0738-4A6C-998B-4BE0E46B9DFB}" type="pres">
      <dgm:prSet presAssocID="{EEA573DC-A484-4FD1-AD47-4291C115705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57F6F0C9-B63C-47F8-A535-C57DE9A9C441}" type="pres">
      <dgm:prSet presAssocID="{EEA573DC-A484-4FD1-AD47-4291C1157057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6BB8739-2D07-4D0D-AD4D-98F8D7812B52}" type="pres">
      <dgm:prSet presAssocID="{BA409816-1C5B-46F6-BE85-00F8546A0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3B8F5C-3725-4402-B152-AFBA62885B27}" type="pres">
      <dgm:prSet presAssocID="{79087AE7-C37C-42A4-80BD-EEBDD4595B94}" presName="compNode" presStyleCnt="0"/>
      <dgm:spPr/>
    </dgm:pt>
    <dgm:pt modelId="{486BC6C3-E16C-44C0-8209-A484484B77F2}" type="pres">
      <dgm:prSet presAssocID="{79087AE7-C37C-42A4-80BD-EEBDD4595B94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D0BE2-83FA-4B35-913D-82EF70A5D43D}" type="pres">
      <dgm:prSet presAssocID="{79087AE7-C37C-42A4-80BD-EEBDD4595B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1A30-F7B2-4023-B150-D16B78BAA061}" type="pres">
      <dgm:prSet presAssocID="{79087AE7-C37C-42A4-80BD-EEBDD4595B94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D29DC6B-456E-4B9E-ACC6-D3B873A50633}" type="pres">
      <dgm:prSet presAssocID="{79087AE7-C37C-42A4-80BD-EEBDD4595B94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95D110B-284A-4EBC-B455-B075490482F9}" type="pres">
      <dgm:prSet presAssocID="{CBD0863B-5E90-458C-8853-C0DB8B79F6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629C3-4C8A-4DA4-BA51-EF8A1025A7FA}" type="pres">
      <dgm:prSet presAssocID="{5817CE08-E96D-4C5C-849B-9F24C6430F8D}" presName="compNode" presStyleCnt="0"/>
      <dgm:spPr/>
    </dgm:pt>
    <dgm:pt modelId="{AF0E186F-2DBB-442C-868F-FE57E3A75F65}" type="pres">
      <dgm:prSet presAssocID="{5817CE08-E96D-4C5C-849B-9F24C6430F8D}" presName="childRect" presStyleLbl="bgAcc1" presStyleIdx="3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F16F-C79A-491A-B426-44B80CCDDCA4}" type="pres">
      <dgm:prSet presAssocID="{5817CE08-E96D-4C5C-849B-9F24C6430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94A5F-C93D-4193-AA58-F733F0C48CFF}" type="pres">
      <dgm:prSet presAssocID="{5817CE08-E96D-4C5C-849B-9F24C6430F8D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525BA4C9-C8D9-4521-9C13-FC90A8E1AB26}" type="pres">
      <dgm:prSet presAssocID="{5817CE08-E96D-4C5C-849B-9F24C6430F8D}" presName="adorn" presStyleLbl="fgAccFollow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</dgm:ptLst>
  <dgm:cxnLst>
    <dgm:cxn modelId="{2E6DBAE2-44AD-4D30-B845-BFF032EAFF84}" srcId="{79087AE7-C37C-42A4-80BD-EEBDD4595B94}" destId="{33F479F4-69C1-4B53-B89A-71C76E69D911}" srcOrd="1" destOrd="0" parTransId="{828FDB76-B8C1-4BB9-A71F-7778A8FD95C5}" sibTransId="{700FFE4C-488F-4C0E-B56A-45D2A260AEBC}"/>
    <dgm:cxn modelId="{A34DA0C3-8C41-409D-A27C-947A81384410}" srcId="{5817CE08-E96D-4C5C-849B-9F24C6430F8D}" destId="{2A2A2866-0165-49DC-BBE4-DC5CBF755158}" srcOrd="1" destOrd="0" parTransId="{F1ED71D2-8911-4E3F-A367-47EBD3CF12B5}" sibTransId="{33764F08-F82E-44EC-BE16-72DA3161EBD5}"/>
    <dgm:cxn modelId="{32D7BB86-1D75-407F-8525-A438BA60BEAE}" srcId="{F32F12E3-AA63-497F-8F18-AF0D46704E1F}" destId="{5817CE08-E96D-4C5C-849B-9F24C6430F8D}" srcOrd="3" destOrd="0" parTransId="{87C4BC7D-A831-4B85-AE30-59AF92B95CB7}" sibTransId="{82D2DE8F-1557-4C33-9838-6A0BA68DBCE3}"/>
    <dgm:cxn modelId="{9A15C814-18C5-48C1-8348-E4855040D89F}" type="presOf" srcId="{79087AE7-C37C-42A4-80BD-EEBDD4595B94}" destId="{46C91A30-F7B2-4023-B150-D16B78BAA061}" srcOrd="1" destOrd="0" presId="urn:microsoft.com/office/officeart/2005/8/layout/bList2#1"/>
    <dgm:cxn modelId="{ED3BBBC7-3BD4-4987-B488-A82EC6299DD5}" srcId="{F32F12E3-AA63-497F-8F18-AF0D46704E1F}" destId="{79087AE7-C37C-42A4-80BD-EEBDD4595B94}" srcOrd="2" destOrd="0" parTransId="{A8972A5E-5111-4E12-AE2E-842644B23503}" sibTransId="{CBD0863B-5E90-458C-8853-C0DB8B79F67E}"/>
    <dgm:cxn modelId="{C5FC79EA-67D6-40AD-8B30-54009DABBCE7}" type="presOf" srcId="{EEA573DC-A484-4FD1-AD47-4291C1157057}" destId="{51D62B2D-0738-4A6C-998B-4BE0E46B9DFB}" srcOrd="1" destOrd="0" presId="urn:microsoft.com/office/officeart/2005/8/layout/bList2#1"/>
    <dgm:cxn modelId="{2F69F7C4-0307-400D-B2AD-A1C417548D05}" type="presOf" srcId="{EEA573DC-A484-4FD1-AD47-4291C1157057}" destId="{CF4115E6-EEC7-40F5-ACA0-A23EA6869A09}" srcOrd="0" destOrd="0" presId="urn:microsoft.com/office/officeart/2005/8/layout/bList2#1"/>
    <dgm:cxn modelId="{BCEAF3B5-B988-4D2D-94E6-E190151B487E}" type="presOf" srcId="{F32F12E3-AA63-497F-8F18-AF0D46704E1F}" destId="{19922BC2-34F7-409E-B7AF-58496BB2BAFB}" srcOrd="0" destOrd="0" presId="urn:microsoft.com/office/officeart/2005/8/layout/bList2#1"/>
    <dgm:cxn modelId="{A69A0593-F4FD-4252-ABF1-573B36A598B7}" type="presOf" srcId="{F6CB8F80-3245-472D-BF3E-A512037552C8}" destId="{AF0E186F-2DBB-442C-868F-FE57E3A75F65}" srcOrd="0" destOrd="0" presId="urn:microsoft.com/office/officeart/2005/8/layout/bList2#1"/>
    <dgm:cxn modelId="{27499591-7C7B-4B62-AD0E-A423652F72EA}" type="presOf" srcId="{0CD9861D-EDE9-43EB-BB96-C5FB923646E9}" destId="{486BC6C3-E16C-44C0-8209-A484484B77F2}" srcOrd="0" destOrd="2" presId="urn:microsoft.com/office/officeart/2005/8/layout/bList2#1"/>
    <dgm:cxn modelId="{D16922B2-3F62-4B26-948D-ED2735A10107}" type="presOf" srcId="{0AFC26BB-35A0-4D2D-9E4B-FFE273E5F78E}" destId="{AA2A37BE-E7B4-4C05-872C-3716C3372581}" srcOrd="0" destOrd="0" presId="urn:microsoft.com/office/officeart/2005/8/layout/bList2#1"/>
    <dgm:cxn modelId="{59584F8F-41EE-4DCF-B1FC-BB73E355ACD4}" type="presOf" srcId="{5817CE08-E96D-4C5C-849B-9F24C6430F8D}" destId="{37CCF16F-C79A-491A-B426-44B80CCDDCA4}" srcOrd="0" destOrd="0" presId="urn:microsoft.com/office/officeart/2005/8/layout/bList2#1"/>
    <dgm:cxn modelId="{9D6B3C54-9B0B-4E21-8022-549600381DE6}" srcId="{5817CE08-E96D-4C5C-849B-9F24C6430F8D}" destId="{F6CB8F80-3245-472D-BF3E-A512037552C8}" srcOrd="0" destOrd="0" parTransId="{3E7D1420-47AF-4D97-81F9-EAF5367767AD}" sibTransId="{C706CC7E-4D41-4E9F-9DDF-9B3B5F477C77}"/>
    <dgm:cxn modelId="{C8D1DDE7-95E6-4919-BA20-976B78A088EF}" type="presOf" srcId="{2A2A2866-0165-49DC-BBE4-DC5CBF755158}" destId="{AF0E186F-2DBB-442C-868F-FE57E3A75F65}" srcOrd="0" destOrd="1" presId="urn:microsoft.com/office/officeart/2005/8/layout/bList2#1"/>
    <dgm:cxn modelId="{51CBCC94-4CA8-4357-B933-33B46FEC8F9D}" type="presOf" srcId="{8E6B4781-F93B-4A53-A922-BD483C474837}" destId="{7C569E83-E1EB-4C02-A508-7BF5A2F4CDF5}" srcOrd="0" destOrd="0" presId="urn:microsoft.com/office/officeart/2005/8/layout/bList2#1"/>
    <dgm:cxn modelId="{6FC5BD41-CC3E-4A51-A8BF-11E7E067A6A6}" srcId="{EEA573DC-A484-4FD1-AD47-4291C1157057}" destId="{0AFC26BB-35A0-4D2D-9E4B-FFE273E5F78E}" srcOrd="0" destOrd="0" parTransId="{310ED2BB-7028-4EC5-8E24-BC9D525CFD5D}" sibTransId="{C63DDBD5-6351-4F72-8AC4-1789C874DDC6}"/>
    <dgm:cxn modelId="{58FB065B-167F-498D-8E00-2EFB5A592982}" type="presOf" srcId="{8B0111C4-CA26-4F35-A145-F311EC04C2E6}" destId="{FEF5FE76-D13B-4212-9EFA-A9545B683AF8}" srcOrd="0" destOrd="0" presId="urn:microsoft.com/office/officeart/2005/8/layout/bList2#1"/>
    <dgm:cxn modelId="{22B94667-183B-4138-8050-143E643113E4}" type="presOf" srcId="{BF335E92-AFCC-451D-A5BF-E5B19DD380EA}" destId="{AA2A37BE-E7B4-4C05-872C-3716C3372581}" srcOrd="0" destOrd="2" presId="urn:microsoft.com/office/officeart/2005/8/layout/bList2#1"/>
    <dgm:cxn modelId="{2E7CEB5D-0ABC-4CCF-8B07-19EC3A91251B}" srcId="{EEA573DC-A484-4FD1-AD47-4291C1157057}" destId="{1302DBED-A0AE-4B23-9A2B-780A410A5700}" srcOrd="1" destOrd="0" parTransId="{5EB8E7E5-10EA-4FA8-ACE6-0ED7795DE81A}" sibTransId="{95127176-66E5-4D7C-9B46-537F4389CACA}"/>
    <dgm:cxn modelId="{DFABBE90-6BEC-458F-A519-81BC8BB4D530}" srcId="{79087AE7-C37C-42A4-80BD-EEBDD4595B94}" destId="{0CD9861D-EDE9-43EB-BB96-C5FB923646E9}" srcOrd="2" destOrd="0" parTransId="{5CB19E81-DB5C-4C0A-92E4-EB83E23A1B84}" sibTransId="{F9EF1AE2-86EA-469F-B84C-618414D7BE08}"/>
    <dgm:cxn modelId="{89D4E11C-99F7-4B46-9C0F-D900233FA78D}" type="presOf" srcId="{073450A1-4E49-4F60-AC56-71CE9F24D07F}" destId="{486BC6C3-E16C-44C0-8209-A484484B77F2}" srcOrd="0" destOrd="0" presId="urn:microsoft.com/office/officeart/2005/8/layout/bList2#1"/>
    <dgm:cxn modelId="{1950408D-C813-4349-809D-ECE85AD6CDD5}" type="presOf" srcId="{8E6B4781-F93B-4A53-A922-BD483C474837}" destId="{2D303DCD-190B-4478-BDEC-5B3D399CBB61}" srcOrd="1" destOrd="0" presId="urn:microsoft.com/office/officeart/2005/8/layout/bList2#1"/>
    <dgm:cxn modelId="{C95D19A2-B281-44CC-836F-5B329268C138}" srcId="{8E6B4781-F93B-4A53-A922-BD483C474837}" destId="{4A846809-A27D-492D-AF20-C297CD701262}" srcOrd="1" destOrd="0" parTransId="{CEC78D68-02EC-4468-82BB-79120D241FB5}" sibTransId="{236A1436-35BB-4E53-8DDF-6130EB6CCBA4}"/>
    <dgm:cxn modelId="{F68A7B5F-C8C0-4A61-AF63-40232074ED72}" type="presOf" srcId="{5817CE08-E96D-4C5C-849B-9F24C6430F8D}" destId="{95F94A5F-C93D-4193-AA58-F733F0C48CFF}" srcOrd="1" destOrd="0" presId="urn:microsoft.com/office/officeart/2005/8/layout/bList2#1"/>
    <dgm:cxn modelId="{C80B6F6F-4E15-4E30-B1B3-A62E8E1716D3}" type="presOf" srcId="{6A0B4850-E2AF-4823-8B5C-9B90670EEE8D}" destId="{1E89D3EE-D937-48E8-8D74-0C223CC0225E}" srcOrd="0" destOrd="0" presId="urn:microsoft.com/office/officeart/2005/8/layout/bList2#1"/>
    <dgm:cxn modelId="{A8C9CE99-38F0-43B0-B4FD-77974366232E}" type="presOf" srcId="{33F479F4-69C1-4B53-B89A-71C76E69D911}" destId="{486BC6C3-E16C-44C0-8209-A484484B77F2}" srcOrd="0" destOrd="1" presId="urn:microsoft.com/office/officeart/2005/8/layout/bList2#1"/>
    <dgm:cxn modelId="{6ADC40D7-CDB5-400A-9CE5-2697D0284938}" type="presOf" srcId="{BA409816-1C5B-46F6-BE85-00F8546A0048}" destId="{16BB8739-2D07-4D0D-AD4D-98F8D7812B52}" srcOrd="0" destOrd="0" presId="urn:microsoft.com/office/officeart/2005/8/layout/bList2#1"/>
    <dgm:cxn modelId="{B5E475EE-27E6-4130-9AF3-4C1125D19422}" type="presOf" srcId="{79087AE7-C37C-42A4-80BD-EEBDD4595B94}" destId="{5B0D0BE2-83FA-4B35-913D-82EF70A5D43D}" srcOrd="0" destOrd="0" presId="urn:microsoft.com/office/officeart/2005/8/layout/bList2#1"/>
    <dgm:cxn modelId="{5AFE20DB-7DD9-4B61-8226-663DEA5F9F68}" type="presOf" srcId="{1302DBED-A0AE-4B23-9A2B-780A410A5700}" destId="{AA2A37BE-E7B4-4C05-872C-3716C3372581}" srcOrd="0" destOrd="1" presId="urn:microsoft.com/office/officeart/2005/8/layout/bList2#1"/>
    <dgm:cxn modelId="{6AF6E359-1D60-49C3-A300-94D7FB6AE165}" type="presOf" srcId="{4A846809-A27D-492D-AF20-C297CD701262}" destId="{FEF5FE76-D13B-4212-9EFA-A9545B683AF8}" srcOrd="0" destOrd="1" presId="urn:microsoft.com/office/officeart/2005/8/layout/bList2#1"/>
    <dgm:cxn modelId="{4D776D85-FB54-4358-B2AD-3D89AFA11EC9}" srcId="{EEA573DC-A484-4FD1-AD47-4291C1157057}" destId="{BF335E92-AFCC-451D-A5BF-E5B19DD380EA}" srcOrd="2" destOrd="0" parTransId="{4E084E58-FB9D-4287-A358-59BD50E77F09}" sibTransId="{7EF77B51-08D2-4D3B-8DBD-40E6A042B421}"/>
    <dgm:cxn modelId="{42384C6B-B396-42A7-904E-C534D17E9455}" type="presOf" srcId="{CBD0863B-5E90-458C-8853-C0DB8B79F67E}" destId="{195D110B-284A-4EBC-B455-B075490482F9}" srcOrd="0" destOrd="0" presId="urn:microsoft.com/office/officeart/2005/8/layout/bList2#1"/>
    <dgm:cxn modelId="{7FBC2917-1B82-40B8-AE0A-D34B3CFF1F6C}" srcId="{F32F12E3-AA63-497F-8F18-AF0D46704E1F}" destId="{8E6B4781-F93B-4A53-A922-BD483C474837}" srcOrd="0" destOrd="0" parTransId="{35141D59-E710-4A27-B437-29BB1E286A4F}" sibTransId="{6A0B4850-E2AF-4823-8B5C-9B90670EEE8D}"/>
    <dgm:cxn modelId="{FB966A5B-C3F0-40C3-91DC-B5DC1EF3C7A5}" srcId="{F32F12E3-AA63-497F-8F18-AF0D46704E1F}" destId="{EEA573DC-A484-4FD1-AD47-4291C1157057}" srcOrd="1" destOrd="0" parTransId="{72F78D54-0AB7-4565-920F-70D769129ABF}" sibTransId="{BA409816-1C5B-46F6-BE85-00F8546A0048}"/>
    <dgm:cxn modelId="{9A1A0AD0-52CE-4D18-B6E2-7F8AD2E11AA8}" srcId="{79087AE7-C37C-42A4-80BD-EEBDD4595B94}" destId="{073450A1-4E49-4F60-AC56-71CE9F24D07F}" srcOrd="0" destOrd="0" parTransId="{D6766EF9-A145-4770-B02D-D7436B45CBD2}" sibTransId="{99B10E76-9A41-4C67-AE94-920B2F72FE43}"/>
    <dgm:cxn modelId="{44118BFA-56CD-4766-A1C1-B288B3A26A47}" srcId="{8E6B4781-F93B-4A53-A922-BD483C474837}" destId="{8B0111C4-CA26-4F35-A145-F311EC04C2E6}" srcOrd="0" destOrd="0" parTransId="{A9ABB87F-3C63-4375-B31F-0A036C5F15F4}" sibTransId="{04669B39-7F44-43AB-9DD9-63FCFF44C999}"/>
    <dgm:cxn modelId="{1E6494D7-271F-4CAC-9DDC-560CFAE5CC50}" type="presParOf" srcId="{19922BC2-34F7-409E-B7AF-58496BB2BAFB}" destId="{DF64000F-C394-4671-B8C1-75258A46D657}" srcOrd="0" destOrd="0" presId="urn:microsoft.com/office/officeart/2005/8/layout/bList2#1"/>
    <dgm:cxn modelId="{62F258FC-4A2A-49E2-A184-029C41C30687}" type="presParOf" srcId="{DF64000F-C394-4671-B8C1-75258A46D657}" destId="{FEF5FE76-D13B-4212-9EFA-A9545B683AF8}" srcOrd="0" destOrd="0" presId="urn:microsoft.com/office/officeart/2005/8/layout/bList2#1"/>
    <dgm:cxn modelId="{6CF58E6D-3490-4D77-872B-4832BDD2E7D8}" type="presParOf" srcId="{DF64000F-C394-4671-B8C1-75258A46D657}" destId="{7C569E83-E1EB-4C02-A508-7BF5A2F4CDF5}" srcOrd="1" destOrd="0" presId="urn:microsoft.com/office/officeart/2005/8/layout/bList2#1"/>
    <dgm:cxn modelId="{3B45DB0D-D25D-404D-9089-7802E480B32A}" type="presParOf" srcId="{DF64000F-C394-4671-B8C1-75258A46D657}" destId="{2D303DCD-190B-4478-BDEC-5B3D399CBB61}" srcOrd="2" destOrd="0" presId="urn:microsoft.com/office/officeart/2005/8/layout/bList2#1"/>
    <dgm:cxn modelId="{176FB6AB-8984-4322-BBB6-232DAD02B365}" type="presParOf" srcId="{DF64000F-C394-4671-B8C1-75258A46D657}" destId="{5C2F2897-AD49-4E7D-B215-A60FFC8D1B0C}" srcOrd="3" destOrd="0" presId="urn:microsoft.com/office/officeart/2005/8/layout/bList2#1"/>
    <dgm:cxn modelId="{EBB4968B-10A9-4C93-A26D-5BCE457DF880}" type="presParOf" srcId="{19922BC2-34F7-409E-B7AF-58496BB2BAFB}" destId="{1E89D3EE-D937-48E8-8D74-0C223CC0225E}" srcOrd="1" destOrd="0" presId="urn:microsoft.com/office/officeart/2005/8/layout/bList2#1"/>
    <dgm:cxn modelId="{8A4757EE-8AE6-42CE-9091-9983D99E0D58}" type="presParOf" srcId="{19922BC2-34F7-409E-B7AF-58496BB2BAFB}" destId="{B8B9C65B-6CE7-4556-A13B-F772A2463C29}" srcOrd="2" destOrd="0" presId="urn:microsoft.com/office/officeart/2005/8/layout/bList2#1"/>
    <dgm:cxn modelId="{0177433E-9897-4FD0-982B-DABE432E9EAB}" type="presParOf" srcId="{B8B9C65B-6CE7-4556-A13B-F772A2463C29}" destId="{AA2A37BE-E7B4-4C05-872C-3716C3372581}" srcOrd="0" destOrd="0" presId="urn:microsoft.com/office/officeart/2005/8/layout/bList2#1"/>
    <dgm:cxn modelId="{5E6B237B-2600-4299-B1EF-E43BA1F469FD}" type="presParOf" srcId="{B8B9C65B-6CE7-4556-A13B-F772A2463C29}" destId="{CF4115E6-EEC7-40F5-ACA0-A23EA6869A09}" srcOrd="1" destOrd="0" presId="urn:microsoft.com/office/officeart/2005/8/layout/bList2#1"/>
    <dgm:cxn modelId="{B9090547-77AD-4AD7-93F0-D7EF2EA9658B}" type="presParOf" srcId="{B8B9C65B-6CE7-4556-A13B-F772A2463C29}" destId="{51D62B2D-0738-4A6C-998B-4BE0E46B9DFB}" srcOrd="2" destOrd="0" presId="urn:microsoft.com/office/officeart/2005/8/layout/bList2#1"/>
    <dgm:cxn modelId="{45BC0735-ACCA-48FB-85E5-FAF66EF93FFE}" type="presParOf" srcId="{B8B9C65B-6CE7-4556-A13B-F772A2463C29}" destId="{57F6F0C9-B63C-47F8-A535-C57DE9A9C441}" srcOrd="3" destOrd="0" presId="urn:microsoft.com/office/officeart/2005/8/layout/bList2#1"/>
    <dgm:cxn modelId="{C8C08B99-FD78-47E5-9FA5-3D3A8A86D0D0}" type="presParOf" srcId="{19922BC2-34F7-409E-B7AF-58496BB2BAFB}" destId="{16BB8739-2D07-4D0D-AD4D-98F8D7812B52}" srcOrd="3" destOrd="0" presId="urn:microsoft.com/office/officeart/2005/8/layout/bList2#1"/>
    <dgm:cxn modelId="{BCBA5AC2-B9C8-4AE6-9C2B-96723232048C}" type="presParOf" srcId="{19922BC2-34F7-409E-B7AF-58496BB2BAFB}" destId="{983B8F5C-3725-4402-B152-AFBA62885B27}" srcOrd="4" destOrd="0" presId="urn:microsoft.com/office/officeart/2005/8/layout/bList2#1"/>
    <dgm:cxn modelId="{2F50A3CE-B075-4C0B-9F00-CABC9C0BB6C7}" type="presParOf" srcId="{983B8F5C-3725-4402-B152-AFBA62885B27}" destId="{486BC6C3-E16C-44C0-8209-A484484B77F2}" srcOrd="0" destOrd="0" presId="urn:microsoft.com/office/officeart/2005/8/layout/bList2#1"/>
    <dgm:cxn modelId="{A8ED5ADC-152B-4AB0-9AF5-8B590ACC7376}" type="presParOf" srcId="{983B8F5C-3725-4402-B152-AFBA62885B27}" destId="{5B0D0BE2-83FA-4B35-913D-82EF70A5D43D}" srcOrd="1" destOrd="0" presId="urn:microsoft.com/office/officeart/2005/8/layout/bList2#1"/>
    <dgm:cxn modelId="{F97A4B8F-A876-4EFB-AD4A-CDC0811F27D9}" type="presParOf" srcId="{983B8F5C-3725-4402-B152-AFBA62885B27}" destId="{46C91A30-F7B2-4023-B150-D16B78BAA061}" srcOrd="2" destOrd="0" presId="urn:microsoft.com/office/officeart/2005/8/layout/bList2#1"/>
    <dgm:cxn modelId="{4B63831A-2506-4472-88FF-4799493478AA}" type="presParOf" srcId="{983B8F5C-3725-4402-B152-AFBA62885B27}" destId="{5D29DC6B-456E-4B9E-ACC6-D3B873A50633}" srcOrd="3" destOrd="0" presId="urn:microsoft.com/office/officeart/2005/8/layout/bList2#1"/>
    <dgm:cxn modelId="{2437A476-C23F-4197-9F36-17D7E5F4192E}" type="presParOf" srcId="{19922BC2-34F7-409E-B7AF-58496BB2BAFB}" destId="{195D110B-284A-4EBC-B455-B075490482F9}" srcOrd="5" destOrd="0" presId="urn:microsoft.com/office/officeart/2005/8/layout/bList2#1"/>
    <dgm:cxn modelId="{F2F05496-7BD1-421B-97BF-DE37CADCAE2C}" type="presParOf" srcId="{19922BC2-34F7-409E-B7AF-58496BB2BAFB}" destId="{C8E629C3-4C8A-4DA4-BA51-EF8A1025A7FA}" srcOrd="6" destOrd="0" presId="urn:microsoft.com/office/officeart/2005/8/layout/bList2#1"/>
    <dgm:cxn modelId="{87B9257A-BA96-44C0-B781-1A204821A257}" type="presParOf" srcId="{C8E629C3-4C8A-4DA4-BA51-EF8A1025A7FA}" destId="{AF0E186F-2DBB-442C-868F-FE57E3A75F65}" srcOrd="0" destOrd="0" presId="urn:microsoft.com/office/officeart/2005/8/layout/bList2#1"/>
    <dgm:cxn modelId="{AE9766AF-6795-4AA8-85B4-40FC4B81FB28}" type="presParOf" srcId="{C8E629C3-4C8A-4DA4-BA51-EF8A1025A7FA}" destId="{37CCF16F-C79A-491A-B426-44B80CCDDCA4}" srcOrd="1" destOrd="0" presId="urn:microsoft.com/office/officeart/2005/8/layout/bList2#1"/>
    <dgm:cxn modelId="{DA09BF66-0836-452E-8295-3BCFC09FBF80}" type="presParOf" srcId="{C8E629C3-4C8A-4DA4-BA51-EF8A1025A7FA}" destId="{95F94A5F-C93D-4193-AA58-F733F0C48CFF}" srcOrd="2" destOrd="0" presId="urn:microsoft.com/office/officeart/2005/8/layout/bList2#1"/>
    <dgm:cxn modelId="{2DBEE219-20AF-4D0B-9C67-21544019612B}" type="presParOf" srcId="{C8E629C3-4C8A-4DA4-BA51-EF8A1025A7FA}" destId="{525BA4C9-C8D9-4521-9C13-FC90A8E1AB2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5278E7-67AB-4E74-BB56-AA52C57C4133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44B5FC-56FA-4670-88BA-12BD251E2CA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3F5BA6DC-2026-48A1-9060-DAF595C3DB4F}" type="parTrans" cxnId="{5E39EB82-43D5-450A-A0D8-38F8F764A444}">
      <dgm:prSet/>
      <dgm:spPr/>
      <dgm:t>
        <a:bodyPr/>
        <a:lstStyle/>
        <a:p>
          <a:endParaRPr lang="ru-RU"/>
        </a:p>
      </dgm:t>
    </dgm:pt>
    <dgm:pt modelId="{E24169E5-3986-4B66-9179-B4E6BB5DB0B8}" type="sibTrans" cxnId="{5E39EB82-43D5-450A-A0D8-38F8F764A444}">
      <dgm:prSet/>
      <dgm:spPr/>
      <dgm:t>
        <a:bodyPr/>
        <a:lstStyle/>
        <a:p>
          <a:endParaRPr lang="ru-RU"/>
        </a:p>
      </dgm:t>
    </dgm:pt>
    <dgm:pt modelId="{A62F908A-0D3E-49C3-B158-6D02BE1E1747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AC015E98-82FB-4813-A30D-A06D72084F79}" type="parTrans" cxnId="{4D57C66E-5E5F-4143-92D5-3AA63E1C9B37}">
      <dgm:prSet/>
      <dgm:spPr/>
      <dgm:t>
        <a:bodyPr/>
        <a:lstStyle/>
        <a:p>
          <a:endParaRPr lang="ru-RU"/>
        </a:p>
      </dgm:t>
    </dgm:pt>
    <dgm:pt modelId="{AEB17A48-777A-4DDF-954A-2974538191A5}" type="sibTrans" cxnId="{4D57C66E-5E5F-4143-92D5-3AA63E1C9B37}">
      <dgm:prSet/>
      <dgm:spPr/>
      <dgm:t>
        <a:bodyPr/>
        <a:lstStyle/>
        <a:p>
          <a:endParaRPr lang="ru-RU"/>
        </a:p>
      </dgm:t>
    </dgm:pt>
    <dgm:pt modelId="{BA42E2E2-7F4F-4496-8A35-AF688F3E538B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D00434C6-4DEC-4119-A5A7-7A51B422281F}" type="parTrans" cxnId="{9DFCE442-C868-43F9-B81B-6FEFDD88F4E3}">
      <dgm:prSet/>
      <dgm:spPr/>
      <dgm:t>
        <a:bodyPr/>
        <a:lstStyle/>
        <a:p>
          <a:endParaRPr lang="ru-RU"/>
        </a:p>
      </dgm:t>
    </dgm:pt>
    <dgm:pt modelId="{20EDFEA5-B4EC-4886-BF55-0DC0E492AD2A}" type="sibTrans" cxnId="{9DFCE442-C868-43F9-B81B-6FEFDD88F4E3}">
      <dgm:prSet/>
      <dgm:spPr/>
      <dgm:t>
        <a:bodyPr/>
        <a:lstStyle/>
        <a:p>
          <a:endParaRPr lang="ru-RU"/>
        </a:p>
      </dgm:t>
    </dgm:pt>
    <dgm:pt modelId="{E7BF6DB4-66DF-4B05-A5EF-B3DD8E3CAC3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F933E18-AC71-4CD3-B9BA-B1747F10A8B0}" type="parTrans" cxnId="{60F2BAF8-248E-4009-9DB8-494D438BF5F2}">
      <dgm:prSet/>
      <dgm:spPr/>
      <dgm:t>
        <a:bodyPr/>
        <a:lstStyle/>
        <a:p>
          <a:endParaRPr lang="ru-RU"/>
        </a:p>
      </dgm:t>
    </dgm:pt>
    <dgm:pt modelId="{1A61778A-69E1-4A60-9249-5B33B4548BA3}" type="sibTrans" cxnId="{60F2BAF8-248E-4009-9DB8-494D438BF5F2}">
      <dgm:prSet/>
      <dgm:spPr/>
      <dgm:t>
        <a:bodyPr/>
        <a:lstStyle/>
        <a:p>
          <a:endParaRPr lang="ru-RU"/>
        </a:p>
      </dgm:t>
    </dgm:pt>
    <dgm:pt modelId="{E25C5EC2-E874-4CB4-B2C4-3947676E6164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муниципальных образований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FEA7F36D-33BC-4AE6-BB6B-D80DA18995AA}" type="parTrans" cxnId="{5687E181-7EB2-4750-A468-E781C6F9D266}">
      <dgm:prSet/>
      <dgm:spPr/>
      <dgm:t>
        <a:bodyPr/>
        <a:lstStyle/>
        <a:p>
          <a:endParaRPr lang="ru-RU"/>
        </a:p>
      </dgm:t>
    </dgm:pt>
    <dgm:pt modelId="{B9D48E12-26AC-4BD6-966C-CD384CCC8D7B}" type="sibTrans" cxnId="{5687E181-7EB2-4750-A468-E781C6F9D266}">
      <dgm:prSet/>
      <dgm:spPr/>
      <dgm:t>
        <a:bodyPr/>
        <a:lstStyle/>
        <a:p>
          <a:endParaRPr lang="ru-RU"/>
        </a:p>
      </dgm:t>
    </dgm:pt>
    <dgm:pt modelId="{775D5BE9-16AA-4191-B5B6-989008B13683}" type="pres">
      <dgm:prSet presAssocID="{C95278E7-67AB-4E74-BB56-AA52C57C41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9C4BC2C-6016-44FC-9FEB-8E60558337F5}" type="pres">
      <dgm:prSet presAssocID="{3B44B5FC-56FA-4670-88BA-12BD251E2CA8}" presName="hierRoot1" presStyleCnt="0"/>
      <dgm:spPr/>
    </dgm:pt>
    <dgm:pt modelId="{AFD95890-11AA-446E-91E8-8601434A1AD3}" type="pres">
      <dgm:prSet presAssocID="{3B44B5FC-56FA-4670-88BA-12BD251E2CA8}" presName="composite" presStyleCnt="0"/>
      <dgm:spPr/>
    </dgm:pt>
    <dgm:pt modelId="{DE3EE4E0-8FE0-4901-8CCF-E83FFD38F352}" type="pres">
      <dgm:prSet presAssocID="{3B44B5FC-56FA-4670-88BA-12BD251E2CA8}" presName="background" presStyleLbl="node0" presStyleIdx="0" presStyleCnt="1"/>
      <dgm:spPr>
        <a:solidFill>
          <a:schemeClr val="bg2">
            <a:lumMod val="50000"/>
          </a:schemeClr>
        </a:solidFill>
      </dgm:spPr>
    </dgm:pt>
    <dgm:pt modelId="{7035F58E-9FED-41B8-8B40-E9008DC8C68B}" type="pres">
      <dgm:prSet presAssocID="{3B44B5FC-56FA-4670-88BA-12BD251E2CA8}" presName="text" presStyleLbl="fgAcc0" presStyleIdx="0" presStyleCnt="1" custScaleX="161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E6EBFA-0D7B-4481-A52E-2F140F01E498}" type="pres">
      <dgm:prSet presAssocID="{3B44B5FC-56FA-4670-88BA-12BD251E2CA8}" presName="hierChild2" presStyleCnt="0"/>
      <dgm:spPr/>
    </dgm:pt>
    <dgm:pt modelId="{31BBE4A8-9669-439F-B4B2-38F05C17829B}" type="pres">
      <dgm:prSet presAssocID="{AC015E98-82FB-4813-A30D-A06D72084F7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F555D6-DCE7-4165-A0E7-5B594CE8788D}" type="pres">
      <dgm:prSet presAssocID="{A62F908A-0D3E-49C3-B158-6D02BE1E1747}" presName="hierRoot2" presStyleCnt="0"/>
      <dgm:spPr/>
    </dgm:pt>
    <dgm:pt modelId="{928F7C7D-571D-4D6C-9A64-5A01C47B7BC0}" type="pres">
      <dgm:prSet presAssocID="{A62F908A-0D3E-49C3-B158-6D02BE1E1747}" presName="composite2" presStyleCnt="0"/>
      <dgm:spPr/>
    </dgm:pt>
    <dgm:pt modelId="{A7294914-302E-466D-BF9E-28D7B4E984D0}" type="pres">
      <dgm:prSet presAssocID="{A62F908A-0D3E-49C3-B158-6D02BE1E1747}" presName="background2" presStyleLbl="node2" presStyleIdx="0" presStyleCnt="2"/>
      <dgm:spPr>
        <a:solidFill>
          <a:schemeClr val="bg2">
            <a:lumMod val="75000"/>
          </a:schemeClr>
        </a:solidFill>
      </dgm:spPr>
    </dgm:pt>
    <dgm:pt modelId="{82D0B835-FCDC-4526-B1C0-A3659D95E162}" type="pres">
      <dgm:prSet presAssocID="{A62F908A-0D3E-49C3-B158-6D02BE1E174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B13C5D-46A4-460E-BAFC-7A41CEB0C8CE}" type="pres">
      <dgm:prSet presAssocID="{A62F908A-0D3E-49C3-B158-6D02BE1E1747}" presName="hierChild3" presStyleCnt="0"/>
      <dgm:spPr/>
    </dgm:pt>
    <dgm:pt modelId="{862CD25B-5FEF-4A2B-B48C-E98BA8CB0939}" type="pres">
      <dgm:prSet presAssocID="{D00434C6-4DEC-4119-A5A7-7A51B422281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D92152C-30B9-4C22-97BC-4D5BE4897F15}" type="pres">
      <dgm:prSet presAssocID="{BA42E2E2-7F4F-4496-8A35-AF688F3E538B}" presName="hierRoot2" presStyleCnt="0"/>
      <dgm:spPr/>
    </dgm:pt>
    <dgm:pt modelId="{7AAE6841-2858-4F39-B19B-C171C2C81636}" type="pres">
      <dgm:prSet presAssocID="{BA42E2E2-7F4F-4496-8A35-AF688F3E538B}" presName="composite2" presStyleCnt="0"/>
      <dgm:spPr/>
    </dgm:pt>
    <dgm:pt modelId="{0D7CA14B-F4BC-4BE0-BF5A-C5D07C758FB8}" type="pres">
      <dgm:prSet presAssocID="{BA42E2E2-7F4F-4496-8A35-AF688F3E538B}" presName="background2" presStyleLbl="node2" presStyleIdx="1" presStyleCnt="2"/>
      <dgm:spPr>
        <a:solidFill>
          <a:schemeClr val="bg2">
            <a:lumMod val="75000"/>
          </a:schemeClr>
        </a:solidFill>
      </dgm:spPr>
    </dgm:pt>
    <dgm:pt modelId="{0369AA7C-DF1C-4987-A3C8-8435A0C36A65}" type="pres">
      <dgm:prSet presAssocID="{BA42E2E2-7F4F-4496-8A35-AF688F3E538B}" presName="text2" presStyleLbl="fgAcc2" presStyleIdx="1" presStyleCnt="2" custScaleX="159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A8E09A-2064-4431-B015-FB2D639BBE1B}" type="pres">
      <dgm:prSet presAssocID="{BA42E2E2-7F4F-4496-8A35-AF688F3E538B}" presName="hierChild3" presStyleCnt="0"/>
      <dgm:spPr/>
    </dgm:pt>
    <dgm:pt modelId="{BA586608-A472-4B03-9662-90A27C98BBA7}" type="pres">
      <dgm:prSet presAssocID="{5F933E18-AC71-4CD3-B9BA-B1747F10A8B0}" presName="Name17" presStyleLbl="parChTrans1D3" presStyleIdx="0" presStyleCnt="2"/>
      <dgm:spPr/>
      <dgm:t>
        <a:bodyPr/>
        <a:lstStyle/>
        <a:p>
          <a:endParaRPr lang="ru-RU"/>
        </a:p>
      </dgm:t>
    </dgm:pt>
    <dgm:pt modelId="{168B1BC3-3E66-4136-94F5-C2C509604B86}" type="pres">
      <dgm:prSet presAssocID="{E7BF6DB4-66DF-4B05-A5EF-B3DD8E3CAC38}" presName="hierRoot3" presStyleCnt="0"/>
      <dgm:spPr/>
    </dgm:pt>
    <dgm:pt modelId="{B39BD8AA-3560-4CC5-B817-C4B793E0AD75}" type="pres">
      <dgm:prSet presAssocID="{E7BF6DB4-66DF-4B05-A5EF-B3DD8E3CAC38}" presName="composite3" presStyleCnt="0"/>
      <dgm:spPr/>
    </dgm:pt>
    <dgm:pt modelId="{BD6490A8-E07B-4CFE-AF6B-7E977AB9132F}" type="pres">
      <dgm:prSet presAssocID="{E7BF6DB4-66DF-4B05-A5EF-B3DD8E3CAC38}" presName="background3" presStyleLbl="node3" presStyleIdx="0" presStyleCnt="2"/>
      <dgm:spPr>
        <a:solidFill>
          <a:schemeClr val="bg2">
            <a:lumMod val="60000"/>
            <a:lumOff val="40000"/>
          </a:schemeClr>
        </a:solidFill>
      </dgm:spPr>
    </dgm:pt>
    <dgm:pt modelId="{5E21929F-9F60-49B8-9124-ECC115265009}" type="pres">
      <dgm:prSet presAssocID="{E7BF6DB4-66DF-4B05-A5EF-B3DD8E3CAC38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F19B57-B3C6-400E-AB6F-D474692C4F96}" type="pres">
      <dgm:prSet presAssocID="{E7BF6DB4-66DF-4B05-A5EF-B3DD8E3CAC38}" presName="hierChild4" presStyleCnt="0"/>
      <dgm:spPr/>
    </dgm:pt>
    <dgm:pt modelId="{5F4CC280-11B7-4F3C-8711-6EF09C223A6B}" type="pres">
      <dgm:prSet presAssocID="{FEA7F36D-33BC-4AE6-BB6B-D80DA18995AA}" presName="Name17" presStyleLbl="parChTrans1D3" presStyleIdx="1" presStyleCnt="2"/>
      <dgm:spPr/>
      <dgm:t>
        <a:bodyPr/>
        <a:lstStyle/>
        <a:p>
          <a:endParaRPr lang="ru-RU"/>
        </a:p>
      </dgm:t>
    </dgm:pt>
    <dgm:pt modelId="{528B3EB9-2D13-4978-BBF4-F350A663302F}" type="pres">
      <dgm:prSet presAssocID="{E25C5EC2-E874-4CB4-B2C4-3947676E6164}" presName="hierRoot3" presStyleCnt="0"/>
      <dgm:spPr/>
    </dgm:pt>
    <dgm:pt modelId="{28592965-5F48-4896-96D4-95A802574691}" type="pres">
      <dgm:prSet presAssocID="{E25C5EC2-E874-4CB4-B2C4-3947676E6164}" presName="composite3" presStyleCnt="0"/>
      <dgm:spPr/>
    </dgm:pt>
    <dgm:pt modelId="{E5CADDF7-4950-4576-A377-E56DF0AECD5F}" type="pres">
      <dgm:prSet presAssocID="{E25C5EC2-E874-4CB4-B2C4-3947676E6164}" presName="background3" presStyleLbl="node3" presStyleIdx="1" presStyleCnt="2"/>
      <dgm:spPr>
        <a:solidFill>
          <a:schemeClr val="bg2">
            <a:lumMod val="60000"/>
            <a:lumOff val="40000"/>
          </a:schemeClr>
        </a:solidFill>
      </dgm:spPr>
    </dgm:pt>
    <dgm:pt modelId="{ED59B450-0C31-47C4-B183-092FC4C56DFA}" type="pres">
      <dgm:prSet presAssocID="{E25C5EC2-E874-4CB4-B2C4-3947676E6164}" presName="text3" presStyleLbl="fgAcc3" presStyleIdx="1" presStyleCnt="2" custScaleX="154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5BBDCC-1F9C-4BC9-BAC3-F05EF69AB746}" type="pres">
      <dgm:prSet presAssocID="{E25C5EC2-E874-4CB4-B2C4-3947676E6164}" presName="hierChild4" presStyleCnt="0"/>
      <dgm:spPr/>
    </dgm:pt>
  </dgm:ptLst>
  <dgm:cxnLst>
    <dgm:cxn modelId="{5687E181-7EB2-4750-A468-E781C6F9D266}" srcId="{BA42E2E2-7F4F-4496-8A35-AF688F3E538B}" destId="{E25C5EC2-E874-4CB4-B2C4-3947676E6164}" srcOrd="1" destOrd="0" parTransId="{FEA7F36D-33BC-4AE6-BB6B-D80DA18995AA}" sibTransId="{B9D48E12-26AC-4BD6-966C-CD384CCC8D7B}"/>
    <dgm:cxn modelId="{4D57C66E-5E5F-4143-92D5-3AA63E1C9B37}" srcId="{3B44B5FC-56FA-4670-88BA-12BD251E2CA8}" destId="{A62F908A-0D3E-49C3-B158-6D02BE1E1747}" srcOrd="0" destOrd="0" parTransId="{AC015E98-82FB-4813-A30D-A06D72084F79}" sibTransId="{AEB17A48-777A-4DDF-954A-2974538191A5}"/>
    <dgm:cxn modelId="{2E1178E3-6B7A-4025-A98D-40E645485608}" type="presOf" srcId="{AC015E98-82FB-4813-A30D-A06D72084F79}" destId="{31BBE4A8-9669-439F-B4B2-38F05C17829B}" srcOrd="0" destOrd="0" presId="urn:microsoft.com/office/officeart/2005/8/layout/hierarchy1"/>
    <dgm:cxn modelId="{FFDBB39D-A62C-4FAC-A13D-F6E49080054D}" type="presOf" srcId="{E25C5EC2-E874-4CB4-B2C4-3947676E6164}" destId="{ED59B450-0C31-47C4-B183-092FC4C56DFA}" srcOrd="0" destOrd="0" presId="urn:microsoft.com/office/officeart/2005/8/layout/hierarchy1"/>
    <dgm:cxn modelId="{24E12E1F-BA46-428E-AC20-DBA1B1C9BFED}" type="presOf" srcId="{A62F908A-0D3E-49C3-B158-6D02BE1E1747}" destId="{82D0B835-FCDC-4526-B1C0-A3659D95E162}" srcOrd="0" destOrd="0" presId="urn:microsoft.com/office/officeart/2005/8/layout/hierarchy1"/>
    <dgm:cxn modelId="{02DE90D5-85BE-4A41-A5D0-9867FDA3CAD4}" type="presOf" srcId="{5F933E18-AC71-4CD3-B9BA-B1747F10A8B0}" destId="{BA586608-A472-4B03-9662-90A27C98BBA7}" srcOrd="0" destOrd="0" presId="urn:microsoft.com/office/officeart/2005/8/layout/hierarchy1"/>
    <dgm:cxn modelId="{D1856BE0-6165-42FB-A4CF-B5307B4722DB}" type="presOf" srcId="{FEA7F36D-33BC-4AE6-BB6B-D80DA18995AA}" destId="{5F4CC280-11B7-4F3C-8711-6EF09C223A6B}" srcOrd="0" destOrd="0" presId="urn:microsoft.com/office/officeart/2005/8/layout/hierarchy1"/>
    <dgm:cxn modelId="{E248A38C-F9E9-43DF-A697-79B99EAC217F}" type="presOf" srcId="{3B44B5FC-56FA-4670-88BA-12BD251E2CA8}" destId="{7035F58E-9FED-41B8-8B40-E9008DC8C68B}" srcOrd="0" destOrd="0" presId="urn:microsoft.com/office/officeart/2005/8/layout/hierarchy1"/>
    <dgm:cxn modelId="{5E39EB82-43D5-450A-A0D8-38F8F764A444}" srcId="{C95278E7-67AB-4E74-BB56-AA52C57C4133}" destId="{3B44B5FC-56FA-4670-88BA-12BD251E2CA8}" srcOrd="0" destOrd="0" parTransId="{3F5BA6DC-2026-48A1-9060-DAF595C3DB4F}" sibTransId="{E24169E5-3986-4B66-9179-B4E6BB5DB0B8}"/>
    <dgm:cxn modelId="{F7221645-654D-4274-B465-9B362F3E724E}" type="presOf" srcId="{C95278E7-67AB-4E74-BB56-AA52C57C4133}" destId="{775D5BE9-16AA-4191-B5B6-989008B13683}" srcOrd="0" destOrd="0" presId="urn:microsoft.com/office/officeart/2005/8/layout/hierarchy1"/>
    <dgm:cxn modelId="{DCEE2943-C013-4B71-A741-4DEC8B13A23B}" type="presOf" srcId="{E7BF6DB4-66DF-4B05-A5EF-B3DD8E3CAC38}" destId="{5E21929F-9F60-49B8-9124-ECC115265009}" srcOrd="0" destOrd="0" presId="urn:microsoft.com/office/officeart/2005/8/layout/hierarchy1"/>
    <dgm:cxn modelId="{6389E2DC-C49F-45E8-B388-4EA68800BB9F}" type="presOf" srcId="{D00434C6-4DEC-4119-A5A7-7A51B422281F}" destId="{862CD25B-5FEF-4A2B-B48C-E98BA8CB0939}" srcOrd="0" destOrd="0" presId="urn:microsoft.com/office/officeart/2005/8/layout/hierarchy1"/>
    <dgm:cxn modelId="{4468F29C-9524-4717-B6F1-38F7D6FE7867}" type="presOf" srcId="{BA42E2E2-7F4F-4496-8A35-AF688F3E538B}" destId="{0369AA7C-DF1C-4987-A3C8-8435A0C36A65}" srcOrd="0" destOrd="0" presId="urn:microsoft.com/office/officeart/2005/8/layout/hierarchy1"/>
    <dgm:cxn modelId="{60F2BAF8-248E-4009-9DB8-494D438BF5F2}" srcId="{BA42E2E2-7F4F-4496-8A35-AF688F3E538B}" destId="{E7BF6DB4-66DF-4B05-A5EF-B3DD8E3CAC38}" srcOrd="0" destOrd="0" parTransId="{5F933E18-AC71-4CD3-B9BA-B1747F10A8B0}" sibTransId="{1A61778A-69E1-4A60-9249-5B33B4548BA3}"/>
    <dgm:cxn modelId="{9DFCE442-C868-43F9-B81B-6FEFDD88F4E3}" srcId="{3B44B5FC-56FA-4670-88BA-12BD251E2CA8}" destId="{BA42E2E2-7F4F-4496-8A35-AF688F3E538B}" srcOrd="1" destOrd="0" parTransId="{D00434C6-4DEC-4119-A5A7-7A51B422281F}" sibTransId="{20EDFEA5-B4EC-4886-BF55-0DC0E492AD2A}"/>
    <dgm:cxn modelId="{3E9377A8-523C-4F28-B4E4-AD2C7C2F49CB}" type="presParOf" srcId="{775D5BE9-16AA-4191-B5B6-989008B13683}" destId="{29C4BC2C-6016-44FC-9FEB-8E60558337F5}" srcOrd="0" destOrd="0" presId="urn:microsoft.com/office/officeart/2005/8/layout/hierarchy1"/>
    <dgm:cxn modelId="{0A5F877A-E261-4930-BD3D-C8D7657CC011}" type="presParOf" srcId="{29C4BC2C-6016-44FC-9FEB-8E60558337F5}" destId="{AFD95890-11AA-446E-91E8-8601434A1AD3}" srcOrd="0" destOrd="0" presId="urn:microsoft.com/office/officeart/2005/8/layout/hierarchy1"/>
    <dgm:cxn modelId="{7ADEF8B1-2A2A-48EC-B980-9BB6F1332B41}" type="presParOf" srcId="{AFD95890-11AA-446E-91E8-8601434A1AD3}" destId="{DE3EE4E0-8FE0-4901-8CCF-E83FFD38F352}" srcOrd="0" destOrd="0" presId="urn:microsoft.com/office/officeart/2005/8/layout/hierarchy1"/>
    <dgm:cxn modelId="{09A0B814-ED71-4A37-AFF1-15D2330C3882}" type="presParOf" srcId="{AFD95890-11AA-446E-91E8-8601434A1AD3}" destId="{7035F58E-9FED-41B8-8B40-E9008DC8C68B}" srcOrd="1" destOrd="0" presId="urn:microsoft.com/office/officeart/2005/8/layout/hierarchy1"/>
    <dgm:cxn modelId="{C1E0E925-2BB1-4728-A001-FBB0F3871CB8}" type="presParOf" srcId="{29C4BC2C-6016-44FC-9FEB-8E60558337F5}" destId="{C3E6EBFA-0D7B-4481-A52E-2F140F01E498}" srcOrd="1" destOrd="0" presId="urn:microsoft.com/office/officeart/2005/8/layout/hierarchy1"/>
    <dgm:cxn modelId="{DC7C0379-F7D4-4153-926F-75C441343690}" type="presParOf" srcId="{C3E6EBFA-0D7B-4481-A52E-2F140F01E498}" destId="{31BBE4A8-9669-439F-B4B2-38F05C17829B}" srcOrd="0" destOrd="0" presId="urn:microsoft.com/office/officeart/2005/8/layout/hierarchy1"/>
    <dgm:cxn modelId="{4253B2FD-C5E8-49B0-88B0-D11454D7F636}" type="presParOf" srcId="{C3E6EBFA-0D7B-4481-A52E-2F140F01E498}" destId="{63F555D6-DCE7-4165-A0E7-5B594CE8788D}" srcOrd="1" destOrd="0" presId="urn:microsoft.com/office/officeart/2005/8/layout/hierarchy1"/>
    <dgm:cxn modelId="{0D839815-0515-4172-BECF-5F49963B7228}" type="presParOf" srcId="{63F555D6-DCE7-4165-A0E7-5B594CE8788D}" destId="{928F7C7D-571D-4D6C-9A64-5A01C47B7BC0}" srcOrd="0" destOrd="0" presId="urn:microsoft.com/office/officeart/2005/8/layout/hierarchy1"/>
    <dgm:cxn modelId="{71FB127F-01FF-4AAE-9A22-BA916E758FDA}" type="presParOf" srcId="{928F7C7D-571D-4D6C-9A64-5A01C47B7BC0}" destId="{A7294914-302E-466D-BF9E-28D7B4E984D0}" srcOrd="0" destOrd="0" presId="urn:microsoft.com/office/officeart/2005/8/layout/hierarchy1"/>
    <dgm:cxn modelId="{EB3BE77C-305C-471E-B111-F253AD6D7EE9}" type="presParOf" srcId="{928F7C7D-571D-4D6C-9A64-5A01C47B7BC0}" destId="{82D0B835-FCDC-4526-B1C0-A3659D95E162}" srcOrd="1" destOrd="0" presId="urn:microsoft.com/office/officeart/2005/8/layout/hierarchy1"/>
    <dgm:cxn modelId="{D335CFEF-EAD4-49B2-A04D-5C6BF408EB5E}" type="presParOf" srcId="{63F555D6-DCE7-4165-A0E7-5B594CE8788D}" destId="{22B13C5D-46A4-460E-BAFC-7A41CEB0C8CE}" srcOrd="1" destOrd="0" presId="urn:microsoft.com/office/officeart/2005/8/layout/hierarchy1"/>
    <dgm:cxn modelId="{3AE9F3E2-E243-4FB4-AB14-4F16579043C0}" type="presParOf" srcId="{C3E6EBFA-0D7B-4481-A52E-2F140F01E498}" destId="{862CD25B-5FEF-4A2B-B48C-E98BA8CB0939}" srcOrd="2" destOrd="0" presId="urn:microsoft.com/office/officeart/2005/8/layout/hierarchy1"/>
    <dgm:cxn modelId="{4514EC5F-C4F2-4A6F-8BA2-649B8FD7235D}" type="presParOf" srcId="{C3E6EBFA-0D7B-4481-A52E-2F140F01E498}" destId="{ED92152C-30B9-4C22-97BC-4D5BE4897F15}" srcOrd="3" destOrd="0" presId="urn:microsoft.com/office/officeart/2005/8/layout/hierarchy1"/>
    <dgm:cxn modelId="{61E11DBC-D7E8-4A16-905D-ABC43AC3366E}" type="presParOf" srcId="{ED92152C-30B9-4C22-97BC-4D5BE4897F15}" destId="{7AAE6841-2858-4F39-B19B-C171C2C81636}" srcOrd="0" destOrd="0" presId="urn:microsoft.com/office/officeart/2005/8/layout/hierarchy1"/>
    <dgm:cxn modelId="{C9D7B9CE-933B-4DDE-AA54-18DE52C3BCBE}" type="presParOf" srcId="{7AAE6841-2858-4F39-B19B-C171C2C81636}" destId="{0D7CA14B-F4BC-4BE0-BF5A-C5D07C758FB8}" srcOrd="0" destOrd="0" presId="urn:microsoft.com/office/officeart/2005/8/layout/hierarchy1"/>
    <dgm:cxn modelId="{F219A0C0-A464-437E-A124-18DE98B6CF1E}" type="presParOf" srcId="{7AAE6841-2858-4F39-B19B-C171C2C81636}" destId="{0369AA7C-DF1C-4987-A3C8-8435A0C36A65}" srcOrd="1" destOrd="0" presId="urn:microsoft.com/office/officeart/2005/8/layout/hierarchy1"/>
    <dgm:cxn modelId="{AC1A641B-BAB1-4085-A4A0-D9A1014BDFC5}" type="presParOf" srcId="{ED92152C-30B9-4C22-97BC-4D5BE4897F15}" destId="{12A8E09A-2064-4431-B015-FB2D639BBE1B}" srcOrd="1" destOrd="0" presId="urn:microsoft.com/office/officeart/2005/8/layout/hierarchy1"/>
    <dgm:cxn modelId="{03B50BC4-2D37-4AB3-B12D-97F8B4C0943A}" type="presParOf" srcId="{12A8E09A-2064-4431-B015-FB2D639BBE1B}" destId="{BA586608-A472-4B03-9662-90A27C98BBA7}" srcOrd="0" destOrd="0" presId="urn:microsoft.com/office/officeart/2005/8/layout/hierarchy1"/>
    <dgm:cxn modelId="{69CFBD28-FF48-4B02-AE97-FE41D533C616}" type="presParOf" srcId="{12A8E09A-2064-4431-B015-FB2D639BBE1B}" destId="{168B1BC3-3E66-4136-94F5-C2C509604B86}" srcOrd="1" destOrd="0" presId="urn:microsoft.com/office/officeart/2005/8/layout/hierarchy1"/>
    <dgm:cxn modelId="{3675433B-A60A-4524-9F59-C859B6EC3A7F}" type="presParOf" srcId="{168B1BC3-3E66-4136-94F5-C2C509604B86}" destId="{B39BD8AA-3560-4CC5-B817-C4B793E0AD75}" srcOrd="0" destOrd="0" presId="urn:microsoft.com/office/officeart/2005/8/layout/hierarchy1"/>
    <dgm:cxn modelId="{8923D0BB-2CBA-4CDF-8B46-DCCD899649EF}" type="presParOf" srcId="{B39BD8AA-3560-4CC5-B817-C4B793E0AD75}" destId="{BD6490A8-E07B-4CFE-AF6B-7E977AB9132F}" srcOrd="0" destOrd="0" presId="urn:microsoft.com/office/officeart/2005/8/layout/hierarchy1"/>
    <dgm:cxn modelId="{CEC7D95E-E660-4D31-9D5A-B95AB51ADBDF}" type="presParOf" srcId="{B39BD8AA-3560-4CC5-B817-C4B793E0AD75}" destId="{5E21929F-9F60-49B8-9124-ECC115265009}" srcOrd="1" destOrd="0" presId="urn:microsoft.com/office/officeart/2005/8/layout/hierarchy1"/>
    <dgm:cxn modelId="{13F7D0BF-404D-437D-AED2-6BDE2A8C39AC}" type="presParOf" srcId="{168B1BC3-3E66-4136-94F5-C2C509604B86}" destId="{31F19B57-B3C6-400E-AB6F-D474692C4F96}" srcOrd="1" destOrd="0" presId="urn:microsoft.com/office/officeart/2005/8/layout/hierarchy1"/>
    <dgm:cxn modelId="{D13DA7A2-1075-4AFD-8B63-060E53802424}" type="presParOf" srcId="{12A8E09A-2064-4431-B015-FB2D639BBE1B}" destId="{5F4CC280-11B7-4F3C-8711-6EF09C223A6B}" srcOrd="2" destOrd="0" presId="urn:microsoft.com/office/officeart/2005/8/layout/hierarchy1"/>
    <dgm:cxn modelId="{57E73B42-036B-45BF-8639-CD7F20A225BE}" type="presParOf" srcId="{12A8E09A-2064-4431-B015-FB2D639BBE1B}" destId="{528B3EB9-2D13-4978-BBF4-F350A663302F}" srcOrd="3" destOrd="0" presId="urn:microsoft.com/office/officeart/2005/8/layout/hierarchy1"/>
    <dgm:cxn modelId="{86ED6EFF-1C37-4C6D-AE86-43FF47827EF9}" type="presParOf" srcId="{528B3EB9-2D13-4978-BBF4-F350A663302F}" destId="{28592965-5F48-4896-96D4-95A802574691}" srcOrd="0" destOrd="0" presId="urn:microsoft.com/office/officeart/2005/8/layout/hierarchy1"/>
    <dgm:cxn modelId="{C6E214BA-1D8D-40D8-8819-2470B64B869A}" type="presParOf" srcId="{28592965-5F48-4896-96D4-95A802574691}" destId="{E5CADDF7-4950-4576-A377-E56DF0AECD5F}" srcOrd="0" destOrd="0" presId="urn:microsoft.com/office/officeart/2005/8/layout/hierarchy1"/>
    <dgm:cxn modelId="{66362F7C-FC07-4CF4-8E3A-BD93E1B55526}" type="presParOf" srcId="{28592965-5F48-4896-96D4-95A802574691}" destId="{ED59B450-0C31-47C4-B183-092FC4C56DFA}" srcOrd="1" destOrd="0" presId="urn:microsoft.com/office/officeart/2005/8/layout/hierarchy1"/>
    <dgm:cxn modelId="{E497CBA6-EBBF-49AC-A152-D700443DA1A9}" type="presParOf" srcId="{528B3EB9-2D13-4978-BBF4-F350A663302F}" destId="{145BBDCC-1F9C-4BC9-BAC3-F05EF69AB74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solidFill>
          <a:srgbClr val="FFFF66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solidFill>
          <a:srgbClr val="FFFF66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Кредиты кредитных организаций</a:t>
          </a:r>
          <a:endParaRPr lang="ru-RU" sz="16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solidFill>
          <a:srgbClr val="FFFF66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C1F176-8B35-4D99-89AE-1B0A7C68BAA3}" type="pres">
      <dgm:prSet presAssocID="{F361F448-F39F-4BFD-84DB-7B8AFE965198}" presName="text2" presStyleLbl="fgAcc2" presStyleIdx="3" presStyleCnt="4" custScaleY="145860" custLinFactNeighborX="-553" custLinFactNeighborY="11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D9A00B-8A67-492D-8DC8-A04316444D87}" type="doc">
      <dgm:prSet loTypeId="urn:microsoft.com/office/officeart/2005/8/layout/venn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9D1F15-B9FB-45F4-BA53-A1F348E5FC6B}">
      <dgm:prSet phldrT="[Текст]" custT="1"/>
      <dgm:spPr>
        <a:solidFill>
          <a:srgbClr val="9999FF"/>
        </a:solidFill>
        <a:ln>
          <a:solidFill>
            <a:srgbClr val="6600CC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EBFDE81-6007-42CA-9EF1-8F6F6F01E521}" type="parTrans" cxnId="{8F8B5A17-943D-4E5E-8EC5-720EC41BD33D}">
      <dgm:prSet/>
      <dgm:spPr/>
      <dgm:t>
        <a:bodyPr/>
        <a:lstStyle/>
        <a:p>
          <a:endParaRPr lang="ru-RU"/>
        </a:p>
      </dgm:t>
    </dgm:pt>
    <dgm:pt modelId="{F78F7241-2957-46AF-A115-ACDBCF68F3EC}" type="sibTrans" cxnId="{8F8B5A17-943D-4E5E-8EC5-720EC41BD33D}">
      <dgm:prSet/>
      <dgm:spPr/>
      <dgm:t>
        <a:bodyPr/>
        <a:lstStyle/>
        <a:p>
          <a:endParaRPr lang="ru-RU"/>
        </a:p>
      </dgm:t>
    </dgm:pt>
    <dgm:pt modelId="{2E14E272-5AAF-4078-AB4D-B161004DB07D}">
      <dgm:prSet phldrT="[Текст]" custT="1"/>
      <dgm:spPr>
        <a:solidFill>
          <a:srgbClr val="00CC99"/>
        </a:solidFill>
        <a:ln>
          <a:solidFill>
            <a:srgbClr val="006666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8917310-FC03-4179-9CF6-17926488F5DF}" type="parTrans" cxnId="{121BFF70-7A23-4F78-B012-E4E3D43C5B50}">
      <dgm:prSet/>
      <dgm:spPr/>
      <dgm:t>
        <a:bodyPr/>
        <a:lstStyle/>
        <a:p>
          <a:endParaRPr lang="ru-RU"/>
        </a:p>
      </dgm:t>
    </dgm:pt>
    <dgm:pt modelId="{00D66410-23C5-4D90-BAD0-3DFE02CF84E7}" type="sibTrans" cxnId="{121BFF70-7A23-4F78-B012-E4E3D43C5B50}">
      <dgm:prSet/>
      <dgm:spPr/>
      <dgm:t>
        <a:bodyPr/>
        <a:lstStyle/>
        <a:p>
          <a:endParaRPr lang="ru-RU"/>
        </a:p>
      </dgm:t>
    </dgm:pt>
    <dgm:pt modelId="{B808C7B8-2CCE-4734-8D40-6857F408056A}">
      <dgm:prSet phldrT="[Текст]" custT="1"/>
      <dgm:spPr>
        <a:solidFill>
          <a:srgbClr val="FF6600"/>
        </a:solidFill>
        <a:ln>
          <a:solidFill>
            <a:srgbClr val="FF0000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F621ECE9-8BB0-48A0-BE32-070F39E39304}" type="parTrans" cxnId="{5E92BE1D-6FA0-4581-9552-4A89C7CE456F}">
      <dgm:prSet/>
      <dgm:spPr/>
      <dgm:t>
        <a:bodyPr/>
        <a:lstStyle/>
        <a:p>
          <a:endParaRPr lang="ru-RU"/>
        </a:p>
      </dgm:t>
    </dgm:pt>
    <dgm:pt modelId="{86B3DCF5-02E1-4993-8AA2-C0352582B79C}" type="sibTrans" cxnId="{5E92BE1D-6FA0-4581-9552-4A89C7CE456F}">
      <dgm:prSet/>
      <dgm:spPr/>
      <dgm:t>
        <a:bodyPr/>
        <a:lstStyle/>
        <a:p>
          <a:endParaRPr lang="ru-RU"/>
        </a:p>
      </dgm:t>
    </dgm:pt>
    <dgm:pt modelId="{4C291E27-1A09-472A-8401-D1789F71CC76}" type="pres">
      <dgm:prSet presAssocID="{F9D9A00B-8A67-492D-8DC8-A04316444D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30024-3547-4DF7-8B52-D3A137491D87}" type="pres">
      <dgm:prSet presAssocID="{869D1F15-B9FB-45F4-BA53-A1F348E5FC6B}" presName="Name5" presStyleLbl="vennNode1" presStyleIdx="0" presStyleCnt="3" custLinFactNeighborX="-35587" custLinFactNeighborY="-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37148-6D75-413A-8B60-68D3E8CF6844}" type="pres">
      <dgm:prSet presAssocID="{F78F7241-2957-46AF-A115-ACDBCF68F3EC}" presName="space" presStyleCnt="0"/>
      <dgm:spPr/>
    </dgm:pt>
    <dgm:pt modelId="{0C787C91-28F5-442A-87C4-96572BD68890}" type="pres">
      <dgm:prSet presAssocID="{2E14E272-5AAF-4078-AB4D-B161004DB07D}" presName="Name5" presStyleLbl="vennNode1" presStyleIdx="1" presStyleCnt="3" custLinFactNeighborX="-2521" custLinFactNeighborY="3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C7DB3-D2C9-4F2A-A19E-F200A43D60AF}" type="pres">
      <dgm:prSet presAssocID="{00D66410-23C5-4D90-BAD0-3DFE02CF84E7}" presName="space" presStyleCnt="0"/>
      <dgm:spPr/>
    </dgm:pt>
    <dgm:pt modelId="{ED03ABD5-21AC-47F6-A0A6-99C6792E06F0}" type="pres">
      <dgm:prSet presAssocID="{B808C7B8-2CCE-4734-8D40-6857F408056A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EB1DCB-C91A-406F-885D-7A109332D9BB}" type="presOf" srcId="{F9D9A00B-8A67-492D-8DC8-A04316444D87}" destId="{4C291E27-1A09-472A-8401-D1789F71CC76}" srcOrd="0" destOrd="0" presId="urn:microsoft.com/office/officeart/2005/8/layout/venn3"/>
    <dgm:cxn modelId="{348ECBEA-C4EF-4BA9-AD31-C484F233FA7C}" type="presOf" srcId="{2E14E272-5AAF-4078-AB4D-B161004DB07D}" destId="{0C787C91-28F5-442A-87C4-96572BD68890}" srcOrd="0" destOrd="0" presId="urn:microsoft.com/office/officeart/2005/8/layout/venn3"/>
    <dgm:cxn modelId="{06BA0DCF-E5DA-4D61-B0FA-8462F5FE30DA}" type="presOf" srcId="{869D1F15-B9FB-45F4-BA53-A1F348E5FC6B}" destId="{3AC30024-3547-4DF7-8B52-D3A137491D87}" srcOrd="0" destOrd="0" presId="urn:microsoft.com/office/officeart/2005/8/layout/venn3"/>
    <dgm:cxn modelId="{121BFF70-7A23-4F78-B012-E4E3D43C5B50}" srcId="{F9D9A00B-8A67-492D-8DC8-A04316444D87}" destId="{2E14E272-5AAF-4078-AB4D-B161004DB07D}" srcOrd="1" destOrd="0" parTransId="{68917310-FC03-4179-9CF6-17926488F5DF}" sibTransId="{00D66410-23C5-4D90-BAD0-3DFE02CF84E7}"/>
    <dgm:cxn modelId="{583462CD-E5C9-4453-9230-21696E20D7BF}" type="presOf" srcId="{B808C7B8-2CCE-4734-8D40-6857F408056A}" destId="{ED03ABD5-21AC-47F6-A0A6-99C6792E06F0}" srcOrd="0" destOrd="0" presId="urn:microsoft.com/office/officeart/2005/8/layout/venn3"/>
    <dgm:cxn modelId="{8F8B5A17-943D-4E5E-8EC5-720EC41BD33D}" srcId="{F9D9A00B-8A67-492D-8DC8-A04316444D87}" destId="{869D1F15-B9FB-45F4-BA53-A1F348E5FC6B}" srcOrd="0" destOrd="0" parTransId="{6EBFDE81-6007-42CA-9EF1-8F6F6F01E521}" sibTransId="{F78F7241-2957-46AF-A115-ACDBCF68F3EC}"/>
    <dgm:cxn modelId="{5E92BE1D-6FA0-4581-9552-4A89C7CE456F}" srcId="{F9D9A00B-8A67-492D-8DC8-A04316444D87}" destId="{B808C7B8-2CCE-4734-8D40-6857F408056A}" srcOrd="2" destOrd="0" parTransId="{F621ECE9-8BB0-48A0-BE32-070F39E39304}" sibTransId="{86B3DCF5-02E1-4993-8AA2-C0352582B79C}"/>
    <dgm:cxn modelId="{F7A6FB42-E2A8-48D1-8A2E-17437645DAA6}" type="presParOf" srcId="{4C291E27-1A09-472A-8401-D1789F71CC76}" destId="{3AC30024-3547-4DF7-8B52-D3A137491D87}" srcOrd="0" destOrd="0" presId="urn:microsoft.com/office/officeart/2005/8/layout/venn3"/>
    <dgm:cxn modelId="{9807F963-6C8B-4E56-B549-8424806E0635}" type="presParOf" srcId="{4C291E27-1A09-472A-8401-D1789F71CC76}" destId="{12237148-6D75-413A-8B60-68D3E8CF6844}" srcOrd="1" destOrd="0" presId="urn:microsoft.com/office/officeart/2005/8/layout/venn3"/>
    <dgm:cxn modelId="{94062AF7-3DD4-4137-ACE4-2EE5A6B68767}" type="presParOf" srcId="{4C291E27-1A09-472A-8401-D1789F71CC76}" destId="{0C787C91-28F5-442A-87C4-96572BD68890}" srcOrd="2" destOrd="0" presId="urn:microsoft.com/office/officeart/2005/8/layout/venn3"/>
    <dgm:cxn modelId="{2CA1A44A-9EA3-4C93-99CF-ED369DC75E35}" type="presParOf" srcId="{4C291E27-1A09-472A-8401-D1789F71CC76}" destId="{44AC7DB3-D2C9-4F2A-A19E-F200A43D60AF}" srcOrd="3" destOrd="0" presId="urn:microsoft.com/office/officeart/2005/8/layout/venn3"/>
    <dgm:cxn modelId="{FD4DCA84-AB1E-46D6-A065-0727A65B8588}" type="presParOf" srcId="{4C291E27-1A09-472A-8401-D1789F71CC76}" destId="{ED03ABD5-21AC-47F6-A0A6-99C6792E06F0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D1BB174-017B-4ADD-9282-EBDC88CC0C0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F7E163-C88F-43CD-8A28-DC79FD1495A6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муниципальный округ» Смоленской области  на 2025-2027 годы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A8CDA410-0BA9-4C4F-A978-9F61ECC0DEB8}" type="parTrans" cxnId="{223D316B-5137-4A3E-A4A6-21B1028C2991}">
      <dgm:prSet/>
      <dgm:spPr/>
      <dgm:t>
        <a:bodyPr/>
        <a:lstStyle/>
        <a:p>
          <a:endParaRPr lang="ru-RU"/>
        </a:p>
      </dgm:t>
    </dgm:pt>
    <dgm:pt modelId="{76B13839-4E72-43AD-A0EB-0A073E71D36B}" type="sibTrans" cxnId="{223D316B-5137-4A3E-A4A6-21B1028C2991}">
      <dgm:prSet/>
      <dgm:spPr/>
      <dgm:t>
        <a:bodyPr/>
        <a:lstStyle/>
        <a:p>
          <a:endParaRPr lang="ru-RU"/>
        </a:p>
      </dgm:t>
    </dgm:pt>
    <dgm:pt modelId="{CD26D796-6069-474A-A91A-2F1F53B49A5A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муниципальный округ»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5403795-0EA4-420F-AA6B-74BC2691DA0C}" type="parTrans" cxnId="{997EF57B-A670-40A5-A4F7-783475A573E8}">
      <dgm:prSet/>
      <dgm:spPr/>
      <dgm:t>
        <a:bodyPr/>
        <a:lstStyle/>
        <a:p>
          <a:endParaRPr lang="ru-RU"/>
        </a:p>
      </dgm:t>
    </dgm:pt>
    <dgm:pt modelId="{759746B4-72F4-47D9-AEEA-AE040AF19DF3}" type="sibTrans" cxnId="{997EF57B-A670-40A5-A4F7-783475A573E8}">
      <dgm:prSet/>
      <dgm:spPr/>
      <dgm:t>
        <a:bodyPr/>
        <a:lstStyle/>
        <a:p>
          <a:endParaRPr lang="ru-RU"/>
        </a:p>
      </dgm:t>
    </dgm:pt>
    <dgm:pt modelId="{66006D5E-4BAB-4EC9-BDD8-C08E04E76844}">
      <dgm:prSet phldrT="[Текст]" custT="1"/>
      <dgm:spPr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муниципальный округ»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DC194461-0B91-4ABB-AAFD-FBAD46F65ACF}" type="parTrans" cxnId="{8ED272A4-94D7-4B20-94E5-7B3EC8FE8890}">
      <dgm:prSet/>
      <dgm:spPr/>
      <dgm:t>
        <a:bodyPr/>
        <a:lstStyle/>
        <a:p>
          <a:endParaRPr lang="ru-RU"/>
        </a:p>
      </dgm:t>
    </dgm:pt>
    <dgm:pt modelId="{A8313097-332A-4C8F-A719-A334A6D4185E}" type="sibTrans" cxnId="{8ED272A4-94D7-4B20-94E5-7B3EC8FE8890}">
      <dgm:prSet/>
      <dgm:spPr/>
      <dgm:t>
        <a:bodyPr/>
        <a:lstStyle/>
        <a:p>
          <a:endParaRPr lang="ru-RU"/>
        </a:p>
      </dgm:t>
    </dgm:pt>
    <dgm:pt modelId="{1F9F67DA-5797-4B6E-99C7-9BDEFC867D3E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Налоговое и бюджетное законодательство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400EA50-2571-4D65-9EEA-1D4A7B337A48}" type="parTrans" cxnId="{7DEB93BB-915E-4047-A020-164EA470F83F}">
      <dgm:prSet/>
      <dgm:spPr/>
      <dgm:t>
        <a:bodyPr/>
        <a:lstStyle/>
        <a:p>
          <a:endParaRPr lang="ru-RU"/>
        </a:p>
      </dgm:t>
    </dgm:pt>
    <dgm:pt modelId="{1BF64C71-96A4-4BAE-BB45-1E9E63CB9137}" type="sibTrans" cxnId="{7DEB93BB-915E-4047-A020-164EA470F83F}">
      <dgm:prSet/>
      <dgm:spPr/>
      <dgm:t>
        <a:bodyPr/>
        <a:lstStyle/>
        <a:p>
          <a:endParaRPr lang="ru-RU"/>
        </a:p>
      </dgm:t>
    </dgm:pt>
    <dgm:pt modelId="{A7C61B3E-2DC3-4CE6-848B-8044A452FE4A}">
      <dgm:prSet custT="1"/>
      <dgm:spPr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Положение о бюджетном процессе в муниципальном образовании «Холм-Жирковский муниципальный округ»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239A7131-DC84-47C3-AEC5-FB28F966264B}" type="parTrans" cxnId="{C1B2B876-FDC7-4CA8-A3B8-580AD2DDA518}">
      <dgm:prSet/>
      <dgm:spPr/>
      <dgm:t>
        <a:bodyPr/>
        <a:lstStyle/>
        <a:p>
          <a:endParaRPr lang="ru-RU"/>
        </a:p>
      </dgm:t>
    </dgm:pt>
    <dgm:pt modelId="{628BF957-6D31-4052-8F39-98A6DC15998D}" type="sibTrans" cxnId="{C1B2B876-FDC7-4CA8-A3B8-580AD2DDA518}">
      <dgm:prSet/>
      <dgm:spPr/>
      <dgm:t>
        <a:bodyPr/>
        <a:lstStyle/>
        <a:p>
          <a:endParaRPr lang="ru-RU"/>
        </a:p>
      </dgm:t>
    </dgm:pt>
    <dgm:pt modelId="{1FCF65BB-D92C-4325-8784-F9840D019617}" type="pres">
      <dgm:prSet presAssocID="{7D1BB174-017B-4ADD-9282-EBDC88CC0C0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5C837C3-7F32-4D30-8AED-2448B2C4FDCF}" type="pres">
      <dgm:prSet presAssocID="{7D1BB174-017B-4ADD-9282-EBDC88CC0C04}" presName="Name1" presStyleCnt="0"/>
      <dgm:spPr/>
    </dgm:pt>
    <dgm:pt modelId="{406C1C94-92FF-4E7B-BB7B-960226893EB5}" type="pres">
      <dgm:prSet presAssocID="{7D1BB174-017B-4ADD-9282-EBDC88CC0C04}" presName="cycle" presStyleCnt="0"/>
      <dgm:spPr/>
    </dgm:pt>
    <dgm:pt modelId="{1C020306-C553-453C-8A3A-3CF8D9BF96E0}" type="pres">
      <dgm:prSet presAssocID="{7D1BB174-017B-4ADD-9282-EBDC88CC0C04}" presName="srcNode" presStyleLbl="node1" presStyleIdx="0" presStyleCnt="5"/>
      <dgm:spPr/>
    </dgm:pt>
    <dgm:pt modelId="{DDC3963A-2AB4-4F3A-818E-A3F1A0B4DBD5}" type="pres">
      <dgm:prSet presAssocID="{7D1BB174-017B-4ADD-9282-EBDC88CC0C04}" presName="conn" presStyleLbl="parChTrans1D2" presStyleIdx="0" presStyleCnt="1" custLinFactNeighborX="-7631" custLinFactNeighborY="780"/>
      <dgm:spPr/>
      <dgm:t>
        <a:bodyPr/>
        <a:lstStyle/>
        <a:p>
          <a:endParaRPr lang="ru-RU"/>
        </a:p>
      </dgm:t>
    </dgm:pt>
    <dgm:pt modelId="{98450633-9D14-40FC-AD8D-477F95F8FD3A}" type="pres">
      <dgm:prSet presAssocID="{7D1BB174-017B-4ADD-9282-EBDC88CC0C04}" presName="extraNode" presStyleLbl="node1" presStyleIdx="0" presStyleCnt="5"/>
      <dgm:spPr/>
    </dgm:pt>
    <dgm:pt modelId="{E45193FC-7146-4347-BD77-59111D0B03AA}" type="pres">
      <dgm:prSet presAssocID="{7D1BB174-017B-4ADD-9282-EBDC88CC0C04}" presName="dstNode" presStyleLbl="node1" presStyleIdx="0" presStyleCnt="5"/>
      <dgm:spPr/>
    </dgm:pt>
    <dgm:pt modelId="{FBFF8B65-6703-4171-BCFF-B2A3A5C9EF87}" type="pres">
      <dgm:prSet presAssocID="{12F7E163-C88F-43CD-8A28-DC79FD1495A6}" presName="text_1" presStyleLbl="node1" presStyleIdx="0" presStyleCnt="5" custLinFactNeighborX="-582" custLinFactNeighborY="-4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9CF3F-C4AE-4760-9ED2-5330978D54DA}" type="pres">
      <dgm:prSet presAssocID="{12F7E163-C88F-43CD-8A28-DC79FD1495A6}" presName="accent_1" presStyleCnt="0"/>
      <dgm:spPr/>
    </dgm:pt>
    <dgm:pt modelId="{E9C7CECD-7CB7-4217-AF78-D9DA406B69A0}" type="pres">
      <dgm:prSet presAssocID="{12F7E163-C88F-43CD-8A28-DC79FD1495A6}" presName="accentRepeatNode" presStyleLbl="solidFgAcc1" presStyleIdx="0" presStyleCnt="5"/>
      <dgm:spPr>
        <a:solidFill>
          <a:srgbClr val="00FFCC"/>
        </a:solidFill>
      </dgm:spPr>
    </dgm:pt>
    <dgm:pt modelId="{397590A4-867A-4651-937A-B3B3962E96E0}" type="pres">
      <dgm:prSet presAssocID="{CD26D796-6069-474A-A91A-2F1F53B49A5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D692A-14BF-4F51-AD72-7D1F635D011B}" type="pres">
      <dgm:prSet presAssocID="{CD26D796-6069-474A-A91A-2F1F53B49A5A}" presName="accent_2" presStyleCnt="0"/>
      <dgm:spPr/>
    </dgm:pt>
    <dgm:pt modelId="{88CB4410-FBA0-4293-BC8C-E070CD1A3D07}" type="pres">
      <dgm:prSet presAssocID="{CD26D796-6069-474A-A91A-2F1F53B49A5A}" presName="accentRepeatNode" presStyleLbl="solidFgAcc1" presStyleIdx="1" presStyleCnt="5"/>
      <dgm:spPr>
        <a:solidFill>
          <a:srgbClr val="00FFCC"/>
        </a:solidFill>
      </dgm:spPr>
    </dgm:pt>
    <dgm:pt modelId="{06481A62-AE7A-47BD-879D-B724E5F04CC8}" type="pres">
      <dgm:prSet presAssocID="{1F9F67DA-5797-4B6E-99C7-9BDEFC867D3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FB28D-261D-4960-BFFA-F641538A081E}" type="pres">
      <dgm:prSet presAssocID="{1F9F67DA-5797-4B6E-99C7-9BDEFC867D3E}" presName="accent_3" presStyleCnt="0"/>
      <dgm:spPr/>
    </dgm:pt>
    <dgm:pt modelId="{7CE1008A-EC4F-4A9E-9A1B-F2C825989FD4}" type="pres">
      <dgm:prSet presAssocID="{1F9F67DA-5797-4B6E-99C7-9BDEFC867D3E}" presName="accentRepeatNode" presStyleLbl="solidFgAcc1" presStyleIdx="2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71EB32DD-9202-4503-8578-0336ABFC9380}" type="pres">
      <dgm:prSet presAssocID="{A7C61B3E-2DC3-4CE6-848B-8044A452FE4A}" presName="text_4" presStyleLbl="node1" presStyleIdx="3" presStyleCnt="5" custLinFactNeighborX="-409" custLinFactNeighborY="-2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053C5-4D0E-488B-80E7-0CD1B41EBB8A}" type="pres">
      <dgm:prSet presAssocID="{A7C61B3E-2DC3-4CE6-848B-8044A452FE4A}" presName="accent_4" presStyleCnt="0"/>
      <dgm:spPr/>
    </dgm:pt>
    <dgm:pt modelId="{3682A8F4-41D9-40B3-8133-C3D4908859F4}" type="pres">
      <dgm:prSet presAssocID="{A7C61B3E-2DC3-4CE6-848B-8044A452FE4A}" presName="accentRepeatNode" presStyleLbl="solidFgAcc1" presStyleIdx="3" presStyleCnt="5"/>
      <dgm:spPr>
        <a:solidFill>
          <a:srgbClr val="00FFCC"/>
        </a:solidFill>
      </dgm:spPr>
      <dgm:t>
        <a:bodyPr/>
        <a:lstStyle/>
        <a:p>
          <a:endParaRPr lang="ru-RU"/>
        </a:p>
      </dgm:t>
    </dgm:pt>
    <dgm:pt modelId="{8EA2D6C8-9AFA-4CCA-8B2A-36D128B8A956}" type="pres">
      <dgm:prSet presAssocID="{66006D5E-4BAB-4EC9-BDD8-C08E04E7684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184182-00D1-468B-99BC-B441C6715F80}" type="pres">
      <dgm:prSet presAssocID="{66006D5E-4BAB-4EC9-BDD8-C08E04E76844}" presName="accent_5" presStyleCnt="0"/>
      <dgm:spPr/>
    </dgm:pt>
    <dgm:pt modelId="{6A14B762-2467-4F8D-A549-53728741713E}" type="pres">
      <dgm:prSet presAssocID="{66006D5E-4BAB-4EC9-BDD8-C08E04E76844}" presName="accentRepeatNode" presStyleLbl="solidFgAcc1" presStyleIdx="4" presStyleCnt="5" custLinFactNeighborX="-5275" custLinFactNeighborY="-488"/>
      <dgm:spPr>
        <a:solidFill>
          <a:srgbClr val="00FFCC"/>
        </a:solidFill>
      </dgm:spPr>
    </dgm:pt>
  </dgm:ptLst>
  <dgm:cxnLst>
    <dgm:cxn modelId="{52D3892D-C432-44F3-83BA-541EADDEA3BB}" type="presOf" srcId="{7D1BB174-017B-4ADD-9282-EBDC88CC0C04}" destId="{1FCF65BB-D92C-4325-8784-F9840D019617}" srcOrd="0" destOrd="0" presId="urn:microsoft.com/office/officeart/2008/layout/VerticalCurvedList"/>
    <dgm:cxn modelId="{A842A82B-CB50-4A79-BC72-F01A4086C76D}" type="presOf" srcId="{1F9F67DA-5797-4B6E-99C7-9BDEFC867D3E}" destId="{06481A62-AE7A-47BD-879D-B724E5F04CC8}" srcOrd="0" destOrd="0" presId="urn:microsoft.com/office/officeart/2008/layout/VerticalCurvedList"/>
    <dgm:cxn modelId="{7DEB93BB-915E-4047-A020-164EA470F83F}" srcId="{7D1BB174-017B-4ADD-9282-EBDC88CC0C04}" destId="{1F9F67DA-5797-4B6E-99C7-9BDEFC867D3E}" srcOrd="2" destOrd="0" parTransId="{7400EA50-2571-4D65-9EEA-1D4A7B337A48}" sibTransId="{1BF64C71-96A4-4BAE-BB45-1E9E63CB9137}"/>
    <dgm:cxn modelId="{AA24D66B-C15B-47AB-912A-A2BB787C0A65}" type="presOf" srcId="{12F7E163-C88F-43CD-8A28-DC79FD1495A6}" destId="{FBFF8B65-6703-4171-BCFF-B2A3A5C9EF87}" srcOrd="0" destOrd="0" presId="urn:microsoft.com/office/officeart/2008/layout/VerticalCurvedList"/>
    <dgm:cxn modelId="{FCC4096F-9881-4249-817C-E2453E3DDF05}" type="presOf" srcId="{A7C61B3E-2DC3-4CE6-848B-8044A452FE4A}" destId="{71EB32DD-9202-4503-8578-0336ABFC9380}" srcOrd="0" destOrd="0" presId="urn:microsoft.com/office/officeart/2008/layout/VerticalCurvedList"/>
    <dgm:cxn modelId="{223D316B-5137-4A3E-A4A6-21B1028C2991}" srcId="{7D1BB174-017B-4ADD-9282-EBDC88CC0C04}" destId="{12F7E163-C88F-43CD-8A28-DC79FD1495A6}" srcOrd="0" destOrd="0" parTransId="{A8CDA410-0BA9-4C4F-A978-9F61ECC0DEB8}" sibTransId="{76B13839-4E72-43AD-A0EB-0A073E71D36B}"/>
    <dgm:cxn modelId="{8ED272A4-94D7-4B20-94E5-7B3EC8FE8890}" srcId="{7D1BB174-017B-4ADD-9282-EBDC88CC0C04}" destId="{66006D5E-4BAB-4EC9-BDD8-C08E04E76844}" srcOrd="4" destOrd="0" parTransId="{DC194461-0B91-4ABB-AAFD-FBAD46F65ACF}" sibTransId="{A8313097-332A-4C8F-A719-A334A6D4185E}"/>
    <dgm:cxn modelId="{997EF57B-A670-40A5-A4F7-783475A573E8}" srcId="{7D1BB174-017B-4ADD-9282-EBDC88CC0C04}" destId="{CD26D796-6069-474A-A91A-2F1F53B49A5A}" srcOrd="1" destOrd="0" parTransId="{75403795-0EA4-420F-AA6B-74BC2691DA0C}" sibTransId="{759746B4-72F4-47D9-AEEA-AE040AF19DF3}"/>
    <dgm:cxn modelId="{9FFF1E2A-0830-4C4A-AAEA-2271E44FA1CD}" type="presOf" srcId="{CD26D796-6069-474A-A91A-2F1F53B49A5A}" destId="{397590A4-867A-4651-937A-B3B3962E96E0}" srcOrd="0" destOrd="0" presId="urn:microsoft.com/office/officeart/2008/layout/VerticalCurvedList"/>
    <dgm:cxn modelId="{6B504842-C3ED-4394-A9CF-E4659E0FA9F0}" type="presOf" srcId="{66006D5E-4BAB-4EC9-BDD8-C08E04E76844}" destId="{8EA2D6C8-9AFA-4CCA-8B2A-36D128B8A956}" srcOrd="0" destOrd="0" presId="urn:microsoft.com/office/officeart/2008/layout/VerticalCurvedList"/>
    <dgm:cxn modelId="{C1B2B876-FDC7-4CA8-A3B8-580AD2DDA518}" srcId="{7D1BB174-017B-4ADD-9282-EBDC88CC0C04}" destId="{A7C61B3E-2DC3-4CE6-848B-8044A452FE4A}" srcOrd="3" destOrd="0" parTransId="{239A7131-DC84-47C3-AEC5-FB28F966264B}" sibTransId="{628BF957-6D31-4052-8F39-98A6DC15998D}"/>
    <dgm:cxn modelId="{D860237B-D704-443C-A0A9-13ECF7E7753C}" type="presOf" srcId="{76B13839-4E72-43AD-A0EB-0A073E71D36B}" destId="{DDC3963A-2AB4-4F3A-818E-A3F1A0B4DBD5}" srcOrd="0" destOrd="0" presId="urn:microsoft.com/office/officeart/2008/layout/VerticalCurvedList"/>
    <dgm:cxn modelId="{FED4CDB1-7A59-4FAF-A6E5-696FCB4D5503}" type="presParOf" srcId="{1FCF65BB-D92C-4325-8784-F9840D019617}" destId="{F5C837C3-7F32-4D30-8AED-2448B2C4FDCF}" srcOrd="0" destOrd="0" presId="urn:microsoft.com/office/officeart/2008/layout/VerticalCurvedList"/>
    <dgm:cxn modelId="{51D39F02-8C44-4440-834A-664967021161}" type="presParOf" srcId="{F5C837C3-7F32-4D30-8AED-2448B2C4FDCF}" destId="{406C1C94-92FF-4E7B-BB7B-960226893EB5}" srcOrd="0" destOrd="0" presId="urn:microsoft.com/office/officeart/2008/layout/VerticalCurvedList"/>
    <dgm:cxn modelId="{E22704DB-F8A4-42F5-813B-5BB42652C95A}" type="presParOf" srcId="{406C1C94-92FF-4E7B-BB7B-960226893EB5}" destId="{1C020306-C553-453C-8A3A-3CF8D9BF96E0}" srcOrd="0" destOrd="0" presId="urn:microsoft.com/office/officeart/2008/layout/VerticalCurvedList"/>
    <dgm:cxn modelId="{453C0261-F096-44C1-95D9-C955CBDCA12C}" type="presParOf" srcId="{406C1C94-92FF-4E7B-BB7B-960226893EB5}" destId="{DDC3963A-2AB4-4F3A-818E-A3F1A0B4DBD5}" srcOrd="1" destOrd="0" presId="urn:microsoft.com/office/officeart/2008/layout/VerticalCurvedList"/>
    <dgm:cxn modelId="{2C09A3D2-CBBE-4CC1-A289-9C5835F8FE4A}" type="presParOf" srcId="{406C1C94-92FF-4E7B-BB7B-960226893EB5}" destId="{98450633-9D14-40FC-AD8D-477F95F8FD3A}" srcOrd="2" destOrd="0" presId="urn:microsoft.com/office/officeart/2008/layout/VerticalCurvedList"/>
    <dgm:cxn modelId="{5E499CA0-4CC5-41DC-A93E-FDF5CDCEE64A}" type="presParOf" srcId="{406C1C94-92FF-4E7B-BB7B-960226893EB5}" destId="{E45193FC-7146-4347-BD77-59111D0B03AA}" srcOrd="3" destOrd="0" presId="urn:microsoft.com/office/officeart/2008/layout/VerticalCurvedList"/>
    <dgm:cxn modelId="{63FDB37F-0DEF-4452-BD41-D4D89EA20B9E}" type="presParOf" srcId="{F5C837C3-7F32-4D30-8AED-2448B2C4FDCF}" destId="{FBFF8B65-6703-4171-BCFF-B2A3A5C9EF87}" srcOrd="1" destOrd="0" presId="urn:microsoft.com/office/officeart/2008/layout/VerticalCurvedList"/>
    <dgm:cxn modelId="{0C73AD35-4E3B-4015-A6BB-E66666016249}" type="presParOf" srcId="{F5C837C3-7F32-4D30-8AED-2448B2C4FDCF}" destId="{84A9CF3F-C4AE-4760-9ED2-5330978D54DA}" srcOrd="2" destOrd="0" presId="urn:microsoft.com/office/officeart/2008/layout/VerticalCurvedList"/>
    <dgm:cxn modelId="{AC6E398E-ED46-4586-B958-CEDFBB8C40A4}" type="presParOf" srcId="{84A9CF3F-C4AE-4760-9ED2-5330978D54DA}" destId="{E9C7CECD-7CB7-4217-AF78-D9DA406B69A0}" srcOrd="0" destOrd="0" presId="urn:microsoft.com/office/officeart/2008/layout/VerticalCurvedList"/>
    <dgm:cxn modelId="{0C77EDCD-F7C1-40C4-AD5C-41A4F3F27D87}" type="presParOf" srcId="{F5C837C3-7F32-4D30-8AED-2448B2C4FDCF}" destId="{397590A4-867A-4651-937A-B3B3962E96E0}" srcOrd="3" destOrd="0" presId="urn:microsoft.com/office/officeart/2008/layout/VerticalCurvedList"/>
    <dgm:cxn modelId="{5D098962-CDE4-4E36-9AA3-AA919A7FB913}" type="presParOf" srcId="{F5C837C3-7F32-4D30-8AED-2448B2C4FDCF}" destId="{7CCD692A-14BF-4F51-AD72-7D1F635D011B}" srcOrd="4" destOrd="0" presId="urn:microsoft.com/office/officeart/2008/layout/VerticalCurvedList"/>
    <dgm:cxn modelId="{8A3589D4-0232-4329-820D-768B536C7A4E}" type="presParOf" srcId="{7CCD692A-14BF-4F51-AD72-7D1F635D011B}" destId="{88CB4410-FBA0-4293-BC8C-E070CD1A3D07}" srcOrd="0" destOrd="0" presId="urn:microsoft.com/office/officeart/2008/layout/VerticalCurvedList"/>
    <dgm:cxn modelId="{28FDE914-E1F7-4826-B4CB-B2BDD252EA3C}" type="presParOf" srcId="{F5C837C3-7F32-4D30-8AED-2448B2C4FDCF}" destId="{06481A62-AE7A-47BD-879D-B724E5F04CC8}" srcOrd="5" destOrd="0" presId="urn:microsoft.com/office/officeart/2008/layout/VerticalCurvedList"/>
    <dgm:cxn modelId="{8DE457AE-F3C2-4E5A-A28A-12A7998868A5}" type="presParOf" srcId="{F5C837C3-7F32-4D30-8AED-2448B2C4FDCF}" destId="{7FAFB28D-261D-4960-BFFA-F641538A081E}" srcOrd="6" destOrd="0" presId="urn:microsoft.com/office/officeart/2008/layout/VerticalCurvedList"/>
    <dgm:cxn modelId="{8E1BDA29-CD27-47B4-8B44-A1ACEA6E5441}" type="presParOf" srcId="{7FAFB28D-261D-4960-BFFA-F641538A081E}" destId="{7CE1008A-EC4F-4A9E-9A1B-F2C825989FD4}" srcOrd="0" destOrd="0" presId="urn:microsoft.com/office/officeart/2008/layout/VerticalCurvedList"/>
    <dgm:cxn modelId="{6C9504FA-6097-458B-B3E3-AE57BE3B8E07}" type="presParOf" srcId="{F5C837C3-7F32-4D30-8AED-2448B2C4FDCF}" destId="{71EB32DD-9202-4503-8578-0336ABFC9380}" srcOrd="7" destOrd="0" presId="urn:microsoft.com/office/officeart/2008/layout/VerticalCurvedList"/>
    <dgm:cxn modelId="{E3AECA12-600D-457A-995D-DA9BEB3B2320}" type="presParOf" srcId="{F5C837C3-7F32-4D30-8AED-2448B2C4FDCF}" destId="{F11053C5-4D0E-488B-80E7-0CD1B41EBB8A}" srcOrd="8" destOrd="0" presId="urn:microsoft.com/office/officeart/2008/layout/VerticalCurvedList"/>
    <dgm:cxn modelId="{5E98933F-9997-449F-B850-5BAAA93E4AAD}" type="presParOf" srcId="{F11053C5-4D0E-488B-80E7-0CD1B41EBB8A}" destId="{3682A8F4-41D9-40B3-8133-C3D4908859F4}" srcOrd="0" destOrd="0" presId="urn:microsoft.com/office/officeart/2008/layout/VerticalCurvedList"/>
    <dgm:cxn modelId="{FD124918-18B6-41ED-B36E-3C736D9936FC}" type="presParOf" srcId="{F5C837C3-7F32-4D30-8AED-2448B2C4FDCF}" destId="{8EA2D6C8-9AFA-4CCA-8B2A-36D128B8A956}" srcOrd="9" destOrd="0" presId="urn:microsoft.com/office/officeart/2008/layout/VerticalCurvedList"/>
    <dgm:cxn modelId="{EB79B111-6443-4DAF-AD13-60369930623E}" type="presParOf" srcId="{F5C837C3-7F32-4D30-8AED-2448B2C4FDCF}" destId="{DD184182-00D1-468B-99BC-B441C6715F80}" srcOrd="10" destOrd="0" presId="urn:microsoft.com/office/officeart/2008/layout/VerticalCurvedList"/>
    <dgm:cxn modelId="{2665B081-AAF9-4918-B2FE-DFDFC6834AA0}" type="presParOf" srcId="{DD184182-00D1-468B-99BC-B441C6715F80}" destId="{6A14B762-2467-4F8D-A549-5372874171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343D597-7E83-48AC-B0BB-919CB5ED98E8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172CA008-4E56-4EF1-A757-D4F275D57855}">
      <dgm:prSet phldrT="[Текст]"/>
      <dgm:spPr>
        <a:gradFill flip="none" rotWithShape="0">
          <a:gsLst>
            <a:gs pos="0">
              <a:schemeClr val="tx2">
                <a:lumMod val="75000"/>
                <a:shade val="30000"/>
                <a:satMod val="115000"/>
              </a:schemeClr>
            </a:gs>
            <a:gs pos="50000">
              <a:schemeClr val="tx2">
                <a:lumMod val="75000"/>
                <a:shade val="67500"/>
                <a:satMod val="115000"/>
              </a:schemeClr>
            </a:gs>
            <a:gs pos="100000">
              <a:schemeClr val="tx2">
                <a:lumMod val="75000"/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bg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dirty="0" smtClean="0">
              <a:solidFill>
                <a:srgbClr val="CC0000"/>
              </a:solidFill>
              <a:latin typeface="Book Antiqua" panose="02040602050305030304" pitchFamily="18" charset="0"/>
            </a:rPr>
            <a:t>  </a:t>
          </a:r>
          <a:r>
            <a:rPr lang="ru-RU" dirty="0" smtClean="0">
              <a:solidFill>
                <a:schemeClr val="bg1"/>
              </a:solidFill>
              <a:latin typeface="Book Antiqua" panose="02040602050305030304" pitchFamily="18" charset="0"/>
            </a:rPr>
            <a:t>ЗАДАЧИ</a:t>
          </a:r>
          <a:endParaRPr lang="ru-RU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8D9D02B7-5824-4D4B-89C0-0C3B729B3FD4}" type="parTrans" cxnId="{1130A65F-EEEC-42DE-8FC5-04C6BFA3E192}">
      <dgm:prSet/>
      <dgm:spPr/>
      <dgm:t>
        <a:bodyPr/>
        <a:lstStyle/>
        <a:p>
          <a:endParaRPr lang="ru-RU"/>
        </a:p>
      </dgm:t>
    </dgm:pt>
    <dgm:pt modelId="{34019A34-5708-4CC6-A232-F06743B6B893}" type="sibTrans" cxnId="{1130A65F-EEEC-42DE-8FC5-04C6BFA3E192}">
      <dgm:prSet/>
      <dgm:spPr/>
      <dgm:t>
        <a:bodyPr/>
        <a:lstStyle/>
        <a:p>
          <a:endParaRPr lang="ru-RU"/>
        </a:p>
      </dgm:t>
    </dgm:pt>
    <dgm:pt modelId="{9482DD2C-5B0B-458A-B2CC-BC3C2E25893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Обеспечение прозрачного механизма оценки эффективности налоговых льгот, проведение мероприятий по их сокращению и отмене неэффективных.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D198CEE-9162-4B2E-9BED-9654E954B340}" type="parTrans" cxnId="{FB397738-78D9-45C2-8A0D-D567693FDFD3}">
      <dgm:prSet/>
      <dgm:spPr/>
      <dgm:t>
        <a:bodyPr/>
        <a:lstStyle/>
        <a:p>
          <a:endParaRPr lang="ru-RU"/>
        </a:p>
      </dgm:t>
    </dgm:pt>
    <dgm:pt modelId="{2E620F66-053B-42FE-B8BA-701C1EE0457B}" type="sibTrans" cxnId="{FB397738-78D9-45C2-8A0D-D567693FDFD3}">
      <dgm:prSet/>
      <dgm:spPr/>
      <dgm:t>
        <a:bodyPr/>
        <a:lstStyle/>
        <a:p>
          <a:endParaRPr lang="ru-RU"/>
        </a:p>
      </dgm:t>
    </dgm:pt>
    <dgm:pt modelId="{50846535-DD5D-46A6-9FDE-D74D8A97949C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Сохранение высокой долговой устойчивости муниципального образования, способствующей обеспечению сбалансированности бюджета муниципального округа. 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FB8AD96-49DC-403D-829D-F9342A4A9255}" type="parTrans" cxnId="{0CDD4782-B768-43EC-8E12-6057C9C6B541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8184B9D2-9B54-423C-9F39-8337612E0153}" type="sibTrans" cxnId="{0CDD4782-B768-43EC-8E12-6057C9C6B541}">
      <dgm:prSet/>
      <dgm:spPr/>
      <dgm:t>
        <a:bodyPr/>
        <a:lstStyle/>
        <a:p>
          <a:endParaRPr lang="ru-RU"/>
        </a:p>
      </dgm:t>
    </dgm:pt>
    <dgm:pt modelId="{8DEC9435-84A8-4514-B9E1-3485885BC15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Стратегическая </a:t>
          </a:r>
          <a:r>
            <a:rPr lang="ru-RU" sz="1400" dirty="0" err="1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приоритизация</a:t>
          </a:r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 расходов бюджета, направленных на достижение целей и целевых показателей национальных проектов, определенных в соответствии с Указом Президента Российской Федерации №309. 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36BD619-F62C-4EF3-822D-19A78088941B}" type="parTrans" cxnId="{FB569D39-8D6F-4CF4-BFB7-AFCACF50EA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7D1D039D-4AAF-46E0-A468-2A18FFFA3B29}" type="sibTrans" cxnId="{FB569D39-8D6F-4CF4-BFB7-AFCACF50EA4C}">
      <dgm:prSet/>
      <dgm:spPr/>
      <dgm:t>
        <a:bodyPr/>
        <a:lstStyle/>
        <a:p>
          <a:endParaRPr lang="ru-RU"/>
        </a:p>
      </dgm:t>
    </dgm:pt>
    <dgm:pt modelId="{8D3AFFF1-7785-4D80-AC0D-385BA4A659C2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Сохранение социальной направленности бюджета муниципального образования « Холм-Жирковский муниципальный округ» Смоленской области, исполнение всех социально значимых социальных обязательств. 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E92428D-4675-42B2-890B-1A07C3F1D3DC}" type="parTrans" cxnId="{B6B0B5F5-E17B-4868-BF0F-850D3D56A288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ru-RU"/>
        </a:p>
      </dgm:t>
    </dgm:pt>
    <dgm:pt modelId="{EC810C09-60B6-4511-9F90-F97898B5BB0C}" type="sibTrans" cxnId="{B6B0B5F5-E17B-4868-BF0F-850D3D56A288}">
      <dgm:prSet/>
      <dgm:spPr/>
      <dgm:t>
        <a:bodyPr/>
        <a:lstStyle/>
        <a:p>
          <a:endParaRPr lang="ru-RU"/>
        </a:p>
      </dgm:t>
    </dgm:pt>
    <dgm:pt modelId="{B5C1B376-F675-47AF-BD2F-1FE751ABF911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Создание условий для повышения инвестиционной активности хозяйствующих субъектов, осуществляющих деятельность на территории  округа, и обеспечение стабильных условий для введения предпринимательской деятельности.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19CB32C-E36D-4C7D-8931-187D304D4D8D}" type="parTrans" cxnId="{BD4C70FB-054E-4C96-AEDB-ABC492E52DAD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A3661BA3-FF31-4932-AA92-7F823637011D}" type="sibTrans" cxnId="{BD4C70FB-054E-4C96-AEDB-ABC492E52DAD}">
      <dgm:prSet/>
      <dgm:spPr/>
      <dgm:t>
        <a:bodyPr/>
        <a:lstStyle/>
        <a:p>
          <a:endParaRPr lang="ru-RU"/>
        </a:p>
      </dgm:t>
    </dgm:pt>
    <dgm:pt modelId="{254BBC17-C171-4185-8742-6A957EED51DE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Развитие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использования.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43AB582-7B89-4EF9-98FC-1CBBE1EE4A44}" type="parTrans" cxnId="{42883931-B5A5-4388-8B33-9A9DACD1F896}">
      <dgm:prSet/>
      <dgm:spPr/>
      <dgm:t>
        <a:bodyPr/>
        <a:lstStyle/>
        <a:p>
          <a:endParaRPr lang="ru-RU"/>
        </a:p>
      </dgm:t>
    </dgm:pt>
    <dgm:pt modelId="{285714D9-FA3A-432A-8CA9-B2F49B82F416}" type="sibTrans" cxnId="{42883931-B5A5-4388-8B33-9A9DACD1F896}">
      <dgm:prSet/>
      <dgm:spPr/>
      <dgm:t>
        <a:bodyPr/>
        <a:lstStyle/>
        <a:p>
          <a:endParaRPr lang="ru-RU"/>
        </a:p>
      </dgm:t>
    </dgm:pt>
    <dgm:pt modelId="{57C723BA-310C-4AED-AD1E-7F3B25AB25B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>
            <a:lnSpc>
              <a:spcPct val="100000"/>
            </a:lnSpc>
          </a:pPr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Сохранение долгосрочной устойчивости экономики и бюджетной системы муниципального образования «Холм-Жирковский муниципальный округ» Смоленской области.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58429AE-32FF-436E-8036-75247F1F6076}" type="parTrans" cxnId="{EC457A04-C487-4341-9175-9C1ED0FD3D3B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4E4B0CC-F655-4C80-AD1A-565198B8A1A1}" type="sibTrans" cxnId="{EC457A04-C487-4341-9175-9C1ED0FD3D3B}">
      <dgm:prSet/>
      <dgm:spPr/>
      <dgm:t>
        <a:bodyPr/>
        <a:lstStyle/>
        <a:p>
          <a:endParaRPr lang="ru-RU"/>
        </a:p>
      </dgm:t>
    </dgm:pt>
    <dgm:pt modelId="{4B63BD33-4D61-4626-88F6-508AA11F236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just"/>
          <a:r>
            <a: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Повышение открытости и прозрачности управления общественными финансами.</a:t>
          </a:r>
          <a:endParaRPr lang="ru-RU" sz="1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863337F-461C-42AD-8B5E-08547213AAED}" type="parTrans" cxnId="{C447EAE7-C015-4267-9582-004550C502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E22B323-AE5E-4DFF-BD84-B4CDBB78270A}" type="sibTrans" cxnId="{C447EAE7-C015-4267-9582-004550C5024C}">
      <dgm:prSet/>
      <dgm:spPr/>
      <dgm:t>
        <a:bodyPr/>
        <a:lstStyle/>
        <a:p>
          <a:endParaRPr lang="ru-RU"/>
        </a:p>
      </dgm:t>
    </dgm:pt>
    <dgm:pt modelId="{75955B91-4EF4-4DE7-854D-1C3C5B4FAEF3}" type="pres">
      <dgm:prSet presAssocID="{6343D597-7E83-48AC-B0BB-919CB5ED98E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160E1F-98CC-4F7C-B4AF-D31CDFEA4249}" type="pres">
      <dgm:prSet presAssocID="{172CA008-4E56-4EF1-A757-D4F275D57855}" presName="root1" presStyleCnt="0"/>
      <dgm:spPr/>
    </dgm:pt>
    <dgm:pt modelId="{DFAB9813-768F-4559-83FF-DB653D04E50B}" type="pres">
      <dgm:prSet presAssocID="{172CA008-4E56-4EF1-A757-D4F275D57855}" presName="LevelOneTextNode" presStyleLbl="node0" presStyleIdx="0" presStyleCnt="1" custScaleY="119224" custLinFactX="-100000" custLinFactNeighborX="-194000" custLinFactNeighborY="-5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E78548-7D3D-4684-874D-6BDC30D11D83}" type="pres">
      <dgm:prSet presAssocID="{172CA008-4E56-4EF1-A757-D4F275D57855}" presName="level2hierChild" presStyleCnt="0"/>
      <dgm:spPr/>
    </dgm:pt>
    <dgm:pt modelId="{09298883-D820-40DD-90C1-C00A98AC6E37}" type="pres">
      <dgm:prSet presAssocID="{458429AE-32FF-436E-8036-75247F1F6076}" presName="conn2-1" presStyleLbl="parChTrans1D2" presStyleIdx="0" presStyleCnt="8"/>
      <dgm:spPr/>
      <dgm:t>
        <a:bodyPr/>
        <a:lstStyle/>
        <a:p>
          <a:endParaRPr lang="ru-RU"/>
        </a:p>
      </dgm:t>
    </dgm:pt>
    <dgm:pt modelId="{1E0A0121-48CA-460E-B066-99C369D8C63D}" type="pres">
      <dgm:prSet presAssocID="{458429AE-32FF-436E-8036-75247F1F6076}" presName="connTx" presStyleLbl="parChTrans1D2" presStyleIdx="0" presStyleCnt="8"/>
      <dgm:spPr/>
      <dgm:t>
        <a:bodyPr/>
        <a:lstStyle/>
        <a:p>
          <a:endParaRPr lang="ru-RU"/>
        </a:p>
      </dgm:t>
    </dgm:pt>
    <dgm:pt modelId="{6B3D1EB3-4579-4EDD-BFB6-068B2DDBBF10}" type="pres">
      <dgm:prSet presAssocID="{57C723BA-310C-4AED-AD1E-7F3B25AB25BC}" presName="root2" presStyleCnt="0"/>
      <dgm:spPr/>
    </dgm:pt>
    <dgm:pt modelId="{BB238364-FC69-40C7-9DBA-8B89256BDA09}" type="pres">
      <dgm:prSet presAssocID="{57C723BA-310C-4AED-AD1E-7F3B25AB25BC}" presName="LevelTwoTextNode" presStyleLbl="node2" presStyleIdx="0" presStyleCnt="8" custScaleX="444884" custScaleY="131168" custLinFactNeighborX="-1954" custLinFactNeighborY="401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D40695-6A43-434F-9FA4-8AA55AC9A856}" type="pres">
      <dgm:prSet presAssocID="{57C723BA-310C-4AED-AD1E-7F3B25AB25BC}" presName="level3hierChild" presStyleCnt="0"/>
      <dgm:spPr/>
    </dgm:pt>
    <dgm:pt modelId="{27A8325B-CAF5-410B-A80E-53DEFD3B379F}" type="pres">
      <dgm:prSet presAssocID="{A43AB582-7B89-4EF9-98FC-1CBBE1EE4A44}" presName="conn2-1" presStyleLbl="parChTrans1D2" presStyleIdx="1" presStyleCnt="8"/>
      <dgm:spPr/>
      <dgm:t>
        <a:bodyPr/>
        <a:lstStyle/>
        <a:p>
          <a:endParaRPr lang="ru-RU"/>
        </a:p>
      </dgm:t>
    </dgm:pt>
    <dgm:pt modelId="{991DF414-2C6D-4799-B766-A92FDBF1145B}" type="pres">
      <dgm:prSet presAssocID="{A43AB582-7B89-4EF9-98FC-1CBBE1EE4A44}" presName="connTx" presStyleLbl="parChTrans1D2" presStyleIdx="1" presStyleCnt="8"/>
      <dgm:spPr/>
      <dgm:t>
        <a:bodyPr/>
        <a:lstStyle/>
        <a:p>
          <a:endParaRPr lang="ru-RU"/>
        </a:p>
      </dgm:t>
    </dgm:pt>
    <dgm:pt modelId="{CCC9D4E6-8836-44F3-8202-469DD1F34FA2}" type="pres">
      <dgm:prSet presAssocID="{254BBC17-C171-4185-8742-6A957EED51DE}" presName="root2" presStyleCnt="0"/>
      <dgm:spPr/>
    </dgm:pt>
    <dgm:pt modelId="{9E9C4E90-20CF-4EC7-9274-6549105A805D}" type="pres">
      <dgm:prSet presAssocID="{254BBC17-C171-4185-8742-6A957EED51DE}" presName="LevelTwoTextNode" presStyleLbl="node2" presStyleIdx="1" presStyleCnt="8" custScaleX="444884" custScaleY="145959" custLinFactNeighborX="-1954" custLinFactNeighborY="301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A9ED82-415C-49EA-8523-24FD2D4C09F5}" type="pres">
      <dgm:prSet presAssocID="{254BBC17-C171-4185-8742-6A957EED51DE}" presName="level3hierChild" presStyleCnt="0"/>
      <dgm:spPr/>
    </dgm:pt>
    <dgm:pt modelId="{417EC0B5-8652-439D-A285-DBAC4D41D20B}" type="pres">
      <dgm:prSet presAssocID="{0D198CEE-9162-4B2E-9BED-9654E954B340}" presName="conn2-1" presStyleLbl="parChTrans1D2" presStyleIdx="2" presStyleCnt="8"/>
      <dgm:spPr/>
      <dgm:t>
        <a:bodyPr/>
        <a:lstStyle/>
        <a:p>
          <a:endParaRPr lang="ru-RU"/>
        </a:p>
      </dgm:t>
    </dgm:pt>
    <dgm:pt modelId="{46D470C2-D3C5-4CE9-8B38-BED2D11734EA}" type="pres">
      <dgm:prSet presAssocID="{0D198CEE-9162-4B2E-9BED-9654E954B340}" presName="connTx" presStyleLbl="parChTrans1D2" presStyleIdx="2" presStyleCnt="8"/>
      <dgm:spPr/>
      <dgm:t>
        <a:bodyPr/>
        <a:lstStyle/>
        <a:p>
          <a:endParaRPr lang="ru-RU"/>
        </a:p>
      </dgm:t>
    </dgm:pt>
    <dgm:pt modelId="{603DBD1D-A4FF-404E-B45F-BBA5804EC81C}" type="pres">
      <dgm:prSet presAssocID="{9482DD2C-5B0B-458A-B2CC-BC3C2E25893A}" presName="root2" presStyleCnt="0"/>
      <dgm:spPr/>
    </dgm:pt>
    <dgm:pt modelId="{226F4886-6928-44FD-9ADA-B1CF83DC66F3}" type="pres">
      <dgm:prSet presAssocID="{9482DD2C-5B0B-458A-B2CC-BC3C2E25893A}" presName="LevelTwoTextNode" presStyleLbl="node2" presStyleIdx="2" presStyleCnt="8" custScaleX="444884" custLinFactNeighborX="2111" custLinFactNeighborY="207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04F721-FE91-4A3C-A059-FC5A98F58CB9}" type="pres">
      <dgm:prSet presAssocID="{9482DD2C-5B0B-458A-B2CC-BC3C2E25893A}" presName="level3hierChild" presStyleCnt="0"/>
      <dgm:spPr/>
    </dgm:pt>
    <dgm:pt modelId="{D7CE73AC-70FA-452D-AA2A-52AE60A79BF4}" type="pres">
      <dgm:prSet presAssocID="{8E92428D-4675-42B2-890B-1A07C3F1D3DC}" presName="conn2-1" presStyleLbl="parChTrans1D2" presStyleIdx="3" presStyleCnt="8"/>
      <dgm:spPr/>
      <dgm:t>
        <a:bodyPr/>
        <a:lstStyle/>
        <a:p>
          <a:endParaRPr lang="ru-RU"/>
        </a:p>
      </dgm:t>
    </dgm:pt>
    <dgm:pt modelId="{3520D75C-8D12-4B16-9D58-E9BCF661D5E1}" type="pres">
      <dgm:prSet presAssocID="{8E92428D-4675-42B2-890B-1A07C3F1D3DC}" presName="connTx" presStyleLbl="parChTrans1D2" presStyleIdx="3" presStyleCnt="8"/>
      <dgm:spPr/>
      <dgm:t>
        <a:bodyPr/>
        <a:lstStyle/>
        <a:p>
          <a:endParaRPr lang="ru-RU"/>
        </a:p>
      </dgm:t>
    </dgm:pt>
    <dgm:pt modelId="{ABE9D13C-2C93-460E-960D-B39E57B01A71}" type="pres">
      <dgm:prSet presAssocID="{8D3AFFF1-7785-4D80-AC0D-385BA4A659C2}" presName="root2" presStyleCnt="0"/>
      <dgm:spPr/>
    </dgm:pt>
    <dgm:pt modelId="{8DFE2CFD-64F4-4DAF-8272-7A26E58246C3}" type="pres">
      <dgm:prSet presAssocID="{8D3AFFF1-7785-4D80-AC0D-385BA4A659C2}" presName="LevelTwoTextNode" presStyleLbl="node2" presStyleIdx="3" presStyleCnt="8" custScaleX="444884" custScaleY="128153" custLinFactNeighborX="2619" custLinFactNeighborY="7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7E1D23-793D-482B-87F1-A0928887947D}" type="pres">
      <dgm:prSet presAssocID="{8D3AFFF1-7785-4D80-AC0D-385BA4A659C2}" presName="level3hierChild" presStyleCnt="0"/>
      <dgm:spPr/>
    </dgm:pt>
    <dgm:pt modelId="{7AB69E78-5C6A-4309-840E-2839E8EFBD4F}" type="pres">
      <dgm:prSet presAssocID="{736BD619-F62C-4EF3-822D-19A78088941B}" presName="conn2-1" presStyleLbl="parChTrans1D2" presStyleIdx="4" presStyleCnt="8"/>
      <dgm:spPr/>
      <dgm:t>
        <a:bodyPr/>
        <a:lstStyle/>
        <a:p>
          <a:endParaRPr lang="ru-RU"/>
        </a:p>
      </dgm:t>
    </dgm:pt>
    <dgm:pt modelId="{35A0AD11-5217-420A-85BA-20FC1C31A971}" type="pres">
      <dgm:prSet presAssocID="{736BD619-F62C-4EF3-822D-19A78088941B}" presName="connTx" presStyleLbl="parChTrans1D2" presStyleIdx="4" presStyleCnt="8"/>
      <dgm:spPr/>
      <dgm:t>
        <a:bodyPr/>
        <a:lstStyle/>
        <a:p>
          <a:endParaRPr lang="ru-RU"/>
        </a:p>
      </dgm:t>
    </dgm:pt>
    <dgm:pt modelId="{38165248-BB2F-4C26-873C-203CEFA593E6}" type="pres">
      <dgm:prSet presAssocID="{8DEC9435-84A8-4514-B9E1-3485885BC156}" presName="root2" presStyleCnt="0"/>
      <dgm:spPr/>
    </dgm:pt>
    <dgm:pt modelId="{AE6D7DC3-2449-416D-95BD-7840531C7D2B}" type="pres">
      <dgm:prSet presAssocID="{8DEC9435-84A8-4514-B9E1-3485885BC156}" presName="LevelTwoTextNode" presStyleLbl="node2" presStyleIdx="4" presStyleCnt="8" custScaleX="445008" custScaleY="155685" custLinFactNeighborX="253" custLinFactNeighborY="-67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30C8D2-99D3-40BF-958E-A0F662C37785}" type="pres">
      <dgm:prSet presAssocID="{8DEC9435-84A8-4514-B9E1-3485885BC156}" presName="level3hierChild" presStyleCnt="0"/>
      <dgm:spPr/>
    </dgm:pt>
    <dgm:pt modelId="{452A65E6-090D-4A52-83A9-5946FCE3E538}" type="pres">
      <dgm:prSet presAssocID="{2FB8AD96-49DC-403D-829D-F9342A4A9255}" presName="conn2-1" presStyleLbl="parChTrans1D2" presStyleIdx="5" presStyleCnt="8"/>
      <dgm:spPr/>
      <dgm:t>
        <a:bodyPr/>
        <a:lstStyle/>
        <a:p>
          <a:endParaRPr lang="ru-RU"/>
        </a:p>
      </dgm:t>
    </dgm:pt>
    <dgm:pt modelId="{A82F444C-4A5B-4D79-A899-B7B8038C5FAC}" type="pres">
      <dgm:prSet presAssocID="{2FB8AD96-49DC-403D-829D-F9342A4A9255}" presName="connTx" presStyleLbl="parChTrans1D2" presStyleIdx="5" presStyleCnt="8"/>
      <dgm:spPr/>
      <dgm:t>
        <a:bodyPr/>
        <a:lstStyle/>
        <a:p>
          <a:endParaRPr lang="ru-RU"/>
        </a:p>
      </dgm:t>
    </dgm:pt>
    <dgm:pt modelId="{0B22D0FC-1DC6-4047-8966-E59441935E66}" type="pres">
      <dgm:prSet presAssocID="{50846535-DD5D-46A6-9FDE-D74D8A97949C}" presName="root2" presStyleCnt="0"/>
      <dgm:spPr/>
    </dgm:pt>
    <dgm:pt modelId="{AFCC86B6-BF4F-4110-A11D-5307A7A470C3}" type="pres">
      <dgm:prSet presAssocID="{50846535-DD5D-46A6-9FDE-D74D8A97949C}" presName="LevelTwoTextNode" presStyleLbl="node2" presStyleIdx="5" presStyleCnt="8" custScaleX="441124" custScaleY="114469" custLinFactNeighborX="253" custLinFactNeighborY="-127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5183FB-3B6F-4FCC-A5D7-002F4858D87F}" type="pres">
      <dgm:prSet presAssocID="{50846535-DD5D-46A6-9FDE-D74D8A97949C}" presName="level3hierChild" presStyleCnt="0"/>
      <dgm:spPr/>
    </dgm:pt>
    <dgm:pt modelId="{B19E7357-EE4F-48FF-90A3-0E0234BDB7C5}" type="pres">
      <dgm:prSet presAssocID="{2863337F-461C-42AD-8B5E-08547213AAED}" presName="conn2-1" presStyleLbl="parChTrans1D2" presStyleIdx="6" presStyleCnt="8"/>
      <dgm:spPr/>
      <dgm:t>
        <a:bodyPr/>
        <a:lstStyle/>
        <a:p>
          <a:endParaRPr lang="ru-RU"/>
        </a:p>
      </dgm:t>
    </dgm:pt>
    <dgm:pt modelId="{4C4D7A21-97B8-4B23-96BE-11F72F43F119}" type="pres">
      <dgm:prSet presAssocID="{2863337F-461C-42AD-8B5E-08547213AAED}" presName="connTx" presStyleLbl="parChTrans1D2" presStyleIdx="6" presStyleCnt="8"/>
      <dgm:spPr/>
      <dgm:t>
        <a:bodyPr/>
        <a:lstStyle/>
        <a:p>
          <a:endParaRPr lang="ru-RU"/>
        </a:p>
      </dgm:t>
    </dgm:pt>
    <dgm:pt modelId="{F09FC3AF-6035-4714-857C-CC99D6568742}" type="pres">
      <dgm:prSet presAssocID="{4B63BD33-4D61-4626-88F6-508AA11F236D}" presName="root2" presStyleCnt="0"/>
      <dgm:spPr/>
    </dgm:pt>
    <dgm:pt modelId="{804B82CD-D12E-4856-B339-BD4CF6FDB575}" type="pres">
      <dgm:prSet presAssocID="{4B63BD33-4D61-4626-88F6-508AA11F236D}" presName="LevelTwoTextNode" presStyleLbl="node2" presStyleIdx="6" presStyleCnt="8" custScaleX="444617" custScaleY="79163" custLinFactNeighborX="128" custLinFactNeighborY="-182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3F6B36-F135-4CF8-A47D-903C8067F706}" type="pres">
      <dgm:prSet presAssocID="{4B63BD33-4D61-4626-88F6-508AA11F236D}" presName="level3hierChild" presStyleCnt="0"/>
      <dgm:spPr/>
    </dgm:pt>
    <dgm:pt modelId="{58323DEF-263A-4F3D-AA0A-EF82F728FA1E}" type="pres">
      <dgm:prSet presAssocID="{419CB32C-E36D-4C7D-8931-187D304D4D8D}" presName="conn2-1" presStyleLbl="parChTrans1D2" presStyleIdx="7" presStyleCnt="8"/>
      <dgm:spPr/>
      <dgm:t>
        <a:bodyPr/>
        <a:lstStyle/>
        <a:p>
          <a:endParaRPr lang="ru-RU"/>
        </a:p>
      </dgm:t>
    </dgm:pt>
    <dgm:pt modelId="{1E74824C-187B-4B5B-99DE-134A4C67F6E2}" type="pres">
      <dgm:prSet presAssocID="{419CB32C-E36D-4C7D-8931-187D304D4D8D}" presName="connTx" presStyleLbl="parChTrans1D2" presStyleIdx="7" presStyleCnt="8"/>
      <dgm:spPr/>
      <dgm:t>
        <a:bodyPr/>
        <a:lstStyle/>
        <a:p>
          <a:endParaRPr lang="ru-RU"/>
        </a:p>
      </dgm:t>
    </dgm:pt>
    <dgm:pt modelId="{C8D2C0D6-CC38-49DD-8DC6-109534BFA33B}" type="pres">
      <dgm:prSet presAssocID="{B5C1B376-F675-47AF-BD2F-1FE751ABF911}" presName="root2" presStyleCnt="0"/>
      <dgm:spPr/>
    </dgm:pt>
    <dgm:pt modelId="{6AC14197-C9C1-4213-9FAA-E4356CCB8B92}" type="pres">
      <dgm:prSet presAssocID="{B5C1B376-F675-47AF-BD2F-1FE751ABF911}" presName="LevelTwoTextNode" presStyleLbl="node2" presStyleIdx="7" presStyleCnt="8" custScaleX="443820" custScaleY="129040" custLinFactNeighborX="-1954" custLinFactNeighborY="-142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2801F1-635D-4D4A-A3B7-67747C862F9E}" type="pres">
      <dgm:prSet presAssocID="{B5C1B376-F675-47AF-BD2F-1FE751ABF911}" presName="level3hierChild" presStyleCnt="0"/>
      <dgm:spPr/>
    </dgm:pt>
  </dgm:ptLst>
  <dgm:cxnLst>
    <dgm:cxn modelId="{7597DFD5-E580-415C-B42E-5D4AD61E5E0D}" type="presOf" srcId="{419CB32C-E36D-4C7D-8931-187D304D4D8D}" destId="{58323DEF-263A-4F3D-AA0A-EF82F728FA1E}" srcOrd="0" destOrd="0" presId="urn:microsoft.com/office/officeart/2008/layout/HorizontalMultiLevelHierarchy"/>
    <dgm:cxn modelId="{5BCDDD85-30F0-44EE-8514-313580BBEE0C}" type="presOf" srcId="{2FB8AD96-49DC-403D-829D-F9342A4A9255}" destId="{A82F444C-4A5B-4D79-A899-B7B8038C5FAC}" srcOrd="1" destOrd="0" presId="urn:microsoft.com/office/officeart/2008/layout/HorizontalMultiLevelHierarchy"/>
    <dgm:cxn modelId="{040E00AB-4706-47E2-B48E-464F6F21E96B}" type="presOf" srcId="{736BD619-F62C-4EF3-822D-19A78088941B}" destId="{7AB69E78-5C6A-4309-840E-2839E8EFBD4F}" srcOrd="0" destOrd="0" presId="urn:microsoft.com/office/officeart/2008/layout/HorizontalMultiLevelHierarchy"/>
    <dgm:cxn modelId="{42883931-B5A5-4388-8B33-9A9DACD1F896}" srcId="{172CA008-4E56-4EF1-A757-D4F275D57855}" destId="{254BBC17-C171-4185-8742-6A957EED51DE}" srcOrd="1" destOrd="0" parTransId="{A43AB582-7B89-4EF9-98FC-1CBBE1EE4A44}" sibTransId="{285714D9-FA3A-432A-8CA9-B2F49B82F416}"/>
    <dgm:cxn modelId="{6D170BBB-7740-46E6-9F54-A8645F6373D2}" type="presOf" srcId="{A43AB582-7B89-4EF9-98FC-1CBBE1EE4A44}" destId="{991DF414-2C6D-4799-B766-A92FDBF1145B}" srcOrd="1" destOrd="0" presId="urn:microsoft.com/office/officeart/2008/layout/HorizontalMultiLevelHierarchy"/>
    <dgm:cxn modelId="{5BCB6CAD-5EB7-44E4-BCEA-CA150CE5F3AD}" type="presOf" srcId="{2863337F-461C-42AD-8B5E-08547213AAED}" destId="{4C4D7A21-97B8-4B23-96BE-11F72F43F119}" srcOrd="1" destOrd="0" presId="urn:microsoft.com/office/officeart/2008/layout/HorizontalMultiLevelHierarchy"/>
    <dgm:cxn modelId="{C447EAE7-C015-4267-9582-004550C5024C}" srcId="{172CA008-4E56-4EF1-A757-D4F275D57855}" destId="{4B63BD33-4D61-4626-88F6-508AA11F236D}" srcOrd="6" destOrd="0" parTransId="{2863337F-461C-42AD-8B5E-08547213AAED}" sibTransId="{0E22B323-AE5E-4DFF-BD84-B4CDBB78270A}"/>
    <dgm:cxn modelId="{47A57D48-07AC-4BDE-89DB-3CEA2E6EDEC1}" type="presOf" srcId="{458429AE-32FF-436E-8036-75247F1F6076}" destId="{09298883-D820-40DD-90C1-C00A98AC6E37}" srcOrd="0" destOrd="0" presId="urn:microsoft.com/office/officeart/2008/layout/HorizontalMultiLevelHierarchy"/>
    <dgm:cxn modelId="{FB397738-78D9-45C2-8A0D-D567693FDFD3}" srcId="{172CA008-4E56-4EF1-A757-D4F275D57855}" destId="{9482DD2C-5B0B-458A-B2CC-BC3C2E25893A}" srcOrd="2" destOrd="0" parTransId="{0D198CEE-9162-4B2E-9BED-9654E954B340}" sibTransId="{2E620F66-053B-42FE-B8BA-701C1EE0457B}"/>
    <dgm:cxn modelId="{4009D772-AEE4-4077-9F11-A575F59C7153}" type="presOf" srcId="{4B63BD33-4D61-4626-88F6-508AA11F236D}" destId="{804B82CD-D12E-4856-B339-BD4CF6FDB575}" srcOrd="0" destOrd="0" presId="urn:microsoft.com/office/officeart/2008/layout/HorizontalMultiLevelHierarchy"/>
    <dgm:cxn modelId="{FB569D39-8D6F-4CF4-BFB7-AFCACF50EA4C}" srcId="{172CA008-4E56-4EF1-A757-D4F275D57855}" destId="{8DEC9435-84A8-4514-B9E1-3485885BC156}" srcOrd="4" destOrd="0" parTransId="{736BD619-F62C-4EF3-822D-19A78088941B}" sibTransId="{7D1D039D-4AAF-46E0-A468-2A18FFFA3B29}"/>
    <dgm:cxn modelId="{433D7507-2A93-4488-A333-6EFAB445F033}" type="presOf" srcId="{8E92428D-4675-42B2-890B-1A07C3F1D3DC}" destId="{D7CE73AC-70FA-452D-AA2A-52AE60A79BF4}" srcOrd="0" destOrd="0" presId="urn:microsoft.com/office/officeart/2008/layout/HorizontalMultiLevelHierarchy"/>
    <dgm:cxn modelId="{03C45528-B2B7-4376-8CA8-46B5A0D01E81}" type="presOf" srcId="{8E92428D-4675-42B2-890B-1A07C3F1D3DC}" destId="{3520D75C-8D12-4B16-9D58-E9BCF661D5E1}" srcOrd="1" destOrd="0" presId="urn:microsoft.com/office/officeart/2008/layout/HorizontalMultiLevelHierarchy"/>
    <dgm:cxn modelId="{1313F8C7-CA5E-4007-A76D-41F88D2C52F4}" type="presOf" srcId="{172CA008-4E56-4EF1-A757-D4F275D57855}" destId="{DFAB9813-768F-4559-83FF-DB653D04E50B}" srcOrd="0" destOrd="0" presId="urn:microsoft.com/office/officeart/2008/layout/HorizontalMultiLevelHierarchy"/>
    <dgm:cxn modelId="{3C439E70-AB94-4453-B85A-AFDF9EB76AF1}" type="presOf" srcId="{736BD619-F62C-4EF3-822D-19A78088941B}" destId="{35A0AD11-5217-420A-85BA-20FC1C31A971}" srcOrd="1" destOrd="0" presId="urn:microsoft.com/office/officeart/2008/layout/HorizontalMultiLevelHierarchy"/>
    <dgm:cxn modelId="{E074FC62-5F0D-406F-B0C2-3D4477FB384F}" type="presOf" srcId="{8DEC9435-84A8-4514-B9E1-3485885BC156}" destId="{AE6D7DC3-2449-416D-95BD-7840531C7D2B}" srcOrd="0" destOrd="0" presId="urn:microsoft.com/office/officeart/2008/layout/HorizontalMultiLevelHierarchy"/>
    <dgm:cxn modelId="{E1AF19D4-8CF3-4093-9DDF-B2B6A3FFE527}" type="presOf" srcId="{419CB32C-E36D-4C7D-8931-187D304D4D8D}" destId="{1E74824C-187B-4B5B-99DE-134A4C67F6E2}" srcOrd="1" destOrd="0" presId="urn:microsoft.com/office/officeart/2008/layout/HorizontalMultiLevelHierarchy"/>
    <dgm:cxn modelId="{1130A65F-EEEC-42DE-8FC5-04C6BFA3E192}" srcId="{6343D597-7E83-48AC-B0BB-919CB5ED98E8}" destId="{172CA008-4E56-4EF1-A757-D4F275D57855}" srcOrd="0" destOrd="0" parTransId="{8D9D02B7-5824-4D4B-89C0-0C3B729B3FD4}" sibTransId="{34019A34-5708-4CC6-A232-F06743B6B893}"/>
    <dgm:cxn modelId="{0CDD4782-B768-43EC-8E12-6057C9C6B541}" srcId="{172CA008-4E56-4EF1-A757-D4F275D57855}" destId="{50846535-DD5D-46A6-9FDE-D74D8A97949C}" srcOrd="5" destOrd="0" parTransId="{2FB8AD96-49DC-403D-829D-F9342A4A9255}" sibTransId="{8184B9D2-9B54-423C-9F39-8337612E0153}"/>
    <dgm:cxn modelId="{EC457A04-C487-4341-9175-9C1ED0FD3D3B}" srcId="{172CA008-4E56-4EF1-A757-D4F275D57855}" destId="{57C723BA-310C-4AED-AD1E-7F3B25AB25BC}" srcOrd="0" destOrd="0" parTransId="{458429AE-32FF-436E-8036-75247F1F6076}" sibTransId="{04E4B0CC-F655-4C80-AD1A-565198B8A1A1}"/>
    <dgm:cxn modelId="{EA33B45A-47DE-4D86-BC5A-48D811553C40}" type="presOf" srcId="{254BBC17-C171-4185-8742-6A957EED51DE}" destId="{9E9C4E90-20CF-4EC7-9274-6549105A805D}" srcOrd="0" destOrd="0" presId="urn:microsoft.com/office/officeart/2008/layout/HorizontalMultiLevelHierarchy"/>
    <dgm:cxn modelId="{39CFE252-60F7-46F8-975F-D008B9B0FCCA}" type="presOf" srcId="{9482DD2C-5B0B-458A-B2CC-BC3C2E25893A}" destId="{226F4886-6928-44FD-9ADA-B1CF83DC66F3}" srcOrd="0" destOrd="0" presId="urn:microsoft.com/office/officeart/2008/layout/HorizontalMultiLevelHierarchy"/>
    <dgm:cxn modelId="{36C62CC2-0DB9-4604-A852-4F10C597AE90}" type="presOf" srcId="{50846535-DD5D-46A6-9FDE-D74D8A97949C}" destId="{AFCC86B6-BF4F-4110-A11D-5307A7A470C3}" srcOrd="0" destOrd="0" presId="urn:microsoft.com/office/officeart/2008/layout/HorizontalMultiLevelHierarchy"/>
    <dgm:cxn modelId="{C1B2B255-7EF0-49DB-97AD-058C7AE8817D}" type="presOf" srcId="{6343D597-7E83-48AC-B0BB-919CB5ED98E8}" destId="{75955B91-4EF4-4DE7-854D-1C3C5B4FAEF3}" srcOrd="0" destOrd="0" presId="urn:microsoft.com/office/officeart/2008/layout/HorizontalMultiLevelHierarchy"/>
    <dgm:cxn modelId="{E349621F-FB63-460C-B069-16D7807F20A1}" type="presOf" srcId="{A43AB582-7B89-4EF9-98FC-1CBBE1EE4A44}" destId="{27A8325B-CAF5-410B-A80E-53DEFD3B379F}" srcOrd="0" destOrd="0" presId="urn:microsoft.com/office/officeart/2008/layout/HorizontalMultiLevelHierarchy"/>
    <dgm:cxn modelId="{EBDE1195-4BF2-4B2E-B58A-4917BF1B1EAC}" type="presOf" srcId="{57C723BA-310C-4AED-AD1E-7F3B25AB25BC}" destId="{BB238364-FC69-40C7-9DBA-8B89256BDA09}" srcOrd="0" destOrd="0" presId="urn:microsoft.com/office/officeart/2008/layout/HorizontalMultiLevelHierarchy"/>
    <dgm:cxn modelId="{82F2AA5C-FD95-4BBA-9D8B-04BD35D1E01C}" type="presOf" srcId="{0D198CEE-9162-4B2E-9BED-9654E954B340}" destId="{417EC0B5-8652-439D-A285-DBAC4D41D20B}" srcOrd="0" destOrd="0" presId="urn:microsoft.com/office/officeart/2008/layout/HorizontalMultiLevelHierarchy"/>
    <dgm:cxn modelId="{B6B0B5F5-E17B-4868-BF0F-850D3D56A288}" srcId="{172CA008-4E56-4EF1-A757-D4F275D57855}" destId="{8D3AFFF1-7785-4D80-AC0D-385BA4A659C2}" srcOrd="3" destOrd="0" parTransId="{8E92428D-4675-42B2-890B-1A07C3F1D3DC}" sibTransId="{EC810C09-60B6-4511-9F90-F97898B5BB0C}"/>
    <dgm:cxn modelId="{B777FE64-64E1-4F58-89CE-04C8E06B6813}" type="presOf" srcId="{458429AE-32FF-436E-8036-75247F1F6076}" destId="{1E0A0121-48CA-460E-B066-99C369D8C63D}" srcOrd="1" destOrd="0" presId="urn:microsoft.com/office/officeart/2008/layout/HorizontalMultiLevelHierarchy"/>
    <dgm:cxn modelId="{AC994D99-28D7-4123-AA81-A8E9D3E4CD6E}" type="presOf" srcId="{0D198CEE-9162-4B2E-9BED-9654E954B340}" destId="{46D470C2-D3C5-4CE9-8B38-BED2D11734EA}" srcOrd="1" destOrd="0" presId="urn:microsoft.com/office/officeart/2008/layout/HorizontalMultiLevelHierarchy"/>
    <dgm:cxn modelId="{DA28943F-66BC-4FBE-982F-C4273034726D}" type="presOf" srcId="{B5C1B376-F675-47AF-BD2F-1FE751ABF911}" destId="{6AC14197-C9C1-4213-9FAA-E4356CCB8B92}" srcOrd="0" destOrd="0" presId="urn:microsoft.com/office/officeart/2008/layout/HorizontalMultiLevelHierarchy"/>
    <dgm:cxn modelId="{5AE954A6-5E39-41E9-83AC-FB2370FB6D43}" type="presOf" srcId="{2FB8AD96-49DC-403D-829D-F9342A4A9255}" destId="{452A65E6-090D-4A52-83A9-5946FCE3E538}" srcOrd="0" destOrd="0" presId="urn:microsoft.com/office/officeart/2008/layout/HorizontalMultiLevelHierarchy"/>
    <dgm:cxn modelId="{C540AEFC-7F62-4993-A025-8163979DF027}" type="presOf" srcId="{2863337F-461C-42AD-8B5E-08547213AAED}" destId="{B19E7357-EE4F-48FF-90A3-0E0234BDB7C5}" srcOrd="0" destOrd="0" presId="urn:microsoft.com/office/officeart/2008/layout/HorizontalMultiLevelHierarchy"/>
    <dgm:cxn modelId="{986B8936-AA89-4133-8DFE-645897EEA2A5}" type="presOf" srcId="{8D3AFFF1-7785-4D80-AC0D-385BA4A659C2}" destId="{8DFE2CFD-64F4-4DAF-8272-7A26E58246C3}" srcOrd="0" destOrd="0" presId="urn:microsoft.com/office/officeart/2008/layout/HorizontalMultiLevelHierarchy"/>
    <dgm:cxn modelId="{BD4C70FB-054E-4C96-AEDB-ABC492E52DAD}" srcId="{172CA008-4E56-4EF1-A757-D4F275D57855}" destId="{B5C1B376-F675-47AF-BD2F-1FE751ABF911}" srcOrd="7" destOrd="0" parTransId="{419CB32C-E36D-4C7D-8931-187D304D4D8D}" sibTransId="{A3661BA3-FF31-4932-AA92-7F823637011D}"/>
    <dgm:cxn modelId="{96A43092-FDD6-464F-9B87-2625EFEF003B}" type="presParOf" srcId="{75955B91-4EF4-4DE7-854D-1C3C5B4FAEF3}" destId="{FF160E1F-98CC-4F7C-B4AF-D31CDFEA4249}" srcOrd="0" destOrd="0" presId="urn:microsoft.com/office/officeart/2008/layout/HorizontalMultiLevelHierarchy"/>
    <dgm:cxn modelId="{4611D45B-B629-4001-9A94-410D264FDDA8}" type="presParOf" srcId="{FF160E1F-98CC-4F7C-B4AF-D31CDFEA4249}" destId="{DFAB9813-768F-4559-83FF-DB653D04E50B}" srcOrd="0" destOrd="0" presId="urn:microsoft.com/office/officeart/2008/layout/HorizontalMultiLevelHierarchy"/>
    <dgm:cxn modelId="{E835CC92-4A96-4F6C-BDAA-69BF83534059}" type="presParOf" srcId="{FF160E1F-98CC-4F7C-B4AF-D31CDFEA4249}" destId="{8EE78548-7D3D-4684-874D-6BDC30D11D83}" srcOrd="1" destOrd="0" presId="urn:microsoft.com/office/officeart/2008/layout/HorizontalMultiLevelHierarchy"/>
    <dgm:cxn modelId="{19D8648B-094B-480D-AEC2-FA3FA6B05252}" type="presParOf" srcId="{8EE78548-7D3D-4684-874D-6BDC30D11D83}" destId="{09298883-D820-40DD-90C1-C00A98AC6E37}" srcOrd="0" destOrd="0" presId="urn:microsoft.com/office/officeart/2008/layout/HorizontalMultiLevelHierarchy"/>
    <dgm:cxn modelId="{CD5F9FB3-82F8-43A2-9212-0F59A98D4FD2}" type="presParOf" srcId="{09298883-D820-40DD-90C1-C00A98AC6E37}" destId="{1E0A0121-48CA-460E-B066-99C369D8C63D}" srcOrd="0" destOrd="0" presId="urn:microsoft.com/office/officeart/2008/layout/HorizontalMultiLevelHierarchy"/>
    <dgm:cxn modelId="{58949518-63D5-428D-8EE6-3924371FC47E}" type="presParOf" srcId="{8EE78548-7D3D-4684-874D-6BDC30D11D83}" destId="{6B3D1EB3-4579-4EDD-BFB6-068B2DDBBF10}" srcOrd="1" destOrd="0" presId="urn:microsoft.com/office/officeart/2008/layout/HorizontalMultiLevelHierarchy"/>
    <dgm:cxn modelId="{246D6F85-CEE6-45AE-924C-BFD183ADE3A4}" type="presParOf" srcId="{6B3D1EB3-4579-4EDD-BFB6-068B2DDBBF10}" destId="{BB238364-FC69-40C7-9DBA-8B89256BDA09}" srcOrd="0" destOrd="0" presId="urn:microsoft.com/office/officeart/2008/layout/HorizontalMultiLevelHierarchy"/>
    <dgm:cxn modelId="{8B298CA4-344B-49EB-8B7A-5277C7FDDEDC}" type="presParOf" srcId="{6B3D1EB3-4579-4EDD-BFB6-068B2DDBBF10}" destId="{EFD40695-6A43-434F-9FA4-8AA55AC9A856}" srcOrd="1" destOrd="0" presId="urn:microsoft.com/office/officeart/2008/layout/HorizontalMultiLevelHierarchy"/>
    <dgm:cxn modelId="{E00211B3-9876-4ECE-95D3-11A8233FDFD5}" type="presParOf" srcId="{8EE78548-7D3D-4684-874D-6BDC30D11D83}" destId="{27A8325B-CAF5-410B-A80E-53DEFD3B379F}" srcOrd="2" destOrd="0" presId="urn:microsoft.com/office/officeart/2008/layout/HorizontalMultiLevelHierarchy"/>
    <dgm:cxn modelId="{6E32DFAF-9161-41B8-A2EE-2C3EC287374F}" type="presParOf" srcId="{27A8325B-CAF5-410B-A80E-53DEFD3B379F}" destId="{991DF414-2C6D-4799-B766-A92FDBF1145B}" srcOrd="0" destOrd="0" presId="urn:microsoft.com/office/officeart/2008/layout/HorizontalMultiLevelHierarchy"/>
    <dgm:cxn modelId="{56AEE525-9C5E-44CE-8075-53F972F1C3C6}" type="presParOf" srcId="{8EE78548-7D3D-4684-874D-6BDC30D11D83}" destId="{CCC9D4E6-8836-44F3-8202-469DD1F34FA2}" srcOrd="3" destOrd="0" presId="urn:microsoft.com/office/officeart/2008/layout/HorizontalMultiLevelHierarchy"/>
    <dgm:cxn modelId="{D2DC47C4-CFB4-4DC7-B719-652D8F42B54B}" type="presParOf" srcId="{CCC9D4E6-8836-44F3-8202-469DD1F34FA2}" destId="{9E9C4E90-20CF-4EC7-9274-6549105A805D}" srcOrd="0" destOrd="0" presId="urn:microsoft.com/office/officeart/2008/layout/HorizontalMultiLevelHierarchy"/>
    <dgm:cxn modelId="{71C55718-506F-4099-B7F9-23EC7522BFD1}" type="presParOf" srcId="{CCC9D4E6-8836-44F3-8202-469DD1F34FA2}" destId="{11A9ED82-415C-49EA-8523-24FD2D4C09F5}" srcOrd="1" destOrd="0" presId="urn:microsoft.com/office/officeart/2008/layout/HorizontalMultiLevelHierarchy"/>
    <dgm:cxn modelId="{46BB8331-C206-42EC-BB97-45118B1782E2}" type="presParOf" srcId="{8EE78548-7D3D-4684-874D-6BDC30D11D83}" destId="{417EC0B5-8652-439D-A285-DBAC4D41D20B}" srcOrd="4" destOrd="0" presId="urn:microsoft.com/office/officeart/2008/layout/HorizontalMultiLevelHierarchy"/>
    <dgm:cxn modelId="{F16BF1D5-5B5A-4C2D-B1BE-49109D44C5BA}" type="presParOf" srcId="{417EC0B5-8652-439D-A285-DBAC4D41D20B}" destId="{46D470C2-D3C5-4CE9-8B38-BED2D11734EA}" srcOrd="0" destOrd="0" presId="urn:microsoft.com/office/officeart/2008/layout/HorizontalMultiLevelHierarchy"/>
    <dgm:cxn modelId="{451FCB0A-92D6-430B-BCB9-660892B4046B}" type="presParOf" srcId="{8EE78548-7D3D-4684-874D-6BDC30D11D83}" destId="{603DBD1D-A4FF-404E-B45F-BBA5804EC81C}" srcOrd="5" destOrd="0" presId="urn:microsoft.com/office/officeart/2008/layout/HorizontalMultiLevelHierarchy"/>
    <dgm:cxn modelId="{EFA3D9F6-A7B1-4F74-B008-56DDC7D38059}" type="presParOf" srcId="{603DBD1D-A4FF-404E-B45F-BBA5804EC81C}" destId="{226F4886-6928-44FD-9ADA-B1CF83DC66F3}" srcOrd="0" destOrd="0" presId="urn:microsoft.com/office/officeart/2008/layout/HorizontalMultiLevelHierarchy"/>
    <dgm:cxn modelId="{05D0EEEF-2B07-4A85-829D-40E625716622}" type="presParOf" srcId="{603DBD1D-A4FF-404E-B45F-BBA5804EC81C}" destId="{2504F721-FE91-4A3C-A059-FC5A98F58CB9}" srcOrd="1" destOrd="0" presId="urn:microsoft.com/office/officeart/2008/layout/HorizontalMultiLevelHierarchy"/>
    <dgm:cxn modelId="{F6B55371-5C28-4547-8B93-4166E0FF1FB8}" type="presParOf" srcId="{8EE78548-7D3D-4684-874D-6BDC30D11D83}" destId="{D7CE73AC-70FA-452D-AA2A-52AE60A79BF4}" srcOrd="6" destOrd="0" presId="urn:microsoft.com/office/officeart/2008/layout/HorizontalMultiLevelHierarchy"/>
    <dgm:cxn modelId="{E0B7DB19-8AFC-4515-82F3-D096C223D2BB}" type="presParOf" srcId="{D7CE73AC-70FA-452D-AA2A-52AE60A79BF4}" destId="{3520D75C-8D12-4B16-9D58-E9BCF661D5E1}" srcOrd="0" destOrd="0" presId="urn:microsoft.com/office/officeart/2008/layout/HorizontalMultiLevelHierarchy"/>
    <dgm:cxn modelId="{B29E0C6A-F412-4B53-82B6-6E5C613CE365}" type="presParOf" srcId="{8EE78548-7D3D-4684-874D-6BDC30D11D83}" destId="{ABE9D13C-2C93-460E-960D-B39E57B01A71}" srcOrd="7" destOrd="0" presId="urn:microsoft.com/office/officeart/2008/layout/HorizontalMultiLevelHierarchy"/>
    <dgm:cxn modelId="{F6311913-BE91-45E3-BC71-1CC561940D19}" type="presParOf" srcId="{ABE9D13C-2C93-460E-960D-B39E57B01A71}" destId="{8DFE2CFD-64F4-4DAF-8272-7A26E58246C3}" srcOrd="0" destOrd="0" presId="urn:microsoft.com/office/officeart/2008/layout/HorizontalMultiLevelHierarchy"/>
    <dgm:cxn modelId="{769145D5-5EF7-49CE-BEB3-01A028F698FD}" type="presParOf" srcId="{ABE9D13C-2C93-460E-960D-B39E57B01A71}" destId="{537E1D23-793D-482B-87F1-A0928887947D}" srcOrd="1" destOrd="0" presId="urn:microsoft.com/office/officeart/2008/layout/HorizontalMultiLevelHierarchy"/>
    <dgm:cxn modelId="{8C77518C-6F6F-430E-923E-FDFBC3C5A7B0}" type="presParOf" srcId="{8EE78548-7D3D-4684-874D-6BDC30D11D83}" destId="{7AB69E78-5C6A-4309-840E-2839E8EFBD4F}" srcOrd="8" destOrd="0" presId="urn:microsoft.com/office/officeart/2008/layout/HorizontalMultiLevelHierarchy"/>
    <dgm:cxn modelId="{A805081D-FA39-4B28-91DB-EE2EA3B3914E}" type="presParOf" srcId="{7AB69E78-5C6A-4309-840E-2839E8EFBD4F}" destId="{35A0AD11-5217-420A-85BA-20FC1C31A971}" srcOrd="0" destOrd="0" presId="urn:microsoft.com/office/officeart/2008/layout/HorizontalMultiLevelHierarchy"/>
    <dgm:cxn modelId="{A788FCF1-E8DC-4508-8532-1D4D34CC0F77}" type="presParOf" srcId="{8EE78548-7D3D-4684-874D-6BDC30D11D83}" destId="{38165248-BB2F-4C26-873C-203CEFA593E6}" srcOrd="9" destOrd="0" presId="urn:microsoft.com/office/officeart/2008/layout/HorizontalMultiLevelHierarchy"/>
    <dgm:cxn modelId="{16213640-17B4-42F4-853E-7AC7E2B1DFFB}" type="presParOf" srcId="{38165248-BB2F-4C26-873C-203CEFA593E6}" destId="{AE6D7DC3-2449-416D-95BD-7840531C7D2B}" srcOrd="0" destOrd="0" presId="urn:microsoft.com/office/officeart/2008/layout/HorizontalMultiLevelHierarchy"/>
    <dgm:cxn modelId="{E95826C5-759B-4D3A-9393-4E4AFBE41DAD}" type="presParOf" srcId="{38165248-BB2F-4C26-873C-203CEFA593E6}" destId="{1530C8D2-99D3-40BF-958E-A0F662C37785}" srcOrd="1" destOrd="0" presId="urn:microsoft.com/office/officeart/2008/layout/HorizontalMultiLevelHierarchy"/>
    <dgm:cxn modelId="{CFE991EE-23FB-4D03-9C74-122F48E3A4F9}" type="presParOf" srcId="{8EE78548-7D3D-4684-874D-6BDC30D11D83}" destId="{452A65E6-090D-4A52-83A9-5946FCE3E538}" srcOrd="10" destOrd="0" presId="urn:microsoft.com/office/officeart/2008/layout/HorizontalMultiLevelHierarchy"/>
    <dgm:cxn modelId="{229A31EA-5B35-4FA2-9739-E0066CF145CC}" type="presParOf" srcId="{452A65E6-090D-4A52-83A9-5946FCE3E538}" destId="{A82F444C-4A5B-4D79-A899-B7B8038C5FAC}" srcOrd="0" destOrd="0" presId="urn:microsoft.com/office/officeart/2008/layout/HorizontalMultiLevelHierarchy"/>
    <dgm:cxn modelId="{9C189775-64C0-44F5-A518-0D93487261F9}" type="presParOf" srcId="{8EE78548-7D3D-4684-874D-6BDC30D11D83}" destId="{0B22D0FC-1DC6-4047-8966-E59441935E66}" srcOrd="11" destOrd="0" presId="urn:microsoft.com/office/officeart/2008/layout/HorizontalMultiLevelHierarchy"/>
    <dgm:cxn modelId="{CE3BBE04-65D7-4B74-A6E1-634D1D5A3C1D}" type="presParOf" srcId="{0B22D0FC-1DC6-4047-8966-E59441935E66}" destId="{AFCC86B6-BF4F-4110-A11D-5307A7A470C3}" srcOrd="0" destOrd="0" presId="urn:microsoft.com/office/officeart/2008/layout/HorizontalMultiLevelHierarchy"/>
    <dgm:cxn modelId="{04590580-C9E9-4BF9-B2D5-D53060623079}" type="presParOf" srcId="{0B22D0FC-1DC6-4047-8966-E59441935E66}" destId="{5A5183FB-3B6F-4FCC-A5D7-002F4858D87F}" srcOrd="1" destOrd="0" presId="urn:microsoft.com/office/officeart/2008/layout/HorizontalMultiLevelHierarchy"/>
    <dgm:cxn modelId="{801B79E8-E4A4-4825-B19B-52D67687958D}" type="presParOf" srcId="{8EE78548-7D3D-4684-874D-6BDC30D11D83}" destId="{B19E7357-EE4F-48FF-90A3-0E0234BDB7C5}" srcOrd="12" destOrd="0" presId="urn:microsoft.com/office/officeart/2008/layout/HorizontalMultiLevelHierarchy"/>
    <dgm:cxn modelId="{0EC0EB8D-DF20-40DF-960E-86274E7878EB}" type="presParOf" srcId="{B19E7357-EE4F-48FF-90A3-0E0234BDB7C5}" destId="{4C4D7A21-97B8-4B23-96BE-11F72F43F119}" srcOrd="0" destOrd="0" presId="urn:microsoft.com/office/officeart/2008/layout/HorizontalMultiLevelHierarchy"/>
    <dgm:cxn modelId="{EDFF2752-0826-4A8E-B793-AE131EF1B331}" type="presParOf" srcId="{8EE78548-7D3D-4684-874D-6BDC30D11D83}" destId="{F09FC3AF-6035-4714-857C-CC99D6568742}" srcOrd="13" destOrd="0" presId="urn:microsoft.com/office/officeart/2008/layout/HorizontalMultiLevelHierarchy"/>
    <dgm:cxn modelId="{12BC9259-7D59-4C53-ACDF-1FCDAA91BF62}" type="presParOf" srcId="{F09FC3AF-6035-4714-857C-CC99D6568742}" destId="{804B82CD-D12E-4856-B339-BD4CF6FDB575}" srcOrd="0" destOrd="0" presId="urn:microsoft.com/office/officeart/2008/layout/HorizontalMultiLevelHierarchy"/>
    <dgm:cxn modelId="{7115CBF8-2538-40A9-9473-93710BB8CB9D}" type="presParOf" srcId="{F09FC3AF-6035-4714-857C-CC99D6568742}" destId="{933F6B36-F135-4CF8-A47D-903C8067F706}" srcOrd="1" destOrd="0" presId="urn:microsoft.com/office/officeart/2008/layout/HorizontalMultiLevelHierarchy"/>
    <dgm:cxn modelId="{FFBECAD4-AFB7-41A5-A0D9-A5674234E677}" type="presParOf" srcId="{8EE78548-7D3D-4684-874D-6BDC30D11D83}" destId="{58323DEF-263A-4F3D-AA0A-EF82F728FA1E}" srcOrd="14" destOrd="0" presId="urn:microsoft.com/office/officeart/2008/layout/HorizontalMultiLevelHierarchy"/>
    <dgm:cxn modelId="{6CDE238B-17C6-4C37-A948-DA586F74BC41}" type="presParOf" srcId="{58323DEF-263A-4F3D-AA0A-EF82F728FA1E}" destId="{1E74824C-187B-4B5B-99DE-134A4C67F6E2}" srcOrd="0" destOrd="0" presId="urn:microsoft.com/office/officeart/2008/layout/HorizontalMultiLevelHierarchy"/>
    <dgm:cxn modelId="{DE65B20D-E23B-4E9A-8E8A-5AE59421D18F}" type="presParOf" srcId="{8EE78548-7D3D-4684-874D-6BDC30D11D83}" destId="{C8D2C0D6-CC38-49DD-8DC6-109534BFA33B}" srcOrd="15" destOrd="0" presId="urn:microsoft.com/office/officeart/2008/layout/HorizontalMultiLevelHierarchy"/>
    <dgm:cxn modelId="{15C27CA8-07BE-4A69-8D5E-9043B1E45463}" type="presParOf" srcId="{C8D2C0D6-CC38-49DD-8DC6-109534BFA33B}" destId="{6AC14197-C9C1-4213-9FAA-E4356CCB8B92}" srcOrd="0" destOrd="0" presId="urn:microsoft.com/office/officeart/2008/layout/HorizontalMultiLevelHierarchy"/>
    <dgm:cxn modelId="{288DF27C-2BB4-406E-B4C8-045085C61831}" type="presParOf" srcId="{C8D2C0D6-CC38-49DD-8DC6-109534BFA33B}" destId="{9F2801F1-635D-4D4A-A3B7-67747C862F9E}" srcOrd="1" destOrd="0" presId="urn:microsoft.com/office/officeart/2008/layout/HorizontalMultiLevelHierarchy"/>
  </dgm:cxnLst>
  <dgm:bg/>
  <dgm:whole>
    <a:ln>
      <a:solidFill>
        <a:schemeClr val="bg2">
          <a:lumMod val="60000"/>
          <a:lumOff val="40000"/>
        </a:schemeClr>
      </a:solidFill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67C698D-46C8-44D8-B2C9-5A822E3F0F76}" type="doc">
      <dgm:prSet loTypeId="urn:microsoft.com/office/officeart/2005/8/layout/v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E70658-1B61-4ACA-A8C8-FADA3C0CC0D1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C47AE65-79E4-451B-A2F4-AE6F694DDE37}" type="parTrans" cxnId="{4A153AE5-4940-4E2F-80AB-C5E293A8154D}">
      <dgm:prSet/>
      <dgm:spPr/>
      <dgm:t>
        <a:bodyPr/>
        <a:lstStyle/>
        <a:p>
          <a:endParaRPr lang="ru-RU"/>
        </a:p>
      </dgm:t>
    </dgm:pt>
    <dgm:pt modelId="{9F853FE1-6B0D-435E-B32F-37BB4D6CADE9}" type="sibTrans" cxnId="{4A153AE5-4940-4E2F-80AB-C5E293A8154D}">
      <dgm:prSet/>
      <dgm:spPr/>
      <dgm:t>
        <a:bodyPr/>
        <a:lstStyle/>
        <a:p>
          <a:endParaRPr lang="ru-RU"/>
        </a:p>
      </dgm:t>
    </dgm:pt>
    <dgm:pt modelId="{93AE701B-DEEF-4A09-B519-7966203D540D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почетным гражданам Холм-Жирковского района (округа)  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4EC973F3-7582-4B58-A621-D3E8C08271D5}" type="parTrans" cxnId="{A9705DB6-F480-456B-9A2E-9C6A2C017EC7}">
      <dgm:prSet/>
      <dgm:spPr/>
      <dgm:t>
        <a:bodyPr/>
        <a:lstStyle/>
        <a:p>
          <a:endParaRPr lang="ru-RU"/>
        </a:p>
      </dgm:t>
    </dgm:pt>
    <dgm:pt modelId="{E01A114F-6895-4FB9-913C-D119AD2A4B4A}" type="sibTrans" cxnId="{A9705DB6-F480-456B-9A2E-9C6A2C017EC7}">
      <dgm:prSet/>
      <dgm:spPr/>
      <dgm:t>
        <a:bodyPr/>
        <a:lstStyle/>
        <a:p>
          <a:endParaRPr lang="ru-RU"/>
        </a:p>
      </dgm:t>
    </dgm:pt>
    <dgm:pt modelId="{057D96E9-7B82-4EF0-B7C5-5E9677A1171C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3E227D48-9FDD-41A3-B384-FB89A91DEB25}" type="parTrans" cxnId="{3F9F3983-25CA-47B3-A6F9-20FD7F245047}">
      <dgm:prSet/>
      <dgm:spPr/>
      <dgm:t>
        <a:bodyPr/>
        <a:lstStyle/>
        <a:p>
          <a:endParaRPr lang="ru-RU"/>
        </a:p>
      </dgm:t>
    </dgm:pt>
    <dgm:pt modelId="{6C5FD9DA-D5DA-4247-89F4-CD0C20D75771}" type="sibTrans" cxnId="{3F9F3983-25CA-47B3-A6F9-20FD7F245047}">
      <dgm:prSet/>
      <dgm:spPr/>
      <dgm:t>
        <a:bodyPr/>
        <a:lstStyle/>
        <a:p>
          <a:endParaRPr lang="ru-RU"/>
        </a:p>
      </dgm:t>
    </dgm:pt>
    <dgm:pt modelId="{394AAAFA-ED0B-4493-ADC7-65E4657DB858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61C6D3A-1B46-4352-8497-0128EC9CBD5A}" type="parTrans" cxnId="{70B02A43-1D6B-4821-BA71-EA073D90C382}">
      <dgm:prSet/>
      <dgm:spPr/>
      <dgm:t>
        <a:bodyPr/>
        <a:lstStyle/>
        <a:p>
          <a:endParaRPr lang="ru-RU"/>
        </a:p>
      </dgm:t>
    </dgm:pt>
    <dgm:pt modelId="{7F4AD6E2-EF28-40F7-9CFB-7F48B77901D9}" type="sibTrans" cxnId="{70B02A43-1D6B-4821-BA71-EA073D90C382}">
      <dgm:prSet/>
      <dgm:spPr/>
      <dgm:t>
        <a:bodyPr/>
        <a:lstStyle/>
        <a:p>
          <a:endParaRPr lang="ru-RU"/>
        </a:p>
      </dgm:t>
    </dgm:pt>
    <dgm:pt modelId="{F1AF2FB2-3F33-4910-8F13-F936B2E5DEA2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D813E25-75E7-4497-918E-56908B82900C}" type="parTrans" cxnId="{0E686A02-42A3-4112-B815-401905BDD35E}">
      <dgm:prSet/>
      <dgm:spPr/>
      <dgm:t>
        <a:bodyPr/>
        <a:lstStyle/>
        <a:p>
          <a:endParaRPr lang="ru-RU"/>
        </a:p>
      </dgm:t>
    </dgm:pt>
    <dgm:pt modelId="{768503C7-50AE-4D7E-B411-2E824FCEC986}" type="sibTrans" cxnId="{0E686A02-42A3-4112-B815-401905BDD35E}">
      <dgm:prSet/>
      <dgm:spPr/>
      <dgm:t>
        <a:bodyPr/>
        <a:lstStyle/>
        <a:p>
          <a:endParaRPr lang="ru-RU"/>
        </a:p>
      </dgm:t>
    </dgm:pt>
    <dgm:pt modelId="{92695FA8-BBCC-49C8-B6C0-BFE5BA756909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endParaRPr lang="ru-RU" sz="1500" dirty="0">
            <a:latin typeface="Bookman Old Style" panose="02050604050505020204" pitchFamily="18" charset="0"/>
          </a:endParaRPr>
        </a:p>
      </dgm:t>
    </dgm:pt>
    <dgm:pt modelId="{5DA10096-D7B1-42D9-B977-5CA92399B230}" type="parTrans" cxnId="{741F3435-6B33-4155-97A9-1DEA2E5863E5}">
      <dgm:prSet/>
      <dgm:spPr/>
      <dgm:t>
        <a:bodyPr/>
        <a:lstStyle/>
        <a:p>
          <a:endParaRPr lang="ru-RU"/>
        </a:p>
      </dgm:t>
    </dgm:pt>
    <dgm:pt modelId="{E392B0A3-C788-4C40-B50C-A828AB8A7A46}" type="sibTrans" cxnId="{741F3435-6B33-4155-97A9-1DEA2E5863E5}">
      <dgm:prSet/>
      <dgm:spPr/>
      <dgm:t>
        <a:bodyPr/>
        <a:lstStyle/>
        <a:p>
          <a:endParaRPr lang="ru-RU"/>
        </a:p>
      </dgm:t>
    </dgm:pt>
    <dgm:pt modelId="{85D0D194-9478-4D87-92C2-790BC3D8B9E1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B905F464-1D8C-4AC0-B6A9-05D00FB396F9}" type="parTrans" cxnId="{27EF697F-6C3D-480D-9BBD-AE1943FA0FF9}">
      <dgm:prSet/>
      <dgm:spPr/>
      <dgm:t>
        <a:bodyPr/>
        <a:lstStyle/>
        <a:p>
          <a:endParaRPr lang="ru-RU"/>
        </a:p>
      </dgm:t>
    </dgm:pt>
    <dgm:pt modelId="{91D862A8-B057-41E6-8B66-A483E36CDEA8}" type="sibTrans" cxnId="{27EF697F-6C3D-480D-9BBD-AE1943FA0FF9}">
      <dgm:prSet/>
      <dgm:spPr/>
      <dgm:t>
        <a:bodyPr/>
        <a:lstStyle/>
        <a:p>
          <a:endParaRPr lang="ru-RU"/>
        </a:p>
      </dgm:t>
    </dgm:pt>
    <dgm:pt modelId="{CDCD5975-A01C-497B-87B6-4874B8253C2C}" type="pres">
      <dgm:prSet presAssocID="{767C698D-46C8-44D8-B2C9-5A822E3F0F7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46FF84C-539E-4436-869E-D502F319321B}" type="pres">
      <dgm:prSet presAssocID="{80E70658-1B61-4ACA-A8C8-FADA3C0CC0D1}" presName="linNode" presStyleCnt="0"/>
      <dgm:spPr/>
    </dgm:pt>
    <dgm:pt modelId="{54449D0E-FDB0-4512-84C6-01A3E0DAD1F9}" type="pres">
      <dgm:prSet presAssocID="{80E70658-1B61-4ACA-A8C8-FADA3C0CC0D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B797E-0BA4-44ED-BB6A-3EEA851BF09E}" type="pres">
      <dgm:prSet presAssocID="{80E70658-1B61-4ACA-A8C8-FADA3C0CC0D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45744-562D-44ED-A9B8-1E8A14016F86}" type="pres">
      <dgm:prSet presAssocID="{9F853FE1-6B0D-435E-B32F-37BB4D6CADE9}" presName="spacing" presStyleCnt="0"/>
      <dgm:spPr/>
    </dgm:pt>
    <dgm:pt modelId="{F8EFF242-2C90-4026-A3EC-6B73E4B30337}" type="pres">
      <dgm:prSet presAssocID="{057D96E9-7B82-4EF0-B7C5-5E9677A1171C}" presName="linNode" presStyleCnt="0"/>
      <dgm:spPr/>
    </dgm:pt>
    <dgm:pt modelId="{E498182C-7E88-4624-B979-5D5FD29DA3A1}" type="pres">
      <dgm:prSet presAssocID="{057D96E9-7B82-4EF0-B7C5-5E9677A1171C}" presName="parentShp" presStyleLbl="node1" presStyleIdx="1" presStyleCnt="2" custLinFactNeighborY="-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1B852-FE37-4B2A-A847-5181C4BC5D06}" type="pres">
      <dgm:prSet presAssocID="{057D96E9-7B82-4EF0-B7C5-5E9677A1171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153AE5-4940-4E2F-80AB-C5E293A8154D}" srcId="{767C698D-46C8-44D8-B2C9-5A822E3F0F76}" destId="{80E70658-1B61-4ACA-A8C8-FADA3C0CC0D1}" srcOrd="0" destOrd="0" parTransId="{4C47AE65-79E4-451B-A2F4-AE6F694DDE37}" sibTransId="{9F853FE1-6B0D-435E-B32F-37BB4D6CADE9}"/>
    <dgm:cxn modelId="{70B02A43-1D6B-4821-BA71-EA073D90C382}" srcId="{057D96E9-7B82-4EF0-B7C5-5E9677A1171C}" destId="{394AAAFA-ED0B-4493-ADC7-65E4657DB858}" srcOrd="0" destOrd="0" parTransId="{C61C6D3A-1B46-4352-8497-0128EC9CBD5A}" sibTransId="{7F4AD6E2-EF28-40F7-9CFB-7F48B77901D9}"/>
    <dgm:cxn modelId="{0E686A02-42A3-4112-B815-401905BDD35E}" srcId="{057D96E9-7B82-4EF0-B7C5-5E9677A1171C}" destId="{F1AF2FB2-3F33-4910-8F13-F936B2E5DEA2}" srcOrd="1" destOrd="0" parTransId="{CD813E25-75E7-4497-918E-56908B82900C}" sibTransId="{768503C7-50AE-4D7E-B411-2E824FCEC986}"/>
    <dgm:cxn modelId="{4DA6DB88-A26E-440B-9A7E-6C210D716493}" type="presOf" srcId="{93AE701B-DEEF-4A09-B519-7966203D540D}" destId="{A5BB797E-0BA4-44ED-BB6A-3EEA851BF09E}" srcOrd="0" destOrd="0" presId="urn:microsoft.com/office/officeart/2005/8/layout/vList6"/>
    <dgm:cxn modelId="{27EF697F-6C3D-480D-9BBD-AE1943FA0FF9}" srcId="{80E70658-1B61-4ACA-A8C8-FADA3C0CC0D1}" destId="{85D0D194-9478-4D87-92C2-790BC3D8B9E1}" srcOrd="1" destOrd="0" parTransId="{B905F464-1D8C-4AC0-B6A9-05D00FB396F9}" sibTransId="{91D862A8-B057-41E6-8B66-A483E36CDEA8}"/>
    <dgm:cxn modelId="{3F9F3983-25CA-47B3-A6F9-20FD7F245047}" srcId="{767C698D-46C8-44D8-B2C9-5A822E3F0F76}" destId="{057D96E9-7B82-4EF0-B7C5-5E9677A1171C}" srcOrd="1" destOrd="0" parTransId="{3E227D48-9FDD-41A3-B384-FB89A91DEB25}" sibTransId="{6C5FD9DA-D5DA-4247-89F4-CD0C20D75771}"/>
    <dgm:cxn modelId="{175CE52C-1642-424A-A1F8-361431C75858}" type="presOf" srcId="{394AAAFA-ED0B-4493-ADC7-65E4657DB858}" destId="{E7A1B852-FE37-4B2A-A847-5181C4BC5D06}" srcOrd="0" destOrd="0" presId="urn:microsoft.com/office/officeart/2005/8/layout/vList6"/>
    <dgm:cxn modelId="{0EF5FF61-1A6D-418F-B75E-1BB07D5DDBB2}" type="presOf" srcId="{92695FA8-BBCC-49C8-B6C0-BFE5BA756909}" destId="{E7A1B852-FE37-4B2A-A847-5181C4BC5D06}" srcOrd="0" destOrd="2" presId="urn:microsoft.com/office/officeart/2005/8/layout/vList6"/>
    <dgm:cxn modelId="{CD36A3F7-48AB-4D6D-9147-D0FFB4362C1E}" type="presOf" srcId="{85D0D194-9478-4D87-92C2-790BC3D8B9E1}" destId="{A5BB797E-0BA4-44ED-BB6A-3EEA851BF09E}" srcOrd="0" destOrd="1" presId="urn:microsoft.com/office/officeart/2005/8/layout/vList6"/>
    <dgm:cxn modelId="{A9705DB6-F480-456B-9A2E-9C6A2C017EC7}" srcId="{80E70658-1B61-4ACA-A8C8-FADA3C0CC0D1}" destId="{93AE701B-DEEF-4A09-B519-7966203D540D}" srcOrd="0" destOrd="0" parTransId="{4EC973F3-7582-4B58-A621-D3E8C08271D5}" sibTransId="{E01A114F-6895-4FB9-913C-D119AD2A4B4A}"/>
    <dgm:cxn modelId="{593AA2E9-7759-4930-AD74-4FD6EE31DA07}" type="presOf" srcId="{80E70658-1B61-4ACA-A8C8-FADA3C0CC0D1}" destId="{54449D0E-FDB0-4512-84C6-01A3E0DAD1F9}" srcOrd="0" destOrd="0" presId="urn:microsoft.com/office/officeart/2005/8/layout/vList6"/>
    <dgm:cxn modelId="{9B57A4AC-BA1F-402D-BD2E-F53C2F557E20}" type="presOf" srcId="{057D96E9-7B82-4EF0-B7C5-5E9677A1171C}" destId="{E498182C-7E88-4624-B979-5D5FD29DA3A1}" srcOrd="0" destOrd="0" presId="urn:microsoft.com/office/officeart/2005/8/layout/vList6"/>
    <dgm:cxn modelId="{741F3435-6B33-4155-97A9-1DEA2E5863E5}" srcId="{057D96E9-7B82-4EF0-B7C5-5E9677A1171C}" destId="{92695FA8-BBCC-49C8-B6C0-BFE5BA756909}" srcOrd="2" destOrd="0" parTransId="{5DA10096-D7B1-42D9-B977-5CA92399B230}" sibTransId="{E392B0A3-C788-4C40-B50C-A828AB8A7A46}"/>
    <dgm:cxn modelId="{4686834A-BCCC-4B61-82F1-E31ADFC7A670}" type="presOf" srcId="{F1AF2FB2-3F33-4910-8F13-F936B2E5DEA2}" destId="{E7A1B852-FE37-4B2A-A847-5181C4BC5D06}" srcOrd="0" destOrd="1" presId="urn:microsoft.com/office/officeart/2005/8/layout/vList6"/>
    <dgm:cxn modelId="{C943402D-98EE-4C0D-9CE1-05AF0590976C}" type="presOf" srcId="{767C698D-46C8-44D8-B2C9-5A822E3F0F76}" destId="{CDCD5975-A01C-497B-87B6-4874B8253C2C}" srcOrd="0" destOrd="0" presId="urn:microsoft.com/office/officeart/2005/8/layout/vList6"/>
    <dgm:cxn modelId="{A32D1DE9-1BAF-4617-A0F8-7B3DD0ADCCA5}" type="presParOf" srcId="{CDCD5975-A01C-497B-87B6-4874B8253C2C}" destId="{946FF84C-539E-4436-869E-D502F319321B}" srcOrd="0" destOrd="0" presId="urn:microsoft.com/office/officeart/2005/8/layout/vList6"/>
    <dgm:cxn modelId="{6E62774E-F37F-40ED-9EB3-3C27B7B08DF5}" type="presParOf" srcId="{946FF84C-539E-4436-869E-D502F319321B}" destId="{54449D0E-FDB0-4512-84C6-01A3E0DAD1F9}" srcOrd="0" destOrd="0" presId="urn:microsoft.com/office/officeart/2005/8/layout/vList6"/>
    <dgm:cxn modelId="{528C0529-85CE-4AC5-9E26-88DF1F99C8A8}" type="presParOf" srcId="{946FF84C-539E-4436-869E-D502F319321B}" destId="{A5BB797E-0BA4-44ED-BB6A-3EEA851BF09E}" srcOrd="1" destOrd="0" presId="urn:microsoft.com/office/officeart/2005/8/layout/vList6"/>
    <dgm:cxn modelId="{78EE198E-4A3A-404F-A2FE-AF24984383AA}" type="presParOf" srcId="{CDCD5975-A01C-497B-87B6-4874B8253C2C}" destId="{12A45744-562D-44ED-A9B8-1E8A14016F86}" srcOrd="1" destOrd="0" presId="urn:microsoft.com/office/officeart/2005/8/layout/vList6"/>
    <dgm:cxn modelId="{3F17C23A-ACEA-4DFE-BFDC-3DADAF6D55D6}" type="presParOf" srcId="{CDCD5975-A01C-497B-87B6-4874B8253C2C}" destId="{F8EFF242-2C90-4026-A3EC-6B73E4B30337}" srcOrd="2" destOrd="0" presId="urn:microsoft.com/office/officeart/2005/8/layout/vList6"/>
    <dgm:cxn modelId="{8C32E906-0AEF-4268-942B-0708781B7A3D}" type="presParOf" srcId="{F8EFF242-2C90-4026-A3EC-6B73E4B30337}" destId="{E498182C-7E88-4624-B979-5D5FD29DA3A1}" srcOrd="0" destOrd="0" presId="urn:microsoft.com/office/officeart/2005/8/layout/vList6"/>
    <dgm:cxn modelId="{5B049289-7F4F-4BBD-9BE0-72FC3868AC20}" type="presParOf" srcId="{F8EFF242-2C90-4026-A3EC-6B73E4B30337}" destId="{E7A1B852-FE37-4B2A-A847-5181C4BC5D0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EFA56402-B235-4628-B921-F4A58BF263FD}">
      <dgm:prSet phldrT="[Текст]" custT="1"/>
      <dgm:spPr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3BB3A55-870F-4FCF-A5B6-43964BF2550B}" type="parTrans" cxnId="{013C74F3-65CD-468D-B9DB-94846BC0D7E4}">
      <dgm:prSet/>
      <dgm:spPr/>
      <dgm:t>
        <a:bodyPr/>
        <a:lstStyle/>
        <a:p>
          <a:endParaRPr lang="ru-RU"/>
        </a:p>
      </dgm:t>
    </dgm:pt>
    <dgm:pt modelId="{8C703B53-871F-4068-B8AE-109D813E70F9}" type="sibTrans" cxnId="{013C74F3-65CD-468D-B9DB-94846BC0D7E4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endParaRPr lang="ru-RU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4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4"/>
      <dgm:spPr/>
    </dgm:pt>
    <dgm:pt modelId="{618E9A71-C7B6-49E6-AD40-F59AFA2FF54E}" type="pres">
      <dgm:prSet presAssocID="{5055DFE0-BEDA-4F32-A6FC-AAE04D6B85CC}" presName="imagNode" presStyleLbl="fgImgPlace1" presStyleIdx="0" presStyleCnt="4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4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4"/>
      <dgm:spPr/>
    </dgm:pt>
    <dgm:pt modelId="{0C4286C5-0555-4054-A647-3B434F87A041}" type="pres">
      <dgm:prSet presAssocID="{BA9060F2-9622-40A1-AE64-0F59EBED7368}" presName="imagNode" presStyleLbl="fgImgPlace1" presStyleIdx="1" presStyleCnt="4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4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4"/>
      <dgm:spPr/>
    </dgm:pt>
    <dgm:pt modelId="{BBEE444F-A7A9-4A63-9620-81A4A08103A6}" type="pres">
      <dgm:prSet presAssocID="{31D42375-C54C-4168-B181-5D519291FD09}" presName="imagNode" presStyleLbl="fgImgPlace1" presStyleIdx="2" presStyleCnt="4"/>
      <dgm:spPr>
        <a:solidFill>
          <a:srgbClr val="0066FF"/>
        </a:solidFill>
      </dgm:spPr>
    </dgm:pt>
    <dgm:pt modelId="{3F2378FF-1457-4F96-BDD6-206FDC326EB5}" type="pres">
      <dgm:prSet presAssocID="{E829916C-D6F7-473C-9DA6-B0EA3BBF65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62F4C-8778-4D66-97F7-7F42D3FA652F}" type="pres">
      <dgm:prSet presAssocID="{EFA56402-B235-4628-B921-F4A58BF263FD}" presName="compNode" presStyleCnt="0"/>
      <dgm:spPr/>
    </dgm:pt>
    <dgm:pt modelId="{C255A7CB-FA83-4C1B-9DA6-1B847729F468}" type="pres">
      <dgm:prSet presAssocID="{EFA56402-B235-4628-B921-F4A58BF263FD}" presName="bkgdShape" presStyleLbl="node1" presStyleIdx="3" presStyleCnt="4"/>
      <dgm:spPr/>
      <dgm:t>
        <a:bodyPr/>
        <a:lstStyle/>
        <a:p>
          <a:endParaRPr lang="ru-RU"/>
        </a:p>
      </dgm:t>
    </dgm:pt>
    <dgm:pt modelId="{16802BB8-969C-40DF-A150-CC71C648CD7A}" type="pres">
      <dgm:prSet presAssocID="{EFA56402-B235-4628-B921-F4A58BF263F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D925-4B59-49AD-92F4-9BE448C0A17B}" type="pres">
      <dgm:prSet presAssocID="{EFA56402-B235-4628-B921-F4A58BF263FD}" presName="invisiNode" presStyleLbl="node1" presStyleIdx="3" presStyleCnt="4"/>
      <dgm:spPr/>
    </dgm:pt>
    <dgm:pt modelId="{A0713DDE-9676-4FDA-A941-FBD2D7810897}" type="pres">
      <dgm:prSet presAssocID="{EFA56402-B235-4628-B921-F4A58BF263FD}" presName="imagNode" presStyleLbl="fgImgPlace1" presStyleIdx="3" presStyleCnt="4"/>
      <dgm:spPr>
        <a:solidFill>
          <a:srgbClr val="0066FF"/>
        </a:solidFill>
      </dgm:spPr>
    </dgm:pt>
  </dgm:ptLst>
  <dgm:cxnLst>
    <dgm:cxn modelId="{013C74F3-65CD-468D-B9DB-94846BC0D7E4}" srcId="{7036CC0B-6357-46AB-A13D-2D1C39EDFE38}" destId="{EFA56402-B235-4628-B921-F4A58BF263FD}" srcOrd="3" destOrd="0" parTransId="{F3BB3A55-870F-4FCF-A5B6-43964BF2550B}" sibTransId="{8C703B53-871F-4068-B8AE-109D813E70F9}"/>
    <dgm:cxn modelId="{31A39DD8-B74B-4FC0-835B-A21A6E6236B5}" type="presOf" srcId="{DFB48E16-DEEA-4395-9217-8144F7843955}" destId="{5986307E-832D-44AA-AE1A-8A901CCB3D3A}" srcOrd="0" destOrd="0" presId="urn:microsoft.com/office/officeart/2005/8/layout/hList7#1"/>
    <dgm:cxn modelId="{9DEA933F-09A0-47BB-8C86-F1FD847A05E2}" type="presOf" srcId="{BA9060F2-9622-40A1-AE64-0F59EBED7368}" destId="{D5EC9A90-4CEF-4703-98CE-D9F30A7EB930}" srcOrd="0" destOrd="0" presId="urn:microsoft.com/office/officeart/2005/8/layout/hList7#1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B5136630-90AB-4055-90E8-4D64C4912F05}" type="presOf" srcId="{7036CC0B-6357-46AB-A13D-2D1C39EDFE38}" destId="{49570EE6-0EBA-4E3D-9ABA-41BA92625188}" srcOrd="0" destOrd="0" presId="urn:microsoft.com/office/officeart/2005/8/layout/hList7#1"/>
    <dgm:cxn modelId="{2A150FCA-4F5E-43ED-8A19-C6A5BF515C8A}" type="presOf" srcId="{5055DFE0-BEDA-4F32-A6FC-AAE04D6B85CC}" destId="{F13C8193-3BEF-40FD-ABC8-E40EBBCB3B52}" srcOrd="0" destOrd="0" presId="urn:microsoft.com/office/officeart/2005/8/layout/hList7#1"/>
    <dgm:cxn modelId="{F0114604-E0F8-48B0-83C2-6EF9AF79EC5B}" type="presOf" srcId="{E829916C-D6F7-473C-9DA6-B0EA3BBF655E}" destId="{3F2378FF-1457-4F96-BDD6-206FDC326EB5}" srcOrd="0" destOrd="0" presId="urn:microsoft.com/office/officeart/2005/8/layout/hList7#1"/>
    <dgm:cxn modelId="{14F252D8-486F-4800-A640-12C8B0FF7DA8}" type="presOf" srcId="{EFA56402-B235-4628-B921-F4A58BF263FD}" destId="{C255A7CB-FA83-4C1B-9DA6-1B847729F468}" srcOrd="0" destOrd="0" presId="urn:microsoft.com/office/officeart/2005/8/layout/hList7#1"/>
    <dgm:cxn modelId="{1EEE0109-88CF-4740-9564-B83B979FB6A0}" type="presOf" srcId="{BA9060F2-9622-40A1-AE64-0F59EBED7368}" destId="{6CC42EB9-1067-462D-A17E-5C1F06D9A09D}" srcOrd="1" destOrd="0" presId="urn:microsoft.com/office/officeart/2005/8/layout/hList7#1"/>
    <dgm:cxn modelId="{5EAA2354-2631-428E-ABE6-A4A3C9C40049}" type="presOf" srcId="{31D42375-C54C-4168-B181-5D519291FD09}" destId="{AE805E46-41EB-4E2E-BB18-B6DDA4569B3B}" srcOrd="1" destOrd="0" presId="urn:microsoft.com/office/officeart/2005/8/layout/hList7#1"/>
    <dgm:cxn modelId="{104F73AB-FEF8-4F79-8782-798A262955C8}" type="presOf" srcId="{EFA56402-B235-4628-B921-F4A58BF263FD}" destId="{16802BB8-969C-40DF-A150-CC71C648CD7A}" srcOrd="1" destOrd="0" presId="urn:microsoft.com/office/officeart/2005/8/layout/hList7#1"/>
    <dgm:cxn modelId="{6324EB81-860F-41E8-850E-85A9312A548C}" type="presOf" srcId="{58793128-8990-40D6-B4AB-D7F705820728}" destId="{EED77CB7-5145-4787-B7DF-270D58AA57A5}" srcOrd="0" destOrd="0" presId="urn:microsoft.com/office/officeart/2005/8/layout/hList7#1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390B8D1C-4900-47E9-BD99-51B3BC10568F}" type="presOf" srcId="{5055DFE0-BEDA-4F32-A6FC-AAE04D6B85CC}" destId="{06005192-9F8F-4998-8114-854CE5C5AEDF}" srcOrd="1" destOrd="0" presId="urn:microsoft.com/office/officeart/2005/8/layout/hList7#1"/>
    <dgm:cxn modelId="{412AF64E-375A-4D3F-A7ED-E930254A4C04}" type="presOf" srcId="{31D42375-C54C-4168-B181-5D519291FD09}" destId="{AD37F67C-D0F9-4FC6-8104-448637C00417}" srcOrd="0" destOrd="0" presId="urn:microsoft.com/office/officeart/2005/8/layout/hList7#1"/>
    <dgm:cxn modelId="{ED60FCE8-942B-4077-82DD-78A7FA18D9A3}" type="presParOf" srcId="{49570EE6-0EBA-4E3D-9ABA-41BA92625188}" destId="{C2700C4A-78A5-4458-AE4E-4BF650326AC9}" srcOrd="0" destOrd="0" presId="urn:microsoft.com/office/officeart/2005/8/layout/hList7#1"/>
    <dgm:cxn modelId="{CBC17EBA-A76F-4C10-9586-255CD4F3E649}" type="presParOf" srcId="{49570EE6-0EBA-4E3D-9ABA-41BA92625188}" destId="{D91937DB-762E-415D-A23D-002C7C1631FA}" srcOrd="1" destOrd="0" presId="urn:microsoft.com/office/officeart/2005/8/layout/hList7#1"/>
    <dgm:cxn modelId="{1B091A98-8116-439D-A10C-74D0A4E93A0B}" type="presParOf" srcId="{D91937DB-762E-415D-A23D-002C7C1631FA}" destId="{2035ABE6-0284-477B-BB4E-394562904661}" srcOrd="0" destOrd="0" presId="urn:microsoft.com/office/officeart/2005/8/layout/hList7#1"/>
    <dgm:cxn modelId="{B029F2B8-908B-43E2-A5E2-B54CA4B09DE1}" type="presParOf" srcId="{2035ABE6-0284-477B-BB4E-394562904661}" destId="{F13C8193-3BEF-40FD-ABC8-E40EBBCB3B52}" srcOrd="0" destOrd="0" presId="urn:microsoft.com/office/officeart/2005/8/layout/hList7#1"/>
    <dgm:cxn modelId="{DFA87CDC-A70E-48E6-9608-93291ADB6D32}" type="presParOf" srcId="{2035ABE6-0284-477B-BB4E-394562904661}" destId="{06005192-9F8F-4998-8114-854CE5C5AEDF}" srcOrd="1" destOrd="0" presId="urn:microsoft.com/office/officeart/2005/8/layout/hList7#1"/>
    <dgm:cxn modelId="{253D6965-3F13-4BEE-9289-BF6E58DA3284}" type="presParOf" srcId="{2035ABE6-0284-477B-BB4E-394562904661}" destId="{2823954B-05C9-46F8-8913-89945F021FCA}" srcOrd="2" destOrd="0" presId="urn:microsoft.com/office/officeart/2005/8/layout/hList7#1"/>
    <dgm:cxn modelId="{50FD2EE0-EB0D-40BD-977C-926F0A23A3B5}" type="presParOf" srcId="{2035ABE6-0284-477B-BB4E-394562904661}" destId="{618E9A71-C7B6-49E6-AD40-F59AFA2FF54E}" srcOrd="3" destOrd="0" presId="urn:microsoft.com/office/officeart/2005/8/layout/hList7#1"/>
    <dgm:cxn modelId="{A6AEA987-036B-47D1-BC58-798DBB7C0ECF}" type="presParOf" srcId="{D91937DB-762E-415D-A23D-002C7C1631FA}" destId="{5986307E-832D-44AA-AE1A-8A901CCB3D3A}" srcOrd="1" destOrd="0" presId="urn:microsoft.com/office/officeart/2005/8/layout/hList7#1"/>
    <dgm:cxn modelId="{C8474588-E156-4988-879F-470AA35D3C59}" type="presParOf" srcId="{D91937DB-762E-415D-A23D-002C7C1631FA}" destId="{D664844A-CE3C-4D12-BC6D-567E2624BF0A}" srcOrd="2" destOrd="0" presId="urn:microsoft.com/office/officeart/2005/8/layout/hList7#1"/>
    <dgm:cxn modelId="{391D3F0C-1E60-4105-9F3C-43E8B6A1B9B2}" type="presParOf" srcId="{D664844A-CE3C-4D12-BC6D-567E2624BF0A}" destId="{D5EC9A90-4CEF-4703-98CE-D9F30A7EB930}" srcOrd="0" destOrd="0" presId="urn:microsoft.com/office/officeart/2005/8/layout/hList7#1"/>
    <dgm:cxn modelId="{24F5B769-0F53-4633-A4D6-B29B3865B28F}" type="presParOf" srcId="{D664844A-CE3C-4D12-BC6D-567E2624BF0A}" destId="{6CC42EB9-1067-462D-A17E-5C1F06D9A09D}" srcOrd="1" destOrd="0" presId="urn:microsoft.com/office/officeart/2005/8/layout/hList7#1"/>
    <dgm:cxn modelId="{75DEDEA7-F722-44CF-B4FD-B651637C6414}" type="presParOf" srcId="{D664844A-CE3C-4D12-BC6D-567E2624BF0A}" destId="{67B937BA-C946-4CFC-9EF8-58693F3478F4}" srcOrd="2" destOrd="0" presId="urn:microsoft.com/office/officeart/2005/8/layout/hList7#1"/>
    <dgm:cxn modelId="{2F84A7AD-2543-4438-8D10-7D1310A59A63}" type="presParOf" srcId="{D664844A-CE3C-4D12-BC6D-567E2624BF0A}" destId="{0C4286C5-0555-4054-A647-3B434F87A041}" srcOrd="3" destOrd="0" presId="urn:microsoft.com/office/officeart/2005/8/layout/hList7#1"/>
    <dgm:cxn modelId="{9965212E-8C24-4B2D-8530-6BAD30327F72}" type="presParOf" srcId="{D91937DB-762E-415D-A23D-002C7C1631FA}" destId="{EED77CB7-5145-4787-B7DF-270D58AA57A5}" srcOrd="3" destOrd="0" presId="urn:microsoft.com/office/officeart/2005/8/layout/hList7#1"/>
    <dgm:cxn modelId="{FB9E2472-0AAE-449E-9582-88B57B567D1E}" type="presParOf" srcId="{D91937DB-762E-415D-A23D-002C7C1631FA}" destId="{C2988AD4-F417-44C8-863E-7EE42C9D38C9}" srcOrd="4" destOrd="0" presId="urn:microsoft.com/office/officeart/2005/8/layout/hList7#1"/>
    <dgm:cxn modelId="{C76AD155-06BB-4826-9BAC-6DE6D0E599AC}" type="presParOf" srcId="{C2988AD4-F417-44C8-863E-7EE42C9D38C9}" destId="{AD37F67C-D0F9-4FC6-8104-448637C00417}" srcOrd="0" destOrd="0" presId="urn:microsoft.com/office/officeart/2005/8/layout/hList7#1"/>
    <dgm:cxn modelId="{40BCDA8A-830F-455F-95C0-EE0982EBF6A4}" type="presParOf" srcId="{C2988AD4-F417-44C8-863E-7EE42C9D38C9}" destId="{AE805E46-41EB-4E2E-BB18-B6DDA4569B3B}" srcOrd="1" destOrd="0" presId="urn:microsoft.com/office/officeart/2005/8/layout/hList7#1"/>
    <dgm:cxn modelId="{8E38617C-ECFB-44A8-ACD2-5A741AF20AFA}" type="presParOf" srcId="{C2988AD4-F417-44C8-863E-7EE42C9D38C9}" destId="{E76A1EA5-1296-48EC-89B8-F79AC194A279}" srcOrd="2" destOrd="0" presId="urn:microsoft.com/office/officeart/2005/8/layout/hList7#1"/>
    <dgm:cxn modelId="{81461444-2E68-4E9D-990E-E93AC8D9897C}" type="presParOf" srcId="{C2988AD4-F417-44C8-863E-7EE42C9D38C9}" destId="{BBEE444F-A7A9-4A63-9620-81A4A08103A6}" srcOrd="3" destOrd="0" presId="urn:microsoft.com/office/officeart/2005/8/layout/hList7#1"/>
    <dgm:cxn modelId="{6864DAE8-61E4-4267-BE49-5D9275734231}" type="presParOf" srcId="{D91937DB-762E-415D-A23D-002C7C1631FA}" destId="{3F2378FF-1457-4F96-BDD6-206FDC326EB5}" srcOrd="5" destOrd="0" presId="urn:microsoft.com/office/officeart/2005/8/layout/hList7#1"/>
    <dgm:cxn modelId="{3399B57D-FF20-4741-8164-2AAE450AAA19}" type="presParOf" srcId="{D91937DB-762E-415D-A23D-002C7C1631FA}" destId="{41062F4C-8778-4D66-97F7-7F42D3FA652F}" srcOrd="6" destOrd="0" presId="urn:microsoft.com/office/officeart/2005/8/layout/hList7#1"/>
    <dgm:cxn modelId="{F7A765A4-1879-4560-92BD-A9C3DBB66D5C}" type="presParOf" srcId="{41062F4C-8778-4D66-97F7-7F42D3FA652F}" destId="{C255A7CB-FA83-4C1B-9DA6-1B847729F468}" srcOrd="0" destOrd="0" presId="urn:microsoft.com/office/officeart/2005/8/layout/hList7#1"/>
    <dgm:cxn modelId="{409754EB-32B8-47FD-B8B2-92996B0F7F1B}" type="presParOf" srcId="{41062F4C-8778-4D66-97F7-7F42D3FA652F}" destId="{16802BB8-969C-40DF-A150-CC71C648CD7A}" srcOrd="1" destOrd="0" presId="urn:microsoft.com/office/officeart/2005/8/layout/hList7#1"/>
    <dgm:cxn modelId="{EFD7EE8D-DF7C-4266-BC7F-F07CCFD9AA9F}" type="presParOf" srcId="{41062F4C-8778-4D66-97F7-7F42D3FA652F}" destId="{68A4D925-4B59-49AD-92F4-9BE448C0A17B}" srcOrd="2" destOrd="0" presId="urn:microsoft.com/office/officeart/2005/8/layout/hList7#1"/>
    <dgm:cxn modelId="{E76C2561-D2D4-43E5-99BC-2D0B2CB1826D}" type="presParOf" srcId="{41062F4C-8778-4D66-97F7-7F42D3FA652F}" destId="{A0713DDE-9676-4FDA-A941-FBD2D781089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0CFB-7CBF-45D3-B9B0-89A55FC82F25}">
      <dsp:nvSpPr>
        <dsp:cNvPr id="0" name=""/>
        <dsp:cNvSpPr/>
      </dsp:nvSpPr>
      <dsp:spPr>
        <a:xfrm>
          <a:off x="2432487" y="1431489"/>
          <a:ext cx="4341537" cy="1376825"/>
        </a:xfrm>
        <a:prstGeom prst="roundRect">
          <a:avLst/>
        </a:prstGeom>
        <a:solidFill>
          <a:srgbClr val="FFFF66"/>
        </a:soli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u="sng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БЮДЖЕТ</a:t>
          </a:r>
          <a:r>
            <a:rPr lang="ru-RU" sz="1800" u="sng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– </a:t>
          </a:r>
          <a:r>
            <a:rPr lang="ru-RU" sz="1800" u="none" kern="1200" dirty="0" smtClean="0">
              <a:solidFill>
                <a:schemeClr val="bg1"/>
              </a:solidFill>
              <a:latin typeface="Franklin Gothic Medium" panose="020B0603020102020204" pitchFamily="34" charset="0"/>
            </a:rPr>
            <a:t>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800" u="none" kern="1200" dirty="0">
            <a:solidFill>
              <a:schemeClr val="bg1"/>
            </a:solidFill>
            <a:latin typeface="Franklin Gothic Medium" panose="020B0603020102020204" pitchFamily="34" charset="0"/>
          </a:endParaRPr>
        </a:p>
      </dsp:txBody>
      <dsp:txXfrm>
        <a:off x="2499698" y="1498700"/>
        <a:ext cx="4207115" cy="1242403"/>
      </dsp:txXfrm>
    </dsp:sp>
    <dsp:sp modelId="{5EBB23F6-D83E-4EFF-9629-107B1C45FB66}">
      <dsp:nvSpPr>
        <dsp:cNvPr id="0" name=""/>
        <dsp:cNvSpPr/>
      </dsp:nvSpPr>
      <dsp:spPr>
        <a:xfrm rot="12549178">
          <a:off x="2798117" y="1283007"/>
          <a:ext cx="6096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0960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7AA73-DDEB-455D-9824-5F68868F80B5}">
      <dsp:nvSpPr>
        <dsp:cNvPr id="0" name=""/>
        <dsp:cNvSpPr/>
      </dsp:nvSpPr>
      <dsp:spPr>
        <a:xfrm>
          <a:off x="265965" y="-21552"/>
          <a:ext cx="3068974" cy="1156078"/>
        </a:xfrm>
        <a:prstGeom prst="roundRect">
          <a:avLst/>
        </a:prstGeom>
        <a:gradFill flip="none" rotWithShape="0">
          <a:gsLst>
            <a:gs pos="0">
              <a:srgbClr val="339933">
                <a:shade val="30000"/>
                <a:satMod val="115000"/>
              </a:srgbClr>
            </a:gs>
            <a:gs pos="50000">
              <a:srgbClr val="339933">
                <a:shade val="67500"/>
                <a:satMod val="115000"/>
              </a:srgbClr>
            </a:gs>
            <a:gs pos="100000">
              <a:srgbClr val="339933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ДОХОДЫ БЮДЖЕТА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– поступающие в бюджет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322400" y="34883"/>
        <a:ext cx="2956104" cy="1043208"/>
      </dsp:txXfrm>
    </dsp:sp>
    <dsp:sp modelId="{561381FD-CF0C-4242-80D0-0D84905352CD}">
      <dsp:nvSpPr>
        <dsp:cNvPr id="0" name=""/>
        <dsp:cNvSpPr/>
      </dsp:nvSpPr>
      <dsp:spPr>
        <a:xfrm rot="19863769">
          <a:off x="5809750" y="1281690"/>
          <a:ext cx="6191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1919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08787-916D-466B-A4A0-3ECBF50AF98B}">
      <dsp:nvSpPr>
        <dsp:cNvPr id="0" name=""/>
        <dsp:cNvSpPr/>
      </dsp:nvSpPr>
      <dsp:spPr>
        <a:xfrm>
          <a:off x="5934520" y="0"/>
          <a:ext cx="2958819" cy="1131892"/>
        </a:xfrm>
        <a:prstGeom prst="roundRect">
          <a:avLst/>
        </a:prstGeom>
        <a:gradFill flip="none" rotWithShape="0">
          <a:gsLst>
            <a:gs pos="0">
              <a:srgbClr val="FF3300">
                <a:shade val="30000"/>
                <a:satMod val="115000"/>
              </a:srgbClr>
            </a:gs>
            <a:gs pos="50000">
              <a:srgbClr val="FF3300">
                <a:shade val="67500"/>
                <a:satMod val="115000"/>
              </a:srgbClr>
            </a:gs>
            <a:gs pos="100000">
              <a:srgbClr val="FF3300">
                <a:shade val="100000"/>
                <a:satMod val="115000"/>
              </a:srgbClr>
            </a:gs>
          </a:gsLst>
          <a:lin ang="54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РАСХОДЫ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БЮДЖЕТА</a:t>
          </a: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– выплачиваемые из бюджета денежные средства </a:t>
          </a:r>
          <a:endParaRPr lang="ru-RU" sz="1500" u="none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989774" y="55254"/>
        <a:ext cx="2848311" cy="1021384"/>
      </dsp:txXfrm>
    </dsp:sp>
    <dsp:sp modelId="{8818C303-687D-442A-B1A4-DD74CFC89FD0}">
      <dsp:nvSpPr>
        <dsp:cNvPr id="0" name=""/>
        <dsp:cNvSpPr/>
      </dsp:nvSpPr>
      <dsp:spPr>
        <a:xfrm rot="1986547">
          <a:off x="5595663" y="3021096"/>
          <a:ext cx="7790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908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59D23-BCFE-45E3-9EDA-7C4FAEE49428}">
      <dsp:nvSpPr>
        <dsp:cNvPr id="0" name=""/>
        <dsp:cNvSpPr/>
      </dsp:nvSpPr>
      <dsp:spPr>
        <a:xfrm>
          <a:off x="5807521" y="3233877"/>
          <a:ext cx="3168355" cy="1408839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Если расходная часть бюджета превышает доходную, то бюджет формируется с</a:t>
          </a:r>
          <a:r>
            <a:rPr lang="ru-RU" sz="1500" b="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ДЕФИЦИТОМ</a:t>
          </a:r>
          <a:endParaRPr lang="ru-RU" sz="1500" b="1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5876295" y="3302651"/>
        <a:ext cx="3030807" cy="1271291"/>
      </dsp:txXfrm>
    </dsp:sp>
    <dsp:sp modelId="{5FA5141F-DAA7-4456-8590-843EAF5013A1}">
      <dsp:nvSpPr>
        <dsp:cNvPr id="0" name=""/>
        <dsp:cNvSpPr/>
      </dsp:nvSpPr>
      <dsp:spPr>
        <a:xfrm rot="8898356">
          <a:off x="2854194" y="2988329"/>
          <a:ext cx="68526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8526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C70AF-7DD2-4818-8C7B-8788AA37C95A}">
      <dsp:nvSpPr>
        <dsp:cNvPr id="0" name=""/>
        <dsp:cNvSpPr/>
      </dsp:nvSpPr>
      <dsp:spPr>
        <a:xfrm>
          <a:off x="129784" y="3168343"/>
          <a:ext cx="3167898" cy="1471502"/>
        </a:xfrm>
        <a:prstGeom prst="roundRect">
          <a:avLst/>
        </a:prstGeom>
        <a:gradFill flip="none" rotWithShape="0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w="25400" cap="flat" cmpd="sng" algn="ctr">
          <a:noFill/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u="none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Превышение доходов над расходами образует положительный остаток бюджета </a:t>
          </a:r>
          <a:r>
            <a:rPr lang="ru-RU" sz="1500" b="1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ПРОФИЦИТ</a:t>
          </a:r>
          <a:r>
            <a:rPr lang="ru-RU" sz="1500" u="sng" kern="1200" dirty="0" smtClean="0">
              <a:solidFill>
                <a:schemeClr val="tx1"/>
              </a:solidFill>
              <a:latin typeface="Sitka Small" panose="02000505000000020004" pitchFamily="2" charset="0"/>
            </a:rPr>
            <a:t> </a:t>
          </a:r>
          <a:endParaRPr lang="ru-RU" sz="1500" u="sng" kern="1200" dirty="0">
            <a:solidFill>
              <a:schemeClr val="tx1"/>
            </a:solidFill>
            <a:latin typeface="Sitka Small" panose="02000505000000020004" pitchFamily="2" charset="0"/>
          </a:endParaRPr>
        </a:p>
      </dsp:txBody>
      <dsp:txXfrm>
        <a:off x="201617" y="3240176"/>
        <a:ext cx="3024232" cy="13278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0157DB-6B6C-4341-B6C5-2B3EEACC816E}">
      <dsp:nvSpPr>
        <dsp:cNvPr id="0" name=""/>
        <dsp:cNvSpPr/>
      </dsp:nvSpPr>
      <dsp:spPr>
        <a:xfrm>
          <a:off x="1733" y="804987"/>
          <a:ext cx="1082843" cy="10828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DD665FD-05F6-49E1-9528-D01FDF87120A}">
      <dsp:nvSpPr>
        <dsp:cNvPr id="0" name=""/>
        <dsp:cNvSpPr/>
      </dsp:nvSpPr>
      <dsp:spPr>
        <a:xfrm>
          <a:off x="3217" y="1613882"/>
          <a:ext cx="1369992" cy="23502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ahnschrift SemiCondensed" panose="020B0502040204020203" pitchFamily="34" charset="0"/>
            </a:rPr>
            <a:t>Нормативно-методическое обеспечение и организация бюджетного процесса</a:t>
          </a:r>
          <a:endParaRPr lang="ru-RU" sz="14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9 208,4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9 062,4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9 062,4</a:t>
          </a:r>
          <a:endParaRPr lang="ru-RU" sz="2000" kern="1200" dirty="0">
            <a:latin typeface="Bahnschrift SemiCondensed" panose="020B0502040204020203" pitchFamily="34" charset="0"/>
          </a:endParaRPr>
        </a:p>
      </dsp:txBody>
      <dsp:txXfrm>
        <a:off x="43343" y="1654008"/>
        <a:ext cx="1289740" cy="2269973"/>
      </dsp:txXfrm>
    </dsp:sp>
    <dsp:sp modelId="{A16D8F7E-41F0-4AB5-8A3D-1B4A2396E39F}">
      <dsp:nvSpPr>
        <dsp:cNvPr id="0" name=""/>
        <dsp:cNvSpPr/>
      </dsp:nvSpPr>
      <dsp:spPr>
        <a:xfrm rot="61824">
          <a:off x="1344933" y="1233075"/>
          <a:ext cx="260419" cy="26019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1344939" y="1284411"/>
        <a:ext cx="182361" cy="156116"/>
      </dsp:txXfrm>
    </dsp:sp>
    <dsp:sp modelId="{50CDFF59-5CA7-4590-BB51-F9F588AFF0B8}">
      <dsp:nvSpPr>
        <dsp:cNvPr id="0" name=""/>
        <dsp:cNvSpPr/>
      </dsp:nvSpPr>
      <dsp:spPr>
        <a:xfrm>
          <a:off x="1828511" y="837843"/>
          <a:ext cx="1082843" cy="10828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EE78C99-C043-479D-ABB2-2BC86E2B9605}">
      <dsp:nvSpPr>
        <dsp:cNvPr id="0" name=""/>
        <dsp:cNvSpPr/>
      </dsp:nvSpPr>
      <dsp:spPr>
        <a:xfrm>
          <a:off x="1840293" y="1575146"/>
          <a:ext cx="1306450" cy="18655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ahnschrift SemiCondensed" panose="020B0502040204020203" pitchFamily="34" charset="0"/>
            </a:rPr>
            <a:t>Обеспечение устойчивости и сбалансированности бюджета</a:t>
          </a:r>
          <a:endParaRPr lang="ru-RU" sz="1400" kern="1200" dirty="0">
            <a:latin typeface="Bahnschrift SemiCondensed" panose="020B0502040204020203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4 582,3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0,0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0,0</a:t>
          </a:r>
          <a:endParaRPr lang="ru-RU" sz="2000" kern="1200" dirty="0">
            <a:latin typeface="Bahnschrift SemiCondensed" panose="020B0502040204020203" pitchFamily="34" charset="0"/>
          </a:endParaRPr>
        </a:p>
      </dsp:txBody>
      <dsp:txXfrm>
        <a:off x="1878558" y="1613411"/>
        <a:ext cx="1229920" cy="1789047"/>
      </dsp:txXfrm>
    </dsp:sp>
    <dsp:sp modelId="{273778B1-4BA5-406D-B5B6-DA463E20728E}">
      <dsp:nvSpPr>
        <dsp:cNvPr id="0" name=""/>
        <dsp:cNvSpPr/>
      </dsp:nvSpPr>
      <dsp:spPr>
        <a:xfrm rot="21599989">
          <a:off x="3145497" y="1249166"/>
          <a:ext cx="234142" cy="26019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3145497" y="1301204"/>
        <a:ext cx="163899" cy="156116"/>
      </dsp:txXfrm>
    </dsp:sp>
    <dsp:sp modelId="{56D5EB45-5416-4CCF-A51A-451C360EBA29}">
      <dsp:nvSpPr>
        <dsp:cNvPr id="0" name=""/>
        <dsp:cNvSpPr/>
      </dsp:nvSpPr>
      <dsp:spPr>
        <a:xfrm>
          <a:off x="3580334" y="837838"/>
          <a:ext cx="1082843" cy="108284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952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C369569-D94A-4664-930E-D201134B6FE8}">
      <dsp:nvSpPr>
        <dsp:cNvPr id="0" name=""/>
        <dsp:cNvSpPr/>
      </dsp:nvSpPr>
      <dsp:spPr>
        <a:xfrm>
          <a:off x="3610492" y="1634426"/>
          <a:ext cx="1268876" cy="16328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ahnschrift SemiCondensed" panose="020B0502040204020203" pitchFamily="34" charset="0"/>
            </a:rPr>
            <a:t>Управление муниципальным долгом</a:t>
          </a:r>
          <a:endParaRPr lang="ru-RU" sz="14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7,3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7,3</a:t>
          </a:r>
          <a:endParaRPr lang="ru-RU" sz="2000" kern="1200" dirty="0">
            <a:latin typeface="Bahnschrift SemiCondensed" panose="020B0502040204020203" pitchFamily="34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ahnschrift SemiCondensed" panose="020B0502040204020203" pitchFamily="34" charset="0"/>
            </a:rPr>
            <a:t>6,5</a:t>
          </a:r>
          <a:endParaRPr lang="ru-RU" sz="2000" kern="1200" dirty="0">
            <a:latin typeface="Bahnschrift SemiCondensed" panose="020B0502040204020203" pitchFamily="34" charset="0"/>
          </a:endParaRPr>
        </a:p>
      </dsp:txBody>
      <dsp:txXfrm>
        <a:off x="3647656" y="1671590"/>
        <a:ext cx="1194548" cy="155850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54DDD-F4DA-4A36-AB06-FBDEC7E5E38E}">
      <dsp:nvSpPr>
        <dsp:cNvPr id="0" name=""/>
        <dsp:cNvSpPr/>
      </dsp:nvSpPr>
      <dsp:spPr>
        <a:xfrm>
          <a:off x="14351" y="142815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39 011,8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37 547,7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38 711,9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351" y="142815"/>
        <a:ext cx="1743784" cy="1122278"/>
      </dsp:txXfrm>
    </dsp:sp>
    <dsp:sp modelId="{EE63A76D-9084-4419-91D7-520C0EC7C6C6}">
      <dsp:nvSpPr>
        <dsp:cNvPr id="0" name=""/>
        <dsp:cNvSpPr/>
      </dsp:nvSpPr>
      <dsp:spPr>
        <a:xfrm>
          <a:off x="1918163" y="116030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деятельности  библиотек»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16 597,5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15 879,5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16 579,5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116030"/>
        <a:ext cx="1743784" cy="1122278"/>
      </dsp:txXfrm>
    </dsp:sp>
    <dsp:sp modelId="{113DEE62-8E0B-45EA-9365-27D5EB7B2FA9}">
      <dsp:nvSpPr>
        <dsp:cNvPr id="0" name=""/>
        <dsp:cNvSpPr/>
      </dsp:nvSpPr>
      <dsp:spPr>
        <a:xfrm>
          <a:off x="3836327" y="126974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6 392,2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5 947,1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 6 157,6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126974"/>
        <a:ext cx="1743784" cy="1122278"/>
      </dsp:txXfrm>
    </dsp:sp>
    <dsp:sp modelId="{3034827D-1D71-48CF-B852-1EC7B582E801}">
      <dsp:nvSpPr>
        <dsp:cNvPr id="0" name=""/>
        <dsp:cNvSpPr/>
      </dsp:nvSpPr>
      <dsp:spPr>
        <a:xfrm>
          <a:off x="0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музейного дела»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1 289,1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1 413,2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1 474,2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637148"/>
        <a:ext cx="1743784" cy="1111205"/>
      </dsp:txXfrm>
    </dsp:sp>
    <dsp:sp modelId="{720BA885-68AA-497F-8315-8F49DE994051}">
      <dsp:nvSpPr>
        <dsp:cNvPr id="0" name=""/>
        <dsp:cNvSpPr/>
      </dsp:nvSpPr>
      <dsp:spPr>
        <a:xfrm>
          <a:off x="1918163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532,0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1637148"/>
        <a:ext cx="1743784" cy="1111205"/>
      </dsp:txXfrm>
    </dsp:sp>
    <dsp:sp modelId="{411BF985-420B-4D08-A58E-D4A947AAB9AF}">
      <dsp:nvSpPr>
        <dsp:cNvPr id="0" name=""/>
        <dsp:cNvSpPr/>
      </dsp:nvSpPr>
      <dsp:spPr>
        <a:xfrm>
          <a:off x="3836327" y="1672831"/>
          <a:ext cx="1743784" cy="1330636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3 698,0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2 805,0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2 646,9</a:t>
          </a:r>
        </a:p>
      </dsp:txBody>
      <dsp:txXfrm>
        <a:off x="3836327" y="1672831"/>
        <a:ext cx="1743784" cy="1108859"/>
      </dsp:txXfrm>
    </dsp:sp>
    <dsp:sp modelId="{EB939345-C471-4FFD-AE7E-57D717FD336D}">
      <dsp:nvSpPr>
        <dsp:cNvPr id="0" name=""/>
        <dsp:cNvSpPr/>
      </dsp:nvSpPr>
      <dsp:spPr>
        <a:xfrm>
          <a:off x="1918163" y="3144978"/>
          <a:ext cx="1743784" cy="1331442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1 820,1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3144978"/>
        <a:ext cx="1743784" cy="110953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47760-FAE5-4FD3-A122-278DD2E035BA}">
      <dsp:nvSpPr>
        <dsp:cNvPr id="0" name=""/>
        <dsp:cNvSpPr/>
      </dsp:nvSpPr>
      <dsp:spPr>
        <a:xfrm>
          <a:off x="648079" y="538390"/>
          <a:ext cx="1790029" cy="1193949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500" kern="1200" dirty="0" smtClean="0">
              <a:latin typeface="Book Antiqua" panose="02040602050305030304" pitchFamily="18" charset="0"/>
            </a:rPr>
            <a:t>Минимальная сумма   муниципальной пенсии</a:t>
          </a:r>
          <a:r>
            <a:rPr lang="ru-RU" sz="1600" kern="1200" dirty="0" smtClean="0">
              <a:latin typeface="Book Antiqua" panose="02040602050305030304" pitchFamily="18" charset="0"/>
            </a:rPr>
            <a:t>,</a:t>
          </a:r>
        </a:p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934483" y="538390"/>
        <a:ext cx="1503625" cy="1193949"/>
      </dsp:txXfrm>
    </dsp:sp>
    <dsp:sp modelId="{3643A59B-1671-4D4F-A59D-A883152E6791}">
      <dsp:nvSpPr>
        <dsp:cNvPr id="0" name=""/>
        <dsp:cNvSpPr/>
      </dsp:nvSpPr>
      <dsp:spPr>
        <a:xfrm>
          <a:off x="0" y="0"/>
          <a:ext cx="1193353" cy="1193353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От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7 689</a:t>
          </a:r>
        </a:p>
      </dsp:txBody>
      <dsp:txXfrm>
        <a:off x="174763" y="174763"/>
        <a:ext cx="843827" cy="843827"/>
      </dsp:txXfrm>
    </dsp:sp>
    <dsp:sp modelId="{F7E97BA1-24A1-45D6-B192-2170BE92821F}">
      <dsp:nvSpPr>
        <dsp:cNvPr id="0" name=""/>
        <dsp:cNvSpPr/>
      </dsp:nvSpPr>
      <dsp:spPr>
        <a:xfrm>
          <a:off x="3168345" y="538390"/>
          <a:ext cx="1790029" cy="1193949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600" kern="1200" dirty="0" smtClean="0">
            <a:latin typeface="Book Antiqua" panose="02040602050305030304" pitchFamily="18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3454750" y="538390"/>
        <a:ext cx="1503625" cy="994954"/>
      </dsp:txXfrm>
    </dsp:sp>
    <dsp:sp modelId="{D332D07B-30FF-42B9-A8B2-49CDE7549373}">
      <dsp:nvSpPr>
        <dsp:cNvPr id="0" name=""/>
        <dsp:cNvSpPr/>
      </dsp:nvSpPr>
      <dsp:spPr>
        <a:xfrm>
          <a:off x="2448264" y="0"/>
          <a:ext cx="1193353" cy="1193353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1 200*</a:t>
          </a:r>
        </a:p>
      </dsp:txBody>
      <dsp:txXfrm>
        <a:off x="2623027" y="174763"/>
        <a:ext cx="843827" cy="843827"/>
      </dsp:txXfrm>
    </dsp:sp>
    <dsp:sp modelId="{8DF64134-D753-4739-8A0F-85C323B86AB9}">
      <dsp:nvSpPr>
        <dsp:cNvPr id="0" name=""/>
        <dsp:cNvSpPr/>
      </dsp:nvSpPr>
      <dsp:spPr>
        <a:xfrm>
          <a:off x="5645669" y="538390"/>
          <a:ext cx="1790029" cy="1193949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>
            <a:latin typeface="Book Antiqua" panose="0204060205030503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    сумма стипендии,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>
              <a:latin typeface="Book Antiqua" panose="02040602050305030304" pitchFamily="18" charset="0"/>
            </a:rPr>
            <a:t>      рублей</a:t>
          </a:r>
          <a:endParaRPr lang="ru-RU" sz="1400" kern="1200" dirty="0"/>
        </a:p>
      </dsp:txBody>
      <dsp:txXfrm>
        <a:off x="5932074" y="538390"/>
        <a:ext cx="1503625" cy="1193949"/>
      </dsp:txXfrm>
    </dsp:sp>
    <dsp:sp modelId="{5B802CF7-597C-4D5E-B06C-4CF302A998D8}">
      <dsp:nvSpPr>
        <dsp:cNvPr id="0" name=""/>
        <dsp:cNvSpPr/>
      </dsp:nvSpPr>
      <dsp:spPr>
        <a:xfrm>
          <a:off x="5076330" y="0"/>
          <a:ext cx="1193353" cy="1193353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 Antiqua" panose="02040602050305030304" pitchFamily="18" charset="0"/>
            </a:rPr>
            <a:t>От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Book Antiqua" panose="02040602050305030304" pitchFamily="18" charset="0"/>
            </a:rPr>
            <a:t>3 000</a:t>
          </a:r>
        </a:p>
      </dsp:txBody>
      <dsp:txXfrm>
        <a:off x="5251093" y="174763"/>
        <a:ext cx="843827" cy="84382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6135231" y="-797286"/>
          <a:ext cx="7436225" cy="7436225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631437" y="345193"/>
          <a:ext cx="7611121" cy="69082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построение, обслуживание и развитие системы АПК «    </a:t>
          </a:r>
        </a:p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Безопасный город»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31437" y="345193"/>
        <a:ext cx="7611121" cy="690829"/>
      </dsp:txXfrm>
    </dsp:sp>
    <dsp:sp modelId="{4B24DBC4-281B-4427-8AC6-38D1BD950105}">
      <dsp:nvSpPr>
        <dsp:cNvPr id="0" name=""/>
        <dsp:cNvSpPr/>
      </dsp:nvSpPr>
      <dsp:spPr>
        <a:xfrm>
          <a:off x="-24207" y="296853"/>
          <a:ext cx="1311289" cy="863537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1126465" y="1381107"/>
          <a:ext cx="7116092" cy="69082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137762"/>
                <a:satOff val="-19831"/>
                <a:lumOff val="10385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37762"/>
                <a:satOff val="-19831"/>
                <a:lumOff val="10385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37762"/>
                <a:satOff val="-19831"/>
                <a:lumOff val="1038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установку и обслуживание фото- и видео- фиксации в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   общественных местах </a:t>
          </a:r>
          <a:endParaRPr lang="ru-RU" sz="1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26465" y="1381107"/>
        <a:ext cx="7116092" cy="690829"/>
      </dsp:txXfrm>
    </dsp:sp>
    <dsp:sp modelId="{80251128-A1F5-40E1-9DDB-013A01EE5DA4}">
      <dsp:nvSpPr>
        <dsp:cNvPr id="0" name=""/>
        <dsp:cNvSpPr/>
      </dsp:nvSpPr>
      <dsp:spPr>
        <a:xfrm>
          <a:off x="514848" y="1294753"/>
          <a:ext cx="1223234" cy="863537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1278399" y="2417020"/>
          <a:ext cx="6964158" cy="69082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275525"/>
                <a:satOff val="-39662"/>
                <a:lumOff val="2077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275525"/>
                <a:satOff val="-39662"/>
                <a:lumOff val="2077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275525"/>
                <a:satOff val="-39662"/>
                <a:lumOff val="2077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организацию профилактических мероприятий по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 предупреждению правонарушений несовершеннолетними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78399" y="2417020"/>
        <a:ext cx="6964158" cy="690829"/>
      </dsp:txXfrm>
    </dsp:sp>
    <dsp:sp modelId="{400EB121-59E7-4F3C-AAEC-8B8E786BC37E}">
      <dsp:nvSpPr>
        <dsp:cNvPr id="0" name=""/>
        <dsp:cNvSpPr/>
      </dsp:nvSpPr>
      <dsp:spPr>
        <a:xfrm>
          <a:off x="613311" y="2330666"/>
          <a:ext cx="1330175" cy="863537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1126465" y="3452933"/>
          <a:ext cx="7116092" cy="69082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413287"/>
                <a:satOff val="-59493"/>
                <a:lumOff val="31155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413287"/>
                <a:satOff val="-59493"/>
                <a:lumOff val="31155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413287"/>
                <a:satOff val="-59493"/>
                <a:lumOff val="3115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проведение мероприятий по организации временного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 трудоустройства несовершеннолетних граждан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26465" y="3452933"/>
        <a:ext cx="7116092" cy="690829"/>
      </dsp:txXfrm>
    </dsp:sp>
    <dsp:sp modelId="{93EF5291-800E-4F28-8287-2191C2C9315D}">
      <dsp:nvSpPr>
        <dsp:cNvPr id="0" name=""/>
        <dsp:cNvSpPr/>
      </dsp:nvSpPr>
      <dsp:spPr>
        <a:xfrm>
          <a:off x="471766" y="3366579"/>
          <a:ext cx="1309398" cy="863537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631437" y="4488846"/>
          <a:ext cx="7611121" cy="690829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551049"/>
                <a:satOff val="-79324"/>
                <a:lumOff val="4154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551049"/>
                <a:satOff val="-79324"/>
                <a:lumOff val="4154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551049"/>
                <a:satOff val="-79324"/>
                <a:lumOff val="415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организацию деятельности народной дружины</a:t>
          </a:r>
          <a:endParaRPr lang="ru-RU" sz="11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1437" y="4488846"/>
        <a:ext cx="7611121" cy="690829"/>
      </dsp:txXfrm>
    </dsp:sp>
    <dsp:sp modelId="{2F8040AC-C318-4B86-9B65-C05202548638}">
      <dsp:nvSpPr>
        <dsp:cNvPr id="0" name=""/>
        <dsp:cNvSpPr/>
      </dsp:nvSpPr>
      <dsp:spPr>
        <a:xfrm>
          <a:off x="-33646" y="4402492"/>
          <a:ext cx="1330166" cy="863537"/>
        </a:xfrm>
        <a:prstGeom prst="ellipse">
          <a:avLst/>
        </a:prstGeom>
        <a:solidFill>
          <a:schemeClr val="bg2">
            <a:lumMod val="60000"/>
            <a:lumOff val="40000"/>
          </a:schemeClr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6129948" y="-797286"/>
          <a:ext cx="7436225" cy="7436225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500256" y="251160"/>
          <a:ext cx="7747585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разработку генеральных планов, правил землепользования.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00256" y="251160"/>
        <a:ext cx="7747585" cy="502100"/>
      </dsp:txXfrm>
    </dsp:sp>
    <dsp:sp modelId="{4B24DBC4-281B-4427-8AC6-38D1BD950105}">
      <dsp:nvSpPr>
        <dsp:cNvPr id="0" name=""/>
        <dsp:cNvSpPr/>
      </dsp:nvSpPr>
      <dsp:spPr>
        <a:xfrm>
          <a:off x="0" y="216026"/>
          <a:ext cx="953055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954953" y="1004752"/>
          <a:ext cx="7292888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91842"/>
                <a:satOff val="-13221"/>
                <a:lumOff val="692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91842"/>
                <a:satOff val="-13221"/>
                <a:lumOff val="692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91842"/>
                <a:satOff val="-13221"/>
                <a:lumOff val="692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содержание и ремонт муниципального имущества.</a:t>
          </a:r>
          <a:endParaRPr lang="ru-RU" sz="1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54953" y="1004752"/>
        <a:ext cx="7292888" cy="502100"/>
      </dsp:txXfrm>
    </dsp:sp>
    <dsp:sp modelId="{80251128-A1F5-40E1-9DDB-013A01EE5DA4}">
      <dsp:nvSpPr>
        <dsp:cNvPr id="0" name=""/>
        <dsp:cNvSpPr/>
      </dsp:nvSpPr>
      <dsp:spPr>
        <a:xfrm>
          <a:off x="510425" y="941990"/>
          <a:ext cx="889056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1204125" y="1757792"/>
          <a:ext cx="7043716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183683"/>
                <a:satOff val="-26441"/>
                <a:lumOff val="1384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83683"/>
                <a:satOff val="-26441"/>
                <a:lumOff val="1384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83683"/>
                <a:satOff val="-26441"/>
                <a:lumOff val="138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обслуживание пожарной сигнализации.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04125" y="1757792"/>
        <a:ext cx="7043716" cy="502100"/>
      </dsp:txXfrm>
    </dsp:sp>
    <dsp:sp modelId="{400EB121-59E7-4F3C-AAEC-8B8E786BC37E}">
      <dsp:nvSpPr>
        <dsp:cNvPr id="0" name=""/>
        <dsp:cNvSpPr/>
      </dsp:nvSpPr>
      <dsp:spPr>
        <a:xfrm>
          <a:off x="720734" y="1695030"/>
          <a:ext cx="966781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1283683" y="2511384"/>
          <a:ext cx="6964158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275525"/>
                <a:satOff val="-39662"/>
                <a:lumOff val="2077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275525"/>
                <a:satOff val="-39662"/>
                <a:lumOff val="2077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275525"/>
                <a:satOff val="-39662"/>
                <a:lumOff val="2077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межевание земельных участков, постановка на учет. 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83683" y="2511384"/>
        <a:ext cx="6964158" cy="502100"/>
      </dsp:txXfrm>
    </dsp:sp>
    <dsp:sp modelId="{93EF5291-800E-4F28-8287-2191C2C9315D}">
      <dsp:nvSpPr>
        <dsp:cNvPr id="0" name=""/>
        <dsp:cNvSpPr/>
      </dsp:nvSpPr>
      <dsp:spPr>
        <a:xfrm>
          <a:off x="807842" y="2448622"/>
          <a:ext cx="951680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1204125" y="3264977"/>
          <a:ext cx="7043716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367366"/>
                <a:satOff val="-52883"/>
                <a:lumOff val="2769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67366"/>
                <a:satOff val="-52883"/>
                <a:lumOff val="2769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67366"/>
                <a:satOff val="-52883"/>
                <a:lumOff val="2769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приобретение муниципального имущества.</a:t>
          </a:r>
          <a:endParaRPr lang="ru-RU" sz="11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04125" y="3264977"/>
        <a:ext cx="7043716" cy="502100"/>
      </dsp:txXfrm>
    </dsp:sp>
    <dsp:sp modelId="{2F8040AC-C318-4B86-9B65-C05202548638}">
      <dsp:nvSpPr>
        <dsp:cNvPr id="0" name=""/>
        <dsp:cNvSpPr/>
      </dsp:nvSpPr>
      <dsp:spPr>
        <a:xfrm>
          <a:off x="720737" y="3202214"/>
          <a:ext cx="966775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954953" y="4018016"/>
          <a:ext cx="7292888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459208"/>
                <a:satOff val="-66103"/>
                <a:lumOff val="3461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459208"/>
                <a:satOff val="-66103"/>
                <a:lumOff val="3461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459208"/>
                <a:satOff val="-66103"/>
                <a:lumOff val="3461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работы по изготовлению </a:t>
          </a:r>
          <a:r>
            <a:rPr lang="ru-RU" sz="1200" b="1" kern="1200" dirty="0" err="1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тех.планов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недвижимого имущества. </a:t>
          </a:r>
          <a:endParaRPr lang="ru-RU" sz="1200" kern="1200" dirty="0" smtClean="0"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954953" y="4018016"/>
        <a:ext cx="7292888" cy="502100"/>
      </dsp:txXfrm>
    </dsp:sp>
    <dsp:sp modelId="{9A04AD90-3895-4ACF-8499-71288C37341A}">
      <dsp:nvSpPr>
        <dsp:cNvPr id="0" name=""/>
        <dsp:cNvSpPr/>
      </dsp:nvSpPr>
      <dsp:spPr>
        <a:xfrm>
          <a:off x="438417" y="3955254"/>
          <a:ext cx="1033071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500256" y="4771609"/>
          <a:ext cx="7747585" cy="50210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551049"/>
                <a:satOff val="-79324"/>
                <a:lumOff val="4154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551049"/>
                <a:satOff val="-79324"/>
                <a:lumOff val="4154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551049"/>
                <a:satOff val="-79324"/>
                <a:lumOff val="415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98542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оценку рыночной стоимости имущества и земельных участков.</a:t>
          </a:r>
          <a:endParaRPr lang="ru-RU" sz="11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0256" y="4771609"/>
        <a:ext cx="7747585" cy="502100"/>
      </dsp:txXfrm>
    </dsp:sp>
    <dsp:sp modelId="{E547E3DF-A5BE-4C1B-B1E3-310C0790F7AC}">
      <dsp:nvSpPr>
        <dsp:cNvPr id="0" name=""/>
        <dsp:cNvSpPr/>
      </dsp:nvSpPr>
      <dsp:spPr>
        <a:xfrm>
          <a:off x="-38929" y="4708846"/>
          <a:ext cx="1078373" cy="627625"/>
        </a:xfrm>
        <a:prstGeom prst="ellipse">
          <a:avLst/>
        </a:prstGeom>
        <a:solidFill>
          <a:srgbClr val="FF99CC"/>
        </a:solidFill>
        <a:ln w="9525" cap="flat" cmpd="sng" algn="ctr">
          <a:solidFill>
            <a:srgbClr val="0066CC"/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6135231" y="-797286"/>
          <a:ext cx="7436225" cy="7436225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631437" y="345193"/>
          <a:ext cx="7611121" cy="69082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Verdana" panose="020B0604030504040204" pitchFamily="34" charset="0"/>
            <a:ea typeface="Verdana" panose="020B0604030504040204" pitchFamily="34" charset="0"/>
          </a:endParaRPr>
        </a:p>
        <a:p>
          <a:pPr lvl="0" algn="l" defTabSz="5334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Расходы на мероприятия по патриотическому воспитанию молодежи.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endParaRPr lang="ru-RU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31437" y="345193"/>
        <a:ext cx="7611121" cy="690829"/>
      </dsp:txXfrm>
    </dsp:sp>
    <dsp:sp modelId="{4B24DBC4-281B-4427-8AC6-38D1BD950105}">
      <dsp:nvSpPr>
        <dsp:cNvPr id="0" name=""/>
        <dsp:cNvSpPr/>
      </dsp:nvSpPr>
      <dsp:spPr>
        <a:xfrm>
          <a:off x="-24207" y="296853"/>
          <a:ext cx="1311289" cy="863537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52584468-E839-4401-BB3F-A0FE05FF005B}">
      <dsp:nvSpPr>
        <dsp:cNvPr id="0" name=""/>
        <dsp:cNvSpPr/>
      </dsp:nvSpPr>
      <dsp:spPr>
        <a:xfrm>
          <a:off x="1126465" y="1381107"/>
          <a:ext cx="7116092" cy="690829"/>
        </a:xfrm>
        <a:prstGeom prst="rect">
          <a:avLst/>
        </a:prstGeom>
        <a:gradFill rotWithShape="0">
          <a:gsLst>
            <a:gs pos="0">
              <a:schemeClr val="accent5">
                <a:hueOff val="-459284"/>
                <a:satOff val="68"/>
                <a:lumOff val="-1618"/>
                <a:alphaOff val="0"/>
                <a:tint val="50000"/>
                <a:satMod val="300000"/>
              </a:schemeClr>
            </a:gs>
            <a:gs pos="35000">
              <a:schemeClr val="accent5">
                <a:hueOff val="-459284"/>
                <a:satOff val="68"/>
                <a:lumOff val="-1618"/>
                <a:alphaOff val="0"/>
                <a:tint val="37000"/>
                <a:satMod val="300000"/>
              </a:schemeClr>
            </a:gs>
            <a:gs pos="100000">
              <a:schemeClr val="accent5">
                <a:hueOff val="-459284"/>
                <a:satOff val="68"/>
                <a:lumOff val="-161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Расходы на изготовление печатной продукции гражданско-   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   патриотической направленности.</a:t>
          </a:r>
          <a:endParaRPr lang="ru-RU" sz="12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26465" y="1381107"/>
        <a:ext cx="7116092" cy="690829"/>
      </dsp:txXfrm>
    </dsp:sp>
    <dsp:sp modelId="{80251128-A1F5-40E1-9DDB-013A01EE5DA4}">
      <dsp:nvSpPr>
        <dsp:cNvPr id="0" name=""/>
        <dsp:cNvSpPr/>
      </dsp:nvSpPr>
      <dsp:spPr>
        <a:xfrm>
          <a:off x="514848" y="1294753"/>
          <a:ext cx="1223234" cy="863537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5979CBC2-0EE9-4535-A7E0-BF6040AD38B5}">
      <dsp:nvSpPr>
        <dsp:cNvPr id="0" name=""/>
        <dsp:cNvSpPr/>
      </dsp:nvSpPr>
      <dsp:spPr>
        <a:xfrm>
          <a:off x="1278399" y="2417020"/>
          <a:ext cx="6964158" cy="690829"/>
        </a:xfrm>
        <a:prstGeom prst="rect">
          <a:avLst/>
        </a:prstGeom>
        <a:gradFill rotWithShape="0">
          <a:gsLst>
            <a:gs pos="0">
              <a:schemeClr val="accent5">
                <a:hueOff val="-918568"/>
                <a:satOff val="135"/>
                <a:lumOff val="-3236"/>
                <a:alphaOff val="0"/>
                <a:tint val="50000"/>
                <a:satMod val="300000"/>
              </a:schemeClr>
            </a:gs>
            <a:gs pos="35000">
              <a:schemeClr val="accent5">
                <a:hueOff val="-918568"/>
                <a:satOff val="135"/>
                <a:lumOff val="-3236"/>
                <a:alphaOff val="0"/>
                <a:tint val="37000"/>
                <a:satMod val="300000"/>
              </a:schemeClr>
            </a:gs>
            <a:gs pos="100000">
              <a:schemeClr val="accent5">
                <a:hueOff val="-918568"/>
                <a:satOff val="135"/>
                <a:lumOff val="-323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участие в региональных мероприятиях гражданско-   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 патриотической направленности .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78399" y="2417020"/>
        <a:ext cx="6964158" cy="690829"/>
      </dsp:txXfrm>
    </dsp:sp>
    <dsp:sp modelId="{400EB121-59E7-4F3C-AAEC-8B8E786BC37E}">
      <dsp:nvSpPr>
        <dsp:cNvPr id="0" name=""/>
        <dsp:cNvSpPr/>
      </dsp:nvSpPr>
      <dsp:spPr>
        <a:xfrm>
          <a:off x="613311" y="2330666"/>
          <a:ext cx="1330175" cy="863537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6837DB48-D70D-438C-8D10-A5853F390E0A}">
      <dsp:nvSpPr>
        <dsp:cNvPr id="0" name=""/>
        <dsp:cNvSpPr/>
      </dsp:nvSpPr>
      <dsp:spPr>
        <a:xfrm>
          <a:off x="1126465" y="3452933"/>
          <a:ext cx="7116092" cy="690829"/>
        </a:xfrm>
        <a:prstGeom prst="rect">
          <a:avLst/>
        </a:prstGeom>
        <a:gradFill rotWithShape="0">
          <a:gsLst>
            <a:gs pos="0">
              <a:schemeClr val="accent5">
                <a:hueOff val="-1377853"/>
                <a:satOff val="203"/>
                <a:lumOff val="-4853"/>
                <a:alphaOff val="0"/>
                <a:tint val="50000"/>
                <a:satMod val="300000"/>
              </a:schemeClr>
            </a:gs>
            <a:gs pos="35000">
              <a:schemeClr val="accent5">
                <a:hueOff val="-1377853"/>
                <a:satOff val="203"/>
                <a:lumOff val="-4853"/>
                <a:alphaOff val="0"/>
                <a:tint val="37000"/>
                <a:satMod val="300000"/>
              </a:schemeClr>
            </a:gs>
            <a:gs pos="100000">
              <a:schemeClr val="accent5">
                <a:hueOff val="-1377853"/>
                <a:satOff val="203"/>
                <a:lumOff val="-485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организацию работы патриотического движения    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«</a:t>
          </a:r>
          <a:r>
            <a:rPr lang="ru-RU" sz="1200" b="1" kern="1200" dirty="0" err="1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Юнармия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». </a:t>
          </a:r>
          <a:endParaRPr lang="ru-RU" sz="11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26465" y="3452933"/>
        <a:ext cx="7116092" cy="690829"/>
      </dsp:txXfrm>
    </dsp:sp>
    <dsp:sp modelId="{93EF5291-800E-4F28-8287-2191C2C9315D}">
      <dsp:nvSpPr>
        <dsp:cNvPr id="0" name=""/>
        <dsp:cNvSpPr/>
      </dsp:nvSpPr>
      <dsp:spPr>
        <a:xfrm>
          <a:off x="471766" y="3366579"/>
          <a:ext cx="1309398" cy="863537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262F9EDB-960B-4F3F-BACE-D0C94E1B1159}">
      <dsp:nvSpPr>
        <dsp:cNvPr id="0" name=""/>
        <dsp:cNvSpPr/>
      </dsp:nvSpPr>
      <dsp:spPr>
        <a:xfrm>
          <a:off x="631437" y="4488846"/>
          <a:ext cx="7611121" cy="690829"/>
        </a:xfrm>
        <a:prstGeom prst="rect">
          <a:avLst/>
        </a:prstGeom>
        <a:gradFill rotWithShape="0">
          <a:gsLst>
            <a:gs pos="0">
              <a:schemeClr val="accent5">
                <a:hueOff val="-1837137"/>
                <a:satOff val="270"/>
                <a:lumOff val="-6471"/>
                <a:alphaOff val="0"/>
                <a:tint val="50000"/>
                <a:satMod val="300000"/>
              </a:schemeClr>
            </a:gs>
            <a:gs pos="35000">
              <a:schemeClr val="accent5">
                <a:hueOff val="-1837137"/>
                <a:satOff val="270"/>
                <a:lumOff val="-6471"/>
                <a:alphaOff val="0"/>
                <a:tint val="37000"/>
                <a:satMod val="300000"/>
              </a:schemeClr>
            </a:gs>
            <a:gs pos="100000">
              <a:schemeClr val="accent5">
                <a:hueOff val="-1837137"/>
                <a:satOff val="270"/>
                <a:lumOff val="-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48346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Расходы на проведение окружных мероприятий гражданско-       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   патриотической направленности, приуроченные памятным датам .</a:t>
          </a:r>
          <a:endParaRPr lang="ru-RU" sz="1100" b="1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1437" y="4488846"/>
        <a:ext cx="7611121" cy="690829"/>
      </dsp:txXfrm>
    </dsp:sp>
    <dsp:sp modelId="{2F8040AC-C318-4B86-9B65-C05202548638}">
      <dsp:nvSpPr>
        <dsp:cNvPr id="0" name=""/>
        <dsp:cNvSpPr/>
      </dsp:nvSpPr>
      <dsp:spPr>
        <a:xfrm>
          <a:off x="-33646" y="4402492"/>
          <a:ext cx="1330166" cy="863537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5FE76-D13B-4212-9EFA-A9545B683AF8}">
      <dsp:nvSpPr>
        <dsp:cNvPr id="0" name=""/>
        <dsp:cNvSpPr/>
      </dsp:nvSpPr>
      <dsp:spPr>
        <a:xfrm>
          <a:off x="0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ookman Old Style" panose="02050604050505020204" pitchFamily="18" charset="0"/>
            </a:rPr>
            <a:t> </a:t>
          </a:r>
          <a:r>
            <a:rPr lang="ru-RU" sz="1900" kern="1200" dirty="0" smtClean="0">
              <a:latin typeface="Sitka Small" panose="02000505000000020004" pitchFamily="2" charset="0"/>
            </a:rPr>
            <a:t>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14.00-18.00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33708" y="526826"/>
        <a:ext cx="1859764" cy="1404891"/>
      </dsp:txXfrm>
    </dsp:sp>
    <dsp:sp modelId="{2D303DCD-190B-4478-BDEC-5B3D399CBB61}">
      <dsp:nvSpPr>
        <dsp:cNvPr id="0" name=""/>
        <dsp:cNvSpPr/>
      </dsp:nvSpPr>
      <dsp:spPr>
        <a:xfrm>
          <a:off x="5434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5434" y="1940119"/>
        <a:ext cx="1357169" cy="618597"/>
      </dsp:txXfrm>
    </dsp:sp>
    <dsp:sp modelId="{5C2F2897-AD49-4E7D-B215-A60FFC8D1B0C}">
      <dsp:nvSpPr>
        <dsp:cNvPr id="0" name=""/>
        <dsp:cNvSpPr/>
      </dsp:nvSpPr>
      <dsp:spPr>
        <a:xfrm>
          <a:off x="1417120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A37BE-E7B4-4C05-872C-3716C3372581}">
      <dsp:nvSpPr>
        <dsp:cNvPr id="0" name=""/>
        <dsp:cNvSpPr/>
      </dsp:nvSpPr>
      <dsp:spPr>
        <a:xfrm>
          <a:off x="2246271" y="512136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err="1" smtClean="0">
              <a:latin typeface="Sitka Small" panose="02000505000000020004" pitchFamily="2" charset="0"/>
            </a:rPr>
            <a:t>пгт</a:t>
          </a:r>
          <a:r>
            <a:rPr lang="ru-RU" sz="1500" kern="1200" dirty="0" smtClean="0">
              <a:latin typeface="Sitka Small" panose="02000505000000020004" pitchFamily="2" charset="0"/>
            </a:rPr>
            <a:t>. Холм-Жирковский</a:t>
          </a: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kern="1200" dirty="0">
            <a:latin typeface="Sitka Small" panose="02000505000000020004" pitchFamily="2" charset="0"/>
          </a:endParaRPr>
        </a:p>
      </dsp:txBody>
      <dsp:txXfrm>
        <a:off x="2279979" y="545844"/>
        <a:ext cx="1859764" cy="1404891"/>
      </dsp:txXfrm>
    </dsp:sp>
    <dsp:sp modelId="{51D62B2D-0738-4A6C-998B-4BE0E46B9DFB}">
      <dsp:nvSpPr>
        <dsp:cNvPr id="0" name=""/>
        <dsp:cNvSpPr/>
      </dsp:nvSpPr>
      <dsp:spPr>
        <a:xfrm>
          <a:off x="2258739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258739" y="1940119"/>
        <a:ext cx="1357169" cy="618597"/>
      </dsp:txXfrm>
    </dsp:sp>
    <dsp:sp modelId="{57F6F0C9-B63C-47F8-A535-C57DE9A9C441}">
      <dsp:nvSpPr>
        <dsp:cNvPr id="0" name=""/>
        <dsp:cNvSpPr/>
      </dsp:nvSpPr>
      <dsp:spPr>
        <a:xfrm>
          <a:off x="3670425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BC6C3-E16C-44C0-8209-A484484B77F2}">
      <dsp:nvSpPr>
        <dsp:cNvPr id="0" name=""/>
        <dsp:cNvSpPr/>
      </dsp:nvSpPr>
      <dsp:spPr>
        <a:xfrm>
          <a:off x="4512045" y="501520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8(48139)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2-11-73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2-20-68</a:t>
          </a:r>
          <a:endParaRPr lang="ru-RU" sz="2000" kern="1200" dirty="0">
            <a:latin typeface="Sitka Small" panose="02000505000000020004" pitchFamily="2" charset="0"/>
          </a:endParaRPr>
        </a:p>
      </dsp:txBody>
      <dsp:txXfrm>
        <a:off x="4545753" y="535228"/>
        <a:ext cx="1859764" cy="1404891"/>
      </dsp:txXfrm>
    </dsp:sp>
    <dsp:sp modelId="{46C91A30-F7B2-4023-B150-D16B78BAA061}">
      <dsp:nvSpPr>
        <dsp:cNvPr id="0" name=""/>
        <dsp:cNvSpPr/>
      </dsp:nvSpPr>
      <dsp:spPr>
        <a:xfrm>
          <a:off x="4512045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512045" y="1940119"/>
        <a:ext cx="1357169" cy="618597"/>
      </dsp:txXfrm>
    </dsp:sp>
    <dsp:sp modelId="{5D29DC6B-456E-4B9E-ACC6-D3B873A50633}">
      <dsp:nvSpPr>
        <dsp:cNvPr id="0" name=""/>
        <dsp:cNvSpPr/>
      </dsp:nvSpPr>
      <dsp:spPr>
        <a:xfrm>
          <a:off x="5923731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E186F-2DBB-442C-868F-FE57E3A75F65}">
      <dsp:nvSpPr>
        <dsp:cNvPr id="0" name=""/>
        <dsp:cNvSpPr/>
      </dsp:nvSpPr>
      <dsp:spPr>
        <a:xfrm>
          <a:off x="6759915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 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14.00-17.00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6793623" y="526826"/>
        <a:ext cx="1859764" cy="1404891"/>
      </dsp:txXfrm>
    </dsp:sp>
    <dsp:sp modelId="{95F94A5F-C93D-4193-AA58-F733F0C48CFF}">
      <dsp:nvSpPr>
        <dsp:cNvPr id="0" name=""/>
        <dsp:cNvSpPr/>
      </dsp:nvSpPr>
      <dsp:spPr>
        <a:xfrm>
          <a:off x="6765350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765350" y="1940119"/>
        <a:ext cx="1357169" cy="618597"/>
      </dsp:txXfrm>
    </dsp:sp>
    <dsp:sp modelId="{525BA4C9-C8D9-4521-9C13-FC90A8E1AB26}">
      <dsp:nvSpPr>
        <dsp:cNvPr id="0" name=""/>
        <dsp:cNvSpPr/>
      </dsp:nvSpPr>
      <dsp:spPr>
        <a:xfrm>
          <a:off x="8177036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CC280-11B7-4F3C-8711-6EF09C223A6B}">
      <dsp:nvSpPr>
        <dsp:cNvPr id="0" name=""/>
        <dsp:cNvSpPr/>
      </dsp:nvSpPr>
      <dsp:spPr>
        <a:xfrm>
          <a:off x="4374022" y="3287177"/>
          <a:ext cx="1286780" cy="6123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7326"/>
              </a:lnTo>
              <a:lnTo>
                <a:pt x="1286780" y="417326"/>
              </a:lnTo>
              <a:lnTo>
                <a:pt x="1286780" y="6123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586608-A472-4B03-9662-90A27C98BBA7}">
      <dsp:nvSpPr>
        <dsp:cNvPr id="0" name=""/>
        <dsp:cNvSpPr/>
      </dsp:nvSpPr>
      <dsp:spPr>
        <a:xfrm>
          <a:off x="2517202" y="3287177"/>
          <a:ext cx="1856820" cy="612390"/>
        </a:xfrm>
        <a:custGeom>
          <a:avLst/>
          <a:gdLst/>
          <a:ahLst/>
          <a:cxnLst/>
          <a:rect l="0" t="0" r="0" b="0"/>
          <a:pathLst>
            <a:path>
              <a:moveTo>
                <a:pt x="1856820" y="0"/>
              </a:moveTo>
              <a:lnTo>
                <a:pt x="1856820" y="417326"/>
              </a:lnTo>
              <a:lnTo>
                <a:pt x="0" y="417326"/>
              </a:lnTo>
              <a:lnTo>
                <a:pt x="0" y="6123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CD25B-5FEF-4A2B-B48C-E98BA8CB0939}">
      <dsp:nvSpPr>
        <dsp:cNvPr id="0" name=""/>
        <dsp:cNvSpPr/>
      </dsp:nvSpPr>
      <dsp:spPr>
        <a:xfrm>
          <a:off x="3087241" y="1337704"/>
          <a:ext cx="1286780" cy="6123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7326"/>
              </a:lnTo>
              <a:lnTo>
                <a:pt x="1286780" y="417326"/>
              </a:lnTo>
              <a:lnTo>
                <a:pt x="1286780" y="6123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BE4A8-9669-439F-B4B2-38F05C17829B}">
      <dsp:nvSpPr>
        <dsp:cNvPr id="0" name=""/>
        <dsp:cNvSpPr/>
      </dsp:nvSpPr>
      <dsp:spPr>
        <a:xfrm>
          <a:off x="1177149" y="1337704"/>
          <a:ext cx="1910092" cy="612390"/>
        </a:xfrm>
        <a:custGeom>
          <a:avLst/>
          <a:gdLst/>
          <a:ahLst/>
          <a:cxnLst/>
          <a:rect l="0" t="0" r="0" b="0"/>
          <a:pathLst>
            <a:path>
              <a:moveTo>
                <a:pt x="1910092" y="0"/>
              </a:moveTo>
              <a:lnTo>
                <a:pt x="1910092" y="417326"/>
              </a:lnTo>
              <a:lnTo>
                <a:pt x="0" y="417326"/>
              </a:lnTo>
              <a:lnTo>
                <a:pt x="0" y="61239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EE4E0-8FE0-4901-8CCF-E83FFD38F352}">
      <dsp:nvSpPr>
        <dsp:cNvPr id="0" name=""/>
        <dsp:cNvSpPr/>
      </dsp:nvSpPr>
      <dsp:spPr>
        <a:xfrm>
          <a:off x="1381935" y="621"/>
          <a:ext cx="3410612" cy="1337082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35F58E-9FED-41B8-8B40-E9008DC8C68B}">
      <dsp:nvSpPr>
        <dsp:cNvPr id="0" name=""/>
        <dsp:cNvSpPr/>
      </dsp:nvSpPr>
      <dsp:spPr>
        <a:xfrm>
          <a:off x="1615895" y="222883"/>
          <a:ext cx="3410612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655057" y="262045"/>
        <a:ext cx="3332288" cy="1258758"/>
      </dsp:txXfrm>
    </dsp:sp>
    <dsp:sp modelId="{A7294914-302E-466D-BF9E-28D7B4E984D0}">
      <dsp:nvSpPr>
        <dsp:cNvPr id="0" name=""/>
        <dsp:cNvSpPr/>
      </dsp:nvSpPr>
      <dsp:spPr>
        <a:xfrm>
          <a:off x="124328" y="1950094"/>
          <a:ext cx="2105641" cy="1337082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D0B835-FCDC-4526-B1C0-A3659D95E162}">
      <dsp:nvSpPr>
        <dsp:cNvPr id="0" name=""/>
        <dsp:cNvSpPr/>
      </dsp:nvSpPr>
      <dsp:spPr>
        <a:xfrm>
          <a:off x="358288" y="2172356"/>
          <a:ext cx="2105641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397450" y="2211518"/>
        <a:ext cx="2027317" cy="1258758"/>
      </dsp:txXfrm>
    </dsp:sp>
    <dsp:sp modelId="{0D7CA14B-F4BC-4BE0-BF5A-C5D07C758FB8}">
      <dsp:nvSpPr>
        <dsp:cNvPr id="0" name=""/>
        <dsp:cNvSpPr/>
      </dsp:nvSpPr>
      <dsp:spPr>
        <a:xfrm>
          <a:off x="2697890" y="1950094"/>
          <a:ext cx="3352265" cy="1337082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69AA7C-DF1C-4987-A3C8-8435A0C36A65}">
      <dsp:nvSpPr>
        <dsp:cNvPr id="0" name=""/>
        <dsp:cNvSpPr/>
      </dsp:nvSpPr>
      <dsp:spPr>
        <a:xfrm>
          <a:off x="2931850" y="2172356"/>
          <a:ext cx="3352265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971012" y="2211518"/>
        <a:ext cx="3273941" cy="1258758"/>
      </dsp:txXfrm>
    </dsp:sp>
    <dsp:sp modelId="{BD6490A8-E07B-4CFE-AF6B-7E977AB9132F}">
      <dsp:nvSpPr>
        <dsp:cNvPr id="0" name=""/>
        <dsp:cNvSpPr/>
      </dsp:nvSpPr>
      <dsp:spPr>
        <a:xfrm>
          <a:off x="1464381" y="3899567"/>
          <a:ext cx="2105641" cy="1337082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21929F-9F60-49B8-9124-ECC115265009}">
      <dsp:nvSpPr>
        <dsp:cNvPr id="0" name=""/>
        <dsp:cNvSpPr/>
      </dsp:nvSpPr>
      <dsp:spPr>
        <a:xfrm>
          <a:off x="1698342" y="4121829"/>
          <a:ext cx="2105641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737504" y="4160991"/>
        <a:ext cx="2027317" cy="1258758"/>
      </dsp:txXfrm>
    </dsp:sp>
    <dsp:sp modelId="{E5CADDF7-4950-4576-A377-E56DF0AECD5F}">
      <dsp:nvSpPr>
        <dsp:cNvPr id="0" name=""/>
        <dsp:cNvSpPr/>
      </dsp:nvSpPr>
      <dsp:spPr>
        <a:xfrm>
          <a:off x="4037943" y="3899567"/>
          <a:ext cx="3245719" cy="1337082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59B450-0C31-47C4-B183-092FC4C56DFA}">
      <dsp:nvSpPr>
        <dsp:cNvPr id="0" name=""/>
        <dsp:cNvSpPr/>
      </dsp:nvSpPr>
      <dsp:spPr>
        <a:xfrm>
          <a:off x="4271903" y="4121829"/>
          <a:ext cx="3245719" cy="13370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муниципальных образований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4311065" y="4160991"/>
        <a:ext cx="3167395" cy="1258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13904" cy="557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63"/>
              </a:lnTo>
              <a:lnTo>
                <a:pt x="3413904" y="384163"/>
              </a:lnTo>
              <a:lnTo>
                <a:pt x="3413904" y="557191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910883" y="401437"/>
        <a:ext cx="5314753" cy="937549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kern="1200" dirty="0">
            <a:latin typeface="Book Antiqua" pitchFamily="18" charset="0"/>
          </a:endParaRPr>
        </a:p>
      </dsp:txBody>
      <dsp:txXfrm>
        <a:off x="259175" y="1960393"/>
        <a:ext cx="1769703" cy="157595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kern="1200" dirty="0">
            <a:latin typeface="Book Antiqua" pitchFamily="18" charset="0"/>
          </a:endParaRPr>
        </a:p>
      </dsp:txBody>
      <dsp:txXfrm>
        <a:off x="2541997" y="1960393"/>
        <a:ext cx="1769703" cy="157595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Кредиты кредитных организаций</a:t>
          </a:r>
          <a:endParaRPr lang="ru-RU" sz="1600" kern="1200" dirty="0">
            <a:latin typeface="Book Antiqua" pitchFamily="18" charset="0"/>
          </a:endParaRPr>
        </a:p>
      </dsp:txBody>
      <dsp:txXfrm>
        <a:off x="4824819" y="1960393"/>
        <a:ext cx="1769703" cy="1575950"/>
      </dsp:txXfrm>
    </dsp:sp>
    <dsp:sp modelId="{05FAE529-C6EB-4300-8B1B-9FEB3432CC55}">
      <dsp:nvSpPr>
        <dsp:cNvPr id="0" name=""/>
        <dsp:cNvSpPr/>
      </dsp:nvSpPr>
      <dsp:spPr>
        <a:xfrm>
          <a:off x="6840754" y="1728194"/>
          <a:ext cx="1867763" cy="1729943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48283" y="1925346"/>
          <a:ext cx="1867763" cy="1729943"/>
        </a:xfrm>
        <a:prstGeom prst="roundRect">
          <a:avLst>
            <a:gd name="adj" fmla="val 10000"/>
          </a:avLst>
        </a:prstGeom>
        <a:solidFill>
          <a:srgbClr val="FFFF66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kern="1200" dirty="0">
            <a:latin typeface="Book Antiqua" pitchFamily="18" charset="0"/>
          </a:endParaRPr>
        </a:p>
      </dsp:txBody>
      <dsp:txXfrm>
        <a:off x="7098951" y="1976014"/>
        <a:ext cx="1766427" cy="16286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30024-3547-4DF7-8B52-D3A137491D87}">
      <dsp:nvSpPr>
        <dsp:cNvPr id="0" name=""/>
        <dsp:cNvSpPr/>
      </dsp:nvSpPr>
      <dsp:spPr>
        <a:xfrm>
          <a:off x="0" y="410083"/>
          <a:ext cx="2732809" cy="2732809"/>
        </a:xfrm>
        <a:prstGeom prst="ellipse">
          <a:avLst/>
        </a:prstGeom>
        <a:solidFill>
          <a:srgbClr val="9999FF"/>
        </a:solidFill>
        <a:ln>
          <a:solidFill>
            <a:srgbClr val="6600CC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00211" y="810294"/>
        <a:ext cx="1932387" cy="1932387"/>
      </dsp:txXfrm>
    </dsp:sp>
    <dsp:sp modelId="{0C787C91-28F5-442A-87C4-96572BD68890}">
      <dsp:nvSpPr>
        <dsp:cNvPr id="0" name=""/>
        <dsp:cNvSpPr/>
      </dsp:nvSpPr>
      <dsp:spPr>
        <a:xfrm>
          <a:off x="2175594" y="513820"/>
          <a:ext cx="2732809" cy="2732809"/>
        </a:xfrm>
        <a:prstGeom prst="ellipse">
          <a:avLst/>
        </a:prstGeom>
        <a:solidFill>
          <a:srgbClr val="00CC99"/>
        </a:solidFill>
        <a:ln>
          <a:solidFill>
            <a:srgbClr val="006666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2575805" y="914031"/>
        <a:ext cx="1932387" cy="1932387"/>
      </dsp:txXfrm>
    </dsp:sp>
    <dsp:sp modelId="{ED03ABD5-21AC-47F6-A0A6-99C6792E06F0}">
      <dsp:nvSpPr>
        <dsp:cNvPr id="0" name=""/>
        <dsp:cNvSpPr/>
      </dsp:nvSpPr>
      <dsp:spPr>
        <a:xfrm>
          <a:off x="4375620" y="424403"/>
          <a:ext cx="2732809" cy="2732809"/>
        </a:xfrm>
        <a:prstGeom prst="ellipse">
          <a:avLst/>
        </a:prstGeom>
        <a:solidFill>
          <a:srgbClr val="FF6600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775831" y="824614"/>
        <a:ext cx="1932387" cy="19323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3963A-2AB4-4F3A-818E-A3F1A0B4DBD5}">
      <dsp:nvSpPr>
        <dsp:cNvPr id="0" name=""/>
        <dsp:cNvSpPr/>
      </dsp:nvSpPr>
      <dsp:spPr>
        <a:xfrm>
          <a:off x="-6878658" y="-987831"/>
          <a:ext cx="8186427" cy="8186427"/>
        </a:xfrm>
        <a:prstGeom prst="blockArc">
          <a:avLst>
            <a:gd name="adj1" fmla="val 18900000"/>
            <a:gd name="adj2" fmla="val 2700000"/>
            <a:gd name="adj3" fmla="val 26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FF8B65-6703-4171-BCFF-B2A3A5C9EF87}">
      <dsp:nvSpPr>
        <dsp:cNvPr id="0" name=""/>
        <dsp:cNvSpPr/>
      </dsp:nvSpPr>
      <dsp:spPr>
        <a:xfrm>
          <a:off x="533131" y="347522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муниципальный округ» Смоленской области  на 2025-2027 годы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33131" y="347522"/>
        <a:ext cx="6525661" cy="760625"/>
      </dsp:txXfrm>
    </dsp:sp>
    <dsp:sp modelId="{E9C7CECD-7CB7-4217-AF78-D9DA406B69A0}">
      <dsp:nvSpPr>
        <dsp:cNvPr id="0" name=""/>
        <dsp:cNvSpPr/>
      </dsp:nvSpPr>
      <dsp:spPr>
        <a:xfrm>
          <a:off x="95720" y="284991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590A4-867A-4651-937A-B3B3962E96E0}">
      <dsp:nvSpPr>
        <dsp:cNvPr id="0" name=""/>
        <dsp:cNvSpPr/>
      </dsp:nvSpPr>
      <dsp:spPr>
        <a:xfrm>
          <a:off x="1116153" y="1520642"/>
          <a:ext cx="5980619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муниципальный округ»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116153" y="1520642"/>
        <a:ext cx="5980619" cy="760625"/>
      </dsp:txXfrm>
    </dsp:sp>
    <dsp:sp modelId="{88CB4410-FBA0-4293-BC8C-E070CD1A3D07}">
      <dsp:nvSpPr>
        <dsp:cNvPr id="0" name=""/>
        <dsp:cNvSpPr/>
      </dsp:nvSpPr>
      <dsp:spPr>
        <a:xfrm>
          <a:off x="640762" y="1425564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81A62-AE7A-47BD-879D-B724E5F04CC8}">
      <dsp:nvSpPr>
        <dsp:cNvPr id="0" name=""/>
        <dsp:cNvSpPr/>
      </dsp:nvSpPr>
      <dsp:spPr>
        <a:xfrm>
          <a:off x="1283437" y="2661215"/>
          <a:ext cx="5813335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Налоговое и бюджетное законодательство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283437" y="2661215"/>
        <a:ext cx="5813335" cy="760625"/>
      </dsp:txXfrm>
    </dsp:sp>
    <dsp:sp modelId="{7CE1008A-EC4F-4A9E-9A1B-F2C825989FD4}">
      <dsp:nvSpPr>
        <dsp:cNvPr id="0" name=""/>
        <dsp:cNvSpPr/>
      </dsp:nvSpPr>
      <dsp:spPr>
        <a:xfrm>
          <a:off x="808046" y="2566137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B32DD-9202-4503-8578-0336ABFC9380}">
      <dsp:nvSpPr>
        <dsp:cNvPr id="0" name=""/>
        <dsp:cNvSpPr/>
      </dsp:nvSpPr>
      <dsp:spPr>
        <a:xfrm>
          <a:off x="1091692" y="3781152"/>
          <a:ext cx="5980619" cy="760625"/>
        </a:xfrm>
        <a:prstGeom prst="rect">
          <a:avLst/>
        </a:prstGeom>
        <a:gradFill flip="none" rotWithShape="0">
          <a:gsLst>
            <a:gs pos="0">
              <a:srgbClr val="09BFBB">
                <a:tint val="66000"/>
                <a:satMod val="160000"/>
              </a:srgbClr>
            </a:gs>
            <a:gs pos="50000">
              <a:srgbClr val="09BFBB">
                <a:tint val="44500"/>
                <a:satMod val="160000"/>
              </a:srgbClr>
            </a:gs>
            <a:gs pos="100000">
              <a:srgbClr val="09BFBB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Положение о бюджетном процессе в муниципальном образовании «Холм-Жирковский муниципальный округ»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091692" y="3781152"/>
        <a:ext cx="5980619" cy="760625"/>
      </dsp:txXfrm>
    </dsp:sp>
    <dsp:sp modelId="{3682A8F4-41D9-40B3-8133-C3D4908859F4}">
      <dsp:nvSpPr>
        <dsp:cNvPr id="0" name=""/>
        <dsp:cNvSpPr/>
      </dsp:nvSpPr>
      <dsp:spPr>
        <a:xfrm>
          <a:off x="640762" y="3706710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2D6C8-9AFA-4CCA-8B2A-36D128B8A956}">
      <dsp:nvSpPr>
        <dsp:cNvPr id="0" name=""/>
        <dsp:cNvSpPr/>
      </dsp:nvSpPr>
      <dsp:spPr>
        <a:xfrm>
          <a:off x="571111" y="4942361"/>
          <a:ext cx="6525661" cy="760625"/>
        </a:xfrm>
        <a:prstGeom prst="rect">
          <a:avLst/>
        </a:prstGeom>
        <a:gradFill flip="none" rotWithShape="0">
          <a:gsLst>
            <a:gs pos="0">
              <a:srgbClr val="33CCCC">
                <a:tint val="66000"/>
                <a:satMod val="160000"/>
              </a:srgbClr>
            </a:gs>
            <a:gs pos="50000">
              <a:srgbClr val="33CCCC">
                <a:tint val="44500"/>
                <a:satMod val="160000"/>
              </a:srgbClr>
            </a:gs>
            <a:gs pos="100000">
              <a:srgbClr val="33CC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746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муниципальный округ»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71111" y="4942361"/>
        <a:ext cx="6525661" cy="760625"/>
      </dsp:txXfrm>
    </dsp:sp>
    <dsp:sp modelId="{6A14B762-2467-4F8D-A549-53728741713E}">
      <dsp:nvSpPr>
        <dsp:cNvPr id="0" name=""/>
        <dsp:cNvSpPr/>
      </dsp:nvSpPr>
      <dsp:spPr>
        <a:xfrm>
          <a:off x="45566" y="4842643"/>
          <a:ext cx="950781" cy="950781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23DEF-263A-4F3D-AA0A-EF82F728FA1E}">
      <dsp:nvSpPr>
        <dsp:cNvPr id="0" name=""/>
        <dsp:cNvSpPr/>
      </dsp:nvSpPr>
      <dsp:spPr>
        <a:xfrm>
          <a:off x="539985" y="3072310"/>
          <a:ext cx="324115" cy="28708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057" y="0"/>
              </a:lnTo>
              <a:lnTo>
                <a:pt x="162057" y="2870815"/>
              </a:lnTo>
              <a:lnTo>
                <a:pt x="324115" y="287081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629817" y="4435492"/>
        <a:ext cx="144452" cy="144452"/>
      </dsp:txXfrm>
    </dsp:sp>
    <dsp:sp modelId="{B19E7357-EE4F-48FF-90A3-0E0234BDB7C5}">
      <dsp:nvSpPr>
        <dsp:cNvPr id="0" name=""/>
        <dsp:cNvSpPr/>
      </dsp:nvSpPr>
      <dsp:spPr>
        <a:xfrm>
          <a:off x="539985" y="3072310"/>
          <a:ext cx="360990" cy="2152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0495" y="0"/>
              </a:lnTo>
              <a:lnTo>
                <a:pt x="180495" y="2152475"/>
              </a:lnTo>
              <a:lnTo>
                <a:pt x="360990" y="215247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665917" y="4093984"/>
        <a:ext cx="109126" cy="109126"/>
      </dsp:txXfrm>
    </dsp:sp>
    <dsp:sp modelId="{452A65E6-090D-4A52-83A9-5946FCE3E538}">
      <dsp:nvSpPr>
        <dsp:cNvPr id="0" name=""/>
        <dsp:cNvSpPr/>
      </dsp:nvSpPr>
      <dsp:spPr>
        <a:xfrm>
          <a:off x="539985" y="3072310"/>
          <a:ext cx="363204" cy="1524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1524358"/>
              </a:lnTo>
              <a:lnTo>
                <a:pt x="363204" y="152435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82412" y="3795314"/>
        <a:ext cx="78351" cy="78351"/>
      </dsp:txXfrm>
    </dsp:sp>
    <dsp:sp modelId="{7AB69E78-5C6A-4309-840E-2839E8EFBD4F}">
      <dsp:nvSpPr>
        <dsp:cNvPr id="0" name=""/>
        <dsp:cNvSpPr/>
      </dsp:nvSpPr>
      <dsp:spPr>
        <a:xfrm>
          <a:off x="539985" y="3072310"/>
          <a:ext cx="363204" cy="691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691878"/>
              </a:lnTo>
              <a:lnTo>
                <a:pt x="363204" y="69187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02052" y="3398714"/>
        <a:ext cx="39070" cy="39070"/>
      </dsp:txXfrm>
    </dsp:sp>
    <dsp:sp modelId="{D7CE73AC-70FA-452D-AA2A-52AE60A79BF4}">
      <dsp:nvSpPr>
        <dsp:cNvPr id="0" name=""/>
        <dsp:cNvSpPr/>
      </dsp:nvSpPr>
      <dsp:spPr>
        <a:xfrm>
          <a:off x="539985" y="2938459"/>
          <a:ext cx="365413" cy="133851"/>
        </a:xfrm>
        <a:custGeom>
          <a:avLst/>
          <a:gdLst/>
          <a:ahLst/>
          <a:cxnLst/>
          <a:rect l="0" t="0" r="0" b="0"/>
          <a:pathLst>
            <a:path>
              <a:moveTo>
                <a:pt x="0" y="133851"/>
              </a:moveTo>
              <a:lnTo>
                <a:pt x="182706" y="133851"/>
              </a:lnTo>
              <a:lnTo>
                <a:pt x="182706" y="0"/>
              </a:lnTo>
              <a:lnTo>
                <a:pt x="365413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12963" y="2995656"/>
        <a:ext cx="19457" cy="19457"/>
      </dsp:txXfrm>
    </dsp:sp>
    <dsp:sp modelId="{417EC0B5-8652-439D-A285-DBAC4D41D20B}">
      <dsp:nvSpPr>
        <dsp:cNvPr id="0" name=""/>
        <dsp:cNvSpPr/>
      </dsp:nvSpPr>
      <dsp:spPr>
        <a:xfrm>
          <a:off x="539985" y="2260785"/>
          <a:ext cx="365413" cy="811525"/>
        </a:xfrm>
        <a:custGeom>
          <a:avLst/>
          <a:gdLst/>
          <a:ahLst/>
          <a:cxnLst/>
          <a:rect l="0" t="0" r="0" b="0"/>
          <a:pathLst>
            <a:path>
              <a:moveTo>
                <a:pt x="0" y="811525"/>
              </a:moveTo>
              <a:lnTo>
                <a:pt x="182706" y="811525"/>
              </a:lnTo>
              <a:lnTo>
                <a:pt x="182706" y="0"/>
              </a:lnTo>
              <a:lnTo>
                <a:pt x="365413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00442" y="2644298"/>
        <a:ext cx="44500" cy="44500"/>
      </dsp:txXfrm>
    </dsp:sp>
    <dsp:sp modelId="{27A8325B-CAF5-410B-A80E-53DEFD3B379F}">
      <dsp:nvSpPr>
        <dsp:cNvPr id="0" name=""/>
        <dsp:cNvSpPr/>
      </dsp:nvSpPr>
      <dsp:spPr>
        <a:xfrm>
          <a:off x="539985" y="1512119"/>
          <a:ext cx="324115" cy="1560191"/>
        </a:xfrm>
        <a:custGeom>
          <a:avLst/>
          <a:gdLst/>
          <a:ahLst/>
          <a:cxnLst/>
          <a:rect l="0" t="0" r="0" b="0"/>
          <a:pathLst>
            <a:path>
              <a:moveTo>
                <a:pt x="0" y="1560191"/>
              </a:moveTo>
              <a:lnTo>
                <a:pt x="162057" y="1560191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62205" y="2252377"/>
        <a:ext cx="79675" cy="79675"/>
      </dsp:txXfrm>
    </dsp:sp>
    <dsp:sp modelId="{09298883-D820-40DD-90C1-C00A98AC6E37}">
      <dsp:nvSpPr>
        <dsp:cNvPr id="0" name=""/>
        <dsp:cNvSpPr/>
      </dsp:nvSpPr>
      <dsp:spPr>
        <a:xfrm>
          <a:off x="539985" y="683335"/>
          <a:ext cx="324115" cy="2388974"/>
        </a:xfrm>
        <a:custGeom>
          <a:avLst/>
          <a:gdLst/>
          <a:ahLst/>
          <a:cxnLst/>
          <a:rect l="0" t="0" r="0" b="0"/>
          <a:pathLst>
            <a:path>
              <a:moveTo>
                <a:pt x="0" y="2388974"/>
              </a:moveTo>
              <a:lnTo>
                <a:pt x="162057" y="2388974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641771" y="1817551"/>
        <a:ext cx="120543" cy="120543"/>
      </dsp:txXfrm>
    </dsp:sp>
    <dsp:sp modelId="{DFAB9813-768F-4559-83FF-DB653D04E50B}">
      <dsp:nvSpPr>
        <dsp:cNvPr id="0" name=""/>
        <dsp:cNvSpPr/>
      </dsp:nvSpPr>
      <dsp:spPr>
        <a:xfrm rot="16200000">
          <a:off x="-1424198" y="2802317"/>
          <a:ext cx="3388381" cy="539985"/>
        </a:xfrm>
        <a:prstGeom prst="rect">
          <a:avLst/>
        </a:prstGeom>
        <a:gradFill flip="none" rotWithShape="0">
          <a:gsLst>
            <a:gs pos="0">
              <a:schemeClr val="tx2">
                <a:lumMod val="75000"/>
                <a:shade val="30000"/>
                <a:satMod val="115000"/>
              </a:schemeClr>
            </a:gs>
            <a:gs pos="50000">
              <a:schemeClr val="tx2">
                <a:lumMod val="75000"/>
                <a:shade val="67500"/>
                <a:satMod val="115000"/>
              </a:schemeClr>
            </a:gs>
            <a:gs pos="100000">
              <a:schemeClr val="tx2">
                <a:lumMod val="75000"/>
                <a:shade val="100000"/>
                <a:satMod val="115000"/>
              </a:schemeClr>
            </a:gs>
          </a:gsLst>
          <a:lin ang="0" scaled="1"/>
          <a:tileRect/>
        </a:gradFill>
        <a:ln>
          <a:solidFill>
            <a:schemeClr val="bg2">
              <a:lumMod val="60000"/>
              <a:lumOff val="40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solidFill>
                <a:srgbClr val="CC0000"/>
              </a:solidFill>
              <a:latin typeface="Book Antiqua" panose="02040602050305030304" pitchFamily="18" charset="0"/>
            </a:rPr>
            <a:t>  </a:t>
          </a:r>
          <a:r>
            <a:rPr lang="ru-RU" sz="34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ЗАДАЧИ</a:t>
          </a:r>
          <a:endParaRPr lang="ru-RU" sz="34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-1424198" y="2802317"/>
        <a:ext cx="3388381" cy="539985"/>
      </dsp:txXfrm>
    </dsp:sp>
    <dsp:sp modelId="{BB238364-FC69-40C7-9DBA-8B89256BDA09}">
      <dsp:nvSpPr>
        <dsp:cNvPr id="0" name=""/>
        <dsp:cNvSpPr/>
      </dsp:nvSpPr>
      <dsp:spPr>
        <a:xfrm>
          <a:off x="864101" y="329191"/>
          <a:ext cx="7879577" cy="70828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Сохранение долгосрочной устойчивости экономики и бюджетной системы муниципального образования «Холм-Жирковский муниципальный округ» Смоленской области.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864101" y="329191"/>
        <a:ext cx="7879577" cy="708288"/>
      </dsp:txXfrm>
    </dsp:sp>
    <dsp:sp modelId="{9E9C4E90-20CF-4EC7-9274-6549105A805D}">
      <dsp:nvSpPr>
        <dsp:cNvPr id="0" name=""/>
        <dsp:cNvSpPr/>
      </dsp:nvSpPr>
      <dsp:spPr>
        <a:xfrm>
          <a:off x="864101" y="1118040"/>
          <a:ext cx="7879577" cy="78815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Развитие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использования.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864101" y="1118040"/>
        <a:ext cx="7879577" cy="788157"/>
      </dsp:txXfrm>
    </dsp:sp>
    <dsp:sp modelId="{226F4886-6928-44FD-9ADA-B1CF83DC66F3}">
      <dsp:nvSpPr>
        <dsp:cNvPr id="0" name=""/>
        <dsp:cNvSpPr/>
      </dsp:nvSpPr>
      <dsp:spPr>
        <a:xfrm>
          <a:off x="905398" y="1990792"/>
          <a:ext cx="7879577" cy="539985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Обеспечение прозрачного механизма оценки эффективности налоговых льгот, проведение мероприятий по их сокращению и отмене неэффективных.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05398" y="1990792"/>
        <a:ext cx="7879577" cy="539985"/>
      </dsp:txXfrm>
    </dsp:sp>
    <dsp:sp modelId="{8DFE2CFD-64F4-4DAF-8272-7A26E58246C3}">
      <dsp:nvSpPr>
        <dsp:cNvPr id="0" name=""/>
        <dsp:cNvSpPr/>
      </dsp:nvSpPr>
      <dsp:spPr>
        <a:xfrm>
          <a:off x="905398" y="2592455"/>
          <a:ext cx="7879577" cy="69200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Сохранение социальной направленности бюджета муниципального образования « Холм-Жирковский муниципальный округ» Смоленской области, исполнение всех социально значимых социальных обязательств. 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05398" y="2592455"/>
        <a:ext cx="7879577" cy="692007"/>
      </dsp:txXfrm>
    </dsp:sp>
    <dsp:sp modelId="{AE6D7DC3-2449-416D-95BD-7840531C7D2B}">
      <dsp:nvSpPr>
        <dsp:cNvPr id="0" name=""/>
        <dsp:cNvSpPr/>
      </dsp:nvSpPr>
      <dsp:spPr>
        <a:xfrm>
          <a:off x="903190" y="3343850"/>
          <a:ext cx="7881773" cy="840676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Стратегическая </a:t>
          </a:r>
          <a:r>
            <a:rPr lang="ru-RU" sz="1400" kern="1200" dirty="0" err="1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приоритизация</a:t>
          </a: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 расходов бюджета, направленных на достижение целей и целевых показателей национальных проектов, определенных в соответствии с Указом Президента Российской Федерации №309. 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03190" y="3343850"/>
        <a:ext cx="7881773" cy="840676"/>
      </dsp:txXfrm>
    </dsp:sp>
    <dsp:sp modelId="{AFCC86B6-BF4F-4110-A11D-5307A7A470C3}">
      <dsp:nvSpPr>
        <dsp:cNvPr id="0" name=""/>
        <dsp:cNvSpPr/>
      </dsp:nvSpPr>
      <dsp:spPr>
        <a:xfrm>
          <a:off x="903190" y="4287611"/>
          <a:ext cx="7812981" cy="618116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Сохранение высокой долговой устойчивости муниципального образования, способствующей обеспечению сбалансированности бюджета муниципального округа. 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03190" y="4287611"/>
        <a:ext cx="7812981" cy="618116"/>
      </dsp:txXfrm>
    </dsp:sp>
    <dsp:sp modelId="{804B82CD-D12E-4856-B339-BD4CF6FDB575}">
      <dsp:nvSpPr>
        <dsp:cNvPr id="0" name=""/>
        <dsp:cNvSpPr/>
      </dsp:nvSpPr>
      <dsp:spPr>
        <a:xfrm>
          <a:off x="900976" y="5011051"/>
          <a:ext cx="7874848" cy="42746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Повышение открытости и прозрачности управления общественными финансами.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00976" y="5011051"/>
        <a:ext cx="7874848" cy="427468"/>
      </dsp:txXfrm>
    </dsp:sp>
    <dsp:sp modelId="{6AC14197-C9C1-4213-9FAA-E4356CCB8B92}">
      <dsp:nvSpPr>
        <dsp:cNvPr id="0" name=""/>
        <dsp:cNvSpPr/>
      </dsp:nvSpPr>
      <dsp:spPr>
        <a:xfrm>
          <a:off x="864101" y="5594727"/>
          <a:ext cx="7860731" cy="69679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Создание условий для повышения инвестиционной активности хозяйствующих субъектов, осуществляющих деятельность на территории  округа, и обеспечение стабильных условий для введения предпринимательской деятельности.</a:t>
          </a:r>
          <a:endParaRPr lang="ru-RU" sz="1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864101" y="5594727"/>
        <a:ext cx="7860731" cy="69679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B797E-0BA4-44ED-BB6A-3EEA851BF09E}">
      <dsp:nvSpPr>
        <dsp:cNvPr id="0" name=""/>
        <dsp:cNvSpPr/>
      </dsp:nvSpPr>
      <dsp:spPr>
        <a:xfrm>
          <a:off x="3571596" y="307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почетным гражданам Холм-Жирковского района (округа)  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50287"/>
        <a:ext cx="4907455" cy="899880"/>
      </dsp:txXfrm>
    </dsp:sp>
    <dsp:sp modelId="{54449D0E-FDB0-4512-84C6-01A3E0DAD1F9}">
      <dsp:nvSpPr>
        <dsp:cNvPr id="0" name=""/>
        <dsp:cNvSpPr/>
      </dsp:nvSpPr>
      <dsp:spPr>
        <a:xfrm>
          <a:off x="0" y="30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58878"/>
        <a:ext cx="3454454" cy="1082698"/>
      </dsp:txXfrm>
    </dsp:sp>
    <dsp:sp modelId="{E7A1B852-FE37-4B2A-A847-5181C4BC5D06}">
      <dsp:nvSpPr>
        <dsp:cNvPr id="0" name=""/>
        <dsp:cNvSpPr/>
      </dsp:nvSpPr>
      <dsp:spPr>
        <a:xfrm>
          <a:off x="3571596" y="1320132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89804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470112"/>
        <a:ext cx="4907455" cy="899880"/>
      </dsp:txXfrm>
    </dsp:sp>
    <dsp:sp modelId="{E498182C-7E88-4624-B979-5D5FD29DA3A1}">
      <dsp:nvSpPr>
        <dsp:cNvPr id="0" name=""/>
        <dsp:cNvSpPr/>
      </dsp:nvSpPr>
      <dsp:spPr>
        <a:xfrm>
          <a:off x="0" y="129614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1354718"/>
        <a:ext cx="3454454" cy="108269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C8193-3BEF-40FD-ABC8-E40EBBCB3B52}">
      <dsp:nvSpPr>
        <dsp:cNvPr id="0" name=""/>
        <dsp:cNvSpPr/>
      </dsp:nvSpPr>
      <dsp:spPr>
        <a:xfrm>
          <a:off x="72006" y="-54006"/>
          <a:ext cx="183761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72006" y="1501366"/>
        <a:ext cx="1837612" cy="1555372"/>
      </dsp:txXfrm>
    </dsp:sp>
    <dsp:sp modelId="{618E9A71-C7B6-49E6-AD40-F59AFA2FF54E}">
      <dsp:nvSpPr>
        <dsp:cNvPr id="0" name=""/>
        <dsp:cNvSpPr/>
      </dsp:nvSpPr>
      <dsp:spPr>
        <a:xfrm>
          <a:off x="271748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C9A90-4CEF-4703-98CE-D9F30A7EB930}">
      <dsp:nvSpPr>
        <dsp:cNvPr id="0" name=""/>
        <dsp:cNvSpPr/>
      </dsp:nvSpPr>
      <dsp:spPr>
        <a:xfrm>
          <a:off x="1905469" y="-54006"/>
          <a:ext cx="1650094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Bookman Old Style" pitchFamily="18" charset="0"/>
          </a:endParaRPr>
        </a:p>
      </dsp:txBody>
      <dsp:txXfrm>
        <a:off x="1905469" y="1501366"/>
        <a:ext cx="1650094" cy="1555372"/>
      </dsp:txXfrm>
    </dsp:sp>
    <dsp:sp modelId="{0C4286C5-0555-4054-A647-3B434F87A041}">
      <dsp:nvSpPr>
        <dsp:cNvPr id="0" name=""/>
        <dsp:cNvSpPr/>
      </dsp:nvSpPr>
      <dsp:spPr>
        <a:xfrm>
          <a:off x="2066822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7F67C-D0F9-4FC6-8104-448637C00417}">
      <dsp:nvSpPr>
        <dsp:cNvPr id="0" name=""/>
        <dsp:cNvSpPr/>
      </dsp:nvSpPr>
      <dsp:spPr>
        <a:xfrm>
          <a:off x="3632087" y="-41874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/>
        </a:p>
      </dsp:txBody>
      <dsp:txXfrm>
        <a:off x="3632087" y="1513498"/>
        <a:ext cx="1707342" cy="1555372"/>
      </dsp:txXfrm>
    </dsp:sp>
    <dsp:sp modelId="{BBEE444F-A7A9-4A63-9620-81A4A08103A6}">
      <dsp:nvSpPr>
        <dsp:cNvPr id="0" name=""/>
        <dsp:cNvSpPr/>
      </dsp:nvSpPr>
      <dsp:spPr>
        <a:xfrm>
          <a:off x="3796760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5A7CB-FA83-4C1B-9DA6-1B847729F468}">
      <dsp:nvSpPr>
        <dsp:cNvPr id="0" name=""/>
        <dsp:cNvSpPr/>
      </dsp:nvSpPr>
      <dsp:spPr>
        <a:xfrm>
          <a:off x="5349075" y="-54006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5349075" y="1501366"/>
        <a:ext cx="1707342" cy="1555372"/>
      </dsp:txXfrm>
    </dsp:sp>
    <dsp:sp modelId="{A0713DDE-9676-4FDA-A941-FBD2D7810897}">
      <dsp:nvSpPr>
        <dsp:cNvPr id="0" name=""/>
        <dsp:cNvSpPr/>
      </dsp:nvSpPr>
      <dsp:spPr>
        <a:xfrm>
          <a:off x="5555323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00C4A-78A5-4458-AE4E-4BF650326AC9}">
      <dsp:nvSpPr>
        <dsp:cNvPr id="0" name=""/>
        <dsp:cNvSpPr/>
      </dsp:nvSpPr>
      <dsp:spPr>
        <a:xfrm>
          <a:off x="282271" y="2754304"/>
          <a:ext cx="6492241" cy="1188133"/>
        </a:xfrm>
        <a:prstGeom prst="leftRightArrow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52869" y="1381541"/>
          <a:ext cx="750954" cy="487573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0.45146</cdr:x>
      <cdr:y>0.23574</cdr:y>
    </cdr:from>
    <cdr:to>
      <cdr:x>0.60366</cdr:x>
      <cdr:y>0.3115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665707" y="1341043"/>
          <a:ext cx="898689" cy="43097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b="1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0.62318</cdr:x>
      <cdr:y>0.23491</cdr:y>
    </cdr:from>
    <cdr:to>
      <cdr:x>0.75257</cdr:x>
      <cdr:y>0.31673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9660" y="1336335"/>
          <a:ext cx="764003" cy="465444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b="1" kern="1200" dirty="0" smtClean="0">
              <a:solidFill>
                <a:srgbClr val="0033CC"/>
              </a:solidFill>
              <a:latin typeface="Bookman Old Style" pitchFamily="18" charset="0"/>
            </a:rPr>
            <a:t>6 580,9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0.84654</cdr:x>
      <cdr:y>0.59121</cdr:y>
    </cdr:from>
    <cdr:to>
      <cdr:x>0.98855</cdr:x>
      <cdr:y>0.66121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50471" y="2128593"/>
          <a:ext cx="864012" cy="252028"/>
        </a:xfrm>
        <a:prstGeom xmlns:a="http://schemas.openxmlformats.org/drawingml/2006/main" prst="rect">
          <a:avLst/>
        </a:prstGeom>
        <a:solidFill xmlns:a="http://schemas.openxmlformats.org/drawingml/2006/main">
          <a:srgbClr val="FFCC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ЕСХН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0.84506</cdr:x>
      <cdr:y>0.72726</cdr:y>
    </cdr:from>
    <cdr:to>
      <cdr:x>0.98707</cdr:x>
      <cdr:y>0.79725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41505" y="2618438"/>
          <a:ext cx="864013" cy="251992"/>
        </a:xfrm>
        <a:prstGeom xmlns:a="http://schemas.openxmlformats.org/drawingml/2006/main" prst="rect">
          <a:avLst/>
        </a:prstGeom>
        <a:solidFill xmlns:a="http://schemas.openxmlformats.org/drawingml/2006/main">
          <a:srgbClr val="00CC99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0.84388</cdr:x>
      <cdr:y>0.44556</cdr:y>
    </cdr:from>
    <cdr:to>
      <cdr:x>0.98589</cdr:x>
      <cdr:y>0.51555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134308" y="1604202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FF66CC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solidFill>
                <a:srgbClr val="1C1C1C"/>
              </a:solidFill>
              <a:latin typeface="Bookman Old Style" pitchFamily="18" charset="0"/>
            </a:rPr>
            <a:t>УСН</a:t>
          </a:r>
          <a:endParaRPr lang="ru-RU" sz="1200" dirty="0">
            <a:solidFill>
              <a:srgbClr val="1C1C1C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0.8481</cdr:y>
    </cdr:from>
    <cdr:to>
      <cdr:x>1</cdr:x>
      <cdr:y>0.98734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824536"/>
          <a:ext cx="8856984" cy="792088"/>
        </a:xfrm>
        <a:prstGeom xmlns:a="http://schemas.openxmlformats.org/drawingml/2006/main" prst="rect">
          <a:avLst/>
        </a:prstGeom>
        <a:effectLst xmlns:a="http://schemas.openxmlformats.org/drawingml/2006/main">
          <a:glow rad="139700">
            <a:schemeClr val="accent4">
              <a:satMod val="175000"/>
              <a:alpha val="40000"/>
            </a:schemeClr>
          </a:glow>
        </a:effectLst>
      </cdr:spPr>
    </cdr:pic>
  </cdr:relSizeAnchor>
  <cdr:relSizeAnchor xmlns:cdr="http://schemas.openxmlformats.org/drawingml/2006/chartDrawing">
    <cdr:from>
      <cdr:x>0.03252</cdr:x>
      <cdr:y>0</cdr:y>
    </cdr:from>
    <cdr:to>
      <cdr:x>0.95875</cdr:x>
      <cdr:y>0.15476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0"/>
          <a:ext cx="8203604" cy="93610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1919FF"/>
        </a:soli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0.19048</cdr:y>
    </cdr:from>
    <cdr:to>
      <cdr:x>0.68293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06" y="1152128"/>
          <a:ext cx="3024366" cy="1374523"/>
        </a:xfrm>
        <a:prstGeom xmlns:a="http://schemas.openxmlformats.org/drawingml/2006/main" prst="flowChartMultidocument">
          <a:avLst/>
        </a:prstGeom>
        <a:solidFill xmlns:a="http://schemas.openxmlformats.org/drawingml/2006/main">
          <a:srgbClr val="1919FF"/>
        </a:soli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itchFamily="18" charset="0"/>
            </a:rPr>
            <a:t>РАСХОДЫ делятся: </a:t>
          </a:r>
          <a:endParaRPr lang="ru-RU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7" y="3675113"/>
          <a:ext cx="1814973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видам расходных обязательств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0.4878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41" y="3675113"/>
          <a:ext cx="1944239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муниципальным программам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0.7561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68" y="3675113"/>
          <a:ext cx="1944175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ведомствам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11.12.2024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11.12.2024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5153"/>
            <a:ext cx="544703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70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415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993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503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565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0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07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387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947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982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48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3627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8985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60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456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0163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07200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792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68478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424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54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9039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184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84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8804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7991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6541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1282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6689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03744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6231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5158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5994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8474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287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87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1344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236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60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1046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18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81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11.12.2024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11.12.2024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11.12.2024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11.12.2024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11.12.2024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11.12.2024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11.12.2024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11.12.2024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11.12.2024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11.12.2024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11.12.2024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11.12.2024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rgbClr val="000066"/>
            </a:gs>
            <a:gs pos="95000">
              <a:srgbClr val="0031CC"/>
            </a:gs>
            <a:gs pos="85000">
              <a:srgbClr val="0066FF"/>
            </a:gs>
            <a:gs pos="6000">
              <a:srgbClr val="FFFF66"/>
            </a:gs>
            <a:gs pos="24000">
              <a:srgbClr val="FFCCCC"/>
            </a:gs>
            <a:gs pos="44000">
              <a:schemeClr val="tx1">
                <a:lumMod val="75000"/>
              </a:schemeClr>
            </a:gs>
            <a:gs pos="57000">
              <a:schemeClr val="bg2">
                <a:lumMod val="47000"/>
                <a:lumOff val="53000"/>
                <a:alpha val="28000"/>
              </a:schemeClr>
            </a:gs>
            <a:gs pos="69000">
              <a:schemeClr val="bg2">
                <a:lumMod val="60000"/>
                <a:lumOff val="4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11.12.2024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23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22.png"/><Relationship Id="rId4" Type="http://schemas.openxmlformats.org/officeDocument/2006/relationships/diagramData" Target="../diagrams/data4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3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6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5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17.png"/><Relationship Id="rId21" Type="http://schemas.openxmlformats.org/officeDocument/2006/relationships/image" Target="../media/image56.png"/><Relationship Id="rId34" Type="http://schemas.openxmlformats.org/officeDocument/2006/relationships/image" Target="../media/image64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diagramColors" Target="../diagrams/colors6.xml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diagramQuickStyle" Target="../diagrams/quickStyle6.xml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diagramLayout" Target="../diagrams/layout6.xml"/><Relationship Id="rId35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3.png"/><Relationship Id="rId9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17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chart" Target="../charts/chart1.xml"/><Relationship Id="rId9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17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3.png"/><Relationship Id="rId9" Type="http://schemas.microsoft.com/office/2007/relationships/diagramDrawing" Target="../diagrams/drawing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3.png"/><Relationship Id="rId7" Type="http://schemas.openxmlformats.org/officeDocument/2006/relationships/image" Target="../media/image8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84.png"/><Relationship Id="rId5" Type="http://schemas.openxmlformats.org/officeDocument/2006/relationships/image" Target="../media/image79.png"/><Relationship Id="rId10" Type="http://schemas.openxmlformats.org/officeDocument/2006/relationships/image" Target="../media/image83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7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84.png"/><Relationship Id="rId5" Type="http://schemas.openxmlformats.org/officeDocument/2006/relationships/image" Target="../media/image85.png"/><Relationship Id="rId10" Type="http://schemas.openxmlformats.org/officeDocument/2006/relationships/image" Target="../media/image79.png"/><Relationship Id="rId4" Type="http://schemas.openxmlformats.org/officeDocument/2006/relationships/image" Target="../media/image3.png"/><Relationship Id="rId9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chart" Target="../charts/char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13" Type="http://schemas.openxmlformats.org/officeDocument/2006/relationships/chart" Target="../charts/chart14.xml"/><Relationship Id="rId3" Type="http://schemas.openxmlformats.org/officeDocument/2006/relationships/image" Target="../media/image94.jpeg"/><Relationship Id="rId7" Type="http://schemas.openxmlformats.org/officeDocument/2006/relationships/chart" Target="../charts/chart8.xml"/><Relationship Id="rId12" Type="http://schemas.openxmlformats.org/officeDocument/2006/relationships/chart" Target="../charts/chart1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11" Type="http://schemas.openxmlformats.org/officeDocument/2006/relationships/chart" Target="../charts/chart12.xml"/><Relationship Id="rId5" Type="http://schemas.openxmlformats.org/officeDocument/2006/relationships/chart" Target="../charts/chart6.xml"/><Relationship Id="rId15" Type="http://schemas.openxmlformats.org/officeDocument/2006/relationships/chart" Target="../charts/chart16.xml"/><Relationship Id="rId10" Type="http://schemas.openxmlformats.org/officeDocument/2006/relationships/chart" Target="../charts/chart11.xml"/><Relationship Id="rId4" Type="http://schemas.openxmlformats.org/officeDocument/2006/relationships/chart" Target="../charts/chart5.xml"/><Relationship Id="rId9" Type="http://schemas.openxmlformats.org/officeDocument/2006/relationships/chart" Target="../charts/chart10.xml"/><Relationship Id="rId14" Type="http://schemas.openxmlformats.org/officeDocument/2006/relationships/chart" Target="../charts/chart1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image" Target="../media/image3.png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chart" Target="../charts/chart19.xml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chart" Target="../charts/chart23.xml"/><Relationship Id="rId5" Type="http://schemas.openxmlformats.org/officeDocument/2006/relationships/image" Target="../media/image99.jpeg"/><Relationship Id="rId10" Type="http://schemas.openxmlformats.org/officeDocument/2006/relationships/chart" Target="../charts/chart22.xml"/><Relationship Id="rId4" Type="http://schemas.openxmlformats.org/officeDocument/2006/relationships/chart" Target="../charts/chart20.xml"/><Relationship Id="rId9" Type="http://schemas.openxmlformats.org/officeDocument/2006/relationships/chart" Target="../charts/chart2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chart" Target="../charts/chart25.xml"/><Relationship Id="rId7" Type="http://schemas.openxmlformats.org/officeDocument/2006/relationships/chart" Target="../charts/chart28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7.xml"/><Relationship Id="rId5" Type="http://schemas.openxmlformats.org/officeDocument/2006/relationships/chart" Target="../charts/chart26.xml"/><Relationship Id="rId4" Type="http://schemas.openxmlformats.org/officeDocument/2006/relationships/image" Target="../media/image99.jpeg"/><Relationship Id="rId9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3.xml"/><Relationship Id="rId3" Type="http://schemas.openxmlformats.org/officeDocument/2006/relationships/chart" Target="../charts/chart29.xml"/><Relationship Id="rId7" Type="http://schemas.openxmlformats.org/officeDocument/2006/relationships/chart" Target="../charts/chart3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1.xml"/><Relationship Id="rId5" Type="http://schemas.openxmlformats.org/officeDocument/2006/relationships/image" Target="../media/image99.jpeg"/><Relationship Id="rId4" Type="http://schemas.openxmlformats.org/officeDocument/2006/relationships/chart" Target="../charts/chart30.xml"/><Relationship Id="rId9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chart" Target="../charts/chart35.xml"/><Relationship Id="rId7" Type="http://schemas.openxmlformats.org/officeDocument/2006/relationships/chart" Target="../charts/chart38.xml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7.xml"/><Relationship Id="rId5" Type="http://schemas.openxmlformats.org/officeDocument/2006/relationships/chart" Target="../charts/chart36.xml"/><Relationship Id="rId4" Type="http://schemas.openxmlformats.org/officeDocument/2006/relationships/image" Target="../media/image99.jpeg"/><Relationship Id="rId9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9.xml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chart" Target="../charts/chart41.xml"/><Relationship Id="rId7" Type="http://schemas.openxmlformats.org/officeDocument/2006/relationships/chart" Target="../charts/chart44.xml"/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3.xml"/><Relationship Id="rId5" Type="http://schemas.openxmlformats.org/officeDocument/2006/relationships/chart" Target="../charts/chart42.xml"/><Relationship Id="rId4" Type="http://schemas.openxmlformats.org/officeDocument/2006/relationships/image" Target="../media/image99.jpeg"/><Relationship Id="rId9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g"/><Relationship Id="rId3" Type="http://schemas.openxmlformats.org/officeDocument/2006/relationships/chart" Target="../charts/chart46.xml"/><Relationship Id="rId7" Type="http://schemas.openxmlformats.org/officeDocument/2006/relationships/chart" Target="../charts/chart49.xml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8.xml"/><Relationship Id="rId5" Type="http://schemas.openxmlformats.org/officeDocument/2006/relationships/chart" Target="../charts/chart47.xml"/><Relationship Id="rId4" Type="http://schemas.openxmlformats.org/officeDocument/2006/relationships/image" Target="../media/image99.jpeg"/><Relationship Id="rId9" Type="http://schemas.openxmlformats.org/officeDocument/2006/relationships/image" Target="../media/image12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3.png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11" Type="http://schemas.openxmlformats.org/officeDocument/2006/relationships/image" Target="../media/image134.jpeg"/><Relationship Id="rId5" Type="http://schemas.openxmlformats.org/officeDocument/2006/relationships/chart" Target="../charts/chart51.xml"/><Relationship Id="rId10" Type="http://schemas.openxmlformats.org/officeDocument/2006/relationships/image" Target="../media/image133.jpeg"/><Relationship Id="rId4" Type="http://schemas.openxmlformats.org/officeDocument/2006/relationships/chart" Target="../charts/chart50.xml"/><Relationship Id="rId9" Type="http://schemas.openxmlformats.org/officeDocument/2006/relationships/image" Target="../media/image13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3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chart" Target="../charts/chart53.xml"/><Relationship Id="rId10" Type="http://schemas.openxmlformats.org/officeDocument/2006/relationships/image" Target="../media/image138.jpeg"/><Relationship Id="rId4" Type="http://schemas.openxmlformats.org/officeDocument/2006/relationships/chart" Target="../charts/chart52.xml"/><Relationship Id="rId9" Type="http://schemas.openxmlformats.org/officeDocument/2006/relationships/image" Target="../media/image137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3" Type="http://schemas.openxmlformats.org/officeDocument/2006/relationships/chart" Target="../charts/chart55.xml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image" Target="../media/image146.jpeg"/><Relationship Id="rId5" Type="http://schemas.openxmlformats.org/officeDocument/2006/relationships/image" Target="../media/image140.png"/><Relationship Id="rId15" Type="http://schemas.openxmlformats.org/officeDocument/2006/relationships/image" Target="../media/image150.jpeg"/><Relationship Id="rId10" Type="http://schemas.openxmlformats.org/officeDocument/2006/relationships/image" Target="../media/image145.png"/><Relationship Id="rId4" Type="http://schemas.openxmlformats.org/officeDocument/2006/relationships/chart" Target="../charts/chart56.xml"/><Relationship Id="rId9" Type="http://schemas.openxmlformats.org/officeDocument/2006/relationships/image" Target="../media/image144.png"/><Relationship Id="rId14" Type="http://schemas.openxmlformats.org/officeDocument/2006/relationships/image" Target="../media/image14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chart" Target="../charts/chart58.xml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58.png"/><Relationship Id="rId7" Type="http://schemas.openxmlformats.org/officeDocument/2006/relationships/diagramColors" Target="../diagrams/colors9.xml"/><Relationship Id="rId12" Type="http://schemas.openxmlformats.org/officeDocument/2006/relationships/image" Target="../media/image1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11" Type="http://schemas.openxmlformats.org/officeDocument/2006/relationships/image" Target="../media/image161.png"/><Relationship Id="rId5" Type="http://schemas.openxmlformats.org/officeDocument/2006/relationships/diagramLayout" Target="../diagrams/layout9.xml"/><Relationship Id="rId10" Type="http://schemas.openxmlformats.org/officeDocument/2006/relationships/image" Target="../media/image160.png"/><Relationship Id="rId4" Type="http://schemas.openxmlformats.org/officeDocument/2006/relationships/diagramData" Target="../diagrams/data9.xml"/><Relationship Id="rId9" Type="http://schemas.openxmlformats.org/officeDocument/2006/relationships/image" Target="../media/image1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5.png"/><Relationship Id="rId5" Type="http://schemas.openxmlformats.org/officeDocument/2006/relationships/chart" Target="../charts/chart60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3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4.jpeg"/><Relationship Id="rId9" Type="http://schemas.microsoft.com/office/2007/relationships/diagramDrawing" Target="../diagrams/drawing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166.png"/><Relationship Id="rId7" Type="http://schemas.openxmlformats.org/officeDocument/2006/relationships/diagramLayout" Target="../diagrams/layout10.xml"/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0.xml"/><Relationship Id="rId5" Type="http://schemas.openxmlformats.org/officeDocument/2006/relationships/image" Target="../media/image169.png"/><Relationship Id="rId10" Type="http://schemas.microsoft.com/office/2007/relationships/diagramDrawing" Target="../diagrams/drawing10.xml"/><Relationship Id="rId4" Type="http://schemas.openxmlformats.org/officeDocument/2006/relationships/image" Target="../media/image88.png"/><Relationship Id="rId9" Type="http://schemas.openxmlformats.org/officeDocument/2006/relationships/diagramColors" Target="../diagrams/colors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6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66.png"/><Relationship Id="rId7" Type="http://schemas.openxmlformats.org/officeDocument/2006/relationships/image" Target="../media/image17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3.png"/><Relationship Id="rId9" Type="http://schemas.openxmlformats.org/officeDocument/2006/relationships/image" Target="../media/image17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5.png"/><Relationship Id="rId3" Type="http://schemas.openxmlformats.org/officeDocument/2006/relationships/image" Target="../media/image166.png"/><Relationship Id="rId7" Type="http://schemas.openxmlformats.org/officeDocument/2006/relationships/image" Target="../media/image177.png"/><Relationship Id="rId12" Type="http://schemas.openxmlformats.org/officeDocument/2006/relationships/image" Target="../media/image1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6.png"/><Relationship Id="rId11" Type="http://schemas.openxmlformats.org/officeDocument/2006/relationships/image" Target="../media/image183.png"/><Relationship Id="rId5" Type="http://schemas.openxmlformats.org/officeDocument/2006/relationships/image" Target="../media/image175.png"/><Relationship Id="rId10" Type="http://schemas.openxmlformats.org/officeDocument/2006/relationships/image" Target="../media/image182.png"/><Relationship Id="rId4" Type="http://schemas.openxmlformats.org/officeDocument/2006/relationships/image" Target="../media/image173.png"/><Relationship Id="rId9" Type="http://schemas.openxmlformats.org/officeDocument/2006/relationships/image" Target="../media/image179.png"/><Relationship Id="rId14" Type="http://schemas.openxmlformats.org/officeDocument/2006/relationships/image" Target="../media/image18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66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10" Type="http://schemas.openxmlformats.org/officeDocument/2006/relationships/image" Target="../media/image182.png"/><Relationship Id="rId4" Type="http://schemas.openxmlformats.org/officeDocument/2006/relationships/image" Target="../media/image173.png"/><Relationship Id="rId9" Type="http://schemas.openxmlformats.org/officeDocument/2006/relationships/image" Target="../media/image187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166.png"/><Relationship Id="rId7" Type="http://schemas.openxmlformats.org/officeDocument/2006/relationships/diagramLayout" Target="../diagrams/layout11.xml"/><Relationship Id="rId2" Type="http://schemas.openxmlformats.org/officeDocument/2006/relationships/chart" Target="../charts/chart64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1.xml"/><Relationship Id="rId11" Type="http://schemas.openxmlformats.org/officeDocument/2006/relationships/image" Target="../media/image141.png"/><Relationship Id="rId5" Type="http://schemas.openxmlformats.org/officeDocument/2006/relationships/image" Target="../media/image189.png"/><Relationship Id="rId10" Type="http://schemas.microsoft.com/office/2007/relationships/diagramDrawing" Target="../diagrams/drawing11.xml"/><Relationship Id="rId4" Type="http://schemas.openxmlformats.org/officeDocument/2006/relationships/image" Target="../media/image188.png"/><Relationship Id="rId9" Type="http://schemas.openxmlformats.org/officeDocument/2006/relationships/diagramColors" Target="../diagrams/colors11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41.png"/><Relationship Id="rId7" Type="http://schemas.openxmlformats.org/officeDocument/2006/relationships/image" Target="../media/image190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9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Relationship Id="rId9" Type="http://schemas.openxmlformats.org/officeDocument/2006/relationships/image" Target="../media/image18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5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6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98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0.jpeg"/><Relationship Id="rId5" Type="http://schemas.openxmlformats.org/officeDocument/2006/relationships/image" Target="../media/image199.png"/><Relationship Id="rId4" Type="http://schemas.openxmlformats.org/officeDocument/2006/relationships/image" Target="../media/image16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4.jpeg"/><Relationship Id="rId4" Type="http://schemas.openxmlformats.org/officeDocument/2006/relationships/image" Target="../media/image166.png"/></Relationships>
</file>

<file path=ppt/slides/_rels/slide7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66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20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206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chart" Target="../charts/chart6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8.jpeg"/><Relationship Id="rId5" Type="http://schemas.openxmlformats.org/officeDocument/2006/relationships/image" Target="../media/image207.png"/><Relationship Id="rId4" Type="http://schemas.openxmlformats.org/officeDocument/2006/relationships/chart" Target="../charts/chart7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8.png"/><Relationship Id="rId5" Type="http://schemas.openxmlformats.org/officeDocument/2006/relationships/image" Target="../media/image182.png"/><Relationship Id="rId4" Type="http://schemas.openxmlformats.org/officeDocument/2006/relationships/image" Target="../media/image1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9.jpeg"/><Relationship Id="rId4" Type="http://schemas.openxmlformats.org/officeDocument/2006/relationships/image" Target="../media/image16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1.jpeg"/><Relationship Id="rId5" Type="http://schemas.openxmlformats.org/officeDocument/2006/relationships/image" Target="../media/image210.png"/><Relationship Id="rId4" Type="http://schemas.openxmlformats.org/officeDocument/2006/relationships/image" Target="../media/image166.png"/></Relationships>
</file>

<file path=ppt/slides/_rels/slide8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210.png"/><Relationship Id="rId7" Type="http://schemas.openxmlformats.org/officeDocument/2006/relationships/diagramColors" Target="../diagrams/colors14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Relationship Id="rId9" Type="http://schemas.openxmlformats.org/officeDocument/2006/relationships/image" Target="../media/image212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4.png"/><Relationship Id="rId5" Type="http://schemas.openxmlformats.org/officeDocument/2006/relationships/image" Target="../media/image213.jpeg"/><Relationship Id="rId4" Type="http://schemas.openxmlformats.org/officeDocument/2006/relationships/image" Target="../media/image166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image" Target="../media/image215.png"/><Relationship Id="rId7" Type="http://schemas.openxmlformats.org/officeDocument/2006/relationships/diagramQuickStyle" Target="../diagrams/quickStyle15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4" Type="http://schemas.openxmlformats.org/officeDocument/2006/relationships/image" Target="../media/image214.png"/><Relationship Id="rId9" Type="http://schemas.microsoft.com/office/2007/relationships/diagramDrawing" Target="../diagrams/drawing1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7.xml"/><Relationship Id="rId7" Type="http://schemas.openxmlformats.org/officeDocument/2006/relationships/image" Target="../media/image21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6.jpeg"/><Relationship Id="rId5" Type="http://schemas.openxmlformats.org/officeDocument/2006/relationships/image" Target="../media/image166.png"/><Relationship Id="rId4" Type="http://schemas.openxmlformats.org/officeDocument/2006/relationships/image" Target="../media/image16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9.png"/><Relationship Id="rId5" Type="http://schemas.openxmlformats.org/officeDocument/2006/relationships/image" Target="../media/image218.jpeg"/><Relationship Id="rId4" Type="http://schemas.openxmlformats.org/officeDocument/2006/relationships/image" Target="../media/image16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chart" Target="../charts/chart79.xml"/><Relationship Id="rId1" Type="http://schemas.openxmlformats.org/officeDocument/2006/relationships/slideLayout" Target="../slideLayouts/slideLayout8.xml"/><Relationship Id="rId6" Type="http://schemas.openxmlformats.org/officeDocument/2006/relationships/comments" Target="../comments/comment1.xml"/><Relationship Id="rId5" Type="http://schemas.openxmlformats.org/officeDocument/2006/relationships/image" Target="../media/image220.jpeg"/><Relationship Id="rId4" Type="http://schemas.openxmlformats.org/officeDocument/2006/relationships/image" Target="../media/image1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chart" Target="../charts/chart8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2.jpg"/><Relationship Id="rId5" Type="http://schemas.openxmlformats.org/officeDocument/2006/relationships/image" Target="../media/image221.png"/><Relationship Id="rId4" Type="http://schemas.openxmlformats.org/officeDocument/2006/relationships/image" Target="../media/image16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1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3.png"/><Relationship Id="rId4" Type="http://schemas.openxmlformats.org/officeDocument/2006/relationships/image" Target="../media/image16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2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4.jpg"/><Relationship Id="rId4" Type="http://schemas.openxmlformats.org/officeDocument/2006/relationships/image" Target="../media/image164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3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4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8.png"/><Relationship Id="rId4" Type="http://schemas.openxmlformats.org/officeDocument/2006/relationships/image" Target="../media/image227.jpe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43608" y="4031198"/>
            <a:ext cx="7344816" cy="1815882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м</a:t>
            </a:r>
            <a:r>
              <a:rPr lang="ru-RU" sz="2800" b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униципального образования «Холм-Жирковский муниципальный округ» Смоленской области на 2025 год и на плановый период 2026 и 2027 годов</a:t>
            </a:r>
            <a:endParaRPr lang="ru-RU" sz="2800" b="1" dirty="0">
              <a:ln w="1905">
                <a:solidFill>
                  <a:srgbClr val="0000FF"/>
                </a:solidFill>
              </a:ln>
              <a:solidFill>
                <a:srgbClr val="00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518" y="3031452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4400" b="1" i="1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ПРОЕКТ  БЮДЖЕТА</a:t>
            </a:r>
            <a:r>
              <a:rPr lang="ru-RU" sz="4400" b="1" i="1" cap="none" spc="0" dirty="0" smtClean="0">
                <a:ln w="1905">
                  <a:solidFill>
                    <a:srgbClr val="0000FF"/>
                  </a:solidFill>
                </a:ln>
                <a:solidFill>
                  <a:srgbClr val="00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8" b="31856"/>
          <a:stretch/>
        </p:blipFill>
        <p:spPr>
          <a:xfrm>
            <a:off x="2572372" y="134781"/>
            <a:ext cx="4051628" cy="2795559"/>
          </a:xfrm>
          <a:prstGeom prst="rect">
            <a:avLst/>
          </a:prstGeom>
        </p:spPr>
      </p:pic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2942807" y="134781"/>
            <a:ext cx="549073" cy="62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24188" y="1760264"/>
            <a:ext cx="804009" cy="584163"/>
          </a:xfrm>
          <a:prstGeom prst="rect">
            <a:avLst/>
          </a:prstGeom>
        </p:spPr>
      </p:pic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669" y="20364"/>
            <a:ext cx="3358331" cy="560881"/>
          </a:xfrm>
          <a:prstGeom prst="rect">
            <a:avLst/>
          </a:prstGeom>
        </p:spPr>
      </p:pic>
      <p:sp>
        <p:nvSpPr>
          <p:cNvPr id="12" name="object 10"/>
          <p:cNvSpPr/>
          <p:nvPr/>
        </p:nvSpPr>
        <p:spPr>
          <a:xfrm>
            <a:off x="1979712" y="909955"/>
            <a:ext cx="6768752" cy="1732280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130933" y="909955"/>
            <a:ext cx="6539231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i="1" spc="-200" dirty="0">
                <a:solidFill>
                  <a:srgbClr val="003300"/>
                </a:solidFill>
                <a:latin typeface="Verdana"/>
                <a:cs typeface="Verdana"/>
              </a:rPr>
              <a:t>- </a:t>
            </a:r>
            <a:r>
              <a:rPr sz="1600" i="1" spc="-65" dirty="0">
                <a:solidFill>
                  <a:schemeClr val="bg1"/>
                </a:solidFill>
                <a:latin typeface="Verdana"/>
                <a:cs typeface="Verdana"/>
              </a:rPr>
              <a:t>деятельность </a:t>
            </a:r>
            <a:r>
              <a:rPr sz="1600" i="1" spc="-15" dirty="0">
                <a:solidFill>
                  <a:schemeClr val="bg1"/>
                </a:solidFill>
                <a:latin typeface="Verdana"/>
                <a:cs typeface="Verdana"/>
              </a:rPr>
              <a:t>органов </a:t>
            </a:r>
            <a:r>
              <a:rPr sz="1600" i="1" spc="-40" dirty="0">
                <a:solidFill>
                  <a:schemeClr val="bg1"/>
                </a:solidFill>
                <a:latin typeface="Verdana"/>
                <a:cs typeface="Verdana"/>
              </a:rPr>
              <a:t>власти 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600" i="1" spc="-75" dirty="0">
                <a:solidFill>
                  <a:schemeClr val="bg1"/>
                </a:solidFill>
                <a:latin typeface="Verdana"/>
                <a:cs typeface="Verdana"/>
              </a:rPr>
              <a:t>других </a:t>
            </a:r>
            <a:r>
              <a:rPr sz="1600" i="1" spc="-60" dirty="0">
                <a:solidFill>
                  <a:schemeClr val="bg1"/>
                </a:solidFill>
                <a:latin typeface="Verdana"/>
                <a:cs typeface="Verdana"/>
              </a:rPr>
              <a:t>участников </a:t>
            </a:r>
            <a:r>
              <a:rPr sz="1600" i="1" spc="-20" dirty="0">
                <a:solidFill>
                  <a:schemeClr val="bg1"/>
                </a:solidFill>
                <a:latin typeface="Verdana"/>
                <a:cs typeface="Verdana"/>
              </a:rPr>
              <a:t>бюджетного  </a:t>
            </a:r>
            <a:r>
              <a:rPr sz="1600" i="1" spc="80" dirty="0">
                <a:solidFill>
                  <a:schemeClr val="bg1"/>
                </a:solidFill>
                <a:latin typeface="Verdana"/>
                <a:cs typeface="Verdana"/>
              </a:rPr>
              <a:t>процесса</a:t>
            </a:r>
            <a:r>
              <a:rPr sz="1600" i="1" spc="-1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spc="-95" dirty="0">
                <a:solidFill>
                  <a:schemeClr val="bg1"/>
                </a:solidFill>
                <a:latin typeface="Verdana"/>
                <a:cs typeface="Verdana"/>
              </a:rPr>
              <a:t>по: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buSzPct val="93750"/>
              <a:buFont typeface="Wingdings"/>
              <a:buChar char=""/>
              <a:tabLst>
                <a:tab pos="173355" algn="l"/>
              </a:tabLst>
            </a:pPr>
            <a:r>
              <a:rPr sz="1600" i="1" dirty="0">
                <a:solidFill>
                  <a:schemeClr val="bg1"/>
                </a:solidFill>
                <a:latin typeface="Verdana"/>
                <a:cs typeface="Verdana"/>
              </a:rPr>
              <a:t>составлению </a:t>
            </a:r>
            <a:r>
              <a:rPr sz="16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600" i="1" spc="65" dirty="0">
                <a:solidFill>
                  <a:schemeClr val="bg1"/>
                </a:solidFill>
                <a:latin typeface="Verdana"/>
                <a:cs typeface="Verdana"/>
              </a:rPr>
              <a:t>рассмотрению</a:t>
            </a:r>
            <a:r>
              <a:rPr sz="1600" i="1" spc="-3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spc="-35" dirty="0">
                <a:solidFill>
                  <a:schemeClr val="bg1"/>
                </a:solidFill>
                <a:latin typeface="Verdana"/>
                <a:cs typeface="Verdana"/>
              </a:rPr>
              <a:t>проектов 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бюджетов,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72720" indent="-160020">
              <a:lnSpc>
                <a:spcPct val="100000"/>
              </a:lnSpc>
              <a:buSzPct val="93750"/>
              <a:buFont typeface="Wingdings"/>
              <a:buChar char=""/>
              <a:tabLst>
                <a:tab pos="172720" algn="l"/>
              </a:tabLst>
            </a:pP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утверждению и </a:t>
            </a:r>
            <a:r>
              <a:rPr sz="1600" i="1" spc="-10" dirty="0">
                <a:solidFill>
                  <a:schemeClr val="bg1"/>
                </a:solidFill>
                <a:latin typeface="Verdana"/>
                <a:cs typeface="Verdana"/>
              </a:rPr>
              <a:t>исполнению</a:t>
            </a:r>
            <a:r>
              <a:rPr sz="1600" i="1" spc="-23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бюджетов,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72720" indent="-160020">
              <a:lnSpc>
                <a:spcPct val="100000"/>
              </a:lnSpc>
              <a:buSzPct val="93750"/>
              <a:buFont typeface="Wingdings"/>
              <a:buChar char=""/>
              <a:tabLst>
                <a:tab pos="172720" algn="l"/>
              </a:tabLst>
            </a:pPr>
            <a:r>
              <a:rPr sz="1600" i="1" spc="-35" dirty="0">
                <a:solidFill>
                  <a:schemeClr val="bg1"/>
                </a:solidFill>
                <a:latin typeface="Verdana"/>
                <a:cs typeface="Verdana"/>
              </a:rPr>
              <a:t>контролю </a:t>
            </a:r>
            <a:r>
              <a:rPr sz="1600" i="1" spc="-20" dirty="0">
                <a:solidFill>
                  <a:schemeClr val="bg1"/>
                </a:solidFill>
                <a:latin typeface="Verdana"/>
                <a:cs typeface="Verdana"/>
              </a:rPr>
              <a:t>за </a:t>
            </a:r>
            <a:r>
              <a:rPr sz="1600" i="1" spc="25" dirty="0">
                <a:solidFill>
                  <a:schemeClr val="bg1"/>
                </a:solidFill>
                <a:latin typeface="Verdana"/>
                <a:cs typeface="Verdana"/>
              </a:rPr>
              <a:t>исполнением</a:t>
            </a:r>
            <a:r>
              <a:rPr sz="1600" i="1" spc="-2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бюджетов,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715">
              <a:lnSpc>
                <a:spcPct val="100000"/>
              </a:lnSpc>
              <a:buSzPct val="93750"/>
              <a:buFont typeface="Wingdings"/>
              <a:buChar char=""/>
              <a:tabLst>
                <a:tab pos="172720" algn="l"/>
              </a:tabLst>
            </a:pPr>
            <a:r>
              <a:rPr sz="1600" i="1" spc="5" dirty="0">
                <a:solidFill>
                  <a:schemeClr val="bg1"/>
                </a:solidFill>
                <a:latin typeface="Verdana"/>
                <a:cs typeface="Verdana"/>
              </a:rPr>
              <a:t>осуществлению </a:t>
            </a:r>
            <a:r>
              <a:rPr sz="1600" i="1" spc="-20" dirty="0">
                <a:solidFill>
                  <a:schemeClr val="bg1"/>
                </a:solidFill>
                <a:latin typeface="Verdana"/>
                <a:cs typeface="Verdana"/>
              </a:rPr>
              <a:t>бюджетного </a:t>
            </a:r>
            <a:r>
              <a:rPr sz="1600" i="1" spc="-75" dirty="0">
                <a:solidFill>
                  <a:schemeClr val="bg1"/>
                </a:solidFill>
                <a:latin typeface="Verdana"/>
                <a:cs typeface="Verdana"/>
              </a:rPr>
              <a:t>учета, </a:t>
            </a:r>
            <a:r>
              <a:rPr sz="1600" i="1" spc="-10" dirty="0">
                <a:solidFill>
                  <a:schemeClr val="bg1"/>
                </a:solidFill>
                <a:latin typeface="Verdana"/>
                <a:cs typeface="Verdana"/>
              </a:rPr>
              <a:t>составлению, </a:t>
            </a:r>
            <a:r>
              <a:rPr sz="1600" i="1" spc="-15" dirty="0">
                <a:solidFill>
                  <a:schemeClr val="bg1"/>
                </a:solidFill>
                <a:latin typeface="Verdana"/>
                <a:cs typeface="Verdana"/>
              </a:rPr>
              <a:t>внешней  </a:t>
            </a:r>
            <a:r>
              <a:rPr sz="1600" i="1" spc="-20" dirty="0">
                <a:solidFill>
                  <a:schemeClr val="bg1"/>
                </a:solidFill>
                <a:latin typeface="Verdana"/>
                <a:cs typeface="Verdana"/>
              </a:rPr>
              <a:t>проверке, </a:t>
            </a:r>
            <a:r>
              <a:rPr sz="1600" i="1" spc="65" dirty="0">
                <a:solidFill>
                  <a:schemeClr val="bg1"/>
                </a:solidFill>
                <a:latin typeface="Verdana"/>
                <a:cs typeface="Verdana"/>
              </a:rPr>
              <a:t>рассмотрению</a:t>
            </a:r>
            <a:r>
              <a:rPr sz="1600" i="1" spc="-3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и утверждению </a:t>
            </a:r>
            <a:r>
              <a:rPr sz="1600" i="1" spc="-50" dirty="0">
                <a:solidFill>
                  <a:schemeClr val="bg1"/>
                </a:solidFill>
                <a:latin typeface="Verdana"/>
                <a:cs typeface="Verdana"/>
              </a:rPr>
              <a:t>отчетности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9572" y="2944782"/>
            <a:ext cx="7848875" cy="1857855"/>
          </a:xfrm>
          <a:custGeom>
            <a:avLst/>
            <a:gdLst/>
            <a:ahLst/>
            <a:cxnLst/>
            <a:rect l="l" t="t" r="r" b="b"/>
            <a:pathLst>
              <a:path w="6409055" h="1656714">
                <a:moveTo>
                  <a:pt x="0" y="1656206"/>
                </a:moveTo>
                <a:lnTo>
                  <a:pt x="6408674" y="1656206"/>
                </a:lnTo>
                <a:lnTo>
                  <a:pt x="6408674" y="0"/>
                </a:lnTo>
                <a:lnTo>
                  <a:pt x="0" y="0"/>
                </a:lnTo>
                <a:lnTo>
                  <a:pt x="0" y="1656206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2765" y="3378506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1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26782" y="3520038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578" name="Picture 2" descr="https://mass-images.pro/files/preview/1/07/663027e2cccdbce95a7201f33f2ca325.png?16387747126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509120"/>
            <a:ext cx="4044457" cy="2580246"/>
          </a:xfrm>
          <a:prstGeom prst="rect">
            <a:avLst/>
          </a:prstGeom>
          <a:noFill/>
        </p:spPr>
      </p:pic>
      <p:sp>
        <p:nvSpPr>
          <p:cNvPr id="11" name="object 11"/>
          <p:cNvSpPr txBox="1"/>
          <p:nvPr/>
        </p:nvSpPr>
        <p:spPr>
          <a:xfrm>
            <a:off x="875600" y="3066265"/>
            <a:ext cx="7632847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5675">
              <a:lnSpc>
                <a:spcPct val="100000"/>
              </a:lnSpc>
              <a:spcBef>
                <a:spcPts val="100"/>
              </a:spcBef>
            </a:pPr>
            <a:r>
              <a:rPr sz="14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b="1" i="1" spc="-105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400" b="1" i="1" spc="-15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4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4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955675" marR="153670" algn="just">
              <a:lnSpc>
                <a:spcPct val="100000"/>
              </a:lnSpc>
            </a:pP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«регламентируемая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законодательством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sz="1400" i="1" spc="20" dirty="0">
                <a:solidFill>
                  <a:schemeClr val="bg1"/>
                </a:solidFill>
                <a:latin typeface="Verdana"/>
                <a:cs typeface="Verdana"/>
              </a:rPr>
              <a:t>Федерации 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деятельность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органов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государственной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власти,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органов </a:t>
            </a:r>
            <a:r>
              <a:rPr sz="1400" i="1" spc="25" dirty="0">
                <a:solidFill>
                  <a:schemeClr val="bg1"/>
                </a:solidFill>
                <a:latin typeface="Verdana"/>
                <a:cs typeface="Verdana"/>
              </a:rPr>
              <a:t>местного 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самоуправления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400" i="1" spc="-80" dirty="0">
                <a:solidFill>
                  <a:schemeClr val="bg1"/>
                </a:solidFill>
                <a:latin typeface="Verdana"/>
                <a:cs typeface="Verdana"/>
              </a:rPr>
              <a:t>иных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участников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бюджетного </a:t>
            </a:r>
            <a:r>
              <a:rPr sz="1400" i="1" spc="65" dirty="0">
                <a:solidFill>
                  <a:schemeClr val="bg1"/>
                </a:solidFill>
                <a:latin typeface="Verdana"/>
                <a:cs typeface="Verdana"/>
              </a:rPr>
              <a:t>процесса </a:t>
            </a:r>
            <a:r>
              <a:rPr sz="1400" i="1" spc="20" dirty="0">
                <a:solidFill>
                  <a:schemeClr val="bg1"/>
                </a:solidFill>
                <a:latin typeface="Verdana"/>
                <a:cs typeface="Verdana"/>
              </a:rPr>
              <a:t>по  </a:t>
            </a:r>
            <a:r>
              <a:rPr sz="1400" i="1" spc="5" dirty="0">
                <a:solidFill>
                  <a:schemeClr val="bg1"/>
                </a:solidFill>
                <a:latin typeface="Verdana"/>
                <a:cs typeface="Verdana"/>
              </a:rPr>
              <a:t>составлению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400" i="1" spc="50" dirty="0">
                <a:solidFill>
                  <a:schemeClr val="bg1"/>
                </a:solidFill>
                <a:latin typeface="Verdana"/>
                <a:cs typeface="Verdana"/>
              </a:rPr>
              <a:t>рассмотрению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проектов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бюджетов, </a:t>
            </a:r>
            <a:r>
              <a:rPr sz="1400" i="1" spc="-30" dirty="0">
                <a:solidFill>
                  <a:schemeClr val="bg1"/>
                </a:solidFill>
                <a:latin typeface="Verdana"/>
                <a:cs typeface="Verdana"/>
              </a:rPr>
              <a:t>утверждению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и 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исполнению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бюджетов, контролю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за </a:t>
            </a:r>
            <a:r>
              <a:rPr sz="1400" i="1" spc="-90" dirty="0">
                <a:solidFill>
                  <a:schemeClr val="bg1"/>
                </a:solidFill>
                <a:latin typeface="Verdana"/>
                <a:cs typeface="Verdana"/>
              </a:rPr>
              <a:t>их </a:t>
            </a:r>
            <a:r>
              <a:rPr sz="1400" i="1" spc="5" dirty="0">
                <a:solidFill>
                  <a:schemeClr val="bg1"/>
                </a:solidFill>
                <a:latin typeface="Verdana"/>
                <a:cs typeface="Verdana"/>
              </a:rPr>
              <a:t>исполнением, 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осуществлению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бюджетного </a:t>
            </a:r>
            <a:r>
              <a:rPr sz="1400" i="1" spc="-50" dirty="0">
                <a:solidFill>
                  <a:schemeClr val="bg1"/>
                </a:solidFill>
                <a:latin typeface="Verdana"/>
                <a:cs typeface="Verdana"/>
              </a:rPr>
              <a:t>учета,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составлению, внешней 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проверке,</a:t>
            </a:r>
            <a:r>
              <a:rPr sz="1400" i="1" spc="-10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50" dirty="0">
                <a:solidFill>
                  <a:schemeClr val="bg1"/>
                </a:solidFill>
                <a:latin typeface="Verdana"/>
                <a:cs typeface="Verdana"/>
              </a:rPr>
              <a:t>рассмотрению</a:t>
            </a:r>
            <a:r>
              <a:rPr sz="1400" i="1" spc="-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400" i="1" spc="-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утверждению</a:t>
            </a:r>
            <a:r>
              <a:rPr sz="1400" i="1" spc="-7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бюджетной</a:t>
            </a:r>
            <a:r>
              <a:rPr sz="1400" i="1" spc="-5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отчетности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19" name="object 9"/>
          <p:cNvSpPr txBox="1"/>
          <p:nvPr/>
        </p:nvSpPr>
        <p:spPr>
          <a:xfrm>
            <a:off x="163876" y="259495"/>
            <a:ext cx="68407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600" dirty="0" smtClean="0">
                <a:solidFill>
                  <a:srgbClr val="FF6600"/>
                </a:solidFill>
                <a:latin typeface="Verdana"/>
                <a:cs typeface="Verdana"/>
              </a:rPr>
              <a:t>БЮДЖЕТНЫ</a:t>
            </a:r>
            <a:r>
              <a:rPr lang="ru-RU" sz="3600" b="1" i="1" spc="-600" dirty="0" smtClean="0">
                <a:solidFill>
                  <a:srgbClr val="FF6600"/>
                </a:solidFill>
                <a:latin typeface="Verdana"/>
                <a:cs typeface="Verdana"/>
              </a:rPr>
              <a:t>Й  ПРОЦЕСС</a:t>
            </a:r>
            <a:endParaRPr sz="3600" i="1" dirty="0">
              <a:solidFill>
                <a:srgbClr val="FF6600"/>
              </a:solidFill>
              <a:latin typeface="Verdana"/>
              <a:cs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8" y="835429"/>
            <a:ext cx="2131648" cy="2072330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6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183"/>
            <a:ext cx="4427984" cy="560881"/>
          </a:xfrm>
          <a:prstGeom prst="rect">
            <a:avLst/>
          </a:prstGeom>
        </p:spPr>
      </p:pic>
      <p:sp>
        <p:nvSpPr>
          <p:cNvPr id="8" name="Пятиугольник 7"/>
          <p:cNvSpPr/>
          <p:nvPr/>
        </p:nvSpPr>
        <p:spPr>
          <a:xfrm>
            <a:off x="1063564" y="6059206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831404" y="5419854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11560" y="4775502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98296" y="4108697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179512" y="34407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3356991"/>
            <a:ext cx="2133600" cy="564151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603032" y="3986642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371623" y="473405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5993531" y="5476549"/>
            <a:ext cx="2362200" cy="644352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30707255"/>
              </p:ext>
            </p:extLst>
          </p:nvPr>
        </p:nvGraphicFramePr>
        <p:xfrm>
          <a:off x="1063564" y="501018"/>
          <a:ext cx="7111556" cy="358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1203" y="651385"/>
            <a:ext cx="2952328" cy="369332"/>
          </a:xfrm>
          <a:prstGeom prst="rect">
            <a:avLst/>
          </a:prstGeom>
          <a:solidFill>
            <a:srgbClr val="00CC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Бюджетный процесс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10800000" flipV="1">
            <a:off x="5812920" y="6177520"/>
            <a:ext cx="2362200" cy="62078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05464" y="4591411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74005" y="3827098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Финансирование расходных обязательств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81" y="1048674"/>
            <a:ext cx="994293" cy="99429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93" y="1298054"/>
            <a:ext cx="1722423" cy="9042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54" y="1185458"/>
            <a:ext cx="1221404" cy="10168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9309" y="146247"/>
            <a:ext cx="4480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БЮДЖЕТНОГО  ПРОЦЕССА</a:t>
            </a:r>
          </a:p>
        </p:txBody>
      </p:sp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26" name="object 9"/>
          <p:cNvSpPr/>
          <p:nvPr/>
        </p:nvSpPr>
        <p:spPr>
          <a:xfrm>
            <a:off x="655508" y="5119664"/>
            <a:ext cx="8224657" cy="1398100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206" y="615427"/>
            <a:ext cx="8170644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  <a:tabLst>
                <a:tab pos="2627630" algn="l"/>
              </a:tabLst>
            </a:pPr>
            <a:r>
              <a:rPr lang="ru-RU" sz="2800" i="1" kern="0" cap="none" spc="-555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Verdana"/>
              </a:rPr>
              <a:t>ГЛАВНЫЙ</a:t>
            </a:r>
            <a:r>
              <a:rPr lang="ru-RU" sz="2800" i="1" kern="0" cap="none" spc="-275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Verdana"/>
              </a:rPr>
              <a:t>     </a:t>
            </a:r>
            <a:r>
              <a:rPr lang="ru-RU" sz="2800" i="1" kern="0" cap="none" spc="-415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latin typeface="Verdana"/>
              </a:rPr>
              <a:t>АДМИНИСТРАТОР  ДОХОДОВ</a:t>
            </a:r>
            <a:r>
              <a:rPr lang="ru-RU" sz="2800" b="0" kern="0" cap="none" dirty="0">
                <a:ln>
                  <a:noFill/>
                </a:ln>
                <a:solidFill>
                  <a:srgbClr val="33CCFF"/>
                </a:solidFill>
              </a:rPr>
              <a:t/>
            </a:r>
            <a:br>
              <a:rPr lang="ru-RU" sz="2800" b="0" kern="0" cap="none" dirty="0">
                <a:ln>
                  <a:noFill/>
                </a:ln>
                <a:solidFill>
                  <a:srgbClr val="33CCFF"/>
                </a:solidFill>
              </a:rPr>
            </a:br>
            <a:endParaRPr sz="2800" i="1" spc="-415" dirty="0">
              <a:solidFill>
                <a:srgbClr val="33CC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1667" y="1130533"/>
            <a:ext cx="7458854" cy="2249589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10" name="object 10"/>
          <p:cNvSpPr/>
          <p:nvPr/>
        </p:nvSpPr>
        <p:spPr>
          <a:xfrm>
            <a:off x="655508" y="2260199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1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00CCFF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27150" y="2416656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453809" y="1079520"/>
            <a:ext cx="6480024" cy="27821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4500" marR="5080" algn="just">
              <a:lnSpc>
                <a:spcPct val="100000"/>
              </a:lnSpc>
              <a:spcBef>
                <a:spcPts val="95"/>
              </a:spcBef>
            </a:pPr>
            <a:r>
              <a:rPr sz="1400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орган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власти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либо 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иная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организация,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определенные </a:t>
            </a:r>
            <a:r>
              <a:rPr sz="1400" i="1" spc="25" dirty="0">
                <a:solidFill>
                  <a:schemeClr val="bg1"/>
                </a:solidFill>
                <a:latin typeface="Verdana"/>
                <a:cs typeface="Verdana"/>
              </a:rPr>
              <a:t>законом  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(решением)</a:t>
            </a:r>
            <a:r>
              <a:rPr sz="1400" i="1" spc="6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70" dirty="0">
                <a:solidFill>
                  <a:schemeClr val="bg1"/>
                </a:solidFill>
                <a:latin typeface="Verdana"/>
                <a:cs typeface="Verdana"/>
              </a:rPr>
              <a:t>о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бюджете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400" i="1" spc="75" dirty="0">
                <a:solidFill>
                  <a:schemeClr val="bg1"/>
                </a:solidFill>
                <a:latin typeface="Verdana"/>
                <a:cs typeface="Verdana"/>
              </a:rPr>
              <a:t>имеющие </a:t>
            </a:r>
            <a:r>
              <a:rPr sz="1400" i="1" spc="-204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400" i="1" spc="80" dirty="0">
                <a:solidFill>
                  <a:schemeClr val="bg1"/>
                </a:solidFill>
                <a:latin typeface="Verdana"/>
                <a:cs typeface="Verdana"/>
              </a:rPr>
              <a:t>своем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ведении  </a:t>
            </a: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администраторов </a:t>
            </a:r>
            <a:r>
              <a:rPr sz="1400" i="1" spc="-35" dirty="0" err="1">
                <a:solidFill>
                  <a:schemeClr val="bg1"/>
                </a:solidFill>
                <a:latin typeface="Verdana"/>
                <a:cs typeface="Verdana"/>
              </a:rPr>
              <a:t>доходов</a:t>
            </a:r>
            <a:r>
              <a:rPr sz="1400" i="1" spc="-24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бюджета</a:t>
            </a:r>
            <a:endParaRPr sz="14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В Бюджетном Кодексе:</a:t>
            </a:r>
          </a:p>
          <a:p>
            <a:pPr marL="12700" marR="1778000" algn="just">
              <a:lnSpc>
                <a:spcPct val="100000"/>
              </a:lnSpc>
            </a:pPr>
            <a:r>
              <a:rPr sz="12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« - определенный законом (решением) о бюджете орган  государственной власти (государственный орган), орган местного  самоуправления, орган местной администрации, орган  управления государственным внебюджетным фондом,  Центральный банк Российской Федерации, иная организация,  имеющие в своем ведении администраторов доходов бюджета и  или) являющиеся администраторами доходов бюджета, если иное  не установлено Бюджетным кодексом Российской Федерации »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183" y="121025"/>
            <a:ext cx="3249450" cy="40846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77387" y="3629400"/>
            <a:ext cx="7907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-555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Verdana"/>
                <a:ea typeface="+mj-ea"/>
              </a:rPr>
              <a:t>ГЛАВНЫЙ</a:t>
            </a:r>
            <a:r>
              <a:rPr kumimoji="0" lang="ru-RU" sz="2800" b="1" i="1" u="none" strike="noStrike" kern="0" cap="none" spc="-275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Verdana"/>
                <a:ea typeface="+mj-ea"/>
              </a:rPr>
              <a:t>     </a:t>
            </a:r>
            <a:r>
              <a:rPr kumimoji="0" lang="ru-RU" sz="2800" b="1" i="1" u="none" strike="noStrike" kern="0" cap="none" spc="-415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Verdana"/>
                <a:ea typeface="+mj-ea"/>
              </a:rPr>
              <a:t>АДМИНИСТРАТОР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1" name="object 8"/>
          <p:cNvSpPr txBox="1"/>
          <p:nvPr/>
        </p:nvSpPr>
        <p:spPr>
          <a:xfrm>
            <a:off x="323528" y="4139690"/>
            <a:ext cx="8292802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440" dirty="0" smtClean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ИСТОЧНИКОВ</a:t>
            </a:r>
            <a:r>
              <a:rPr lang="ru-RU" sz="2800" b="1" i="1" spc="-440" dirty="0" smtClean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 </a:t>
            </a:r>
            <a:r>
              <a:rPr sz="2800" b="1" i="1" spc="-450" dirty="0" smtClean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ФИНАНСИРОВАНИЯ  </a:t>
            </a:r>
            <a:r>
              <a:rPr sz="2800" b="1" i="1" spc="-52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ДЕФИЦИТА</a:t>
            </a:r>
            <a:r>
              <a:rPr sz="2800" b="1" i="1" spc="-280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 </a:t>
            </a:r>
            <a:r>
              <a:rPr sz="2800" b="1" i="1" spc="-515" dirty="0"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БЮДЖЕТА</a:t>
            </a:r>
            <a:endParaRPr sz="2800" i="1" dirty="0">
              <a:solidFill>
                <a:schemeClr val="bg2">
                  <a:lumMod val="75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22" name="object 9"/>
          <p:cNvSpPr txBox="1"/>
          <p:nvPr/>
        </p:nvSpPr>
        <p:spPr>
          <a:xfrm>
            <a:off x="2222825" y="4576989"/>
            <a:ext cx="665734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200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орган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власти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либо </a:t>
            </a:r>
            <a:r>
              <a:rPr sz="1200" i="1" spc="-60" dirty="0">
                <a:solidFill>
                  <a:schemeClr val="bg1"/>
                </a:solidFill>
                <a:latin typeface="Verdana"/>
                <a:cs typeface="Verdana"/>
              </a:rPr>
              <a:t>иная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организация,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определенные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законом 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(решением) </a:t>
            </a:r>
            <a:r>
              <a:rPr sz="1200" i="1" spc="75" dirty="0">
                <a:solidFill>
                  <a:schemeClr val="bg1"/>
                </a:solidFill>
                <a:latin typeface="Verdana"/>
                <a:cs typeface="Verdana"/>
              </a:rPr>
              <a:t>о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бюджете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75" dirty="0">
                <a:solidFill>
                  <a:schemeClr val="bg1"/>
                </a:solidFill>
                <a:latin typeface="Verdana"/>
                <a:cs typeface="Verdana"/>
              </a:rPr>
              <a:t>имеющие </a:t>
            </a:r>
            <a:r>
              <a:rPr sz="1200" i="1" spc="-204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80" dirty="0">
                <a:solidFill>
                  <a:schemeClr val="bg1"/>
                </a:solidFill>
                <a:latin typeface="Verdana"/>
                <a:cs typeface="Verdana"/>
              </a:rPr>
              <a:t>своем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ведении 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администраторов </a:t>
            </a:r>
            <a:r>
              <a:rPr sz="1200" i="1" spc="-60" dirty="0">
                <a:solidFill>
                  <a:schemeClr val="bg1"/>
                </a:solidFill>
                <a:latin typeface="Verdana"/>
                <a:cs typeface="Verdana"/>
              </a:rPr>
              <a:t>источников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финансирования  </a:t>
            </a:r>
            <a:r>
              <a:rPr sz="1200" i="1" spc="35" dirty="0">
                <a:solidFill>
                  <a:schemeClr val="bg1"/>
                </a:solidFill>
                <a:latin typeface="Verdana"/>
                <a:cs typeface="Verdana"/>
              </a:rPr>
              <a:t>дефицита 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бюджета</a:t>
            </a:r>
          </a:p>
        </p:txBody>
      </p:sp>
      <p:sp>
        <p:nvSpPr>
          <p:cNvPr id="23" name="object 13"/>
          <p:cNvSpPr txBox="1"/>
          <p:nvPr/>
        </p:nvSpPr>
        <p:spPr>
          <a:xfrm>
            <a:off x="626848" y="5173571"/>
            <a:ext cx="8253317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5675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В Бюджетном Кодексе:</a:t>
            </a:r>
          </a:p>
          <a:p>
            <a:pPr marL="955675" marR="154305" algn="just">
              <a:lnSpc>
                <a:spcPct val="100000"/>
              </a:lnSpc>
            </a:pPr>
            <a:r>
              <a:rPr sz="12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«определенный законом (решением) о бюджете орган  государственной власти (государственный орган), орган местного  самоуправления, орган местной администрации,  орган управления государственным внебюджетным фондом, иная  организация, имеющие в своем ведении администраторов  источников финансирования дефицита бюджета и (или)  являющиеся администраторами источников финансирования  дефицита бюджета »</a:t>
            </a:r>
          </a:p>
        </p:txBody>
      </p:sp>
      <p:sp>
        <p:nvSpPr>
          <p:cNvPr id="24" name="object 11"/>
          <p:cNvSpPr/>
          <p:nvPr/>
        </p:nvSpPr>
        <p:spPr>
          <a:xfrm>
            <a:off x="733374" y="5392200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8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7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7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8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00CCFF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FF9900"/>
              </a:solidFill>
            </a:endParaRPr>
          </a:p>
        </p:txBody>
      </p:sp>
      <p:sp>
        <p:nvSpPr>
          <p:cNvPr id="25" name="object 12"/>
          <p:cNvSpPr/>
          <p:nvPr/>
        </p:nvSpPr>
        <p:spPr>
          <a:xfrm>
            <a:off x="776403" y="5521960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505" y="1562795"/>
            <a:ext cx="2843980" cy="2427382"/>
          </a:xfrm>
          <a:prstGeom prst="rect">
            <a:avLst/>
          </a:prstGeom>
        </p:spPr>
      </p:pic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19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17" name="object 9"/>
          <p:cNvSpPr/>
          <p:nvPr/>
        </p:nvSpPr>
        <p:spPr>
          <a:xfrm>
            <a:off x="3347864" y="5860914"/>
            <a:ext cx="5678329" cy="860850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16" name="object 9"/>
          <p:cNvSpPr/>
          <p:nvPr/>
        </p:nvSpPr>
        <p:spPr>
          <a:xfrm>
            <a:off x="442029" y="4562605"/>
            <a:ext cx="8412621" cy="1398100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8" name="object 8"/>
          <p:cNvSpPr txBox="1"/>
          <p:nvPr/>
        </p:nvSpPr>
        <p:spPr>
          <a:xfrm>
            <a:off x="251520" y="188640"/>
            <a:ext cx="5153660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FF6600"/>
                </a:solidFill>
                <a:latin typeface="Verdana"/>
                <a:cs typeface="Verdana"/>
              </a:rPr>
              <a:t>ГЛАВНЫЙ  РАСПОРЯДИТЕЛЬ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i="1" spc="-570" dirty="0" smtClean="0">
                <a:solidFill>
                  <a:srgbClr val="FF6600"/>
                </a:solidFill>
                <a:latin typeface="Verdana"/>
                <a:cs typeface="Verdana"/>
              </a:rPr>
              <a:t>БЮДЖЕТНЫХ</a:t>
            </a:r>
            <a:r>
              <a:rPr sz="3200" b="1" i="1" spc="-285" dirty="0" smtClean="0">
                <a:solidFill>
                  <a:srgbClr val="FF6600"/>
                </a:solidFill>
                <a:latin typeface="Verdana"/>
                <a:cs typeface="Verdana"/>
              </a:rPr>
              <a:t> </a:t>
            </a:r>
            <a:r>
              <a:rPr sz="3200" b="1" i="1" spc="-380" dirty="0">
                <a:solidFill>
                  <a:srgbClr val="FF6600"/>
                </a:solidFill>
                <a:latin typeface="Verdana"/>
                <a:cs typeface="Verdana"/>
              </a:rPr>
              <a:t>СРЕДСТВ</a:t>
            </a:r>
            <a:endParaRPr sz="3200" i="1" dirty="0">
              <a:solidFill>
                <a:srgbClr val="FF6600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87624" y="1339190"/>
            <a:ext cx="7267194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400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орган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власти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либо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учреждение 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науки,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образования,</a:t>
            </a:r>
            <a:r>
              <a:rPr sz="1400" i="1" spc="-4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14" dirty="0">
                <a:solidFill>
                  <a:schemeClr val="bg1"/>
                </a:solidFill>
                <a:latin typeface="Verdana"/>
                <a:cs typeface="Verdana"/>
              </a:rPr>
              <a:t>культуры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и 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здравоохранения, </a:t>
            </a:r>
            <a:r>
              <a:rPr sz="1400" i="1" spc="75" dirty="0">
                <a:solidFill>
                  <a:schemeClr val="bg1"/>
                </a:solidFill>
                <a:latin typeface="Verdana"/>
                <a:cs typeface="Verdana"/>
              </a:rPr>
              <a:t>имеющие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право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распределять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бюджетные 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ассигнования 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между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подведомственными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получателями  </a:t>
            </a:r>
            <a:r>
              <a:rPr sz="1400" i="1" spc="-65" dirty="0">
                <a:solidFill>
                  <a:schemeClr val="bg1"/>
                </a:solidFill>
                <a:latin typeface="Verdana"/>
                <a:cs typeface="Verdana"/>
              </a:rPr>
              <a:t>бюджетных</a:t>
            </a:r>
            <a:r>
              <a:rPr sz="1400" i="1" spc="-11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средств</a:t>
            </a:r>
            <a:endParaRPr sz="14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7544" y="2087683"/>
            <a:ext cx="7830438" cy="1795335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FFCCFF">
              <a:alpha val="2980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8780" y="2673540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>
              <a:solidFill>
                <a:srgbClr val="FF66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2797" y="2823782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97514" y="2137721"/>
            <a:ext cx="6502878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105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5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 marR="5080" algn="just">
              <a:lnSpc>
                <a:spcPct val="100000"/>
              </a:lnSpc>
            </a:pP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государственной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власти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(государственный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орган),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управления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государственным 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внебюджетным </a:t>
            </a:r>
            <a:r>
              <a:rPr sz="1200" i="1" spc="55" dirty="0">
                <a:solidFill>
                  <a:schemeClr val="bg1"/>
                </a:solidFill>
                <a:latin typeface="Verdana"/>
                <a:cs typeface="Verdana"/>
              </a:rPr>
              <a:t>фондом,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местного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самоуправления,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</a:t>
            </a:r>
            <a:r>
              <a:rPr sz="1200" i="1" spc="35" dirty="0">
                <a:solidFill>
                  <a:schemeClr val="bg1"/>
                </a:solidFill>
                <a:latin typeface="Verdana"/>
                <a:cs typeface="Verdana"/>
              </a:rPr>
              <a:t>местной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администрации, </a:t>
            </a:r>
            <a:r>
              <a:rPr sz="1200" i="1" spc="95" dirty="0">
                <a:solidFill>
                  <a:schemeClr val="bg1"/>
                </a:solidFill>
                <a:latin typeface="Verdana"/>
                <a:cs typeface="Verdana"/>
              </a:rPr>
              <a:t>а 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также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наиболее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значимое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учреждение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науки,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образования,  </a:t>
            </a:r>
            <a:r>
              <a:rPr sz="1200" i="1" spc="-80" dirty="0">
                <a:solidFill>
                  <a:schemeClr val="bg1"/>
                </a:solidFill>
                <a:latin typeface="Verdana"/>
                <a:cs typeface="Verdana"/>
              </a:rPr>
              <a:t>культуры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здравоохранения,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указанное 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ведомственной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структуре 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расходов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бюджета, </a:t>
            </a:r>
            <a:r>
              <a:rPr sz="1200" i="1" spc="50" dirty="0">
                <a:solidFill>
                  <a:schemeClr val="bg1"/>
                </a:solidFill>
                <a:latin typeface="Verdana"/>
                <a:cs typeface="Verdana"/>
              </a:rPr>
              <a:t>имеющие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право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распределять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бюджетные 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ассигнования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лимиты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бюджетных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обязательств 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между 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подведомственными распорядителями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85" dirty="0">
                <a:solidFill>
                  <a:schemeClr val="bg1"/>
                </a:solidFill>
                <a:latin typeface="Verdana"/>
                <a:cs typeface="Verdana"/>
              </a:rPr>
              <a:t>(или)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получателями 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бюджетных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средств,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если иное 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не 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установлено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Бюджетным 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кодексом Российской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sz="1200" i="1" spc="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23" name="object 8"/>
          <p:cNvSpPr txBox="1"/>
          <p:nvPr/>
        </p:nvSpPr>
        <p:spPr>
          <a:xfrm>
            <a:off x="251520" y="3856312"/>
            <a:ext cx="8496944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chemeClr val="tx2">
                    <a:lumMod val="25000"/>
                  </a:schemeClr>
                </a:solidFill>
                <a:latin typeface="Verdana"/>
                <a:cs typeface="Verdana"/>
              </a:rPr>
              <a:t>ГОСУДАРСТВЕННОЕ (МУНИЦИПАЛЬНОЕ )   ЗАДАНИЕ</a:t>
            </a:r>
          </a:p>
        </p:txBody>
      </p:sp>
      <p:sp>
        <p:nvSpPr>
          <p:cNvPr id="24" name="object 8"/>
          <p:cNvSpPr txBox="1">
            <a:spLocks/>
          </p:cNvSpPr>
          <p:nvPr/>
        </p:nvSpPr>
        <p:spPr>
          <a:xfrm>
            <a:off x="1441147" y="4707958"/>
            <a:ext cx="6659245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5080" indent="0" algn="just">
              <a:spcBef>
                <a:spcPts val="95"/>
              </a:spcBef>
              <a:buNone/>
            </a:pPr>
            <a:r>
              <a:rPr lang="ru-RU" sz="1400" spc="-200" dirty="0" smtClean="0">
                <a:solidFill>
                  <a:schemeClr val="bg1"/>
                </a:solidFill>
              </a:rPr>
              <a:t>- </a:t>
            </a:r>
            <a:r>
              <a:rPr lang="ru-RU" sz="1400" i="1" spc="-55" dirty="0" smtClean="0">
                <a:solidFill>
                  <a:schemeClr val="bg1"/>
                </a:solidFill>
              </a:rPr>
              <a:t>план, </a:t>
            </a:r>
            <a:r>
              <a:rPr lang="ru-RU" sz="1400" i="1" spc="85" dirty="0" smtClean="0">
                <a:solidFill>
                  <a:schemeClr val="bg1"/>
                </a:solidFill>
              </a:rPr>
              <a:t>формируемый </a:t>
            </a:r>
            <a:r>
              <a:rPr lang="ru-RU" sz="1400" i="1" spc="-50" dirty="0" smtClean="0">
                <a:solidFill>
                  <a:schemeClr val="bg1"/>
                </a:solidFill>
              </a:rPr>
              <a:t>главным </a:t>
            </a:r>
            <a:r>
              <a:rPr lang="ru-RU" sz="1400" i="1" spc="20" dirty="0" smtClean="0">
                <a:solidFill>
                  <a:schemeClr val="bg1"/>
                </a:solidFill>
              </a:rPr>
              <a:t>распорядителем </a:t>
            </a:r>
            <a:r>
              <a:rPr lang="ru-RU" sz="1400" i="1" spc="-65" dirty="0" smtClean="0">
                <a:solidFill>
                  <a:schemeClr val="bg1"/>
                </a:solidFill>
              </a:rPr>
              <a:t>бюджетных  </a:t>
            </a:r>
            <a:r>
              <a:rPr lang="ru-RU" sz="1400" i="1" spc="15" dirty="0" smtClean="0">
                <a:solidFill>
                  <a:schemeClr val="bg1"/>
                </a:solidFill>
              </a:rPr>
              <a:t>средств </a:t>
            </a:r>
            <a:r>
              <a:rPr lang="ru-RU" sz="1400" i="1" spc="-135" dirty="0" smtClean="0">
                <a:solidFill>
                  <a:schemeClr val="bg1"/>
                </a:solidFill>
              </a:rPr>
              <a:t>для </a:t>
            </a:r>
            <a:r>
              <a:rPr lang="ru-RU" sz="1400" i="1" spc="-20" dirty="0" smtClean="0">
                <a:solidFill>
                  <a:schemeClr val="bg1"/>
                </a:solidFill>
              </a:rPr>
              <a:t>каждого </a:t>
            </a:r>
            <a:r>
              <a:rPr lang="ru-RU" sz="1400" i="1" spc="-55" dirty="0" smtClean="0">
                <a:solidFill>
                  <a:schemeClr val="bg1"/>
                </a:solidFill>
              </a:rPr>
              <a:t>учреждения </a:t>
            </a:r>
            <a:r>
              <a:rPr lang="ru-RU" sz="1400" i="1" spc="30" dirty="0" smtClean="0">
                <a:solidFill>
                  <a:schemeClr val="bg1"/>
                </a:solidFill>
              </a:rPr>
              <a:t>на </a:t>
            </a:r>
            <a:r>
              <a:rPr lang="ru-RU" sz="1400" i="1" dirty="0" smtClean="0">
                <a:solidFill>
                  <a:schemeClr val="bg1"/>
                </a:solidFill>
              </a:rPr>
              <a:t>оказание </a:t>
            </a:r>
            <a:r>
              <a:rPr lang="ru-RU" sz="1400" i="1" spc="-70" dirty="0" smtClean="0">
                <a:solidFill>
                  <a:schemeClr val="bg1"/>
                </a:solidFill>
              </a:rPr>
              <a:t>(выполнение) </a:t>
            </a:r>
            <a:r>
              <a:rPr lang="ru-RU" sz="1400" i="1" spc="120" dirty="0" smtClean="0">
                <a:solidFill>
                  <a:schemeClr val="bg1"/>
                </a:solidFill>
              </a:rPr>
              <a:t>им  </a:t>
            </a:r>
            <a:r>
              <a:rPr lang="ru-RU" sz="1400" i="1" spc="-35" dirty="0" smtClean="0">
                <a:solidFill>
                  <a:schemeClr val="bg1"/>
                </a:solidFill>
              </a:rPr>
              <a:t>государственных </a:t>
            </a:r>
            <a:r>
              <a:rPr lang="ru-RU" sz="1400" i="1" spc="-55" dirty="0" smtClean="0">
                <a:solidFill>
                  <a:schemeClr val="bg1"/>
                </a:solidFill>
              </a:rPr>
              <a:t>муниципальных) </a:t>
            </a:r>
            <a:r>
              <a:rPr lang="ru-RU" sz="1400" i="1" spc="-60" dirty="0" smtClean="0">
                <a:solidFill>
                  <a:schemeClr val="bg1"/>
                </a:solidFill>
              </a:rPr>
              <a:t>услуг </a:t>
            </a:r>
            <a:r>
              <a:rPr lang="ru-RU" sz="1400" i="1" spc="-35" dirty="0" smtClean="0">
                <a:solidFill>
                  <a:schemeClr val="bg1"/>
                </a:solidFill>
              </a:rPr>
              <a:t>(работ), </a:t>
            </a:r>
            <a:r>
              <a:rPr lang="ru-RU" sz="1400" i="1" spc="-125" dirty="0" smtClean="0">
                <a:solidFill>
                  <a:schemeClr val="bg1"/>
                </a:solidFill>
              </a:rPr>
              <a:t>является  </a:t>
            </a:r>
            <a:r>
              <a:rPr lang="ru-RU" sz="1400" i="1" spc="10" dirty="0" smtClean="0">
                <a:solidFill>
                  <a:schemeClr val="bg1"/>
                </a:solidFill>
              </a:rPr>
              <a:t>основой </a:t>
            </a:r>
            <a:r>
              <a:rPr lang="ru-RU" sz="1400" i="1" spc="-135" dirty="0" smtClean="0">
                <a:solidFill>
                  <a:schemeClr val="bg1"/>
                </a:solidFill>
              </a:rPr>
              <a:t>для </a:t>
            </a:r>
            <a:r>
              <a:rPr lang="ru-RU" sz="1400" i="1" spc="30" dirty="0" smtClean="0">
                <a:solidFill>
                  <a:schemeClr val="bg1"/>
                </a:solidFill>
              </a:rPr>
              <a:t>финансового </a:t>
            </a:r>
            <a:r>
              <a:rPr lang="ru-RU" sz="1400" i="1" spc="-10" dirty="0" smtClean="0">
                <a:solidFill>
                  <a:schemeClr val="bg1"/>
                </a:solidFill>
              </a:rPr>
              <a:t>обеспечения </a:t>
            </a:r>
            <a:r>
              <a:rPr lang="ru-RU" sz="1400" i="1" spc="-55" dirty="0" smtClean="0">
                <a:solidFill>
                  <a:schemeClr val="bg1"/>
                </a:solidFill>
              </a:rPr>
              <a:t>деятельности  </a:t>
            </a:r>
            <a:r>
              <a:rPr lang="ru-RU" sz="1400" i="1" spc="-40" dirty="0" smtClean="0">
                <a:solidFill>
                  <a:schemeClr val="bg1"/>
                </a:solidFill>
              </a:rPr>
              <a:t>учреждений. </a:t>
            </a:r>
            <a:r>
              <a:rPr lang="ru-RU" sz="1400" i="1" spc="75" dirty="0" smtClean="0">
                <a:solidFill>
                  <a:schemeClr val="bg1"/>
                </a:solidFill>
              </a:rPr>
              <a:t>Объем </a:t>
            </a:r>
            <a:r>
              <a:rPr lang="ru-RU" sz="1400" i="1" spc="-45" dirty="0" smtClean="0">
                <a:solidFill>
                  <a:schemeClr val="bg1"/>
                </a:solidFill>
              </a:rPr>
              <a:t>задания </a:t>
            </a:r>
            <a:r>
              <a:rPr lang="ru-RU" sz="1400" i="1" spc="-50" dirty="0" smtClean="0">
                <a:solidFill>
                  <a:schemeClr val="bg1"/>
                </a:solidFill>
              </a:rPr>
              <a:t>зависит </a:t>
            </a:r>
            <a:r>
              <a:rPr lang="ru-RU" sz="1400" i="1" spc="-60" dirty="0" smtClean="0">
                <a:solidFill>
                  <a:schemeClr val="bg1"/>
                </a:solidFill>
              </a:rPr>
              <a:t>от </a:t>
            </a:r>
            <a:r>
              <a:rPr lang="ru-RU" sz="1400" i="1" spc="-15" dirty="0" smtClean="0">
                <a:solidFill>
                  <a:schemeClr val="bg1"/>
                </a:solidFill>
              </a:rPr>
              <a:t>планируемых  </a:t>
            </a:r>
            <a:r>
              <a:rPr lang="ru-RU" sz="1400" i="1" spc="-70" dirty="0" smtClean="0">
                <a:solidFill>
                  <a:schemeClr val="bg1"/>
                </a:solidFill>
              </a:rPr>
              <a:t>результатов </a:t>
            </a:r>
            <a:r>
              <a:rPr lang="ru-RU" sz="1400" i="1" spc="-55" dirty="0" smtClean="0">
                <a:solidFill>
                  <a:schemeClr val="bg1"/>
                </a:solidFill>
              </a:rPr>
              <a:t>деятельности </a:t>
            </a:r>
            <a:r>
              <a:rPr lang="ru-RU" sz="1400" i="1" spc="-45" dirty="0" smtClean="0">
                <a:solidFill>
                  <a:schemeClr val="bg1"/>
                </a:solidFill>
              </a:rPr>
              <a:t>учреждений, </a:t>
            </a:r>
            <a:r>
              <a:rPr lang="ru-RU" sz="1400" i="1" spc="-30" dirty="0" smtClean="0">
                <a:solidFill>
                  <a:schemeClr val="bg1"/>
                </a:solidFill>
              </a:rPr>
              <a:t>качества </a:t>
            </a:r>
            <a:r>
              <a:rPr lang="ru-RU" sz="1400" i="1" spc="-35" dirty="0" smtClean="0">
                <a:solidFill>
                  <a:schemeClr val="bg1"/>
                </a:solidFill>
              </a:rPr>
              <a:t>оказываемых  </a:t>
            </a:r>
            <a:r>
              <a:rPr lang="ru-RU" sz="1400" i="1" spc="65" dirty="0" smtClean="0">
                <a:solidFill>
                  <a:schemeClr val="bg1"/>
                </a:solidFill>
              </a:rPr>
              <a:t>ими </a:t>
            </a:r>
            <a:r>
              <a:rPr lang="ru-RU" sz="1400" i="1" spc="-60" dirty="0" smtClean="0">
                <a:solidFill>
                  <a:schemeClr val="bg1"/>
                </a:solidFill>
              </a:rPr>
              <a:t>услуг </a:t>
            </a:r>
            <a:r>
              <a:rPr lang="ru-RU" sz="1400" i="1" spc="-95" dirty="0" smtClean="0">
                <a:solidFill>
                  <a:schemeClr val="bg1"/>
                </a:solidFill>
              </a:rPr>
              <a:t>(выполнения</a:t>
            </a:r>
            <a:r>
              <a:rPr lang="ru-RU" sz="1400" i="1" spc="-335" dirty="0" smtClean="0">
                <a:solidFill>
                  <a:schemeClr val="bg1"/>
                </a:solidFill>
              </a:rPr>
              <a:t> </a:t>
            </a:r>
            <a:r>
              <a:rPr lang="ru-RU" sz="1400" i="1" spc="5" dirty="0" smtClean="0">
                <a:solidFill>
                  <a:schemeClr val="bg1"/>
                </a:solidFill>
              </a:rPr>
              <a:t>работ)</a:t>
            </a:r>
            <a:endParaRPr lang="ru-RU" sz="1400" i="1" spc="5" dirty="0">
              <a:solidFill>
                <a:schemeClr val="bg1"/>
              </a:solidFill>
            </a:endParaRPr>
          </a:p>
        </p:txBody>
      </p:sp>
      <p:sp>
        <p:nvSpPr>
          <p:cNvPr id="25" name="object 12"/>
          <p:cNvSpPr txBox="1"/>
          <p:nvPr/>
        </p:nvSpPr>
        <p:spPr>
          <a:xfrm>
            <a:off x="2710749" y="5825026"/>
            <a:ext cx="6343471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5675">
              <a:lnSpc>
                <a:spcPct val="100000"/>
              </a:lnSpc>
              <a:spcBef>
                <a:spcPts val="100"/>
              </a:spcBef>
            </a:pPr>
            <a:r>
              <a:rPr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105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6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955675" marR="153035" algn="just">
              <a:lnSpc>
                <a:spcPct val="100000"/>
              </a:lnSpc>
            </a:pP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документ,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устанавливающий требования </a:t>
            </a:r>
            <a:r>
              <a:rPr sz="1200" i="1" spc="-95" dirty="0">
                <a:solidFill>
                  <a:schemeClr val="bg1"/>
                </a:solidFill>
                <a:latin typeface="Verdana"/>
                <a:cs typeface="Verdana"/>
              </a:rPr>
              <a:t>к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составу,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качеству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 </a:t>
            </a:r>
            <a:r>
              <a:rPr sz="1200" i="1" spc="-85" dirty="0">
                <a:solidFill>
                  <a:schemeClr val="bg1"/>
                </a:solidFill>
                <a:latin typeface="Verdana"/>
                <a:cs typeface="Verdana"/>
              </a:rPr>
              <a:t>(или)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объему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(содержанию),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условиям,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порядку</a:t>
            </a:r>
            <a:r>
              <a:rPr sz="1200" i="1" spc="3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результатам 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оказания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государственных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(муниципальных)</a:t>
            </a:r>
            <a:r>
              <a:rPr sz="1200" i="1" spc="3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50" dirty="0">
                <a:solidFill>
                  <a:schemeClr val="bg1"/>
                </a:solidFill>
                <a:latin typeface="Verdana"/>
                <a:cs typeface="Verdana"/>
              </a:rPr>
              <a:t>услуг </a:t>
            </a:r>
            <a:r>
              <a:rPr sz="1200" i="1" spc="-65" dirty="0">
                <a:solidFill>
                  <a:schemeClr val="bg1"/>
                </a:solidFill>
                <a:latin typeface="Verdana"/>
                <a:cs typeface="Verdana"/>
              </a:rPr>
              <a:t>(выполнения 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работ)</a:t>
            </a:r>
            <a:r>
              <a:rPr sz="1200" i="1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6" name="object 11"/>
          <p:cNvSpPr/>
          <p:nvPr/>
        </p:nvSpPr>
        <p:spPr>
          <a:xfrm>
            <a:off x="659709" y="4934436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FF6600"/>
              </a:solidFill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732797" y="5070283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46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16" name="object 9"/>
          <p:cNvSpPr/>
          <p:nvPr/>
        </p:nvSpPr>
        <p:spPr>
          <a:xfrm>
            <a:off x="1357941" y="5490335"/>
            <a:ext cx="7164384" cy="1285780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8" name="object 8"/>
          <p:cNvSpPr txBox="1"/>
          <p:nvPr/>
        </p:nvSpPr>
        <p:spPr>
          <a:xfrm>
            <a:off x="59931" y="170921"/>
            <a:ext cx="9035014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chemeClr val="tx2">
                    <a:lumMod val="10000"/>
                  </a:schemeClr>
                </a:solidFill>
                <a:latin typeface="Verdana"/>
                <a:cs typeface="Verdana"/>
              </a:rPr>
              <a:t>ГОСУДАРСТВЕННЫЕ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chemeClr val="tx2">
                    <a:lumMod val="10000"/>
                  </a:schemeClr>
                </a:solidFill>
                <a:latin typeface="Verdana"/>
                <a:cs typeface="Verdana"/>
              </a:rPr>
              <a:t>(МУНИЦИПАЛЬНЫЕ)   УСЛУГИ 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63043" y="1061387"/>
            <a:ext cx="8059282" cy="10894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20"/>
              </a:spcBef>
            </a:pPr>
            <a:r>
              <a:rPr lang="ru-RU" sz="1400" i="1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400" i="1" spc="-55" dirty="0">
                <a:solidFill>
                  <a:schemeClr val="bg1"/>
                </a:solidFill>
                <a:latin typeface="Verdana"/>
                <a:cs typeface="Verdana"/>
              </a:rPr>
              <a:t>услуги (работы),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которые </a:t>
            </a:r>
            <a:r>
              <a:rPr lang="ru-RU" sz="1400" i="1" spc="-65" dirty="0">
                <a:solidFill>
                  <a:schemeClr val="bg1"/>
                </a:solidFill>
                <a:latin typeface="Verdana"/>
                <a:cs typeface="Verdana"/>
              </a:rPr>
              <a:t>оказывают </a:t>
            </a:r>
            <a:r>
              <a:rPr lang="ru-RU" sz="1400" i="1" spc="-15" dirty="0">
                <a:solidFill>
                  <a:schemeClr val="bg1"/>
                </a:solidFill>
                <a:latin typeface="Verdana"/>
                <a:cs typeface="Verdana"/>
              </a:rPr>
              <a:t>государственные  </a:t>
            </a:r>
            <a:r>
              <a:rPr lang="ru-RU" sz="1400" i="1" spc="-40" dirty="0">
                <a:solidFill>
                  <a:schemeClr val="bg1"/>
                </a:solidFill>
                <a:latin typeface="Verdana"/>
                <a:cs typeface="Verdana"/>
              </a:rPr>
              <a:t>(муниципальные) </a:t>
            </a:r>
            <a:r>
              <a:rPr lang="ru-RU" sz="1400" i="1" spc="-50" dirty="0">
                <a:solidFill>
                  <a:schemeClr val="bg1"/>
                </a:solidFill>
                <a:latin typeface="Verdana"/>
                <a:cs typeface="Verdana"/>
              </a:rPr>
              <a:t>учреждения </a:t>
            </a:r>
            <a:r>
              <a:rPr lang="ru-RU" sz="1400" i="1" spc="-204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400" i="1" spc="50" dirty="0">
                <a:solidFill>
                  <a:schemeClr val="bg1"/>
                </a:solidFill>
                <a:latin typeface="Verdana"/>
                <a:cs typeface="Verdana"/>
              </a:rPr>
              <a:t>рамках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определенных </a:t>
            </a:r>
            <a:r>
              <a:rPr lang="ru-RU" sz="1400" i="1" spc="-130" dirty="0">
                <a:solidFill>
                  <a:schemeClr val="bg1"/>
                </a:solidFill>
                <a:latin typeface="Verdana"/>
                <a:cs typeface="Verdana"/>
              </a:rPr>
              <a:t>для </a:t>
            </a:r>
            <a:r>
              <a:rPr lang="ru-RU" sz="1400" i="1" spc="-70" dirty="0">
                <a:solidFill>
                  <a:schemeClr val="bg1"/>
                </a:solidFill>
                <a:latin typeface="Verdana"/>
                <a:cs typeface="Verdana"/>
              </a:rPr>
              <a:t>этих 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учреждений </a:t>
            </a:r>
            <a:r>
              <a:rPr lang="ru-RU" sz="1400" i="1" spc="-15" dirty="0">
                <a:solidFill>
                  <a:schemeClr val="bg1"/>
                </a:solidFill>
                <a:latin typeface="Verdana"/>
                <a:cs typeface="Verdana"/>
              </a:rPr>
              <a:t>заданий </a:t>
            </a:r>
            <a:r>
              <a:rPr lang="ru-RU" sz="1400" i="1" spc="20" dirty="0">
                <a:solidFill>
                  <a:schemeClr val="bg1"/>
                </a:solidFill>
                <a:latin typeface="Verdana"/>
                <a:cs typeface="Verdana"/>
              </a:rPr>
              <a:t>(например, </a:t>
            </a:r>
            <a:r>
              <a:rPr lang="ru-RU" sz="1400" i="1" spc="-55" dirty="0">
                <a:solidFill>
                  <a:schemeClr val="bg1"/>
                </a:solidFill>
                <a:latin typeface="Verdana"/>
                <a:cs typeface="Verdana"/>
              </a:rPr>
              <a:t>услуги </a:t>
            </a:r>
            <a:r>
              <a:rPr lang="ru-RU" sz="1400" i="1" spc="5" dirty="0">
                <a:solidFill>
                  <a:schemeClr val="bg1"/>
                </a:solidFill>
                <a:latin typeface="Verdana"/>
                <a:cs typeface="Verdana"/>
              </a:rPr>
              <a:t>по </a:t>
            </a:r>
            <a:r>
              <a:rPr lang="ru-RU" sz="1400" i="1" spc="-10" dirty="0">
                <a:solidFill>
                  <a:schemeClr val="bg1"/>
                </a:solidFill>
                <a:latin typeface="Verdana"/>
                <a:cs typeface="Verdana"/>
              </a:rPr>
              <a:t>предоставлению  </a:t>
            </a:r>
            <a:r>
              <a:rPr lang="ru-RU" sz="1400" i="1" spc="-5" dirty="0">
                <a:solidFill>
                  <a:schemeClr val="bg1"/>
                </a:solidFill>
                <a:latin typeface="Verdana"/>
                <a:cs typeface="Verdana"/>
              </a:rPr>
              <a:t>основного </a:t>
            </a:r>
            <a:r>
              <a:rPr lang="ru-RU" sz="1400" i="1" spc="50" dirty="0">
                <a:solidFill>
                  <a:schemeClr val="bg1"/>
                </a:solidFill>
                <a:latin typeface="Verdana"/>
                <a:cs typeface="Verdana"/>
              </a:rPr>
              <a:t>общего </a:t>
            </a:r>
            <a:r>
              <a:rPr lang="ru-RU" sz="14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lang="ru-RU" sz="1400" i="1" spc="30" dirty="0">
                <a:solidFill>
                  <a:schemeClr val="bg1"/>
                </a:solidFill>
                <a:latin typeface="Verdana"/>
                <a:cs typeface="Verdana"/>
              </a:rPr>
              <a:t>среднего </a:t>
            </a:r>
            <a:r>
              <a:rPr lang="ru-RU" sz="1400" i="1" spc="50" dirty="0">
                <a:solidFill>
                  <a:schemeClr val="bg1"/>
                </a:solidFill>
                <a:latin typeface="Verdana"/>
                <a:cs typeface="Verdana"/>
              </a:rPr>
              <a:t>общего </a:t>
            </a:r>
            <a:r>
              <a:rPr lang="ru-RU" sz="1400" i="1" spc="-25" dirty="0">
                <a:solidFill>
                  <a:schemeClr val="bg1"/>
                </a:solidFill>
                <a:latin typeface="Verdana"/>
                <a:cs typeface="Verdana"/>
              </a:rPr>
              <a:t>образования, </a:t>
            </a:r>
            <a:r>
              <a:rPr lang="ru-RU" sz="1400" i="1" spc="5" dirty="0">
                <a:solidFill>
                  <a:schemeClr val="bg1"/>
                </a:solidFill>
                <a:latin typeface="Verdana"/>
                <a:cs typeface="Verdana"/>
              </a:rPr>
              <a:t>по  </a:t>
            </a:r>
            <a:r>
              <a:rPr lang="ru-RU" sz="1400" i="1" spc="-15" dirty="0">
                <a:solidFill>
                  <a:schemeClr val="bg1"/>
                </a:solidFill>
                <a:latin typeface="Verdana"/>
                <a:cs typeface="Verdana"/>
              </a:rPr>
              <a:t>оказанию </a:t>
            </a:r>
            <a:r>
              <a:rPr lang="ru-RU" sz="1400" i="1" spc="25" dirty="0">
                <a:solidFill>
                  <a:schemeClr val="bg1"/>
                </a:solidFill>
                <a:latin typeface="Verdana"/>
                <a:cs typeface="Verdana"/>
              </a:rPr>
              <a:t>медицинской </a:t>
            </a:r>
            <a:r>
              <a:rPr lang="ru-RU" sz="1400" i="1" spc="85" dirty="0">
                <a:solidFill>
                  <a:schemeClr val="bg1"/>
                </a:solidFill>
                <a:latin typeface="Verdana"/>
                <a:cs typeface="Verdana"/>
              </a:rPr>
              <a:t>помощи </a:t>
            </a:r>
            <a:r>
              <a:rPr lang="ru-RU" sz="1400" i="1" spc="45" dirty="0">
                <a:solidFill>
                  <a:schemeClr val="bg1"/>
                </a:solidFill>
                <a:latin typeface="Verdana"/>
                <a:cs typeface="Verdana"/>
              </a:rPr>
              <a:t>гражданам </a:t>
            </a:r>
            <a:r>
              <a:rPr lang="ru-RU" sz="1400" i="1" spc="-204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400" i="1" spc="-15" dirty="0">
                <a:solidFill>
                  <a:schemeClr val="bg1"/>
                </a:solidFill>
                <a:latin typeface="Verdana"/>
                <a:cs typeface="Verdana"/>
              </a:rPr>
              <a:t>стационарных  </a:t>
            </a:r>
            <a:r>
              <a:rPr lang="ru-RU" sz="1400" i="1" spc="-95" dirty="0">
                <a:solidFill>
                  <a:schemeClr val="bg1"/>
                </a:solidFill>
                <a:latin typeface="Verdana"/>
                <a:cs typeface="Verdana"/>
              </a:rPr>
              <a:t>условиях). </a:t>
            </a:r>
            <a:r>
              <a:rPr lang="ru-RU" sz="1400" i="1" spc="-20" dirty="0">
                <a:solidFill>
                  <a:schemeClr val="bg1"/>
                </a:solidFill>
                <a:latin typeface="Verdana"/>
                <a:cs typeface="Verdana"/>
              </a:rPr>
              <a:t>Потребителями </a:t>
            </a:r>
            <a:r>
              <a:rPr lang="ru-RU" sz="1400" i="1" spc="-90" dirty="0">
                <a:solidFill>
                  <a:schemeClr val="bg1"/>
                </a:solidFill>
                <a:latin typeface="Verdana"/>
                <a:cs typeface="Verdana"/>
              </a:rPr>
              <a:t>таких </a:t>
            </a:r>
            <a:r>
              <a:rPr lang="ru-RU" sz="1400" i="1" spc="-60" dirty="0">
                <a:solidFill>
                  <a:schemeClr val="bg1"/>
                </a:solidFill>
                <a:latin typeface="Verdana"/>
                <a:cs typeface="Verdana"/>
              </a:rPr>
              <a:t>услуг </a:t>
            </a:r>
            <a:r>
              <a:rPr lang="ru-RU" sz="1400" i="1" spc="-140" dirty="0">
                <a:solidFill>
                  <a:schemeClr val="bg1"/>
                </a:solidFill>
                <a:latin typeface="Verdana"/>
                <a:cs typeface="Verdana"/>
              </a:rPr>
              <a:t>являются </a:t>
            </a:r>
            <a:r>
              <a:rPr lang="ru-RU" sz="1400" i="1" spc="5" dirty="0">
                <a:solidFill>
                  <a:schemeClr val="bg1"/>
                </a:solidFill>
                <a:latin typeface="Verdana"/>
                <a:cs typeface="Verdana"/>
              </a:rPr>
              <a:t>физические </a:t>
            </a:r>
            <a:r>
              <a:rPr lang="ru-RU" sz="1400" i="1" spc="-70" dirty="0">
                <a:solidFill>
                  <a:schemeClr val="bg1"/>
                </a:solidFill>
                <a:latin typeface="Verdana"/>
                <a:cs typeface="Verdana"/>
              </a:rPr>
              <a:t>или  </a:t>
            </a:r>
            <a:r>
              <a:rPr lang="ru-RU" sz="1400" i="1" spc="-15" dirty="0">
                <a:solidFill>
                  <a:schemeClr val="bg1"/>
                </a:solidFill>
                <a:latin typeface="Verdana"/>
                <a:cs typeface="Verdana"/>
              </a:rPr>
              <a:t>юридические</a:t>
            </a:r>
            <a:r>
              <a:rPr lang="ru-RU" sz="1400" i="1" spc="-114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35" dirty="0">
                <a:solidFill>
                  <a:schemeClr val="bg1"/>
                </a:solidFill>
                <a:latin typeface="Verdana"/>
                <a:cs typeface="Verdana"/>
              </a:rPr>
              <a:t>лица,</a:t>
            </a:r>
            <a:r>
              <a:rPr lang="ru-RU" sz="1400" i="1" spc="-1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125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lang="ru-RU"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35" dirty="0">
                <a:solidFill>
                  <a:schemeClr val="bg1"/>
                </a:solidFill>
                <a:latin typeface="Verdana"/>
                <a:cs typeface="Verdana"/>
              </a:rPr>
              <a:t>также</a:t>
            </a:r>
            <a:r>
              <a:rPr lang="ru-RU" sz="1400" i="1" spc="-13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25" dirty="0">
                <a:solidFill>
                  <a:schemeClr val="bg1"/>
                </a:solidFill>
                <a:latin typeface="Verdana"/>
                <a:cs typeface="Verdana"/>
              </a:rPr>
              <a:t>органы</a:t>
            </a:r>
            <a:r>
              <a:rPr lang="ru-RU" sz="1400" i="1" spc="-1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40" dirty="0">
                <a:solidFill>
                  <a:schemeClr val="bg1"/>
                </a:solidFill>
                <a:latin typeface="Verdana"/>
                <a:cs typeface="Verdana"/>
              </a:rPr>
              <a:t>власти</a:t>
            </a:r>
            <a:endParaRPr lang="ru-RU" sz="14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3043" y="2137721"/>
            <a:ext cx="7830438" cy="1795335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00CC99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8780" y="2673540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2797" y="2823782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97514" y="2137721"/>
            <a:ext cx="6502878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105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5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 marR="5080" algn="just">
              <a:lnSpc>
                <a:spcPct val="100000"/>
              </a:lnSpc>
            </a:pP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государственной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власти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(государственный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орган),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управления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государственным 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внебюджетным </a:t>
            </a:r>
            <a:r>
              <a:rPr sz="1200" i="1" spc="55" dirty="0">
                <a:solidFill>
                  <a:schemeClr val="bg1"/>
                </a:solidFill>
                <a:latin typeface="Verdana"/>
                <a:cs typeface="Verdana"/>
              </a:rPr>
              <a:t>фондом,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местного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самоуправления,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орган </a:t>
            </a:r>
            <a:r>
              <a:rPr sz="1200" i="1" spc="35" dirty="0">
                <a:solidFill>
                  <a:schemeClr val="bg1"/>
                </a:solidFill>
                <a:latin typeface="Verdana"/>
                <a:cs typeface="Verdana"/>
              </a:rPr>
              <a:t>местной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администрации, </a:t>
            </a:r>
            <a:r>
              <a:rPr sz="1200" i="1" spc="95" dirty="0">
                <a:solidFill>
                  <a:schemeClr val="bg1"/>
                </a:solidFill>
                <a:latin typeface="Verdana"/>
                <a:cs typeface="Verdana"/>
              </a:rPr>
              <a:t>а 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также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наиболее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значимое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учреждение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науки,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образования,  </a:t>
            </a:r>
            <a:r>
              <a:rPr sz="1200" i="1" spc="-80" dirty="0">
                <a:solidFill>
                  <a:schemeClr val="bg1"/>
                </a:solidFill>
                <a:latin typeface="Verdana"/>
                <a:cs typeface="Verdana"/>
              </a:rPr>
              <a:t>культуры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здравоохранения,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указанное 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ведомственной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структуре 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расходов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бюджета, </a:t>
            </a:r>
            <a:r>
              <a:rPr sz="1200" i="1" spc="50" dirty="0">
                <a:solidFill>
                  <a:schemeClr val="bg1"/>
                </a:solidFill>
                <a:latin typeface="Verdana"/>
                <a:cs typeface="Verdana"/>
              </a:rPr>
              <a:t>имеющие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право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распределять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бюджетные 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ассигнования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лимиты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бюджетных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обязательств 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между 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подведомственными распорядителями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85" dirty="0">
                <a:solidFill>
                  <a:schemeClr val="bg1"/>
                </a:solidFill>
                <a:latin typeface="Verdana"/>
                <a:cs typeface="Verdana"/>
              </a:rPr>
              <a:t>(или)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получателями 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бюджетных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средств,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если иное 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не 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установлено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Бюджетным 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кодексом Российской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sz="1200" i="1" spc="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23" name="object 8"/>
          <p:cNvSpPr txBox="1"/>
          <p:nvPr/>
        </p:nvSpPr>
        <p:spPr>
          <a:xfrm>
            <a:off x="107504" y="3928146"/>
            <a:ext cx="878497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FF6600"/>
                </a:solidFill>
                <a:latin typeface="Verdana"/>
                <a:cs typeface="Verdana"/>
              </a:rPr>
              <a:t>ГОСУДАРСТВЕННЫЙ (МУНИЦИПАЛЬНЫЙ) ДОЛГ</a:t>
            </a:r>
          </a:p>
        </p:txBody>
      </p:sp>
      <p:sp>
        <p:nvSpPr>
          <p:cNvPr id="24" name="object 8"/>
          <p:cNvSpPr txBox="1">
            <a:spLocks/>
          </p:cNvSpPr>
          <p:nvPr/>
        </p:nvSpPr>
        <p:spPr>
          <a:xfrm>
            <a:off x="1634236" y="4395370"/>
            <a:ext cx="6659245" cy="873957"/>
          </a:xfrm>
          <a:prstGeom prst="rect">
            <a:avLst/>
          </a:prstGeom>
          <a:solidFill>
            <a:srgbClr val="FFCCCC"/>
          </a:solidFill>
        </p:spPr>
        <p:txBody>
          <a:bodyPr vert="horz" wrap="square" lIns="0" tIns="12065" rIns="0" bIns="0" rtlCol="0">
            <a:sp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2700" marR="5080" lvl="0" indent="0" algn="just">
              <a:spcBef>
                <a:spcPts val="95"/>
              </a:spcBef>
              <a:buClrTx/>
              <a:buSzTx/>
              <a:buNone/>
            </a:pPr>
            <a:r>
              <a:rPr lang="ru-RU" sz="1400" i="1" spc="-200" dirty="0">
                <a:solidFill>
                  <a:prstClr val="black"/>
                </a:solidFill>
                <a:latin typeface="Verdana"/>
                <a:cs typeface="Verdana"/>
              </a:rPr>
              <a:t>- </a:t>
            </a:r>
            <a:r>
              <a:rPr lang="ru-RU" sz="1400" i="1" spc="-55" dirty="0">
                <a:solidFill>
                  <a:prstClr val="black"/>
                </a:solidFill>
                <a:latin typeface="Verdana"/>
                <a:cs typeface="Verdana"/>
              </a:rPr>
              <a:t>обязательства, </a:t>
            </a:r>
            <a:r>
              <a:rPr lang="ru-RU" sz="1400" i="1" spc="-45" dirty="0">
                <a:solidFill>
                  <a:prstClr val="black"/>
                </a:solidFill>
                <a:latin typeface="Verdana"/>
                <a:cs typeface="Verdana"/>
              </a:rPr>
              <a:t>возникшие </a:t>
            </a:r>
            <a:r>
              <a:rPr lang="ru-RU" sz="1400" i="1" spc="-204" dirty="0">
                <a:solidFill>
                  <a:prstClr val="black"/>
                </a:solidFill>
                <a:latin typeface="Verdana"/>
                <a:cs typeface="Verdana"/>
              </a:rPr>
              <a:t>в </a:t>
            </a:r>
            <a:r>
              <a:rPr lang="ru-RU" sz="1400" i="1" spc="-100" dirty="0">
                <a:solidFill>
                  <a:prstClr val="black"/>
                </a:solidFill>
                <a:latin typeface="Verdana"/>
                <a:cs typeface="Verdana"/>
              </a:rPr>
              <a:t>связи </a:t>
            </a:r>
            <a:r>
              <a:rPr lang="ru-RU" sz="1400" i="1" spc="175" dirty="0">
                <a:solidFill>
                  <a:prstClr val="black"/>
                </a:solidFill>
                <a:latin typeface="Verdana"/>
                <a:cs typeface="Verdana"/>
              </a:rPr>
              <a:t>с </a:t>
            </a:r>
            <a:r>
              <a:rPr lang="ru-RU" sz="1400" i="1" spc="-15" dirty="0">
                <a:solidFill>
                  <a:prstClr val="black"/>
                </a:solidFill>
                <a:latin typeface="Verdana"/>
                <a:cs typeface="Verdana"/>
              </a:rPr>
              <a:t>привлечением </a:t>
            </a:r>
            <a:r>
              <a:rPr lang="ru-RU" sz="1400" i="1" spc="-50" dirty="0">
                <a:solidFill>
                  <a:prstClr val="black"/>
                </a:solidFill>
                <a:latin typeface="Verdana"/>
                <a:cs typeface="Verdana"/>
              </a:rPr>
              <a:t>кредитов </a:t>
            </a:r>
            <a:r>
              <a:rPr lang="ru-RU" sz="1400" i="1" spc="-204" dirty="0">
                <a:solidFill>
                  <a:prstClr val="black"/>
                </a:solidFill>
                <a:latin typeface="Verdana"/>
                <a:cs typeface="Verdana"/>
              </a:rPr>
              <a:t>в  </a:t>
            </a:r>
            <a:r>
              <a:rPr lang="ru-RU" sz="1400" i="1" spc="-80" dirty="0">
                <a:solidFill>
                  <a:prstClr val="black"/>
                </a:solidFill>
                <a:latin typeface="Verdana"/>
                <a:cs typeface="Verdana"/>
              </a:rPr>
              <a:t>кредитных </a:t>
            </a:r>
            <a:r>
              <a:rPr lang="ru-RU" sz="1400" i="1" spc="-55" dirty="0">
                <a:solidFill>
                  <a:prstClr val="black"/>
                </a:solidFill>
                <a:latin typeface="Verdana"/>
                <a:cs typeface="Verdana"/>
              </a:rPr>
              <a:t>организациях, </a:t>
            </a:r>
            <a:r>
              <a:rPr lang="ru-RU" sz="1400" i="1" spc="-10" dirty="0">
                <a:solidFill>
                  <a:prstClr val="black"/>
                </a:solidFill>
                <a:latin typeface="Verdana"/>
                <a:cs typeface="Verdana"/>
              </a:rPr>
              <a:t>получением </a:t>
            </a:r>
            <a:r>
              <a:rPr lang="ru-RU" sz="1400" i="1" spc="-65" dirty="0">
                <a:solidFill>
                  <a:prstClr val="black"/>
                </a:solidFill>
                <a:latin typeface="Verdana"/>
                <a:cs typeface="Verdana"/>
              </a:rPr>
              <a:t>бюджетных </a:t>
            </a:r>
            <a:r>
              <a:rPr lang="ru-RU" sz="1400" i="1" spc="-45" dirty="0">
                <a:solidFill>
                  <a:prstClr val="black"/>
                </a:solidFill>
                <a:latin typeface="Verdana"/>
                <a:cs typeface="Verdana"/>
              </a:rPr>
              <a:t>кредитов </a:t>
            </a:r>
            <a:r>
              <a:rPr lang="ru-RU" sz="1400" i="1" spc="-95" dirty="0">
                <a:solidFill>
                  <a:prstClr val="black"/>
                </a:solidFill>
                <a:latin typeface="Verdana"/>
                <a:cs typeface="Verdana"/>
              </a:rPr>
              <a:t>из  </a:t>
            </a:r>
            <a:r>
              <a:rPr lang="ru-RU" sz="1400" i="1" spc="-75" dirty="0">
                <a:solidFill>
                  <a:prstClr val="black"/>
                </a:solidFill>
                <a:latin typeface="Verdana"/>
                <a:cs typeface="Verdana"/>
              </a:rPr>
              <a:t>других </a:t>
            </a:r>
            <a:r>
              <a:rPr lang="ru-RU" sz="1400" i="1" spc="-45" dirty="0">
                <a:solidFill>
                  <a:prstClr val="black"/>
                </a:solidFill>
                <a:latin typeface="Verdana"/>
                <a:cs typeface="Verdana"/>
              </a:rPr>
              <a:t>бюджетов, </a:t>
            </a:r>
            <a:r>
              <a:rPr lang="ru-RU" sz="1400" i="1" spc="175" dirty="0">
                <a:solidFill>
                  <a:prstClr val="black"/>
                </a:solidFill>
                <a:latin typeface="Verdana"/>
                <a:cs typeface="Verdana"/>
              </a:rPr>
              <a:t>с </a:t>
            </a:r>
            <a:r>
              <a:rPr lang="ru-RU" sz="1400" i="1" spc="20" dirty="0">
                <a:solidFill>
                  <a:prstClr val="black"/>
                </a:solidFill>
                <a:latin typeface="Verdana"/>
                <a:cs typeface="Verdana"/>
              </a:rPr>
              <a:t>предоставлением </a:t>
            </a:r>
            <a:r>
              <a:rPr lang="ru-RU" sz="1400" i="1" spc="-35" dirty="0">
                <a:solidFill>
                  <a:prstClr val="black"/>
                </a:solidFill>
                <a:latin typeface="Verdana"/>
                <a:cs typeface="Verdana"/>
              </a:rPr>
              <a:t>государственных  </a:t>
            </a:r>
            <a:r>
              <a:rPr lang="ru-RU" sz="1400" i="1" spc="-65" dirty="0">
                <a:solidFill>
                  <a:prstClr val="black"/>
                </a:solidFill>
                <a:latin typeface="Verdana"/>
                <a:cs typeface="Verdana"/>
              </a:rPr>
              <a:t>(муниципальных) </a:t>
            </a:r>
            <a:r>
              <a:rPr lang="ru-RU" sz="1400" i="1" spc="-35" dirty="0">
                <a:solidFill>
                  <a:prstClr val="black"/>
                </a:solidFill>
                <a:latin typeface="Verdana"/>
                <a:cs typeface="Verdana"/>
              </a:rPr>
              <a:t>гарантий, </a:t>
            </a:r>
            <a:r>
              <a:rPr lang="ru-RU" sz="1400" i="1" spc="175" dirty="0">
                <a:solidFill>
                  <a:prstClr val="black"/>
                </a:solidFill>
                <a:latin typeface="Verdana"/>
                <a:cs typeface="Verdana"/>
              </a:rPr>
              <a:t>с</a:t>
            </a:r>
            <a:r>
              <a:rPr lang="ru-RU" sz="1400" i="1" spc="-43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ru-RU" sz="1400" i="1" spc="80" dirty="0">
                <a:solidFill>
                  <a:prstClr val="black"/>
                </a:solidFill>
                <a:latin typeface="Verdana"/>
                <a:cs typeface="Verdana"/>
              </a:rPr>
              <a:t>размещением </a:t>
            </a:r>
            <a:r>
              <a:rPr lang="ru-RU" sz="1400" i="1" spc="-70" dirty="0">
                <a:solidFill>
                  <a:prstClr val="black"/>
                </a:solidFill>
                <a:latin typeface="Verdana"/>
                <a:cs typeface="Verdana"/>
              </a:rPr>
              <a:t>ценных </a:t>
            </a:r>
            <a:r>
              <a:rPr lang="ru-RU" sz="1400" i="1" spc="45" dirty="0">
                <a:solidFill>
                  <a:prstClr val="black"/>
                </a:solidFill>
                <a:latin typeface="Verdana"/>
                <a:cs typeface="Verdana"/>
              </a:rPr>
              <a:t>бумаг</a:t>
            </a:r>
            <a:endParaRPr lang="ru-RU" sz="1400" i="1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5" name="object 12"/>
          <p:cNvSpPr txBox="1"/>
          <p:nvPr/>
        </p:nvSpPr>
        <p:spPr>
          <a:xfrm>
            <a:off x="1429942" y="5529594"/>
            <a:ext cx="686353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</a:pPr>
            <a:r>
              <a:rPr lang="ru-RU" sz="1200" b="1" i="1" spc="-220" dirty="0">
                <a:solidFill>
                  <a:prstClr val="black"/>
                </a:solidFill>
                <a:latin typeface="Verdana"/>
                <a:cs typeface="Verdana"/>
              </a:rPr>
              <a:t>В  </a:t>
            </a:r>
            <a:r>
              <a:rPr lang="ru-RU" sz="1200" b="1" i="1" spc="-105" dirty="0">
                <a:solidFill>
                  <a:prstClr val="black"/>
                </a:solidFill>
                <a:latin typeface="Verdana"/>
                <a:cs typeface="Verdana"/>
              </a:rPr>
              <a:t>Бюджетном</a:t>
            </a:r>
            <a:r>
              <a:rPr lang="ru-RU" sz="1200" b="1" i="1" spc="-1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ru-RU" sz="1200" b="1" i="1" spc="-70" dirty="0">
                <a:solidFill>
                  <a:prstClr val="black"/>
                </a:solidFill>
                <a:latin typeface="Verdana"/>
                <a:cs typeface="Verdana"/>
              </a:rPr>
              <a:t>Кодексе</a:t>
            </a:r>
            <a:r>
              <a:rPr lang="ru-RU" sz="1200" b="1" i="1" spc="-70" dirty="0">
                <a:solidFill>
                  <a:prstClr val="black"/>
                </a:solidFill>
                <a:cs typeface="Trebuchet MS"/>
              </a:rPr>
              <a:t>:</a:t>
            </a:r>
            <a:endParaRPr lang="ru-RU" sz="1200" dirty="0">
              <a:solidFill>
                <a:prstClr val="black"/>
              </a:solidFill>
              <a:cs typeface="Trebuchet MS"/>
            </a:endParaRPr>
          </a:p>
          <a:p>
            <a:pPr marL="12700" marR="5080" lvl="0" algn="just">
              <a:lnSpc>
                <a:spcPct val="99500"/>
              </a:lnSpc>
              <a:spcBef>
                <a:spcPts val="5"/>
              </a:spcBef>
            </a:pPr>
            <a:r>
              <a:rPr lang="ru-RU" sz="1200" i="1" spc="-265" dirty="0">
                <a:solidFill>
                  <a:prstClr val="black"/>
                </a:solidFill>
                <a:latin typeface="Verdana"/>
                <a:cs typeface="Verdana"/>
              </a:rPr>
              <a:t>« </a:t>
            </a:r>
            <a:r>
              <a:rPr lang="ru-RU" sz="1200" i="1" spc="-150" dirty="0">
                <a:solidFill>
                  <a:prstClr val="black"/>
                </a:solidFill>
                <a:latin typeface="Verdana"/>
                <a:cs typeface="Verdana"/>
              </a:rPr>
              <a:t>- </a:t>
            </a:r>
            <a:r>
              <a:rPr lang="ru-RU" sz="1200" i="1" spc="-35" dirty="0">
                <a:solidFill>
                  <a:prstClr val="black"/>
                </a:solidFill>
                <a:latin typeface="Verdana"/>
                <a:cs typeface="Verdana"/>
              </a:rPr>
              <a:t>обязательства, </a:t>
            </a:r>
            <a:r>
              <a:rPr lang="ru-RU" sz="1200" i="1" spc="-15" dirty="0">
                <a:solidFill>
                  <a:prstClr val="black"/>
                </a:solidFill>
                <a:latin typeface="Verdana"/>
                <a:cs typeface="Verdana"/>
              </a:rPr>
              <a:t>возникающие </a:t>
            </a:r>
            <a:r>
              <a:rPr lang="ru-RU" sz="1200" i="1" spc="-80" dirty="0">
                <a:solidFill>
                  <a:prstClr val="black"/>
                </a:solidFill>
                <a:latin typeface="Verdana"/>
                <a:cs typeface="Verdana"/>
              </a:rPr>
              <a:t>из </a:t>
            </a:r>
            <a:r>
              <a:rPr lang="ru-RU" sz="1200" i="1" spc="-20" dirty="0">
                <a:solidFill>
                  <a:prstClr val="black"/>
                </a:solidFill>
                <a:latin typeface="Verdana"/>
                <a:cs typeface="Verdana"/>
              </a:rPr>
              <a:t>государственных </a:t>
            </a:r>
            <a:r>
              <a:rPr lang="ru-RU" sz="1200" i="1" spc="-65" dirty="0">
                <a:solidFill>
                  <a:prstClr val="black"/>
                </a:solidFill>
                <a:latin typeface="Verdana"/>
                <a:cs typeface="Verdana"/>
              </a:rPr>
              <a:t>или  </a:t>
            </a:r>
            <a:r>
              <a:rPr lang="ru-RU" sz="1200" i="1" spc="-35" dirty="0">
                <a:solidFill>
                  <a:prstClr val="black"/>
                </a:solidFill>
                <a:latin typeface="Verdana"/>
                <a:cs typeface="Verdana"/>
              </a:rPr>
              <a:t>муниципальных </a:t>
            </a:r>
            <a:r>
              <a:rPr lang="ru-RU" sz="1200" i="1" spc="-15" dirty="0">
                <a:solidFill>
                  <a:prstClr val="black"/>
                </a:solidFill>
                <a:latin typeface="Verdana"/>
                <a:cs typeface="Verdana"/>
              </a:rPr>
              <a:t>заимствований, гарантий </a:t>
            </a:r>
            <a:r>
              <a:rPr lang="ru-RU" sz="1200" i="1" spc="15" dirty="0">
                <a:solidFill>
                  <a:prstClr val="black"/>
                </a:solidFill>
                <a:latin typeface="Verdana"/>
                <a:cs typeface="Verdana"/>
              </a:rPr>
              <a:t>по </a:t>
            </a:r>
            <a:r>
              <a:rPr lang="ru-RU" sz="1200" i="1" spc="-15" dirty="0">
                <a:solidFill>
                  <a:prstClr val="black"/>
                </a:solidFill>
                <a:latin typeface="Verdana"/>
                <a:cs typeface="Verdana"/>
              </a:rPr>
              <a:t>обязательствам  </a:t>
            </a:r>
            <a:r>
              <a:rPr lang="ru-RU" sz="1200" i="1" spc="-55" dirty="0">
                <a:solidFill>
                  <a:prstClr val="black"/>
                </a:solidFill>
                <a:latin typeface="Verdana"/>
                <a:cs typeface="Verdana"/>
              </a:rPr>
              <a:t>третьих </a:t>
            </a:r>
            <a:r>
              <a:rPr lang="ru-RU" sz="1200" i="1" spc="-70" dirty="0">
                <a:solidFill>
                  <a:prstClr val="black"/>
                </a:solidFill>
                <a:latin typeface="Verdana"/>
                <a:cs typeface="Verdana"/>
              </a:rPr>
              <a:t>лиц, </a:t>
            </a:r>
            <a:r>
              <a:rPr lang="ru-RU" sz="1200" i="1" spc="-25" dirty="0">
                <a:solidFill>
                  <a:prstClr val="black"/>
                </a:solidFill>
                <a:latin typeface="Verdana"/>
                <a:cs typeface="Verdana"/>
              </a:rPr>
              <a:t>другие </a:t>
            </a:r>
            <a:r>
              <a:rPr lang="ru-RU" sz="1200" i="1" spc="-30" dirty="0">
                <a:solidFill>
                  <a:prstClr val="black"/>
                </a:solidFill>
                <a:latin typeface="Verdana"/>
                <a:cs typeface="Verdana"/>
              </a:rPr>
              <a:t>обязательства </a:t>
            </a:r>
            <a:r>
              <a:rPr lang="ru-RU" sz="1200" i="1" spc="-155" dirty="0">
                <a:solidFill>
                  <a:prstClr val="black"/>
                </a:solidFill>
                <a:latin typeface="Verdana"/>
                <a:cs typeface="Verdana"/>
              </a:rPr>
              <a:t>в </a:t>
            </a:r>
            <a:r>
              <a:rPr lang="ru-RU" sz="1200" i="1" spc="-20" dirty="0">
                <a:solidFill>
                  <a:prstClr val="black"/>
                </a:solidFill>
                <a:latin typeface="Verdana"/>
                <a:cs typeface="Verdana"/>
              </a:rPr>
              <a:t>соответствии </a:t>
            </a:r>
            <a:r>
              <a:rPr lang="ru-RU" sz="1200" i="1" spc="150" dirty="0">
                <a:solidFill>
                  <a:prstClr val="black"/>
                </a:solidFill>
                <a:latin typeface="Verdana"/>
                <a:cs typeface="Verdana"/>
              </a:rPr>
              <a:t>с</a:t>
            </a:r>
            <a:r>
              <a:rPr lang="ru-RU" sz="1200" i="1" spc="-20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ru-RU" sz="1200" i="1" dirty="0">
                <a:solidFill>
                  <a:prstClr val="black"/>
                </a:solidFill>
                <a:latin typeface="Verdana"/>
                <a:cs typeface="Verdana"/>
              </a:rPr>
              <a:t>видами </a:t>
            </a:r>
            <a:r>
              <a:rPr lang="ru-RU" sz="1200" i="1" spc="-80" dirty="0">
                <a:solidFill>
                  <a:prstClr val="black"/>
                </a:solidFill>
                <a:latin typeface="Verdana"/>
                <a:cs typeface="Verdana"/>
              </a:rPr>
              <a:t>долговых  </a:t>
            </a:r>
            <a:r>
              <a:rPr lang="ru-RU" sz="1200" i="1" spc="-45" dirty="0">
                <a:solidFill>
                  <a:prstClr val="black"/>
                </a:solidFill>
                <a:latin typeface="Verdana"/>
                <a:cs typeface="Verdana"/>
              </a:rPr>
              <a:t>обязательств, </a:t>
            </a:r>
            <a:r>
              <a:rPr lang="ru-RU" sz="1200" i="1" spc="-15" dirty="0">
                <a:solidFill>
                  <a:prstClr val="black"/>
                </a:solidFill>
                <a:latin typeface="Verdana"/>
                <a:cs typeface="Verdana"/>
              </a:rPr>
              <a:t>установленными </a:t>
            </a:r>
            <a:r>
              <a:rPr lang="ru-RU" sz="1200" i="1" spc="-25" dirty="0">
                <a:solidFill>
                  <a:prstClr val="black"/>
                </a:solidFill>
                <a:latin typeface="Verdana"/>
                <a:cs typeface="Verdana"/>
              </a:rPr>
              <a:t>Бюджетным </a:t>
            </a:r>
            <a:r>
              <a:rPr lang="ru-RU" sz="1200" i="1" spc="30" dirty="0">
                <a:solidFill>
                  <a:prstClr val="black"/>
                </a:solidFill>
                <a:latin typeface="Verdana"/>
                <a:cs typeface="Verdana"/>
              </a:rPr>
              <a:t>кодексом Российской  </a:t>
            </a:r>
            <a:r>
              <a:rPr lang="ru-RU" sz="1200" i="1" spc="5" dirty="0">
                <a:solidFill>
                  <a:prstClr val="black"/>
                </a:solidFill>
                <a:latin typeface="Verdana"/>
                <a:cs typeface="Verdana"/>
              </a:rPr>
              <a:t>Федерации, </a:t>
            </a:r>
            <a:r>
              <a:rPr lang="ru-RU" sz="1200" i="1" spc="-45" dirty="0">
                <a:solidFill>
                  <a:prstClr val="black"/>
                </a:solidFill>
                <a:latin typeface="Verdana"/>
                <a:cs typeface="Verdana"/>
              </a:rPr>
              <a:t>принятые </a:t>
            </a:r>
            <a:r>
              <a:rPr lang="ru-RU" sz="1200" i="1" spc="30" dirty="0">
                <a:solidFill>
                  <a:prstClr val="black"/>
                </a:solidFill>
                <a:latin typeface="Verdana"/>
                <a:cs typeface="Verdana"/>
              </a:rPr>
              <a:t>на себя Российской </a:t>
            </a:r>
            <a:r>
              <a:rPr lang="ru-RU" sz="1200" i="1" spc="10" dirty="0">
                <a:solidFill>
                  <a:prstClr val="black"/>
                </a:solidFill>
                <a:latin typeface="Verdana"/>
                <a:cs typeface="Verdana"/>
              </a:rPr>
              <a:t>Федерацией,  </a:t>
            </a:r>
            <a:r>
              <a:rPr lang="ru-RU" sz="1200" i="1" spc="5" dirty="0">
                <a:solidFill>
                  <a:prstClr val="black"/>
                </a:solidFill>
                <a:latin typeface="Verdana"/>
                <a:cs typeface="Verdana"/>
              </a:rPr>
              <a:t>субъектом </a:t>
            </a:r>
            <a:r>
              <a:rPr lang="ru-RU" sz="1200" i="1" spc="30" dirty="0">
                <a:solidFill>
                  <a:prstClr val="black"/>
                </a:solidFill>
                <a:latin typeface="Verdana"/>
                <a:cs typeface="Verdana"/>
              </a:rPr>
              <a:t>Российской </a:t>
            </a:r>
            <a:r>
              <a:rPr lang="ru-RU" sz="1200" i="1" spc="15" dirty="0">
                <a:solidFill>
                  <a:prstClr val="black"/>
                </a:solidFill>
                <a:latin typeface="Verdana"/>
                <a:cs typeface="Verdana"/>
              </a:rPr>
              <a:t>Федерации </a:t>
            </a:r>
            <a:r>
              <a:rPr lang="ru-RU" sz="1200" i="1" spc="-65" dirty="0">
                <a:solidFill>
                  <a:prstClr val="black"/>
                </a:solidFill>
                <a:latin typeface="Verdana"/>
                <a:cs typeface="Verdana"/>
              </a:rPr>
              <a:t>или </a:t>
            </a:r>
            <a:r>
              <a:rPr lang="ru-RU" sz="1200" i="1" spc="-10" dirty="0">
                <a:solidFill>
                  <a:prstClr val="black"/>
                </a:solidFill>
                <a:latin typeface="Verdana"/>
                <a:cs typeface="Verdana"/>
              </a:rPr>
              <a:t>муниципальным  </a:t>
            </a:r>
            <a:r>
              <a:rPr lang="ru-RU" sz="1200" i="1" spc="25" dirty="0">
                <a:solidFill>
                  <a:prstClr val="black"/>
                </a:solidFill>
                <a:latin typeface="Verdana"/>
                <a:cs typeface="Verdana"/>
              </a:rPr>
              <a:t>образованием</a:t>
            </a:r>
            <a:r>
              <a:rPr lang="ru-RU" sz="1200" i="1" spc="21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ru-RU" sz="1200" i="1" spc="-265" dirty="0">
                <a:solidFill>
                  <a:prstClr val="black"/>
                </a:solidFill>
                <a:latin typeface="Verdana"/>
                <a:cs typeface="Verdana"/>
              </a:rPr>
              <a:t>»</a:t>
            </a:r>
            <a:endParaRPr lang="ru-RU" sz="12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26" name="object 11"/>
          <p:cNvSpPr/>
          <p:nvPr/>
        </p:nvSpPr>
        <p:spPr>
          <a:xfrm>
            <a:off x="659709" y="4934436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>
              <a:solidFill>
                <a:srgbClr val="FF6600"/>
              </a:solidFill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732797" y="5070283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36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31" name="object 9"/>
          <p:cNvSpPr/>
          <p:nvPr/>
        </p:nvSpPr>
        <p:spPr>
          <a:xfrm>
            <a:off x="1407458" y="5418975"/>
            <a:ext cx="7164384" cy="886965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8" name="object 8"/>
          <p:cNvSpPr txBox="1"/>
          <p:nvPr/>
        </p:nvSpPr>
        <p:spPr>
          <a:xfrm>
            <a:off x="67619" y="512153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666633"/>
                </a:solidFill>
                <a:latin typeface="Verdana"/>
                <a:cs typeface="Verdana"/>
              </a:rPr>
              <a:t>МЕЖБЮДЖЕТНЫЕ   ТРАНСФЕРТЫ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63043" y="1061387"/>
            <a:ext cx="8059282" cy="8867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-25" dirty="0" smtClean="0">
                <a:latin typeface="Verdana"/>
                <a:cs typeface="Verdana"/>
              </a:rPr>
              <a:t>	</a:t>
            </a:r>
            <a:r>
              <a:rPr lang="ru-RU" sz="1400" i="1" spc="-25" dirty="0" smtClean="0">
                <a:solidFill>
                  <a:schemeClr val="bg1"/>
                </a:solidFill>
                <a:latin typeface="Verdana"/>
                <a:cs typeface="Verdana"/>
              </a:rPr>
              <a:t>- денежные </a:t>
            </a:r>
            <a:r>
              <a:rPr lang="ru-RU" sz="14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которые </a:t>
            </a:r>
            <a:r>
              <a:rPr lang="ru-RU" sz="1400" i="1" spc="-40" dirty="0">
                <a:solidFill>
                  <a:schemeClr val="bg1"/>
                </a:solidFill>
                <a:latin typeface="Verdana"/>
                <a:cs typeface="Verdana"/>
              </a:rPr>
              <a:t>предоставляются</a:t>
            </a:r>
            <a:r>
              <a:rPr lang="ru-RU" sz="1400" i="1" spc="-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10" dirty="0" smtClean="0">
                <a:solidFill>
                  <a:schemeClr val="bg1"/>
                </a:solidFill>
                <a:latin typeface="Verdana"/>
                <a:cs typeface="Verdana"/>
              </a:rPr>
              <a:t>безвозмездно  из одного бюджета другому бюджету в форме дотаций, субсидий и иных межбюджетных </a:t>
            </a:r>
            <a:r>
              <a:rPr lang="ru-RU" sz="1400" i="1" spc="-10" dirty="0">
                <a:solidFill>
                  <a:schemeClr val="bg1"/>
                </a:solidFill>
                <a:latin typeface="Verdana"/>
                <a:cs typeface="Verdana"/>
              </a:rPr>
              <a:t>т</a:t>
            </a:r>
            <a:r>
              <a:rPr lang="ru-RU" sz="1400" i="1" spc="-10" dirty="0" smtClean="0">
                <a:solidFill>
                  <a:schemeClr val="bg1"/>
                </a:solidFill>
                <a:latin typeface="Verdana"/>
                <a:cs typeface="Verdana"/>
              </a:rPr>
              <a:t>рансфертов</a:t>
            </a: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7465" y="1708749"/>
            <a:ext cx="7830438" cy="964792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00CC99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8779" y="189414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666633"/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43726" y="2061822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10272" y="1844041"/>
            <a:ext cx="6502878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 </a:t>
            </a:r>
            <a:r>
              <a:rPr lang="ru-RU" sz="12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200" b="1" i="1" spc="-1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200" b="1" i="1" spc="-70" dirty="0">
                <a:solidFill>
                  <a:schemeClr val="bg1"/>
                </a:solidFill>
                <a:cs typeface="Trebuchet MS"/>
              </a:rPr>
              <a:t>:</a:t>
            </a:r>
            <a:endParaRPr lang="ru-RU" sz="1200" dirty="0">
              <a:solidFill>
                <a:schemeClr val="bg1"/>
              </a:solidFill>
              <a:cs typeface="Trebuchet MS"/>
            </a:endParaRPr>
          </a:p>
          <a:p>
            <a:pPr marL="12700" marR="5080" algn="just">
              <a:lnSpc>
                <a:spcPct val="100000"/>
              </a:lnSpc>
            </a:pPr>
            <a:r>
              <a:rPr lang="ru-RU" sz="12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lang="ru-RU"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2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предоставляемые </a:t>
            </a:r>
            <a:r>
              <a:rPr lang="ru-RU" sz="1200" i="1" spc="20" dirty="0">
                <a:solidFill>
                  <a:schemeClr val="bg1"/>
                </a:solidFill>
                <a:latin typeface="Verdana"/>
                <a:cs typeface="Verdana"/>
              </a:rPr>
              <a:t>одним 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бюджетом </a:t>
            </a:r>
            <a:r>
              <a:rPr lang="ru-RU" sz="1200" i="1" spc="25" dirty="0" smtClean="0">
                <a:solidFill>
                  <a:schemeClr val="bg1"/>
                </a:solidFill>
                <a:latin typeface="Verdana"/>
                <a:cs typeface="Verdana"/>
              </a:rPr>
              <a:t>бюджетной </a:t>
            </a:r>
            <a:r>
              <a:rPr lang="ru-RU" sz="1200" i="1" spc="40" dirty="0">
                <a:solidFill>
                  <a:schemeClr val="bg1"/>
                </a:solidFill>
                <a:latin typeface="Verdana"/>
                <a:cs typeface="Verdana"/>
              </a:rPr>
              <a:t>системы </a:t>
            </a:r>
            <a:r>
              <a:rPr lang="ru-RU"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i="1" spc="20" dirty="0">
                <a:solidFill>
                  <a:schemeClr val="bg1"/>
                </a:solidFill>
                <a:latin typeface="Verdana"/>
                <a:cs typeface="Verdana"/>
              </a:rPr>
              <a:t>Федерации </a:t>
            </a:r>
            <a:r>
              <a:rPr lang="ru-RU" sz="1200" i="1" spc="-5" dirty="0">
                <a:solidFill>
                  <a:schemeClr val="bg1"/>
                </a:solidFill>
                <a:latin typeface="Verdana"/>
                <a:cs typeface="Verdana"/>
              </a:rPr>
              <a:t>другому </a:t>
            </a:r>
            <a:r>
              <a:rPr lang="ru-RU" sz="1200" i="1" spc="-15" dirty="0" smtClean="0">
                <a:solidFill>
                  <a:schemeClr val="bg1"/>
                </a:solidFill>
                <a:latin typeface="Verdana"/>
                <a:cs typeface="Verdana"/>
              </a:rPr>
              <a:t>бюджету бюджетной   </a:t>
            </a:r>
            <a:r>
              <a:rPr lang="ru-RU" sz="1200" i="1" spc="40" dirty="0">
                <a:solidFill>
                  <a:schemeClr val="bg1"/>
                </a:solidFill>
                <a:latin typeface="Verdana"/>
                <a:cs typeface="Verdana"/>
              </a:rPr>
              <a:t>системы </a:t>
            </a:r>
            <a:r>
              <a:rPr lang="ru-RU"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i="1" spc="15" dirty="0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lang="ru-RU" sz="1200" i="1" spc="-31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lang="ru-RU"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183" y="131780"/>
            <a:ext cx="3249450" cy="408467"/>
          </a:xfrm>
          <a:prstGeom prst="rect">
            <a:avLst/>
          </a:prstGeom>
        </p:spPr>
      </p:pic>
      <p:sp>
        <p:nvSpPr>
          <p:cNvPr id="23" name="object 8"/>
          <p:cNvSpPr txBox="1"/>
          <p:nvPr/>
        </p:nvSpPr>
        <p:spPr>
          <a:xfrm>
            <a:off x="67619" y="4107451"/>
            <a:ext cx="878497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FF6600"/>
                </a:solidFill>
                <a:latin typeface="Verdana"/>
                <a:cs typeface="Verdana"/>
              </a:rPr>
              <a:t>МЕЖБЮДЖЕТНЫЕ  ОТНОШЕНИЯ </a:t>
            </a:r>
          </a:p>
        </p:txBody>
      </p:sp>
      <p:sp>
        <p:nvSpPr>
          <p:cNvPr id="24" name="object 8"/>
          <p:cNvSpPr txBox="1">
            <a:spLocks/>
          </p:cNvSpPr>
          <p:nvPr/>
        </p:nvSpPr>
        <p:spPr>
          <a:xfrm>
            <a:off x="1764518" y="4754851"/>
            <a:ext cx="6659245" cy="443070"/>
          </a:xfrm>
          <a:prstGeom prst="rect">
            <a:avLst/>
          </a:prstGeom>
          <a:solidFill>
            <a:srgbClr val="FFCCCC"/>
          </a:solidFill>
        </p:spPr>
        <p:txBody>
          <a:bodyPr vert="horz" wrap="square" lIns="0" tIns="12065" rIns="0" bIns="0" rtlCol="0">
            <a:sp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1400" i="1" kern="0" dirty="0">
                <a:solidFill>
                  <a:prstClr val="black"/>
                </a:solidFill>
                <a:latin typeface="Verdana"/>
              </a:rPr>
              <a:t>- взаимоотношения между публично-правовыми образованиями по вопросам осуществления бюджетного процесса.</a:t>
            </a:r>
          </a:p>
        </p:txBody>
      </p:sp>
      <p:sp>
        <p:nvSpPr>
          <p:cNvPr id="25" name="object 12"/>
          <p:cNvSpPr txBox="1"/>
          <p:nvPr/>
        </p:nvSpPr>
        <p:spPr>
          <a:xfrm>
            <a:off x="1557881" y="5386677"/>
            <a:ext cx="686353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0">
              <a:spcBef>
                <a:spcPts val="100"/>
              </a:spcBef>
            </a:pPr>
            <a:r>
              <a:rPr lang="ru-RU" sz="1200" b="1" i="1" spc="-220" dirty="0">
                <a:solidFill>
                  <a:prstClr val="black"/>
                </a:solidFill>
                <a:latin typeface="Verdana"/>
                <a:cs typeface="Verdana"/>
              </a:rPr>
              <a:t>В  </a:t>
            </a:r>
            <a:r>
              <a:rPr lang="ru-RU" sz="1200" b="1" i="1" spc="-105" dirty="0">
                <a:solidFill>
                  <a:prstClr val="black"/>
                </a:solidFill>
                <a:latin typeface="Verdana"/>
                <a:cs typeface="Verdana"/>
              </a:rPr>
              <a:t>Бюджетном</a:t>
            </a:r>
            <a:r>
              <a:rPr lang="ru-RU" sz="1200" b="1" i="1" spc="-1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ru-RU" sz="1200" b="1" i="1" spc="-70" dirty="0">
                <a:solidFill>
                  <a:prstClr val="black"/>
                </a:solidFill>
                <a:latin typeface="Verdana"/>
                <a:cs typeface="Verdana"/>
              </a:rPr>
              <a:t>Кодексе</a:t>
            </a:r>
            <a:r>
              <a:rPr lang="ru-RU" sz="1200" b="1" i="1" spc="-70" dirty="0">
                <a:solidFill>
                  <a:prstClr val="black"/>
                </a:solidFill>
                <a:cs typeface="Trebuchet MS"/>
              </a:rPr>
              <a:t>:</a:t>
            </a:r>
            <a:endParaRPr lang="ru-RU" sz="1200" dirty="0">
              <a:solidFill>
                <a:prstClr val="black"/>
              </a:solidFill>
              <a:cs typeface="Trebuchet MS"/>
            </a:endParaRPr>
          </a:p>
          <a:p>
            <a:pPr lvl="0" algn="just"/>
            <a:r>
              <a:rPr lang="ru-RU" sz="1200" i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« - взаимоотношения между публично-правовыми образованиями по вопросам</a:t>
            </a:r>
          </a:p>
          <a:p>
            <a:pPr lvl="0" algn="just"/>
            <a:r>
              <a:rPr lang="ru-RU" sz="1200" i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1200" i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регулирования бюджетных  правоотношений, организации и осуществления  </a:t>
            </a:r>
          </a:p>
          <a:p>
            <a:pPr lvl="0" algn="just"/>
            <a:r>
              <a:rPr lang="ru-RU" sz="1200" i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1200" i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бюджетного </a:t>
            </a:r>
            <a:r>
              <a:rPr lang="ru-RU" sz="1200" i="1" dirty="0">
                <a:solidFill>
                  <a:prstClr val="black"/>
                </a:solidFill>
                <a:latin typeface="Verdana" pitchFamily="34" charset="0"/>
                <a:ea typeface="Verdana" pitchFamily="34" charset="0"/>
              </a:rPr>
              <a:t>процесса»</a:t>
            </a:r>
          </a:p>
        </p:txBody>
      </p:sp>
      <p:sp>
        <p:nvSpPr>
          <p:cNvPr id="26" name="object 11"/>
          <p:cNvSpPr/>
          <p:nvPr/>
        </p:nvSpPr>
        <p:spPr>
          <a:xfrm>
            <a:off x="732796" y="5386793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>
              <a:solidFill>
                <a:srgbClr val="FF6600"/>
              </a:solidFill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829264" y="5552395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9"/>
          <p:cNvSpPr/>
          <p:nvPr/>
        </p:nvSpPr>
        <p:spPr>
          <a:xfrm>
            <a:off x="1979711" y="2427021"/>
            <a:ext cx="6428191" cy="15580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ru-RU" dirty="0" smtClean="0"/>
              <a:t>                        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МБТ</a:t>
            </a:r>
            <a:endParaRPr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3728" y="2979492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Дотации</a:t>
            </a: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91880" y="3461945"/>
            <a:ext cx="1304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Субсидии</a:t>
            </a: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68144" y="3478236"/>
            <a:ext cx="1238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Субвенции</a:t>
            </a: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9835" y="2953280"/>
            <a:ext cx="1238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Иные МБТ</a:t>
            </a:r>
            <a:endParaRPr lang="ru-RU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0" name="Picture 2" descr="https://mass-images.pro/files/preview/2/14/6cba708f906bf04730448d7208cc4790.png?163888817373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594" y="3149647"/>
            <a:ext cx="2828738" cy="1633497"/>
          </a:xfrm>
          <a:prstGeom prst="rect">
            <a:avLst/>
          </a:prstGeom>
          <a:noFill/>
        </p:spPr>
      </p:pic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44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7619" y="512153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8080"/>
                </a:solidFill>
                <a:latin typeface="Verdana"/>
                <a:cs typeface="Verdana"/>
              </a:rPr>
              <a:t>НАЛОГОВЫЕ  ДОХОДЫ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63043" y="1061387"/>
            <a:ext cx="8059282" cy="6713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-25" dirty="0" smtClean="0">
                <a:latin typeface="Verdana"/>
                <a:cs typeface="Verdana"/>
              </a:rPr>
              <a:t>	</a:t>
            </a:r>
            <a:r>
              <a:rPr lang="ru-RU" sz="1400" i="1" spc="-25" dirty="0" smtClean="0">
                <a:solidFill>
                  <a:schemeClr val="bg1"/>
                </a:solidFill>
                <a:latin typeface="Verdana"/>
                <a:cs typeface="Verdana"/>
              </a:rPr>
              <a:t>- часть доходов граждан и организаций, которые они обязаны заплатить государству.</a:t>
            </a:r>
            <a:endParaRPr lang="ru-RU" sz="1400" i="1" spc="-1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3258" y="1594196"/>
            <a:ext cx="7830438" cy="964792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00CC99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8779" y="189414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43726" y="2061822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34484" y="1637487"/>
            <a:ext cx="6809924" cy="9489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 </a:t>
            </a:r>
            <a:r>
              <a:rPr lang="ru-RU" sz="12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200" b="1" i="1" spc="-1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200" b="1" i="1" spc="-70" dirty="0">
                <a:solidFill>
                  <a:schemeClr val="bg1"/>
                </a:solidFill>
                <a:cs typeface="Trebuchet MS"/>
              </a:rPr>
              <a:t>:</a:t>
            </a:r>
            <a:endParaRPr lang="ru-RU" sz="1200" dirty="0">
              <a:solidFill>
                <a:schemeClr val="bg1"/>
              </a:solidFill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0665" algn="l"/>
                <a:tab pos="454025" algn="l"/>
                <a:tab pos="696595" algn="l"/>
                <a:tab pos="1699895" algn="l"/>
                <a:tab pos="2551430" algn="l"/>
                <a:tab pos="3489325" algn="l"/>
                <a:tab pos="4414520" algn="l"/>
                <a:tab pos="5138420" algn="l"/>
              </a:tabLst>
            </a:pPr>
            <a:r>
              <a:rPr lang="ru-RU" sz="1200" i="1" spc="-265" dirty="0">
                <a:solidFill>
                  <a:schemeClr val="bg1"/>
                </a:solidFill>
                <a:latin typeface="Verdana"/>
                <a:cs typeface="Verdana"/>
              </a:rPr>
              <a:t>«	</a:t>
            </a:r>
            <a:r>
              <a:rPr lang="ru-RU" sz="1200" i="1" spc="-150" dirty="0">
                <a:solidFill>
                  <a:schemeClr val="bg1"/>
                </a:solidFill>
                <a:latin typeface="Verdana"/>
                <a:cs typeface="Verdana"/>
              </a:rPr>
              <a:t>-	</a:t>
            </a:r>
            <a:r>
              <a:rPr lang="ru-RU" sz="1200" i="1" spc="-95" dirty="0">
                <a:solidFill>
                  <a:schemeClr val="bg1"/>
                </a:solidFill>
                <a:latin typeface="Verdana"/>
                <a:cs typeface="Verdana"/>
              </a:rPr>
              <a:t>к	</a:t>
            </a:r>
            <a:r>
              <a:rPr lang="ru-RU" sz="1200" i="1" spc="-25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lang="ru-RU"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lang="ru-RU" sz="1200" i="1" spc="-114" dirty="0">
                <a:solidFill>
                  <a:schemeClr val="bg1"/>
                </a:solidFill>
                <a:latin typeface="Verdana"/>
                <a:cs typeface="Verdana"/>
              </a:rPr>
              <a:t>л</a:t>
            </a:r>
            <a:r>
              <a:rPr lang="ru-RU"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140" dirty="0">
                <a:solidFill>
                  <a:schemeClr val="bg1"/>
                </a:solidFill>
                <a:latin typeface="Verdana"/>
                <a:cs typeface="Verdana"/>
              </a:rPr>
              <a:t>г</a:t>
            </a:r>
            <a:r>
              <a:rPr lang="ru-RU"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вым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lang="ru-RU"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40" dirty="0">
                <a:solidFill>
                  <a:schemeClr val="bg1"/>
                </a:solidFill>
                <a:latin typeface="Verdana"/>
                <a:cs typeface="Verdana"/>
              </a:rPr>
              <a:t>х</a:t>
            </a:r>
            <a:r>
              <a:rPr lang="ru-RU" sz="1200" i="1" spc="-50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lang="ru-RU"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lang="ru-RU" sz="1200" i="1" spc="180" dirty="0">
                <a:solidFill>
                  <a:schemeClr val="bg1"/>
                </a:solidFill>
                <a:latin typeface="Verdana"/>
                <a:cs typeface="Verdana"/>
              </a:rPr>
              <a:t>м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lang="ru-RU" sz="1200" i="1" spc="60" dirty="0">
                <a:solidFill>
                  <a:schemeClr val="bg1"/>
                </a:solidFill>
                <a:latin typeface="Verdana"/>
                <a:cs typeface="Verdana"/>
              </a:rPr>
              <a:t>б</a:t>
            </a:r>
            <a:r>
              <a:rPr lang="ru-RU" sz="1200" i="1" spc="5" dirty="0">
                <a:solidFill>
                  <a:schemeClr val="bg1"/>
                </a:solidFill>
                <a:latin typeface="Verdana"/>
                <a:cs typeface="Verdana"/>
              </a:rPr>
              <a:t>ю</a:t>
            </a:r>
            <a:r>
              <a:rPr lang="ru-RU" sz="1200" i="1" spc="-25" dirty="0">
                <a:solidFill>
                  <a:schemeClr val="bg1"/>
                </a:solidFill>
                <a:latin typeface="Verdana"/>
                <a:cs typeface="Verdana"/>
              </a:rPr>
              <a:t>джет</a:t>
            </a:r>
            <a:r>
              <a:rPr lang="ru-RU"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155" dirty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lang="ru-RU" sz="1200" i="1" spc="60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65" dirty="0">
                <a:solidFill>
                  <a:schemeClr val="bg1"/>
                </a:solidFill>
                <a:latin typeface="Verdana"/>
                <a:cs typeface="Verdana"/>
              </a:rPr>
              <a:t>т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lang="ru-RU"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ятс</a:t>
            </a:r>
            <a:r>
              <a:rPr lang="ru-RU" sz="1200" i="1" spc="-75" dirty="0">
                <a:solidFill>
                  <a:schemeClr val="bg1"/>
                </a:solidFill>
                <a:latin typeface="Verdana"/>
                <a:cs typeface="Verdana"/>
              </a:rPr>
              <a:t>я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lang="ru-RU" sz="1200" i="1" spc="5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lang="ru-RU" sz="1200" i="1" spc="10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40" dirty="0">
                <a:solidFill>
                  <a:schemeClr val="bg1"/>
                </a:solidFill>
                <a:latin typeface="Verdana"/>
                <a:cs typeface="Verdana"/>
              </a:rPr>
              <a:t>х</a:t>
            </a:r>
            <a:r>
              <a:rPr lang="ru-RU" sz="1200" i="1" spc="-50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lang="ru-RU" sz="1200" i="1" spc="-80" dirty="0">
                <a:solidFill>
                  <a:schemeClr val="bg1"/>
                </a:solidFill>
                <a:latin typeface="Verdana"/>
                <a:cs typeface="Verdana"/>
              </a:rPr>
              <a:t>ды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lang="ru-RU" sz="1200" i="1" spc="-20" dirty="0" smtClean="0">
                <a:solidFill>
                  <a:schemeClr val="bg1"/>
                </a:solidFill>
                <a:latin typeface="Verdana"/>
                <a:cs typeface="Verdana"/>
              </a:rPr>
              <a:t>от предусмотренных законодательством Российской Федерации о налогах и сборах федеральных налогов и сборов, в том числе налогов, предусмотренных специальными налоговыми режимами, региональных и местных налогов.»    </a:t>
            </a:r>
            <a:endParaRPr lang="ru-RU"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33" name="object 23"/>
          <p:cNvSpPr/>
          <p:nvPr/>
        </p:nvSpPr>
        <p:spPr>
          <a:xfrm>
            <a:off x="3808471" y="2791652"/>
            <a:ext cx="1368425" cy="1368425"/>
          </a:xfrm>
          <a:custGeom>
            <a:avLst/>
            <a:gdLst/>
            <a:ahLst/>
            <a:cxnLst/>
            <a:rect l="l" t="t" r="r" b="b"/>
            <a:pathLst>
              <a:path w="1368425" h="1368425">
                <a:moveTo>
                  <a:pt x="684021" y="0"/>
                </a:moveTo>
                <a:lnTo>
                  <a:pt x="635181" y="1717"/>
                </a:lnTo>
                <a:lnTo>
                  <a:pt x="587265" y="6794"/>
                </a:lnTo>
                <a:lnTo>
                  <a:pt x="540391" y="15113"/>
                </a:lnTo>
                <a:lnTo>
                  <a:pt x="494674" y="26559"/>
                </a:lnTo>
                <a:lnTo>
                  <a:pt x="450230" y="41015"/>
                </a:lnTo>
                <a:lnTo>
                  <a:pt x="407174" y="58367"/>
                </a:lnTo>
                <a:lnTo>
                  <a:pt x="365624" y="78498"/>
                </a:lnTo>
                <a:lnTo>
                  <a:pt x="325694" y="101293"/>
                </a:lnTo>
                <a:lnTo>
                  <a:pt x="287500" y="126634"/>
                </a:lnTo>
                <a:lnTo>
                  <a:pt x="251159" y="154408"/>
                </a:lnTo>
                <a:lnTo>
                  <a:pt x="216786" y="184497"/>
                </a:lnTo>
                <a:lnTo>
                  <a:pt x="184497" y="216786"/>
                </a:lnTo>
                <a:lnTo>
                  <a:pt x="154408" y="251159"/>
                </a:lnTo>
                <a:lnTo>
                  <a:pt x="126634" y="287500"/>
                </a:lnTo>
                <a:lnTo>
                  <a:pt x="101293" y="325694"/>
                </a:lnTo>
                <a:lnTo>
                  <a:pt x="78498" y="365624"/>
                </a:lnTo>
                <a:lnTo>
                  <a:pt x="58367" y="407174"/>
                </a:lnTo>
                <a:lnTo>
                  <a:pt x="41015" y="450230"/>
                </a:lnTo>
                <a:lnTo>
                  <a:pt x="26559" y="494674"/>
                </a:lnTo>
                <a:lnTo>
                  <a:pt x="15113" y="540391"/>
                </a:lnTo>
                <a:lnTo>
                  <a:pt x="6794" y="587265"/>
                </a:lnTo>
                <a:lnTo>
                  <a:pt x="1717" y="635181"/>
                </a:lnTo>
                <a:lnTo>
                  <a:pt x="0" y="684022"/>
                </a:lnTo>
                <a:lnTo>
                  <a:pt x="1717" y="732878"/>
                </a:lnTo>
                <a:lnTo>
                  <a:pt x="6794" y="780808"/>
                </a:lnTo>
                <a:lnTo>
                  <a:pt x="15113" y="827696"/>
                </a:lnTo>
                <a:lnTo>
                  <a:pt x="26559" y="873425"/>
                </a:lnTo>
                <a:lnTo>
                  <a:pt x="41015" y="917879"/>
                </a:lnTo>
                <a:lnTo>
                  <a:pt x="58367" y="960944"/>
                </a:lnTo>
                <a:lnTo>
                  <a:pt x="78498" y="1002503"/>
                </a:lnTo>
                <a:lnTo>
                  <a:pt x="101293" y="1042441"/>
                </a:lnTo>
                <a:lnTo>
                  <a:pt x="126634" y="1080641"/>
                </a:lnTo>
                <a:lnTo>
                  <a:pt x="154408" y="1116988"/>
                </a:lnTo>
                <a:lnTo>
                  <a:pt x="184497" y="1151366"/>
                </a:lnTo>
                <a:lnTo>
                  <a:pt x="216786" y="1183659"/>
                </a:lnTo>
                <a:lnTo>
                  <a:pt x="251159" y="1213752"/>
                </a:lnTo>
                <a:lnTo>
                  <a:pt x="287500" y="1241528"/>
                </a:lnTo>
                <a:lnTo>
                  <a:pt x="325694" y="1266872"/>
                </a:lnTo>
                <a:lnTo>
                  <a:pt x="365624" y="1289668"/>
                </a:lnTo>
                <a:lnTo>
                  <a:pt x="407174" y="1309801"/>
                </a:lnTo>
                <a:lnTo>
                  <a:pt x="450230" y="1327153"/>
                </a:lnTo>
                <a:lnTo>
                  <a:pt x="494674" y="1341611"/>
                </a:lnTo>
                <a:lnTo>
                  <a:pt x="540391" y="1353057"/>
                </a:lnTo>
                <a:lnTo>
                  <a:pt x="587265" y="1361376"/>
                </a:lnTo>
                <a:lnTo>
                  <a:pt x="635181" y="1366453"/>
                </a:lnTo>
                <a:lnTo>
                  <a:pt x="684021" y="1368171"/>
                </a:lnTo>
                <a:lnTo>
                  <a:pt x="732878" y="1366453"/>
                </a:lnTo>
                <a:lnTo>
                  <a:pt x="780808" y="1361376"/>
                </a:lnTo>
                <a:lnTo>
                  <a:pt x="827696" y="1353057"/>
                </a:lnTo>
                <a:lnTo>
                  <a:pt x="873425" y="1341611"/>
                </a:lnTo>
                <a:lnTo>
                  <a:pt x="917879" y="1327153"/>
                </a:lnTo>
                <a:lnTo>
                  <a:pt x="960944" y="1309801"/>
                </a:lnTo>
                <a:lnTo>
                  <a:pt x="1002503" y="1289668"/>
                </a:lnTo>
                <a:lnTo>
                  <a:pt x="1042441" y="1266872"/>
                </a:lnTo>
                <a:lnTo>
                  <a:pt x="1080641" y="1241528"/>
                </a:lnTo>
                <a:lnTo>
                  <a:pt x="1116988" y="1213752"/>
                </a:lnTo>
                <a:lnTo>
                  <a:pt x="1151366" y="1183659"/>
                </a:lnTo>
                <a:lnTo>
                  <a:pt x="1183659" y="1151366"/>
                </a:lnTo>
                <a:lnTo>
                  <a:pt x="1213752" y="1116988"/>
                </a:lnTo>
                <a:lnTo>
                  <a:pt x="1241528" y="1080641"/>
                </a:lnTo>
                <a:lnTo>
                  <a:pt x="1266872" y="1042441"/>
                </a:lnTo>
                <a:lnTo>
                  <a:pt x="1289668" y="1002503"/>
                </a:lnTo>
                <a:lnTo>
                  <a:pt x="1309801" y="960944"/>
                </a:lnTo>
                <a:lnTo>
                  <a:pt x="1327153" y="917879"/>
                </a:lnTo>
                <a:lnTo>
                  <a:pt x="1341611" y="873425"/>
                </a:lnTo>
                <a:lnTo>
                  <a:pt x="1353057" y="827696"/>
                </a:lnTo>
                <a:lnTo>
                  <a:pt x="1361376" y="780808"/>
                </a:lnTo>
                <a:lnTo>
                  <a:pt x="1366453" y="732878"/>
                </a:lnTo>
                <a:lnTo>
                  <a:pt x="1368170" y="684022"/>
                </a:lnTo>
                <a:lnTo>
                  <a:pt x="1366453" y="635181"/>
                </a:lnTo>
                <a:lnTo>
                  <a:pt x="1361376" y="587265"/>
                </a:lnTo>
                <a:lnTo>
                  <a:pt x="1353057" y="540391"/>
                </a:lnTo>
                <a:lnTo>
                  <a:pt x="1341611" y="494674"/>
                </a:lnTo>
                <a:lnTo>
                  <a:pt x="1327153" y="450230"/>
                </a:lnTo>
                <a:lnTo>
                  <a:pt x="1309801" y="407174"/>
                </a:lnTo>
                <a:lnTo>
                  <a:pt x="1289668" y="365624"/>
                </a:lnTo>
                <a:lnTo>
                  <a:pt x="1266872" y="325694"/>
                </a:lnTo>
                <a:lnTo>
                  <a:pt x="1241528" y="287500"/>
                </a:lnTo>
                <a:lnTo>
                  <a:pt x="1213752" y="251159"/>
                </a:lnTo>
                <a:lnTo>
                  <a:pt x="1183659" y="216786"/>
                </a:lnTo>
                <a:lnTo>
                  <a:pt x="1151366" y="184497"/>
                </a:lnTo>
                <a:lnTo>
                  <a:pt x="1116988" y="154408"/>
                </a:lnTo>
                <a:lnTo>
                  <a:pt x="1080641" y="126634"/>
                </a:lnTo>
                <a:lnTo>
                  <a:pt x="1042441" y="101293"/>
                </a:lnTo>
                <a:lnTo>
                  <a:pt x="1002503" y="78498"/>
                </a:lnTo>
                <a:lnTo>
                  <a:pt x="960944" y="58367"/>
                </a:lnTo>
                <a:lnTo>
                  <a:pt x="917879" y="41015"/>
                </a:lnTo>
                <a:lnTo>
                  <a:pt x="873425" y="26559"/>
                </a:lnTo>
                <a:lnTo>
                  <a:pt x="827696" y="15113"/>
                </a:lnTo>
                <a:lnTo>
                  <a:pt x="780808" y="6794"/>
                </a:lnTo>
                <a:lnTo>
                  <a:pt x="732878" y="1717"/>
                </a:lnTo>
                <a:lnTo>
                  <a:pt x="684021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5"/>
          <p:cNvSpPr txBox="1"/>
          <p:nvPr/>
        </p:nvSpPr>
        <p:spPr>
          <a:xfrm>
            <a:off x="3926897" y="3260067"/>
            <a:ext cx="1131571" cy="4315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650"/>
              </a:lnSpc>
              <a:spcBef>
                <a:spcPts val="100"/>
              </a:spcBef>
            </a:pPr>
            <a:r>
              <a:rPr sz="1400" b="1" spc="-175" dirty="0">
                <a:solidFill>
                  <a:srgbClr val="009999"/>
                </a:solidFill>
                <a:latin typeface="Verdana"/>
                <a:cs typeface="Verdana"/>
              </a:rPr>
              <a:t>НАЛОГОВЫЕ</a:t>
            </a:r>
            <a:endParaRPr sz="1400" dirty="0">
              <a:solidFill>
                <a:srgbClr val="009999"/>
              </a:solidFill>
              <a:latin typeface="Verdana"/>
              <a:cs typeface="Verdana"/>
            </a:endParaRPr>
          </a:p>
          <a:p>
            <a:pPr marL="1905" algn="ctr">
              <a:lnSpc>
                <a:spcPts val="1650"/>
              </a:lnSpc>
            </a:pPr>
            <a:r>
              <a:rPr sz="1400" b="1" spc="-110" dirty="0">
                <a:solidFill>
                  <a:srgbClr val="009999"/>
                </a:solidFill>
                <a:latin typeface="Verdana"/>
                <a:cs typeface="Verdana"/>
              </a:rPr>
              <a:t>ДОХОДЫ</a:t>
            </a:r>
            <a:endParaRPr sz="14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35" name="object 33"/>
          <p:cNvSpPr/>
          <p:nvPr/>
        </p:nvSpPr>
        <p:spPr>
          <a:xfrm>
            <a:off x="572395" y="2910661"/>
            <a:ext cx="1224280" cy="1224280"/>
          </a:xfrm>
          <a:custGeom>
            <a:avLst/>
            <a:gdLst/>
            <a:ahLst/>
            <a:cxnLst/>
            <a:rect l="l" t="t" r="r" b="b"/>
            <a:pathLst>
              <a:path w="1224280" h="1224279">
                <a:moveTo>
                  <a:pt x="612089" y="0"/>
                </a:moveTo>
                <a:lnTo>
                  <a:pt x="564251" y="1841"/>
                </a:lnTo>
                <a:lnTo>
                  <a:pt x="517421" y="7276"/>
                </a:lnTo>
                <a:lnTo>
                  <a:pt x="471734" y="16166"/>
                </a:lnTo>
                <a:lnTo>
                  <a:pt x="427327" y="28377"/>
                </a:lnTo>
                <a:lnTo>
                  <a:pt x="384336" y="43772"/>
                </a:lnTo>
                <a:lnTo>
                  <a:pt x="342896" y="62215"/>
                </a:lnTo>
                <a:lnTo>
                  <a:pt x="303144" y="83570"/>
                </a:lnTo>
                <a:lnTo>
                  <a:pt x="265216" y="107701"/>
                </a:lnTo>
                <a:lnTo>
                  <a:pt x="229247" y="134470"/>
                </a:lnTo>
                <a:lnTo>
                  <a:pt x="195374" y="163743"/>
                </a:lnTo>
                <a:lnTo>
                  <a:pt x="163733" y="195383"/>
                </a:lnTo>
                <a:lnTo>
                  <a:pt x="134460" y="229254"/>
                </a:lnTo>
                <a:lnTo>
                  <a:pt x="107691" y="265220"/>
                </a:lnTo>
                <a:lnTo>
                  <a:pt x="83562" y="303144"/>
                </a:lnTo>
                <a:lnTo>
                  <a:pt x="62208" y="342890"/>
                </a:lnTo>
                <a:lnTo>
                  <a:pt x="43767" y="384323"/>
                </a:lnTo>
                <a:lnTo>
                  <a:pt x="28373" y="427305"/>
                </a:lnTo>
                <a:lnTo>
                  <a:pt x="16164" y="471702"/>
                </a:lnTo>
                <a:lnTo>
                  <a:pt x="7274" y="517376"/>
                </a:lnTo>
                <a:lnTo>
                  <a:pt x="1841" y="564192"/>
                </a:lnTo>
                <a:lnTo>
                  <a:pt x="0" y="612012"/>
                </a:lnTo>
                <a:lnTo>
                  <a:pt x="1841" y="659851"/>
                </a:lnTo>
                <a:lnTo>
                  <a:pt x="7274" y="706682"/>
                </a:lnTo>
                <a:lnTo>
                  <a:pt x="16164" y="752370"/>
                </a:lnTo>
                <a:lnTo>
                  <a:pt x="28373" y="796779"/>
                </a:lnTo>
                <a:lnTo>
                  <a:pt x="43767" y="839773"/>
                </a:lnTo>
                <a:lnTo>
                  <a:pt x="62208" y="881215"/>
                </a:lnTo>
                <a:lnTo>
                  <a:pt x="83562" y="920971"/>
                </a:lnTo>
                <a:lnTo>
                  <a:pt x="107691" y="958902"/>
                </a:lnTo>
                <a:lnTo>
                  <a:pt x="134460" y="994874"/>
                </a:lnTo>
                <a:lnTo>
                  <a:pt x="163733" y="1028751"/>
                </a:lnTo>
                <a:lnTo>
                  <a:pt x="195374" y="1060395"/>
                </a:lnTo>
                <a:lnTo>
                  <a:pt x="229247" y="1089672"/>
                </a:lnTo>
                <a:lnTo>
                  <a:pt x="265216" y="1116444"/>
                </a:lnTo>
                <a:lnTo>
                  <a:pt x="303144" y="1140577"/>
                </a:lnTo>
                <a:lnTo>
                  <a:pt x="342896" y="1161934"/>
                </a:lnTo>
                <a:lnTo>
                  <a:pt x="384336" y="1180378"/>
                </a:lnTo>
                <a:lnTo>
                  <a:pt x="427327" y="1195774"/>
                </a:lnTo>
                <a:lnTo>
                  <a:pt x="471734" y="1207985"/>
                </a:lnTo>
                <a:lnTo>
                  <a:pt x="517421" y="1216876"/>
                </a:lnTo>
                <a:lnTo>
                  <a:pt x="564251" y="1222311"/>
                </a:lnTo>
                <a:lnTo>
                  <a:pt x="612089" y="1224152"/>
                </a:lnTo>
                <a:lnTo>
                  <a:pt x="659926" y="1222311"/>
                </a:lnTo>
                <a:lnTo>
                  <a:pt x="706755" y="1216876"/>
                </a:lnTo>
                <a:lnTo>
                  <a:pt x="752439" y="1207985"/>
                </a:lnTo>
                <a:lnTo>
                  <a:pt x="796843" y="1195774"/>
                </a:lnTo>
                <a:lnTo>
                  <a:pt x="839831" y="1180378"/>
                </a:lnTo>
                <a:lnTo>
                  <a:pt x="881266" y="1161934"/>
                </a:lnTo>
                <a:lnTo>
                  <a:pt x="921014" y="1140577"/>
                </a:lnTo>
                <a:lnTo>
                  <a:pt x="958937" y="1116444"/>
                </a:lnTo>
                <a:lnTo>
                  <a:pt x="994900" y="1089672"/>
                </a:lnTo>
                <a:lnTo>
                  <a:pt x="1028768" y="1060395"/>
                </a:lnTo>
                <a:lnTo>
                  <a:pt x="1060403" y="1028751"/>
                </a:lnTo>
                <a:lnTo>
                  <a:pt x="1089671" y="994874"/>
                </a:lnTo>
                <a:lnTo>
                  <a:pt x="1116435" y="958902"/>
                </a:lnTo>
                <a:lnTo>
                  <a:pt x="1140559" y="920971"/>
                </a:lnTo>
                <a:lnTo>
                  <a:pt x="1161908" y="881215"/>
                </a:lnTo>
                <a:lnTo>
                  <a:pt x="1180345" y="839773"/>
                </a:lnTo>
                <a:lnTo>
                  <a:pt x="1195735" y="796779"/>
                </a:lnTo>
                <a:lnTo>
                  <a:pt x="1207942" y="752370"/>
                </a:lnTo>
                <a:lnTo>
                  <a:pt x="1216829" y="706682"/>
                </a:lnTo>
                <a:lnTo>
                  <a:pt x="1222261" y="659851"/>
                </a:lnTo>
                <a:lnTo>
                  <a:pt x="1224102" y="612012"/>
                </a:lnTo>
                <a:lnTo>
                  <a:pt x="1222261" y="564192"/>
                </a:lnTo>
                <a:lnTo>
                  <a:pt x="1216829" y="517376"/>
                </a:lnTo>
                <a:lnTo>
                  <a:pt x="1207942" y="471702"/>
                </a:lnTo>
                <a:lnTo>
                  <a:pt x="1195735" y="427305"/>
                </a:lnTo>
                <a:lnTo>
                  <a:pt x="1180345" y="384323"/>
                </a:lnTo>
                <a:lnTo>
                  <a:pt x="1161908" y="342890"/>
                </a:lnTo>
                <a:lnTo>
                  <a:pt x="1140559" y="303144"/>
                </a:lnTo>
                <a:lnTo>
                  <a:pt x="1116435" y="265220"/>
                </a:lnTo>
                <a:lnTo>
                  <a:pt x="1089671" y="229254"/>
                </a:lnTo>
                <a:lnTo>
                  <a:pt x="1060403" y="195383"/>
                </a:lnTo>
                <a:lnTo>
                  <a:pt x="1028768" y="163743"/>
                </a:lnTo>
                <a:lnTo>
                  <a:pt x="994900" y="134470"/>
                </a:lnTo>
                <a:lnTo>
                  <a:pt x="958937" y="107701"/>
                </a:lnTo>
                <a:lnTo>
                  <a:pt x="921014" y="83570"/>
                </a:lnTo>
                <a:lnTo>
                  <a:pt x="881266" y="62215"/>
                </a:lnTo>
                <a:lnTo>
                  <a:pt x="839831" y="43772"/>
                </a:lnTo>
                <a:lnTo>
                  <a:pt x="796843" y="28377"/>
                </a:lnTo>
                <a:lnTo>
                  <a:pt x="752439" y="16166"/>
                </a:lnTo>
                <a:lnTo>
                  <a:pt x="706755" y="7276"/>
                </a:lnTo>
                <a:lnTo>
                  <a:pt x="659926" y="1841"/>
                </a:lnTo>
                <a:lnTo>
                  <a:pt x="612089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3"/>
          <p:cNvSpPr/>
          <p:nvPr/>
        </p:nvSpPr>
        <p:spPr>
          <a:xfrm>
            <a:off x="1841203" y="3838502"/>
            <a:ext cx="1224280" cy="1224280"/>
          </a:xfrm>
          <a:custGeom>
            <a:avLst/>
            <a:gdLst/>
            <a:ahLst/>
            <a:cxnLst/>
            <a:rect l="l" t="t" r="r" b="b"/>
            <a:pathLst>
              <a:path w="1224280" h="1224279">
                <a:moveTo>
                  <a:pt x="612089" y="0"/>
                </a:moveTo>
                <a:lnTo>
                  <a:pt x="564251" y="1841"/>
                </a:lnTo>
                <a:lnTo>
                  <a:pt x="517421" y="7276"/>
                </a:lnTo>
                <a:lnTo>
                  <a:pt x="471734" y="16166"/>
                </a:lnTo>
                <a:lnTo>
                  <a:pt x="427327" y="28377"/>
                </a:lnTo>
                <a:lnTo>
                  <a:pt x="384336" y="43772"/>
                </a:lnTo>
                <a:lnTo>
                  <a:pt x="342896" y="62215"/>
                </a:lnTo>
                <a:lnTo>
                  <a:pt x="303144" y="83570"/>
                </a:lnTo>
                <a:lnTo>
                  <a:pt x="265216" y="107701"/>
                </a:lnTo>
                <a:lnTo>
                  <a:pt x="229247" y="134470"/>
                </a:lnTo>
                <a:lnTo>
                  <a:pt x="195374" y="163743"/>
                </a:lnTo>
                <a:lnTo>
                  <a:pt x="163733" y="195383"/>
                </a:lnTo>
                <a:lnTo>
                  <a:pt x="134460" y="229254"/>
                </a:lnTo>
                <a:lnTo>
                  <a:pt x="107691" y="265220"/>
                </a:lnTo>
                <a:lnTo>
                  <a:pt x="83562" y="303144"/>
                </a:lnTo>
                <a:lnTo>
                  <a:pt x="62208" y="342890"/>
                </a:lnTo>
                <a:lnTo>
                  <a:pt x="43767" y="384323"/>
                </a:lnTo>
                <a:lnTo>
                  <a:pt x="28373" y="427305"/>
                </a:lnTo>
                <a:lnTo>
                  <a:pt x="16164" y="471702"/>
                </a:lnTo>
                <a:lnTo>
                  <a:pt x="7274" y="517376"/>
                </a:lnTo>
                <a:lnTo>
                  <a:pt x="1841" y="564192"/>
                </a:lnTo>
                <a:lnTo>
                  <a:pt x="0" y="612012"/>
                </a:lnTo>
                <a:lnTo>
                  <a:pt x="1841" y="659851"/>
                </a:lnTo>
                <a:lnTo>
                  <a:pt x="7274" y="706682"/>
                </a:lnTo>
                <a:lnTo>
                  <a:pt x="16164" y="752370"/>
                </a:lnTo>
                <a:lnTo>
                  <a:pt x="28373" y="796779"/>
                </a:lnTo>
                <a:lnTo>
                  <a:pt x="43767" y="839773"/>
                </a:lnTo>
                <a:lnTo>
                  <a:pt x="62208" y="881215"/>
                </a:lnTo>
                <a:lnTo>
                  <a:pt x="83562" y="920971"/>
                </a:lnTo>
                <a:lnTo>
                  <a:pt x="107691" y="958902"/>
                </a:lnTo>
                <a:lnTo>
                  <a:pt x="134460" y="994874"/>
                </a:lnTo>
                <a:lnTo>
                  <a:pt x="163733" y="1028751"/>
                </a:lnTo>
                <a:lnTo>
                  <a:pt x="195374" y="1060395"/>
                </a:lnTo>
                <a:lnTo>
                  <a:pt x="229247" y="1089672"/>
                </a:lnTo>
                <a:lnTo>
                  <a:pt x="265216" y="1116444"/>
                </a:lnTo>
                <a:lnTo>
                  <a:pt x="303144" y="1140577"/>
                </a:lnTo>
                <a:lnTo>
                  <a:pt x="342896" y="1161934"/>
                </a:lnTo>
                <a:lnTo>
                  <a:pt x="384336" y="1180378"/>
                </a:lnTo>
                <a:lnTo>
                  <a:pt x="427327" y="1195774"/>
                </a:lnTo>
                <a:lnTo>
                  <a:pt x="471734" y="1207985"/>
                </a:lnTo>
                <a:lnTo>
                  <a:pt x="517421" y="1216876"/>
                </a:lnTo>
                <a:lnTo>
                  <a:pt x="564251" y="1222311"/>
                </a:lnTo>
                <a:lnTo>
                  <a:pt x="612089" y="1224152"/>
                </a:lnTo>
                <a:lnTo>
                  <a:pt x="659926" y="1222311"/>
                </a:lnTo>
                <a:lnTo>
                  <a:pt x="706755" y="1216876"/>
                </a:lnTo>
                <a:lnTo>
                  <a:pt x="752439" y="1207985"/>
                </a:lnTo>
                <a:lnTo>
                  <a:pt x="796843" y="1195774"/>
                </a:lnTo>
                <a:lnTo>
                  <a:pt x="839831" y="1180378"/>
                </a:lnTo>
                <a:lnTo>
                  <a:pt x="881266" y="1161934"/>
                </a:lnTo>
                <a:lnTo>
                  <a:pt x="921014" y="1140577"/>
                </a:lnTo>
                <a:lnTo>
                  <a:pt x="958937" y="1116444"/>
                </a:lnTo>
                <a:lnTo>
                  <a:pt x="994900" y="1089672"/>
                </a:lnTo>
                <a:lnTo>
                  <a:pt x="1028768" y="1060395"/>
                </a:lnTo>
                <a:lnTo>
                  <a:pt x="1060403" y="1028751"/>
                </a:lnTo>
                <a:lnTo>
                  <a:pt x="1089671" y="994874"/>
                </a:lnTo>
                <a:lnTo>
                  <a:pt x="1116435" y="958902"/>
                </a:lnTo>
                <a:lnTo>
                  <a:pt x="1140559" y="920971"/>
                </a:lnTo>
                <a:lnTo>
                  <a:pt x="1161908" y="881215"/>
                </a:lnTo>
                <a:lnTo>
                  <a:pt x="1180345" y="839773"/>
                </a:lnTo>
                <a:lnTo>
                  <a:pt x="1195735" y="796779"/>
                </a:lnTo>
                <a:lnTo>
                  <a:pt x="1207942" y="752370"/>
                </a:lnTo>
                <a:lnTo>
                  <a:pt x="1216829" y="706682"/>
                </a:lnTo>
                <a:lnTo>
                  <a:pt x="1222261" y="659851"/>
                </a:lnTo>
                <a:lnTo>
                  <a:pt x="1224102" y="612012"/>
                </a:lnTo>
                <a:lnTo>
                  <a:pt x="1222261" y="564192"/>
                </a:lnTo>
                <a:lnTo>
                  <a:pt x="1216829" y="517376"/>
                </a:lnTo>
                <a:lnTo>
                  <a:pt x="1207942" y="471702"/>
                </a:lnTo>
                <a:lnTo>
                  <a:pt x="1195735" y="427305"/>
                </a:lnTo>
                <a:lnTo>
                  <a:pt x="1180345" y="384323"/>
                </a:lnTo>
                <a:lnTo>
                  <a:pt x="1161908" y="342890"/>
                </a:lnTo>
                <a:lnTo>
                  <a:pt x="1140559" y="303144"/>
                </a:lnTo>
                <a:lnTo>
                  <a:pt x="1116435" y="265220"/>
                </a:lnTo>
                <a:lnTo>
                  <a:pt x="1089671" y="229254"/>
                </a:lnTo>
                <a:lnTo>
                  <a:pt x="1060403" y="195383"/>
                </a:lnTo>
                <a:lnTo>
                  <a:pt x="1028768" y="163743"/>
                </a:lnTo>
                <a:lnTo>
                  <a:pt x="994900" y="134470"/>
                </a:lnTo>
                <a:lnTo>
                  <a:pt x="958937" y="107701"/>
                </a:lnTo>
                <a:lnTo>
                  <a:pt x="921014" y="83570"/>
                </a:lnTo>
                <a:lnTo>
                  <a:pt x="881266" y="62215"/>
                </a:lnTo>
                <a:lnTo>
                  <a:pt x="839831" y="43772"/>
                </a:lnTo>
                <a:lnTo>
                  <a:pt x="796843" y="28377"/>
                </a:lnTo>
                <a:lnTo>
                  <a:pt x="752439" y="16166"/>
                </a:lnTo>
                <a:lnTo>
                  <a:pt x="706755" y="7276"/>
                </a:lnTo>
                <a:lnTo>
                  <a:pt x="659926" y="1841"/>
                </a:lnTo>
                <a:lnTo>
                  <a:pt x="612089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3"/>
          <p:cNvSpPr/>
          <p:nvPr/>
        </p:nvSpPr>
        <p:spPr>
          <a:xfrm>
            <a:off x="1927066" y="5322170"/>
            <a:ext cx="1224280" cy="1224280"/>
          </a:xfrm>
          <a:custGeom>
            <a:avLst/>
            <a:gdLst/>
            <a:ahLst/>
            <a:cxnLst/>
            <a:rect l="l" t="t" r="r" b="b"/>
            <a:pathLst>
              <a:path w="1224280" h="1224279">
                <a:moveTo>
                  <a:pt x="612089" y="0"/>
                </a:moveTo>
                <a:lnTo>
                  <a:pt x="564251" y="1841"/>
                </a:lnTo>
                <a:lnTo>
                  <a:pt x="517421" y="7276"/>
                </a:lnTo>
                <a:lnTo>
                  <a:pt x="471734" y="16166"/>
                </a:lnTo>
                <a:lnTo>
                  <a:pt x="427327" y="28377"/>
                </a:lnTo>
                <a:lnTo>
                  <a:pt x="384336" y="43772"/>
                </a:lnTo>
                <a:lnTo>
                  <a:pt x="342896" y="62215"/>
                </a:lnTo>
                <a:lnTo>
                  <a:pt x="303144" y="83570"/>
                </a:lnTo>
                <a:lnTo>
                  <a:pt x="265216" y="107701"/>
                </a:lnTo>
                <a:lnTo>
                  <a:pt x="229247" y="134470"/>
                </a:lnTo>
                <a:lnTo>
                  <a:pt x="195374" y="163743"/>
                </a:lnTo>
                <a:lnTo>
                  <a:pt x="163733" y="195383"/>
                </a:lnTo>
                <a:lnTo>
                  <a:pt x="134460" y="229254"/>
                </a:lnTo>
                <a:lnTo>
                  <a:pt x="107691" y="265220"/>
                </a:lnTo>
                <a:lnTo>
                  <a:pt x="83562" y="303144"/>
                </a:lnTo>
                <a:lnTo>
                  <a:pt x="62208" y="342890"/>
                </a:lnTo>
                <a:lnTo>
                  <a:pt x="43767" y="384323"/>
                </a:lnTo>
                <a:lnTo>
                  <a:pt x="28373" y="427305"/>
                </a:lnTo>
                <a:lnTo>
                  <a:pt x="16164" y="471702"/>
                </a:lnTo>
                <a:lnTo>
                  <a:pt x="7274" y="517376"/>
                </a:lnTo>
                <a:lnTo>
                  <a:pt x="1841" y="564192"/>
                </a:lnTo>
                <a:lnTo>
                  <a:pt x="0" y="612012"/>
                </a:lnTo>
                <a:lnTo>
                  <a:pt x="1841" y="659851"/>
                </a:lnTo>
                <a:lnTo>
                  <a:pt x="7274" y="706682"/>
                </a:lnTo>
                <a:lnTo>
                  <a:pt x="16164" y="752370"/>
                </a:lnTo>
                <a:lnTo>
                  <a:pt x="28373" y="796779"/>
                </a:lnTo>
                <a:lnTo>
                  <a:pt x="43767" y="839773"/>
                </a:lnTo>
                <a:lnTo>
                  <a:pt x="62208" y="881215"/>
                </a:lnTo>
                <a:lnTo>
                  <a:pt x="83562" y="920971"/>
                </a:lnTo>
                <a:lnTo>
                  <a:pt x="107691" y="958902"/>
                </a:lnTo>
                <a:lnTo>
                  <a:pt x="134460" y="994874"/>
                </a:lnTo>
                <a:lnTo>
                  <a:pt x="163733" y="1028751"/>
                </a:lnTo>
                <a:lnTo>
                  <a:pt x="195374" y="1060395"/>
                </a:lnTo>
                <a:lnTo>
                  <a:pt x="229247" y="1089672"/>
                </a:lnTo>
                <a:lnTo>
                  <a:pt x="265216" y="1116444"/>
                </a:lnTo>
                <a:lnTo>
                  <a:pt x="303144" y="1140577"/>
                </a:lnTo>
                <a:lnTo>
                  <a:pt x="342896" y="1161934"/>
                </a:lnTo>
                <a:lnTo>
                  <a:pt x="384336" y="1180378"/>
                </a:lnTo>
                <a:lnTo>
                  <a:pt x="427327" y="1195774"/>
                </a:lnTo>
                <a:lnTo>
                  <a:pt x="471734" y="1207985"/>
                </a:lnTo>
                <a:lnTo>
                  <a:pt x="517421" y="1216876"/>
                </a:lnTo>
                <a:lnTo>
                  <a:pt x="564251" y="1222311"/>
                </a:lnTo>
                <a:lnTo>
                  <a:pt x="612089" y="1224152"/>
                </a:lnTo>
                <a:lnTo>
                  <a:pt x="659926" y="1222311"/>
                </a:lnTo>
                <a:lnTo>
                  <a:pt x="706755" y="1216876"/>
                </a:lnTo>
                <a:lnTo>
                  <a:pt x="752439" y="1207985"/>
                </a:lnTo>
                <a:lnTo>
                  <a:pt x="796843" y="1195774"/>
                </a:lnTo>
                <a:lnTo>
                  <a:pt x="839831" y="1180378"/>
                </a:lnTo>
                <a:lnTo>
                  <a:pt x="881266" y="1161934"/>
                </a:lnTo>
                <a:lnTo>
                  <a:pt x="921014" y="1140577"/>
                </a:lnTo>
                <a:lnTo>
                  <a:pt x="958937" y="1116444"/>
                </a:lnTo>
                <a:lnTo>
                  <a:pt x="994900" y="1089672"/>
                </a:lnTo>
                <a:lnTo>
                  <a:pt x="1028768" y="1060395"/>
                </a:lnTo>
                <a:lnTo>
                  <a:pt x="1060403" y="1028751"/>
                </a:lnTo>
                <a:lnTo>
                  <a:pt x="1089671" y="994874"/>
                </a:lnTo>
                <a:lnTo>
                  <a:pt x="1116435" y="958902"/>
                </a:lnTo>
                <a:lnTo>
                  <a:pt x="1140559" y="920971"/>
                </a:lnTo>
                <a:lnTo>
                  <a:pt x="1161908" y="881215"/>
                </a:lnTo>
                <a:lnTo>
                  <a:pt x="1180345" y="839773"/>
                </a:lnTo>
                <a:lnTo>
                  <a:pt x="1195735" y="796779"/>
                </a:lnTo>
                <a:lnTo>
                  <a:pt x="1207942" y="752370"/>
                </a:lnTo>
                <a:lnTo>
                  <a:pt x="1216829" y="706682"/>
                </a:lnTo>
                <a:lnTo>
                  <a:pt x="1222261" y="659851"/>
                </a:lnTo>
                <a:lnTo>
                  <a:pt x="1224102" y="612012"/>
                </a:lnTo>
                <a:lnTo>
                  <a:pt x="1222261" y="564192"/>
                </a:lnTo>
                <a:lnTo>
                  <a:pt x="1216829" y="517376"/>
                </a:lnTo>
                <a:lnTo>
                  <a:pt x="1207942" y="471702"/>
                </a:lnTo>
                <a:lnTo>
                  <a:pt x="1195735" y="427305"/>
                </a:lnTo>
                <a:lnTo>
                  <a:pt x="1180345" y="384323"/>
                </a:lnTo>
                <a:lnTo>
                  <a:pt x="1161908" y="342890"/>
                </a:lnTo>
                <a:lnTo>
                  <a:pt x="1140559" y="303144"/>
                </a:lnTo>
                <a:lnTo>
                  <a:pt x="1116435" y="265220"/>
                </a:lnTo>
                <a:lnTo>
                  <a:pt x="1089671" y="229254"/>
                </a:lnTo>
                <a:lnTo>
                  <a:pt x="1060403" y="195383"/>
                </a:lnTo>
                <a:lnTo>
                  <a:pt x="1028768" y="163743"/>
                </a:lnTo>
                <a:lnTo>
                  <a:pt x="994900" y="134470"/>
                </a:lnTo>
                <a:lnTo>
                  <a:pt x="958937" y="107701"/>
                </a:lnTo>
                <a:lnTo>
                  <a:pt x="921014" y="83570"/>
                </a:lnTo>
                <a:lnTo>
                  <a:pt x="881266" y="62215"/>
                </a:lnTo>
                <a:lnTo>
                  <a:pt x="839831" y="43772"/>
                </a:lnTo>
                <a:lnTo>
                  <a:pt x="796843" y="28377"/>
                </a:lnTo>
                <a:lnTo>
                  <a:pt x="752439" y="16166"/>
                </a:lnTo>
                <a:lnTo>
                  <a:pt x="706755" y="7276"/>
                </a:lnTo>
                <a:lnTo>
                  <a:pt x="659926" y="1841"/>
                </a:lnTo>
                <a:lnTo>
                  <a:pt x="612089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3"/>
          <p:cNvSpPr/>
          <p:nvPr/>
        </p:nvSpPr>
        <p:spPr>
          <a:xfrm>
            <a:off x="3646321" y="5499299"/>
            <a:ext cx="1224280" cy="1224280"/>
          </a:xfrm>
          <a:custGeom>
            <a:avLst/>
            <a:gdLst/>
            <a:ahLst/>
            <a:cxnLst/>
            <a:rect l="l" t="t" r="r" b="b"/>
            <a:pathLst>
              <a:path w="1224280" h="1224279">
                <a:moveTo>
                  <a:pt x="612089" y="0"/>
                </a:moveTo>
                <a:lnTo>
                  <a:pt x="564251" y="1841"/>
                </a:lnTo>
                <a:lnTo>
                  <a:pt x="517421" y="7276"/>
                </a:lnTo>
                <a:lnTo>
                  <a:pt x="471734" y="16166"/>
                </a:lnTo>
                <a:lnTo>
                  <a:pt x="427327" y="28377"/>
                </a:lnTo>
                <a:lnTo>
                  <a:pt x="384336" y="43772"/>
                </a:lnTo>
                <a:lnTo>
                  <a:pt x="342896" y="62215"/>
                </a:lnTo>
                <a:lnTo>
                  <a:pt x="303144" y="83570"/>
                </a:lnTo>
                <a:lnTo>
                  <a:pt x="265216" y="107701"/>
                </a:lnTo>
                <a:lnTo>
                  <a:pt x="229247" y="134470"/>
                </a:lnTo>
                <a:lnTo>
                  <a:pt x="195374" y="163743"/>
                </a:lnTo>
                <a:lnTo>
                  <a:pt x="163733" y="195383"/>
                </a:lnTo>
                <a:lnTo>
                  <a:pt x="134460" y="229254"/>
                </a:lnTo>
                <a:lnTo>
                  <a:pt x="107691" y="265220"/>
                </a:lnTo>
                <a:lnTo>
                  <a:pt x="83562" y="303144"/>
                </a:lnTo>
                <a:lnTo>
                  <a:pt x="62208" y="342890"/>
                </a:lnTo>
                <a:lnTo>
                  <a:pt x="43767" y="384323"/>
                </a:lnTo>
                <a:lnTo>
                  <a:pt x="28373" y="427305"/>
                </a:lnTo>
                <a:lnTo>
                  <a:pt x="16164" y="471702"/>
                </a:lnTo>
                <a:lnTo>
                  <a:pt x="7274" y="517376"/>
                </a:lnTo>
                <a:lnTo>
                  <a:pt x="1841" y="564192"/>
                </a:lnTo>
                <a:lnTo>
                  <a:pt x="0" y="612012"/>
                </a:lnTo>
                <a:lnTo>
                  <a:pt x="1841" y="659851"/>
                </a:lnTo>
                <a:lnTo>
                  <a:pt x="7274" y="706682"/>
                </a:lnTo>
                <a:lnTo>
                  <a:pt x="16164" y="752370"/>
                </a:lnTo>
                <a:lnTo>
                  <a:pt x="28373" y="796779"/>
                </a:lnTo>
                <a:lnTo>
                  <a:pt x="43767" y="839773"/>
                </a:lnTo>
                <a:lnTo>
                  <a:pt x="62208" y="881215"/>
                </a:lnTo>
                <a:lnTo>
                  <a:pt x="83562" y="920971"/>
                </a:lnTo>
                <a:lnTo>
                  <a:pt x="107691" y="958902"/>
                </a:lnTo>
                <a:lnTo>
                  <a:pt x="134460" y="994874"/>
                </a:lnTo>
                <a:lnTo>
                  <a:pt x="163733" y="1028751"/>
                </a:lnTo>
                <a:lnTo>
                  <a:pt x="195374" y="1060395"/>
                </a:lnTo>
                <a:lnTo>
                  <a:pt x="229247" y="1089672"/>
                </a:lnTo>
                <a:lnTo>
                  <a:pt x="265216" y="1116444"/>
                </a:lnTo>
                <a:lnTo>
                  <a:pt x="303144" y="1140577"/>
                </a:lnTo>
                <a:lnTo>
                  <a:pt x="342896" y="1161934"/>
                </a:lnTo>
                <a:lnTo>
                  <a:pt x="384336" y="1180378"/>
                </a:lnTo>
                <a:lnTo>
                  <a:pt x="427327" y="1195774"/>
                </a:lnTo>
                <a:lnTo>
                  <a:pt x="471734" y="1207985"/>
                </a:lnTo>
                <a:lnTo>
                  <a:pt x="517421" y="1216876"/>
                </a:lnTo>
                <a:lnTo>
                  <a:pt x="564251" y="1222311"/>
                </a:lnTo>
                <a:lnTo>
                  <a:pt x="612089" y="1224152"/>
                </a:lnTo>
                <a:lnTo>
                  <a:pt x="659926" y="1222311"/>
                </a:lnTo>
                <a:lnTo>
                  <a:pt x="706755" y="1216876"/>
                </a:lnTo>
                <a:lnTo>
                  <a:pt x="752439" y="1207985"/>
                </a:lnTo>
                <a:lnTo>
                  <a:pt x="796843" y="1195774"/>
                </a:lnTo>
                <a:lnTo>
                  <a:pt x="839831" y="1180378"/>
                </a:lnTo>
                <a:lnTo>
                  <a:pt x="881266" y="1161934"/>
                </a:lnTo>
                <a:lnTo>
                  <a:pt x="921014" y="1140577"/>
                </a:lnTo>
                <a:lnTo>
                  <a:pt x="958937" y="1116444"/>
                </a:lnTo>
                <a:lnTo>
                  <a:pt x="994900" y="1089672"/>
                </a:lnTo>
                <a:lnTo>
                  <a:pt x="1028768" y="1060395"/>
                </a:lnTo>
                <a:lnTo>
                  <a:pt x="1060403" y="1028751"/>
                </a:lnTo>
                <a:lnTo>
                  <a:pt x="1089671" y="994874"/>
                </a:lnTo>
                <a:lnTo>
                  <a:pt x="1116435" y="958902"/>
                </a:lnTo>
                <a:lnTo>
                  <a:pt x="1140559" y="920971"/>
                </a:lnTo>
                <a:lnTo>
                  <a:pt x="1161908" y="881215"/>
                </a:lnTo>
                <a:lnTo>
                  <a:pt x="1180345" y="839773"/>
                </a:lnTo>
                <a:lnTo>
                  <a:pt x="1195735" y="796779"/>
                </a:lnTo>
                <a:lnTo>
                  <a:pt x="1207942" y="752370"/>
                </a:lnTo>
                <a:lnTo>
                  <a:pt x="1216829" y="706682"/>
                </a:lnTo>
                <a:lnTo>
                  <a:pt x="1222261" y="659851"/>
                </a:lnTo>
                <a:lnTo>
                  <a:pt x="1224102" y="612012"/>
                </a:lnTo>
                <a:lnTo>
                  <a:pt x="1222261" y="564192"/>
                </a:lnTo>
                <a:lnTo>
                  <a:pt x="1216829" y="517376"/>
                </a:lnTo>
                <a:lnTo>
                  <a:pt x="1207942" y="471702"/>
                </a:lnTo>
                <a:lnTo>
                  <a:pt x="1195735" y="427305"/>
                </a:lnTo>
                <a:lnTo>
                  <a:pt x="1180345" y="384323"/>
                </a:lnTo>
                <a:lnTo>
                  <a:pt x="1161908" y="342890"/>
                </a:lnTo>
                <a:lnTo>
                  <a:pt x="1140559" y="303144"/>
                </a:lnTo>
                <a:lnTo>
                  <a:pt x="1116435" y="265220"/>
                </a:lnTo>
                <a:lnTo>
                  <a:pt x="1089671" y="229254"/>
                </a:lnTo>
                <a:lnTo>
                  <a:pt x="1060403" y="195383"/>
                </a:lnTo>
                <a:lnTo>
                  <a:pt x="1028768" y="163743"/>
                </a:lnTo>
                <a:lnTo>
                  <a:pt x="994900" y="134470"/>
                </a:lnTo>
                <a:lnTo>
                  <a:pt x="958937" y="107701"/>
                </a:lnTo>
                <a:lnTo>
                  <a:pt x="921014" y="83570"/>
                </a:lnTo>
                <a:lnTo>
                  <a:pt x="881266" y="62215"/>
                </a:lnTo>
                <a:lnTo>
                  <a:pt x="839831" y="43772"/>
                </a:lnTo>
                <a:lnTo>
                  <a:pt x="796843" y="28377"/>
                </a:lnTo>
                <a:lnTo>
                  <a:pt x="752439" y="16166"/>
                </a:lnTo>
                <a:lnTo>
                  <a:pt x="706755" y="7276"/>
                </a:lnTo>
                <a:lnTo>
                  <a:pt x="659926" y="1841"/>
                </a:lnTo>
                <a:lnTo>
                  <a:pt x="612089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3"/>
          <p:cNvSpPr/>
          <p:nvPr/>
        </p:nvSpPr>
        <p:spPr>
          <a:xfrm>
            <a:off x="5895801" y="4017603"/>
            <a:ext cx="1224280" cy="1224280"/>
          </a:xfrm>
          <a:custGeom>
            <a:avLst/>
            <a:gdLst/>
            <a:ahLst/>
            <a:cxnLst/>
            <a:rect l="l" t="t" r="r" b="b"/>
            <a:pathLst>
              <a:path w="1224280" h="1224279">
                <a:moveTo>
                  <a:pt x="612089" y="0"/>
                </a:moveTo>
                <a:lnTo>
                  <a:pt x="564251" y="1841"/>
                </a:lnTo>
                <a:lnTo>
                  <a:pt x="517421" y="7276"/>
                </a:lnTo>
                <a:lnTo>
                  <a:pt x="471734" y="16166"/>
                </a:lnTo>
                <a:lnTo>
                  <a:pt x="427327" y="28377"/>
                </a:lnTo>
                <a:lnTo>
                  <a:pt x="384336" y="43772"/>
                </a:lnTo>
                <a:lnTo>
                  <a:pt x="342896" y="62215"/>
                </a:lnTo>
                <a:lnTo>
                  <a:pt x="303144" y="83570"/>
                </a:lnTo>
                <a:lnTo>
                  <a:pt x="265216" y="107701"/>
                </a:lnTo>
                <a:lnTo>
                  <a:pt x="229247" y="134470"/>
                </a:lnTo>
                <a:lnTo>
                  <a:pt x="195374" y="163743"/>
                </a:lnTo>
                <a:lnTo>
                  <a:pt x="163733" y="195383"/>
                </a:lnTo>
                <a:lnTo>
                  <a:pt x="134460" y="229254"/>
                </a:lnTo>
                <a:lnTo>
                  <a:pt x="107691" y="265220"/>
                </a:lnTo>
                <a:lnTo>
                  <a:pt x="83562" y="303144"/>
                </a:lnTo>
                <a:lnTo>
                  <a:pt x="62208" y="342890"/>
                </a:lnTo>
                <a:lnTo>
                  <a:pt x="43767" y="384323"/>
                </a:lnTo>
                <a:lnTo>
                  <a:pt x="28373" y="427305"/>
                </a:lnTo>
                <a:lnTo>
                  <a:pt x="16164" y="471702"/>
                </a:lnTo>
                <a:lnTo>
                  <a:pt x="7274" y="517376"/>
                </a:lnTo>
                <a:lnTo>
                  <a:pt x="1841" y="564192"/>
                </a:lnTo>
                <a:lnTo>
                  <a:pt x="0" y="612012"/>
                </a:lnTo>
                <a:lnTo>
                  <a:pt x="1841" y="659851"/>
                </a:lnTo>
                <a:lnTo>
                  <a:pt x="7274" y="706682"/>
                </a:lnTo>
                <a:lnTo>
                  <a:pt x="16164" y="752370"/>
                </a:lnTo>
                <a:lnTo>
                  <a:pt x="28373" y="796779"/>
                </a:lnTo>
                <a:lnTo>
                  <a:pt x="43767" y="839773"/>
                </a:lnTo>
                <a:lnTo>
                  <a:pt x="62208" y="881215"/>
                </a:lnTo>
                <a:lnTo>
                  <a:pt x="83562" y="920971"/>
                </a:lnTo>
                <a:lnTo>
                  <a:pt x="107691" y="958902"/>
                </a:lnTo>
                <a:lnTo>
                  <a:pt x="134460" y="994874"/>
                </a:lnTo>
                <a:lnTo>
                  <a:pt x="163733" y="1028751"/>
                </a:lnTo>
                <a:lnTo>
                  <a:pt x="195374" y="1060395"/>
                </a:lnTo>
                <a:lnTo>
                  <a:pt x="229247" y="1089672"/>
                </a:lnTo>
                <a:lnTo>
                  <a:pt x="265216" y="1116444"/>
                </a:lnTo>
                <a:lnTo>
                  <a:pt x="303144" y="1140577"/>
                </a:lnTo>
                <a:lnTo>
                  <a:pt x="342896" y="1161934"/>
                </a:lnTo>
                <a:lnTo>
                  <a:pt x="384336" y="1180378"/>
                </a:lnTo>
                <a:lnTo>
                  <a:pt x="427327" y="1195774"/>
                </a:lnTo>
                <a:lnTo>
                  <a:pt x="471734" y="1207985"/>
                </a:lnTo>
                <a:lnTo>
                  <a:pt x="517421" y="1216876"/>
                </a:lnTo>
                <a:lnTo>
                  <a:pt x="564251" y="1222311"/>
                </a:lnTo>
                <a:lnTo>
                  <a:pt x="612089" y="1224152"/>
                </a:lnTo>
                <a:lnTo>
                  <a:pt x="659926" y="1222311"/>
                </a:lnTo>
                <a:lnTo>
                  <a:pt x="706755" y="1216876"/>
                </a:lnTo>
                <a:lnTo>
                  <a:pt x="752439" y="1207985"/>
                </a:lnTo>
                <a:lnTo>
                  <a:pt x="796843" y="1195774"/>
                </a:lnTo>
                <a:lnTo>
                  <a:pt x="839831" y="1180378"/>
                </a:lnTo>
                <a:lnTo>
                  <a:pt x="881266" y="1161934"/>
                </a:lnTo>
                <a:lnTo>
                  <a:pt x="921014" y="1140577"/>
                </a:lnTo>
                <a:lnTo>
                  <a:pt x="958937" y="1116444"/>
                </a:lnTo>
                <a:lnTo>
                  <a:pt x="994900" y="1089672"/>
                </a:lnTo>
                <a:lnTo>
                  <a:pt x="1028768" y="1060395"/>
                </a:lnTo>
                <a:lnTo>
                  <a:pt x="1060403" y="1028751"/>
                </a:lnTo>
                <a:lnTo>
                  <a:pt x="1089671" y="994874"/>
                </a:lnTo>
                <a:lnTo>
                  <a:pt x="1116435" y="958902"/>
                </a:lnTo>
                <a:lnTo>
                  <a:pt x="1140559" y="920971"/>
                </a:lnTo>
                <a:lnTo>
                  <a:pt x="1161908" y="881215"/>
                </a:lnTo>
                <a:lnTo>
                  <a:pt x="1180345" y="839773"/>
                </a:lnTo>
                <a:lnTo>
                  <a:pt x="1195735" y="796779"/>
                </a:lnTo>
                <a:lnTo>
                  <a:pt x="1207942" y="752370"/>
                </a:lnTo>
                <a:lnTo>
                  <a:pt x="1216829" y="706682"/>
                </a:lnTo>
                <a:lnTo>
                  <a:pt x="1222261" y="659851"/>
                </a:lnTo>
                <a:lnTo>
                  <a:pt x="1224102" y="612012"/>
                </a:lnTo>
                <a:lnTo>
                  <a:pt x="1222261" y="564192"/>
                </a:lnTo>
                <a:lnTo>
                  <a:pt x="1216829" y="517376"/>
                </a:lnTo>
                <a:lnTo>
                  <a:pt x="1207942" y="471702"/>
                </a:lnTo>
                <a:lnTo>
                  <a:pt x="1195735" y="427305"/>
                </a:lnTo>
                <a:lnTo>
                  <a:pt x="1180345" y="384323"/>
                </a:lnTo>
                <a:lnTo>
                  <a:pt x="1161908" y="342890"/>
                </a:lnTo>
                <a:lnTo>
                  <a:pt x="1140559" y="303144"/>
                </a:lnTo>
                <a:lnTo>
                  <a:pt x="1116435" y="265220"/>
                </a:lnTo>
                <a:lnTo>
                  <a:pt x="1089671" y="229254"/>
                </a:lnTo>
                <a:lnTo>
                  <a:pt x="1060403" y="195383"/>
                </a:lnTo>
                <a:lnTo>
                  <a:pt x="1028768" y="163743"/>
                </a:lnTo>
                <a:lnTo>
                  <a:pt x="994900" y="134470"/>
                </a:lnTo>
                <a:lnTo>
                  <a:pt x="958937" y="107701"/>
                </a:lnTo>
                <a:lnTo>
                  <a:pt x="921014" y="83570"/>
                </a:lnTo>
                <a:lnTo>
                  <a:pt x="881266" y="62215"/>
                </a:lnTo>
                <a:lnTo>
                  <a:pt x="839831" y="43772"/>
                </a:lnTo>
                <a:lnTo>
                  <a:pt x="796843" y="28377"/>
                </a:lnTo>
                <a:lnTo>
                  <a:pt x="752439" y="16166"/>
                </a:lnTo>
                <a:lnTo>
                  <a:pt x="706755" y="7276"/>
                </a:lnTo>
                <a:lnTo>
                  <a:pt x="659926" y="1841"/>
                </a:lnTo>
                <a:lnTo>
                  <a:pt x="612089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33"/>
          <p:cNvSpPr/>
          <p:nvPr/>
        </p:nvSpPr>
        <p:spPr>
          <a:xfrm>
            <a:off x="7160796" y="2818602"/>
            <a:ext cx="1224280" cy="1224280"/>
          </a:xfrm>
          <a:custGeom>
            <a:avLst/>
            <a:gdLst/>
            <a:ahLst/>
            <a:cxnLst/>
            <a:rect l="l" t="t" r="r" b="b"/>
            <a:pathLst>
              <a:path w="1224280" h="1224279">
                <a:moveTo>
                  <a:pt x="612089" y="0"/>
                </a:moveTo>
                <a:lnTo>
                  <a:pt x="564251" y="1841"/>
                </a:lnTo>
                <a:lnTo>
                  <a:pt x="517421" y="7276"/>
                </a:lnTo>
                <a:lnTo>
                  <a:pt x="471734" y="16166"/>
                </a:lnTo>
                <a:lnTo>
                  <a:pt x="427327" y="28377"/>
                </a:lnTo>
                <a:lnTo>
                  <a:pt x="384336" y="43772"/>
                </a:lnTo>
                <a:lnTo>
                  <a:pt x="342896" y="62215"/>
                </a:lnTo>
                <a:lnTo>
                  <a:pt x="303144" y="83570"/>
                </a:lnTo>
                <a:lnTo>
                  <a:pt x="265216" y="107701"/>
                </a:lnTo>
                <a:lnTo>
                  <a:pt x="229247" y="134470"/>
                </a:lnTo>
                <a:lnTo>
                  <a:pt x="195374" y="163743"/>
                </a:lnTo>
                <a:lnTo>
                  <a:pt x="163733" y="195383"/>
                </a:lnTo>
                <a:lnTo>
                  <a:pt x="134460" y="229254"/>
                </a:lnTo>
                <a:lnTo>
                  <a:pt x="107691" y="265220"/>
                </a:lnTo>
                <a:lnTo>
                  <a:pt x="83562" y="303144"/>
                </a:lnTo>
                <a:lnTo>
                  <a:pt x="62208" y="342890"/>
                </a:lnTo>
                <a:lnTo>
                  <a:pt x="43767" y="384323"/>
                </a:lnTo>
                <a:lnTo>
                  <a:pt x="28373" y="427305"/>
                </a:lnTo>
                <a:lnTo>
                  <a:pt x="16164" y="471702"/>
                </a:lnTo>
                <a:lnTo>
                  <a:pt x="7274" y="517376"/>
                </a:lnTo>
                <a:lnTo>
                  <a:pt x="1841" y="564192"/>
                </a:lnTo>
                <a:lnTo>
                  <a:pt x="0" y="612012"/>
                </a:lnTo>
                <a:lnTo>
                  <a:pt x="1841" y="659851"/>
                </a:lnTo>
                <a:lnTo>
                  <a:pt x="7274" y="706682"/>
                </a:lnTo>
                <a:lnTo>
                  <a:pt x="16164" y="752370"/>
                </a:lnTo>
                <a:lnTo>
                  <a:pt x="28373" y="796779"/>
                </a:lnTo>
                <a:lnTo>
                  <a:pt x="43767" y="839773"/>
                </a:lnTo>
                <a:lnTo>
                  <a:pt x="62208" y="881215"/>
                </a:lnTo>
                <a:lnTo>
                  <a:pt x="83562" y="920971"/>
                </a:lnTo>
                <a:lnTo>
                  <a:pt x="107691" y="958902"/>
                </a:lnTo>
                <a:lnTo>
                  <a:pt x="134460" y="994874"/>
                </a:lnTo>
                <a:lnTo>
                  <a:pt x="163733" y="1028751"/>
                </a:lnTo>
                <a:lnTo>
                  <a:pt x="195374" y="1060395"/>
                </a:lnTo>
                <a:lnTo>
                  <a:pt x="229247" y="1089672"/>
                </a:lnTo>
                <a:lnTo>
                  <a:pt x="265216" y="1116444"/>
                </a:lnTo>
                <a:lnTo>
                  <a:pt x="303144" y="1140577"/>
                </a:lnTo>
                <a:lnTo>
                  <a:pt x="342896" y="1161934"/>
                </a:lnTo>
                <a:lnTo>
                  <a:pt x="384336" y="1180378"/>
                </a:lnTo>
                <a:lnTo>
                  <a:pt x="427327" y="1195774"/>
                </a:lnTo>
                <a:lnTo>
                  <a:pt x="471734" y="1207985"/>
                </a:lnTo>
                <a:lnTo>
                  <a:pt x="517421" y="1216876"/>
                </a:lnTo>
                <a:lnTo>
                  <a:pt x="564251" y="1222311"/>
                </a:lnTo>
                <a:lnTo>
                  <a:pt x="612089" y="1224152"/>
                </a:lnTo>
                <a:lnTo>
                  <a:pt x="659926" y="1222311"/>
                </a:lnTo>
                <a:lnTo>
                  <a:pt x="706755" y="1216876"/>
                </a:lnTo>
                <a:lnTo>
                  <a:pt x="752439" y="1207985"/>
                </a:lnTo>
                <a:lnTo>
                  <a:pt x="796843" y="1195774"/>
                </a:lnTo>
                <a:lnTo>
                  <a:pt x="839831" y="1180378"/>
                </a:lnTo>
                <a:lnTo>
                  <a:pt x="881266" y="1161934"/>
                </a:lnTo>
                <a:lnTo>
                  <a:pt x="921014" y="1140577"/>
                </a:lnTo>
                <a:lnTo>
                  <a:pt x="958937" y="1116444"/>
                </a:lnTo>
                <a:lnTo>
                  <a:pt x="994900" y="1089672"/>
                </a:lnTo>
                <a:lnTo>
                  <a:pt x="1028768" y="1060395"/>
                </a:lnTo>
                <a:lnTo>
                  <a:pt x="1060403" y="1028751"/>
                </a:lnTo>
                <a:lnTo>
                  <a:pt x="1089671" y="994874"/>
                </a:lnTo>
                <a:lnTo>
                  <a:pt x="1116435" y="958902"/>
                </a:lnTo>
                <a:lnTo>
                  <a:pt x="1140559" y="920971"/>
                </a:lnTo>
                <a:lnTo>
                  <a:pt x="1161908" y="881215"/>
                </a:lnTo>
                <a:lnTo>
                  <a:pt x="1180345" y="839773"/>
                </a:lnTo>
                <a:lnTo>
                  <a:pt x="1195735" y="796779"/>
                </a:lnTo>
                <a:lnTo>
                  <a:pt x="1207942" y="752370"/>
                </a:lnTo>
                <a:lnTo>
                  <a:pt x="1216829" y="706682"/>
                </a:lnTo>
                <a:lnTo>
                  <a:pt x="1222261" y="659851"/>
                </a:lnTo>
                <a:lnTo>
                  <a:pt x="1224102" y="612012"/>
                </a:lnTo>
                <a:lnTo>
                  <a:pt x="1222261" y="564192"/>
                </a:lnTo>
                <a:lnTo>
                  <a:pt x="1216829" y="517376"/>
                </a:lnTo>
                <a:lnTo>
                  <a:pt x="1207942" y="471702"/>
                </a:lnTo>
                <a:lnTo>
                  <a:pt x="1195735" y="427305"/>
                </a:lnTo>
                <a:lnTo>
                  <a:pt x="1180345" y="384323"/>
                </a:lnTo>
                <a:lnTo>
                  <a:pt x="1161908" y="342890"/>
                </a:lnTo>
                <a:lnTo>
                  <a:pt x="1140559" y="303144"/>
                </a:lnTo>
                <a:lnTo>
                  <a:pt x="1116435" y="265220"/>
                </a:lnTo>
                <a:lnTo>
                  <a:pt x="1089671" y="229254"/>
                </a:lnTo>
                <a:lnTo>
                  <a:pt x="1060403" y="195383"/>
                </a:lnTo>
                <a:lnTo>
                  <a:pt x="1028768" y="163743"/>
                </a:lnTo>
                <a:lnTo>
                  <a:pt x="994900" y="134470"/>
                </a:lnTo>
                <a:lnTo>
                  <a:pt x="958937" y="107701"/>
                </a:lnTo>
                <a:lnTo>
                  <a:pt x="921014" y="83570"/>
                </a:lnTo>
                <a:lnTo>
                  <a:pt x="881266" y="62215"/>
                </a:lnTo>
                <a:lnTo>
                  <a:pt x="839831" y="43772"/>
                </a:lnTo>
                <a:lnTo>
                  <a:pt x="796843" y="28377"/>
                </a:lnTo>
                <a:lnTo>
                  <a:pt x="752439" y="16166"/>
                </a:lnTo>
                <a:lnTo>
                  <a:pt x="706755" y="7276"/>
                </a:lnTo>
                <a:lnTo>
                  <a:pt x="659926" y="1841"/>
                </a:lnTo>
                <a:lnTo>
                  <a:pt x="612089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endParaRPr lang="ru-RU" sz="1200" b="1" spc="-130" dirty="0" smtClean="0">
              <a:solidFill>
                <a:srgbClr val="009999"/>
              </a:solidFill>
              <a:latin typeface="Verdana"/>
              <a:cs typeface="Verdana"/>
            </a:endParaRPr>
          </a:p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130" dirty="0" smtClean="0">
                <a:solidFill>
                  <a:srgbClr val="009999"/>
                </a:solidFill>
                <a:latin typeface="Verdana"/>
                <a:cs typeface="Verdana"/>
              </a:rPr>
              <a:t>Налоги </a:t>
            </a:r>
            <a:r>
              <a:rPr lang="ru-RU" sz="1200" b="1" spc="-95" dirty="0">
                <a:solidFill>
                  <a:srgbClr val="009999"/>
                </a:solidFill>
                <a:latin typeface="Verdana"/>
                <a:cs typeface="Verdana"/>
              </a:rPr>
              <a:t>за  </a:t>
            </a:r>
            <a:r>
              <a:rPr lang="ru-RU" sz="1200" b="1" spc="-140" dirty="0">
                <a:solidFill>
                  <a:srgbClr val="009999"/>
                </a:solidFill>
                <a:latin typeface="Verdana"/>
                <a:cs typeface="Verdana"/>
              </a:rPr>
              <a:t>по</a:t>
            </a:r>
            <a:r>
              <a:rPr lang="ru-RU" sz="1200" b="1" spc="-135" dirty="0">
                <a:solidFill>
                  <a:srgbClr val="009999"/>
                </a:solidFill>
                <a:latin typeface="Verdana"/>
                <a:cs typeface="Verdana"/>
              </a:rPr>
              <a:t>л</a:t>
            </a:r>
            <a:r>
              <a:rPr lang="ru-RU" sz="1200" b="1" spc="-140" dirty="0">
                <a:solidFill>
                  <a:srgbClr val="009999"/>
                </a:solidFill>
                <a:latin typeface="Verdana"/>
                <a:cs typeface="Verdana"/>
              </a:rPr>
              <a:t>ьзо</a:t>
            </a:r>
            <a:r>
              <a:rPr lang="ru-RU" sz="1200" b="1" spc="-145" dirty="0">
                <a:solidFill>
                  <a:srgbClr val="009999"/>
                </a:solidFill>
                <a:latin typeface="Verdana"/>
                <a:cs typeface="Verdana"/>
              </a:rPr>
              <a:t>в</a:t>
            </a:r>
            <a:r>
              <a:rPr lang="ru-RU" sz="1200" b="1" spc="-75" dirty="0">
                <a:solidFill>
                  <a:srgbClr val="009999"/>
                </a:solidFill>
                <a:latin typeface="Verdana"/>
                <a:cs typeface="Verdana"/>
              </a:rPr>
              <a:t>ание  </a:t>
            </a:r>
            <a:r>
              <a:rPr lang="ru-RU" sz="1200" b="1" spc="-114" dirty="0">
                <a:solidFill>
                  <a:srgbClr val="009999"/>
                </a:solidFill>
                <a:latin typeface="Verdana"/>
                <a:cs typeface="Verdana"/>
              </a:rPr>
              <a:t>при</a:t>
            </a:r>
            <a:r>
              <a:rPr lang="ru-RU" sz="1200" b="1" spc="-55" dirty="0">
                <a:solidFill>
                  <a:srgbClr val="009999"/>
                </a:solidFill>
                <a:latin typeface="Verdana"/>
                <a:cs typeface="Verdana"/>
              </a:rPr>
              <a:t>ро</a:t>
            </a:r>
            <a:r>
              <a:rPr lang="ru-RU" sz="1200" b="1" spc="-60" dirty="0">
                <a:solidFill>
                  <a:srgbClr val="009999"/>
                </a:solidFill>
                <a:latin typeface="Verdana"/>
                <a:cs typeface="Verdana"/>
              </a:rPr>
              <a:t>д</a:t>
            </a:r>
            <a:r>
              <a:rPr lang="ru-RU" sz="1200" b="1" spc="-140" dirty="0">
                <a:solidFill>
                  <a:srgbClr val="009999"/>
                </a:solidFill>
                <a:latin typeface="Verdana"/>
                <a:cs typeface="Verdana"/>
              </a:rPr>
              <a:t>ны</a:t>
            </a:r>
            <a:r>
              <a:rPr lang="ru-RU" sz="1200" b="1" spc="-145" dirty="0">
                <a:solidFill>
                  <a:srgbClr val="009999"/>
                </a:solidFill>
                <a:latin typeface="Verdana"/>
                <a:cs typeface="Verdana"/>
              </a:rPr>
              <a:t>м</a:t>
            </a:r>
            <a:r>
              <a:rPr lang="ru-RU" sz="1200" b="1" spc="-95" dirty="0">
                <a:solidFill>
                  <a:srgbClr val="009999"/>
                </a:solidFill>
                <a:latin typeface="Verdana"/>
                <a:cs typeface="Verdana"/>
              </a:rPr>
              <a:t>и  </a:t>
            </a:r>
            <a:r>
              <a:rPr lang="ru-RU" sz="1200" b="1" spc="-45" dirty="0">
                <a:solidFill>
                  <a:srgbClr val="009999"/>
                </a:solidFill>
                <a:latin typeface="Verdana"/>
                <a:cs typeface="Verdana"/>
              </a:rPr>
              <a:t>ресурсами</a:t>
            </a:r>
            <a:endParaRPr lang="ru-RU" sz="12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41" name="object 33"/>
          <p:cNvSpPr/>
          <p:nvPr/>
        </p:nvSpPr>
        <p:spPr>
          <a:xfrm>
            <a:off x="5365576" y="5425335"/>
            <a:ext cx="1224280" cy="1224280"/>
          </a:xfrm>
          <a:custGeom>
            <a:avLst/>
            <a:gdLst/>
            <a:ahLst/>
            <a:cxnLst/>
            <a:rect l="l" t="t" r="r" b="b"/>
            <a:pathLst>
              <a:path w="1224280" h="1224279">
                <a:moveTo>
                  <a:pt x="612089" y="0"/>
                </a:moveTo>
                <a:lnTo>
                  <a:pt x="564251" y="1841"/>
                </a:lnTo>
                <a:lnTo>
                  <a:pt x="517421" y="7276"/>
                </a:lnTo>
                <a:lnTo>
                  <a:pt x="471734" y="16166"/>
                </a:lnTo>
                <a:lnTo>
                  <a:pt x="427327" y="28377"/>
                </a:lnTo>
                <a:lnTo>
                  <a:pt x="384336" y="43772"/>
                </a:lnTo>
                <a:lnTo>
                  <a:pt x="342896" y="62215"/>
                </a:lnTo>
                <a:lnTo>
                  <a:pt x="303144" y="83570"/>
                </a:lnTo>
                <a:lnTo>
                  <a:pt x="265216" y="107701"/>
                </a:lnTo>
                <a:lnTo>
                  <a:pt x="229247" y="134470"/>
                </a:lnTo>
                <a:lnTo>
                  <a:pt x="195374" y="163743"/>
                </a:lnTo>
                <a:lnTo>
                  <a:pt x="163733" y="195383"/>
                </a:lnTo>
                <a:lnTo>
                  <a:pt x="134460" y="229254"/>
                </a:lnTo>
                <a:lnTo>
                  <a:pt x="107691" y="265220"/>
                </a:lnTo>
                <a:lnTo>
                  <a:pt x="83562" y="303144"/>
                </a:lnTo>
                <a:lnTo>
                  <a:pt x="62208" y="342890"/>
                </a:lnTo>
                <a:lnTo>
                  <a:pt x="43767" y="384323"/>
                </a:lnTo>
                <a:lnTo>
                  <a:pt x="28373" y="427305"/>
                </a:lnTo>
                <a:lnTo>
                  <a:pt x="16164" y="471702"/>
                </a:lnTo>
                <a:lnTo>
                  <a:pt x="7274" y="517376"/>
                </a:lnTo>
                <a:lnTo>
                  <a:pt x="1841" y="564192"/>
                </a:lnTo>
                <a:lnTo>
                  <a:pt x="0" y="612012"/>
                </a:lnTo>
                <a:lnTo>
                  <a:pt x="1841" y="659851"/>
                </a:lnTo>
                <a:lnTo>
                  <a:pt x="7274" y="706682"/>
                </a:lnTo>
                <a:lnTo>
                  <a:pt x="16164" y="752370"/>
                </a:lnTo>
                <a:lnTo>
                  <a:pt x="28373" y="796779"/>
                </a:lnTo>
                <a:lnTo>
                  <a:pt x="43767" y="839773"/>
                </a:lnTo>
                <a:lnTo>
                  <a:pt x="62208" y="881215"/>
                </a:lnTo>
                <a:lnTo>
                  <a:pt x="83562" y="920971"/>
                </a:lnTo>
                <a:lnTo>
                  <a:pt x="107691" y="958902"/>
                </a:lnTo>
                <a:lnTo>
                  <a:pt x="134460" y="994874"/>
                </a:lnTo>
                <a:lnTo>
                  <a:pt x="163733" y="1028751"/>
                </a:lnTo>
                <a:lnTo>
                  <a:pt x="195374" y="1060395"/>
                </a:lnTo>
                <a:lnTo>
                  <a:pt x="229247" y="1089672"/>
                </a:lnTo>
                <a:lnTo>
                  <a:pt x="265216" y="1116444"/>
                </a:lnTo>
                <a:lnTo>
                  <a:pt x="303144" y="1140577"/>
                </a:lnTo>
                <a:lnTo>
                  <a:pt x="342896" y="1161934"/>
                </a:lnTo>
                <a:lnTo>
                  <a:pt x="384336" y="1180378"/>
                </a:lnTo>
                <a:lnTo>
                  <a:pt x="427327" y="1195774"/>
                </a:lnTo>
                <a:lnTo>
                  <a:pt x="471734" y="1207985"/>
                </a:lnTo>
                <a:lnTo>
                  <a:pt x="517421" y="1216876"/>
                </a:lnTo>
                <a:lnTo>
                  <a:pt x="564251" y="1222311"/>
                </a:lnTo>
                <a:lnTo>
                  <a:pt x="612089" y="1224152"/>
                </a:lnTo>
                <a:lnTo>
                  <a:pt x="659926" y="1222311"/>
                </a:lnTo>
                <a:lnTo>
                  <a:pt x="706755" y="1216876"/>
                </a:lnTo>
                <a:lnTo>
                  <a:pt x="752439" y="1207985"/>
                </a:lnTo>
                <a:lnTo>
                  <a:pt x="796843" y="1195774"/>
                </a:lnTo>
                <a:lnTo>
                  <a:pt x="839831" y="1180378"/>
                </a:lnTo>
                <a:lnTo>
                  <a:pt x="881266" y="1161934"/>
                </a:lnTo>
                <a:lnTo>
                  <a:pt x="921014" y="1140577"/>
                </a:lnTo>
                <a:lnTo>
                  <a:pt x="958937" y="1116444"/>
                </a:lnTo>
                <a:lnTo>
                  <a:pt x="994900" y="1089672"/>
                </a:lnTo>
                <a:lnTo>
                  <a:pt x="1028768" y="1060395"/>
                </a:lnTo>
                <a:lnTo>
                  <a:pt x="1060403" y="1028751"/>
                </a:lnTo>
                <a:lnTo>
                  <a:pt x="1089671" y="994874"/>
                </a:lnTo>
                <a:lnTo>
                  <a:pt x="1116435" y="958902"/>
                </a:lnTo>
                <a:lnTo>
                  <a:pt x="1140559" y="920971"/>
                </a:lnTo>
                <a:lnTo>
                  <a:pt x="1161908" y="881215"/>
                </a:lnTo>
                <a:lnTo>
                  <a:pt x="1180345" y="839773"/>
                </a:lnTo>
                <a:lnTo>
                  <a:pt x="1195735" y="796779"/>
                </a:lnTo>
                <a:lnTo>
                  <a:pt x="1207942" y="752370"/>
                </a:lnTo>
                <a:lnTo>
                  <a:pt x="1216829" y="706682"/>
                </a:lnTo>
                <a:lnTo>
                  <a:pt x="1222261" y="659851"/>
                </a:lnTo>
                <a:lnTo>
                  <a:pt x="1224102" y="612012"/>
                </a:lnTo>
                <a:lnTo>
                  <a:pt x="1222261" y="564192"/>
                </a:lnTo>
                <a:lnTo>
                  <a:pt x="1216829" y="517376"/>
                </a:lnTo>
                <a:lnTo>
                  <a:pt x="1207942" y="471702"/>
                </a:lnTo>
                <a:lnTo>
                  <a:pt x="1195735" y="427305"/>
                </a:lnTo>
                <a:lnTo>
                  <a:pt x="1180345" y="384323"/>
                </a:lnTo>
                <a:lnTo>
                  <a:pt x="1161908" y="342890"/>
                </a:lnTo>
                <a:lnTo>
                  <a:pt x="1140559" y="303144"/>
                </a:lnTo>
                <a:lnTo>
                  <a:pt x="1116435" y="265220"/>
                </a:lnTo>
                <a:lnTo>
                  <a:pt x="1089671" y="229254"/>
                </a:lnTo>
                <a:lnTo>
                  <a:pt x="1060403" y="195383"/>
                </a:lnTo>
                <a:lnTo>
                  <a:pt x="1028768" y="163743"/>
                </a:lnTo>
                <a:lnTo>
                  <a:pt x="994900" y="134470"/>
                </a:lnTo>
                <a:lnTo>
                  <a:pt x="958937" y="107701"/>
                </a:lnTo>
                <a:lnTo>
                  <a:pt x="921014" y="83570"/>
                </a:lnTo>
                <a:lnTo>
                  <a:pt x="881266" y="62215"/>
                </a:lnTo>
                <a:lnTo>
                  <a:pt x="839831" y="43772"/>
                </a:lnTo>
                <a:lnTo>
                  <a:pt x="796843" y="28377"/>
                </a:lnTo>
                <a:lnTo>
                  <a:pt x="752439" y="16166"/>
                </a:lnTo>
                <a:lnTo>
                  <a:pt x="706755" y="7276"/>
                </a:lnTo>
                <a:lnTo>
                  <a:pt x="659926" y="1841"/>
                </a:lnTo>
                <a:lnTo>
                  <a:pt x="612089" y="0"/>
                </a:lnTo>
                <a:close/>
              </a:path>
            </a:pathLst>
          </a:custGeom>
          <a:solidFill>
            <a:srgbClr val="D6F0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35"/>
          <p:cNvSpPr txBox="1"/>
          <p:nvPr/>
        </p:nvSpPr>
        <p:spPr>
          <a:xfrm>
            <a:off x="725997" y="3175352"/>
            <a:ext cx="97028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685" marR="139065" algn="ctr">
              <a:lnSpc>
                <a:spcPct val="100000"/>
              </a:lnSpc>
              <a:spcBef>
                <a:spcPts val="100"/>
              </a:spcBef>
            </a:pPr>
            <a:r>
              <a:rPr sz="1200" b="1" spc="-125" dirty="0">
                <a:solidFill>
                  <a:srgbClr val="009999"/>
                </a:solidFill>
                <a:latin typeface="Verdana"/>
                <a:cs typeface="Verdana"/>
              </a:rPr>
              <a:t>Налог</a:t>
            </a:r>
            <a:r>
              <a:rPr sz="1200" b="1" spc="-200" dirty="0">
                <a:solidFill>
                  <a:srgbClr val="009999"/>
                </a:solidFill>
                <a:latin typeface="Verdana"/>
                <a:cs typeface="Verdana"/>
              </a:rPr>
              <a:t> </a:t>
            </a:r>
            <a:r>
              <a:rPr sz="1200" b="1" spc="-85" dirty="0">
                <a:solidFill>
                  <a:srgbClr val="009999"/>
                </a:solidFill>
                <a:latin typeface="Verdana"/>
                <a:cs typeface="Verdana"/>
              </a:rPr>
              <a:t>на  </a:t>
            </a:r>
            <a:r>
              <a:rPr sz="1200" b="1" spc="-95" dirty="0">
                <a:solidFill>
                  <a:srgbClr val="009999"/>
                </a:solidFill>
                <a:latin typeface="Verdana"/>
                <a:cs typeface="Verdana"/>
              </a:rPr>
              <a:t>доходы</a:t>
            </a:r>
            <a:endParaRPr sz="1200" dirty="0">
              <a:solidFill>
                <a:srgbClr val="009999"/>
              </a:solidFill>
              <a:latin typeface="Verdana"/>
              <a:cs typeface="Verdana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b="1" spc="-114" dirty="0">
                <a:solidFill>
                  <a:srgbClr val="009999"/>
                </a:solidFill>
                <a:latin typeface="Verdana"/>
                <a:cs typeface="Verdana"/>
              </a:rPr>
              <a:t>физи</a:t>
            </a:r>
            <a:r>
              <a:rPr sz="1200" b="1" spc="-100" dirty="0">
                <a:solidFill>
                  <a:srgbClr val="009999"/>
                </a:solidFill>
                <a:latin typeface="Verdana"/>
                <a:cs typeface="Verdana"/>
              </a:rPr>
              <a:t>ч</a:t>
            </a:r>
            <a:r>
              <a:rPr sz="1200" b="1" spc="-55" dirty="0">
                <a:solidFill>
                  <a:srgbClr val="009999"/>
                </a:solidFill>
                <a:latin typeface="Verdana"/>
                <a:cs typeface="Verdana"/>
              </a:rPr>
              <a:t>ес</a:t>
            </a:r>
            <a:r>
              <a:rPr sz="1200" b="1" spc="-50" dirty="0">
                <a:solidFill>
                  <a:srgbClr val="009999"/>
                </a:solidFill>
                <a:latin typeface="Verdana"/>
                <a:cs typeface="Verdana"/>
              </a:rPr>
              <a:t>к</a:t>
            </a:r>
            <a:r>
              <a:rPr sz="1200" b="1" spc="-110" dirty="0">
                <a:solidFill>
                  <a:srgbClr val="009999"/>
                </a:solidFill>
                <a:latin typeface="Verdana"/>
                <a:cs typeface="Verdana"/>
              </a:rPr>
              <a:t>их  </a:t>
            </a:r>
            <a:r>
              <a:rPr sz="1200" b="1" spc="-140" dirty="0">
                <a:solidFill>
                  <a:srgbClr val="009999"/>
                </a:solidFill>
                <a:latin typeface="Verdana"/>
                <a:cs typeface="Verdana"/>
              </a:rPr>
              <a:t>лиц</a:t>
            </a:r>
            <a:endParaRPr sz="12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44" name="object 49"/>
          <p:cNvSpPr txBox="1"/>
          <p:nvPr/>
        </p:nvSpPr>
        <p:spPr>
          <a:xfrm>
            <a:off x="1927066" y="4134941"/>
            <a:ext cx="1022351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200" b="1" spc="-125" dirty="0" err="1" smtClean="0">
                <a:solidFill>
                  <a:srgbClr val="009999"/>
                </a:solidFill>
                <a:latin typeface="Verdana"/>
                <a:cs typeface="Verdana"/>
              </a:rPr>
              <a:t>Налог</a:t>
            </a:r>
            <a:r>
              <a:rPr lang="ru-RU" sz="1200" b="1" spc="-125" dirty="0" smtClean="0">
                <a:solidFill>
                  <a:srgbClr val="009999"/>
                </a:solidFill>
                <a:latin typeface="Verdana"/>
                <a:cs typeface="Verdana"/>
              </a:rPr>
              <a:t>и  на</a:t>
            </a:r>
          </a:p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spc="-125" dirty="0" err="1" smtClean="0">
                <a:solidFill>
                  <a:srgbClr val="009999"/>
                </a:solidFill>
                <a:latin typeface="Verdana"/>
                <a:cs typeface="Verdana"/>
              </a:rPr>
              <a:t>Соввокупный</a:t>
            </a:r>
            <a:r>
              <a:rPr lang="ru-RU" sz="1200" b="1" spc="-125" dirty="0" smtClean="0">
                <a:solidFill>
                  <a:srgbClr val="009999"/>
                </a:solidFill>
                <a:latin typeface="Verdana"/>
                <a:cs typeface="Verdana"/>
              </a:rPr>
              <a:t>  доход</a:t>
            </a:r>
            <a:endParaRPr sz="12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45" name="object 42"/>
          <p:cNvSpPr txBox="1"/>
          <p:nvPr/>
        </p:nvSpPr>
        <p:spPr>
          <a:xfrm>
            <a:off x="2101055" y="5691440"/>
            <a:ext cx="9302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8580">
              <a:lnSpc>
                <a:spcPct val="100000"/>
              </a:lnSpc>
              <a:spcBef>
                <a:spcPts val="100"/>
              </a:spcBef>
            </a:pPr>
            <a:r>
              <a:rPr sz="1200" b="1" spc="-130" dirty="0">
                <a:solidFill>
                  <a:srgbClr val="009999"/>
                </a:solidFill>
                <a:latin typeface="Verdana"/>
                <a:cs typeface="Verdana"/>
              </a:rPr>
              <a:t>Налоги </a:t>
            </a:r>
            <a:r>
              <a:rPr sz="1200" b="1" spc="-85" dirty="0">
                <a:solidFill>
                  <a:srgbClr val="009999"/>
                </a:solidFill>
                <a:latin typeface="Verdana"/>
                <a:cs typeface="Verdana"/>
              </a:rPr>
              <a:t>на  </a:t>
            </a:r>
            <a:r>
              <a:rPr sz="1200" b="1" spc="-110" dirty="0">
                <a:solidFill>
                  <a:srgbClr val="009999"/>
                </a:solidFill>
                <a:latin typeface="Verdana"/>
                <a:cs typeface="Verdana"/>
              </a:rPr>
              <a:t>им</a:t>
            </a:r>
            <a:r>
              <a:rPr sz="1200" b="1" spc="-60" dirty="0">
                <a:solidFill>
                  <a:srgbClr val="009999"/>
                </a:solidFill>
                <a:latin typeface="Verdana"/>
                <a:cs typeface="Verdana"/>
              </a:rPr>
              <a:t>у</a:t>
            </a:r>
            <a:r>
              <a:rPr sz="1200" b="1" spc="-80" dirty="0">
                <a:solidFill>
                  <a:srgbClr val="009999"/>
                </a:solidFill>
                <a:latin typeface="Verdana"/>
                <a:cs typeface="Verdana"/>
              </a:rPr>
              <a:t>щ</a:t>
            </a:r>
            <a:r>
              <a:rPr sz="1200" b="1" dirty="0">
                <a:solidFill>
                  <a:srgbClr val="009999"/>
                </a:solidFill>
                <a:latin typeface="Verdana"/>
                <a:cs typeface="Verdana"/>
              </a:rPr>
              <a:t>ес</a:t>
            </a:r>
            <a:r>
              <a:rPr sz="1200" b="1" spc="5" dirty="0">
                <a:solidFill>
                  <a:srgbClr val="009999"/>
                </a:solidFill>
                <a:latin typeface="Verdana"/>
                <a:cs typeface="Verdana"/>
              </a:rPr>
              <a:t>т</a:t>
            </a:r>
            <a:r>
              <a:rPr sz="1200" b="1" spc="-175" dirty="0">
                <a:solidFill>
                  <a:srgbClr val="009999"/>
                </a:solidFill>
                <a:latin typeface="Verdana"/>
                <a:cs typeface="Verdana"/>
              </a:rPr>
              <a:t>в</a:t>
            </a:r>
            <a:r>
              <a:rPr sz="1200" b="1" spc="-60" dirty="0">
                <a:solidFill>
                  <a:srgbClr val="009999"/>
                </a:solidFill>
                <a:latin typeface="Verdana"/>
                <a:cs typeface="Verdana"/>
              </a:rPr>
              <a:t>о</a:t>
            </a:r>
            <a:endParaRPr sz="12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46" name="object 50"/>
          <p:cNvSpPr txBox="1"/>
          <p:nvPr/>
        </p:nvSpPr>
        <p:spPr>
          <a:xfrm>
            <a:off x="3808471" y="5822065"/>
            <a:ext cx="1000760" cy="578748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indent="1905" algn="ctr">
              <a:lnSpc>
                <a:spcPct val="104200"/>
              </a:lnSpc>
              <a:spcBef>
                <a:spcPts val="145"/>
              </a:spcBef>
            </a:pPr>
            <a:r>
              <a:rPr sz="1200" b="1" spc="-135" dirty="0">
                <a:solidFill>
                  <a:srgbClr val="009999"/>
                </a:solidFill>
                <a:latin typeface="Verdana"/>
                <a:cs typeface="Verdana"/>
              </a:rPr>
              <a:t>Акцизы </a:t>
            </a:r>
            <a:r>
              <a:rPr sz="1200" b="1" spc="-105" dirty="0">
                <a:solidFill>
                  <a:srgbClr val="009999"/>
                </a:solidFill>
                <a:latin typeface="Verdana"/>
                <a:cs typeface="Verdana"/>
              </a:rPr>
              <a:t>по  </a:t>
            </a:r>
            <a:r>
              <a:rPr sz="1100" b="1" spc="-65" dirty="0">
                <a:solidFill>
                  <a:srgbClr val="009999"/>
                </a:solidFill>
                <a:latin typeface="Verdana"/>
                <a:cs typeface="Verdana"/>
              </a:rPr>
              <a:t>под</a:t>
            </a:r>
            <a:r>
              <a:rPr sz="1100" b="1" spc="-55" dirty="0">
                <a:solidFill>
                  <a:srgbClr val="009999"/>
                </a:solidFill>
                <a:latin typeface="Verdana"/>
                <a:cs typeface="Verdana"/>
              </a:rPr>
              <a:t>а</a:t>
            </a:r>
            <a:r>
              <a:rPr sz="1100" b="1" spc="-150" dirty="0">
                <a:solidFill>
                  <a:srgbClr val="009999"/>
                </a:solidFill>
                <a:latin typeface="Verdana"/>
                <a:cs typeface="Verdana"/>
              </a:rPr>
              <a:t>к</a:t>
            </a:r>
            <a:r>
              <a:rPr sz="1100" b="1" spc="-120" dirty="0">
                <a:solidFill>
                  <a:srgbClr val="009999"/>
                </a:solidFill>
                <a:latin typeface="Verdana"/>
                <a:cs typeface="Verdana"/>
              </a:rPr>
              <a:t>ци</a:t>
            </a:r>
            <a:r>
              <a:rPr sz="1100" b="1" spc="-110" dirty="0">
                <a:solidFill>
                  <a:srgbClr val="009999"/>
                </a:solidFill>
                <a:latin typeface="Verdana"/>
                <a:cs typeface="Verdana"/>
              </a:rPr>
              <a:t>з</a:t>
            </a:r>
            <a:r>
              <a:rPr sz="1100" b="1" spc="-100" dirty="0">
                <a:solidFill>
                  <a:srgbClr val="009999"/>
                </a:solidFill>
                <a:latin typeface="Verdana"/>
                <a:cs typeface="Verdana"/>
              </a:rPr>
              <a:t>ным  </a:t>
            </a:r>
            <a:r>
              <a:rPr sz="1200" b="1" spc="-55" dirty="0">
                <a:solidFill>
                  <a:srgbClr val="009999"/>
                </a:solidFill>
                <a:latin typeface="Verdana"/>
                <a:cs typeface="Verdana"/>
              </a:rPr>
              <a:t>товарам</a:t>
            </a:r>
            <a:endParaRPr sz="12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47" name="object 49"/>
          <p:cNvSpPr txBox="1"/>
          <p:nvPr/>
        </p:nvSpPr>
        <p:spPr>
          <a:xfrm>
            <a:off x="5977715" y="4317281"/>
            <a:ext cx="1022351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200" b="1" spc="-125" dirty="0">
                <a:solidFill>
                  <a:srgbClr val="009999"/>
                </a:solidFill>
                <a:latin typeface="Verdana"/>
                <a:cs typeface="Verdana"/>
              </a:rPr>
              <a:t>Налог </a:t>
            </a:r>
            <a:r>
              <a:rPr sz="1200" b="1" spc="-85" dirty="0">
                <a:solidFill>
                  <a:srgbClr val="009999"/>
                </a:solidFill>
                <a:latin typeface="Verdana"/>
                <a:cs typeface="Verdana"/>
              </a:rPr>
              <a:t>на  </a:t>
            </a:r>
            <a:r>
              <a:rPr sz="1200" b="1" spc="-145" dirty="0">
                <a:solidFill>
                  <a:srgbClr val="009999"/>
                </a:solidFill>
                <a:latin typeface="Verdana"/>
                <a:cs typeface="Verdana"/>
              </a:rPr>
              <a:t>прибыль  </a:t>
            </a:r>
            <a:r>
              <a:rPr sz="1200" b="1" spc="-95" dirty="0">
                <a:solidFill>
                  <a:srgbClr val="009999"/>
                </a:solidFill>
                <a:latin typeface="Verdana"/>
                <a:cs typeface="Verdana"/>
              </a:rPr>
              <a:t>организац</a:t>
            </a:r>
            <a:r>
              <a:rPr sz="1200" b="1" spc="-150" dirty="0">
                <a:solidFill>
                  <a:srgbClr val="009999"/>
                </a:solidFill>
                <a:latin typeface="Verdana"/>
                <a:cs typeface="Verdana"/>
              </a:rPr>
              <a:t>ий</a:t>
            </a:r>
            <a:endParaRPr sz="12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48" name="object 52"/>
          <p:cNvSpPr txBox="1"/>
          <p:nvPr/>
        </p:nvSpPr>
        <p:spPr>
          <a:xfrm>
            <a:off x="5447490" y="5870762"/>
            <a:ext cx="1060451" cy="33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075"/>
              </a:lnSpc>
              <a:spcBef>
                <a:spcPts val="100"/>
              </a:spcBef>
            </a:pPr>
            <a:r>
              <a:rPr sz="900" b="1" spc="-55" dirty="0">
                <a:solidFill>
                  <a:srgbClr val="009999"/>
                </a:solidFill>
                <a:latin typeface="Verdana"/>
                <a:cs typeface="Verdana"/>
              </a:rPr>
              <a:t>Государственная</a:t>
            </a:r>
            <a:endParaRPr sz="900" dirty="0">
              <a:solidFill>
                <a:srgbClr val="009999"/>
              </a:solidFill>
              <a:latin typeface="Verdana"/>
              <a:cs typeface="Verdana"/>
            </a:endParaRPr>
          </a:p>
          <a:p>
            <a:pPr algn="ctr">
              <a:lnSpc>
                <a:spcPts val="1435"/>
              </a:lnSpc>
            </a:pPr>
            <a:r>
              <a:rPr sz="1200" b="1" spc="-125" dirty="0">
                <a:solidFill>
                  <a:srgbClr val="009999"/>
                </a:solidFill>
                <a:latin typeface="Verdana"/>
                <a:cs typeface="Verdana"/>
              </a:rPr>
              <a:t>пошлина</a:t>
            </a:r>
            <a:endParaRPr sz="1200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1841203" y="3572175"/>
            <a:ext cx="18051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V="1">
            <a:off x="3065483" y="3926840"/>
            <a:ext cx="861414" cy="3904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3089566" y="4126240"/>
            <a:ext cx="1050386" cy="1492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4308851" y="4221088"/>
            <a:ext cx="183831" cy="1204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H="1" flipV="1">
            <a:off x="5220072" y="3430742"/>
            <a:ext cx="1900009" cy="45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 flipV="1">
            <a:off x="5058468" y="3903317"/>
            <a:ext cx="837333" cy="664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 flipV="1">
            <a:off x="4870601" y="4160077"/>
            <a:ext cx="687453" cy="1339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Рисунок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981" y="4887159"/>
            <a:ext cx="2255652" cy="1818620"/>
          </a:xfrm>
          <a:prstGeom prst="rect">
            <a:avLst/>
          </a:prstGeom>
        </p:spPr>
      </p:pic>
      <p:sp>
        <p:nvSpPr>
          <p:cNvPr id="4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08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27" name="object 9"/>
          <p:cNvSpPr/>
          <p:nvPr/>
        </p:nvSpPr>
        <p:spPr>
          <a:xfrm>
            <a:off x="1835696" y="854368"/>
            <a:ext cx="7164384" cy="886965"/>
          </a:xfrm>
          <a:custGeom>
            <a:avLst/>
            <a:gdLst/>
            <a:ahLst/>
            <a:cxnLst/>
            <a:rect l="l" t="t" r="r" b="b"/>
            <a:pathLst>
              <a:path w="6409055" h="1944370">
                <a:moveTo>
                  <a:pt x="0" y="1944243"/>
                </a:moveTo>
                <a:lnTo>
                  <a:pt x="6408674" y="1944243"/>
                </a:lnTo>
                <a:lnTo>
                  <a:pt x="6408674" y="0"/>
                </a:lnTo>
                <a:lnTo>
                  <a:pt x="0" y="0"/>
                </a:lnTo>
                <a:lnTo>
                  <a:pt x="0" y="1944243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7" name="object 7"/>
          <p:cNvSpPr txBox="1"/>
          <p:nvPr/>
        </p:nvSpPr>
        <p:spPr>
          <a:xfrm>
            <a:off x="1986789" y="909954"/>
            <a:ext cx="665734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32105" algn="l"/>
                <a:tab pos="1448435" algn="l"/>
                <a:tab pos="1797050" algn="l"/>
                <a:tab pos="2522855" algn="l"/>
                <a:tab pos="3825875" algn="l"/>
                <a:tab pos="4958715" algn="l"/>
                <a:tab pos="5435600" algn="l"/>
              </a:tabLst>
            </a:pPr>
            <a:r>
              <a:rPr sz="1600" spc="-200" dirty="0">
                <a:solidFill>
                  <a:schemeClr val="bg1"/>
                </a:solidFill>
                <a:latin typeface="Verdana"/>
                <a:cs typeface="Verdana"/>
              </a:rPr>
              <a:t>-</a:t>
            </a:r>
            <a:r>
              <a:rPr sz="1600" i="1" spc="-200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600" i="1" spc="-40" dirty="0">
                <a:solidFill>
                  <a:schemeClr val="bg1"/>
                </a:solidFill>
                <a:latin typeface="Verdana"/>
                <a:cs typeface="Verdana"/>
              </a:rPr>
              <a:t>платежи	</a:t>
            </a:r>
            <a:r>
              <a:rPr sz="1600" i="1" spc="-204" dirty="0">
                <a:solidFill>
                  <a:schemeClr val="bg1"/>
                </a:solidFill>
                <a:latin typeface="Verdana"/>
                <a:cs typeface="Verdana"/>
              </a:rPr>
              <a:t>в	</a:t>
            </a:r>
            <a:r>
              <a:rPr sz="1600" i="1" spc="-55" dirty="0">
                <a:solidFill>
                  <a:schemeClr val="bg1"/>
                </a:solidFill>
                <a:latin typeface="Verdana"/>
                <a:cs typeface="Verdana"/>
              </a:rPr>
              <a:t>виде	</a:t>
            </a:r>
            <a:r>
              <a:rPr sz="1600" i="1" spc="30" dirty="0">
                <a:solidFill>
                  <a:schemeClr val="bg1"/>
                </a:solidFill>
                <a:latin typeface="Verdana"/>
                <a:cs typeface="Verdana"/>
              </a:rPr>
              <a:t>штрафов,	</a:t>
            </a:r>
            <a:r>
              <a:rPr sz="1600" i="1" spc="5" dirty="0">
                <a:solidFill>
                  <a:schemeClr val="bg1"/>
                </a:solidFill>
                <a:latin typeface="Verdana"/>
                <a:cs typeface="Verdana"/>
              </a:rPr>
              <a:t>санкций	</a:t>
            </a:r>
            <a:r>
              <a:rPr sz="1600" i="1" spc="-20" dirty="0">
                <a:solidFill>
                  <a:schemeClr val="bg1"/>
                </a:solidFill>
                <a:latin typeface="Verdana"/>
                <a:cs typeface="Verdana"/>
              </a:rPr>
              <a:t>за	</a:t>
            </a:r>
            <a:r>
              <a:rPr sz="1600" i="1" spc="20" dirty="0">
                <a:solidFill>
                  <a:schemeClr val="bg1"/>
                </a:solidFill>
                <a:latin typeface="Verdana"/>
                <a:cs typeface="Verdana"/>
              </a:rPr>
              <a:t>нарушение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86788" y="1190143"/>
            <a:ext cx="665670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50745" algn="l"/>
                <a:tab pos="3263900" algn="l"/>
                <a:tab pos="3736340" algn="l"/>
                <a:tab pos="5278755" algn="l"/>
              </a:tabLst>
            </a:pPr>
            <a:r>
              <a:rPr sz="1600" i="1" spc="-40" dirty="0">
                <a:solidFill>
                  <a:schemeClr val="bg1"/>
                </a:solidFill>
                <a:latin typeface="Verdana"/>
                <a:cs typeface="Verdana"/>
              </a:rPr>
              <a:t>законодательства,	платежи	</a:t>
            </a:r>
            <a:r>
              <a:rPr sz="1600" i="1" spc="-20" dirty="0">
                <a:solidFill>
                  <a:schemeClr val="bg1"/>
                </a:solidFill>
                <a:latin typeface="Verdana"/>
                <a:cs typeface="Verdana"/>
              </a:rPr>
              <a:t>за	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пользование	</a:t>
            </a:r>
            <a:r>
              <a:rPr sz="1600" i="1" spc="55" dirty="0">
                <a:solidFill>
                  <a:schemeClr val="bg1"/>
                </a:solidFill>
                <a:latin typeface="Verdana"/>
                <a:cs typeface="Verdana"/>
              </a:rPr>
              <a:t>имуществом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86788" y="1397584"/>
            <a:ext cx="5114291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spc="-10" dirty="0">
                <a:solidFill>
                  <a:schemeClr val="bg1"/>
                </a:solidFill>
                <a:latin typeface="Verdana"/>
                <a:cs typeface="Verdana"/>
              </a:rPr>
              <a:t>государства, </a:t>
            </a:r>
            <a:r>
              <a:rPr sz="1600" i="1" spc="25" dirty="0">
                <a:solidFill>
                  <a:schemeClr val="bg1"/>
                </a:solidFill>
                <a:latin typeface="Verdana"/>
                <a:cs typeface="Verdana"/>
              </a:rPr>
              <a:t>средства </a:t>
            </a:r>
            <a:r>
              <a:rPr sz="1600" i="1" spc="30" dirty="0">
                <a:solidFill>
                  <a:schemeClr val="bg1"/>
                </a:solidFill>
                <a:latin typeface="Verdana"/>
                <a:cs typeface="Verdana"/>
              </a:rPr>
              <a:t>самообложения</a:t>
            </a:r>
            <a:r>
              <a:rPr sz="1600" i="1" spc="-30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dirty="0">
                <a:solidFill>
                  <a:schemeClr val="bg1"/>
                </a:solidFill>
                <a:latin typeface="Verdana"/>
                <a:cs typeface="Verdana"/>
              </a:rPr>
              <a:t>граждан</a:t>
            </a:r>
          </a:p>
        </p:txBody>
      </p:sp>
      <p:sp>
        <p:nvSpPr>
          <p:cNvPr id="10" name="object 10"/>
          <p:cNvSpPr/>
          <p:nvPr/>
        </p:nvSpPr>
        <p:spPr>
          <a:xfrm>
            <a:off x="362712" y="1735035"/>
            <a:ext cx="7449648" cy="4464685"/>
          </a:xfrm>
          <a:custGeom>
            <a:avLst/>
            <a:gdLst/>
            <a:ahLst/>
            <a:cxnLst/>
            <a:rect l="l" t="t" r="r" b="b"/>
            <a:pathLst>
              <a:path w="6409055" h="4464685">
                <a:moveTo>
                  <a:pt x="0" y="4464558"/>
                </a:moveTo>
                <a:lnTo>
                  <a:pt x="6408674" y="4464558"/>
                </a:lnTo>
                <a:lnTo>
                  <a:pt x="6408674" y="0"/>
                </a:lnTo>
                <a:lnTo>
                  <a:pt x="0" y="0"/>
                </a:lnTo>
                <a:lnTo>
                  <a:pt x="0" y="4464558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0789" y="195745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1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1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98753" y="1947165"/>
            <a:ext cx="184403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105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9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98752" y="2130045"/>
            <a:ext cx="31400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5285" algn="l"/>
                <a:tab pos="723900" algn="l"/>
                <a:tab pos="1111250" algn="l"/>
                <a:tab pos="2440305" algn="l"/>
              </a:tabLst>
            </a:pP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«	</a:t>
            </a:r>
            <a:r>
              <a:rPr sz="1200" i="1" spc="-150" dirty="0">
                <a:solidFill>
                  <a:schemeClr val="bg1"/>
                </a:solidFill>
                <a:latin typeface="Verdana"/>
                <a:cs typeface="Verdana"/>
              </a:rPr>
              <a:t>-	</a:t>
            </a:r>
            <a:r>
              <a:rPr sz="1200" i="1" spc="-140" dirty="0">
                <a:solidFill>
                  <a:schemeClr val="bg1"/>
                </a:solidFill>
                <a:latin typeface="Verdana"/>
                <a:cs typeface="Verdana"/>
              </a:rPr>
              <a:t>К	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нен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ло</a:t>
            </a:r>
            <a:r>
              <a:rPr sz="1200" i="1" spc="-140" dirty="0">
                <a:solidFill>
                  <a:schemeClr val="bg1"/>
                </a:solidFill>
                <a:latin typeface="Verdana"/>
                <a:cs typeface="Verdana"/>
              </a:rPr>
              <a:t>г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вым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хо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да</a:t>
            </a:r>
            <a:r>
              <a:rPr sz="1200" i="1" spc="180" dirty="0">
                <a:solidFill>
                  <a:schemeClr val="bg1"/>
                </a:solidFill>
                <a:latin typeface="Verdana"/>
                <a:cs typeface="Verdana"/>
              </a:rPr>
              <a:t>м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13147" y="2130045"/>
            <a:ext cx="79819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бюджетов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84520" y="2130045"/>
            <a:ext cx="8286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относятся: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98752" y="2313179"/>
            <a:ext cx="53143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3050" algn="l"/>
                <a:tab pos="1043940" algn="l"/>
                <a:tab pos="1417955" algn="l"/>
                <a:tab pos="2767965" algn="l"/>
                <a:tab pos="3912870" algn="l"/>
                <a:tab pos="5229860" algn="l"/>
              </a:tabLst>
            </a:pPr>
            <a:r>
              <a:rPr sz="1200" i="1" spc="-150" dirty="0">
                <a:solidFill>
                  <a:schemeClr val="bg1"/>
                </a:solidFill>
                <a:latin typeface="Verdana"/>
                <a:cs typeface="Verdana"/>
              </a:rPr>
              <a:t>-	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х</a:t>
            </a:r>
            <a:r>
              <a:rPr sz="1200" i="1" spc="-50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80" dirty="0">
                <a:solidFill>
                  <a:schemeClr val="bg1"/>
                </a:solidFill>
                <a:latin typeface="Verdana"/>
                <a:cs typeface="Verdana"/>
              </a:rPr>
              <a:t>ды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от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п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125" dirty="0">
                <a:solidFill>
                  <a:schemeClr val="bg1"/>
                </a:solidFill>
                <a:latin typeface="Verdana"/>
                <a:cs typeface="Verdana"/>
              </a:rPr>
              <a:t>л</a:t>
            </a:r>
            <a:r>
              <a:rPr sz="1200" i="1" spc="-105" dirty="0">
                <a:solidFill>
                  <a:schemeClr val="bg1"/>
                </a:solidFill>
                <a:latin typeface="Verdana"/>
                <a:cs typeface="Verdana"/>
              </a:rPr>
              <a:t>ь</a:t>
            </a:r>
            <a:r>
              <a:rPr sz="1200" i="1" spc="-120" dirty="0">
                <a:solidFill>
                  <a:schemeClr val="bg1"/>
                </a:solidFill>
                <a:latin typeface="Verdana"/>
                <a:cs typeface="Verdana"/>
              </a:rPr>
              <a:t>з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145" dirty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r>
              <a:rPr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sz="1200" i="1" spc="-100" dirty="0">
                <a:solidFill>
                  <a:schemeClr val="bg1"/>
                </a:solidFill>
                <a:latin typeface="Verdana"/>
                <a:cs typeface="Verdana"/>
              </a:rPr>
              <a:t>ия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70" dirty="0">
                <a:solidFill>
                  <a:schemeClr val="bg1"/>
                </a:solidFill>
                <a:latin typeface="Verdana"/>
                <a:cs typeface="Verdana"/>
              </a:rPr>
              <a:t>им</a:t>
            </a:r>
            <a:r>
              <a:rPr sz="1200" i="1" spc="-70" dirty="0">
                <a:solidFill>
                  <a:schemeClr val="bg1"/>
                </a:solidFill>
                <a:latin typeface="Verdana"/>
                <a:cs typeface="Verdana"/>
              </a:rPr>
              <a:t>у</a:t>
            </a:r>
            <a:r>
              <a:rPr sz="1200" i="1" spc="105" dirty="0">
                <a:solidFill>
                  <a:schemeClr val="bg1"/>
                </a:solidFill>
                <a:latin typeface="Verdana"/>
                <a:cs typeface="Verdana"/>
              </a:rPr>
              <a:t>щес</a:t>
            </a:r>
            <a:r>
              <a:rPr sz="1200" i="1" spc="-60" dirty="0">
                <a:solidFill>
                  <a:schemeClr val="bg1"/>
                </a:solidFill>
                <a:latin typeface="Verdana"/>
                <a:cs typeface="Verdana"/>
              </a:rPr>
              <a:t>тва</a:t>
            </a:r>
            <a:r>
              <a:rPr sz="1200" i="1" spc="-105" dirty="0">
                <a:solidFill>
                  <a:schemeClr val="bg1"/>
                </a:solidFill>
                <a:latin typeface="Verdana"/>
                <a:cs typeface="Verdana"/>
              </a:rPr>
              <a:t>,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125" dirty="0">
                <a:solidFill>
                  <a:schemeClr val="bg1"/>
                </a:solidFill>
                <a:latin typeface="Verdana"/>
                <a:cs typeface="Verdana"/>
              </a:rPr>
              <a:t>х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100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sz="1200" i="1" spc="-90" dirty="0">
                <a:solidFill>
                  <a:schemeClr val="bg1"/>
                </a:solidFill>
                <a:latin typeface="Verdana"/>
                <a:cs typeface="Verdana"/>
              </a:rPr>
              <a:t>я</a:t>
            </a:r>
            <a:r>
              <a:rPr sz="1200" i="1" spc="105" dirty="0">
                <a:solidFill>
                  <a:schemeClr val="bg1"/>
                </a:solidFill>
                <a:latin typeface="Verdana"/>
                <a:cs typeface="Verdana"/>
              </a:rPr>
              <a:t>щ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е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г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-160" dirty="0">
                <a:solidFill>
                  <a:schemeClr val="bg1"/>
                </a:solidFill>
                <a:latin typeface="Verdana"/>
                <a:cs typeface="Verdana"/>
              </a:rPr>
              <a:t>я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98751" y="2496059"/>
            <a:ext cx="53162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21790" algn="l"/>
                <a:tab pos="2152015" algn="l"/>
                <a:tab pos="3646170" algn="l"/>
                <a:tab pos="5132070" algn="l"/>
              </a:tabLst>
            </a:pP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г</a:t>
            </a:r>
            <a:r>
              <a:rPr sz="1200" i="1" spc="-60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-70" dirty="0">
                <a:solidFill>
                  <a:schemeClr val="bg1"/>
                </a:solidFill>
                <a:latin typeface="Verdana"/>
                <a:cs typeface="Verdana"/>
              </a:rPr>
              <a:t>у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рствен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й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70" dirty="0">
                <a:solidFill>
                  <a:schemeClr val="bg1"/>
                </a:solidFill>
                <a:latin typeface="Verdana"/>
                <a:cs typeface="Verdana"/>
              </a:rPr>
              <a:t>или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55" dirty="0">
                <a:solidFill>
                  <a:schemeClr val="bg1"/>
                </a:solidFill>
                <a:latin typeface="Verdana"/>
                <a:cs typeface="Verdana"/>
              </a:rPr>
              <a:t>му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ни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ц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п</a:t>
            </a:r>
            <a:r>
              <a:rPr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125" dirty="0">
                <a:solidFill>
                  <a:schemeClr val="bg1"/>
                </a:solidFill>
                <a:latin typeface="Verdana"/>
                <a:cs typeface="Verdana"/>
              </a:rPr>
              <a:t>л</a:t>
            </a:r>
            <a:r>
              <a:rPr sz="1200" i="1" spc="-105" dirty="0">
                <a:solidFill>
                  <a:schemeClr val="bg1"/>
                </a:solidFill>
                <a:latin typeface="Verdana"/>
                <a:cs typeface="Verdana"/>
              </a:rPr>
              <a:t>ь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й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60" dirty="0">
                <a:solidFill>
                  <a:schemeClr val="bg1"/>
                </a:solidFill>
                <a:latin typeface="Verdana"/>
                <a:cs typeface="Verdana"/>
              </a:rPr>
              <a:t>б</a:t>
            </a:r>
            <a:r>
              <a:rPr sz="1200" i="1" spc="16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-60" dirty="0">
                <a:solidFill>
                  <a:schemeClr val="bg1"/>
                </a:solidFill>
                <a:latin typeface="Verdana"/>
                <a:cs typeface="Verdana"/>
              </a:rPr>
              <a:t>твен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-95" dirty="0">
                <a:solidFill>
                  <a:schemeClr val="bg1"/>
                </a:solidFill>
                <a:latin typeface="Verdana"/>
                <a:cs typeface="Verdana"/>
              </a:rPr>
              <a:t>т</a:t>
            </a:r>
            <a:r>
              <a:rPr sz="1200" i="1" spc="-75" dirty="0">
                <a:solidFill>
                  <a:schemeClr val="bg1"/>
                </a:solidFill>
                <a:latin typeface="Verdana"/>
                <a:cs typeface="Verdana"/>
              </a:rPr>
              <a:t>и,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за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98753" y="2678939"/>
            <a:ext cx="53155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исключением 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имущества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бюджетных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автономных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учреждений,</a:t>
            </a:r>
            <a:r>
              <a:rPr sz="1200" i="1" spc="34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95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98752" y="2861818"/>
            <a:ext cx="53143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также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имущества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государственных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муниципальных</a:t>
            </a:r>
            <a:r>
              <a:rPr sz="1200" i="1" spc="14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унитарных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98752" y="3044698"/>
            <a:ext cx="2794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предприятий, 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40" dirty="0">
                <a:solidFill>
                  <a:schemeClr val="bg1"/>
                </a:solidFill>
                <a:latin typeface="Verdana"/>
                <a:cs typeface="Verdana"/>
              </a:rPr>
              <a:t>том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числе</a:t>
            </a:r>
            <a:r>
              <a:rPr sz="1200" i="1" spc="-20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65" dirty="0">
                <a:solidFill>
                  <a:schemeClr val="bg1"/>
                </a:solidFill>
                <a:latin typeface="Verdana"/>
                <a:cs typeface="Verdana"/>
              </a:rPr>
              <a:t>казенных;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698751" y="3227579"/>
            <a:ext cx="531749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5" dirty="0">
                <a:solidFill>
                  <a:schemeClr val="bg1"/>
                </a:solidFill>
                <a:latin typeface="Verdana"/>
                <a:cs typeface="Verdana"/>
              </a:rPr>
              <a:t>-</a:t>
            </a:r>
            <a:r>
              <a:rPr sz="1200" i="1" spc="-55" dirty="0">
                <a:solidFill>
                  <a:schemeClr val="bg1"/>
                </a:solidFill>
                <a:latin typeface="Verdana"/>
                <a:cs typeface="Verdana"/>
              </a:rPr>
              <a:t>доходы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от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продажи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имущества 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(кроме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акций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80" dirty="0">
                <a:solidFill>
                  <a:schemeClr val="bg1"/>
                </a:solidFill>
                <a:latin typeface="Verdana"/>
                <a:cs typeface="Verdana"/>
              </a:rPr>
              <a:t>иных</a:t>
            </a:r>
            <a:r>
              <a:rPr sz="1200" i="1" spc="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140" dirty="0">
                <a:solidFill>
                  <a:schemeClr val="bg1"/>
                </a:solidFill>
                <a:latin typeface="Verdana"/>
                <a:cs typeface="Verdana"/>
              </a:rPr>
              <a:t>форм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98752" y="3410458"/>
            <a:ext cx="53143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72795" algn="l"/>
                <a:tab pos="1022985" algn="l"/>
                <a:tab pos="1963420" algn="l"/>
                <a:tab pos="3470910" algn="l"/>
                <a:tab pos="4286250" algn="l"/>
              </a:tabLst>
            </a:pPr>
            <a:r>
              <a:rPr sz="1200" i="1" spc="-70" dirty="0">
                <a:solidFill>
                  <a:schemeClr val="bg1"/>
                </a:solidFill>
                <a:latin typeface="Verdana"/>
                <a:cs typeface="Verdana"/>
              </a:rPr>
              <a:t>у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ч</a:t>
            </a:r>
            <a:r>
              <a:rPr sz="1200" i="1" spc="-5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-75" dirty="0">
                <a:solidFill>
                  <a:schemeClr val="bg1"/>
                </a:solidFill>
                <a:latin typeface="Verdana"/>
                <a:cs typeface="Verdana"/>
              </a:rPr>
              <a:t>ти</a:t>
            </a:r>
            <a:r>
              <a:rPr sz="1200" i="1" spc="-160" dirty="0">
                <a:solidFill>
                  <a:schemeClr val="bg1"/>
                </a:solidFill>
                <a:latin typeface="Verdana"/>
                <a:cs typeface="Verdana"/>
              </a:rPr>
              <a:t>я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90" dirty="0">
                <a:solidFill>
                  <a:schemeClr val="bg1"/>
                </a:solidFill>
                <a:latin typeface="Verdana"/>
                <a:cs typeface="Verdana"/>
              </a:rPr>
              <a:t>к</a:t>
            </a:r>
            <a:r>
              <a:rPr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п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200" i="1" spc="-95" dirty="0">
                <a:solidFill>
                  <a:schemeClr val="bg1"/>
                </a:solidFill>
                <a:latin typeface="Verdana"/>
                <a:cs typeface="Verdana"/>
              </a:rPr>
              <a:t>т</a:t>
            </a:r>
            <a:r>
              <a:rPr sz="1200" i="1" spc="10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70" dirty="0">
                <a:solidFill>
                  <a:schemeClr val="bg1"/>
                </a:solidFill>
                <a:latin typeface="Verdana"/>
                <a:cs typeface="Verdana"/>
              </a:rPr>
              <a:t>ле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,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г</a:t>
            </a:r>
            <a:r>
              <a:rPr sz="1200" i="1" spc="-60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-70" dirty="0">
                <a:solidFill>
                  <a:schemeClr val="bg1"/>
                </a:solidFill>
                <a:latin typeface="Verdana"/>
                <a:cs typeface="Verdana"/>
              </a:rPr>
              <a:t>у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рственны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х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-120" dirty="0">
                <a:solidFill>
                  <a:schemeClr val="bg1"/>
                </a:solidFill>
                <a:latin typeface="Verdana"/>
                <a:cs typeface="Verdana"/>
              </a:rPr>
              <a:t>з</a:t>
            </a:r>
            <a:r>
              <a:rPr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п</a:t>
            </a:r>
            <a:r>
              <a:rPr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р</a:t>
            </a:r>
            <a:r>
              <a:rPr sz="1200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200" i="1" spc="-140" dirty="0">
                <a:solidFill>
                  <a:schemeClr val="bg1"/>
                </a:solidFill>
                <a:latin typeface="Verdana"/>
                <a:cs typeface="Verdana"/>
              </a:rPr>
              <a:t>г</a:t>
            </a:r>
            <a:r>
              <a:rPr sz="12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це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sz="1200" i="1" spc="-95" dirty="0">
                <a:solidFill>
                  <a:schemeClr val="bg1"/>
                </a:solidFill>
                <a:latin typeface="Verdana"/>
                <a:cs typeface="Verdana"/>
              </a:rPr>
              <a:t>ных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98752" y="3593415"/>
            <a:ext cx="49269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53465" algn="l"/>
                <a:tab pos="1463675" algn="l"/>
                <a:tab pos="2795270" algn="l"/>
                <a:tab pos="3807460" algn="l"/>
              </a:tabLst>
            </a:pP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металлов	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и	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драгоценных	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камней),	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находящегося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917817" y="3593415"/>
            <a:ext cx="971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98750" y="3776599"/>
            <a:ext cx="5681561" cy="25026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государственной </a:t>
            </a:r>
            <a:r>
              <a:rPr sz="1200" i="1" spc="-70" dirty="0">
                <a:solidFill>
                  <a:schemeClr val="bg1"/>
                </a:solidFill>
                <a:latin typeface="Verdana"/>
                <a:cs typeface="Verdana"/>
              </a:rPr>
              <a:t>или</a:t>
            </a:r>
            <a:r>
              <a:rPr sz="1200" i="1" spc="2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муниципальной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собственности,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за  исключением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движимого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имущества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бюджетных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автономных 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учреждений, </a:t>
            </a:r>
            <a:r>
              <a:rPr sz="1200" i="1" spc="95" dirty="0">
                <a:solidFill>
                  <a:schemeClr val="bg1"/>
                </a:solidFill>
                <a:latin typeface="Verdana"/>
                <a:cs typeface="Verdana"/>
              </a:rPr>
              <a:t>а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также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имущества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государственных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муниципальных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унитарных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предприятий, 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40" dirty="0">
                <a:solidFill>
                  <a:schemeClr val="bg1"/>
                </a:solidFill>
                <a:latin typeface="Verdana"/>
                <a:cs typeface="Verdana"/>
              </a:rPr>
              <a:t>том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числе</a:t>
            </a:r>
            <a:r>
              <a:rPr sz="1200" i="1" spc="-23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65" dirty="0">
                <a:solidFill>
                  <a:schemeClr val="bg1"/>
                </a:solidFill>
                <a:latin typeface="Verdana"/>
                <a:cs typeface="Verdana"/>
              </a:rPr>
              <a:t>казенных;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доходы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от </a:t>
            </a:r>
            <a:r>
              <a:rPr sz="1200" i="1" spc="-65" dirty="0">
                <a:solidFill>
                  <a:schemeClr val="bg1"/>
                </a:solidFill>
                <a:latin typeface="Verdana"/>
                <a:cs typeface="Verdana"/>
              </a:rPr>
              <a:t>платных услуг,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оказываемых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казенными</a:t>
            </a:r>
            <a:r>
              <a:rPr sz="1200" i="1" spc="-24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учреждениями;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715" algn="just">
              <a:lnSpc>
                <a:spcPct val="100000"/>
              </a:lnSpc>
            </a:pPr>
            <a:r>
              <a:rPr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полученные 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результате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применения </a:t>
            </a:r>
            <a:r>
              <a:rPr sz="1200" i="1" spc="100" dirty="0">
                <a:solidFill>
                  <a:schemeClr val="bg1"/>
                </a:solidFill>
                <a:latin typeface="Verdana"/>
                <a:cs typeface="Verdana"/>
              </a:rPr>
              <a:t>мер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гражданско- 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правовой,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административной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уголовной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ответственности, 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40" dirty="0">
                <a:solidFill>
                  <a:schemeClr val="bg1"/>
                </a:solidFill>
                <a:latin typeface="Verdana"/>
                <a:cs typeface="Verdana"/>
              </a:rPr>
              <a:t>том 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числе </a:t>
            </a: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штрафы,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конфискации,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компенсации, </a:t>
            </a:r>
            <a:r>
              <a:rPr sz="1200" i="1" spc="95" dirty="0">
                <a:solidFill>
                  <a:schemeClr val="bg1"/>
                </a:solidFill>
                <a:latin typeface="Verdana"/>
                <a:cs typeface="Verdana"/>
              </a:rPr>
              <a:t>а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также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  </a:t>
            </a:r>
            <a:r>
              <a:rPr sz="1200" i="1" spc="-45" dirty="0">
                <a:solidFill>
                  <a:schemeClr val="bg1"/>
                </a:solidFill>
                <a:latin typeface="Verdana"/>
                <a:cs typeface="Verdana"/>
              </a:rPr>
              <a:t>полученные</a:t>
            </a:r>
            <a:r>
              <a:rPr sz="1200" i="1" spc="3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возмещение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вреда,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причиненного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Федерации,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субъектам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Федерации, 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муниципальным 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образованиям,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иные </a:t>
            </a:r>
            <a:r>
              <a:rPr sz="1200" i="1" spc="65" dirty="0">
                <a:solidFill>
                  <a:schemeClr val="bg1"/>
                </a:solidFill>
                <a:latin typeface="Verdana"/>
                <a:cs typeface="Verdana"/>
              </a:rPr>
              <a:t>суммы</a:t>
            </a: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35" dirty="0">
                <a:solidFill>
                  <a:schemeClr val="bg1"/>
                </a:solidFill>
                <a:latin typeface="Verdana"/>
                <a:cs typeface="Verdana"/>
              </a:rPr>
              <a:t>принудительного </a:t>
            </a:r>
            <a:r>
              <a:rPr sz="1200" i="1" spc="-130" dirty="0">
                <a:solidFill>
                  <a:schemeClr val="bg1"/>
                </a:solidFill>
                <a:latin typeface="Verdana"/>
                <a:cs typeface="Verdana"/>
              </a:rPr>
              <a:t>изъятия;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04139" indent="-91440" algn="just">
              <a:lnSpc>
                <a:spcPct val="100000"/>
              </a:lnSpc>
              <a:buFont typeface="Verdana"/>
              <a:buChar char="-"/>
              <a:tabLst>
                <a:tab pos="104139" algn="l"/>
              </a:tabLst>
            </a:pPr>
            <a:r>
              <a:rPr sz="1200" i="1" spc="25" dirty="0">
                <a:solidFill>
                  <a:schemeClr val="bg1"/>
                </a:solidFill>
                <a:latin typeface="Verdana"/>
                <a:cs typeface="Verdana"/>
              </a:rPr>
              <a:t>средства самообложения</a:t>
            </a:r>
            <a:r>
              <a:rPr sz="1200" i="1" spc="-17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граждан;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04139" indent="-91440" algn="just">
              <a:lnSpc>
                <a:spcPct val="100000"/>
              </a:lnSpc>
              <a:buFont typeface="Verdana"/>
              <a:buChar char="-"/>
              <a:tabLst>
                <a:tab pos="104139" algn="l"/>
              </a:tabLst>
            </a:pP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иные неналоговые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доходы</a:t>
            </a:r>
            <a:r>
              <a:rPr sz="1200" i="1" spc="1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31" name="object 8"/>
          <p:cNvSpPr txBox="1"/>
          <p:nvPr/>
        </p:nvSpPr>
        <p:spPr>
          <a:xfrm>
            <a:off x="797633" y="404687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FF0000"/>
                </a:solidFill>
                <a:latin typeface="Verdana"/>
                <a:cs typeface="Verdana"/>
              </a:rPr>
              <a:t>НЕНАЛОГОВЫЕ  ДОХОДЫ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36" name="object 12"/>
          <p:cNvSpPr/>
          <p:nvPr/>
        </p:nvSpPr>
        <p:spPr>
          <a:xfrm>
            <a:off x="974806" y="2130045"/>
            <a:ext cx="552056" cy="4200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68" y="2396528"/>
            <a:ext cx="2604663" cy="1953497"/>
          </a:xfrm>
          <a:prstGeom prst="rect">
            <a:avLst/>
          </a:prstGeom>
        </p:spPr>
      </p:pic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99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pic>
        <p:nvPicPr>
          <p:cNvPr id="62" name="Picture 2" descr="https://mass-images.pro/files/preview/2/14/f94f733167c828797cdf68722ccee769.png?16388889269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7213" y="2104876"/>
            <a:ext cx="3837207" cy="2137614"/>
          </a:xfrm>
          <a:prstGeom prst="rect">
            <a:avLst/>
          </a:prstGeom>
          <a:noFill/>
        </p:spPr>
      </p:pic>
      <p:sp>
        <p:nvSpPr>
          <p:cNvPr id="8" name="object 8"/>
          <p:cNvSpPr txBox="1"/>
          <p:nvPr/>
        </p:nvSpPr>
        <p:spPr>
          <a:xfrm>
            <a:off x="67619" y="512153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ОТЧЕТНЫЙ  ФИНАНСОВЫЙ  ГОД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63043" y="1061387"/>
            <a:ext cx="8059282" cy="4558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-25" dirty="0" smtClean="0">
                <a:latin typeface="Verdana"/>
                <a:cs typeface="Verdana"/>
              </a:rPr>
              <a:t>	</a:t>
            </a:r>
            <a:r>
              <a:rPr lang="ru-RU" sz="1400" i="1" spc="-25" dirty="0" smtClean="0">
                <a:solidFill>
                  <a:schemeClr val="bg1"/>
                </a:solidFill>
                <a:latin typeface="Verdana"/>
                <a:cs typeface="Verdana"/>
              </a:rPr>
              <a:t>- год, который завершился.</a:t>
            </a:r>
            <a:endParaRPr lang="ru-RU" sz="1400" i="1" spc="-1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3258" y="1594196"/>
            <a:ext cx="7830438" cy="764924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srgbClr val="00CC99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6873" y="1639464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0891" y="1766464"/>
            <a:ext cx="552056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67789" y="1772817"/>
            <a:ext cx="680992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i="1" spc="-220" dirty="0">
                <a:solidFill>
                  <a:schemeClr val="bg1"/>
                </a:solidFill>
                <a:latin typeface="Verdana"/>
                <a:cs typeface="Verdana"/>
              </a:rPr>
              <a:t>В  </a:t>
            </a:r>
            <a:r>
              <a:rPr lang="ru-RU" sz="14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400" b="1" i="1" spc="-16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400" b="1" i="1" spc="-70" dirty="0">
                <a:solidFill>
                  <a:schemeClr val="bg1"/>
                </a:solidFill>
                <a:cs typeface="Trebuchet MS"/>
              </a:rPr>
              <a:t>:</a:t>
            </a:r>
            <a:endParaRPr lang="ru-RU" sz="1400" dirty="0">
              <a:solidFill>
                <a:schemeClr val="bg1"/>
              </a:solidFill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ru-RU" sz="14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lang="ru-RU" sz="14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400" i="1" spc="-55" dirty="0">
                <a:solidFill>
                  <a:schemeClr val="bg1"/>
                </a:solidFill>
                <a:latin typeface="Verdana"/>
                <a:cs typeface="Verdana"/>
              </a:rPr>
              <a:t>год, </a:t>
            </a:r>
            <a:r>
              <a:rPr lang="ru-RU" sz="1400" i="1" dirty="0">
                <a:solidFill>
                  <a:schemeClr val="bg1"/>
                </a:solidFill>
                <a:latin typeface="Verdana"/>
                <a:cs typeface="Verdana"/>
              </a:rPr>
              <a:t>предшествующий </a:t>
            </a:r>
            <a:r>
              <a:rPr lang="ru-RU" sz="1400" i="1" spc="10" dirty="0">
                <a:solidFill>
                  <a:schemeClr val="bg1"/>
                </a:solidFill>
                <a:latin typeface="Verdana"/>
                <a:cs typeface="Verdana"/>
              </a:rPr>
              <a:t>текущему </a:t>
            </a:r>
            <a:r>
              <a:rPr lang="ru-RU" sz="1400" i="1" spc="45" dirty="0">
                <a:solidFill>
                  <a:schemeClr val="bg1"/>
                </a:solidFill>
                <a:latin typeface="Verdana"/>
                <a:cs typeface="Verdana"/>
              </a:rPr>
              <a:t>финансовому </a:t>
            </a:r>
            <a:r>
              <a:rPr lang="ru-RU" sz="1400" i="1" spc="-45" dirty="0">
                <a:solidFill>
                  <a:schemeClr val="bg1"/>
                </a:solidFill>
                <a:latin typeface="Verdana"/>
                <a:cs typeface="Verdana"/>
              </a:rPr>
              <a:t>году</a:t>
            </a:r>
            <a:r>
              <a:rPr lang="ru-RU" sz="1400" i="1" spc="-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lang="ru-RU" sz="14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5618" y="178744"/>
            <a:ext cx="3249450" cy="408467"/>
          </a:xfrm>
          <a:prstGeom prst="rect">
            <a:avLst/>
          </a:prstGeom>
        </p:spPr>
      </p:pic>
      <p:sp>
        <p:nvSpPr>
          <p:cNvPr id="42" name="object 8"/>
          <p:cNvSpPr txBox="1"/>
          <p:nvPr/>
        </p:nvSpPr>
        <p:spPr>
          <a:xfrm>
            <a:off x="108986" y="2402411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ОЧЕРЕДНОЙ  ФИНАНСОВЫЙ   ГОД</a:t>
            </a:r>
          </a:p>
        </p:txBody>
      </p:sp>
      <p:sp>
        <p:nvSpPr>
          <p:cNvPr id="52" name="object 10"/>
          <p:cNvSpPr/>
          <p:nvPr/>
        </p:nvSpPr>
        <p:spPr>
          <a:xfrm>
            <a:off x="582163" y="3426292"/>
            <a:ext cx="7830438" cy="764924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955675">
              <a:lnSpc>
                <a:spcPct val="100000"/>
              </a:lnSpc>
            </a:pPr>
            <a:endParaRPr lang="ru-RU" sz="1400" b="1" i="1" spc="-22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>
              <a:lnSpc>
                <a:spcPct val="100000"/>
              </a:lnSpc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В  </a:t>
            </a:r>
            <a:r>
              <a:rPr lang="ru-RU" sz="1400" b="1" i="1" spc="-105" dirty="0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400" b="1" i="1" spc="-15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400" b="1" i="1" spc="-70" dirty="0">
                <a:solidFill>
                  <a:schemeClr val="bg1"/>
                </a:solidFill>
                <a:cs typeface="Trebuchet MS"/>
              </a:rPr>
              <a:t>:</a:t>
            </a:r>
            <a:endParaRPr lang="ru-RU" sz="1400" dirty="0">
              <a:solidFill>
                <a:schemeClr val="bg1"/>
              </a:solidFill>
              <a:cs typeface="Trebuchet MS"/>
            </a:endParaRPr>
          </a:p>
          <a:p>
            <a:pPr marL="955675">
              <a:lnSpc>
                <a:spcPct val="100000"/>
              </a:lnSpc>
            </a:pPr>
            <a:r>
              <a:rPr lang="ru-RU" sz="14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lang="ru-RU" sz="14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400" i="1" spc="-65" dirty="0">
                <a:solidFill>
                  <a:schemeClr val="bg1"/>
                </a:solidFill>
                <a:latin typeface="Verdana"/>
                <a:cs typeface="Verdana"/>
              </a:rPr>
              <a:t>год, </a:t>
            </a:r>
            <a:r>
              <a:rPr lang="ru-RU" sz="1400" i="1" dirty="0">
                <a:solidFill>
                  <a:schemeClr val="bg1"/>
                </a:solidFill>
                <a:latin typeface="Verdana"/>
                <a:cs typeface="Verdana"/>
              </a:rPr>
              <a:t>следующий </a:t>
            </a:r>
            <a:r>
              <a:rPr lang="ru-RU" sz="1400" i="1" spc="-10" dirty="0">
                <a:solidFill>
                  <a:schemeClr val="bg1"/>
                </a:solidFill>
                <a:latin typeface="Verdana"/>
                <a:cs typeface="Verdana"/>
              </a:rPr>
              <a:t>за </a:t>
            </a:r>
            <a:r>
              <a:rPr lang="ru-RU" sz="1400" i="1" spc="5" dirty="0">
                <a:solidFill>
                  <a:schemeClr val="bg1"/>
                </a:solidFill>
                <a:latin typeface="Verdana"/>
                <a:cs typeface="Verdana"/>
              </a:rPr>
              <a:t>текущим </a:t>
            </a:r>
            <a:r>
              <a:rPr lang="ru-RU" sz="1400" i="1" spc="35" dirty="0">
                <a:solidFill>
                  <a:schemeClr val="bg1"/>
                </a:solidFill>
                <a:latin typeface="Verdana"/>
                <a:cs typeface="Verdana"/>
              </a:rPr>
              <a:t>финансовым</a:t>
            </a:r>
            <a:r>
              <a:rPr lang="ru-RU" sz="1400" i="1" spc="-31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15" dirty="0">
                <a:solidFill>
                  <a:schemeClr val="bg1"/>
                </a:solidFill>
                <a:latin typeface="Verdana"/>
                <a:cs typeface="Verdana"/>
              </a:rPr>
              <a:t>годом </a:t>
            </a:r>
            <a:r>
              <a:rPr lang="ru-RU" sz="14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lang="ru-RU" sz="1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54" name="object 11"/>
          <p:cNvSpPr/>
          <p:nvPr/>
        </p:nvSpPr>
        <p:spPr>
          <a:xfrm>
            <a:off x="586264" y="3492230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55" name="object 12"/>
          <p:cNvSpPr/>
          <p:nvPr/>
        </p:nvSpPr>
        <p:spPr>
          <a:xfrm>
            <a:off x="660891" y="3663009"/>
            <a:ext cx="552056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9"/>
          <p:cNvSpPr txBox="1"/>
          <p:nvPr/>
        </p:nvSpPr>
        <p:spPr>
          <a:xfrm>
            <a:off x="613762" y="2979936"/>
            <a:ext cx="8059282" cy="4558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-25" dirty="0" smtClean="0">
                <a:latin typeface="Verdana"/>
                <a:cs typeface="Verdana"/>
              </a:rPr>
              <a:t>	</a:t>
            </a:r>
            <a:r>
              <a:rPr lang="ru-RU" sz="1400" i="1" spc="-25" dirty="0" smtClean="0">
                <a:solidFill>
                  <a:schemeClr val="bg1"/>
                </a:solidFill>
                <a:latin typeface="Verdana"/>
                <a:cs typeface="Verdana"/>
              </a:rPr>
              <a:t>- год, который будет за текущим годом.</a:t>
            </a:r>
            <a:endParaRPr lang="ru-RU" sz="1400" i="1" spc="-1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Verdana"/>
              <a:cs typeface="Verdana"/>
            </a:endParaRPr>
          </a:p>
        </p:txBody>
      </p:sp>
      <p:sp>
        <p:nvSpPr>
          <p:cNvPr id="57" name="object 6"/>
          <p:cNvSpPr txBox="1"/>
          <p:nvPr/>
        </p:nvSpPr>
        <p:spPr>
          <a:xfrm>
            <a:off x="608959" y="4169434"/>
            <a:ext cx="8179998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630" dirty="0" smtClean="0">
                <a:solidFill>
                  <a:srgbClr val="FF0000"/>
                </a:solidFill>
                <a:latin typeface="Verdana"/>
                <a:cs typeface="Verdana"/>
              </a:rPr>
              <a:t>ОБОСНОВАНИЕ  БЮДЖЕТНЫХ АССИГНОВАНИЙ</a:t>
            </a:r>
            <a:endParaRPr sz="36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58" name="object 8"/>
          <p:cNvSpPr txBox="1"/>
          <p:nvPr/>
        </p:nvSpPr>
        <p:spPr>
          <a:xfrm>
            <a:off x="2228431" y="5261423"/>
            <a:ext cx="665924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ru-RU" sz="1400" i="1" spc="-75" dirty="0" smtClean="0">
                <a:solidFill>
                  <a:schemeClr val="bg1"/>
                </a:solidFill>
                <a:latin typeface="Verdana"/>
                <a:cs typeface="Verdana"/>
              </a:rPr>
              <a:t>- документ, содержащий информацию о бюджетных средствах в очередном финансовом году (очередном финансовом году и плановом периоде).</a:t>
            </a:r>
            <a:endParaRPr sz="1400" i="1" spc="-75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59" name="object 10"/>
          <p:cNvSpPr/>
          <p:nvPr/>
        </p:nvSpPr>
        <p:spPr>
          <a:xfrm>
            <a:off x="1125204" y="5807078"/>
            <a:ext cx="7547840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    </a:t>
            </a: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В   </a:t>
            </a:r>
            <a:r>
              <a:rPr lang="ru-RU" sz="1400" b="1" i="1" spc="-105" dirty="0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400" b="1" i="1" spc="-16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400" b="1" i="1" spc="-70" dirty="0">
                <a:solidFill>
                  <a:schemeClr val="bg1"/>
                </a:solidFill>
                <a:cs typeface="Trebuchet MS"/>
              </a:rPr>
              <a:t>:</a:t>
            </a:r>
            <a:endParaRPr lang="ru-RU" sz="1400" i="1" dirty="0">
              <a:solidFill>
                <a:schemeClr val="bg1"/>
              </a:solidFill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ru-RU" sz="1400" i="1" spc="-265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        « </a:t>
            </a:r>
            <a:r>
              <a:rPr lang="ru-RU" sz="14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400" i="1" spc="-55" dirty="0">
                <a:solidFill>
                  <a:schemeClr val="bg1"/>
                </a:solidFill>
                <a:latin typeface="Verdana"/>
                <a:cs typeface="Verdana"/>
              </a:rPr>
              <a:t>документ, характеризующий бюджетные ассигнования в </a:t>
            </a:r>
          </a:p>
          <a:p>
            <a:pPr marL="12700">
              <a:lnSpc>
                <a:spcPct val="100000"/>
              </a:lnSpc>
            </a:pPr>
            <a:r>
              <a:rPr lang="ru-RU" sz="1400" i="1" spc="-55" dirty="0" smtClean="0">
                <a:solidFill>
                  <a:schemeClr val="bg1"/>
                </a:solidFill>
                <a:latin typeface="Verdana"/>
                <a:cs typeface="Verdana"/>
              </a:rPr>
              <a:t>               очередном </a:t>
            </a:r>
            <a:r>
              <a:rPr lang="ru-RU" sz="1400" i="1" spc="-55" dirty="0">
                <a:solidFill>
                  <a:schemeClr val="bg1"/>
                </a:solidFill>
                <a:latin typeface="Verdana"/>
                <a:cs typeface="Verdana"/>
              </a:rPr>
              <a:t>финансовом году (очередном финансовом году и плановом </a:t>
            </a:r>
            <a:r>
              <a:rPr lang="ru-RU" sz="1400" i="1" spc="-55" dirty="0" smtClean="0">
                <a:solidFill>
                  <a:schemeClr val="bg1"/>
                </a:solidFill>
                <a:latin typeface="Verdana"/>
                <a:cs typeface="Verdana"/>
              </a:rPr>
              <a:t>   </a:t>
            </a:r>
          </a:p>
          <a:p>
            <a:pPr marL="12700">
              <a:lnSpc>
                <a:spcPct val="100000"/>
              </a:lnSpc>
            </a:pPr>
            <a:r>
              <a:rPr lang="ru-RU" sz="1400" i="1" spc="-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55" dirty="0" smtClean="0">
                <a:solidFill>
                  <a:schemeClr val="bg1"/>
                </a:solidFill>
                <a:latin typeface="Verdana"/>
                <a:cs typeface="Verdana"/>
              </a:rPr>
              <a:t>              периоде</a:t>
            </a:r>
            <a:r>
              <a:rPr lang="ru-RU" sz="1400" i="1" spc="-55" dirty="0">
                <a:solidFill>
                  <a:schemeClr val="bg1"/>
                </a:solidFill>
                <a:latin typeface="Verdana"/>
                <a:cs typeface="Verdana"/>
              </a:rPr>
              <a:t>)»</a:t>
            </a:r>
            <a:endParaRPr lang="ru-RU" sz="14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0" name="object 11"/>
          <p:cNvSpPr/>
          <p:nvPr/>
        </p:nvSpPr>
        <p:spPr>
          <a:xfrm>
            <a:off x="586753" y="5837629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2"/>
          <p:cNvSpPr/>
          <p:nvPr/>
        </p:nvSpPr>
        <p:spPr>
          <a:xfrm>
            <a:off x="670281" y="5977320"/>
            <a:ext cx="552056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2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7619" y="512153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ПОЛУЧАТЕЛЬ СРЕДСТВ  БЮДЖЕТА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63043" y="1061387"/>
            <a:ext cx="8059282" cy="6713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-25" dirty="0" smtClean="0">
                <a:latin typeface="Verdana"/>
                <a:cs typeface="Verdana"/>
              </a:rPr>
              <a:t>	</a:t>
            </a:r>
            <a:r>
              <a:rPr lang="ru-RU" sz="1400" i="1" spc="-25" dirty="0" smtClean="0">
                <a:solidFill>
                  <a:schemeClr val="bg1"/>
                </a:solidFill>
                <a:latin typeface="Verdana"/>
                <a:cs typeface="Verdana"/>
              </a:rPr>
              <a:t>- орган, либо находящееся в ведении данного органа казенное учреждение, которое имеет право расходовать средства бюджета.</a:t>
            </a:r>
            <a:endParaRPr lang="ru-RU" sz="1400" i="1" spc="-1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3258" y="1594196"/>
            <a:ext cx="7830438" cy="2054382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just">
              <a:spcBef>
                <a:spcPts val="100"/>
              </a:spcBef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В  </a:t>
            </a:r>
            <a:r>
              <a:rPr lang="ru-RU" sz="1400" b="1" i="1" spc="-220" dirty="0">
                <a:solidFill>
                  <a:schemeClr val="bg1"/>
                </a:solidFill>
                <a:latin typeface="Verdana"/>
                <a:cs typeface="Verdana"/>
              </a:rPr>
              <a:t>Бюджетном  Кодексе: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     </a:t>
            </a:r>
            <a:r>
              <a:rPr lang="ru-RU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           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«- орган государственной власти (государственный орган), орган</a:t>
            </a:r>
          </a:p>
          <a:p>
            <a:pPr algn="just"/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     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управления государственным внебюджетным фондом, орган</a:t>
            </a:r>
          </a:p>
          <a:p>
            <a:pPr algn="just"/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      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местного самоуправления, орган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местной </a:t>
            </a:r>
            <a:r>
              <a:rPr lang="ru-RU" sz="1400" i="1" spc="-30" dirty="0" err="1" smtClean="0">
                <a:solidFill>
                  <a:schemeClr val="bg1"/>
                </a:solidFill>
                <a:latin typeface="Verdana"/>
                <a:cs typeface="Verdana"/>
              </a:rPr>
              <a:t>нистрации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, находящееся в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</a:t>
            </a:r>
          </a:p>
          <a:p>
            <a:pPr algn="just"/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ведении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главного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распорядителя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(распорядителя)  бюджетных средств </a:t>
            </a:r>
          </a:p>
          <a:p>
            <a:pPr algn="just"/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казенное учреждение, имеющие право на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принятие и (или) исполнение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</a:t>
            </a:r>
          </a:p>
          <a:p>
            <a:pPr algn="just"/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бюджетных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обязательств от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имени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публично-правового образования за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</a:t>
            </a:r>
          </a:p>
          <a:p>
            <a:pPr algn="just"/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счет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средств   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соответствующего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бюджета, если иное не установлено </a:t>
            </a:r>
          </a:p>
          <a:p>
            <a:pPr algn="just"/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</a:t>
            </a:r>
            <a:r>
              <a:rPr lang="ru-RU" sz="1400" i="1" spc="-30" dirty="0">
                <a:solidFill>
                  <a:schemeClr val="bg1"/>
                </a:solidFill>
                <a:latin typeface="Verdana"/>
                <a:cs typeface="Verdana"/>
              </a:rPr>
              <a:t>настоящим Кодексом</a:t>
            </a:r>
            <a:r>
              <a:rPr lang="ru-RU" sz="1400" i="1" spc="-30" dirty="0" smtClean="0">
                <a:solidFill>
                  <a:schemeClr val="bg1"/>
                </a:solidFill>
                <a:latin typeface="Verdana"/>
                <a:cs typeface="Verdana"/>
              </a:rPr>
              <a:t>».</a:t>
            </a:r>
            <a:endParaRPr lang="ru-RU" sz="1400" i="1" spc="-3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70281" y="2294289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7150" y="2424953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57" name="object 6"/>
          <p:cNvSpPr txBox="1"/>
          <p:nvPr/>
        </p:nvSpPr>
        <p:spPr>
          <a:xfrm>
            <a:off x="586753" y="3692129"/>
            <a:ext cx="81799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630" dirty="0" smtClean="0">
                <a:solidFill>
                  <a:srgbClr val="FF0000"/>
                </a:solidFill>
                <a:latin typeface="Verdana"/>
                <a:cs typeface="Verdana"/>
              </a:rPr>
              <a:t>ПУБЛИЧНЫЕ   ОБЯЗАТЕЛЬСТВА</a:t>
            </a:r>
            <a:endParaRPr sz="36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58" name="object 8"/>
          <p:cNvSpPr txBox="1"/>
          <p:nvPr/>
        </p:nvSpPr>
        <p:spPr>
          <a:xfrm>
            <a:off x="1222337" y="4234539"/>
            <a:ext cx="6659245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400" i="1" spc="10" dirty="0">
                <a:solidFill>
                  <a:schemeClr val="bg1"/>
                </a:solidFill>
                <a:latin typeface="Verdana"/>
                <a:cs typeface="Verdana"/>
              </a:rPr>
              <a:t> обязательства публично-правового образования, вытекающие из нормативных актов (законов, постановлений, распоряжений и др.), перед населением, организациями, другими публично-правовыми образованиями</a:t>
            </a:r>
          </a:p>
        </p:txBody>
      </p:sp>
      <p:sp>
        <p:nvSpPr>
          <p:cNvPr id="59" name="object 10"/>
          <p:cNvSpPr/>
          <p:nvPr/>
        </p:nvSpPr>
        <p:spPr>
          <a:xfrm>
            <a:off x="638400" y="5107161"/>
            <a:ext cx="8076703" cy="1369041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    </a:t>
            </a: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В   </a:t>
            </a:r>
            <a:r>
              <a:rPr lang="ru-RU" sz="1400" b="1" i="1" spc="-105" dirty="0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400" b="1" i="1" spc="-16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400" b="1" i="1" spc="-70" dirty="0">
                <a:solidFill>
                  <a:schemeClr val="bg1"/>
                </a:solidFill>
                <a:cs typeface="Trebuchet MS"/>
              </a:rPr>
              <a:t>:</a:t>
            </a:r>
            <a:endParaRPr lang="ru-RU" sz="1400" i="1" dirty="0">
              <a:solidFill>
                <a:schemeClr val="bg1"/>
              </a:solidFill>
              <a:cs typeface="Trebuchet MS"/>
            </a:endParaRPr>
          </a:p>
          <a:p>
            <a:pPr marL="955675" algn="just"/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«- обусловленные законом, иным нормативным правовым актом расходные обязательства публично-правового образования перед физическим или юридическим лицом, иным публично-правовым образованием, подлежащие исполнению в установленном соответствующим законом, иным нормативным правовым актом размере или имеющие установленный указанным законом, актом порядок его определения (расчета, индексации)»</a:t>
            </a:r>
          </a:p>
        </p:txBody>
      </p:sp>
      <p:sp>
        <p:nvSpPr>
          <p:cNvPr id="60" name="object 11"/>
          <p:cNvSpPr/>
          <p:nvPr/>
        </p:nvSpPr>
        <p:spPr>
          <a:xfrm>
            <a:off x="670280" y="5487293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2"/>
          <p:cNvSpPr/>
          <p:nvPr/>
        </p:nvSpPr>
        <p:spPr>
          <a:xfrm>
            <a:off x="754297" y="5689088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50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нутый угол 13"/>
          <p:cNvSpPr/>
          <p:nvPr/>
        </p:nvSpPr>
        <p:spPr>
          <a:xfrm>
            <a:off x="1" y="31784"/>
            <a:ext cx="3213756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6051" y="3073801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5" y="794801"/>
            <a:ext cx="3569362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Прямоугольник 9"/>
          <p:cNvSpPr/>
          <p:nvPr/>
        </p:nvSpPr>
        <p:spPr>
          <a:xfrm>
            <a:off x="3800651" y="2645127"/>
            <a:ext cx="4443757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«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Данная брошюра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познакомит с основными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параметрами бюджета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муниципального образования «Холм-Жирковский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муниципальный округ»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Смоленской области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на 2025 год и на плановый период 2026 и 2026 годов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закрепленными 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решением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Холм-Жирковского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окружного </a:t>
            </a:r>
            <a:r>
              <a:rPr lang="ru-RU" sz="2000" i="1" dirty="0">
                <a:solidFill>
                  <a:schemeClr val="bg1"/>
                </a:solidFill>
                <a:latin typeface="Bookman Old Style" pitchFamily="18" charset="0"/>
              </a:rPr>
              <a:t>Совета депутатов </a:t>
            </a:r>
            <a:r>
              <a:rPr lang="ru-RU" sz="2000" i="1" dirty="0" smtClean="0">
                <a:solidFill>
                  <a:schemeClr val="bg1"/>
                </a:solidFill>
                <a:latin typeface="Bookman Old Style" pitchFamily="18" charset="0"/>
              </a:rPr>
              <a:t>от </a:t>
            </a:r>
            <a:endParaRPr lang="ru-RU" sz="20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10101" r="399" b="12202"/>
          <a:stretch/>
        </p:blipFill>
        <p:spPr>
          <a:xfrm>
            <a:off x="45847" y="3303025"/>
            <a:ext cx="3484698" cy="22216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2" name="TextBox 11"/>
          <p:cNvSpPr txBox="1"/>
          <p:nvPr/>
        </p:nvSpPr>
        <p:spPr>
          <a:xfrm>
            <a:off x="-134616" y="120451"/>
            <a:ext cx="3348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ОБЩИЕ   ПОЛОЖЕНИЯ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552" y="-165680"/>
            <a:ext cx="3079759" cy="2868227"/>
          </a:xfrm>
          <a:prstGeom prst="rect">
            <a:avLst/>
          </a:prstGeom>
        </p:spPr>
      </p:pic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499" y="11578"/>
            <a:ext cx="3290817" cy="56088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7619" y="512153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РАСХОДНЫЕ  ОБЯЗАТЕЛЬСТВА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79512" y="1061387"/>
            <a:ext cx="8587239" cy="1102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-25" dirty="0" smtClean="0">
                <a:latin typeface="Verdana"/>
                <a:cs typeface="Verdana"/>
              </a:rPr>
              <a:t>	</a:t>
            </a:r>
            <a:r>
              <a:rPr lang="ru-RU" sz="1400" i="1" spc="-25" dirty="0" smtClean="0">
                <a:solidFill>
                  <a:schemeClr val="bg1"/>
                </a:solidFill>
                <a:latin typeface="Verdana"/>
                <a:cs typeface="Verdana"/>
              </a:rPr>
              <a:t>- обязанность субъекта РФ, муниципального образования, либо казенного учреждения, предоставить физическим лицам, организациям, либо другому бюджету денежных средств из бюджета, но в соответствии с законами, нормативно-правовыми актами и соглашениями.</a:t>
            </a:r>
            <a:endParaRPr lang="ru-RU" sz="1400" i="1" spc="-1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95536" y="2017079"/>
            <a:ext cx="7830438" cy="1422272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just">
              <a:spcBef>
                <a:spcPts val="100"/>
              </a:spcBef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В  </a:t>
            </a:r>
            <a:r>
              <a:rPr lang="ru-RU" sz="1400" b="1" i="1" spc="-220" dirty="0">
                <a:solidFill>
                  <a:schemeClr val="bg1"/>
                </a:solidFill>
                <a:latin typeface="Verdana"/>
                <a:cs typeface="Verdana"/>
              </a:rPr>
              <a:t>Бюджетном  Кодексе:</a:t>
            </a:r>
          </a:p>
          <a:p>
            <a:pPr marL="12700" marR="5080" algn="just">
              <a:lnSpc>
                <a:spcPct val="99400"/>
              </a:lnSpc>
              <a:spcBef>
                <a:spcPts val="105"/>
              </a:spcBef>
            </a:pPr>
            <a:r>
              <a:rPr lang="ru-RU" sz="1400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     </a:t>
            </a:r>
            <a:r>
              <a:rPr lang="ru-RU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            </a:t>
            </a:r>
            <a:r>
              <a:rPr lang="ru-RU" sz="1200" i="1" spc="-265" dirty="0" smtClean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lang="ru-RU"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обусловленные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законом, </a:t>
            </a:r>
            <a:r>
              <a:rPr lang="ru-RU" sz="1200" i="1" spc="-5" dirty="0">
                <a:solidFill>
                  <a:schemeClr val="bg1"/>
                </a:solidFill>
                <a:latin typeface="Verdana"/>
                <a:cs typeface="Verdana"/>
              </a:rPr>
              <a:t>иным </a:t>
            </a:r>
            <a:r>
              <a:rPr lang="ru-RU" sz="1200" i="1" spc="5" dirty="0">
                <a:solidFill>
                  <a:schemeClr val="bg1"/>
                </a:solidFill>
                <a:latin typeface="Verdana"/>
                <a:cs typeface="Verdana"/>
              </a:rPr>
              <a:t>нормативным </a:t>
            </a:r>
            <a:r>
              <a:rPr lang="ru-RU" sz="1200" i="1" spc="-10" dirty="0">
                <a:solidFill>
                  <a:schemeClr val="bg1"/>
                </a:solidFill>
                <a:latin typeface="Verdana"/>
                <a:cs typeface="Verdana"/>
              </a:rPr>
              <a:t>правовым</a:t>
            </a:r>
            <a:r>
              <a:rPr lang="ru-RU" sz="1200" i="1" spc="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актом </a:t>
            </a:r>
            <a:r>
              <a:rPr lang="ru-RU" sz="1200" i="1" spc="10" dirty="0" smtClean="0">
                <a:solidFill>
                  <a:schemeClr val="bg1"/>
                </a:solidFill>
                <a:latin typeface="Verdana"/>
                <a:cs typeface="Verdana"/>
              </a:rPr>
              <a:t>договором 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или</a:t>
            </a:r>
            <a:r>
              <a:rPr lang="ru-RU" sz="1200" i="1" spc="2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280" dirty="0" smtClean="0">
                <a:solidFill>
                  <a:schemeClr val="bg1"/>
                </a:solidFill>
                <a:latin typeface="Verdana"/>
                <a:cs typeface="Verdana"/>
              </a:rPr>
              <a:t>    </a:t>
            </a:r>
          </a:p>
          <a:p>
            <a:pPr marL="12700" marR="5080" algn="just">
              <a:lnSpc>
                <a:spcPct val="99400"/>
              </a:lnSpc>
              <a:spcBef>
                <a:spcPts val="105"/>
              </a:spcBef>
            </a:pPr>
            <a:r>
              <a:rPr lang="ru-RU" sz="1200" i="1" spc="2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280" dirty="0" smtClean="0">
                <a:solidFill>
                  <a:schemeClr val="bg1"/>
                </a:solidFill>
                <a:latin typeface="Verdana"/>
                <a:cs typeface="Verdana"/>
              </a:rPr>
              <a:t>            </a:t>
            </a:r>
            <a:r>
              <a:rPr lang="ru-RU" sz="1200" i="1" spc="30" dirty="0" smtClean="0">
                <a:solidFill>
                  <a:schemeClr val="bg1"/>
                </a:solidFill>
                <a:latin typeface="Verdana"/>
                <a:cs typeface="Verdana"/>
              </a:rPr>
              <a:t>соглашением </a:t>
            </a:r>
            <a:r>
              <a:rPr lang="ru-RU" sz="1200" i="1" spc="-5" dirty="0">
                <a:solidFill>
                  <a:schemeClr val="bg1"/>
                </a:solidFill>
                <a:latin typeface="Verdana"/>
                <a:cs typeface="Verdana"/>
              </a:rPr>
              <a:t>обязанности </a:t>
            </a:r>
            <a:r>
              <a:rPr lang="ru-RU" sz="1200" i="1" spc="-35" dirty="0">
                <a:solidFill>
                  <a:schemeClr val="bg1"/>
                </a:solidFill>
                <a:latin typeface="Verdana"/>
                <a:cs typeface="Verdana"/>
              </a:rPr>
              <a:t>публично-правового  </a:t>
            </a:r>
            <a:r>
              <a:rPr lang="ru-RU" sz="1200" i="1" spc="-5" dirty="0">
                <a:solidFill>
                  <a:schemeClr val="bg1"/>
                </a:solidFill>
                <a:latin typeface="Verdana"/>
                <a:cs typeface="Verdana"/>
              </a:rPr>
              <a:t>образования </a:t>
            </a:r>
            <a:r>
              <a:rPr lang="ru-RU" sz="1200" i="1" spc="20" dirty="0">
                <a:solidFill>
                  <a:schemeClr val="bg1"/>
                </a:solidFill>
                <a:latin typeface="Verdana"/>
                <a:cs typeface="Verdana"/>
              </a:rPr>
              <a:t>(Российской </a:t>
            </a:r>
            <a:endParaRPr lang="ru-RU" sz="1200" i="1" spc="2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99400"/>
              </a:lnSpc>
              <a:spcBef>
                <a:spcPts val="105"/>
              </a:spcBef>
            </a:pPr>
            <a:r>
              <a:rPr lang="ru-RU" sz="1200" i="1" spc="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</a:t>
            </a:r>
            <a:r>
              <a:rPr lang="ru-RU" sz="1200" i="1" spc="5" dirty="0" smtClean="0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lang="ru-RU" sz="1200" i="1" spc="5" dirty="0">
                <a:solidFill>
                  <a:schemeClr val="bg1"/>
                </a:solidFill>
                <a:latin typeface="Verdana"/>
                <a:cs typeface="Verdana"/>
              </a:rPr>
              <a:t>, </a:t>
            </a:r>
            <a:r>
              <a:rPr lang="ru-RU" sz="1200" i="1" spc="-10" dirty="0">
                <a:solidFill>
                  <a:schemeClr val="bg1"/>
                </a:solidFill>
                <a:latin typeface="Verdana"/>
                <a:cs typeface="Verdana"/>
              </a:rPr>
              <a:t>субъекта </a:t>
            </a:r>
            <a:r>
              <a:rPr lang="ru-RU"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 </a:t>
            </a:r>
            <a:r>
              <a:rPr lang="ru-RU" sz="1200" i="1" spc="5" dirty="0">
                <a:solidFill>
                  <a:schemeClr val="bg1"/>
                </a:solidFill>
                <a:latin typeface="Verdana"/>
                <a:cs typeface="Verdana"/>
              </a:rPr>
              <a:t>Федерации, </a:t>
            </a:r>
            <a:r>
              <a:rPr lang="ru-RU" sz="1200" i="1" spc="-20" dirty="0">
                <a:solidFill>
                  <a:schemeClr val="bg1"/>
                </a:solidFill>
                <a:latin typeface="Verdana"/>
                <a:cs typeface="Verdana"/>
              </a:rPr>
              <a:t>муниципального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образования) 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или </a:t>
            </a:r>
            <a:endParaRPr lang="ru-RU" sz="1200" i="1" spc="-7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99400"/>
              </a:lnSpc>
              <a:spcBef>
                <a:spcPts val="105"/>
              </a:spcBef>
            </a:pP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7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</a:t>
            </a:r>
            <a:r>
              <a:rPr lang="ru-RU" sz="1200" i="1" spc="-10" dirty="0" smtClean="0">
                <a:solidFill>
                  <a:schemeClr val="bg1"/>
                </a:solidFill>
                <a:latin typeface="Verdana"/>
                <a:cs typeface="Verdana"/>
              </a:rPr>
              <a:t>действующего </a:t>
            </a:r>
            <a:r>
              <a:rPr lang="ru-RU" sz="1200" i="1" spc="-35" dirty="0">
                <a:solidFill>
                  <a:schemeClr val="bg1"/>
                </a:solidFill>
                <a:latin typeface="Verdana"/>
                <a:cs typeface="Verdana"/>
              </a:rPr>
              <a:t>от  </a:t>
            </a:r>
            <a:r>
              <a:rPr lang="ru-RU" sz="1200" i="1" spc="-10" dirty="0">
                <a:solidFill>
                  <a:schemeClr val="bg1"/>
                </a:solidFill>
                <a:latin typeface="Verdana"/>
                <a:cs typeface="Verdana"/>
              </a:rPr>
              <a:t>его 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имени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казенного </a:t>
            </a:r>
            <a:r>
              <a:rPr lang="ru-RU" sz="1200" i="1" spc="-35" dirty="0">
                <a:solidFill>
                  <a:schemeClr val="bg1"/>
                </a:solidFill>
                <a:latin typeface="Verdana"/>
                <a:cs typeface="Verdana"/>
              </a:rPr>
              <a:t>учреждения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предоставить </a:t>
            </a:r>
            <a:r>
              <a:rPr lang="ru-RU" sz="1200" i="1" spc="15" dirty="0">
                <a:solidFill>
                  <a:schemeClr val="bg1"/>
                </a:solidFill>
                <a:latin typeface="Verdana"/>
                <a:cs typeface="Verdana"/>
              </a:rPr>
              <a:t>физическому 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или  </a:t>
            </a:r>
            <a:endParaRPr lang="ru-RU" sz="1200" i="1" spc="-7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99400"/>
              </a:lnSpc>
              <a:spcBef>
                <a:spcPts val="105"/>
              </a:spcBef>
            </a:pP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7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</a:t>
            </a:r>
            <a:r>
              <a:rPr lang="ru-RU" sz="1200" i="1" dirty="0" smtClean="0">
                <a:solidFill>
                  <a:schemeClr val="bg1"/>
                </a:solidFill>
                <a:latin typeface="Verdana"/>
                <a:cs typeface="Verdana"/>
              </a:rPr>
              <a:t>юридическому </a:t>
            </a:r>
            <a:r>
              <a:rPr lang="ru-RU" sz="1200" i="1" spc="-75" dirty="0">
                <a:solidFill>
                  <a:schemeClr val="bg1"/>
                </a:solidFill>
                <a:latin typeface="Verdana"/>
                <a:cs typeface="Verdana"/>
              </a:rPr>
              <a:t>лицу, </a:t>
            </a:r>
            <a:r>
              <a:rPr lang="ru-RU" sz="1200" i="1" spc="15" dirty="0">
                <a:solidFill>
                  <a:schemeClr val="bg1"/>
                </a:solidFill>
                <a:latin typeface="Verdana"/>
                <a:cs typeface="Verdana"/>
              </a:rPr>
              <a:t>иному </a:t>
            </a:r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публично-правовому </a:t>
            </a:r>
            <a:r>
              <a:rPr lang="ru-RU" sz="1200" i="1" spc="-5" dirty="0">
                <a:solidFill>
                  <a:schemeClr val="bg1"/>
                </a:solidFill>
                <a:latin typeface="Verdana"/>
                <a:cs typeface="Verdana"/>
              </a:rPr>
              <a:t>образованию,  </a:t>
            </a:r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субъекту </a:t>
            </a:r>
            <a:endParaRPr lang="ru-RU" sz="1200" i="1" spc="-3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99400"/>
              </a:lnSpc>
              <a:spcBef>
                <a:spcPts val="105"/>
              </a:spcBef>
            </a:pPr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3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</a:t>
            </a:r>
            <a:r>
              <a:rPr lang="ru-RU" sz="1200" i="1" spc="10" dirty="0" smtClean="0">
                <a:solidFill>
                  <a:schemeClr val="bg1"/>
                </a:solidFill>
                <a:latin typeface="Verdana"/>
                <a:cs typeface="Verdana"/>
              </a:rPr>
              <a:t>международного </a:t>
            </a:r>
            <a:r>
              <a:rPr lang="ru-RU" sz="1200" i="1" spc="15" dirty="0">
                <a:solidFill>
                  <a:schemeClr val="bg1"/>
                </a:solidFill>
                <a:latin typeface="Verdana"/>
                <a:cs typeface="Verdana"/>
              </a:rPr>
              <a:t>права </a:t>
            </a:r>
            <a:r>
              <a:rPr lang="ru-RU" sz="1200" i="1" spc="30" dirty="0">
                <a:solidFill>
                  <a:schemeClr val="bg1"/>
                </a:solidFill>
                <a:latin typeface="Verdana"/>
                <a:cs typeface="Verdana"/>
              </a:rPr>
              <a:t>средства </a:t>
            </a:r>
            <a:r>
              <a:rPr lang="ru-RU" sz="1200" i="1" spc="-80" dirty="0">
                <a:solidFill>
                  <a:schemeClr val="bg1"/>
                </a:solidFill>
                <a:latin typeface="Verdana"/>
                <a:cs typeface="Verdana"/>
              </a:rPr>
              <a:t>из </a:t>
            </a:r>
            <a:r>
              <a:rPr lang="ru-RU" sz="1200" i="1" spc="-10" dirty="0">
                <a:solidFill>
                  <a:schemeClr val="bg1"/>
                </a:solidFill>
                <a:latin typeface="Verdana"/>
                <a:cs typeface="Verdana"/>
              </a:rPr>
              <a:t>соответствующего  </a:t>
            </a:r>
            <a:r>
              <a:rPr lang="ru-RU" sz="1200" i="1" spc="5" dirty="0">
                <a:solidFill>
                  <a:schemeClr val="bg1"/>
                </a:solidFill>
                <a:latin typeface="Verdana"/>
                <a:cs typeface="Verdana"/>
              </a:rPr>
              <a:t>бюджета</a:t>
            </a:r>
            <a:r>
              <a:rPr lang="ru-RU" sz="1200" i="1" spc="-14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lang="ru-RU"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43132" y="2506788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54297" y="2656676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57" name="object 6"/>
          <p:cNvSpPr txBox="1"/>
          <p:nvPr/>
        </p:nvSpPr>
        <p:spPr>
          <a:xfrm>
            <a:off x="1714771" y="3509019"/>
            <a:ext cx="81799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630" dirty="0" smtClean="0">
                <a:solidFill>
                  <a:srgbClr val="FF0000"/>
                </a:solidFill>
                <a:latin typeface="Verdana"/>
                <a:cs typeface="Verdana"/>
              </a:rPr>
              <a:t>РАСХОДЫ   БЮДЖЕТА</a:t>
            </a:r>
            <a:endParaRPr sz="36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58" name="object 8"/>
          <p:cNvSpPr txBox="1"/>
          <p:nvPr/>
        </p:nvSpPr>
        <p:spPr>
          <a:xfrm>
            <a:off x="1222337" y="4234539"/>
            <a:ext cx="665924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400" i="1" spc="1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i="1" spc="10" dirty="0" smtClean="0">
                <a:solidFill>
                  <a:schemeClr val="bg1"/>
                </a:solidFill>
                <a:latin typeface="Verdana"/>
                <a:cs typeface="Verdana"/>
              </a:rPr>
              <a:t>Выплачиваемые из бюджета денежные средства. </a:t>
            </a:r>
            <a:endParaRPr lang="ru-RU" sz="1400" i="1" spc="1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59" name="object 10"/>
          <p:cNvSpPr/>
          <p:nvPr/>
        </p:nvSpPr>
        <p:spPr>
          <a:xfrm>
            <a:off x="638400" y="5107161"/>
            <a:ext cx="8076703" cy="1369041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        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     </a:t>
            </a: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В   </a:t>
            </a:r>
            <a:r>
              <a:rPr lang="ru-RU" sz="1400" b="1" i="1" spc="-105" dirty="0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400" b="1" i="1" spc="-16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400" b="1" i="1" spc="-70" dirty="0">
                <a:solidFill>
                  <a:schemeClr val="bg1"/>
                </a:solidFill>
                <a:cs typeface="Trebuchet MS"/>
              </a:rPr>
              <a:t>:</a:t>
            </a:r>
            <a:endParaRPr lang="ru-RU" sz="1400" i="1" dirty="0">
              <a:solidFill>
                <a:schemeClr val="bg1"/>
              </a:solidFill>
              <a:cs typeface="Trebuchet MS"/>
            </a:endParaRPr>
          </a:p>
          <a:p>
            <a:pPr marL="955675" algn="just"/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«- </a:t>
            </a:r>
            <a:r>
              <a:rPr lang="ru-RU" sz="1200" i="1" spc="-30" dirty="0" smtClean="0">
                <a:solidFill>
                  <a:schemeClr val="bg1"/>
                </a:solidFill>
                <a:latin typeface="Verdana"/>
                <a:cs typeface="Verdana"/>
              </a:rPr>
              <a:t>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бюджета»</a:t>
            </a:r>
            <a:endParaRPr lang="ru-RU" sz="1200" i="1" spc="-3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0" name="object 11"/>
          <p:cNvSpPr/>
          <p:nvPr/>
        </p:nvSpPr>
        <p:spPr>
          <a:xfrm>
            <a:off x="670280" y="5487293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2"/>
          <p:cNvSpPr/>
          <p:nvPr/>
        </p:nvSpPr>
        <p:spPr>
          <a:xfrm>
            <a:off x="754297" y="5689088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94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067" y="-13945"/>
            <a:ext cx="3290817" cy="56088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13870" y="80459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СУБВЕНЦИИ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42706" y="622432"/>
            <a:ext cx="8587239" cy="1102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-25" dirty="0" smtClean="0">
                <a:latin typeface="Verdana"/>
                <a:cs typeface="Verdana"/>
              </a:rPr>
              <a:t>	</a:t>
            </a:r>
            <a:r>
              <a:rPr lang="ru-RU" sz="1400" i="1" spc="-25" dirty="0" smtClean="0">
                <a:solidFill>
                  <a:schemeClr val="bg1"/>
                </a:solidFill>
                <a:latin typeface="Verdana"/>
                <a:cs typeface="Verdana"/>
              </a:rPr>
              <a:t>- обязанность субъекта РФ, муниципального образования, либо казенного учреждения, предоставить физическим лицам, организациям, либо другому бюджету денежных средств из бюджета, но в соответствии с законами, нормативно-правовыми актами и соглашениями.</a:t>
            </a:r>
            <a:endParaRPr lang="ru-RU" sz="1400" i="1" spc="-1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95"/>
              </a:spcBef>
              <a:buFontTx/>
              <a:buChar char="-"/>
            </a:pPr>
            <a:endParaRPr lang="ru-RU" sz="1400" i="1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3012" y="1513114"/>
            <a:ext cx="8424936" cy="2335133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just">
              <a:spcBef>
                <a:spcPts val="100"/>
              </a:spcBef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В  </a:t>
            </a:r>
            <a:r>
              <a:rPr lang="ru-RU" sz="1400" b="1" i="1" spc="-220" dirty="0">
                <a:solidFill>
                  <a:schemeClr val="bg1"/>
                </a:solidFill>
                <a:latin typeface="Verdana"/>
                <a:cs typeface="Verdana"/>
              </a:rPr>
              <a:t>Бюджетном  Кодексе:</a:t>
            </a:r>
          </a:p>
          <a:p>
            <a:pPr marL="12700">
              <a:spcBef>
                <a:spcPts val="100"/>
              </a:spcBef>
            </a:pPr>
            <a:r>
              <a:rPr lang="ru-RU" sz="1400" i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     </a:t>
            </a:r>
            <a:r>
              <a:rPr lang="ru-RU" sz="1400" i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        </a:t>
            </a:r>
            <a:r>
              <a:rPr lang="ru-RU" sz="1200" i="1" spc="-265" dirty="0" smtClean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lang="ru-RU"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межбюджетные</a:t>
            </a:r>
            <a:r>
              <a:rPr lang="ru-RU" sz="1200" i="1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трансферты</a:t>
            </a:r>
            <a:r>
              <a:rPr lang="ru-RU" sz="1200" i="1" dirty="0" smtClean="0">
                <a:solidFill>
                  <a:schemeClr val="bg1"/>
                </a:solidFill>
                <a:latin typeface="Verdana"/>
                <a:cs typeface="Verdana"/>
              </a:rPr>
              <a:t>:</a:t>
            </a:r>
          </a:p>
          <a:p>
            <a:pPr marL="12700">
              <a:spcBef>
                <a:spcPts val="100"/>
              </a:spcBef>
            </a:pP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15" dirty="0" smtClean="0">
                <a:solidFill>
                  <a:schemeClr val="bg1"/>
                </a:solidFill>
                <a:latin typeface="Verdana"/>
                <a:cs typeface="Verdana"/>
              </a:rPr>
              <a:t>               -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предоставляемые</a:t>
            </a:r>
            <a:r>
              <a:rPr lang="ru-RU" sz="1200" i="1" spc="-80" dirty="0">
                <a:solidFill>
                  <a:schemeClr val="bg1"/>
                </a:solidFill>
                <a:latin typeface="Verdana"/>
                <a:cs typeface="Verdana"/>
              </a:rPr>
              <a:t> из</a:t>
            </a:r>
            <a:r>
              <a:rPr lang="ru-RU" sz="1200" i="1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20" dirty="0">
                <a:solidFill>
                  <a:schemeClr val="bg1"/>
                </a:solidFill>
                <a:latin typeface="Verdana"/>
                <a:cs typeface="Verdana"/>
              </a:rPr>
              <a:t>федерального</a:t>
            </a:r>
            <a:r>
              <a:rPr lang="ru-RU" sz="1200" i="1" spc="-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бюджета</a:t>
            </a:r>
            <a:r>
              <a:rPr lang="ru-RU" sz="1200" i="1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бюджетам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35" dirty="0" smtClean="0">
                <a:solidFill>
                  <a:schemeClr val="bg1"/>
                </a:solidFill>
                <a:latin typeface="Verdana"/>
                <a:cs typeface="Verdana"/>
              </a:rPr>
              <a:t>субъектов Российской Федерации в    </a:t>
            </a:r>
          </a:p>
          <a:p>
            <a:pPr marL="12700">
              <a:spcBef>
                <a:spcPts val="100"/>
              </a:spcBef>
            </a:pPr>
            <a:r>
              <a:rPr lang="ru-RU" sz="1200" i="1" spc="-3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35" dirty="0" smtClean="0">
                <a:solidFill>
                  <a:schemeClr val="bg1"/>
                </a:solidFill>
                <a:latin typeface="Verdana"/>
                <a:cs typeface="Verdana"/>
              </a:rPr>
              <a:t>                целях финансового обеспечения расходных обязательств субъектов Российской Федерации и     </a:t>
            </a:r>
          </a:p>
          <a:p>
            <a:pPr marL="12700">
              <a:spcBef>
                <a:spcPts val="100"/>
              </a:spcBef>
            </a:pPr>
            <a:r>
              <a:rPr lang="ru-RU" sz="1200" i="1" spc="-3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35" dirty="0" smtClean="0">
                <a:solidFill>
                  <a:schemeClr val="bg1"/>
                </a:solidFill>
                <a:latin typeface="Verdana"/>
                <a:cs typeface="Verdana"/>
              </a:rPr>
              <a:t>                (или) </a:t>
            </a:r>
            <a:r>
              <a:rPr lang="ru-RU" sz="1200" spc="-40" dirty="0">
                <a:solidFill>
                  <a:schemeClr val="bg1"/>
                </a:solidFill>
                <a:latin typeface="Verdana"/>
                <a:cs typeface="Verdana"/>
              </a:rPr>
              <a:t>муниципальных </a:t>
            </a:r>
            <a:r>
              <a:rPr lang="ru-RU" sz="1200" spc="-5" dirty="0">
                <a:solidFill>
                  <a:schemeClr val="bg1"/>
                </a:solidFill>
                <a:latin typeface="Verdana"/>
                <a:cs typeface="Verdana"/>
              </a:rPr>
              <a:t>образований, </a:t>
            </a:r>
            <a:r>
              <a:rPr lang="ru-RU" sz="1200" spc="-35" dirty="0">
                <a:solidFill>
                  <a:schemeClr val="bg1"/>
                </a:solidFill>
                <a:latin typeface="Verdana"/>
                <a:cs typeface="Verdana"/>
              </a:rPr>
              <a:t>возникающих </a:t>
            </a:r>
            <a:r>
              <a:rPr lang="ru-RU" sz="1200" spc="-10" dirty="0">
                <a:solidFill>
                  <a:schemeClr val="bg1"/>
                </a:solidFill>
                <a:latin typeface="Verdana"/>
                <a:cs typeface="Verdana"/>
              </a:rPr>
              <a:t>при </a:t>
            </a:r>
            <a:r>
              <a:rPr lang="ru-RU" sz="1200" spc="-55" dirty="0" smtClean="0">
                <a:solidFill>
                  <a:schemeClr val="bg1"/>
                </a:solidFill>
                <a:latin typeface="Verdana"/>
                <a:cs typeface="Verdana"/>
              </a:rPr>
              <a:t>выполнении  </a:t>
            </a:r>
            <a:r>
              <a:rPr lang="ru-RU" sz="1200" spc="-5" dirty="0">
                <a:solidFill>
                  <a:schemeClr val="bg1"/>
                </a:solidFill>
                <a:latin typeface="Verdana"/>
                <a:cs typeface="Verdana"/>
              </a:rPr>
              <a:t>полномочий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endParaRPr lang="ru-RU" sz="1200" spc="25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>
              <a:spcBef>
                <a:spcPts val="100"/>
              </a:spcBef>
            </a:pP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25" dirty="0" smtClean="0">
                <a:solidFill>
                  <a:schemeClr val="bg1"/>
                </a:solidFill>
                <a:latin typeface="Verdana"/>
                <a:cs typeface="Verdana"/>
              </a:rPr>
              <a:t>              </a:t>
            </a:r>
            <a:r>
              <a:rPr lang="ru-RU" sz="1200" spc="15" dirty="0" smtClean="0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lang="ru-RU" sz="1200" spc="15" dirty="0">
                <a:solidFill>
                  <a:schemeClr val="bg1"/>
                </a:solidFill>
                <a:latin typeface="Verdana"/>
                <a:cs typeface="Verdana"/>
              </a:rPr>
              <a:t>, </a:t>
            </a:r>
            <a:r>
              <a:rPr lang="ru-RU" sz="1200" spc="-20" dirty="0">
                <a:solidFill>
                  <a:schemeClr val="bg1"/>
                </a:solidFill>
                <a:latin typeface="Verdana"/>
                <a:cs typeface="Verdana"/>
              </a:rPr>
              <a:t>переданных </a:t>
            </a:r>
            <a:r>
              <a:rPr lang="ru-RU" sz="1200" spc="-100" dirty="0">
                <a:solidFill>
                  <a:schemeClr val="bg1"/>
                </a:solidFill>
                <a:latin typeface="Verdana"/>
                <a:cs typeface="Verdana"/>
              </a:rPr>
              <a:t>для  </a:t>
            </a:r>
            <a:r>
              <a:rPr lang="ru-RU" sz="1200" spc="-10" dirty="0">
                <a:solidFill>
                  <a:schemeClr val="bg1"/>
                </a:solidFill>
                <a:latin typeface="Verdana"/>
                <a:cs typeface="Verdana"/>
              </a:rPr>
              <a:t>осуществления </a:t>
            </a:r>
            <a:r>
              <a:rPr lang="ru-RU" sz="1200" spc="45" dirty="0">
                <a:solidFill>
                  <a:schemeClr val="bg1"/>
                </a:solidFill>
                <a:latin typeface="Verdana"/>
                <a:cs typeface="Verdana"/>
              </a:rPr>
              <a:t>органам </a:t>
            </a:r>
            <a:r>
              <a:rPr lang="ru-RU" sz="1200" spc="-5" dirty="0" smtClean="0">
                <a:solidFill>
                  <a:schemeClr val="bg1"/>
                </a:solidFill>
                <a:latin typeface="Verdana"/>
                <a:cs typeface="Verdana"/>
              </a:rPr>
              <a:t>государственной </a:t>
            </a:r>
            <a:r>
              <a:rPr lang="ru-RU" sz="1200" spc="-30" dirty="0">
                <a:solidFill>
                  <a:schemeClr val="bg1"/>
                </a:solidFill>
                <a:latin typeface="Verdana"/>
                <a:cs typeface="Verdana"/>
              </a:rPr>
              <a:t>власти </a:t>
            </a:r>
            <a:r>
              <a:rPr lang="ru-RU" sz="1200" spc="-35" dirty="0">
                <a:solidFill>
                  <a:schemeClr val="bg1"/>
                </a:solidFill>
                <a:latin typeface="Verdana"/>
                <a:cs typeface="Verdana"/>
              </a:rPr>
              <a:t>субъектов  </a:t>
            </a:r>
            <a:r>
              <a:rPr lang="ru-RU" sz="1200" spc="-35" dirty="0" smtClean="0">
                <a:solidFill>
                  <a:schemeClr val="bg1"/>
                </a:solidFill>
                <a:latin typeface="Verdana"/>
                <a:cs typeface="Verdana"/>
              </a:rPr>
              <a:t>   </a:t>
            </a:r>
          </a:p>
          <a:p>
            <a:pPr marL="12700">
              <a:spcBef>
                <a:spcPts val="100"/>
              </a:spcBef>
            </a:pPr>
            <a:r>
              <a:rPr lang="ru-RU" sz="1200" spc="-3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-35" dirty="0" smtClean="0">
                <a:solidFill>
                  <a:schemeClr val="bg1"/>
                </a:solidFill>
                <a:latin typeface="Verdana"/>
                <a:cs typeface="Verdana"/>
              </a:rPr>
              <a:t>                </a:t>
            </a:r>
            <a:r>
              <a:rPr lang="ru-RU" sz="1200" spc="25" dirty="0" smtClean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Федерации </a:t>
            </a:r>
            <a:r>
              <a:rPr lang="ru-RU" sz="1200" spc="-3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lang="ru-RU" sz="1200" spc="-75" dirty="0">
                <a:solidFill>
                  <a:schemeClr val="bg1"/>
                </a:solidFill>
                <a:latin typeface="Verdana"/>
                <a:cs typeface="Verdana"/>
              </a:rPr>
              <a:t>(или) </a:t>
            </a:r>
            <a:r>
              <a:rPr lang="ru-RU" sz="1200" spc="45" dirty="0">
                <a:solidFill>
                  <a:schemeClr val="bg1"/>
                </a:solidFill>
                <a:latin typeface="Verdana"/>
                <a:cs typeface="Verdana"/>
              </a:rPr>
              <a:t>органам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местного  </a:t>
            </a:r>
            <a:r>
              <a:rPr lang="ru-RU" sz="1200" spc="2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5" dirty="0" smtClean="0">
                <a:solidFill>
                  <a:schemeClr val="bg1"/>
                </a:solidFill>
                <a:latin typeface="Verdana"/>
                <a:cs typeface="Verdana"/>
              </a:rPr>
              <a:t>самоуправления </a:t>
            </a:r>
            <a:r>
              <a:rPr lang="ru-RU" sz="1200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200" dirty="0">
                <a:solidFill>
                  <a:schemeClr val="bg1"/>
                </a:solidFill>
                <a:latin typeface="Verdana"/>
                <a:cs typeface="Verdana"/>
              </a:rPr>
              <a:t>установленном</a:t>
            </a:r>
            <a:r>
              <a:rPr lang="ru-RU" sz="1200" spc="-1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-55" dirty="0">
                <a:solidFill>
                  <a:schemeClr val="bg1"/>
                </a:solidFill>
                <a:latin typeface="Verdana"/>
                <a:cs typeface="Verdana"/>
              </a:rPr>
              <a:t>порядке;</a:t>
            </a:r>
            <a:endParaRPr lang="ru-RU"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84150" marR="5080" indent="-1714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200" spc="-15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- </a:t>
            </a:r>
            <a:r>
              <a:rPr lang="ru-RU" sz="1200" spc="-5" dirty="0">
                <a:solidFill>
                  <a:schemeClr val="bg1"/>
                </a:solidFill>
                <a:latin typeface="Verdana"/>
                <a:cs typeface="Verdana"/>
              </a:rPr>
              <a:t>предоставляемые </a:t>
            </a:r>
            <a:r>
              <a:rPr lang="ru-RU" sz="1200" spc="-80" dirty="0">
                <a:solidFill>
                  <a:schemeClr val="bg1"/>
                </a:solidFill>
                <a:latin typeface="Verdana"/>
                <a:cs typeface="Verdana"/>
              </a:rPr>
              <a:t>из </a:t>
            </a:r>
            <a:r>
              <a:rPr lang="ru-RU" sz="1200" dirty="0">
                <a:solidFill>
                  <a:schemeClr val="bg1"/>
                </a:solidFill>
                <a:latin typeface="Verdana"/>
                <a:cs typeface="Verdana"/>
              </a:rPr>
              <a:t>бюджета </a:t>
            </a:r>
            <a:r>
              <a:rPr lang="ru-RU" sz="1200" spc="-15" dirty="0">
                <a:solidFill>
                  <a:schemeClr val="bg1"/>
                </a:solidFill>
                <a:latin typeface="Verdana"/>
                <a:cs typeface="Verdana"/>
              </a:rPr>
              <a:t>субъекта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spc="30" dirty="0">
                <a:solidFill>
                  <a:schemeClr val="bg1"/>
                </a:solidFill>
                <a:latin typeface="Verdana"/>
                <a:cs typeface="Verdana"/>
              </a:rPr>
              <a:t>Федерации  </a:t>
            </a:r>
            <a:r>
              <a:rPr lang="ru-RU" sz="1200" spc="40" dirty="0">
                <a:solidFill>
                  <a:schemeClr val="bg1"/>
                </a:solidFill>
                <a:latin typeface="Verdana"/>
                <a:cs typeface="Verdana"/>
              </a:rPr>
              <a:t>местным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бюджетам </a:t>
            </a:r>
            <a:r>
              <a:rPr lang="ru-RU" sz="1200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200" spc="-70" dirty="0">
                <a:solidFill>
                  <a:schemeClr val="bg1"/>
                </a:solidFill>
                <a:latin typeface="Verdana"/>
                <a:cs typeface="Verdana"/>
              </a:rPr>
              <a:t>целях </a:t>
            </a:r>
            <a:endParaRPr lang="ru-RU" sz="1200" spc="-7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100000"/>
              </a:lnSpc>
            </a:pPr>
            <a:r>
              <a:rPr lang="ru-RU" sz="1200" spc="-7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</a:t>
            </a:r>
            <a:r>
              <a:rPr lang="ru-RU" sz="1200" spc="20" dirty="0" smtClean="0">
                <a:solidFill>
                  <a:schemeClr val="bg1"/>
                </a:solidFill>
                <a:latin typeface="Verdana"/>
                <a:cs typeface="Verdana"/>
              </a:rPr>
              <a:t>финансового </a:t>
            </a:r>
            <a:r>
              <a:rPr lang="ru-RU" sz="1200" spc="-10" dirty="0">
                <a:solidFill>
                  <a:schemeClr val="bg1"/>
                </a:solidFill>
                <a:latin typeface="Verdana"/>
                <a:cs typeface="Verdana"/>
              </a:rPr>
              <a:t>обеспечения </a:t>
            </a:r>
            <a:r>
              <a:rPr lang="ru-RU" sz="1200" spc="-20" dirty="0">
                <a:solidFill>
                  <a:schemeClr val="bg1"/>
                </a:solidFill>
                <a:latin typeface="Verdana"/>
                <a:cs typeface="Verdana"/>
              </a:rPr>
              <a:t>расходных  </a:t>
            </a:r>
            <a:r>
              <a:rPr lang="ru-RU" sz="1200" spc="-45" dirty="0">
                <a:solidFill>
                  <a:schemeClr val="bg1"/>
                </a:solidFill>
                <a:latin typeface="Verdana"/>
                <a:cs typeface="Verdana"/>
              </a:rPr>
              <a:t>обязательств </a:t>
            </a:r>
            <a:r>
              <a:rPr lang="ru-RU" sz="1200" spc="-40" dirty="0">
                <a:solidFill>
                  <a:schemeClr val="bg1"/>
                </a:solidFill>
                <a:latin typeface="Verdana"/>
                <a:cs typeface="Verdana"/>
              </a:rPr>
              <a:t>муниципальных </a:t>
            </a:r>
            <a:r>
              <a:rPr lang="ru-RU" sz="1200" spc="-5" dirty="0">
                <a:solidFill>
                  <a:schemeClr val="bg1"/>
                </a:solidFill>
                <a:latin typeface="Verdana"/>
                <a:cs typeface="Verdana"/>
              </a:rPr>
              <a:t>образований, </a:t>
            </a:r>
            <a:r>
              <a:rPr lang="ru-RU" sz="1200" spc="-5" dirty="0" smtClean="0">
                <a:solidFill>
                  <a:schemeClr val="bg1"/>
                </a:solidFill>
                <a:latin typeface="Verdana"/>
                <a:cs typeface="Verdana"/>
              </a:rPr>
              <a:t>               </a:t>
            </a:r>
          </a:p>
          <a:p>
            <a:pPr marL="12700" marR="5080" algn="just">
              <a:lnSpc>
                <a:spcPct val="100000"/>
              </a:lnSpc>
            </a:pPr>
            <a:r>
              <a:rPr lang="ru-RU" sz="1200" spc="-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-5" dirty="0" smtClean="0">
                <a:solidFill>
                  <a:schemeClr val="bg1"/>
                </a:solidFill>
                <a:latin typeface="Verdana"/>
                <a:cs typeface="Verdana"/>
              </a:rPr>
              <a:t>                </a:t>
            </a:r>
            <a:r>
              <a:rPr lang="ru-RU" sz="1200" spc="-35" dirty="0" smtClean="0">
                <a:solidFill>
                  <a:schemeClr val="bg1"/>
                </a:solidFill>
                <a:latin typeface="Verdana"/>
                <a:cs typeface="Verdana"/>
              </a:rPr>
              <a:t>возникающих </a:t>
            </a:r>
            <a:r>
              <a:rPr lang="ru-RU" sz="1200" spc="-10" dirty="0">
                <a:solidFill>
                  <a:schemeClr val="bg1"/>
                </a:solidFill>
                <a:latin typeface="Verdana"/>
                <a:cs typeface="Verdana"/>
              </a:rPr>
              <a:t>при  </a:t>
            </a:r>
            <a:r>
              <a:rPr lang="ru-RU" sz="1200" spc="-50" dirty="0">
                <a:solidFill>
                  <a:schemeClr val="bg1"/>
                </a:solidFill>
                <a:latin typeface="Verdana"/>
                <a:cs typeface="Verdana"/>
              </a:rPr>
              <a:t>выполнении </a:t>
            </a:r>
            <a:r>
              <a:rPr lang="ru-RU" sz="1200" spc="-30" dirty="0">
                <a:solidFill>
                  <a:schemeClr val="bg1"/>
                </a:solidFill>
                <a:latin typeface="Verdana"/>
                <a:cs typeface="Verdana"/>
              </a:rPr>
              <a:t>государственных </a:t>
            </a:r>
            <a:r>
              <a:rPr lang="ru-RU" sz="1200" spc="-10" dirty="0">
                <a:solidFill>
                  <a:schemeClr val="bg1"/>
                </a:solidFill>
                <a:latin typeface="Verdana"/>
                <a:cs typeface="Verdana"/>
              </a:rPr>
              <a:t>полномочий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spc="15" dirty="0">
                <a:solidFill>
                  <a:schemeClr val="bg1"/>
                </a:solidFill>
                <a:latin typeface="Verdana"/>
                <a:cs typeface="Verdana"/>
              </a:rPr>
              <a:t>Федерации,  </a:t>
            </a:r>
            <a:endParaRPr lang="ru-RU" sz="1200" spc="15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100000"/>
              </a:lnSpc>
            </a:pPr>
            <a:r>
              <a:rPr lang="ru-RU" sz="1200" spc="1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15" dirty="0" smtClean="0">
                <a:solidFill>
                  <a:schemeClr val="bg1"/>
                </a:solidFill>
                <a:latin typeface="Verdana"/>
                <a:cs typeface="Verdana"/>
              </a:rPr>
              <a:t>               </a:t>
            </a:r>
            <a:r>
              <a:rPr lang="ru-RU" sz="1200" spc="-35" dirty="0" smtClean="0">
                <a:solidFill>
                  <a:schemeClr val="bg1"/>
                </a:solidFill>
                <a:latin typeface="Verdana"/>
                <a:cs typeface="Verdana"/>
              </a:rPr>
              <a:t>субъектов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spc="15" dirty="0">
                <a:solidFill>
                  <a:schemeClr val="bg1"/>
                </a:solidFill>
                <a:latin typeface="Verdana"/>
                <a:cs typeface="Verdana"/>
              </a:rPr>
              <a:t>Федерации, </a:t>
            </a:r>
            <a:r>
              <a:rPr lang="ru-RU" sz="1200" spc="-20" dirty="0">
                <a:solidFill>
                  <a:schemeClr val="bg1"/>
                </a:solidFill>
                <a:latin typeface="Verdana"/>
                <a:cs typeface="Verdana"/>
              </a:rPr>
              <a:t>переданных </a:t>
            </a:r>
            <a:r>
              <a:rPr lang="ru-RU" sz="1200" spc="-100" dirty="0">
                <a:solidFill>
                  <a:schemeClr val="bg1"/>
                </a:solidFill>
                <a:latin typeface="Verdana"/>
                <a:cs typeface="Verdana"/>
              </a:rPr>
              <a:t>для </a:t>
            </a:r>
            <a:r>
              <a:rPr lang="ru-RU" sz="1200" spc="-15" dirty="0">
                <a:solidFill>
                  <a:schemeClr val="bg1"/>
                </a:solidFill>
                <a:latin typeface="Verdana"/>
                <a:cs typeface="Verdana"/>
              </a:rPr>
              <a:t>осуществления  </a:t>
            </a:r>
            <a:r>
              <a:rPr lang="ru-RU" sz="1200" spc="45" dirty="0">
                <a:solidFill>
                  <a:schemeClr val="bg1"/>
                </a:solidFill>
                <a:latin typeface="Verdana"/>
                <a:cs typeface="Verdana"/>
              </a:rPr>
              <a:t>органам</a:t>
            </a:r>
            <a:r>
              <a:rPr lang="ru-RU" sz="1200" spc="-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25" dirty="0">
                <a:solidFill>
                  <a:schemeClr val="bg1"/>
                </a:solidFill>
                <a:latin typeface="Verdana"/>
                <a:cs typeface="Verdana"/>
              </a:rPr>
              <a:t>местного</a:t>
            </a:r>
            <a:r>
              <a:rPr lang="ru-RU" sz="1200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endParaRPr lang="ru-RU" sz="1200" spc="-85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 marR="5080" algn="just">
              <a:lnSpc>
                <a:spcPct val="100000"/>
              </a:lnSpc>
            </a:pPr>
            <a:r>
              <a:rPr lang="ru-RU" sz="1200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-85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</a:t>
            </a:r>
            <a:r>
              <a:rPr lang="ru-RU" sz="1200" spc="5" dirty="0" smtClean="0">
                <a:solidFill>
                  <a:schemeClr val="bg1"/>
                </a:solidFill>
                <a:latin typeface="Verdana"/>
                <a:cs typeface="Verdana"/>
              </a:rPr>
              <a:t>самоуправления</a:t>
            </a:r>
            <a:r>
              <a:rPr lang="ru-RU" sz="1200" spc="-9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-155" dirty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r>
              <a:rPr lang="ru-RU" sz="1200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dirty="0">
                <a:solidFill>
                  <a:schemeClr val="bg1"/>
                </a:solidFill>
                <a:latin typeface="Verdana"/>
                <a:cs typeface="Verdana"/>
              </a:rPr>
              <a:t>установленном</a:t>
            </a:r>
            <a:r>
              <a:rPr lang="ru-RU" sz="1200" spc="-10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-30" dirty="0">
                <a:solidFill>
                  <a:schemeClr val="bg1"/>
                </a:solidFill>
                <a:latin typeface="Verdana"/>
                <a:cs typeface="Verdana"/>
              </a:rPr>
              <a:t>порядке</a:t>
            </a:r>
            <a:r>
              <a:rPr lang="ru-RU" sz="1200" spc="-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lang="ru-RU"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>
              <a:spcBef>
                <a:spcPts val="100"/>
              </a:spcBef>
            </a:pPr>
            <a:endParaRPr lang="ru-RU" sz="12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3011" y="2283579"/>
            <a:ext cx="727283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rgbClr val="666633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40624" y="2442019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57" name="object 6"/>
          <p:cNvSpPr txBox="1"/>
          <p:nvPr/>
        </p:nvSpPr>
        <p:spPr>
          <a:xfrm>
            <a:off x="1468055" y="3847909"/>
            <a:ext cx="81799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630" dirty="0" smtClean="0">
                <a:solidFill>
                  <a:srgbClr val="FF0000"/>
                </a:solidFill>
                <a:latin typeface="Verdana"/>
                <a:cs typeface="Verdana"/>
              </a:rPr>
              <a:t>                                                                 СУБСИДИИ</a:t>
            </a:r>
            <a:endParaRPr sz="36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58" name="object 8"/>
          <p:cNvSpPr txBox="1"/>
          <p:nvPr/>
        </p:nvSpPr>
        <p:spPr>
          <a:xfrm>
            <a:off x="1387204" y="4303118"/>
            <a:ext cx="7578066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i="1" spc="10" dirty="0" smtClean="0">
                <a:solidFill>
                  <a:schemeClr val="bg1"/>
                </a:solidFill>
                <a:latin typeface="Verdana"/>
                <a:cs typeface="Verdana"/>
              </a:rPr>
              <a:t>-средства, передаваемые безвозмездно из одного уровня бюджета другому для </a:t>
            </a:r>
            <a:r>
              <a:rPr lang="ru-RU" sz="1400" i="1" spc="10" dirty="0" err="1" smtClean="0">
                <a:solidFill>
                  <a:schemeClr val="bg1"/>
                </a:solidFill>
                <a:latin typeface="Verdana"/>
                <a:cs typeface="Verdana"/>
              </a:rPr>
              <a:t>софинансирования</a:t>
            </a:r>
            <a:r>
              <a:rPr lang="ru-RU" sz="1400" i="1" spc="10" dirty="0" smtClean="0">
                <a:solidFill>
                  <a:schemeClr val="bg1"/>
                </a:solidFill>
                <a:latin typeface="Verdana"/>
                <a:cs typeface="Verdana"/>
              </a:rPr>
              <a:t> их полномочий . </a:t>
            </a:r>
            <a:endParaRPr lang="ru-RU" sz="1400" i="1" spc="1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59" name="object 10"/>
          <p:cNvSpPr/>
          <p:nvPr/>
        </p:nvSpPr>
        <p:spPr>
          <a:xfrm>
            <a:off x="795152" y="4775635"/>
            <a:ext cx="8123652" cy="1719660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               </a:t>
            </a: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В   </a:t>
            </a:r>
            <a:r>
              <a:rPr lang="ru-RU" sz="1400" b="1" i="1" spc="-105" dirty="0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lang="ru-RU" sz="1400" b="1" i="1" spc="-16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lang="ru-RU" sz="1400" b="1" i="1" spc="-70" dirty="0" smtClean="0">
                <a:solidFill>
                  <a:schemeClr val="bg1"/>
                </a:solidFill>
                <a:cs typeface="Trebuchet MS"/>
              </a:rPr>
              <a:t>:</a:t>
            </a:r>
            <a:endParaRPr lang="ru-RU" sz="1400" i="1" dirty="0" smtClean="0">
              <a:solidFill>
                <a:schemeClr val="bg1"/>
              </a:solidFill>
              <a:cs typeface="Trebuchet MS"/>
            </a:endParaRPr>
          </a:p>
          <a:p>
            <a:pPr marL="955675" algn="just"/>
            <a:r>
              <a:rPr lang="ru-RU" sz="1200" i="1" spc="-30" dirty="0" smtClean="0">
                <a:solidFill>
                  <a:schemeClr val="bg1"/>
                </a:solidFill>
                <a:latin typeface="Verdana"/>
                <a:cs typeface="Verdana"/>
              </a:rPr>
              <a:t>«- межбюджетные трансферты:</a:t>
            </a:r>
            <a:r>
              <a:rPr lang="ru-RU" sz="1200" i="1" spc="-15" dirty="0" smtClean="0">
                <a:solidFill>
                  <a:schemeClr val="bg1"/>
                </a:solidFill>
                <a:latin typeface="Verdana"/>
                <a:cs typeface="Verdana"/>
              </a:rPr>
              <a:t>-предоставляемые	из	федерального</a:t>
            </a: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ru-RU" sz="1200" i="1" spc="-15" dirty="0" smtClean="0">
                <a:solidFill>
                  <a:schemeClr val="bg1"/>
                </a:solidFill>
                <a:latin typeface="Verdana"/>
                <a:cs typeface="Verdana"/>
              </a:rPr>
              <a:t>бюджета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	бюджетам субъектам </a:t>
            </a:r>
            <a:r>
              <a:rPr lang="ru-RU" sz="1200" i="1" spc="-15" dirty="0" smtClean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Федерации в целях </a:t>
            </a:r>
            <a:r>
              <a:rPr lang="ru-RU" sz="1200" i="1" spc="-15" dirty="0" err="1">
                <a:solidFill>
                  <a:schemeClr val="bg1"/>
                </a:solidFill>
                <a:latin typeface="Verdana"/>
                <a:cs typeface="Verdana"/>
              </a:rPr>
              <a:t>софинансирования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 расходных обязательств, возникающих </a:t>
            </a:r>
            <a:r>
              <a:rPr lang="ru-RU" sz="1200" i="1" spc="-15" dirty="0" smtClean="0">
                <a:solidFill>
                  <a:schemeClr val="bg1"/>
                </a:solidFill>
                <a:latin typeface="Verdana"/>
                <a:cs typeface="Verdana"/>
              </a:rPr>
              <a:t>при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выполнении </a:t>
            </a:r>
            <a:r>
              <a:rPr lang="ru-RU" sz="1200" i="1" spc="-15" dirty="0" smtClean="0">
                <a:solidFill>
                  <a:schemeClr val="bg1"/>
                </a:solidFill>
                <a:latin typeface="Verdana"/>
                <a:cs typeface="Verdana"/>
              </a:rPr>
              <a:t>полномочий органов государственной власти субъектов Российской Федерации по предметам ведения субъектов Российской Федерации и предметам совместного ведения Российской Федерации и субъектов Российской Федерации </a:t>
            </a:r>
            <a:r>
              <a:rPr lang="ru-RU" sz="1200" i="1" spc="5" dirty="0">
                <a:solidFill>
                  <a:schemeClr val="bg1"/>
                </a:solidFill>
                <a:latin typeface="Verdana"/>
                <a:cs typeface="Verdana"/>
              </a:rPr>
              <a:t>, </a:t>
            </a:r>
            <a:r>
              <a:rPr lang="ru-RU" sz="1200" i="1" spc="-40" dirty="0">
                <a:solidFill>
                  <a:schemeClr val="bg1"/>
                </a:solidFill>
                <a:latin typeface="Verdana"/>
                <a:cs typeface="Verdana"/>
              </a:rPr>
              <a:t>и 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расходных </a:t>
            </a:r>
            <a:r>
              <a:rPr lang="ru-RU" sz="1200" i="1" spc="-35" dirty="0">
                <a:solidFill>
                  <a:schemeClr val="bg1"/>
                </a:solidFill>
                <a:latin typeface="Verdana"/>
                <a:cs typeface="Verdana"/>
              </a:rPr>
              <a:t>обязательств </a:t>
            </a:r>
            <a:r>
              <a:rPr lang="ru-RU" sz="1200" i="1" spc="10" dirty="0">
                <a:solidFill>
                  <a:schemeClr val="bg1"/>
                </a:solidFill>
                <a:latin typeface="Verdana"/>
                <a:cs typeface="Verdana"/>
              </a:rPr>
              <a:t>по </a:t>
            </a:r>
            <a:r>
              <a:rPr lang="ru-RU" sz="1200" i="1" spc="-40" dirty="0">
                <a:solidFill>
                  <a:schemeClr val="bg1"/>
                </a:solidFill>
                <a:latin typeface="Verdana"/>
                <a:cs typeface="Verdana"/>
              </a:rPr>
              <a:t>выполнению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полномочий </a:t>
            </a:r>
            <a:r>
              <a:rPr lang="ru-RU" sz="1200" i="1" spc="-10" dirty="0">
                <a:solidFill>
                  <a:schemeClr val="bg1"/>
                </a:solidFill>
                <a:latin typeface="Verdana"/>
                <a:cs typeface="Verdana"/>
              </a:rPr>
              <a:t>органов  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местного</a:t>
            </a:r>
            <a:r>
              <a:rPr lang="ru-RU" sz="1200" i="1" spc="-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самоуправления</a:t>
            </a:r>
            <a:r>
              <a:rPr lang="ru-RU" sz="1200" i="1" spc="-6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10" dirty="0">
                <a:solidFill>
                  <a:schemeClr val="bg1"/>
                </a:solidFill>
                <a:latin typeface="Verdana"/>
                <a:cs typeface="Verdana"/>
              </a:rPr>
              <a:t>по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50" dirty="0">
                <a:solidFill>
                  <a:schemeClr val="bg1"/>
                </a:solidFill>
                <a:latin typeface="Verdana"/>
                <a:cs typeface="Verdana"/>
              </a:rPr>
              <a:t>вопросам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местного</a:t>
            </a:r>
            <a:r>
              <a:rPr lang="ru-RU" sz="1200" i="1" spc="-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70" dirty="0">
                <a:solidFill>
                  <a:schemeClr val="bg1"/>
                </a:solidFill>
                <a:latin typeface="Verdana"/>
                <a:cs typeface="Verdana"/>
              </a:rPr>
              <a:t>значения</a:t>
            </a:r>
            <a:r>
              <a:rPr lang="ru-RU" sz="1200" i="1" spc="-70" dirty="0" smtClean="0">
                <a:solidFill>
                  <a:schemeClr val="bg1"/>
                </a:solidFill>
                <a:latin typeface="Verdana"/>
                <a:cs typeface="Verdana"/>
              </a:rPr>
              <a:t>;</a:t>
            </a:r>
            <a:r>
              <a:rPr lang="ru-RU" sz="1200" spc="-150" dirty="0" smtClean="0">
                <a:solidFill>
                  <a:schemeClr val="bg1"/>
                </a:solidFill>
                <a:latin typeface="Verdana"/>
                <a:cs typeface="Verdana"/>
              </a:rPr>
              <a:t>-</a:t>
            </a:r>
            <a:r>
              <a:rPr lang="ru-RU" sz="1200" i="1" spc="-150" dirty="0" smtClean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предоставляемые </a:t>
            </a:r>
            <a:r>
              <a:rPr lang="ru-RU" sz="1200" i="1" spc="-80" dirty="0">
                <a:solidFill>
                  <a:schemeClr val="bg1"/>
                </a:solidFill>
                <a:latin typeface="Verdana"/>
                <a:cs typeface="Verdana"/>
              </a:rPr>
              <a:t>из </a:t>
            </a:r>
            <a:r>
              <a:rPr lang="ru-RU" sz="1200" i="1" spc="10" dirty="0">
                <a:solidFill>
                  <a:schemeClr val="bg1"/>
                </a:solidFill>
                <a:latin typeface="Verdana"/>
                <a:cs typeface="Verdana"/>
              </a:rPr>
              <a:t>бюджета </a:t>
            </a:r>
            <a:r>
              <a:rPr lang="ru-RU" sz="1200" i="1" spc="-10" dirty="0">
                <a:solidFill>
                  <a:schemeClr val="bg1"/>
                </a:solidFill>
                <a:latin typeface="Verdana"/>
                <a:cs typeface="Verdana"/>
              </a:rPr>
              <a:t>субъекта </a:t>
            </a:r>
            <a:r>
              <a:rPr lang="ru-RU" sz="1200" i="1" spc="35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lang="ru-RU" sz="1200" i="1" spc="20" dirty="0">
                <a:solidFill>
                  <a:schemeClr val="bg1"/>
                </a:solidFill>
                <a:latin typeface="Verdana"/>
                <a:cs typeface="Verdana"/>
              </a:rPr>
              <a:t>Федерации  </a:t>
            </a:r>
            <a:r>
              <a:rPr lang="ru-RU" sz="1200" i="1" spc="40" dirty="0">
                <a:solidFill>
                  <a:schemeClr val="bg1"/>
                </a:solidFill>
                <a:latin typeface="Verdana"/>
                <a:cs typeface="Verdana"/>
              </a:rPr>
              <a:t>местным </a:t>
            </a:r>
            <a:r>
              <a:rPr lang="ru-RU" sz="1200" i="1" spc="30" dirty="0">
                <a:solidFill>
                  <a:schemeClr val="bg1"/>
                </a:solidFill>
                <a:latin typeface="Verdana"/>
                <a:cs typeface="Verdana"/>
              </a:rPr>
              <a:t>бюджетам </a:t>
            </a:r>
            <a:r>
              <a:rPr lang="ru-RU" sz="12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200" i="1" spc="-75" dirty="0">
                <a:solidFill>
                  <a:schemeClr val="bg1"/>
                </a:solidFill>
                <a:latin typeface="Verdana"/>
                <a:cs typeface="Verdana"/>
              </a:rPr>
              <a:t>целях </a:t>
            </a:r>
            <a:r>
              <a:rPr lang="ru-RU" sz="1200" i="1" spc="25" dirty="0" err="1">
                <a:solidFill>
                  <a:schemeClr val="bg1"/>
                </a:solidFill>
                <a:latin typeface="Verdana"/>
                <a:cs typeface="Verdana"/>
              </a:rPr>
              <a:t>софинансирования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15" dirty="0">
                <a:solidFill>
                  <a:schemeClr val="bg1"/>
                </a:solidFill>
                <a:latin typeface="Verdana"/>
                <a:cs typeface="Verdana"/>
              </a:rPr>
              <a:t>расходных  </a:t>
            </a:r>
            <a:r>
              <a:rPr lang="ru-RU" sz="1200" i="1" spc="-45" dirty="0">
                <a:solidFill>
                  <a:schemeClr val="bg1"/>
                </a:solidFill>
                <a:latin typeface="Verdana"/>
                <a:cs typeface="Verdana"/>
              </a:rPr>
              <a:t>обязательств, </a:t>
            </a:r>
            <a:r>
              <a:rPr lang="ru-RU" sz="1200" i="1" spc="-30" dirty="0">
                <a:solidFill>
                  <a:schemeClr val="bg1"/>
                </a:solidFill>
                <a:latin typeface="Verdana"/>
                <a:cs typeface="Verdana"/>
              </a:rPr>
              <a:t>возникающих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при </a:t>
            </a:r>
            <a:r>
              <a:rPr lang="ru-RU" sz="1200" i="1" spc="-45" dirty="0">
                <a:solidFill>
                  <a:schemeClr val="bg1"/>
                </a:solidFill>
                <a:latin typeface="Verdana"/>
                <a:cs typeface="Verdana"/>
              </a:rPr>
              <a:t>выполнении </a:t>
            </a:r>
            <a:r>
              <a:rPr lang="ru-RU" sz="1200" i="1" spc="-10" dirty="0">
                <a:solidFill>
                  <a:schemeClr val="bg1"/>
                </a:solidFill>
                <a:latin typeface="Verdana"/>
                <a:cs typeface="Verdana"/>
              </a:rPr>
              <a:t>полномочий органов  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местного </a:t>
            </a:r>
            <a:r>
              <a:rPr lang="ru-RU" sz="1200" i="1" dirty="0">
                <a:solidFill>
                  <a:schemeClr val="bg1"/>
                </a:solidFill>
                <a:latin typeface="Verdana"/>
                <a:cs typeface="Verdana"/>
              </a:rPr>
              <a:t>самоуправления </a:t>
            </a:r>
            <a:r>
              <a:rPr lang="ru-RU" sz="1200" i="1" spc="10" dirty="0">
                <a:solidFill>
                  <a:schemeClr val="bg1"/>
                </a:solidFill>
                <a:latin typeface="Verdana"/>
                <a:cs typeface="Verdana"/>
              </a:rPr>
              <a:t>по </a:t>
            </a:r>
            <a:r>
              <a:rPr lang="ru-RU" sz="1200" i="1" spc="50" dirty="0">
                <a:solidFill>
                  <a:schemeClr val="bg1"/>
                </a:solidFill>
                <a:latin typeface="Verdana"/>
                <a:cs typeface="Verdana"/>
              </a:rPr>
              <a:t>вопросам </a:t>
            </a:r>
            <a:r>
              <a:rPr lang="ru-RU" sz="1200" i="1" spc="25" dirty="0">
                <a:solidFill>
                  <a:schemeClr val="bg1"/>
                </a:solidFill>
                <a:latin typeface="Verdana"/>
                <a:cs typeface="Verdana"/>
              </a:rPr>
              <a:t>местного</a:t>
            </a:r>
            <a:r>
              <a:rPr lang="ru-RU" sz="1200" i="1" spc="-15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lang="ru-RU" sz="1200" i="1" spc="-50" dirty="0">
                <a:solidFill>
                  <a:schemeClr val="bg1"/>
                </a:solidFill>
                <a:latin typeface="Verdana"/>
                <a:cs typeface="Verdana"/>
              </a:rPr>
              <a:t>значения </a:t>
            </a:r>
            <a:r>
              <a:rPr lang="ru-RU" sz="1200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lang="ru-RU" sz="12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algn="just"/>
            <a:endParaRPr lang="ru-RU" sz="1200" i="1" spc="-15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700">
              <a:spcBef>
                <a:spcPts val="100"/>
              </a:spcBef>
            </a:pPr>
            <a:endParaRPr lang="ru-RU" sz="1200" i="1" spc="-15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0" name="object 11"/>
          <p:cNvSpPr/>
          <p:nvPr/>
        </p:nvSpPr>
        <p:spPr>
          <a:xfrm>
            <a:off x="26706" y="5429740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7" y="580072"/>
                </a:lnTo>
                <a:lnTo>
                  <a:pt x="105451" y="614648"/>
                </a:lnTo>
                <a:lnTo>
                  <a:pt x="140028" y="645080"/>
                </a:lnTo>
                <a:lnTo>
                  <a:pt x="178319" y="670940"/>
                </a:lnTo>
                <a:lnTo>
                  <a:pt x="219895" y="691800"/>
                </a:lnTo>
                <a:lnTo>
                  <a:pt x="264327" y="707231"/>
                </a:lnTo>
                <a:lnTo>
                  <a:pt x="311187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2"/>
          <p:cNvSpPr/>
          <p:nvPr/>
        </p:nvSpPr>
        <p:spPr>
          <a:xfrm>
            <a:off x="97319" y="5541648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Рисунок 16" descr="мбт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88453" y="3215877"/>
            <a:ext cx="1475657" cy="1530311"/>
          </a:xfrm>
          <a:prstGeom prst="rect">
            <a:avLst/>
          </a:prstGeom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76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067" y="-13945"/>
            <a:ext cx="3290817" cy="56088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615313" y="1158003"/>
            <a:ext cx="6733540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227329" algn="l"/>
                <a:tab pos="1396365" algn="l"/>
                <a:tab pos="3143250" algn="l"/>
                <a:tab pos="4732655" algn="l"/>
                <a:tab pos="5091430" algn="l"/>
                <a:tab pos="5956935" algn="l"/>
              </a:tabLst>
            </a:pPr>
            <a:r>
              <a:rPr sz="1600" i="1" spc="-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-</a:t>
            </a:r>
            <a:r>
              <a:rPr lang="ru-RU" sz="1600" i="1" spc="-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 документ, который составляется и ведется финансовым органом (</a:t>
            </a:r>
            <a:r>
              <a:rPr lang="ru-RU" sz="1600" i="1" spc="-2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органом</a:t>
            </a:r>
            <a:r>
              <a:rPr lang="ru-RU" sz="1600" i="1" spc="-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 управления государственным внебюджетным фондом) в целях организации исполнения бюджета по расходам бюджета и источникам финансирования дефицита бюджета.</a:t>
            </a:r>
            <a:endParaRPr sz="1600" i="1" spc="-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17434" y="2413384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89" h="720089">
                <a:moveTo>
                  <a:pt x="360032" y="0"/>
                </a:moveTo>
                <a:lnTo>
                  <a:pt x="311177" y="3286"/>
                </a:lnTo>
                <a:lnTo>
                  <a:pt x="264320" y="12858"/>
                </a:lnTo>
                <a:lnTo>
                  <a:pt x="219889" y="28289"/>
                </a:lnTo>
                <a:lnTo>
                  <a:pt x="178315" y="49149"/>
                </a:lnTo>
                <a:lnTo>
                  <a:pt x="140025" y="75009"/>
                </a:lnTo>
                <a:lnTo>
                  <a:pt x="105449" y="105441"/>
                </a:lnTo>
                <a:lnTo>
                  <a:pt x="75016" y="140017"/>
                </a:lnTo>
                <a:lnTo>
                  <a:pt x="49154" y="178308"/>
                </a:lnTo>
                <a:lnTo>
                  <a:pt x="28292" y="219884"/>
                </a:lnTo>
                <a:lnTo>
                  <a:pt x="12860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0" y="455771"/>
                </a:lnTo>
                <a:lnTo>
                  <a:pt x="28292" y="500205"/>
                </a:lnTo>
                <a:lnTo>
                  <a:pt x="49154" y="541782"/>
                </a:lnTo>
                <a:lnTo>
                  <a:pt x="75016" y="580072"/>
                </a:lnTo>
                <a:lnTo>
                  <a:pt x="105449" y="614648"/>
                </a:lnTo>
                <a:lnTo>
                  <a:pt x="140025" y="645080"/>
                </a:lnTo>
                <a:lnTo>
                  <a:pt x="178315" y="670941"/>
                </a:lnTo>
                <a:lnTo>
                  <a:pt x="219889" y="691800"/>
                </a:lnTo>
                <a:lnTo>
                  <a:pt x="264320" y="707231"/>
                </a:lnTo>
                <a:lnTo>
                  <a:pt x="311177" y="716803"/>
                </a:lnTo>
                <a:lnTo>
                  <a:pt x="360032" y="720090"/>
                </a:lnTo>
                <a:lnTo>
                  <a:pt x="408895" y="716803"/>
                </a:lnTo>
                <a:lnTo>
                  <a:pt x="455758" y="707231"/>
                </a:lnTo>
                <a:lnTo>
                  <a:pt x="500192" y="691800"/>
                </a:lnTo>
                <a:lnTo>
                  <a:pt x="541769" y="670941"/>
                </a:lnTo>
                <a:lnTo>
                  <a:pt x="580059" y="645080"/>
                </a:lnTo>
                <a:lnTo>
                  <a:pt x="614635" y="614648"/>
                </a:lnTo>
                <a:lnTo>
                  <a:pt x="645067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7" y="140017"/>
                </a:lnTo>
                <a:lnTo>
                  <a:pt x="614635" y="105441"/>
                </a:lnTo>
                <a:lnTo>
                  <a:pt x="580059" y="75009"/>
                </a:lnTo>
                <a:lnTo>
                  <a:pt x="541769" y="49149"/>
                </a:lnTo>
                <a:lnTo>
                  <a:pt x="500192" y="28289"/>
                </a:lnTo>
                <a:lnTo>
                  <a:pt x="455758" y="12858"/>
                </a:lnTo>
                <a:lnTo>
                  <a:pt x="408895" y="3286"/>
                </a:lnTo>
                <a:lnTo>
                  <a:pt x="360032" y="0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01451" y="2563403"/>
            <a:ext cx="552056" cy="4200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9968" name="Picture 32" descr="https://mass-images.pro/files/preview/3/12/fefc7754280175e2d8f112326d112390.png?16389682955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7475" y="2997617"/>
            <a:ext cx="2988042" cy="1720388"/>
          </a:xfrm>
          <a:prstGeom prst="rect">
            <a:avLst/>
          </a:prstGeom>
          <a:noFill/>
        </p:spPr>
      </p:pic>
      <p:sp>
        <p:nvSpPr>
          <p:cNvPr id="13" name="object 13"/>
          <p:cNvSpPr txBox="1"/>
          <p:nvPr/>
        </p:nvSpPr>
        <p:spPr>
          <a:xfrm>
            <a:off x="1700596" y="2174546"/>
            <a:ext cx="6458966" cy="94897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6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>
              <a:spcBef>
                <a:spcPts val="100"/>
              </a:spcBef>
              <a:tabLst>
                <a:tab pos="1711960" algn="l"/>
                <a:tab pos="2112645" algn="l"/>
                <a:tab pos="3515360" algn="l"/>
                <a:tab pos="4465955" algn="l"/>
              </a:tabLst>
            </a:pP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« - </a:t>
            </a:r>
            <a:r>
              <a:rPr lang="ru-RU" sz="1200" i="1" spc="20" dirty="0" smtClean="0">
                <a:solidFill>
                  <a:schemeClr val="bg1"/>
                </a:solidFill>
                <a:latin typeface="Verdana"/>
                <a:cs typeface="Verdana"/>
              </a:rPr>
              <a:t>документ, который составляется и ведется финансовым органом (органом управления государственным внебюджетным фондом) в соответствии с настоящим Кодексом в целях организации исполнения бюджета по расходам бюджета и источникам финансирования дефицита бюджета»</a:t>
            </a:r>
            <a:endParaRPr sz="1200" i="1" spc="2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20072" y="156635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ТЕРМИНЫ   И  ПОНЯТИЯ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object 8"/>
          <p:cNvSpPr txBox="1"/>
          <p:nvPr/>
        </p:nvSpPr>
        <p:spPr>
          <a:xfrm>
            <a:off x="109204" y="571480"/>
            <a:ext cx="903501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СВОДНАЯ   БЮДЖЕТНАЯ  РОСПИСЬ</a:t>
            </a:r>
          </a:p>
        </p:txBody>
      </p:sp>
      <p:sp>
        <p:nvSpPr>
          <p:cNvPr id="18" name="object 8"/>
          <p:cNvSpPr txBox="1"/>
          <p:nvPr/>
        </p:nvSpPr>
        <p:spPr>
          <a:xfrm>
            <a:off x="135269" y="3605178"/>
            <a:ext cx="901871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200" b="1" i="1" spc="-570" dirty="0" smtClean="0">
                <a:solidFill>
                  <a:srgbClr val="00CC99"/>
                </a:solidFill>
                <a:latin typeface="Verdana"/>
                <a:cs typeface="Verdana"/>
              </a:rPr>
              <a:t> </a:t>
            </a:r>
            <a:r>
              <a:rPr lang="ru-RU" sz="3200" b="1" i="1" spc="-570" dirty="0" smtClean="0">
                <a:solidFill>
                  <a:srgbClr val="0066FF"/>
                </a:solidFill>
                <a:latin typeface="Verdana"/>
                <a:cs typeface="Verdana"/>
              </a:rPr>
              <a:t>ТЕКУЩИЙ  ФИНАНСОВЫЙ  ГОД</a:t>
            </a:r>
          </a:p>
        </p:txBody>
      </p:sp>
      <p:sp>
        <p:nvSpPr>
          <p:cNvPr id="19" name="object 7"/>
          <p:cNvSpPr txBox="1"/>
          <p:nvPr/>
        </p:nvSpPr>
        <p:spPr>
          <a:xfrm>
            <a:off x="827584" y="4433562"/>
            <a:ext cx="673354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227329" algn="l"/>
                <a:tab pos="1396365" algn="l"/>
                <a:tab pos="3143250" algn="l"/>
                <a:tab pos="4732655" algn="l"/>
                <a:tab pos="5091430" algn="l"/>
                <a:tab pos="5956935" algn="l"/>
              </a:tabLst>
            </a:pPr>
            <a:r>
              <a:rPr sz="1600" i="1" spc="-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-</a:t>
            </a:r>
            <a:r>
              <a:rPr lang="ru-RU" sz="1600" i="1" spc="-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Times New Roman" pitchFamily="18" charset="0"/>
              </a:rPr>
              <a:t> год, в тором исполняется бюджет и в котором осуществляется составление, рассмотрение  и утверждение бюджета на будущий год и плановый период .</a:t>
            </a:r>
            <a:endParaRPr sz="1600" i="1" spc="-2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20" name="object 13"/>
          <p:cNvSpPr txBox="1"/>
          <p:nvPr/>
        </p:nvSpPr>
        <p:spPr>
          <a:xfrm>
            <a:off x="1415142" y="5177466"/>
            <a:ext cx="6458966" cy="7643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6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12700">
              <a:spcBef>
                <a:spcPts val="100"/>
              </a:spcBef>
              <a:tabLst>
                <a:tab pos="1711960" algn="l"/>
                <a:tab pos="2112645" algn="l"/>
                <a:tab pos="3515360" algn="l"/>
                <a:tab pos="4465955" algn="l"/>
              </a:tabLst>
            </a:pPr>
            <a:r>
              <a:rPr sz="1200" i="1" spc="20" dirty="0">
                <a:solidFill>
                  <a:schemeClr val="bg1"/>
                </a:solidFill>
                <a:latin typeface="Verdana"/>
                <a:cs typeface="Verdana"/>
              </a:rPr>
              <a:t>« - </a:t>
            </a:r>
            <a:r>
              <a:rPr lang="ru-RU" sz="1200" i="1" spc="20" dirty="0" smtClean="0">
                <a:solidFill>
                  <a:schemeClr val="bg1"/>
                </a:solidFill>
                <a:latin typeface="Verdana"/>
                <a:cs typeface="Verdana"/>
              </a:rPr>
              <a:t>год, в котором осуществляется исполнение бюджета, составление и рассмотрение проекта бюджета на очередной финансовый год и плановый период.»</a:t>
            </a:r>
            <a:endParaRPr sz="1200" i="1" spc="2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02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94"/>
            <a:ext cx="6444208" cy="560881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4218" y="4941168"/>
            <a:ext cx="1802777" cy="1488361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8277" y="908720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3179" y="2569062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Общая площадь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2 033,4 кв.км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062" y="4000128"/>
            <a:ext cx="1852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Численность населения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7 716 человек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06589" y="319939"/>
            <a:ext cx="6172922" cy="51520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0393" y="42752"/>
            <a:ext cx="6424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МУНИЦИПАЛЬНЫЙ ОКРУГ» СМОЛЕНСКОЙ  ОБЛАСТИ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03683" y="1871931"/>
            <a:ext cx="2592288" cy="4998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</a:rPr>
              <a:t>Холм-Жирковский муниципальный округ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https://avatars.mds.yandex.net/i?id=a86c1a19e5ab83b6829f645013372bfc6b8f670d-4559743-images-thumbs&amp;n=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87" y="92070"/>
            <a:ext cx="1295971" cy="161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47" y="4070268"/>
            <a:ext cx="3093073" cy="2063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804988"/>
            <a:ext cx="2950469" cy="2070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94"/>
            <a:ext cx="7164288" cy="560881"/>
          </a:xfrm>
          <a:prstGeom prst="rect">
            <a:avLst/>
          </a:prstGeom>
        </p:spPr>
      </p:pic>
      <p:grpSp>
        <p:nvGrpSpPr>
          <p:cNvPr id="53" name="object 8"/>
          <p:cNvGrpSpPr/>
          <p:nvPr/>
        </p:nvGrpSpPr>
        <p:grpSpPr>
          <a:xfrm>
            <a:off x="-180528" y="2491985"/>
            <a:ext cx="2818583" cy="2671342"/>
            <a:chOff x="2017776" y="7623047"/>
            <a:chExt cx="3580765" cy="2787015"/>
          </a:xfrm>
        </p:grpSpPr>
        <p:sp>
          <p:nvSpPr>
            <p:cNvPr id="54" name="object 9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674757" y="0"/>
                  </a:moveTo>
                  <a:lnTo>
                    <a:pt x="629388" y="4005"/>
                  </a:lnTo>
                  <a:lnTo>
                    <a:pt x="584953" y="13514"/>
                  </a:lnTo>
                  <a:lnTo>
                    <a:pt x="541914" y="28303"/>
                  </a:lnTo>
                  <a:lnTo>
                    <a:pt x="500734" y="48150"/>
                  </a:lnTo>
                  <a:lnTo>
                    <a:pt x="461875" y="72832"/>
                  </a:lnTo>
                  <a:lnTo>
                    <a:pt x="425799" y="102126"/>
                  </a:lnTo>
                  <a:lnTo>
                    <a:pt x="392969" y="135809"/>
                  </a:lnTo>
                  <a:lnTo>
                    <a:pt x="363847" y="173659"/>
                  </a:lnTo>
                  <a:lnTo>
                    <a:pt x="338896" y="215454"/>
                  </a:lnTo>
                  <a:lnTo>
                    <a:pt x="318577" y="260970"/>
                  </a:lnTo>
                  <a:lnTo>
                    <a:pt x="303605" y="308957"/>
                  </a:lnTo>
                  <a:lnTo>
                    <a:pt x="294574" y="357162"/>
                  </a:lnTo>
                  <a:lnTo>
                    <a:pt x="291306" y="405115"/>
                  </a:lnTo>
                  <a:lnTo>
                    <a:pt x="293622" y="452343"/>
                  </a:lnTo>
                  <a:lnTo>
                    <a:pt x="301343" y="498374"/>
                  </a:lnTo>
                  <a:lnTo>
                    <a:pt x="314291" y="542737"/>
                  </a:lnTo>
                  <a:lnTo>
                    <a:pt x="332287" y="584960"/>
                  </a:lnTo>
                  <a:lnTo>
                    <a:pt x="355153" y="624571"/>
                  </a:lnTo>
                  <a:lnTo>
                    <a:pt x="362175" y="673084"/>
                  </a:lnTo>
                  <a:lnTo>
                    <a:pt x="361410" y="722669"/>
                  </a:lnTo>
                  <a:lnTo>
                    <a:pt x="353750" y="771938"/>
                  </a:lnTo>
                  <a:lnTo>
                    <a:pt x="340085" y="819505"/>
                  </a:lnTo>
                  <a:lnTo>
                    <a:pt x="321305" y="863984"/>
                  </a:lnTo>
                  <a:lnTo>
                    <a:pt x="298303" y="903989"/>
                  </a:lnTo>
                  <a:lnTo>
                    <a:pt x="271968" y="938134"/>
                  </a:lnTo>
                  <a:lnTo>
                    <a:pt x="241359" y="960212"/>
                  </a:lnTo>
                  <a:lnTo>
                    <a:pt x="213977" y="987696"/>
                  </a:lnTo>
                  <a:lnTo>
                    <a:pt x="190761" y="1020465"/>
                  </a:lnTo>
                  <a:lnTo>
                    <a:pt x="172654" y="1058403"/>
                  </a:lnTo>
                  <a:lnTo>
                    <a:pt x="159973" y="1107556"/>
                  </a:lnTo>
                  <a:lnTo>
                    <a:pt x="158077" y="1156818"/>
                  </a:lnTo>
                  <a:lnTo>
                    <a:pt x="166320" y="1204437"/>
                  </a:lnTo>
                  <a:lnTo>
                    <a:pt x="184056" y="1248658"/>
                  </a:lnTo>
                  <a:lnTo>
                    <a:pt x="210639" y="1287729"/>
                  </a:lnTo>
                  <a:lnTo>
                    <a:pt x="245425" y="1319896"/>
                  </a:lnTo>
                  <a:lnTo>
                    <a:pt x="271746" y="1361598"/>
                  </a:lnTo>
                  <a:lnTo>
                    <a:pt x="289446" y="1408550"/>
                  </a:lnTo>
                  <a:lnTo>
                    <a:pt x="298533" y="1458043"/>
                  </a:lnTo>
                  <a:lnTo>
                    <a:pt x="299013" y="1507372"/>
                  </a:lnTo>
                  <a:lnTo>
                    <a:pt x="290891" y="1553830"/>
                  </a:lnTo>
                  <a:lnTo>
                    <a:pt x="287121" y="1560204"/>
                  </a:lnTo>
                  <a:lnTo>
                    <a:pt x="283779" y="1567197"/>
                  </a:lnTo>
                  <a:lnTo>
                    <a:pt x="278191" y="1581135"/>
                  </a:lnTo>
                  <a:lnTo>
                    <a:pt x="272794" y="1596343"/>
                  </a:lnTo>
                  <a:lnTo>
                    <a:pt x="270654" y="1603923"/>
                  </a:lnTo>
                  <a:lnTo>
                    <a:pt x="268920" y="1612123"/>
                  </a:lnTo>
                  <a:lnTo>
                    <a:pt x="240059" y="1655073"/>
                  </a:lnTo>
                  <a:lnTo>
                    <a:pt x="202721" y="1687212"/>
                  </a:lnTo>
                  <a:lnTo>
                    <a:pt x="160192" y="1708635"/>
                  </a:lnTo>
                  <a:lnTo>
                    <a:pt x="115758" y="1719438"/>
                  </a:lnTo>
                  <a:lnTo>
                    <a:pt x="82873" y="1719039"/>
                  </a:lnTo>
                  <a:lnTo>
                    <a:pt x="51655" y="1730630"/>
                  </a:lnTo>
                  <a:lnTo>
                    <a:pt x="25247" y="1752817"/>
                  </a:lnTo>
                  <a:lnTo>
                    <a:pt x="6792" y="1784208"/>
                  </a:lnTo>
                  <a:lnTo>
                    <a:pt x="0" y="1823143"/>
                  </a:lnTo>
                  <a:lnTo>
                    <a:pt x="7697" y="1859701"/>
                  </a:lnTo>
                  <a:lnTo>
                    <a:pt x="28277" y="1890037"/>
                  </a:lnTo>
                  <a:lnTo>
                    <a:pt x="60132" y="1910306"/>
                  </a:lnTo>
                  <a:lnTo>
                    <a:pt x="97543" y="1916155"/>
                  </a:lnTo>
                  <a:lnTo>
                    <a:pt x="133300" y="1907069"/>
                  </a:lnTo>
                  <a:lnTo>
                    <a:pt x="163841" y="1884937"/>
                  </a:lnTo>
                  <a:lnTo>
                    <a:pt x="185608" y="1851645"/>
                  </a:lnTo>
                  <a:lnTo>
                    <a:pt x="220731" y="1819863"/>
                  </a:lnTo>
                  <a:lnTo>
                    <a:pt x="264666" y="1792783"/>
                  </a:lnTo>
                  <a:lnTo>
                    <a:pt x="315267" y="1773767"/>
                  </a:lnTo>
                  <a:lnTo>
                    <a:pt x="370393" y="1766174"/>
                  </a:lnTo>
                  <a:lnTo>
                    <a:pt x="418982" y="1767599"/>
                  </a:lnTo>
                  <a:lnTo>
                    <a:pt x="464500" y="1751474"/>
                  </a:lnTo>
                  <a:lnTo>
                    <a:pt x="502588" y="1720061"/>
                  </a:lnTo>
                  <a:lnTo>
                    <a:pt x="528889" y="1675623"/>
                  </a:lnTo>
                  <a:lnTo>
                    <a:pt x="537465" y="1638338"/>
                  </a:lnTo>
                  <a:lnTo>
                    <a:pt x="535874" y="1601852"/>
                  </a:lnTo>
                  <a:lnTo>
                    <a:pt x="525139" y="1567484"/>
                  </a:lnTo>
                  <a:lnTo>
                    <a:pt x="506283" y="1536558"/>
                  </a:lnTo>
                  <a:lnTo>
                    <a:pt x="495213" y="1489116"/>
                  </a:lnTo>
                  <a:lnTo>
                    <a:pt x="493006" y="1437315"/>
                  </a:lnTo>
                  <a:lnTo>
                    <a:pt x="499078" y="1383899"/>
                  </a:lnTo>
                  <a:lnTo>
                    <a:pt x="512842" y="1331610"/>
                  </a:lnTo>
                  <a:lnTo>
                    <a:pt x="533715" y="1283193"/>
                  </a:lnTo>
                  <a:lnTo>
                    <a:pt x="546457" y="1265837"/>
                  </a:lnTo>
                  <a:lnTo>
                    <a:pt x="557639" y="1247887"/>
                  </a:lnTo>
                  <a:lnTo>
                    <a:pt x="567273" y="1229365"/>
                  </a:lnTo>
                  <a:lnTo>
                    <a:pt x="575371" y="1210295"/>
                  </a:lnTo>
                  <a:lnTo>
                    <a:pt x="587301" y="1168244"/>
                  </a:lnTo>
                  <a:lnTo>
                    <a:pt x="591564" y="1126776"/>
                  </a:lnTo>
                  <a:lnTo>
                    <a:pt x="588301" y="1086619"/>
                  </a:lnTo>
                  <a:lnTo>
                    <a:pt x="577657" y="1048497"/>
                  </a:lnTo>
                  <a:lnTo>
                    <a:pt x="578917" y="1008991"/>
                  </a:lnTo>
                  <a:lnTo>
                    <a:pt x="586434" y="967021"/>
                  </a:lnTo>
                  <a:lnTo>
                    <a:pt x="600257" y="924416"/>
                  </a:lnTo>
                  <a:lnTo>
                    <a:pt x="620439" y="883004"/>
                  </a:lnTo>
                  <a:lnTo>
                    <a:pt x="647029" y="844614"/>
                  </a:lnTo>
                  <a:lnTo>
                    <a:pt x="680080" y="811073"/>
                  </a:lnTo>
                  <a:lnTo>
                    <a:pt x="719643" y="784210"/>
                  </a:lnTo>
                  <a:lnTo>
                    <a:pt x="763270" y="774371"/>
                  </a:lnTo>
                  <a:lnTo>
                    <a:pt x="805539" y="759318"/>
                  </a:lnTo>
                  <a:lnTo>
                    <a:pt x="845999" y="739285"/>
                  </a:lnTo>
                  <a:lnTo>
                    <a:pt x="884194" y="714504"/>
                  </a:lnTo>
                  <a:lnTo>
                    <a:pt x="919671" y="685208"/>
                  </a:lnTo>
                  <a:lnTo>
                    <a:pt x="951978" y="651631"/>
                  </a:lnTo>
                  <a:lnTo>
                    <a:pt x="980659" y="614006"/>
                  </a:lnTo>
                  <a:lnTo>
                    <a:pt x="1005262" y="572565"/>
                  </a:lnTo>
                  <a:lnTo>
                    <a:pt x="1025332" y="527543"/>
                  </a:lnTo>
                  <a:lnTo>
                    <a:pt x="1040118" y="479951"/>
                  </a:lnTo>
                  <a:lnTo>
                    <a:pt x="1048972" y="432097"/>
                  </a:lnTo>
                  <a:lnTo>
                    <a:pt x="1052092" y="384450"/>
                  </a:lnTo>
                  <a:lnTo>
                    <a:pt x="1049679" y="337484"/>
                  </a:lnTo>
                  <a:lnTo>
                    <a:pt x="1041931" y="291670"/>
                  </a:lnTo>
                  <a:lnTo>
                    <a:pt x="1029049" y="247479"/>
                  </a:lnTo>
                  <a:lnTo>
                    <a:pt x="1011231" y="205384"/>
                  </a:lnTo>
                  <a:lnTo>
                    <a:pt x="988676" y="165855"/>
                  </a:lnTo>
                  <a:lnTo>
                    <a:pt x="961586" y="129365"/>
                  </a:lnTo>
                  <a:lnTo>
                    <a:pt x="930158" y="96386"/>
                  </a:lnTo>
                  <a:lnTo>
                    <a:pt x="894592" y="67388"/>
                  </a:lnTo>
                  <a:lnTo>
                    <a:pt x="855088" y="42844"/>
                  </a:lnTo>
                  <a:lnTo>
                    <a:pt x="811845" y="23226"/>
                  </a:lnTo>
                  <a:lnTo>
                    <a:pt x="766448" y="9387"/>
                  </a:lnTo>
                  <a:lnTo>
                    <a:pt x="720598" y="1719"/>
                  </a:lnTo>
                  <a:lnTo>
                    <a:pt x="674757" y="0"/>
                  </a:lnTo>
                  <a:close/>
                </a:path>
              </a:pathLst>
            </a:custGeom>
            <a:solidFill>
              <a:srgbClr val="FFC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5" name="object 10"/>
            <p:cNvSpPr/>
            <p:nvPr/>
          </p:nvSpPr>
          <p:spPr>
            <a:xfrm>
              <a:off x="4541966" y="7633857"/>
              <a:ext cx="1052195" cy="1916430"/>
            </a:xfrm>
            <a:custGeom>
              <a:avLst/>
              <a:gdLst/>
              <a:ahLst/>
              <a:cxnLst/>
              <a:rect l="l" t="t" r="r" b="b"/>
              <a:pathLst>
                <a:path w="1052195" h="1916429">
                  <a:moveTo>
                    <a:pt x="185608" y="1851645"/>
                  </a:moveTo>
                  <a:lnTo>
                    <a:pt x="163841" y="1884937"/>
                  </a:lnTo>
                  <a:lnTo>
                    <a:pt x="133300" y="1907069"/>
                  </a:lnTo>
                  <a:lnTo>
                    <a:pt x="97543" y="1916155"/>
                  </a:lnTo>
                  <a:lnTo>
                    <a:pt x="60132" y="1910306"/>
                  </a:lnTo>
                  <a:lnTo>
                    <a:pt x="28277" y="1890037"/>
                  </a:lnTo>
                  <a:lnTo>
                    <a:pt x="7697" y="1859701"/>
                  </a:lnTo>
                  <a:lnTo>
                    <a:pt x="0" y="1823143"/>
                  </a:lnTo>
                  <a:lnTo>
                    <a:pt x="6792" y="1784208"/>
                  </a:lnTo>
                  <a:lnTo>
                    <a:pt x="25247" y="1752817"/>
                  </a:lnTo>
                  <a:lnTo>
                    <a:pt x="51655" y="1730630"/>
                  </a:lnTo>
                  <a:lnTo>
                    <a:pt x="82873" y="1719039"/>
                  </a:lnTo>
                  <a:lnTo>
                    <a:pt x="115758" y="1719438"/>
                  </a:lnTo>
                  <a:lnTo>
                    <a:pt x="160192" y="1708635"/>
                  </a:lnTo>
                  <a:lnTo>
                    <a:pt x="202721" y="1687212"/>
                  </a:lnTo>
                  <a:lnTo>
                    <a:pt x="240059" y="1655073"/>
                  </a:lnTo>
                  <a:lnTo>
                    <a:pt x="268920" y="1612123"/>
                  </a:lnTo>
                  <a:lnTo>
                    <a:pt x="270654" y="1603923"/>
                  </a:lnTo>
                  <a:lnTo>
                    <a:pt x="272794" y="1596343"/>
                  </a:lnTo>
                  <a:lnTo>
                    <a:pt x="287121" y="1560204"/>
                  </a:lnTo>
                  <a:lnTo>
                    <a:pt x="290891" y="1553830"/>
                  </a:lnTo>
                  <a:lnTo>
                    <a:pt x="299013" y="1507372"/>
                  </a:lnTo>
                  <a:lnTo>
                    <a:pt x="298533" y="1458043"/>
                  </a:lnTo>
                  <a:lnTo>
                    <a:pt x="289446" y="1408550"/>
                  </a:lnTo>
                  <a:lnTo>
                    <a:pt x="271746" y="1361598"/>
                  </a:lnTo>
                  <a:lnTo>
                    <a:pt x="245425" y="1319896"/>
                  </a:lnTo>
                  <a:lnTo>
                    <a:pt x="210639" y="1287729"/>
                  </a:lnTo>
                  <a:lnTo>
                    <a:pt x="184056" y="1248658"/>
                  </a:lnTo>
                  <a:lnTo>
                    <a:pt x="166320" y="1204437"/>
                  </a:lnTo>
                  <a:lnTo>
                    <a:pt x="158077" y="1156818"/>
                  </a:lnTo>
                  <a:lnTo>
                    <a:pt x="159973" y="1107556"/>
                  </a:lnTo>
                  <a:lnTo>
                    <a:pt x="172654" y="1058403"/>
                  </a:lnTo>
                  <a:lnTo>
                    <a:pt x="190761" y="1020465"/>
                  </a:lnTo>
                  <a:lnTo>
                    <a:pt x="213977" y="987696"/>
                  </a:lnTo>
                  <a:lnTo>
                    <a:pt x="241359" y="960212"/>
                  </a:lnTo>
                  <a:lnTo>
                    <a:pt x="271968" y="938134"/>
                  </a:lnTo>
                  <a:lnTo>
                    <a:pt x="298303" y="903989"/>
                  </a:lnTo>
                  <a:lnTo>
                    <a:pt x="321305" y="863984"/>
                  </a:lnTo>
                  <a:lnTo>
                    <a:pt x="340085" y="819505"/>
                  </a:lnTo>
                  <a:lnTo>
                    <a:pt x="353750" y="771938"/>
                  </a:lnTo>
                  <a:lnTo>
                    <a:pt x="361410" y="722669"/>
                  </a:lnTo>
                  <a:lnTo>
                    <a:pt x="362175" y="673084"/>
                  </a:lnTo>
                  <a:lnTo>
                    <a:pt x="355153" y="624571"/>
                  </a:lnTo>
                  <a:lnTo>
                    <a:pt x="332287" y="584960"/>
                  </a:lnTo>
                  <a:lnTo>
                    <a:pt x="314291" y="542737"/>
                  </a:lnTo>
                  <a:lnTo>
                    <a:pt x="301343" y="498374"/>
                  </a:lnTo>
                  <a:lnTo>
                    <a:pt x="293622" y="452343"/>
                  </a:lnTo>
                  <a:lnTo>
                    <a:pt x="291306" y="405115"/>
                  </a:lnTo>
                  <a:lnTo>
                    <a:pt x="294574" y="357162"/>
                  </a:lnTo>
                  <a:lnTo>
                    <a:pt x="303605" y="308957"/>
                  </a:lnTo>
                  <a:lnTo>
                    <a:pt x="318577" y="260970"/>
                  </a:lnTo>
                  <a:lnTo>
                    <a:pt x="338896" y="215454"/>
                  </a:lnTo>
                  <a:lnTo>
                    <a:pt x="363847" y="173659"/>
                  </a:lnTo>
                  <a:lnTo>
                    <a:pt x="392969" y="135809"/>
                  </a:lnTo>
                  <a:lnTo>
                    <a:pt x="425799" y="102126"/>
                  </a:lnTo>
                  <a:lnTo>
                    <a:pt x="461875" y="72832"/>
                  </a:lnTo>
                  <a:lnTo>
                    <a:pt x="500734" y="48150"/>
                  </a:lnTo>
                  <a:lnTo>
                    <a:pt x="541914" y="28303"/>
                  </a:lnTo>
                  <a:lnTo>
                    <a:pt x="584953" y="13514"/>
                  </a:lnTo>
                  <a:lnTo>
                    <a:pt x="629388" y="4005"/>
                  </a:lnTo>
                  <a:lnTo>
                    <a:pt x="674757" y="0"/>
                  </a:lnTo>
                  <a:lnTo>
                    <a:pt x="720598" y="1719"/>
                  </a:lnTo>
                  <a:lnTo>
                    <a:pt x="766448" y="9387"/>
                  </a:lnTo>
                  <a:lnTo>
                    <a:pt x="811845" y="23226"/>
                  </a:lnTo>
                  <a:lnTo>
                    <a:pt x="855088" y="42844"/>
                  </a:lnTo>
                  <a:lnTo>
                    <a:pt x="894592" y="67388"/>
                  </a:lnTo>
                  <a:lnTo>
                    <a:pt x="930158" y="96386"/>
                  </a:lnTo>
                  <a:lnTo>
                    <a:pt x="961586" y="129365"/>
                  </a:lnTo>
                  <a:lnTo>
                    <a:pt x="988676" y="165855"/>
                  </a:lnTo>
                  <a:lnTo>
                    <a:pt x="1011231" y="205384"/>
                  </a:lnTo>
                  <a:lnTo>
                    <a:pt x="1029049" y="247479"/>
                  </a:lnTo>
                  <a:lnTo>
                    <a:pt x="1041931" y="291670"/>
                  </a:lnTo>
                  <a:lnTo>
                    <a:pt x="1049679" y="337484"/>
                  </a:lnTo>
                  <a:lnTo>
                    <a:pt x="1052092" y="384450"/>
                  </a:lnTo>
                  <a:lnTo>
                    <a:pt x="1048972" y="432097"/>
                  </a:lnTo>
                  <a:lnTo>
                    <a:pt x="1040118" y="479951"/>
                  </a:lnTo>
                  <a:lnTo>
                    <a:pt x="1025332" y="527543"/>
                  </a:lnTo>
                  <a:lnTo>
                    <a:pt x="1005262" y="572565"/>
                  </a:lnTo>
                  <a:lnTo>
                    <a:pt x="980659" y="614006"/>
                  </a:lnTo>
                  <a:lnTo>
                    <a:pt x="951978" y="651631"/>
                  </a:lnTo>
                  <a:lnTo>
                    <a:pt x="919671" y="685208"/>
                  </a:lnTo>
                  <a:lnTo>
                    <a:pt x="884194" y="714504"/>
                  </a:lnTo>
                  <a:lnTo>
                    <a:pt x="845999" y="739285"/>
                  </a:lnTo>
                  <a:lnTo>
                    <a:pt x="805539" y="759318"/>
                  </a:lnTo>
                  <a:lnTo>
                    <a:pt x="763270" y="774371"/>
                  </a:lnTo>
                  <a:lnTo>
                    <a:pt x="719643" y="784210"/>
                  </a:lnTo>
                  <a:lnTo>
                    <a:pt x="680080" y="811073"/>
                  </a:lnTo>
                  <a:lnTo>
                    <a:pt x="647029" y="844614"/>
                  </a:lnTo>
                  <a:lnTo>
                    <a:pt x="620439" y="883004"/>
                  </a:lnTo>
                  <a:lnTo>
                    <a:pt x="600257" y="924416"/>
                  </a:lnTo>
                  <a:lnTo>
                    <a:pt x="586434" y="967021"/>
                  </a:lnTo>
                  <a:lnTo>
                    <a:pt x="578917" y="1008991"/>
                  </a:lnTo>
                  <a:lnTo>
                    <a:pt x="577657" y="1048497"/>
                  </a:lnTo>
                  <a:lnTo>
                    <a:pt x="588301" y="1086619"/>
                  </a:lnTo>
                  <a:lnTo>
                    <a:pt x="591564" y="1126776"/>
                  </a:lnTo>
                  <a:lnTo>
                    <a:pt x="587301" y="1168244"/>
                  </a:lnTo>
                  <a:lnTo>
                    <a:pt x="575371" y="1210295"/>
                  </a:lnTo>
                  <a:lnTo>
                    <a:pt x="557639" y="1247887"/>
                  </a:lnTo>
                  <a:lnTo>
                    <a:pt x="533715" y="1283193"/>
                  </a:lnTo>
                  <a:lnTo>
                    <a:pt x="512842" y="1331610"/>
                  </a:lnTo>
                  <a:lnTo>
                    <a:pt x="499078" y="1383899"/>
                  </a:lnTo>
                  <a:lnTo>
                    <a:pt x="493006" y="1437315"/>
                  </a:lnTo>
                  <a:lnTo>
                    <a:pt x="495213" y="1489116"/>
                  </a:lnTo>
                  <a:lnTo>
                    <a:pt x="506283" y="1536558"/>
                  </a:lnTo>
                  <a:lnTo>
                    <a:pt x="525139" y="1567484"/>
                  </a:lnTo>
                  <a:lnTo>
                    <a:pt x="535874" y="1601852"/>
                  </a:lnTo>
                  <a:lnTo>
                    <a:pt x="528889" y="1675623"/>
                  </a:lnTo>
                  <a:lnTo>
                    <a:pt x="502588" y="1720061"/>
                  </a:lnTo>
                  <a:lnTo>
                    <a:pt x="464500" y="1751474"/>
                  </a:lnTo>
                  <a:lnTo>
                    <a:pt x="418982" y="1767599"/>
                  </a:lnTo>
                  <a:lnTo>
                    <a:pt x="370393" y="1766174"/>
                  </a:lnTo>
                  <a:lnTo>
                    <a:pt x="315267" y="1773767"/>
                  </a:lnTo>
                  <a:lnTo>
                    <a:pt x="264666" y="1792783"/>
                  </a:lnTo>
                  <a:lnTo>
                    <a:pt x="220731" y="1819863"/>
                  </a:lnTo>
                  <a:lnTo>
                    <a:pt x="185608" y="1851645"/>
                  </a:lnTo>
                  <a:close/>
                </a:path>
              </a:pathLst>
            </a:custGeom>
            <a:ln w="63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6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17776" y="9896855"/>
              <a:ext cx="3426714" cy="512851"/>
            </a:xfrm>
            <a:prstGeom prst="rect">
              <a:avLst/>
            </a:prstGeom>
          </p:spPr>
        </p:pic>
        <p:pic>
          <p:nvPicPr>
            <p:cNvPr id="57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73096" y="8753855"/>
              <a:ext cx="2700528" cy="1584959"/>
            </a:xfrm>
            <a:prstGeom prst="rect">
              <a:avLst/>
            </a:prstGeom>
          </p:spPr>
        </p:pic>
        <p:pic>
          <p:nvPicPr>
            <p:cNvPr id="58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6857" y="9711905"/>
              <a:ext cx="180975" cy="117532"/>
            </a:xfrm>
            <a:prstGeom prst="rect">
              <a:avLst/>
            </a:prstGeom>
          </p:spPr>
        </p:pic>
        <p:sp>
          <p:nvSpPr>
            <p:cNvPr id="59" name="object 14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225767" y="0"/>
                  </a:moveTo>
                  <a:lnTo>
                    <a:pt x="183292" y="6182"/>
                  </a:lnTo>
                  <a:lnTo>
                    <a:pt x="142397" y="19733"/>
                  </a:lnTo>
                  <a:lnTo>
                    <a:pt x="104096" y="40699"/>
                  </a:lnTo>
                  <a:lnTo>
                    <a:pt x="69401" y="69127"/>
                  </a:lnTo>
                  <a:lnTo>
                    <a:pt x="41133" y="102916"/>
                  </a:lnTo>
                  <a:lnTo>
                    <a:pt x="20156" y="140523"/>
                  </a:lnTo>
                  <a:lnTo>
                    <a:pt x="6451" y="180919"/>
                  </a:lnTo>
                  <a:lnTo>
                    <a:pt x="0" y="223078"/>
                  </a:lnTo>
                  <a:lnTo>
                    <a:pt x="782" y="265972"/>
                  </a:lnTo>
                  <a:lnTo>
                    <a:pt x="8780" y="308573"/>
                  </a:lnTo>
                  <a:lnTo>
                    <a:pt x="23974" y="349854"/>
                  </a:lnTo>
                  <a:lnTo>
                    <a:pt x="46347" y="388787"/>
                  </a:lnTo>
                  <a:lnTo>
                    <a:pt x="75878" y="424346"/>
                  </a:lnTo>
                  <a:lnTo>
                    <a:pt x="114736" y="457283"/>
                  </a:lnTo>
                  <a:lnTo>
                    <a:pt x="157252" y="481869"/>
                  </a:lnTo>
                  <a:lnTo>
                    <a:pt x="202235" y="497964"/>
                  </a:lnTo>
                  <a:lnTo>
                    <a:pt x="248490" y="505429"/>
                  </a:lnTo>
                  <a:lnTo>
                    <a:pt x="294825" y="504122"/>
                  </a:lnTo>
                  <a:lnTo>
                    <a:pt x="340048" y="493905"/>
                  </a:lnTo>
                  <a:lnTo>
                    <a:pt x="382964" y="474638"/>
                  </a:lnTo>
                  <a:lnTo>
                    <a:pt x="429732" y="469161"/>
                  </a:lnTo>
                  <a:lnTo>
                    <a:pt x="477668" y="471039"/>
                  </a:lnTo>
                  <a:lnTo>
                    <a:pt x="525188" y="479733"/>
                  </a:lnTo>
                  <a:lnTo>
                    <a:pt x="570708" y="494704"/>
                  </a:lnTo>
                  <a:lnTo>
                    <a:pt x="612643" y="515410"/>
                  </a:lnTo>
                  <a:lnTo>
                    <a:pt x="649410" y="541313"/>
                  </a:lnTo>
                  <a:lnTo>
                    <a:pt x="654290" y="548434"/>
                  </a:lnTo>
                  <a:lnTo>
                    <a:pt x="659681" y="555044"/>
                  </a:lnTo>
                  <a:lnTo>
                    <a:pt x="692009" y="586654"/>
                  </a:lnTo>
                  <a:lnTo>
                    <a:pt x="699067" y="591605"/>
                  </a:lnTo>
                  <a:lnTo>
                    <a:pt x="724991" y="631702"/>
                  </a:lnTo>
                  <a:lnTo>
                    <a:pt x="740924" y="674213"/>
                  </a:lnTo>
                  <a:lnTo>
                    <a:pt x="747603" y="717662"/>
                  </a:lnTo>
                  <a:lnTo>
                    <a:pt x="745767" y="760570"/>
                  </a:lnTo>
                  <a:lnTo>
                    <a:pt x="736151" y="801459"/>
                  </a:lnTo>
                  <a:lnTo>
                    <a:pt x="719974" y="836177"/>
                  </a:lnTo>
                  <a:lnTo>
                    <a:pt x="717228" y="874775"/>
                  </a:lnTo>
                  <a:lnTo>
                    <a:pt x="728007" y="913418"/>
                  </a:lnTo>
                  <a:lnTo>
                    <a:pt x="752407" y="948271"/>
                  </a:lnTo>
                  <a:lnTo>
                    <a:pt x="789344" y="973507"/>
                  </a:lnTo>
                  <a:lnTo>
                    <a:pt x="831306" y="982620"/>
                  </a:lnTo>
                  <a:lnTo>
                    <a:pt x="873315" y="975276"/>
                  </a:lnTo>
                  <a:lnTo>
                    <a:pt x="910395" y="951142"/>
                  </a:lnTo>
                  <a:lnTo>
                    <a:pt x="933890" y="915396"/>
                  </a:lnTo>
                  <a:lnTo>
                    <a:pt x="941193" y="874038"/>
                  </a:lnTo>
                  <a:lnTo>
                    <a:pt x="932398" y="832193"/>
                  </a:lnTo>
                  <a:lnTo>
                    <a:pt x="907601" y="794982"/>
                  </a:lnTo>
                  <a:lnTo>
                    <a:pt x="894735" y="753952"/>
                  </a:lnTo>
                  <a:lnTo>
                    <a:pt x="886637" y="708010"/>
                  </a:lnTo>
                  <a:lnTo>
                    <a:pt x="884933" y="659172"/>
                  </a:lnTo>
                  <a:lnTo>
                    <a:pt x="891252" y="609453"/>
                  </a:lnTo>
                  <a:lnTo>
                    <a:pt x="907220" y="560871"/>
                  </a:lnTo>
                  <a:lnTo>
                    <a:pt x="928291" y="521441"/>
                  </a:lnTo>
                  <a:lnTo>
                    <a:pt x="936737" y="478268"/>
                  </a:lnTo>
                  <a:lnTo>
                    <a:pt x="932704" y="434071"/>
                  </a:lnTo>
                  <a:lnTo>
                    <a:pt x="916340" y="391568"/>
                  </a:lnTo>
                  <a:lnTo>
                    <a:pt x="887789" y="353480"/>
                  </a:lnTo>
                  <a:lnTo>
                    <a:pt x="853700" y="326633"/>
                  </a:lnTo>
                  <a:lnTo>
                    <a:pt x="815383" y="309871"/>
                  </a:lnTo>
                  <a:lnTo>
                    <a:pt x="775043" y="303991"/>
                  </a:lnTo>
                  <a:lnTo>
                    <a:pt x="734881" y="309792"/>
                  </a:lnTo>
                  <a:lnTo>
                    <a:pt x="689131" y="300418"/>
                  </a:lnTo>
                  <a:lnTo>
                    <a:pt x="642815" y="283446"/>
                  </a:lnTo>
                  <a:lnTo>
                    <a:pt x="597467" y="259785"/>
                  </a:lnTo>
                  <a:lnTo>
                    <a:pt x="554616" y="230346"/>
                  </a:lnTo>
                  <a:lnTo>
                    <a:pt x="515794" y="196038"/>
                  </a:lnTo>
                  <a:lnTo>
                    <a:pt x="482532" y="157773"/>
                  </a:lnTo>
                  <a:lnTo>
                    <a:pt x="471975" y="137024"/>
                  </a:lnTo>
                  <a:lnTo>
                    <a:pt x="458847" y="116561"/>
                  </a:lnTo>
                  <a:lnTo>
                    <a:pt x="426398" y="78017"/>
                  </a:lnTo>
                  <a:lnTo>
                    <a:pt x="391214" y="48043"/>
                  </a:lnTo>
                  <a:lnTo>
                    <a:pt x="352546" y="25208"/>
                  </a:lnTo>
                  <a:lnTo>
                    <a:pt x="311407" y="9559"/>
                  </a:lnTo>
                  <a:lnTo>
                    <a:pt x="268809" y="1141"/>
                  </a:lnTo>
                  <a:lnTo>
                    <a:pt x="225767" y="0"/>
                  </a:lnTo>
                  <a:close/>
                </a:path>
              </a:pathLst>
            </a:custGeom>
            <a:solidFill>
              <a:srgbClr val="00DFF6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0" name="object 15"/>
            <p:cNvSpPr/>
            <p:nvPr/>
          </p:nvSpPr>
          <p:spPr>
            <a:xfrm>
              <a:off x="2293052" y="8788741"/>
              <a:ext cx="941705" cy="982980"/>
            </a:xfrm>
            <a:custGeom>
              <a:avLst/>
              <a:gdLst/>
              <a:ahLst/>
              <a:cxnLst/>
              <a:rect l="l" t="t" r="r" b="b"/>
              <a:pathLst>
                <a:path w="941705" h="982979">
                  <a:moveTo>
                    <a:pt x="907601" y="794982"/>
                  </a:moveTo>
                  <a:lnTo>
                    <a:pt x="932398" y="832193"/>
                  </a:lnTo>
                  <a:lnTo>
                    <a:pt x="941193" y="874038"/>
                  </a:lnTo>
                  <a:lnTo>
                    <a:pt x="933890" y="915396"/>
                  </a:lnTo>
                  <a:lnTo>
                    <a:pt x="910395" y="951142"/>
                  </a:lnTo>
                  <a:lnTo>
                    <a:pt x="873315" y="975276"/>
                  </a:lnTo>
                  <a:lnTo>
                    <a:pt x="831306" y="982620"/>
                  </a:lnTo>
                  <a:lnTo>
                    <a:pt x="789344" y="973507"/>
                  </a:lnTo>
                  <a:lnTo>
                    <a:pt x="752407" y="948271"/>
                  </a:lnTo>
                  <a:lnTo>
                    <a:pt x="728007" y="913418"/>
                  </a:lnTo>
                  <a:lnTo>
                    <a:pt x="717228" y="874775"/>
                  </a:lnTo>
                  <a:lnTo>
                    <a:pt x="719974" y="836177"/>
                  </a:lnTo>
                  <a:lnTo>
                    <a:pt x="736151" y="801459"/>
                  </a:lnTo>
                  <a:lnTo>
                    <a:pt x="745767" y="760570"/>
                  </a:lnTo>
                  <a:lnTo>
                    <a:pt x="747603" y="717662"/>
                  </a:lnTo>
                  <a:lnTo>
                    <a:pt x="740924" y="674213"/>
                  </a:lnTo>
                  <a:lnTo>
                    <a:pt x="724991" y="631702"/>
                  </a:lnTo>
                  <a:lnTo>
                    <a:pt x="699067" y="591605"/>
                  </a:lnTo>
                  <a:lnTo>
                    <a:pt x="692009" y="586654"/>
                  </a:lnTo>
                  <a:lnTo>
                    <a:pt x="685272" y="580952"/>
                  </a:lnTo>
                  <a:lnTo>
                    <a:pt x="654290" y="548434"/>
                  </a:lnTo>
                  <a:lnTo>
                    <a:pt x="649410" y="541313"/>
                  </a:lnTo>
                  <a:lnTo>
                    <a:pt x="612643" y="515410"/>
                  </a:lnTo>
                  <a:lnTo>
                    <a:pt x="570708" y="494704"/>
                  </a:lnTo>
                  <a:lnTo>
                    <a:pt x="525188" y="479733"/>
                  </a:lnTo>
                  <a:lnTo>
                    <a:pt x="477668" y="471039"/>
                  </a:lnTo>
                  <a:lnTo>
                    <a:pt x="429732" y="469161"/>
                  </a:lnTo>
                  <a:lnTo>
                    <a:pt x="382964" y="474638"/>
                  </a:lnTo>
                  <a:lnTo>
                    <a:pt x="340048" y="493905"/>
                  </a:lnTo>
                  <a:lnTo>
                    <a:pt x="294825" y="504122"/>
                  </a:lnTo>
                  <a:lnTo>
                    <a:pt x="248490" y="505429"/>
                  </a:lnTo>
                  <a:lnTo>
                    <a:pt x="202235" y="497964"/>
                  </a:lnTo>
                  <a:lnTo>
                    <a:pt x="157252" y="481869"/>
                  </a:lnTo>
                  <a:lnTo>
                    <a:pt x="114736" y="457283"/>
                  </a:lnTo>
                  <a:lnTo>
                    <a:pt x="75878" y="424346"/>
                  </a:lnTo>
                  <a:lnTo>
                    <a:pt x="46347" y="388787"/>
                  </a:lnTo>
                  <a:lnTo>
                    <a:pt x="23974" y="349854"/>
                  </a:lnTo>
                  <a:lnTo>
                    <a:pt x="8780" y="308573"/>
                  </a:lnTo>
                  <a:lnTo>
                    <a:pt x="782" y="265972"/>
                  </a:lnTo>
                  <a:lnTo>
                    <a:pt x="0" y="223078"/>
                  </a:lnTo>
                  <a:lnTo>
                    <a:pt x="6451" y="180919"/>
                  </a:lnTo>
                  <a:lnTo>
                    <a:pt x="20156" y="140523"/>
                  </a:lnTo>
                  <a:lnTo>
                    <a:pt x="41133" y="102916"/>
                  </a:lnTo>
                  <a:lnTo>
                    <a:pt x="69401" y="69127"/>
                  </a:lnTo>
                  <a:lnTo>
                    <a:pt x="104096" y="40699"/>
                  </a:lnTo>
                  <a:lnTo>
                    <a:pt x="142397" y="19733"/>
                  </a:lnTo>
                  <a:lnTo>
                    <a:pt x="183292" y="6182"/>
                  </a:lnTo>
                  <a:lnTo>
                    <a:pt x="225767" y="0"/>
                  </a:lnTo>
                  <a:lnTo>
                    <a:pt x="268809" y="1141"/>
                  </a:lnTo>
                  <a:lnTo>
                    <a:pt x="311407" y="9559"/>
                  </a:lnTo>
                  <a:lnTo>
                    <a:pt x="352546" y="25208"/>
                  </a:lnTo>
                  <a:lnTo>
                    <a:pt x="391214" y="48043"/>
                  </a:lnTo>
                  <a:lnTo>
                    <a:pt x="426398" y="78017"/>
                  </a:lnTo>
                  <a:lnTo>
                    <a:pt x="458847" y="116561"/>
                  </a:lnTo>
                  <a:lnTo>
                    <a:pt x="482532" y="157773"/>
                  </a:lnTo>
                  <a:lnTo>
                    <a:pt x="515794" y="196038"/>
                  </a:lnTo>
                  <a:lnTo>
                    <a:pt x="554616" y="230346"/>
                  </a:lnTo>
                  <a:lnTo>
                    <a:pt x="597467" y="259785"/>
                  </a:lnTo>
                  <a:lnTo>
                    <a:pt x="642815" y="283446"/>
                  </a:lnTo>
                  <a:lnTo>
                    <a:pt x="689131" y="300418"/>
                  </a:lnTo>
                  <a:lnTo>
                    <a:pt x="734881" y="309792"/>
                  </a:lnTo>
                  <a:lnTo>
                    <a:pt x="775043" y="303991"/>
                  </a:lnTo>
                  <a:lnTo>
                    <a:pt x="815383" y="309871"/>
                  </a:lnTo>
                  <a:lnTo>
                    <a:pt x="853700" y="326633"/>
                  </a:lnTo>
                  <a:lnTo>
                    <a:pt x="887789" y="353480"/>
                  </a:lnTo>
                  <a:lnTo>
                    <a:pt x="916340" y="391568"/>
                  </a:lnTo>
                  <a:lnTo>
                    <a:pt x="932704" y="434071"/>
                  </a:lnTo>
                  <a:lnTo>
                    <a:pt x="936737" y="478268"/>
                  </a:lnTo>
                  <a:lnTo>
                    <a:pt x="928291" y="521441"/>
                  </a:lnTo>
                  <a:lnTo>
                    <a:pt x="907220" y="560871"/>
                  </a:lnTo>
                  <a:lnTo>
                    <a:pt x="891252" y="609453"/>
                  </a:lnTo>
                  <a:lnTo>
                    <a:pt x="884933" y="659172"/>
                  </a:lnTo>
                  <a:lnTo>
                    <a:pt x="886637" y="708010"/>
                  </a:lnTo>
                  <a:lnTo>
                    <a:pt x="894735" y="753952"/>
                  </a:lnTo>
                  <a:lnTo>
                    <a:pt x="907601" y="794982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1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72284" y="8750795"/>
              <a:ext cx="564642" cy="589038"/>
            </a:xfrm>
            <a:prstGeom prst="rect">
              <a:avLst/>
            </a:prstGeom>
          </p:spPr>
        </p:pic>
        <p:pic>
          <p:nvPicPr>
            <p:cNvPr id="62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6258" y="8832976"/>
              <a:ext cx="367129" cy="388747"/>
            </a:xfrm>
            <a:prstGeom prst="rect">
              <a:avLst/>
            </a:prstGeom>
          </p:spPr>
        </p:pic>
        <p:pic>
          <p:nvPicPr>
            <p:cNvPr id="63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00832" y="9474880"/>
              <a:ext cx="206724" cy="142111"/>
            </a:xfrm>
            <a:prstGeom prst="rect">
              <a:avLst/>
            </a:prstGeom>
          </p:spPr>
        </p:pic>
        <p:pic>
          <p:nvPicPr>
            <p:cNvPr id="64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50464" y="9505187"/>
              <a:ext cx="307098" cy="316242"/>
            </a:xfrm>
            <a:prstGeom prst="rect">
              <a:avLst/>
            </a:prstGeom>
          </p:spPr>
        </p:pic>
        <p:pic>
          <p:nvPicPr>
            <p:cNvPr id="65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23169" y="9577180"/>
              <a:ext cx="149798" cy="159654"/>
            </a:xfrm>
            <a:prstGeom prst="rect">
              <a:avLst/>
            </a:prstGeom>
          </p:spPr>
        </p:pic>
        <p:pic>
          <p:nvPicPr>
            <p:cNvPr id="66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72740" y="9041891"/>
              <a:ext cx="389394" cy="401586"/>
            </a:xfrm>
            <a:prstGeom prst="rect">
              <a:avLst/>
            </a:prstGeom>
          </p:spPr>
        </p:pic>
        <p:pic>
          <p:nvPicPr>
            <p:cNvPr id="67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50249" y="9117933"/>
              <a:ext cx="216622" cy="230282"/>
            </a:xfrm>
            <a:prstGeom prst="rect">
              <a:avLst/>
            </a:prstGeom>
          </p:spPr>
        </p:pic>
        <p:pic>
          <p:nvPicPr>
            <p:cNvPr id="68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780788" y="9092183"/>
              <a:ext cx="352844" cy="363499"/>
            </a:xfrm>
            <a:prstGeom prst="rect">
              <a:avLst/>
            </a:prstGeom>
          </p:spPr>
        </p:pic>
        <p:pic>
          <p:nvPicPr>
            <p:cNvPr id="69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56934" y="9167034"/>
              <a:ext cx="184457" cy="196421"/>
            </a:xfrm>
            <a:prstGeom prst="rect">
              <a:avLst/>
            </a:prstGeom>
          </p:spPr>
        </p:pic>
        <p:pic>
          <p:nvPicPr>
            <p:cNvPr id="70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68011" y="8508491"/>
              <a:ext cx="505206" cy="523494"/>
            </a:xfrm>
            <a:prstGeom prst="rect">
              <a:avLst/>
            </a:prstGeom>
          </p:spPr>
        </p:pic>
        <p:pic>
          <p:nvPicPr>
            <p:cNvPr id="71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50127" y="8588120"/>
              <a:ext cx="314124" cy="333375"/>
            </a:xfrm>
            <a:prstGeom prst="rect">
              <a:avLst/>
            </a:prstGeom>
          </p:spPr>
        </p:pic>
        <p:pic>
          <p:nvPicPr>
            <p:cNvPr id="72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507992" y="9310115"/>
              <a:ext cx="285750" cy="291871"/>
            </a:xfrm>
            <a:prstGeom prst="rect">
              <a:avLst/>
            </a:prstGeom>
          </p:spPr>
        </p:pic>
        <p:pic>
          <p:nvPicPr>
            <p:cNvPr id="73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581471" y="9381696"/>
              <a:ext cx="129212" cy="137207"/>
            </a:xfrm>
            <a:prstGeom prst="rect">
              <a:avLst/>
            </a:prstGeom>
          </p:spPr>
        </p:pic>
        <p:pic>
          <p:nvPicPr>
            <p:cNvPr id="74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811268" y="7623047"/>
              <a:ext cx="787146" cy="823722"/>
            </a:xfrm>
            <a:prstGeom prst="rect">
              <a:avLst/>
            </a:prstGeom>
          </p:spPr>
        </p:pic>
        <p:pic>
          <p:nvPicPr>
            <p:cNvPr id="75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902162" y="7713186"/>
              <a:ext cx="556805" cy="589565"/>
            </a:xfrm>
            <a:prstGeom prst="rect">
              <a:avLst/>
            </a:prstGeom>
          </p:spPr>
        </p:pic>
        <p:pic>
          <p:nvPicPr>
            <p:cNvPr id="76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31235" y="9391014"/>
              <a:ext cx="192912" cy="100164"/>
            </a:xfrm>
            <a:prstGeom prst="rect">
              <a:avLst/>
            </a:prstGeom>
          </p:spPr>
        </p:pic>
        <p:sp>
          <p:nvSpPr>
            <p:cNvPr id="77" name="object 32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702911" y="0"/>
                  </a:move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close/>
                </a:path>
              </a:pathLst>
            </a:custGeom>
            <a:solidFill>
              <a:srgbClr val="6DFF00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8" name="object 33"/>
            <p:cNvSpPr/>
            <p:nvPr/>
          </p:nvSpPr>
          <p:spPr>
            <a:xfrm>
              <a:off x="3270461" y="7969514"/>
              <a:ext cx="989965" cy="1467485"/>
            </a:xfrm>
            <a:custGeom>
              <a:avLst/>
              <a:gdLst/>
              <a:ahLst/>
              <a:cxnLst/>
              <a:rect l="l" t="t" r="r" b="b"/>
              <a:pathLst>
                <a:path w="989964" h="1467484">
                  <a:moveTo>
                    <a:pt x="220260" y="1280403"/>
                  </a:moveTo>
                  <a:lnTo>
                    <a:pt x="211597" y="1324614"/>
                  </a:lnTo>
                  <a:lnTo>
                    <a:pt x="216432" y="1367607"/>
                  </a:lnTo>
                  <a:lnTo>
                    <a:pt x="233445" y="1406364"/>
                  </a:lnTo>
                  <a:lnTo>
                    <a:pt x="261322" y="1437869"/>
                  </a:lnTo>
                  <a:lnTo>
                    <a:pt x="298746" y="1459105"/>
                  </a:lnTo>
                  <a:lnTo>
                    <a:pt x="342646" y="1467304"/>
                  </a:lnTo>
                  <a:lnTo>
                    <a:pt x="385169" y="1461288"/>
                  </a:lnTo>
                  <a:lnTo>
                    <a:pt x="423534" y="1442573"/>
                  </a:lnTo>
                  <a:lnTo>
                    <a:pt x="454962" y="1412676"/>
                  </a:lnTo>
                  <a:lnTo>
                    <a:pt x="476673" y="1373113"/>
                  </a:lnTo>
                  <a:lnTo>
                    <a:pt x="486174" y="1320799"/>
                  </a:lnTo>
                  <a:lnTo>
                    <a:pt x="478197" y="1271307"/>
                  </a:lnTo>
                  <a:lnTo>
                    <a:pt x="454884" y="1228934"/>
                  </a:lnTo>
                  <a:lnTo>
                    <a:pt x="418380" y="1197980"/>
                  </a:lnTo>
                  <a:lnTo>
                    <a:pt x="390911" y="1163953"/>
                  </a:lnTo>
                  <a:lnTo>
                    <a:pt x="368681" y="1125364"/>
                  </a:lnTo>
                  <a:lnTo>
                    <a:pt x="352610" y="1082966"/>
                  </a:lnTo>
                  <a:lnTo>
                    <a:pt x="343619" y="1037509"/>
                  </a:lnTo>
                  <a:lnTo>
                    <a:pt x="342630" y="989744"/>
                  </a:lnTo>
                  <a:lnTo>
                    <a:pt x="350562" y="940424"/>
                  </a:lnTo>
                  <a:lnTo>
                    <a:pt x="355963" y="931032"/>
                  </a:lnTo>
                  <a:lnTo>
                    <a:pt x="360627" y="921009"/>
                  </a:lnTo>
                  <a:lnTo>
                    <a:pt x="376089" y="878226"/>
                  </a:lnTo>
                  <a:lnTo>
                    <a:pt x="380534" y="857239"/>
                  </a:lnTo>
                  <a:lnTo>
                    <a:pt x="404161" y="815371"/>
                  </a:lnTo>
                  <a:lnTo>
                    <a:pt x="434239" y="775713"/>
                  </a:lnTo>
                  <a:lnTo>
                    <a:pt x="469818" y="739170"/>
                  </a:lnTo>
                  <a:lnTo>
                    <a:pt x="509946" y="706646"/>
                  </a:lnTo>
                  <a:lnTo>
                    <a:pt x="553674" y="679045"/>
                  </a:lnTo>
                  <a:lnTo>
                    <a:pt x="600050" y="657271"/>
                  </a:lnTo>
                  <a:lnTo>
                    <a:pt x="648123" y="642228"/>
                  </a:lnTo>
                  <a:lnTo>
                    <a:pt x="694001" y="642774"/>
                  </a:lnTo>
                  <a:lnTo>
                    <a:pt x="738775" y="636273"/>
                  </a:lnTo>
                  <a:lnTo>
                    <a:pt x="781840" y="623093"/>
                  </a:lnTo>
                  <a:lnTo>
                    <a:pt x="822591" y="603601"/>
                  </a:lnTo>
                  <a:lnTo>
                    <a:pt x="860422" y="578164"/>
                  </a:lnTo>
                  <a:lnTo>
                    <a:pt x="894729" y="547147"/>
                  </a:lnTo>
                  <a:lnTo>
                    <a:pt x="924905" y="510920"/>
                  </a:lnTo>
                  <a:lnTo>
                    <a:pt x="950347" y="469847"/>
                  </a:lnTo>
                  <a:lnTo>
                    <a:pt x="970449" y="424296"/>
                  </a:lnTo>
                  <a:lnTo>
                    <a:pt x="983425" y="378674"/>
                  </a:lnTo>
                  <a:lnTo>
                    <a:pt x="989707" y="332847"/>
                  </a:lnTo>
                  <a:lnTo>
                    <a:pt x="989580" y="287461"/>
                  </a:lnTo>
                  <a:lnTo>
                    <a:pt x="983327" y="243160"/>
                  </a:lnTo>
                  <a:lnTo>
                    <a:pt x="971232" y="200589"/>
                  </a:lnTo>
                  <a:lnTo>
                    <a:pt x="953579" y="160394"/>
                  </a:lnTo>
                  <a:lnTo>
                    <a:pt x="930653" y="123221"/>
                  </a:lnTo>
                  <a:lnTo>
                    <a:pt x="902736" y="89714"/>
                  </a:lnTo>
                  <a:lnTo>
                    <a:pt x="870114" y="60518"/>
                  </a:lnTo>
                  <a:lnTo>
                    <a:pt x="833069" y="36279"/>
                  </a:lnTo>
                  <a:lnTo>
                    <a:pt x="791887" y="17642"/>
                  </a:lnTo>
                  <a:lnTo>
                    <a:pt x="747529" y="5318"/>
                  </a:lnTo>
                  <a:lnTo>
                    <a:pt x="702911" y="0"/>
                  </a:lnTo>
                  <a:lnTo>
                    <a:pt x="658649" y="1367"/>
                  </a:lnTo>
                  <a:lnTo>
                    <a:pt x="615357" y="9102"/>
                  </a:lnTo>
                  <a:lnTo>
                    <a:pt x="573652" y="22885"/>
                  </a:lnTo>
                  <a:lnTo>
                    <a:pt x="534149" y="42398"/>
                  </a:lnTo>
                  <a:lnTo>
                    <a:pt x="497464" y="67322"/>
                  </a:lnTo>
                  <a:lnTo>
                    <a:pt x="464210" y="97337"/>
                  </a:lnTo>
                  <a:lnTo>
                    <a:pt x="435005" y="132126"/>
                  </a:lnTo>
                  <a:lnTo>
                    <a:pt x="410464" y="171368"/>
                  </a:lnTo>
                  <a:lnTo>
                    <a:pt x="391202" y="214746"/>
                  </a:lnTo>
                  <a:lnTo>
                    <a:pt x="374660" y="275436"/>
                  </a:lnTo>
                  <a:lnTo>
                    <a:pt x="369358" y="334507"/>
                  </a:lnTo>
                  <a:lnTo>
                    <a:pt x="356879" y="380222"/>
                  </a:lnTo>
                  <a:lnTo>
                    <a:pt x="339513" y="425314"/>
                  </a:lnTo>
                  <a:lnTo>
                    <a:pt x="317789" y="469004"/>
                  </a:lnTo>
                  <a:lnTo>
                    <a:pt x="292237" y="510513"/>
                  </a:lnTo>
                  <a:lnTo>
                    <a:pt x="263387" y="549064"/>
                  </a:lnTo>
                  <a:lnTo>
                    <a:pt x="231769" y="583878"/>
                  </a:lnTo>
                  <a:lnTo>
                    <a:pt x="197913" y="614176"/>
                  </a:lnTo>
                  <a:lnTo>
                    <a:pt x="162348" y="639180"/>
                  </a:lnTo>
                  <a:lnTo>
                    <a:pt x="113792" y="653583"/>
                  </a:lnTo>
                  <a:lnTo>
                    <a:pt x="71082" y="681344"/>
                  </a:lnTo>
                  <a:lnTo>
                    <a:pt x="36350" y="720440"/>
                  </a:lnTo>
                  <a:lnTo>
                    <a:pt x="11726" y="768847"/>
                  </a:lnTo>
                  <a:lnTo>
                    <a:pt x="185" y="817353"/>
                  </a:lnTo>
                  <a:lnTo>
                    <a:pt x="0" y="865259"/>
                  </a:lnTo>
                  <a:lnTo>
                    <a:pt x="10440" y="910738"/>
                  </a:lnTo>
                  <a:lnTo>
                    <a:pt x="30776" y="951962"/>
                  </a:lnTo>
                  <a:lnTo>
                    <a:pt x="60277" y="987105"/>
                  </a:lnTo>
                  <a:lnTo>
                    <a:pt x="98213" y="1014338"/>
                  </a:lnTo>
                  <a:lnTo>
                    <a:pt x="135246" y="1052823"/>
                  </a:lnTo>
                  <a:lnTo>
                    <a:pt x="164991" y="1096074"/>
                  </a:lnTo>
                  <a:lnTo>
                    <a:pt x="187907" y="1142275"/>
                  </a:lnTo>
                  <a:lnTo>
                    <a:pt x="204451" y="1189608"/>
                  </a:lnTo>
                  <a:lnTo>
                    <a:pt x="215082" y="1236256"/>
                  </a:lnTo>
                  <a:lnTo>
                    <a:pt x="220260" y="1280403"/>
                  </a:lnTo>
                  <a:close/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79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11880" y="7949158"/>
              <a:ext cx="663701" cy="691159"/>
            </a:xfrm>
            <a:prstGeom prst="rect">
              <a:avLst/>
            </a:prstGeom>
          </p:spPr>
        </p:pic>
        <p:pic>
          <p:nvPicPr>
            <p:cNvPr id="80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699924" y="8035296"/>
              <a:ext cx="448403" cy="476242"/>
            </a:xfrm>
            <a:prstGeom prst="rect">
              <a:avLst/>
            </a:prstGeom>
          </p:spPr>
        </p:pic>
        <p:pic>
          <p:nvPicPr>
            <p:cNvPr id="81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453384" y="9116567"/>
              <a:ext cx="349783" cy="360438"/>
            </a:xfrm>
            <a:prstGeom prst="rect">
              <a:avLst/>
            </a:prstGeom>
          </p:spPr>
        </p:pic>
        <p:pic>
          <p:nvPicPr>
            <p:cNvPr id="82" name="object 3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29633" y="9191386"/>
              <a:ext cx="182830" cy="194929"/>
            </a:xfrm>
            <a:prstGeom prst="rect">
              <a:avLst/>
            </a:prstGeom>
          </p:spPr>
        </p:pic>
        <p:pic>
          <p:nvPicPr>
            <p:cNvPr id="83" name="object 3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243072" y="8567927"/>
              <a:ext cx="445795" cy="464057"/>
            </a:xfrm>
            <a:prstGeom prst="rect">
              <a:avLst/>
            </a:prstGeom>
          </p:spPr>
        </p:pic>
        <p:pic>
          <p:nvPicPr>
            <p:cNvPr id="84" name="object 3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321236" y="8645889"/>
              <a:ext cx="266259" cy="283225"/>
            </a:xfrm>
            <a:prstGeom prst="rect">
              <a:avLst/>
            </a:prstGeom>
          </p:spPr>
        </p:pic>
      </p:grp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79024278"/>
              </p:ext>
            </p:extLst>
          </p:nvPr>
        </p:nvGraphicFramePr>
        <p:xfrm>
          <a:off x="1780640" y="548681"/>
          <a:ext cx="7183848" cy="6083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sp>
        <p:nvSpPr>
          <p:cNvPr id="25" name="object 24"/>
          <p:cNvSpPr/>
          <p:nvPr/>
        </p:nvSpPr>
        <p:spPr>
          <a:xfrm>
            <a:off x="1928409" y="894856"/>
            <a:ext cx="792088" cy="64807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24"/>
          <p:cNvSpPr/>
          <p:nvPr/>
        </p:nvSpPr>
        <p:spPr>
          <a:xfrm>
            <a:off x="1845967" y="5558641"/>
            <a:ext cx="792088" cy="64807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757" y="1837321"/>
            <a:ext cx="1155294" cy="9304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309" y="146247"/>
            <a:ext cx="6928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СОСТАВЛЕНИЯ  ПРОЕКТА  БЮДЖЕТА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70" y="3054894"/>
            <a:ext cx="1155294" cy="9304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725" y="4232903"/>
            <a:ext cx="1155294" cy="930424"/>
          </a:xfrm>
          <a:prstGeom prst="rect">
            <a:avLst/>
          </a:prstGeom>
        </p:spPr>
      </p:pic>
      <p:sp>
        <p:nvSpPr>
          <p:cNvPr id="4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94"/>
            <a:ext cx="6372200" cy="560881"/>
          </a:xfrm>
          <a:prstGeom prst="rect">
            <a:avLst/>
          </a:prstGeom>
        </p:spPr>
      </p:pic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070590"/>
              </p:ext>
            </p:extLst>
          </p:nvPr>
        </p:nvGraphicFramePr>
        <p:xfrm>
          <a:off x="107502" y="737589"/>
          <a:ext cx="8928994" cy="582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4269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5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Среднегодовая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человек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816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582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354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134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млн.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892,3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937,0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981,0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1 030,0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1 087,0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92576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заработная плата работни               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ков  организаций,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749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60 626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233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66 079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69 383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</a:t>
                      </a:r>
                      <a:r>
                        <a:rPr kumimoji="0" lang="ru-RU" sz="1300" b="0" kern="1200" baseline="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</a:t>
                      </a:r>
                      <a:endParaRPr kumimoji="0" lang="ru-RU" sz="1300" b="0" kern="1200" baseline="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 хозяйства,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406,1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426,4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461,9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промышленного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производства,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556,3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5 105,6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5 316,0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5 610,7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5 859,1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цен,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107,6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955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капитал,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195,7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186,3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238,8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населению,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29,81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31,74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33,74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35,43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988840"/>
            <a:ext cx="504056" cy="50405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780928"/>
            <a:ext cx="504056" cy="50405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72514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268760"/>
            <a:ext cx="531219" cy="6452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5373216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6021288"/>
            <a:ext cx="536609" cy="504056"/>
          </a:xfrm>
          <a:prstGeom prst="rect">
            <a:avLst/>
          </a:prstGeom>
        </p:spPr>
      </p:pic>
      <p:pic>
        <p:nvPicPr>
          <p:cNvPr id="17" name="Рисунок 16" descr="с х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501008"/>
            <a:ext cx="504056" cy="515258"/>
          </a:xfrm>
          <a:prstGeom prst="rect">
            <a:avLst/>
          </a:prstGeom>
        </p:spPr>
      </p:pic>
      <p:pic>
        <p:nvPicPr>
          <p:cNvPr id="20" name="Рисунок 19" descr="промышл.jpg"/>
          <p:cNvPicPr>
            <a:picLocks noChangeAspect="1"/>
          </p:cNvPicPr>
          <p:nvPr/>
        </p:nvPicPr>
        <p:blipFill>
          <a:blip r:embed="rId11" cstate="print"/>
          <a:srcRect l="5340" t="4851" r="5340" b="11151"/>
          <a:stretch>
            <a:fillRect/>
          </a:stretch>
        </p:blipFill>
        <p:spPr>
          <a:xfrm>
            <a:off x="179512" y="4149080"/>
            <a:ext cx="504056" cy="50405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309" y="146247"/>
            <a:ext cx="642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102"/>
            <a:ext cx="8195936" cy="560881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439184532"/>
              </p:ext>
            </p:extLst>
          </p:nvPr>
        </p:nvGraphicFramePr>
        <p:xfrm>
          <a:off x="0" y="980728"/>
          <a:ext cx="9057743" cy="610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8" name="Рисунок 17" descr="газпром охран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07228" y="2636912"/>
            <a:ext cx="1350921" cy="1350921"/>
          </a:xfrm>
          <a:prstGeom prst="rect">
            <a:avLst/>
          </a:prstGeom>
        </p:spPr>
      </p:pic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21001" y="1490947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r="6275" b="15168"/>
          <a:stretch/>
        </p:blipFill>
        <p:spPr>
          <a:xfrm>
            <a:off x="4539109" y="4221088"/>
            <a:ext cx="887161" cy="794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139787" y="120451"/>
            <a:ext cx="8056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ПЕРЕЧЕНЬ КРУПНЫХ   НАЛОГОПЛАТЕЛЬЩИКОВ  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t="34250" r="10100" b="45800"/>
          <a:stretch/>
        </p:blipFill>
        <p:spPr>
          <a:xfrm>
            <a:off x="4521000" y="4178953"/>
            <a:ext cx="905269" cy="216024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" t="36840" r="2919" b="26603"/>
          <a:stretch/>
        </p:blipFill>
        <p:spPr>
          <a:xfrm>
            <a:off x="4160164" y="5949280"/>
            <a:ext cx="1626940" cy="459100"/>
          </a:xfrm>
          <a:prstGeom prst="rect">
            <a:avLst/>
          </a:prstGeom>
        </p:spPr>
      </p:pic>
      <p:sp>
        <p:nvSpPr>
          <p:cNvPr id="4" name="Волна 3"/>
          <p:cNvSpPr/>
          <p:nvPr/>
        </p:nvSpPr>
        <p:spPr>
          <a:xfrm>
            <a:off x="402876" y="1052736"/>
            <a:ext cx="3757288" cy="845788"/>
          </a:xfrm>
          <a:prstGeom prst="wav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Объем поступлений в бюджет за 11 месяцев 2024 года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94"/>
            <a:ext cx="6444208" cy="560881"/>
          </a:xfrm>
          <a:prstGeom prst="rect">
            <a:avLst/>
          </a:prstGeom>
        </p:spPr>
      </p:pic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37517902"/>
              </p:ext>
            </p:extLst>
          </p:nvPr>
        </p:nvGraphicFramePr>
        <p:xfrm>
          <a:off x="179512" y="358088"/>
          <a:ext cx="878497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3500" y="38596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ЗАДАЧИ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594"/>
            <a:ext cx="6444208" cy="560881"/>
          </a:xfrm>
          <a:prstGeom prst="rect">
            <a:avLst/>
          </a:prstGeom>
        </p:spPr>
      </p:pic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-13293" y="619994"/>
            <a:ext cx="9144000" cy="648072"/>
          </a:xfrm>
          <a:prstGeom prst="rect">
            <a:avLst/>
          </a:prstGeom>
          <a:solidFill>
            <a:srgbClr val="33CC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Sitka Small" panose="02000505000000020004" pitchFamily="2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Стимулирование экономической и инвестиционной деятельности, поддержка субъектов       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малого и среднего бизнеса.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32157" y="1338578"/>
            <a:ext cx="9144000" cy="716698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Вовлечение граждан в предпринимательскую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деятельность через социальные   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контракты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сокращение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неформальной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занятости</a:t>
            </a:r>
            <a:r>
              <a:rPr lang="ru-RU" sz="14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Выявление и пресечение схем минимизации налогов, совершенствование методов        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контроля «теневой» заработной платы, доведение ее до среднеотраслевого уровня.   </a:t>
            </a:r>
          </a:p>
          <a:p>
            <a:r>
              <a:rPr lang="ru-RU" sz="16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</a:t>
            </a:r>
            <a:endParaRPr lang="ru-RU" sz="16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852936"/>
            <a:ext cx="9144000" cy="64807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Увеличение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налоговой базы по имущественным налогам путем выявления и включения в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налогооблагаемую базу недвижимого имущества и земельных участков, которые до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настоящего времени не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зарегистрированы.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73016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Создание условий для развития малых форматов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торговли,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том числе легализации 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незаконно установленных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нестационарных торговых объектов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287524"/>
            <a:ext cx="9144000" cy="720080"/>
          </a:xfrm>
          <a:prstGeom prst="rect">
            <a:avLst/>
          </a:prstGeom>
          <a:solidFill>
            <a:srgbClr val="00FFFF"/>
          </a:solidFill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Проведение органами местного самоуправления муниципальных образований совместно с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территориальными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налоговыми органами адресной работы с физическими лицами, 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имеющими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задолженность в бюджет по имущественным налогам.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085184"/>
            <a:ext cx="9144000" cy="648072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Актуализация на постоянной основе сведений, предоставляемых органами,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осуществляющими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регистрацию и учет объектов недвижимого имущества, в УФНС 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России.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877272"/>
            <a:ext cx="9144000" cy="720080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Повышение ответственности главных администраторов доходов в области планирования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контроля за поступлением в бюджетную систему администрируемых налогов и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неналоговых  платежей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22" name="object 37"/>
          <p:cNvSpPr/>
          <p:nvPr/>
        </p:nvSpPr>
        <p:spPr>
          <a:xfrm>
            <a:off x="10235" y="664751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213285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85293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57301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2930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50851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949280"/>
            <a:ext cx="612140" cy="576064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18688" y="2255084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45024"/>
            <a:ext cx="576064" cy="432048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-22258" y="5176863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710993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6512" y="1366349"/>
            <a:ext cx="660335" cy="648072"/>
          </a:xfrm>
          <a:prstGeom prst="rect">
            <a:avLst/>
          </a:prstGeom>
        </p:spPr>
      </p:pic>
      <p:pic>
        <p:nvPicPr>
          <p:cNvPr id="34" name="Рисунок 33" descr="ип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6386" y="5916476"/>
            <a:ext cx="572244" cy="718110"/>
          </a:xfrm>
          <a:prstGeom prst="rect">
            <a:avLst/>
          </a:prstGeom>
        </p:spPr>
      </p:pic>
      <p:pic>
        <p:nvPicPr>
          <p:cNvPr id="37" name="Рисунок 36" descr="уче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076" y="4419284"/>
            <a:ext cx="576064" cy="43952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НАПРАВЛЕНИЯ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2" name="Рисунок 31" descr="уче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273" y="2957208"/>
            <a:ext cx="576064" cy="4395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936" y="6652955"/>
            <a:ext cx="2719052" cy="304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94"/>
            <a:ext cx="6444208" cy="560881"/>
          </a:xfrm>
          <a:prstGeom prst="rect">
            <a:avLst/>
          </a:prstGeom>
        </p:spPr>
      </p:pic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Прямоугольник 5"/>
          <p:cNvSpPr/>
          <p:nvPr/>
        </p:nvSpPr>
        <p:spPr>
          <a:xfrm>
            <a:off x="0" y="3385547"/>
            <a:ext cx="9144000" cy="611962"/>
          </a:xfrm>
          <a:prstGeom prst="rect">
            <a:avLst/>
          </a:prstGeom>
          <a:solidFill>
            <a:srgbClr val="33CCFF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Обеспечение оплаты труда работников бюджетной сферы не ниже минимального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размера оплаты труда, устанавливаемого на федеральном уровне.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40801"/>
            <a:ext cx="9144000" cy="576064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bg1"/>
                </a:solidFill>
                <a:latin typeface="Franklin Gothic Medium" panose="020B0603020102020204" pitchFamily="34" charset="0"/>
              </a:rPr>
              <a:t>          </a:t>
            </a:r>
            <a:r>
              <a:rPr lang="ru-RU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Приоритизация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расходов бюджета исходя из необходимости достижения  национальных      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целей и приоритетов социально-экономического развития.     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006" y="672628"/>
            <a:ext cx="9076627" cy="67216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Первоочередное планирование бюджетных ассигнований на исполнение </a:t>
            </a:r>
          </a:p>
          <a:p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действующих расходных обязательств муниципального образования.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8392" y="2683356"/>
            <a:ext cx="9144000" cy="64678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Развитие практики инициативного бюджетирования в целях вовлечения граждан в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бюджетный процесс.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0062" y="2100929"/>
            <a:ext cx="9144000" cy="50405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Принятие новых расходных обязательств исключительно по вопросам, отнесенным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действующим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законодательствам к полномочиям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муниципального округа.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6722" y="6237312"/>
            <a:ext cx="9144000" cy="504056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en-US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Обеспечение открытости, прозрачности и публичности процесса управления 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общественными финансами.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143948"/>
            <a:ext cx="9144000" cy="666792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Проведение долговой политики Холм-Жирковского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муниципального округа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 учетом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сохранения оптимального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уровня долговой нагрузки на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бюджет. 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570" y="4889150"/>
            <a:ext cx="9144000" cy="619398"/>
          </a:xfrm>
          <a:prstGeom prst="rect">
            <a:avLst/>
          </a:prstGeom>
          <a:solidFill>
            <a:srgbClr val="33CC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Применение совершенных </a:t>
            </a:r>
            <a:r>
              <a:rPr lang="en-US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механизмов внутреннего муниципального финансового                   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контроля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   сфере бюджетных правоотношений.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73298"/>
            <a:ext cx="9144000" cy="592006"/>
          </a:xfrm>
          <a:prstGeom prst="rect">
            <a:avLst/>
          </a:prstGeom>
          <a:solidFill>
            <a:srgbClr val="00FFFF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Заключение с органами местного самоуправления соглашений о мерах по социально-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экономическому развитию и оздоровлению муниципальных финансов.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7941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11570" y="3385547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17127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29386" y="4875490"/>
            <a:ext cx="593639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4038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41830" y="2682177"/>
            <a:ext cx="515010" cy="515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41344" y="5620607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78943" y="3362755"/>
            <a:ext cx="515010" cy="515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9"/>
          <p:cNvSpPr/>
          <p:nvPr/>
        </p:nvSpPr>
        <p:spPr>
          <a:xfrm>
            <a:off x="97065" y="4233414"/>
            <a:ext cx="417945" cy="5040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140" y="4885389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386" y="6273316"/>
            <a:ext cx="576064" cy="432048"/>
          </a:xfrm>
          <a:prstGeom prst="rect">
            <a:avLst/>
          </a:prstGeom>
        </p:spPr>
      </p:pic>
      <p:sp>
        <p:nvSpPr>
          <p:cNvPr id="36" name="object 50"/>
          <p:cNvSpPr/>
          <p:nvPr/>
        </p:nvSpPr>
        <p:spPr>
          <a:xfrm>
            <a:off x="18501" y="805520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TextBox 38"/>
          <p:cNvSpPr txBox="1"/>
          <p:nvPr/>
        </p:nvSpPr>
        <p:spPr>
          <a:xfrm>
            <a:off x="-36512" y="34970"/>
            <a:ext cx="6380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 НАПРАВЛЕНИЯ  НАЛОГОВОЙ  И   БЮДЖЕТНОЙ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ПОЛИТИКИ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0" name="object 50"/>
          <p:cNvSpPr/>
          <p:nvPr/>
        </p:nvSpPr>
        <p:spPr>
          <a:xfrm>
            <a:off x="65006" y="2165986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1571" y="6642190"/>
            <a:ext cx="2719052" cy="304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нутый угол 12"/>
          <p:cNvSpPr/>
          <p:nvPr/>
        </p:nvSpPr>
        <p:spPr>
          <a:xfrm>
            <a:off x="0" y="31784"/>
            <a:ext cx="442798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2719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8" name="Рисунок 7" descr="вступление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0523" y="3666528"/>
            <a:ext cx="3208371" cy="298308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927" y="166865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ПОНЯТИЕ    БЮДЖЕТА 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9206" y="6649614"/>
            <a:ext cx="2520000" cy="189194"/>
          </a:xfrm>
          <a:gradFill flip="none" rotWithShape="1">
            <a:gsLst>
              <a:gs pos="34000">
                <a:srgbClr val="0000FF"/>
              </a:gs>
              <a:gs pos="59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927" y="496509"/>
            <a:ext cx="8002740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262633"/>
                </a:solidFill>
                <a:latin typeface="Monotype Corsiva" panose="03010101010201010101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Бюджет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играет центральную роль в экономике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округа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и решении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различных проблем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в его развитии. Внимательное изучение бюджета дает представление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о намерениях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власти, ее политике, распределении ею финансовых ресурсов.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Благодаря анализу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бюджета можно установить, как распределяются денежные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средства, расходуются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ли они по назначению. Контроль за местным бюджетом особенно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уместен, если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иметь в виду, что он формируется за счет граждан и организаций. Эти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средства изымаются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в виде налогов, различных сборов и пошлин у физических 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юридических лиц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для проведения значимой для общества деятельности.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Проверка фактического использования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бюджетных средств закономерный и обязательный процесс, особенно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в условиях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недостатка имеющихся резервов. Именно поэтому пришло время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для опубликования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простого и доступного для каждого гражданина анализа бюджета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и бюджетных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процессов.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  <a:p>
            <a:pPr algn="just"/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	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мы надеемся что данная презентация послужит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обеспечению 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роста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интереса граждан к вопросам использования бюджета. Ведь только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при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наличии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у граждан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чувства собственной причастности к бюджетному </a:t>
            </a:r>
            <a:endParaRPr lang="ru-RU" sz="1850" dirty="0" smtClean="0">
              <a:solidFill>
                <a:srgbClr val="262633"/>
              </a:solidFill>
              <a:latin typeface="Monotype Corsiva" panose="03010101010201010101" pitchFamily="66" charset="0"/>
              <a:cs typeface="Mongolian Baiti" panose="03000500000000000000" pitchFamily="66" charset="0"/>
            </a:endParaRP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процессу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и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возможности высказать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свое мнение можно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рассчитывать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 </a:t>
            </a:r>
            <a:r>
              <a:rPr lang="ru-RU" sz="1850" dirty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на то, что население будет </a:t>
            </a:r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добросовестно участвовать как в </a:t>
            </a:r>
          </a:p>
          <a:p>
            <a:pPr algn="just"/>
            <a:r>
              <a:rPr lang="ru-RU" sz="1850" dirty="0" smtClean="0">
                <a:solidFill>
                  <a:srgbClr val="262633"/>
                </a:solidFill>
                <a:latin typeface="Monotype Corsiva" panose="03010101010201010101" pitchFamily="66" charset="0"/>
                <a:cs typeface="Mongolian Baiti" panose="03000500000000000000" pitchFamily="66" charset="0"/>
              </a:rPr>
              <a:t>формировании бюджета, так и его исполнении.</a:t>
            </a:r>
            <a:endParaRPr lang="ru-RU" sz="1850" b="0" i="0" dirty="0">
              <a:solidFill>
                <a:srgbClr val="262633"/>
              </a:solidFill>
              <a:effectLst/>
              <a:latin typeface="Monotype Corsiva" panose="03010101010201010101" pitchFamily="66" charset="0"/>
              <a:cs typeface="Mongolian Baiti" panose="03000500000000000000" pitchFamily="66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нутый угол 37"/>
          <p:cNvSpPr/>
          <p:nvPr/>
        </p:nvSpPr>
        <p:spPr>
          <a:xfrm>
            <a:off x="0" y="35673"/>
            <a:ext cx="4355976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438 444,2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437 713,0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err="1" smtClean="0">
                <a:latin typeface="Bookman Old Style" pitchFamily="18" charset="0"/>
              </a:rPr>
              <a:t>Профицт</a:t>
            </a:r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731,2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542 066,3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542 066,3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693 936,0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60067"/>
            <a:ext cx="1656184" cy="1760821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solidFill>
            <a:srgbClr val="FF33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725 894,6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44439" y="3960971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477 867,4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134041" y="3943803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477 136,2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499530" y="5369216"/>
            <a:ext cx="1185500" cy="1368152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Профицит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731,2</a:t>
            </a:r>
          </a:p>
          <a:p>
            <a:pPr algn="ctr"/>
            <a:r>
              <a:rPr lang="ru-RU" sz="1600" dirty="0">
                <a:latin typeface="Bookman Old Style" pitchFamily="18" charset="0"/>
              </a:rPr>
              <a:t>т</a:t>
            </a:r>
            <a:r>
              <a:rPr lang="ru-RU" sz="1600" dirty="0" smtClean="0">
                <a:latin typeface="Bookman Old Style" pitchFamily="18" charset="0"/>
              </a:rPr>
              <a:t>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4182" y="2087386"/>
            <a:ext cx="1281593" cy="14675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31 958,6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24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25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26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27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99792" y="4005064"/>
            <a:ext cx="660615" cy="660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637663" y="3982427"/>
            <a:ext cx="660615" cy="660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908720"/>
            <a:ext cx="660615" cy="660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Рисунок 34" descr="копи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06659" y="3927451"/>
            <a:ext cx="500931" cy="770569"/>
          </a:xfrm>
          <a:prstGeom prst="rect">
            <a:avLst/>
          </a:prstGeom>
        </p:spPr>
      </p:pic>
      <p:pic>
        <p:nvPicPr>
          <p:cNvPr id="36" name="Рисунок 35" descr="копи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789040"/>
            <a:ext cx="500931" cy="770569"/>
          </a:xfrm>
          <a:prstGeom prst="rect">
            <a:avLst/>
          </a:prstGeom>
        </p:spPr>
      </p:pic>
      <p:pic>
        <p:nvPicPr>
          <p:cNvPr id="46" name="Рисунок 45" descr="копи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620688"/>
            <a:ext cx="500931" cy="770569"/>
          </a:xfrm>
          <a:prstGeom prst="rect">
            <a:avLst/>
          </a:prstGeom>
        </p:spPr>
      </p:pic>
      <p:pic>
        <p:nvPicPr>
          <p:cNvPr id="47" name="Рисунок 46" descr="копи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764704"/>
            <a:ext cx="500931" cy="77056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07422" y="12045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7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0"/>
          <p:cNvSpPr/>
          <p:nvPr/>
        </p:nvSpPr>
        <p:spPr>
          <a:xfrm>
            <a:off x="5148064" y="3163528"/>
            <a:ext cx="3888432" cy="3432170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ru-RU" sz="12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781" y="8601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Кредиты кредитных организаций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9849" y="3513046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1730565419"/>
              </p:ext>
            </p:extLst>
          </p:nvPr>
        </p:nvGraphicFramePr>
        <p:xfrm>
          <a:off x="333318" y="1148308"/>
          <a:ext cx="388843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581287672"/>
              </p:ext>
            </p:extLst>
          </p:nvPr>
        </p:nvGraphicFramePr>
        <p:xfrm>
          <a:off x="180368" y="4015164"/>
          <a:ext cx="4355976" cy="2849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2" name="object 34"/>
          <p:cNvSpPr txBox="1"/>
          <p:nvPr/>
        </p:nvSpPr>
        <p:spPr>
          <a:xfrm>
            <a:off x="4572000" y="3356992"/>
            <a:ext cx="4301149" cy="34849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3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Бюджет</a:t>
            </a:r>
            <a:r>
              <a:rPr sz="1600" spc="4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600" spc="4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муниципального образования «Холм-Жирковский муниципальный округ» Смоленской области </a:t>
            </a:r>
            <a:r>
              <a:rPr sz="1600" spc="8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15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на</a:t>
            </a:r>
            <a:r>
              <a:rPr sz="1600" spc="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lang="ru-RU" sz="1600" spc="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2</a:t>
            </a:r>
            <a:r>
              <a:rPr sz="1600" spc="-1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02</a:t>
            </a:r>
            <a:r>
              <a:rPr lang="ru-RU" sz="1600" spc="-1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5</a:t>
            </a:r>
            <a:r>
              <a:rPr sz="1600" spc="3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3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год</a:t>
            </a:r>
            <a:r>
              <a:rPr sz="1600" spc="3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принят</a:t>
            </a:r>
            <a:r>
              <a:rPr sz="1600" spc="6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b="1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бездефицитным</a:t>
            </a:r>
            <a:r>
              <a:rPr sz="1600" b="1" spc="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</a:rPr>
              <a:t> </a:t>
            </a:r>
            <a:r>
              <a:rPr sz="1600" spc="-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- </a:t>
            </a:r>
            <a:r>
              <a:rPr sz="1600" spc="-409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1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расходы</a:t>
            </a:r>
            <a:r>
              <a:rPr sz="1600" spc="1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бюджета</a:t>
            </a:r>
            <a:r>
              <a:rPr sz="1600" spc="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1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соответствуют</a:t>
            </a:r>
            <a:r>
              <a:rPr sz="1600" spc="4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25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его</a:t>
            </a:r>
            <a:r>
              <a:rPr sz="16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 </a:t>
            </a:r>
            <a:r>
              <a:rPr sz="1600" spc="-25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доходам</a:t>
            </a:r>
            <a:r>
              <a:rPr lang="ru-RU" sz="1600" spc="-2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.</a:t>
            </a:r>
          </a:p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r>
              <a:rPr lang="ru-RU" sz="1600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	</a:t>
            </a:r>
            <a:r>
              <a:rPr lang="ru-RU" sz="1600" spc="-2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icrosoft Sans Serif"/>
              </a:rPr>
              <a:t>Бюджет на 2026-2027 годы принят с профицитом 731,2 тыс. рублей по причине необходимости погашения бюджетного кредита.</a:t>
            </a:r>
          </a:p>
          <a:p>
            <a:pPr marL="757555" marR="5080" indent="-745490" algn="just">
              <a:lnSpc>
                <a:spcPct val="100000"/>
              </a:lnSpc>
              <a:spcBef>
                <a:spcPts val="95"/>
              </a:spcBef>
            </a:pPr>
            <a:endParaRPr sz="1600" dirty="0">
              <a:solidFill>
                <a:schemeClr val="bg2">
                  <a:lumMod val="50000"/>
                </a:schemeClr>
              </a:solidFill>
              <a:latin typeface="Microsoft Sans Serif"/>
              <a:cs typeface="Microsoft Sans Serif"/>
            </a:endParaRPr>
          </a:p>
        </p:txBody>
      </p:sp>
      <p:sp>
        <p:nvSpPr>
          <p:cNvPr id="17" name="Загнутый угол 16"/>
          <p:cNvSpPr/>
          <p:nvPr/>
        </p:nvSpPr>
        <p:spPr>
          <a:xfrm>
            <a:off x="-2890" y="27204"/>
            <a:ext cx="4912358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0980" y="160275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491" y="213326"/>
            <a:ext cx="2805625" cy="2805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001060"/>
              </p:ext>
            </p:extLst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62945" y="2539298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latin typeface="Bookman Old Style" pitchFamily="18" charset="0"/>
              </a:rPr>
              <a:t>5 849,7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162854" y="3495672"/>
            <a:ext cx="2915816" cy="2970768"/>
          </a:xfrm>
          <a:prstGeom prst="wedgeRoundRectCallout">
            <a:avLst>
              <a:gd name="adj1" fmla="val -21140"/>
              <a:gd name="adj2" fmla="val 62134"/>
              <a:gd name="adj3" fmla="val 16667"/>
            </a:avLst>
          </a:prstGeom>
          <a:solidFill>
            <a:srgbClr val="CCFFCC"/>
          </a:solidFill>
          <a:ln>
            <a:solidFill>
              <a:srgbClr val="99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372200" y="3573340"/>
            <a:ext cx="259228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В 2025-2027 годах  предусмотрена сумма на обслуживание долга в размере 7,3 тыс. рублей</a:t>
            </a:r>
            <a:r>
              <a:rPr lang="ru-RU" sz="1300" dirty="0">
                <a:solidFill>
                  <a:srgbClr val="000099"/>
                </a:solidFill>
                <a:latin typeface="Franklin Gothic Medium" panose="020B0603020102020204" pitchFamily="34" charset="0"/>
              </a:rPr>
              <a:t>, 7,3 тыс. рублей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,</a:t>
            </a:r>
            <a:r>
              <a:rPr lang="ru-RU" sz="1300" dirty="0">
                <a:solidFill>
                  <a:srgbClr val="000099"/>
                </a:solidFill>
                <a:latin typeface="Franklin Gothic Medium" panose="020B0603020102020204" pitchFamily="34" charset="0"/>
              </a:rPr>
              <a:t> 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6,5 </a:t>
            </a:r>
            <a:r>
              <a:rPr lang="ru-RU" sz="1300" dirty="0">
                <a:solidFill>
                  <a:srgbClr val="000099"/>
                </a:solidFill>
                <a:latin typeface="Franklin Gothic Medium" panose="020B0603020102020204" pitchFamily="34" charset="0"/>
              </a:rPr>
              <a:t>тыс. рублей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0,002  процента 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от объема расходов бюджета, за исключением расходов, которые осуществляются за счет субвенций из бюджетов бюджетной системы Российской Федерации ежегодно. </a:t>
            </a:r>
            <a:endParaRPr lang="ru-RU" sz="1300" dirty="0">
              <a:solidFill>
                <a:srgbClr val="000099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43446" y="838581"/>
            <a:ext cx="3059832" cy="2304256"/>
          </a:xfrm>
          <a:prstGeom prst="wedgeRoundRectCallout">
            <a:avLst/>
          </a:prstGeom>
          <a:solidFill>
            <a:srgbClr val="CCECFF"/>
          </a:soli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228184" y="944268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В соответствии с Бюджетным кодексом  РФ объем расходов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10  процентов </a:t>
            </a:r>
            <a:r>
              <a:rPr lang="ru-RU" sz="1300" dirty="0" smtClean="0">
                <a:solidFill>
                  <a:srgbClr val="000099"/>
                </a:solidFill>
                <a:latin typeface="Franklin Gothic Medium" panose="020B0603020102020204" pitchFamily="34" charset="0"/>
              </a:rPr>
              <a:t> объема расходов бюджета муниципального округа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latin typeface="Bookman Old Style" pitchFamily="18" charset="0"/>
              </a:rPr>
              <a:t>6,5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2" name="Загнутый угол 21"/>
          <p:cNvSpPr/>
          <p:nvPr/>
        </p:nvSpPr>
        <p:spPr>
          <a:xfrm>
            <a:off x="0" y="26330"/>
            <a:ext cx="4912358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45373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 ДОЛГА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с двумя скругленными противолежащими углами 59"/>
          <p:cNvSpPr/>
          <p:nvPr/>
        </p:nvSpPr>
        <p:spPr>
          <a:xfrm>
            <a:off x="3095328" y="940218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доходы физических лиц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41,052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5975648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добычу полезных ископаемых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 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5629908" y="4496198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патента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4" name="Прямоугольник с двумя скругленными противолежащими углами 63"/>
          <p:cNvSpPr/>
          <p:nvPr/>
        </p:nvSpPr>
        <p:spPr>
          <a:xfrm>
            <a:off x="93648" y="3315485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Государственная пошлина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467544" y="4494447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сельскохозяйственный налог –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73" name="Рисунок 72" descr="стрелк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37620" y="2575938"/>
            <a:ext cx="2160240" cy="2229925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095328" y="5586917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УСН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1" name="Рисунок 20" descr="кош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023762"/>
            <a:ext cx="995320" cy="1203792"/>
          </a:xfrm>
          <a:prstGeom prst="rect">
            <a:avLst/>
          </a:prstGeom>
        </p:spPr>
      </p:pic>
      <p:sp>
        <p:nvSpPr>
          <p:cNvPr id="25" name="Загнутый угол 24"/>
          <p:cNvSpPr/>
          <p:nvPr/>
        </p:nvSpPr>
        <p:spPr>
          <a:xfrm>
            <a:off x="19682" y="25735"/>
            <a:ext cx="6712558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5045" y="120451"/>
            <a:ext cx="6627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НОРМАТИВЫ  ОТЧИСЛЕНИЙ   НАЛОГОВЫХ  ДОХОДОВ  В  БЮДЖЕТ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5571673" y="2071660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имущество физических лиц-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67544" y="2071660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Земельный налог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245017691"/>
              </p:ext>
            </p:extLst>
          </p:nvPr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4187454874"/>
              </p:ext>
            </p:extLst>
          </p:nvPr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166198960"/>
              </p:ext>
            </p:extLst>
          </p:nvPr>
        </p:nvGraphicFramePr>
        <p:xfrm>
          <a:off x="5326214" y="592387"/>
          <a:ext cx="2678251" cy="1716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113838"/>
            <a:ext cx="10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2024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(оценка)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2025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2026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2027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693 936,0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26134" y="1283208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100 525,4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14,4 %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83705" y="1313471"/>
            <a:ext cx="108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2 152,9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0,4 %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286465"/>
            <a:ext cx="111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591 257,7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85,2 %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1895320333"/>
              </p:ext>
            </p:extLst>
          </p:nvPr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3529057730"/>
              </p:ext>
            </p:extLst>
          </p:nvPr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1953145540"/>
              </p:ext>
            </p:extLst>
          </p:nvPr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3920797124"/>
              </p:ext>
            </p:extLst>
          </p:nvPr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3746884787"/>
              </p:ext>
            </p:extLst>
          </p:nvPr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3657929270"/>
              </p:ext>
            </p:extLst>
          </p:nvPr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3538167001"/>
              </p:ext>
            </p:extLst>
          </p:nvPr>
        </p:nvGraphicFramePr>
        <p:xfrm>
          <a:off x="5508104" y="2060848"/>
          <a:ext cx="2448272" cy="1698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906349964"/>
              </p:ext>
            </p:extLst>
          </p:nvPr>
        </p:nvGraphicFramePr>
        <p:xfrm>
          <a:off x="5465712" y="3587024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3455354123"/>
              </p:ext>
            </p:extLst>
          </p:nvPr>
        </p:nvGraphicFramePr>
        <p:xfrm>
          <a:off x="5543745" y="4914508"/>
          <a:ext cx="24482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542 066,3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438 444,2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20363" y="5650519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33CC"/>
                </a:solidFill>
                <a:latin typeface="Bookman Old Style" pitchFamily="18" charset="0"/>
              </a:rPr>
              <a:t>477 867,4</a:t>
            </a:r>
            <a:endParaRPr lang="ru-RU" sz="16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23728" y="270892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98 874,8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18,2 %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736989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1 050,7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56584" y="271777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442 140,8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81,6 %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95736" y="4068814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102 626,8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23,4  %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95736" y="5661248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113 858,4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23,8 %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07683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1 032,4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0,2 %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23799" y="4115249"/>
            <a:ext cx="116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334 785,0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76,4 %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960,7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11036" y="5674683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363 048,3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75,9 %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2" name="Загнутый угол 61"/>
          <p:cNvSpPr/>
          <p:nvPr/>
        </p:nvSpPr>
        <p:spPr>
          <a:xfrm>
            <a:off x="19682" y="25735"/>
            <a:ext cx="476402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07422" y="120451"/>
            <a:ext cx="4503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32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980374"/>
              </p:ext>
            </p:extLst>
          </p:nvPr>
        </p:nvGraphicFramePr>
        <p:xfrm>
          <a:off x="107502" y="692697"/>
          <a:ext cx="8928994" cy="35624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888,3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257,2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358,7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488,6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103,5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акцизов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094,1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621,2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125,6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236,3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307,6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68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Налоги на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соввокупный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934,0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682,3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823,8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161,4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507,2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676,4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100,0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905,7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941,9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979,9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Налоги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имущество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213,1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806,4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661,0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798,6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960,5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добычу полезных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ископаемых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106,9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42900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085311472"/>
              </p:ext>
            </p:extLst>
          </p:nvPr>
        </p:nvGraphicFramePr>
        <p:xfrm>
          <a:off x="2843808" y="4365104"/>
          <a:ext cx="6096000" cy="2321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474271183"/>
              </p:ext>
            </p:extLst>
          </p:nvPr>
        </p:nvGraphicFramePr>
        <p:xfrm>
          <a:off x="3204498" y="5445224"/>
          <a:ext cx="5561856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9309" y="5229200"/>
            <a:ext cx="29685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Налоговые   доходы</a:t>
            </a: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   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3" name="object 42"/>
          <p:cNvSpPr/>
          <p:nvPr/>
        </p:nvSpPr>
        <p:spPr>
          <a:xfrm>
            <a:off x="179512" y="400506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251520" y="4077072"/>
            <a:ext cx="438746" cy="438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2"/>
          <p:cNvSpPr/>
          <p:nvPr/>
        </p:nvSpPr>
        <p:spPr>
          <a:xfrm>
            <a:off x="251520" y="3501008"/>
            <a:ext cx="435076" cy="4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Рисунок 35" descr="ифнс2.jpg"/>
          <p:cNvPicPr>
            <a:picLocks noChangeAspect="1"/>
          </p:cNvPicPr>
          <p:nvPr/>
        </p:nvPicPr>
        <p:blipFill>
          <a:blip r:embed="rId9" cstate="print"/>
          <a:srcRect l="6211" t="2970" r="3007" b="1876"/>
          <a:stretch>
            <a:fillRect/>
          </a:stretch>
        </p:blipFill>
        <p:spPr>
          <a:xfrm>
            <a:off x="109018" y="5008270"/>
            <a:ext cx="720080" cy="737023"/>
          </a:xfrm>
          <a:prstGeom prst="rect">
            <a:avLst/>
          </a:prstGeom>
        </p:spPr>
      </p:pic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4" name="Загнутый угол 33"/>
          <p:cNvSpPr/>
          <p:nvPr/>
        </p:nvSpPr>
        <p:spPr>
          <a:xfrm>
            <a:off x="25085" y="1943"/>
            <a:ext cx="605908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310" y="120451"/>
            <a:ext cx="6210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 с двумя скругленными противолежащими углами 43"/>
          <p:cNvSpPr/>
          <p:nvPr/>
        </p:nvSpPr>
        <p:spPr>
          <a:xfrm>
            <a:off x="6732240" y="188641"/>
            <a:ext cx="2411760" cy="2732454"/>
          </a:xfrm>
          <a:prstGeom prst="round2DiagRect">
            <a:avLst>
              <a:gd name="adj1" fmla="val 16667"/>
              <a:gd name="adj2" fmla="val 854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631076" y="4113076"/>
            <a:ext cx="4027198" cy="2628292"/>
          </a:xfrm>
          <a:prstGeom prst="round2DiagRec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299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975425430"/>
              </p:ext>
            </p:extLst>
          </p:nvPr>
        </p:nvGraphicFramePr>
        <p:xfrm>
          <a:off x="230070" y="618877"/>
          <a:ext cx="5782090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22270" y="1508111"/>
            <a:ext cx="925911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61 888,3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4944" y="863997"/>
            <a:ext cx="9075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67 257,2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61959" y="1063680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63 358,7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6305" y="863996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66 488,8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0016" y="725496"/>
            <a:ext cx="900100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70 103,5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850756743"/>
              </p:ext>
            </p:extLst>
          </p:nvPr>
        </p:nvGraphicFramePr>
        <p:xfrm>
          <a:off x="253479" y="1714479"/>
          <a:ext cx="5400600" cy="1635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776545" y="185262"/>
            <a:ext cx="221564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НДФЛ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 основной вид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(Ст.207 Налогового кодекса Российской Федерации). </a:t>
            </a:r>
            <a:endParaRPr lang="ru-R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8522" y="4243392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вознаграждение за исполнение трудовых и     </a:t>
            </a:r>
          </a:p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иных    обязанностей;</a:t>
            </a:r>
          </a:p>
          <a:p>
            <a:endParaRPr lang="ru-RU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доходы от продажи имущества,    </a:t>
            </a:r>
          </a:p>
          <a:p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находившегося  в  собственности;</a:t>
            </a:r>
          </a:p>
          <a:p>
            <a:endParaRPr lang="ru-RU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доходы в виде разного рода выигрышей.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chemeClr val="bg1"/>
              </a:solidFill>
              <a:latin typeface="Sitka Small" panose="02000505000000020004" pitchFamily="2" charset="0"/>
            </a:endParaRPr>
          </a:p>
          <a:p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3330" y="2970820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970820"/>
            <a:ext cx="746125" cy="367240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25-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7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508698379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041352183"/>
              </p:ext>
            </p:extLst>
          </p:nvPr>
        </p:nvGraphicFramePr>
        <p:xfrm>
          <a:off x="6732240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906502327"/>
              </p:ext>
            </p:extLst>
          </p:nvPr>
        </p:nvGraphicFramePr>
        <p:xfrm>
          <a:off x="6698502" y="526422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CC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63,4 %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64,1%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CC"/>
                </a:solidFill>
                <a:latin typeface="Bookman Old Style" pitchFamily="18" charset="0"/>
              </a:rPr>
              <a:t>65,0%</a:t>
            </a:r>
            <a:endParaRPr lang="ru-RU" sz="1200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4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7" name="Загнутый угол 46"/>
          <p:cNvSpPr/>
          <p:nvPr/>
        </p:nvSpPr>
        <p:spPr>
          <a:xfrm>
            <a:off x="25085" y="1943"/>
            <a:ext cx="425888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8923" y="69812"/>
            <a:ext cx="4520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  НА  ДОХОДЫ  ФИЗИЧЕСКИХ ЛИЦ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/>
        </p:nvSpPr>
        <p:spPr>
          <a:xfrm>
            <a:off x="1618021" y="4168242"/>
            <a:ext cx="4191004" cy="2303386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ru-RU" sz="12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197196077"/>
              </p:ext>
            </p:extLst>
          </p:nvPr>
        </p:nvGraphicFramePr>
        <p:xfrm>
          <a:off x="251520" y="589333"/>
          <a:ext cx="5616624" cy="3703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95534" y="1858686"/>
            <a:ext cx="1080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20 094,1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8021" y="1671828"/>
            <a:ext cx="999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21 621,2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37319" y="1589944"/>
            <a:ext cx="104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22 125,6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2833" y="1533328"/>
            <a:ext cx="9119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22 236,3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22595" y="1052736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29 307,6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134640433"/>
              </p:ext>
            </p:extLst>
          </p:nvPr>
        </p:nvGraphicFramePr>
        <p:xfrm>
          <a:off x="291610" y="2276872"/>
          <a:ext cx="5400600" cy="1531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CC6600"/>
          </a:solidFill>
          <a:ln>
            <a:solidFill>
              <a:srgbClr val="CC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25-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7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319380579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580580137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4027932219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96336" y="3212976"/>
            <a:ext cx="674746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22,1%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96336" y="4365104"/>
            <a:ext cx="674746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21,4%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96336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25,5%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8021" y="4224858"/>
            <a:ext cx="41406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К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подакцизным нефтепродуктам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согласно статье 181 НК РФ относятся автомобильный бензин, дизельное топливо, моторные масла для дизельных, карбюраторных или </a:t>
            </a:r>
            <a:r>
              <a:rPr lang="ru-RU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инжекторных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двигателей, прямогонный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бензин.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Акциз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включен в стоимость продуктов и услуг, оплачивает его конечный потребитель, а продавец передает этот налог государству.</a:t>
            </a:r>
          </a:p>
        </p:txBody>
      </p:sp>
      <p:sp>
        <p:nvSpPr>
          <p:cNvPr id="29" name="Загнутый угол 28"/>
          <p:cNvSpPr/>
          <p:nvPr/>
        </p:nvSpPr>
        <p:spPr>
          <a:xfrm>
            <a:off x="-5807" y="5528"/>
            <a:ext cx="3785719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09" y="102992"/>
            <a:ext cx="3760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ОТ  УПЛАТЫ  АКЦИЗОВ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t="502" b="1061"/>
          <a:stretch/>
        </p:blipFill>
        <p:spPr>
          <a:xfrm>
            <a:off x="5603960" y="87213"/>
            <a:ext cx="3540040" cy="2703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4" y="4699270"/>
            <a:ext cx="1472888" cy="162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5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6013852" y="0"/>
            <a:ext cx="3027399" cy="1754325"/>
          </a:xfrm>
          <a:prstGeom prst="round2DiagRect">
            <a:avLst>
              <a:gd name="adj1" fmla="val 16667"/>
              <a:gd name="adj2" fmla="val 854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484618945"/>
              </p:ext>
            </p:extLst>
          </p:nvPr>
        </p:nvGraphicFramePr>
        <p:xfrm>
          <a:off x="-35634" y="672270"/>
          <a:ext cx="60841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02349360"/>
              </p:ext>
            </p:extLst>
          </p:nvPr>
        </p:nvGraphicFramePr>
        <p:xfrm>
          <a:off x="79457" y="1424462"/>
          <a:ext cx="5049397" cy="1572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48164" y="-198081"/>
            <a:ext cx="295232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В бюджет округа от субъектов малого и среднего бизнеса поступают  </a:t>
            </a:r>
            <a:r>
              <a:rPr lang="ru-RU" sz="11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налоги на совокупный доход</a:t>
            </a:r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algn="just">
              <a:buFontTx/>
              <a:buChar char="-"/>
            </a:pPr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 с применением патентной системы налогообложения;</a:t>
            </a:r>
          </a:p>
          <a:p>
            <a:pPr algn="just"/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-Единый сельскохозяйственный налог;</a:t>
            </a:r>
          </a:p>
          <a:p>
            <a:pPr algn="just">
              <a:buFontTx/>
              <a:buChar char="-"/>
            </a:pPr>
            <a:r>
              <a:rPr lang="ru-RU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 с применением упрощенной системы налогообложения.</a:t>
            </a:r>
            <a:endParaRPr lang="ru-RU" sz="1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58812" y="3140968"/>
            <a:ext cx="2370708" cy="367240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21397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167187" y="3124709"/>
            <a:ext cx="861774" cy="3672408"/>
          </a:xfrm>
          <a:prstGeom prst="rect">
            <a:avLst/>
          </a:prstGeom>
          <a:solidFill>
            <a:srgbClr val="00CC99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 err="1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400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chemeClr val="bg1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25-</a:t>
            </a:r>
            <a:r>
              <a:rPr sz="1400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7</a:t>
            </a:r>
            <a:r>
              <a:rPr sz="1400" spc="-75" dirty="0" smtClean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003300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solidFill>
                <a:srgbClr val="003300"/>
              </a:solidFill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458002333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609111929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439629905"/>
              </p:ext>
            </p:extLst>
          </p:nvPr>
        </p:nvGraphicFramePr>
        <p:xfrm>
          <a:off x="6700192" y="54237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81183" y="345513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66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0066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95604" y="4642103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66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0066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85735" y="5915461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66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0066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6600"/>
                </a:solidFill>
                <a:latin typeface="Bookman Old Style" pitchFamily="18" charset="0"/>
              </a:rPr>
              <a:t> 5,8 %</a:t>
            </a:r>
            <a:endParaRPr lang="ru-RU" sz="1200" dirty="0">
              <a:solidFill>
                <a:srgbClr val="0066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</a:t>
            </a:r>
            <a:r>
              <a:rPr lang="ru-RU" sz="1200" dirty="0" smtClean="0">
                <a:solidFill>
                  <a:srgbClr val="009999"/>
                </a:solidFill>
                <a:latin typeface="Bookman Old Style" pitchFamily="18" charset="0"/>
              </a:rPr>
              <a:t>5,9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 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</a:t>
            </a:r>
            <a:r>
              <a:rPr lang="ru-RU" sz="1200" dirty="0">
                <a:solidFill>
                  <a:srgbClr val="008080"/>
                </a:solidFill>
                <a:latin typeface="Bookman Old Style" pitchFamily="18" charset="0"/>
              </a:rPr>
              <a:t>5</a:t>
            </a:r>
            <a:r>
              <a:rPr lang="ru-RU" sz="1200" dirty="0" smtClean="0">
                <a:solidFill>
                  <a:srgbClr val="008080"/>
                </a:solidFill>
                <a:latin typeface="Bookman Old Style" pitchFamily="18" charset="0"/>
              </a:rPr>
              <a:t>,7%</a:t>
            </a:r>
            <a:endParaRPr lang="ru-RU" sz="1200" dirty="0">
              <a:solidFill>
                <a:srgbClr val="008080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7118" y="4155448"/>
            <a:ext cx="2940705" cy="1261630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Единый сельскохозяйственный налог. </a:t>
            </a:r>
            <a:r>
              <a:rPr lang="ru-RU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Налогоплательщики –сельскохозяйственные товаропроизводители, производящие сельскохозяйственную продукцию и оказывающие услуги в области растениеводства, животноводства.</a:t>
            </a:r>
            <a:endParaRPr lang="ru-RU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7" name="Прямоугольник с двумя скругленными противолежащими углами 56"/>
          <p:cNvSpPr/>
          <p:nvPr/>
        </p:nvSpPr>
        <p:spPr>
          <a:xfrm>
            <a:off x="1248502" y="5489086"/>
            <a:ext cx="3755545" cy="1160528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Налог, взимаемый с применением патентной системы налогообложения.</a:t>
            </a:r>
            <a:r>
              <a:rPr lang="ru-RU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Налогоплательщиками признаются индивидуальные предприниматели, перешедшие на патентную систему , средняя численность наемных работников которых  не превышает по видам деятельности 15 человек.</a:t>
            </a:r>
            <a:endParaRPr lang="ru-RU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8" name="Прямоугольник с двумя скругленными противолежащими углами 57"/>
          <p:cNvSpPr/>
          <p:nvPr/>
        </p:nvSpPr>
        <p:spPr>
          <a:xfrm>
            <a:off x="3065045" y="4176359"/>
            <a:ext cx="2969546" cy="1240719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 взимаемый с применением упрощенной системы налогообложения. </a:t>
            </a:r>
            <a:r>
              <a:rPr lang="ru-RU" sz="10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Налогоплательщики – организации и индивидуальные предприниматели , перешедшие на упрощенную систему налогообложения и применяющие ее.</a:t>
            </a:r>
            <a:endParaRPr lang="ru-RU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15" y="1580366"/>
            <a:ext cx="2193923" cy="1463347"/>
          </a:xfrm>
          <a:prstGeom prst="rect">
            <a:avLst/>
          </a:prstGeom>
        </p:spPr>
      </p:pic>
      <p:sp>
        <p:nvSpPr>
          <p:cNvPr id="30" name="Загнутый угол 29"/>
          <p:cNvSpPr/>
          <p:nvPr/>
        </p:nvSpPr>
        <p:spPr>
          <a:xfrm>
            <a:off x="16708" y="14996"/>
            <a:ext cx="413198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571" y="89101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НАЛОГИ   НА  СОВОКУПНЫЙ   ДОХОД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377935404"/>
              </p:ext>
            </p:extLst>
          </p:nvPr>
        </p:nvGraphicFramePr>
        <p:xfrm>
          <a:off x="90389" y="692696"/>
          <a:ext cx="5993779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95536" y="900582"/>
            <a:ext cx="1036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5 291,6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672" y="1844824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3 250,0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3" y="1370823"/>
            <a:ext cx="1008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4 110,4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1933" y="131769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4 163,9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1029" y="117919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4 238,8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995752587"/>
              </p:ext>
            </p:extLst>
          </p:nvPr>
        </p:nvGraphicFramePr>
        <p:xfrm>
          <a:off x="355232" y="2456015"/>
          <a:ext cx="5400600" cy="1044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9999"/>
          </a:solidFill>
          <a:ln>
            <a:solidFill>
              <a:srgbClr val="00CC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19433035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672185052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30103433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4,1%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4,0%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3,7%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9" y="5147721"/>
            <a:ext cx="1008111" cy="1008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1181" y="5003652"/>
            <a:ext cx="460856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Плательщиками </a:t>
            </a:r>
            <a:r>
              <a:rPr lang="ru-RU" sz="1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земельного налога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признаются организации и физические лица, обладающие </a:t>
            </a:r>
            <a:r>
              <a:rPr lang="ru-R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земельными участками, признаваемыми объектом налогообложения в соответствии со ст. 389 НК РФ, на праве собственности, праве постоянного (бессрочного) пользования (п. 1 ст. 388 НК РФ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</a:p>
          <a:p>
            <a:endParaRPr lang="ru-RU" sz="14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126" r="9838"/>
          <a:stretch/>
        </p:blipFill>
        <p:spPr>
          <a:xfrm>
            <a:off x="5534190" y="102992"/>
            <a:ext cx="3383224" cy="2499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9" name="Загнутый угол 28"/>
          <p:cNvSpPr/>
          <p:nvPr/>
        </p:nvSpPr>
        <p:spPr>
          <a:xfrm>
            <a:off x="-5807" y="5528"/>
            <a:ext cx="3641703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0955" y="94348"/>
            <a:ext cx="386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ЗЕМЕЛЬНЫЙ    НАЛОГ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нутый угол 16"/>
          <p:cNvSpPr/>
          <p:nvPr/>
        </p:nvSpPr>
        <p:spPr>
          <a:xfrm>
            <a:off x="5804770" y="23531"/>
            <a:ext cx="3318827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1495184" y="3749982"/>
            <a:ext cx="6916452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4"/>
          <p:cNvSpPr/>
          <p:nvPr/>
        </p:nvSpPr>
        <p:spPr>
          <a:xfrm>
            <a:off x="1767474" y="687345"/>
            <a:ext cx="7222313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007127" y="1745845"/>
            <a:ext cx="6561532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746772" y="2101469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1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009999"/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CC99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6783" y="2241486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rgbClr val="00CC99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81339" y="4787550"/>
            <a:ext cx="6409055" cy="1512570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899591" y="667614"/>
            <a:ext cx="7985867" cy="49981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43330" marR="5080" algn="just">
              <a:lnSpc>
                <a:spcPct val="100000"/>
              </a:lnSpc>
              <a:spcBef>
                <a:spcPts val="95"/>
              </a:spcBef>
            </a:pPr>
            <a:r>
              <a:rPr sz="1400" i="1" spc="-65" dirty="0">
                <a:solidFill>
                  <a:schemeClr val="bg1"/>
                </a:solidFill>
                <a:latin typeface="Verdana"/>
                <a:cs typeface="Verdana"/>
              </a:rPr>
              <a:t>-план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доходов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расходов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государства,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субъекта </a:t>
            </a:r>
            <a:r>
              <a:rPr sz="1400" i="1" spc="40" dirty="0">
                <a:solidFill>
                  <a:schemeClr val="bg1"/>
                </a:solidFill>
                <a:latin typeface="Verdana"/>
                <a:cs typeface="Verdana"/>
              </a:rPr>
              <a:t>Российской  </a:t>
            </a:r>
            <a:r>
              <a:rPr sz="1400" i="1" spc="20" dirty="0">
                <a:solidFill>
                  <a:schemeClr val="bg1"/>
                </a:solidFill>
                <a:latin typeface="Verdana"/>
                <a:cs typeface="Verdana"/>
              </a:rPr>
              <a:t>Федерации,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муниципального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образования, </a:t>
            </a:r>
            <a:r>
              <a:rPr sz="1400" i="1" spc="5" dirty="0" err="1" smtClean="0">
                <a:solidFill>
                  <a:schemeClr val="bg1"/>
                </a:solidFill>
                <a:latin typeface="Verdana"/>
                <a:cs typeface="Verdana"/>
              </a:rPr>
              <a:t>необходимый</a:t>
            </a:r>
            <a:r>
              <a:rPr sz="1400" i="1" spc="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35" dirty="0">
                <a:solidFill>
                  <a:schemeClr val="bg1"/>
                </a:solidFill>
                <a:latin typeface="Verdana"/>
                <a:cs typeface="Verdana"/>
              </a:rPr>
              <a:t>для 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обеспечения </a:t>
            </a:r>
            <a:r>
              <a:rPr sz="1400" i="1" spc="-85" dirty="0">
                <a:solidFill>
                  <a:schemeClr val="bg1"/>
                </a:solidFill>
                <a:latin typeface="Verdana"/>
                <a:cs typeface="Verdana"/>
              </a:rPr>
              <a:t>выполнения </a:t>
            </a:r>
            <a:r>
              <a:rPr sz="1400" i="1" spc="70" dirty="0">
                <a:solidFill>
                  <a:schemeClr val="bg1"/>
                </a:solidFill>
                <a:latin typeface="Verdana"/>
                <a:cs typeface="Verdana"/>
              </a:rPr>
              <a:t>ими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своих 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обязательств </a:t>
            </a:r>
            <a:r>
              <a:rPr sz="1400" i="1" spc="20" dirty="0">
                <a:solidFill>
                  <a:schemeClr val="bg1"/>
                </a:solidFill>
                <a:latin typeface="Verdana"/>
                <a:cs typeface="Verdana"/>
              </a:rPr>
              <a:t>(например, </a:t>
            </a:r>
            <a:r>
              <a:rPr sz="1400" i="1" spc="-130" dirty="0">
                <a:solidFill>
                  <a:schemeClr val="bg1"/>
                </a:solidFill>
                <a:latin typeface="Verdana"/>
                <a:cs typeface="Verdana"/>
              </a:rPr>
              <a:t>для 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обеспечения</a:t>
            </a:r>
            <a:r>
              <a:rPr sz="1400" i="1" spc="-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прав</a:t>
            </a:r>
            <a:r>
              <a:rPr sz="1400" i="1" spc="-1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граждан</a:t>
            </a:r>
            <a:r>
              <a:rPr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на</a:t>
            </a:r>
            <a:r>
              <a:rPr sz="1400" i="1" spc="-1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образование)</a:t>
            </a:r>
          </a:p>
          <a:p>
            <a:pPr marL="955675">
              <a:lnSpc>
                <a:spcPct val="100000"/>
              </a:lnSpc>
              <a:spcBef>
                <a:spcPts val="1485"/>
              </a:spcBef>
            </a:pPr>
            <a:r>
              <a:rPr sz="1200" b="1" i="1" spc="-22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В </a:t>
            </a:r>
            <a:r>
              <a:rPr lang="ru-RU" sz="1200" b="1" i="1" spc="-22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200" b="1" i="1" spc="-105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Бюджетном</a:t>
            </a:r>
            <a:r>
              <a:rPr sz="1200" b="1" i="1" spc="-15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rebuchet MS"/>
            </a:endParaRPr>
          </a:p>
          <a:p>
            <a:pPr marL="955675" marR="1781810" algn="just">
              <a:lnSpc>
                <a:spcPct val="100000"/>
              </a:lnSpc>
            </a:pPr>
            <a:r>
              <a:rPr sz="1200" i="1" spc="-26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« </a:t>
            </a:r>
            <a:r>
              <a:rPr sz="1200" i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- </a:t>
            </a:r>
            <a:r>
              <a:rPr sz="1200" i="1" spc="1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форма </a:t>
            </a:r>
            <a:r>
              <a:rPr sz="1200" i="1" spc="-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образования </a:t>
            </a:r>
            <a:r>
              <a:rPr sz="1200" i="1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и </a:t>
            </a:r>
            <a:r>
              <a:rPr sz="1200" i="1" spc="-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расходования </a:t>
            </a:r>
            <a:r>
              <a:rPr sz="1200" i="1" spc="-3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денежных </a:t>
            </a:r>
            <a:r>
              <a:rPr sz="1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средств,  </a:t>
            </a:r>
            <a:r>
              <a:rPr sz="1200" i="1" spc="-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предназначенных </a:t>
            </a:r>
            <a:r>
              <a:rPr sz="1200" i="1" spc="-10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для </a:t>
            </a:r>
            <a:r>
              <a:rPr sz="1200" i="1" spc="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финансового </a:t>
            </a:r>
            <a:r>
              <a:rPr sz="12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обеспечения </a:t>
            </a:r>
            <a:r>
              <a:rPr sz="1200" i="1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задач </a:t>
            </a:r>
            <a:r>
              <a:rPr sz="1200" i="1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и </a:t>
            </a:r>
            <a:r>
              <a:rPr sz="1200" i="1" spc="-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функций  </a:t>
            </a:r>
            <a:r>
              <a:rPr sz="1200" i="1" spc="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государства </a:t>
            </a:r>
            <a:r>
              <a:rPr sz="1200" i="1" spc="-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и </a:t>
            </a:r>
            <a:r>
              <a:rPr sz="1200" i="1" spc="25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местного</a:t>
            </a:r>
            <a:r>
              <a:rPr sz="1200" i="1" spc="25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sz="1200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самоуправления</a:t>
            </a:r>
            <a:r>
              <a:rPr sz="1200" i="1" spc="-265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»</a:t>
            </a:r>
            <a:endParaRPr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>
              <a:lnSpc>
                <a:spcPct val="100000"/>
              </a:lnSpc>
            </a:pPr>
            <a:endParaRPr sz="1400" dirty="0">
              <a:solidFill>
                <a:schemeClr val="bg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 dirty="0">
              <a:solidFill>
                <a:schemeClr val="bg2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1243330">
              <a:lnSpc>
                <a:spcPct val="100000"/>
              </a:lnSpc>
            </a:pPr>
            <a:r>
              <a:rPr sz="3600" b="1" i="1" spc="-600" dirty="0">
                <a:solidFill>
                  <a:schemeClr val="bg2">
                    <a:lumMod val="75000"/>
                  </a:schemeClr>
                </a:solidFill>
                <a:latin typeface="Verdana"/>
                <a:ea typeface="+mj-ea"/>
                <a:cs typeface="Verdana"/>
              </a:rPr>
              <a:t>БЮДЖЕТНАЯ</a:t>
            </a:r>
            <a:r>
              <a:rPr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 </a:t>
            </a:r>
            <a:r>
              <a:rPr sz="3600" b="1" i="1" spc="-600" dirty="0">
                <a:solidFill>
                  <a:schemeClr val="bg2">
                    <a:lumMod val="75000"/>
                  </a:schemeClr>
                </a:solidFill>
                <a:latin typeface="Verdana"/>
                <a:ea typeface="+mj-ea"/>
                <a:cs typeface="Verdana"/>
              </a:rPr>
              <a:t>СИСТЕМА</a:t>
            </a:r>
            <a:r>
              <a:rPr sz="36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latin typeface="Verdana"/>
                <a:cs typeface="Verdana"/>
              </a:rPr>
              <a:t> </a:t>
            </a:r>
            <a:r>
              <a:rPr sz="3600" b="1" i="1" spc="-600" dirty="0">
                <a:solidFill>
                  <a:schemeClr val="bg2">
                    <a:lumMod val="75000"/>
                  </a:schemeClr>
                </a:solidFill>
                <a:latin typeface="Verdana"/>
                <a:ea typeface="+mj-ea"/>
                <a:cs typeface="Verdana"/>
              </a:rPr>
              <a:t>РФ</a:t>
            </a:r>
          </a:p>
          <a:p>
            <a:pPr marL="1243330" marR="494665">
              <a:lnSpc>
                <a:spcPct val="100000"/>
              </a:lnSpc>
              <a:spcBef>
                <a:spcPts val="30"/>
              </a:spcBef>
            </a:pPr>
            <a:r>
              <a:rPr sz="1400" i="1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400" i="1" spc="-30" dirty="0">
                <a:solidFill>
                  <a:schemeClr val="bg1"/>
                </a:solidFill>
                <a:latin typeface="Verdana"/>
                <a:cs typeface="Verdana"/>
              </a:rPr>
              <a:t>совокупность </a:t>
            </a:r>
            <a:r>
              <a:rPr sz="1400" i="1" spc="25" dirty="0">
                <a:solidFill>
                  <a:schemeClr val="bg1"/>
                </a:solidFill>
                <a:latin typeface="Verdana"/>
                <a:cs typeface="Verdana"/>
              </a:rPr>
              <a:t>федерального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бюджета,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бюджетов</a:t>
            </a:r>
            <a:r>
              <a:rPr sz="1400" i="1" spc="-29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субъектов  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Российской</a:t>
            </a:r>
            <a:r>
              <a:rPr sz="1400" i="1" spc="-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Федерации,</a:t>
            </a:r>
            <a:r>
              <a:rPr sz="1400" i="1" spc="-10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местных</a:t>
            </a:r>
            <a:r>
              <a:rPr sz="1400" i="1" spc="-10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бюджетов</a:t>
            </a:r>
            <a:r>
              <a:rPr sz="1400" i="1" spc="-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бюджетов</a:t>
            </a:r>
            <a:endParaRPr sz="14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1243330">
              <a:lnSpc>
                <a:spcPct val="100000"/>
              </a:lnSpc>
              <a:spcBef>
                <a:spcPts val="5"/>
              </a:spcBef>
            </a:pP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государственных </a:t>
            </a:r>
            <a:r>
              <a:rPr sz="1400" i="1" spc="-65" dirty="0">
                <a:solidFill>
                  <a:schemeClr val="bg1"/>
                </a:solidFill>
                <a:latin typeface="Verdana"/>
                <a:cs typeface="Verdana"/>
              </a:rPr>
              <a:t>внебюджетных</a:t>
            </a:r>
            <a:r>
              <a:rPr sz="1400" i="1" spc="-18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фондов</a:t>
            </a:r>
            <a:endParaRPr sz="14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955675">
              <a:lnSpc>
                <a:spcPct val="100000"/>
              </a:lnSpc>
            </a:pPr>
            <a:r>
              <a:rPr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r>
              <a:rPr lang="ru-RU"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955675" marR="1733550" algn="just">
              <a:lnSpc>
                <a:spcPct val="100000"/>
              </a:lnSpc>
            </a:pPr>
            <a:r>
              <a:rPr sz="12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sz="12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основанная </a:t>
            </a:r>
            <a:r>
              <a:rPr sz="1200" i="1" spc="35" dirty="0">
                <a:solidFill>
                  <a:schemeClr val="bg1"/>
                </a:solidFill>
                <a:latin typeface="Verdana"/>
                <a:cs typeface="Verdana"/>
              </a:rPr>
              <a:t>на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экономических </a:t>
            </a:r>
            <a:r>
              <a:rPr sz="1200" i="1" spc="-25" dirty="0">
                <a:solidFill>
                  <a:schemeClr val="bg1"/>
                </a:solidFill>
                <a:latin typeface="Verdana"/>
                <a:cs typeface="Verdana"/>
              </a:rPr>
              <a:t>отношениях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10" dirty="0">
                <a:solidFill>
                  <a:schemeClr val="bg1"/>
                </a:solidFill>
                <a:latin typeface="Verdana"/>
                <a:cs typeface="Verdana"/>
              </a:rPr>
              <a:t>государственном  </a:t>
            </a:r>
            <a:r>
              <a:rPr sz="1200" i="1" dirty="0">
                <a:solidFill>
                  <a:schemeClr val="bg1"/>
                </a:solidFill>
                <a:latin typeface="Verdana"/>
                <a:cs typeface="Verdana"/>
              </a:rPr>
              <a:t>устройстве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Федерации, </a:t>
            </a:r>
            <a:r>
              <a:rPr sz="1200" i="1" spc="-10" dirty="0">
                <a:solidFill>
                  <a:schemeClr val="bg1"/>
                </a:solidFill>
                <a:latin typeface="Verdana"/>
                <a:cs typeface="Verdana"/>
              </a:rPr>
              <a:t>регулируемая  законодательством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Федерации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совокупность  </a:t>
            </a:r>
            <a:r>
              <a:rPr sz="1200" i="1" spc="15" dirty="0">
                <a:solidFill>
                  <a:schemeClr val="bg1"/>
                </a:solidFill>
                <a:latin typeface="Verdana"/>
                <a:cs typeface="Verdana"/>
              </a:rPr>
              <a:t>федерального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бюджета, </a:t>
            </a:r>
            <a:r>
              <a:rPr sz="1200" i="1" spc="-15" dirty="0">
                <a:solidFill>
                  <a:schemeClr val="bg1"/>
                </a:solidFill>
                <a:latin typeface="Verdana"/>
                <a:cs typeface="Verdana"/>
              </a:rPr>
              <a:t>бюджетов </a:t>
            </a:r>
            <a:r>
              <a:rPr sz="1200" i="1" spc="-30" dirty="0">
                <a:solidFill>
                  <a:schemeClr val="bg1"/>
                </a:solidFill>
                <a:latin typeface="Verdana"/>
                <a:cs typeface="Verdana"/>
              </a:rPr>
              <a:t>субъектов </a:t>
            </a:r>
            <a:r>
              <a:rPr sz="12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 </a:t>
            </a:r>
            <a:r>
              <a:rPr sz="1200" i="1" spc="5" dirty="0">
                <a:solidFill>
                  <a:schemeClr val="bg1"/>
                </a:solidFill>
                <a:latin typeface="Verdana"/>
                <a:cs typeface="Verdana"/>
              </a:rPr>
              <a:t>Федерации, </a:t>
            </a:r>
            <a:r>
              <a:rPr sz="1200" i="1" spc="-5" dirty="0">
                <a:solidFill>
                  <a:schemeClr val="bg1"/>
                </a:solidFill>
                <a:latin typeface="Verdana"/>
                <a:cs typeface="Verdana"/>
              </a:rPr>
              <a:t>местных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бюджетов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бюджетов государственных  </a:t>
            </a:r>
            <a:r>
              <a:rPr sz="1200" i="1" spc="-40" dirty="0">
                <a:solidFill>
                  <a:schemeClr val="bg1"/>
                </a:solidFill>
                <a:latin typeface="Verdana"/>
                <a:cs typeface="Verdana"/>
              </a:rPr>
              <a:t>внебюджетных</a:t>
            </a:r>
            <a:r>
              <a:rPr sz="1200" i="1" spc="-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i="1" spc="-20" dirty="0">
                <a:solidFill>
                  <a:schemeClr val="bg1"/>
                </a:solidFill>
                <a:latin typeface="Verdana"/>
                <a:cs typeface="Verdana"/>
              </a:rPr>
              <a:t>фондов»</a:t>
            </a:r>
            <a:endParaRPr sz="12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50316" y="4774438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5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7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5" y="720090"/>
                </a:lnTo>
                <a:lnTo>
                  <a:pt x="408908" y="716803"/>
                </a:lnTo>
                <a:lnTo>
                  <a:pt x="455771" y="707231"/>
                </a:lnTo>
                <a:lnTo>
                  <a:pt x="500205" y="691800"/>
                </a:lnTo>
                <a:lnTo>
                  <a:pt x="541781" y="670941"/>
                </a:lnTo>
                <a:lnTo>
                  <a:pt x="580072" y="645080"/>
                </a:lnTo>
                <a:lnTo>
                  <a:pt x="614648" y="614648"/>
                </a:lnTo>
                <a:lnTo>
                  <a:pt x="645080" y="580072"/>
                </a:lnTo>
                <a:lnTo>
                  <a:pt x="670940" y="541782"/>
                </a:lnTo>
                <a:lnTo>
                  <a:pt x="691800" y="500205"/>
                </a:lnTo>
                <a:lnTo>
                  <a:pt x="707231" y="455771"/>
                </a:lnTo>
                <a:lnTo>
                  <a:pt x="716803" y="408908"/>
                </a:lnTo>
                <a:lnTo>
                  <a:pt x="720090" y="360044"/>
                </a:lnTo>
                <a:lnTo>
                  <a:pt x="716803" y="311181"/>
                </a:lnTo>
                <a:lnTo>
                  <a:pt x="707231" y="264318"/>
                </a:lnTo>
                <a:lnTo>
                  <a:pt x="691800" y="219884"/>
                </a:lnTo>
                <a:lnTo>
                  <a:pt x="670940" y="178307"/>
                </a:lnTo>
                <a:lnTo>
                  <a:pt x="645080" y="140017"/>
                </a:lnTo>
                <a:lnTo>
                  <a:pt x="614648" y="105441"/>
                </a:lnTo>
                <a:lnTo>
                  <a:pt x="580072" y="75009"/>
                </a:lnTo>
                <a:lnTo>
                  <a:pt x="541782" y="49149"/>
                </a:lnTo>
                <a:lnTo>
                  <a:pt x="500205" y="28289"/>
                </a:lnTo>
                <a:lnTo>
                  <a:pt x="455771" y="12858"/>
                </a:lnTo>
                <a:lnTo>
                  <a:pt x="408908" y="3286"/>
                </a:lnTo>
                <a:lnTo>
                  <a:pt x="360045" y="0"/>
                </a:lnTo>
                <a:close/>
              </a:path>
            </a:pathLst>
          </a:custGeom>
          <a:solidFill>
            <a:srgbClr val="0033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0325" y="4914456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605" name="Picture 5" descr="https://www.pngall.com/wp-content/uploads/5/Investment-PNG-Imag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7609" y="5082122"/>
            <a:ext cx="1417859" cy="13716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21" name="object 9"/>
          <p:cNvSpPr txBox="1"/>
          <p:nvPr/>
        </p:nvSpPr>
        <p:spPr>
          <a:xfrm>
            <a:off x="251520" y="138665"/>
            <a:ext cx="763285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600" dirty="0" smtClean="0">
                <a:solidFill>
                  <a:srgbClr val="009999"/>
                </a:solidFill>
                <a:latin typeface="Verdana"/>
                <a:cs typeface="Verdana"/>
              </a:rPr>
              <a:t>Б</a:t>
            </a:r>
            <a:r>
              <a:rPr lang="ru-RU" sz="3600" b="1" i="1" spc="-600" dirty="0" smtClean="0">
                <a:solidFill>
                  <a:srgbClr val="009999"/>
                </a:solidFill>
                <a:latin typeface="Verdana"/>
                <a:cs typeface="Verdana"/>
              </a:rPr>
              <a:t>ЮДЖЕТ</a:t>
            </a:r>
            <a:endParaRPr sz="3600" i="1" dirty="0">
              <a:solidFill>
                <a:srgbClr val="009999"/>
              </a:solidFill>
              <a:latin typeface="Verdana"/>
              <a:cs typeface="Verdana"/>
            </a:endParaRPr>
          </a:p>
        </p:txBody>
      </p:sp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70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512" y="687487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" name="Загнутый угол 1"/>
          <p:cNvSpPr/>
          <p:nvPr/>
        </p:nvSpPr>
        <p:spPr>
          <a:xfrm>
            <a:off x="19309" y="0"/>
            <a:ext cx="4984739" cy="548680"/>
          </a:xfrm>
          <a:prstGeom prst="foldedCorner">
            <a:avLst/>
          </a:prstGeom>
          <a:gradFill flip="none" rotWithShape="1">
            <a:gsLst>
              <a:gs pos="26000">
                <a:srgbClr val="002AFF"/>
              </a:gs>
              <a:gs pos="92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927" y="166865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ЛЬГОТЫ  ПО  ЗЕМЕЛЬНОМУ  НАЛОГУ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68" y="622776"/>
            <a:ext cx="5184576" cy="492443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Земельный налог за 2023 год рассчитывается исходя из кадастровой стоимости имущества. </a:t>
            </a:r>
            <a:endParaRPr lang="ru-RU" sz="1300" dirty="0">
              <a:solidFill>
                <a:srgbClr val="003300"/>
              </a:solidFill>
              <a:latin typeface="Bahnschrift Semi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860" y="1206422"/>
            <a:ext cx="2664296" cy="5517232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Категории налогоплательщиков, имеющих льготы, установленные в соответствии с п.2 ст. 387 НК РФ местными нормативно-правовыми актами :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-Органы местного самоуправления;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-Автономные, бюджетные и казенные учреждения, финансируемые за счет бюджетных средств;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-Дети-сироты;</a:t>
            </a:r>
          </a:p>
          <a:p>
            <a:pPr algn="ctr">
              <a:buFontTx/>
              <a:buChar char="-"/>
            </a:pP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Ветераны и инвалиды боевых действий и лица, приравненные к ним;</a:t>
            </a:r>
          </a:p>
          <a:p>
            <a:pPr algn="ctr">
              <a:buFontTx/>
              <a:buChar char="-"/>
            </a:pP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Граждане в возрасте 70 лет и старше;</a:t>
            </a:r>
          </a:p>
          <a:p>
            <a:pPr algn="ctr">
              <a:buFontTx/>
              <a:buChar char="-"/>
            </a:pP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Государственные бюджетные учреждения, созданные Смоленской областью;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</a:t>
            </a:r>
            <a:r>
              <a:rPr lang="ru-RU" sz="1400" dirty="0" smtClean="0">
                <a:solidFill>
                  <a:srgbClr val="CC3399"/>
                </a:solidFill>
              </a:rPr>
              <a:t> </a:t>
            </a: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Инвесторы (физические и юридические лица) в отношении земельных участков, используемых ими для реализации инвестиционного проекта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04288" y="1206422"/>
            <a:ext cx="2304256" cy="4365492"/>
          </a:xfrm>
          <a:prstGeom prst="rect">
            <a:avLst/>
          </a:prstGeom>
          <a:solidFill>
            <a:srgbClr val="FFFFCC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Категории налогоплательщиков для которых налоговая база уменьшена на </a:t>
            </a: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600</a:t>
            </a:r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квадратных метров</a:t>
            </a: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(п.5 ст. 391 НК РФ):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-Герои СССР и Герои РФ;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Полные кавалеры ордена Славы;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-Инвалиды </a:t>
            </a:r>
            <a:r>
              <a:rPr lang="en-US" sz="1300" dirty="0" smtClean="0">
                <a:solidFill>
                  <a:srgbClr val="CC3399"/>
                </a:solidFill>
                <a:latin typeface="Bahnschrift SemiBold" pitchFamily="34" charset="0"/>
              </a:rPr>
              <a:t>I</a:t>
            </a: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 и </a:t>
            </a:r>
            <a:r>
              <a:rPr lang="en-US" sz="1300" dirty="0" smtClean="0">
                <a:solidFill>
                  <a:srgbClr val="CC3399"/>
                </a:solidFill>
                <a:latin typeface="Bahnschrift SemiBold" pitchFamily="34" charset="0"/>
              </a:rPr>
              <a:t>II</a:t>
            </a:r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 группы;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-Инвалиды с детства;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-Дети-инвалиды;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-Участники ВОВ; 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-Участники боевых действий;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-Лица, имеющие трех и более детей;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-Пенсионеры;</a:t>
            </a:r>
          </a:p>
          <a:p>
            <a:pPr algn="ctr"/>
            <a:r>
              <a:rPr lang="ru-RU" sz="1300" dirty="0" smtClean="0">
                <a:solidFill>
                  <a:srgbClr val="CC3399"/>
                </a:solidFill>
                <a:latin typeface="Bahnschrift SemiBold" pitchFamily="34" charset="0"/>
              </a:rPr>
              <a:t>-Лица, достигшие 60 и 55 лет (мужчины и женщины соответственно).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1276" y="126549"/>
            <a:ext cx="2332390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ahnschrift SemiBold" pitchFamily="34" charset="0"/>
              </a:rPr>
              <a:t>Налоговые ставки: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6837302" y="580207"/>
            <a:ext cx="2199194" cy="809876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Земли сельскохозяйственного назначения и сельскохозяйственного использования – 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0,3%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14" name="Рисунок 13" descr="поле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753755"/>
            <a:ext cx="1152128" cy="674694"/>
          </a:xfrm>
          <a:prstGeom prst="rect">
            <a:avLst/>
          </a:prstGeom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6477262" y="1063964"/>
            <a:ext cx="360040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Блок-схема: альтернативный процесс 15"/>
          <p:cNvSpPr/>
          <p:nvPr/>
        </p:nvSpPr>
        <p:spPr>
          <a:xfrm>
            <a:off x="5292080" y="1498037"/>
            <a:ext cx="1952600" cy="648072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Земли, занятые жилищным фондом  и объектами инженерной инфраструктуры– 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0,3 %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17" name="Рисунок 16" descr="дом на земле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6244" y="1418705"/>
            <a:ext cx="1305640" cy="822956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>
            <a:off x="7394196" y="1844824"/>
            <a:ext cx="432048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Блок-схема: альтернативный процесс 19"/>
          <p:cNvSpPr/>
          <p:nvPr/>
        </p:nvSpPr>
        <p:spPr>
          <a:xfrm>
            <a:off x="7075084" y="2254063"/>
            <a:ext cx="1977189" cy="707677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Земли для ведения личного подсобного хозяйства, садоводства и огородничества -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 0,3 %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21" name="Рисунок 20" descr="сад огород.jpg"/>
          <p:cNvPicPr>
            <a:picLocks noChangeAspect="1"/>
          </p:cNvPicPr>
          <p:nvPr/>
        </p:nvPicPr>
        <p:blipFill>
          <a:blip r:embed="rId5" cstate="print"/>
          <a:srcRect b="9883"/>
          <a:stretch>
            <a:fillRect/>
          </a:stretch>
        </p:blipFill>
        <p:spPr>
          <a:xfrm>
            <a:off x="5471872" y="2241661"/>
            <a:ext cx="1152128" cy="720080"/>
          </a:xfrm>
          <a:prstGeom prst="rect">
            <a:avLst/>
          </a:prstGeom>
        </p:spPr>
      </p:pic>
      <p:cxnSp>
        <p:nvCxnSpPr>
          <p:cNvPr id="22" name="Прямая со стрелкой 21"/>
          <p:cNvCxnSpPr/>
          <p:nvPr/>
        </p:nvCxnSpPr>
        <p:spPr>
          <a:xfrm flipH="1" flipV="1">
            <a:off x="6621278" y="2601701"/>
            <a:ext cx="432048" cy="1829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Блок-схема: альтернативный процесс 24"/>
          <p:cNvSpPr/>
          <p:nvPr/>
        </p:nvSpPr>
        <p:spPr>
          <a:xfrm>
            <a:off x="5441596" y="3116163"/>
            <a:ext cx="1952600" cy="648072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Земли, предназначенные для объектов обороны, безопасности и таможенных нужд – 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0,3 %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26" name="Рисунок 25" descr="объекты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57845" y="3080159"/>
            <a:ext cx="1230205" cy="720080"/>
          </a:xfrm>
          <a:prstGeom prst="rect">
            <a:avLst/>
          </a:prstGeom>
        </p:spPr>
      </p:pic>
      <p:cxnSp>
        <p:nvCxnSpPr>
          <p:cNvPr id="27" name="Прямая со стрелкой 26"/>
          <p:cNvCxnSpPr/>
          <p:nvPr/>
        </p:nvCxnSpPr>
        <p:spPr>
          <a:xfrm>
            <a:off x="7440386" y="3429000"/>
            <a:ext cx="317459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Блок-схема: альтернативный процесс 27"/>
          <p:cNvSpPr/>
          <p:nvPr/>
        </p:nvSpPr>
        <p:spPr>
          <a:xfrm>
            <a:off x="7016496" y="3964712"/>
            <a:ext cx="1888976" cy="576064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003300"/>
                </a:solidFill>
                <a:latin typeface="Bahnschrift SemiBold" pitchFamily="34" charset="0"/>
              </a:rPr>
              <a:t>Прочие земельные участки – </a:t>
            </a:r>
            <a:r>
              <a:rPr lang="ru-RU" sz="1100" dirty="0" smtClean="0">
                <a:solidFill>
                  <a:srgbClr val="FF0000"/>
                </a:solidFill>
                <a:latin typeface="Bahnschrift SemiBold" pitchFamily="34" charset="0"/>
              </a:rPr>
              <a:t>1,5 %</a:t>
            </a:r>
            <a:endParaRPr lang="ru-RU" sz="11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29" name="Рисунок 28" descr="дорог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87711" y="3879731"/>
            <a:ext cx="1119039" cy="746026"/>
          </a:xfrm>
          <a:prstGeom prst="rect">
            <a:avLst/>
          </a:prstGeom>
        </p:spPr>
      </p:pic>
      <p:cxnSp>
        <p:nvCxnSpPr>
          <p:cNvPr id="30" name="Прямая со стрелкой 29"/>
          <p:cNvCxnSpPr/>
          <p:nvPr/>
        </p:nvCxnSpPr>
        <p:spPr>
          <a:xfrm flipH="1" flipV="1">
            <a:off x="6605615" y="4255086"/>
            <a:ext cx="393129" cy="531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752568591"/>
              </p:ext>
            </p:extLst>
          </p:nvPr>
        </p:nvGraphicFramePr>
        <p:xfrm>
          <a:off x="5316048" y="4813317"/>
          <a:ext cx="3827952" cy="1830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850163" y="6079634"/>
            <a:ext cx="3574983" cy="6924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Суммы предоставленных налоговых льгот (выпадающие доходы бюджета) за 2023   год</a:t>
            </a:r>
            <a:r>
              <a:rPr lang="ru-RU" sz="1300" b="1" dirty="0">
                <a:solidFill>
                  <a:srgbClr val="003300"/>
                </a:solidFill>
                <a:latin typeface="Bahnschrift SemiBold" pitchFamily="34" charset="0"/>
              </a:rPr>
              <a:t> </a:t>
            </a:r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 </a:t>
            </a:r>
            <a:r>
              <a:rPr lang="ru-RU" sz="1300" b="1" dirty="0" smtClean="0">
                <a:solidFill>
                  <a:srgbClr val="FF0000"/>
                </a:solidFill>
                <a:latin typeface="Bahnschrift SemiBold" pitchFamily="34" charset="0"/>
              </a:rPr>
              <a:t>1 136,0 </a:t>
            </a:r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тыс. руб.</a:t>
            </a:r>
          </a:p>
        </p:txBody>
      </p:sp>
      <p:sp>
        <p:nvSpPr>
          <p:cNvPr id="33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03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/>
        </p:nvSpPr>
        <p:spPr>
          <a:xfrm>
            <a:off x="1331640" y="5085184"/>
            <a:ext cx="4607400" cy="1575120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FFCC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>
              <a:spcBef>
                <a:spcPts val="100"/>
              </a:spcBef>
            </a:pPr>
            <a:endParaRPr lang="ru-RU" sz="12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558332351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98156" y="1466295"/>
            <a:ext cx="977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1 921,5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44680" y="1004630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2 556,4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14148" y="1004630"/>
            <a:ext cx="9497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2 550,6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1920" y="902195"/>
            <a:ext cx="866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2 634,7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2040" y="86613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2 721,7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508680091"/>
              </p:ext>
            </p:extLst>
          </p:nvPr>
        </p:nvGraphicFramePr>
        <p:xfrm>
          <a:off x="291610" y="2276872"/>
          <a:ext cx="5400600" cy="1531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CC6600"/>
          </a:solidFill>
          <a:ln>
            <a:solidFill>
              <a:srgbClr val="CC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25-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7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251260522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39315054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864698122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93300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2,6%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2,5%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993300"/>
                </a:solidFill>
                <a:latin typeface="Bookman Old Style" pitchFamily="18" charset="0"/>
              </a:rPr>
              <a:t>2,2%</a:t>
            </a:r>
            <a:endParaRPr lang="ru-RU" sz="1200" dirty="0">
              <a:solidFill>
                <a:srgbClr val="993300"/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5158934"/>
            <a:ext cx="41406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Плательщиками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налога на имущество физических лиц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признаются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физические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лица,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обладающие правом собственности на имущество, признаваемое объектом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налогообложения</a:t>
            </a:r>
            <a:r>
              <a:rPr lang="ru-RU" sz="12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  <a:endParaRPr lang="ru-RU" sz="14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sp>
        <p:nvSpPr>
          <p:cNvPr id="29" name="Загнутый угол 28"/>
          <p:cNvSpPr/>
          <p:nvPr/>
        </p:nvSpPr>
        <p:spPr>
          <a:xfrm>
            <a:off x="-5807" y="5528"/>
            <a:ext cx="4876836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09" y="102992"/>
            <a:ext cx="598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   НА  ИМУЩЕСТВО  ФИЗИЧЕСКИХ ЛИЦ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508" y="4765951"/>
            <a:ext cx="2530627" cy="17996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1" b="28179"/>
          <a:stretch/>
        </p:blipFill>
        <p:spPr>
          <a:xfrm>
            <a:off x="5436095" y="-348215"/>
            <a:ext cx="4349499" cy="2913119"/>
          </a:xfrm>
          <a:prstGeom prst="rect">
            <a:avLst/>
          </a:prstGeom>
        </p:spPr>
      </p:pic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92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2719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738" y="616103"/>
            <a:ext cx="532859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Налог на имущество физических лиц за 2023 год рассчитывается исходя из кадастровой стоимости имущества. </a:t>
            </a:r>
            <a:endParaRPr lang="ru-RU" sz="1300" dirty="0">
              <a:solidFill>
                <a:srgbClr val="003300"/>
              </a:solidFill>
              <a:latin typeface="Bahnschrift Semi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891" y="1154911"/>
            <a:ext cx="2664296" cy="44644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Объекты налогообложения: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квартиры,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комнаты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жилые дома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гаражи,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</a:t>
            </a:r>
            <a:r>
              <a:rPr lang="ru-RU" sz="1300" dirty="0" err="1" smtClean="0">
                <a:solidFill>
                  <a:srgbClr val="003300"/>
                </a:solidFill>
                <a:latin typeface="Bahnschrift SemiBold" pitchFamily="34" charset="0"/>
              </a:rPr>
              <a:t>машино-место</a:t>
            </a:r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объекты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незавершенного                   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строительства 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единые недвижимые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комплексы</a:t>
            </a:r>
          </a:p>
          <a:p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другие здания,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строения и</a:t>
            </a:r>
          </a:p>
          <a:p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                сооружения </a:t>
            </a:r>
            <a:endParaRPr lang="ru-RU" sz="1300" dirty="0" smtClean="0">
              <a:latin typeface="Bahnschrift SemiBold" pitchFamily="34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107504" y="1499344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Блок-схема: узел 12"/>
          <p:cNvSpPr/>
          <p:nvPr/>
        </p:nvSpPr>
        <p:spPr>
          <a:xfrm>
            <a:off x="107504" y="2188605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узел 13"/>
          <p:cNvSpPr/>
          <p:nvPr/>
        </p:nvSpPr>
        <p:spPr>
          <a:xfrm>
            <a:off x="107504" y="2877866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107504" y="3562040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107504" y="4284151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128049" y="4971335"/>
            <a:ext cx="648072" cy="648072"/>
          </a:xfrm>
          <a:prstGeom prst="flowChartConnector">
            <a:avLst/>
          </a:prstGeom>
          <a:solidFill>
            <a:srgbClr val="99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клю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049" y="1466782"/>
            <a:ext cx="659079" cy="659079"/>
          </a:xfrm>
          <a:prstGeom prst="rect">
            <a:avLst/>
          </a:prstGeom>
        </p:spPr>
      </p:pic>
      <p:pic>
        <p:nvPicPr>
          <p:cNvPr id="18" name="Рисунок 17" descr="до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97" y="2340040"/>
            <a:ext cx="722938" cy="406747"/>
          </a:xfrm>
          <a:prstGeom prst="rect">
            <a:avLst/>
          </a:prstGeom>
        </p:spPr>
      </p:pic>
      <p:pic>
        <p:nvPicPr>
          <p:cNvPr id="19" name="Рисунок 18" descr="гараж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163" y="2963650"/>
            <a:ext cx="503843" cy="482712"/>
          </a:xfrm>
          <a:prstGeom prst="rect">
            <a:avLst/>
          </a:prstGeom>
        </p:spPr>
      </p:pic>
      <p:pic>
        <p:nvPicPr>
          <p:cNvPr id="20" name="Рисунок 19" descr="незав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044" y="3526036"/>
            <a:ext cx="720080" cy="720080"/>
          </a:xfrm>
          <a:prstGeom prst="rect">
            <a:avLst/>
          </a:prstGeom>
        </p:spPr>
      </p:pic>
      <p:pic>
        <p:nvPicPr>
          <p:cNvPr id="21" name="Рисунок 20" descr="единые комп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8049" y="4252746"/>
            <a:ext cx="692696" cy="692696"/>
          </a:xfrm>
          <a:prstGeom prst="rect">
            <a:avLst/>
          </a:prstGeom>
        </p:spPr>
      </p:pic>
      <p:pic>
        <p:nvPicPr>
          <p:cNvPr id="22" name="Рисунок 21" descr="комплексы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068" y="5017747"/>
            <a:ext cx="671567" cy="48352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951941" y="1154911"/>
            <a:ext cx="2232248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Необлагаемый минимум</a:t>
            </a: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(в квадратных метрах)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Для квартиры – 20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Для комнаты – 10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Для жилого дома - 50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71641" y="2344419"/>
            <a:ext cx="2232248" cy="26930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Льготные категории налогоплательщиков соответствии </a:t>
            </a: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со ст.407 НК РФ: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-Герои СССР и Герои РФ;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-Инвалиды </a:t>
            </a:r>
            <a:r>
              <a:rPr lang="en-US" sz="1300" dirty="0" smtClean="0">
                <a:solidFill>
                  <a:srgbClr val="FF0000"/>
                </a:solidFill>
                <a:latin typeface="Bahnschrift SemiBold" pitchFamily="34" charset="0"/>
              </a:rPr>
              <a:t>I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 и </a:t>
            </a:r>
            <a:r>
              <a:rPr lang="en-US" sz="1300" dirty="0" smtClean="0">
                <a:solidFill>
                  <a:srgbClr val="FF0000"/>
                </a:solidFill>
                <a:latin typeface="Bahnschrift SemiBold" pitchFamily="34" charset="0"/>
              </a:rPr>
              <a:t>II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 группы;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-Инвалиды с детства;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-Дети-инвалиды;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-Участники ВОВ ; 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-Участники боевых действий;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-Военнослужащие;</a:t>
            </a:r>
          </a:p>
          <a:p>
            <a:pPr algn="ctr"/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-Пенсионеры и т.д.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56556" y="214191"/>
            <a:ext cx="233239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Bahnschrift SemiBold" pitchFamily="34" charset="0"/>
              </a:rPr>
              <a:t>Налоговые ставки: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7275202" y="741821"/>
            <a:ext cx="1800200" cy="576064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Жилой дом, часть жилого дома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0,2 %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27" name="Рисунок 26" descr="дом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41062" y="618741"/>
            <a:ext cx="1127764" cy="720080"/>
          </a:xfrm>
          <a:prstGeom prst="rect">
            <a:avLst/>
          </a:prstGeom>
        </p:spPr>
      </p:pic>
      <p:cxnSp>
        <p:nvCxnSpPr>
          <p:cNvPr id="28" name="Прямая со стрелкой 27"/>
          <p:cNvCxnSpPr/>
          <p:nvPr/>
        </p:nvCxnSpPr>
        <p:spPr>
          <a:xfrm flipH="1" flipV="1">
            <a:off x="6628364" y="1038538"/>
            <a:ext cx="610793" cy="2635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Блок-схема: альтернативный процесс 31"/>
          <p:cNvSpPr/>
          <p:nvPr/>
        </p:nvSpPr>
        <p:spPr>
          <a:xfrm>
            <a:off x="5286477" y="1477166"/>
            <a:ext cx="1952600" cy="576064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Квартира, часть квартиры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0,2 %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33" name="Рисунок 32" descr="дом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03768" y="1405781"/>
            <a:ext cx="848974" cy="720080"/>
          </a:xfrm>
          <a:prstGeom prst="rect">
            <a:avLst/>
          </a:prstGeom>
        </p:spPr>
      </p:pic>
      <p:cxnSp>
        <p:nvCxnSpPr>
          <p:cNvPr id="34" name="Прямая со стрелкой 33"/>
          <p:cNvCxnSpPr/>
          <p:nvPr/>
        </p:nvCxnSpPr>
        <p:spPr>
          <a:xfrm>
            <a:off x="7297513" y="1762682"/>
            <a:ext cx="694016" cy="13501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Блок-схема: альтернативный процесс 35"/>
          <p:cNvSpPr/>
          <p:nvPr/>
        </p:nvSpPr>
        <p:spPr>
          <a:xfrm>
            <a:off x="7108306" y="2335072"/>
            <a:ext cx="1929094" cy="612648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Единый недвижимый комплекс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0,2 %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37" name="Рисунок 36" descr="единый комплекс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14149" y="2236229"/>
            <a:ext cx="864096" cy="864096"/>
          </a:xfrm>
          <a:prstGeom prst="rect">
            <a:avLst/>
          </a:prstGeom>
        </p:spPr>
      </p:pic>
      <p:cxnSp>
        <p:nvCxnSpPr>
          <p:cNvPr id="38" name="Прямая со стрелкой 37"/>
          <p:cNvCxnSpPr/>
          <p:nvPr/>
        </p:nvCxnSpPr>
        <p:spPr>
          <a:xfrm flipH="1">
            <a:off x="6478245" y="2668277"/>
            <a:ext cx="565886" cy="1503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Блок-схема: альтернативный процесс 39"/>
          <p:cNvSpPr/>
          <p:nvPr/>
        </p:nvSpPr>
        <p:spPr>
          <a:xfrm>
            <a:off x="5330677" y="3215615"/>
            <a:ext cx="2292074" cy="648072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Объекты незавершенного строительства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41" name="Рисунок 40" descr="незаверш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24719" y="3125124"/>
            <a:ext cx="1334816" cy="864096"/>
          </a:xfrm>
          <a:prstGeom prst="rect">
            <a:avLst/>
          </a:prstGeom>
        </p:spPr>
      </p:pic>
      <p:cxnSp>
        <p:nvCxnSpPr>
          <p:cNvPr id="42" name="Прямая со стрелкой 41"/>
          <p:cNvCxnSpPr/>
          <p:nvPr/>
        </p:nvCxnSpPr>
        <p:spPr>
          <a:xfrm>
            <a:off x="7667054" y="3541283"/>
            <a:ext cx="432048" cy="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Блок-схема: альтернативный процесс 42"/>
          <p:cNvSpPr/>
          <p:nvPr/>
        </p:nvSpPr>
        <p:spPr>
          <a:xfrm>
            <a:off x="7153587" y="3976016"/>
            <a:ext cx="1960984" cy="576064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Гараж и </a:t>
            </a:r>
            <a:r>
              <a:rPr lang="ru-RU" sz="1300" dirty="0" err="1" smtClean="0">
                <a:solidFill>
                  <a:srgbClr val="003300"/>
                </a:solidFill>
                <a:latin typeface="Bahnschrift SemiBold" pitchFamily="34" charset="0"/>
              </a:rPr>
              <a:t>машино</a:t>
            </a:r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-место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0,2 %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44" name="Рисунок 43" descr="гараж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40143" y="3960115"/>
            <a:ext cx="792687" cy="648072"/>
          </a:xfrm>
          <a:prstGeom prst="rect">
            <a:avLst/>
          </a:prstGeom>
        </p:spPr>
      </p:pic>
      <p:cxnSp>
        <p:nvCxnSpPr>
          <p:cNvPr id="45" name="Прямая со стрелкой 44"/>
          <p:cNvCxnSpPr>
            <a:stCxn id="43" idx="1"/>
          </p:cNvCxnSpPr>
          <p:nvPr/>
        </p:nvCxnSpPr>
        <p:spPr>
          <a:xfrm flipH="1">
            <a:off x="6615009" y="4264048"/>
            <a:ext cx="538578" cy="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Блок-схема: альтернативный процесс 46"/>
          <p:cNvSpPr/>
          <p:nvPr/>
        </p:nvSpPr>
        <p:spPr>
          <a:xfrm>
            <a:off x="5252502" y="4738001"/>
            <a:ext cx="2096616" cy="648072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Хозяйственные строения и сооружения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0,2%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48" name="Рисунок 47" descr="хоз строение 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197333" y="4608187"/>
            <a:ext cx="826907" cy="836712"/>
          </a:xfrm>
          <a:prstGeom prst="rect">
            <a:avLst/>
          </a:prstGeom>
        </p:spPr>
      </p:pic>
      <p:cxnSp>
        <p:nvCxnSpPr>
          <p:cNvPr id="49" name="Прямая со стрелкой 48"/>
          <p:cNvCxnSpPr/>
          <p:nvPr/>
        </p:nvCxnSpPr>
        <p:spPr>
          <a:xfrm>
            <a:off x="7478448" y="4971335"/>
            <a:ext cx="594989" cy="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Блок-схема: альтернативный процесс 51"/>
          <p:cNvSpPr/>
          <p:nvPr/>
        </p:nvSpPr>
        <p:spPr>
          <a:xfrm>
            <a:off x="7191400" y="5463980"/>
            <a:ext cx="1952600" cy="1394019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Административно-офисные и коммерческие объекты:</a:t>
            </a:r>
            <a:endParaRPr lang="en-US" sz="1300" dirty="0" smtClean="0">
              <a:solidFill>
                <a:srgbClr val="003300"/>
              </a:solidFill>
              <a:latin typeface="Bahnschrift SemiBold" pitchFamily="34" charset="0"/>
            </a:endParaRPr>
          </a:p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-до 300 млн. -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2 %</a:t>
            </a:r>
          </a:p>
          <a:p>
            <a:pPr algn="ctr"/>
            <a:r>
              <a:rPr lang="ru-RU" sz="1300" dirty="0" smtClean="0">
                <a:solidFill>
                  <a:schemeClr val="bg1"/>
                </a:solidFill>
                <a:latin typeface="Bahnschrift SemiBold" pitchFamily="34" charset="0"/>
              </a:rPr>
              <a:t>- свыше 300 млн. –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 2,5%</a:t>
            </a:r>
          </a:p>
          <a:p>
            <a:pPr algn="ctr"/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53" name="Рисунок 52" descr="тц1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966640" y="5437838"/>
            <a:ext cx="1794548" cy="744405"/>
          </a:xfrm>
          <a:prstGeom prst="rect">
            <a:avLst/>
          </a:prstGeom>
        </p:spPr>
      </p:pic>
      <p:cxnSp>
        <p:nvCxnSpPr>
          <p:cNvPr id="54" name="Прямая со стрелкой 53"/>
          <p:cNvCxnSpPr/>
          <p:nvPr/>
        </p:nvCxnSpPr>
        <p:spPr>
          <a:xfrm flipH="1" flipV="1">
            <a:off x="6632628" y="5860025"/>
            <a:ext cx="337308" cy="72008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Блок-схема: альтернативный процесс 57"/>
          <p:cNvSpPr/>
          <p:nvPr/>
        </p:nvSpPr>
        <p:spPr>
          <a:xfrm>
            <a:off x="3715450" y="6211896"/>
            <a:ext cx="1672952" cy="576064"/>
          </a:xfrm>
          <a:prstGeom prst="flowChartAlternateProcess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solidFill>
                  <a:srgbClr val="003300"/>
                </a:solidFill>
                <a:latin typeface="Bahnschrift SemiBold" pitchFamily="34" charset="0"/>
              </a:rPr>
              <a:t>Прочие объекты – </a:t>
            </a:r>
            <a:r>
              <a:rPr lang="ru-RU" sz="1300" dirty="0" smtClean="0">
                <a:solidFill>
                  <a:srgbClr val="FF0000"/>
                </a:solidFill>
                <a:latin typeface="Bahnschrift SemiBold" pitchFamily="34" charset="0"/>
              </a:rPr>
              <a:t>0,5%</a:t>
            </a:r>
            <a:endParaRPr lang="ru-RU" sz="1300" dirty="0" smtClean="0">
              <a:solidFill>
                <a:srgbClr val="003300"/>
              </a:solidFill>
              <a:latin typeface="Bahnschrift SemiBold" pitchFamily="34" charset="0"/>
            </a:endParaRPr>
          </a:p>
        </p:txBody>
      </p:sp>
      <p:pic>
        <p:nvPicPr>
          <p:cNvPr id="59" name="Рисунок 58" descr="хоз строение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921272" y="6186875"/>
            <a:ext cx="749293" cy="611727"/>
          </a:xfrm>
          <a:prstGeom prst="rect">
            <a:avLst/>
          </a:prstGeom>
        </p:spPr>
      </p:pic>
      <p:cxnSp>
        <p:nvCxnSpPr>
          <p:cNvPr id="61" name="Прямая со стрелкой 60"/>
          <p:cNvCxnSpPr/>
          <p:nvPr/>
        </p:nvCxnSpPr>
        <p:spPr>
          <a:xfrm>
            <a:off x="5388402" y="6499928"/>
            <a:ext cx="432048" cy="0"/>
          </a:xfrm>
          <a:prstGeom prst="straightConnector1">
            <a:avLst/>
          </a:prstGeom>
          <a:ln w="38100">
            <a:solidFill>
              <a:srgbClr val="00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88702" y="5734608"/>
            <a:ext cx="3574983" cy="6924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Суммы предоставленных налоговых льгот (выпадающие доходы бюджетов) за 2023  год,  </a:t>
            </a:r>
            <a:r>
              <a:rPr lang="ru-RU" sz="1300" b="1" dirty="0" smtClean="0">
                <a:solidFill>
                  <a:srgbClr val="FF0000"/>
                </a:solidFill>
                <a:latin typeface="Bahnschrift SemiBold" pitchFamily="34" charset="0"/>
              </a:rPr>
              <a:t>391,0 </a:t>
            </a:r>
            <a:r>
              <a:rPr lang="ru-RU" sz="1300" b="1" dirty="0" err="1" smtClean="0">
                <a:solidFill>
                  <a:srgbClr val="003300"/>
                </a:solidFill>
                <a:latin typeface="Bahnschrift SemiBold" pitchFamily="34" charset="0"/>
              </a:rPr>
              <a:t>тыс.руб</a:t>
            </a:r>
            <a:r>
              <a:rPr lang="ru-RU" sz="1300" b="1" dirty="0" smtClean="0">
                <a:solidFill>
                  <a:srgbClr val="003300"/>
                </a:solidFill>
                <a:latin typeface="Bahnschrift SemiBold" pitchFamily="34" charset="0"/>
              </a:rPr>
              <a:t>.</a:t>
            </a:r>
          </a:p>
        </p:txBody>
      </p:sp>
      <p:sp>
        <p:nvSpPr>
          <p:cNvPr id="50" name="Загнутый угол 49"/>
          <p:cNvSpPr/>
          <p:nvPr/>
        </p:nvSpPr>
        <p:spPr>
          <a:xfrm>
            <a:off x="-5808" y="5528"/>
            <a:ext cx="5826257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6270" y="166865"/>
            <a:ext cx="5976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ЛЬГОТЫ  ПО НАЛОГУ   ИМУЩЕСТВО  ФИЗИЧЕСКИХ  ЛИЦ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09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10"/>
          <p:cNvSpPr/>
          <p:nvPr/>
        </p:nvSpPr>
        <p:spPr>
          <a:xfrm>
            <a:off x="1114067" y="4642103"/>
            <a:ext cx="4824973" cy="2073081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79673116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874019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676,4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26223" y="775398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1 100,0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370823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905,7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78881" y="1219649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941,9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06816" y="1169045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979,6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319412087"/>
              </p:ext>
            </p:extLst>
          </p:nvPr>
        </p:nvGraphicFramePr>
        <p:xfrm>
          <a:off x="323528" y="2335684"/>
          <a:ext cx="5400600" cy="1935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0066"/>
          </a:solidFill>
          <a:ln>
            <a:solidFill>
              <a:srgbClr val="D600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71082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24-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6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302278153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57920819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826649488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09293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2025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2026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D60093"/>
                </a:solidFill>
                <a:latin typeface="Bookman Old Style" pitchFamily="18" charset="0"/>
              </a:rPr>
              <a:t>2027</a:t>
            </a:r>
            <a:endParaRPr lang="ru-RU" sz="1400" b="1" dirty="0">
              <a:solidFill>
                <a:srgbClr val="D60093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0,9%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0,9%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0,9%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5668" y="4593354"/>
            <a:ext cx="479337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Плательщиками </a:t>
            </a:r>
            <a:r>
              <a:rPr lang="ru-RU" sz="1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государственной пошлины </a:t>
            </a: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признаются организации и физические лица, в случае, если они: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Обращаются за совершением юридически значимых действий, предусмотренных главой 25.3 Налогового кодекса РФ;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Выступают ответчиками (административными ответчиками) в судах общей юрисдикции, или по делам, рассматриваемым мировыми судьями, и если решение при этом принято не в их пользу. (Ст.333.17 Налогового кодекса РФ).</a:t>
            </a:r>
          </a:p>
          <a:p>
            <a:endParaRPr lang="ru-RU" sz="1400" dirty="0">
              <a:solidFill>
                <a:srgbClr val="003399"/>
              </a:solidFill>
              <a:latin typeface="Sitka Small" panose="02000505000000020004" pitchFamily="2" charset="0"/>
            </a:endParaRPr>
          </a:p>
        </p:txBody>
      </p:sp>
      <p:sp>
        <p:nvSpPr>
          <p:cNvPr id="29" name="Загнутый угол 28"/>
          <p:cNvSpPr/>
          <p:nvPr/>
        </p:nvSpPr>
        <p:spPr>
          <a:xfrm>
            <a:off x="-8874" y="0"/>
            <a:ext cx="4125906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8874" y="89674"/>
            <a:ext cx="386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ГОСУДАРСТВЕННАЯ    ПОШЛИНА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59" y="369909"/>
            <a:ext cx="2301021" cy="2301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" y="5281216"/>
            <a:ext cx="1324298" cy="1324298"/>
          </a:xfrm>
          <a:prstGeom prst="rect">
            <a:avLst/>
          </a:prstGeom>
        </p:spPr>
      </p:pic>
      <p:sp>
        <p:nvSpPr>
          <p:cNvPr id="33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5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572449"/>
              </p:ext>
            </p:extLst>
          </p:nvPr>
        </p:nvGraphicFramePr>
        <p:xfrm>
          <a:off x="107502" y="620688"/>
          <a:ext cx="8928994" cy="443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404,4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029,3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545,1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567,0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589,7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48</a:t>
                      </a:r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505,5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465,4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371,0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508,5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650,0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898,6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362,1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599,3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101,8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864466698"/>
              </p:ext>
            </p:extLst>
          </p:nvPr>
        </p:nvGraphicFramePr>
        <p:xfrm>
          <a:off x="3497070" y="5085184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819860853"/>
              </p:ext>
            </p:extLst>
          </p:nvPr>
        </p:nvGraphicFramePr>
        <p:xfrm>
          <a:off x="3635896" y="5589240"/>
          <a:ext cx="5400600" cy="936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Sitka Small" panose="02000505000000020004" pitchFamily="2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0" name="Загнутый угол 19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9275" y="156456"/>
            <a:ext cx="6192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НЕНАЛОГОВЫХ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нутый угол 30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297405"/>
              </p:ext>
            </p:extLst>
          </p:nvPr>
        </p:nvGraphicFramePr>
        <p:xfrm>
          <a:off x="0" y="908720"/>
          <a:ext cx="9036496" cy="315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172"/>
                <a:gridCol w="1262772"/>
                <a:gridCol w="1296144"/>
                <a:gridCol w="1224136"/>
                <a:gridCol w="1224136"/>
                <a:gridCol w="1224136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817,2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183 076,0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373,0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416,0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609,0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824,1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230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438,8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233,5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716,3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484,1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139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337,6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966,2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512,3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166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652,6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955,2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11 523,7 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610,1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513416380"/>
              </p:ext>
            </p:extLst>
          </p:nvPr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552061043"/>
              </p:ext>
            </p:extLst>
          </p:nvPr>
        </p:nvGraphicFramePr>
        <p:xfrm>
          <a:off x="3563888" y="5013177"/>
          <a:ext cx="5472608" cy="140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 И  СТРУКТУРА   БЕЗВОЗМЕЗДНЫХ   ПОСТУПЛЕНИЙ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нутый угол 10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414" y="2546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ТРАНСФЕРТЫ  ИЗ БЮДЖЕТА СМОЛЕНСКОЙ ОБЛАСТИ   (СУБСИДИИ) 2025 год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23528" y="574140"/>
            <a:ext cx="8640960" cy="766628"/>
          </a:xfrm>
          <a:prstGeom prst="round2Diag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61068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в бюджете муниципального образования запланировано  поступление 14 целевых субсидий на общую сумму 75 255,5 тыс. рублей</a:t>
            </a:r>
            <a:endParaRPr lang="ru-RU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703409"/>
              </p:ext>
            </p:extLst>
          </p:nvPr>
        </p:nvGraphicFramePr>
        <p:xfrm>
          <a:off x="323528" y="1397001"/>
          <a:ext cx="8640960" cy="526331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7196133"/>
                <a:gridCol w="1444827"/>
              </a:tblGrid>
              <a:tr h="404870">
                <a:tc>
                  <a:txBody>
                    <a:bodyPr/>
                    <a:lstStyle/>
                    <a:p>
                      <a:r>
                        <a:rPr lang="ru-RU" sz="1700" b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предоставление выплат молодым семьям на приобретение жилья</a:t>
                      </a:r>
                      <a:endParaRPr lang="ru-RU" sz="1700" b="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400,6</a:t>
                      </a:r>
                      <a:endParaRPr lang="ru-RU" sz="2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пополнение книжных фондов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16,8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функционирование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«Точек роста» в школах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490,0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питание учащихся в школах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3 409,5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капитальный ремонт зданий школ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546,1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модернизацию школьных систем образования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39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445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ремонт дорог (сельских)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13 600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ремонт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автомобильных дорог общего пользования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10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000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ремонт шахтных колодцев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500,0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Субсидия на разработку генеральных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планов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273,4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Субсидии на восстановление воинских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захоронений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1 793,0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Субсидии на обустройство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детских игровых площадок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2 083,3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487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Формирование современной городской среды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1 494,0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9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нутый угол 10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414" y="2546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ТРАНСФЕРТЫ  ИЗ БЮДЖЕТА СМОЛЕНСКОЙ ОБЛАСТИ   (СУБВЕНЦИИ) 2025 год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135414" y="574140"/>
            <a:ext cx="8829074" cy="682877"/>
          </a:xfrm>
          <a:prstGeom prst="round2Diag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13500000" scaled="1"/>
            <a:tileRect/>
          </a:gra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610686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в бюджете муниципального образования запланировано  поступление 16 целевых субвенций на общую сумму 163 512,3 тыс. рублей</a:t>
            </a:r>
            <a:endParaRPr lang="ru-RU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090806"/>
              </p:ext>
            </p:extLst>
          </p:nvPr>
        </p:nvGraphicFramePr>
        <p:xfrm>
          <a:off x="323528" y="1293566"/>
          <a:ext cx="8640960" cy="5366743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6912768"/>
                <a:gridCol w="1728192"/>
              </a:tblGrid>
              <a:tr h="409894">
                <a:tc>
                  <a:txBody>
                    <a:bodyPr/>
                    <a:lstStyle/>
                    <a:p>
                      <a:r>
                        <a:rPr lang="ru-RU" sz="1700" b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Льготные коммунальные педагогическим работникам</a:t>
                      </a:r>
                      <a:endParaRPr lang="ru-RU" sz="1700" b="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3 348,9</a:t>
                      </a:r>
                      <a:endParaRPr lang="ru-RU" sz="2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Субвенции на организацию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работы административной комиссии и КДН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972,0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содержание ребенка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под опекой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1 078,8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ЗАГС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780,7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классное руководство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13</a:t>
                      </a:r>
                      <a:r>
                        <a:rPr kumimoji="0" lang="ru-RU" sz="2000" b="1" kern="12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581,3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по воинскому учету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406,0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Составление списков в присяжные заседатели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Госстандарт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( ФОТ и учебные расходы в школах)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116 963,4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на ФОТ и учебные расходы в дошкольных учреждениях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15 891,1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содержание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ребенка в приемной семье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899,0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48015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Оплата труда приемных родителей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298,6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на организацию деятельности по опеке и попечительству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1 403,1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  <a:tr h="40989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Субвенция на жилье детям-сиротам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2000" b="1" kern="12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7 568,9</a:t>
                      </a:r>
                      <a:endParaRPr kumimoji="0" lang="ru-RU" sz="2000" b="1" kern="12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4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нутый угол 5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443194"/>
              </p:ext>
            </p:extLst>
          </p:nvPr>
        </p:nvGraphicFramePr>
        <p:xfrm>
          <a:off x="107504" y="620688"/>
          <a:ext cx="8856984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БЮДЖЕТНЫХ   СРЕДСТВ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0"/>
          <p:cNvSpPr/>
          <p:nvPr/>
        </p:nvSpPr>
        <p:spPr>
          <a:xfrm>
            <a:off x="251520" y="639323"/>
            <a:ext cx="8640960" cy="1931866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CCFF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just">
              <a:spcBef>
                <a:spcPts val="100"/>
              </a:spcBef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                     </a:t>
            </a:r>
            <a:endParaRPr lang="ru-RU" sz="1400" i="1" spc="-3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-8874" y="0"/>
            <a:ext cx="652338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20451"/>
            <a:ext cx="58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БЮДЖЕТНЫХ   СРЕДСТВ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669292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Формирование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расходов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счёт средств соответствующих бюджетов. </a:t>
            </a:r>
            <a:endParaRPr lang="ru-RU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Основные 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подходы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284885" y="2906303"/>
            <a:ext cx="8658564" cy="528569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Сохранение социальной направленности бюджета округа.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Стрелка вправо 7"/>
          <p:cNvSpPr/>
          <p:nvPr/>
        </p:nvSpPr>
        <p:spPr>
          <a:xfrm>
            <a:off x="242718" y="3738051"/>
            <a:ext cx="8658564" cy="528569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Повышение качества муниципальных программ округа.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Стрелка вправо 7"/>
          <p:cNvSpPr/>
          <p:nvPr/>
        </p:nvSpPr>
        <p:spPr>
          <a:xfrm>
            <a:off x="251520" y="4524843"/>
            <a:ext cx="8658564" cy="528569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Обеспечение реализации указов Президента Российской Федерации.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Стрелка вправо 7"/>
          <p:cNvSpPr/>
          <p:nvPr/>
        </p:nvSpPr>
        <p:spPr>
          <a:xfrm>
            <a:off x="276598" y="5236436"/>
            <a:ext cx="8658564" cy="528569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Повышение эффективности оказания муниципальных услуг.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Стрелка вправо 7"/>
          <p:cNvSpPr/>
          <p:nvPr/>
        </p:nvSpPr>
        <p:spPr>
          <a:xfrm>
            <a:off x="306000" y="5974902"/>
            <a:ext cx="8658564" cy="685402"/>
          </a:xfrm>
          <a:custGeom>
            <a:avLst/>
            <a:gdLst>
              <a:gd name="connsiteX0" fmla="*/ 0 w 8658564"/>
              <a:gd name="connsiteY0" fmla="*/ 249101 h 996402"/>
              <a:gd name="connsiteX1" fmla="*/ 8160363 w 8658564"/>
              <a:gd name="connsiteY1" fmla="*/ 249101 h 996402"/>
              <a:gd name="connsiteX2" fmla="*/ 8160363 w 8658564"/>
              <a:gd name="connsiteY2" fmla="*/ 0 h 996402"/>
              <a:gd name="connsiteX3" fmla="*/ 8658564 w 8658564"/>
              <a:gd name="connsiteY3" fmla="*/ 498201 h 996402"/>
              <a:gd name="connsiteX4" fmla="*/ 8160363 w 8658564"/>
              <a:gd name="connsiteY4" fmla="*/ 996402 h 996402"/>
              <a:gd name="connsiteX5" fmla="*/ 8160363 w 8658564"/>
              <a:gd name="connsiteY5" fmla="*/ 747302 h 996402"/>
              <a:gd name="connsiteX6" fmla="*/ 0 w 8658564"/>
              <a:gd name="connsiteY6" fmla="*/ 747302 h 996402"/>
              <a:gd name="connsiteX7" fmla="*/ 0 w 8658564"/>
              <a:gd name="connsiteY7" fmla="*/ 249101 h 996402"/>
              <a:gd name="connsiteX0" fmla="*/ 0 w 8658564"/>
              <a:gd name="connsiteY0" fmla="*/ 4552 h 751853"/>
              <a:gd name="connsiteX1" fmla="*/ 8160363 w 8658564"/>
              <a:gd name="connsiteY1" fmla="*/ 4552 h 751853"/>
              <a:gd name="connsiteX2" fmla="*/ 8181628 w 8658564"/>
              <a:gd name="connsiteY2" fmla="*/ 0 h 751853"/>
              <a:gd name="connsiteX3" fmla="*/ 8658564 w 8658564"/>
              <a:gd name="connsiteY3" fmla="*/ 253652 h 751853"/>
              <a:gd name="connsiteX4" fmla="*/ 8160363 w 8658564"/>
              <a:gd name="connsiteY4" fmla="*/ 751853 h 751853"/>
              <a:gd name="connsiteX5" fmla="*/ 8160363 w 8658564"/>
              <a:gd name="connsiteY5" fmla="*/ 502753 h 751853"/>
              <a:gd name="connsiteX6" fmla="*/ 0 w 8658564"/>
              <a:gd name="connsiteY6" fmla="*/ 502753 h 751853"/>
              <a:gd name="connsiteX7" fmla="*/ 0 w 8658564"/>
              <a:gd name="connsiteY7" fmla="*/ 4552 h 751853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613630"/>
              <a:gd name="connsiteX1" fmla="*/ 8160363 w 8658564"/>
              <a:gd name="connsiteY1" fmla="*/ 4552 h 613630"/>
              <a:gd name="connsiteX2" fmla="*/ 8181628 w 8658564"/>
              <a:gd name="connsiteY2" fmla="*/ 0 h 613630"/>
              <a:gd name="connsiteX3" fmla="*/ 8658564 w 8658564"/>
              <a:gd name="connsiteY3" fmla="*/ 253652 h 613630"/>
              <a:gd name="connsiteX4" fmla="*/ 8149730 w 8658564"/>
              <a:gd name="connsiteY4" fmla="*/ 613630 h 613630"/>
              <a:gd name="connsiteX5" fmla="*/ 8160363 w 8658564"/>
              <a:gd name="connsiteY5" fmla="*/ 502753 h 613630"/>
              <a:gd name="connsiteX6" fmla="*/ 0 w 8658564"/>
              <a:gd name="connsiteY6" fmla="*/ 502753 h 613630"/>
              <a:gd name="connsiteX7" fmla="*/ 0 w 8658564"/>
              <a:gd name="connsiteY7" fmla="*/ 4552 h 613630"/>
              <a:gd name="connsiteX0" fmla="*/ 0 w 8658564"/>
              <a:gd name="connsiteY0" fmla="*/ 4552 h 528569"/>
              <a:gd name="connsiteX1" fmla="*/ 8160363 w 8658564"/>
              <a:gd name="connsiteY1" fmla="*/ 4552 h 528569"/>
              <a:gd name="connsiteX2" fmla="*/ 8181628 w 8658564"/>
              <a:gd name="connsiteY2" fmla="*/ 0 h 528569"/>
              <a:gd name="connsiteX3" fmla="*/ 8658564 w 8658564"/>
              <a:gd name="connsiteY3" fmla="*/ 253652 h 528569"/>
              <a:gd name="connsiteX4" fmla="*/ 8139098 w 8658564"/>
              <a:gd name="connsiteY4" fmla="*/ 528569 h 528569"/>
              <a:gd name="connsiteX5" fmla="*/ 8160363 w 8658564"/>
              <a:gd name="connsiteY5" fmla="*/ 502753 h 528569"/>
              <a:gd name="connsiteX6" fmla="*/ 0 w 8658564"/>
              <a:gd name="connsiteY6" fmla="*/ 502753 h 528569"/>
              <a:gd name="connsiteX7" fmla="*/ 0 w 8658564"/>
              <a:gd name="connsiteY7" fmla="*/ 4552 h 52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8564" h="528569">
                <a:moveTo>
                  <a:pt x="0" y="4552"/>
                </a:moveTo>
                <a:lnTo>
                  <a:pt x="8160363" y="4552"/>
                </a:lnTo>
                <a:lnTo>
                  <a:pt x="8181628" y="0"/>
                </a:lnTo>
                <a:lnTo>
                  <a:pt x="8658564" y="253652"/>
                </a:lnTo>
                <a:lnTo>
                  <a:pt x="8139098" y="528569"/>
                </a:lnTo>
                <a:lnTo>
                  <a:pt x="8160363" y="502753"/>
                </a:lnTo>
                <a:lnTo>
                  <a:pt x="0" y="502753"/>
                </a:lnTo>
                <a:lnTo>
                  <a:pt x="0" y="4552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  <a:shade val="30000"/>
                  <a:satMod val="115000"/>
                </a:schemeClr>
              </a:gs>
              <a:gs pos="50000">
                <a:schemeClr val="tx2">
                  <a:lumMod val="75000"/>
                  <a:shade val="67500"/>
                  <a:satMod val="115000"/>
                </a:schemeClr>
              </a:gs>
              <a:gs pos="100000">
                <a:schemeClr val="tx2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00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Оптимизация расходов в целях обеспечения </a:t>
            </a:r>
          </a:p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финансирования приоритетных расходных обязательств 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0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нутый угол 15"/>
          <p:cNvSpPr/>
          <p:nvPr/>
        </p:nvSpPr>
        <p:spPr>
          <a:xfrm>
            <a:off x="5804770" y="23531"/>
            <a:ext cx="3318827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25541560"/>
              </p:ext>
            </p:extLst>
          </p:nvPr>
        </p:nvGraphicFramePr>
        <p:xfrm>
          <a:off x="51284" y="764704"/>
          <a:ext cx="89852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06459" y="4183308"/>
            <a:ext cx="2433409" cy="1712399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414153" y="5159925"/>
            <a:ext cx="1461410" cy="1471565"/>
          </a:xfrm>
          <a:prstGeom prst="flowChartConnector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1778970" y="5405523"/>
            <a:ext cx="1265112" cy="1191417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6323766" y="5485253"/>
            <a:ext cx="1265112" cy="1191417"/>
          </a:xfrm>
          <a:prstGeom prst="flowChartConnector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ДОХОДЫ</a:t>
            </a:r>
            <a:endParaRPr lang="ru-RU" sz="1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7491561" y="5248044"/>
            <a:ext cx="1462134" cy="142862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РАСХОДЫ</a:t>
            </a:r>
            <a:endParaRPr lang="ru-RU" sz="11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2042" y="188640"/>
            <a:ext cx="3099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ТЕРМИНЫ  И  ПОНЯТИЯ</a:t>
            </a:r>
          </a:p>
          <a:p>
            <a:pPr algn="ctr"/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нутый угол 26"/>
          <p:cNvSpPr/>
          <p:nvPr/>
        </p:nvSpPr>
        <p:spPr>
          <a:xfrm>
            <a:off x="-8874" y="0"/>
            <a:ext cx="710115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681889"/>
              </p:ext>
            </p:extLst>
          </p:nvPr>
        </p:nvGraphicFramePr>
        <p:xfrm>
          <a:off x="0" y="464841"/>
          <a:ext cx="9036495" cy="4780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1731"/>
                <a:gridCol w="1634505"/>
                <a:gridCol w="1634505"/>
                <a:gridCol w="1585754"/>
              </a:tblGrid>
              <a:tr h="50945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2025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2026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2027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118 149,5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58 615,8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54 565,3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0213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48 439,0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24 636,Ю3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31 77,6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4213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Охрана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окружающей 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среды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520,5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465,4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371,0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263 126,7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235 266,3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213 864,1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000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59 047,3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54 840,4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61 767,1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5399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Жилищно-коммунальное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хозяйство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21 792,4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30 036,4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77 536,7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30440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23 364,4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21 540,1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18 898,3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440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спорт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6 978,4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5 814,5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5 913,5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794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7641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Национальная безопасность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200,0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7641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Национальная оборона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440,8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490,4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506,0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91654010"/>
              </p:ext>
            </p:extLst>
          </p:nvPr>
        </p:nvGraphicFramePr>
        <p:xfrm>
          <a:off x="-756592" y="5085185"/>
          <a:ext cx="6660232" cy="1575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390173974"/>
              </p:ext>
            </p:extLst>
          </p:nvPr>
        </p:nvGraphicFramePr>
        <p:xfrm>
          <a:off x="97305" y="5969150"/>
          <a:ext cx="5842847" cy="556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2107664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468143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3180" y="1311240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94986" y="3645024"/>
            <a:ext cx="683568" cy="456886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1253" y="3832988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294" y="3285043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71288" y="5283878"/>
            <a:ext cx="2421192" cy="1532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107068" y="125706"/>
            <a:ext cx="7705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БЮДЖЕТА  ПО  РАЗДЕЛАМ  КЛАССИФИКАЦИИ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73" y="1787912"/>
            <a:ext cx="482575" cy="4877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695">
            <a:off x="2909276" y="2732350"/>
            <a:ext cx="691018" cy="6910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" y="1077713"/>
            <a:ext cx="640710" cy="354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11038" r="14563" b="10213"/>
          <a:stretch/>
        </p:blipFill>
        <p:spPr>
          <a:xfrm>
            <a:off x="3174138" y="4327508"/>
            <a:ext cx="762637" cy="66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2" y="4719627"/>
            <a:ext cx="870084" cy="564250"/>
          </a:xfrm>
          <a:prstGeom prst="rect">
            <a:avLst/>
          </a:prstGeom>
        </p:spPr>
      </p:pic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нутый угол 25"/>
          <p:cNvSpPr/>
          <p:nvPr/>
        </p:nvSpPr>
        <p:spPr>
          <a:xfrm>
            <a:off x="-8874" y="0"/>
            <a:ext cx="8029164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12,8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34,1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7,6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0,9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51520" y="4869160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57,3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3,0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5013176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3429000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1916832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916832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321297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4725144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5816010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01.01.2024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7 716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чел.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ДОХОДЫ в 2025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542 066,3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РАСХОДЫ в 2025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542 066,3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4606" y="163214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нутый угол 7"/>
          <p:cNvSpPr/>
          <p:nvPr/>
        </p:nvSpPr>
        <p:spPr>
          <a:xfrm>
            <a:off x="-8874" y="0"/>
            <a:ext cx="7245170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2" y="68080"/>
            <a:ext cx="77048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ОТДЕЛЬНЫХ   КАТЕГОРИЙ РАБОТНИКОВ</a:t>
            </a:r>
          </a:p>
          <a:p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92380726"/>
              </p:ext>
            </p:extLst>
          </p:nvPr>
        </p:nvGraphicFramePr>
        <p:xfrm>
          <a:off x="611560" y="527086"/>
          <a:ext cx="8280920" cy="5817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2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нутый угол 11"/>
          <p:cNvSpPr/>
          <p:nvPr/>
        </p:nvSpPr>
        <p:spPr>
          <a:xfrm>
            <a:off x="-8874" y="0"/>
            <a:ext cx="5765599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230378183"/>
              </p:ext>
            </p:extLst>
          </p:nvPr>
        </p:nvGraphicFramePr>
        <p:xfrm>
          <a:off x="251520" y="692696"/>
          <a:ext cx="86409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887167549"/>
              </p:ext>
            </p:extLst>
          </p:nvPr>
        </p:nvGraphicFramePr>
        <p:xfrm>
          <a:off x="35496" y="4119627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8093" y="125543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 в 2025 ГОДУ</a:t>
            </a:r>
            <a:endParaRPr lang="ru-RU" sz="1400" b="1" dirty="0"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нутый угол 17"/>
          <p:cNvSpPr/>
          <p:nvPr/>
        </p:nvSpPr>
        <p:spPr>
          <a:xfrm>
            <a:off x="13321" y="0"/>
            <a:ext cx="3766592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муниципальный округ»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933666548"/>
              </p:ext>
            </p:extLst>
          </p:nvPr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52120" y="4149080"/>
            <a:ext cx="14718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Поддержка отраслей экономики </a:t>
            </a:r>
          </a:p>
          <a:p>
            <a:endParaRPr lang="ru-RU" dirty="0"/>
          </a:p>
        </p:txBody>
      </p:sp>
      <p:pic>
        <p:nvPicPr>
          <p:cNvPr id="40" name="Рисунок 39" descr="обж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52320" y="2852936"/>
            <a:ext cx="1137091" cy="792088"/>
          </a:xfrm>
          <a:prstGeom prst="rect">
            <a:avLst/>
          </a:prstGeom>
        </p:spPr>
      </p:pic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24128" y="2780928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79912" y="2852936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95736" y="2924944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252319" y="132891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ПРОГРАММЫ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нутый угол 5"/>
          <p:cNvSpPr/>
          <p:nvPr/>
        </p:nvSpPr>
        <p:spPr>
          <a:xfrm>
            <a:off x="20462" y="0"/>
            <a:ext cx="6279729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622719"/>
            <a:ext cx="8681442" cy="6026896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926" y="166865"/>
            <a:ext cx="5984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 МУНИЦИПАЛЬНЫХ   ПРОГРАММ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126217349"/>
              </p:ext>
            </p:extLst>
          </p:nvPr>
        </p:nvGraphicFramePr>
        <p:xfrm>
          <a:off x="-1392" y="332656"/>
          <a:ext cx="9116089" cy="6194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Скругленная прямоугольная выноска 11"/>
          <p:cNvSpPr/>
          <p:nvPr/>
        </p:nvSpPr>
        <p:spPr>
          <a:xfrm>
            <a:off x="6948264" y="3789040"/>
            <a:ext cx="1440160" cy="652719"/>
          </a:xfrm>
          <a:prstGeom prst="wedgeRound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</a:t>
            </a:r>
            <a:r>
              <a:rPr lang="ru-RU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сего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534 769,5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7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44420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СТРУКТУРА  БЮДЖЕТА ПО  ПРОГРАММНЫМ   И  НЕПРОГРОММНЫМ  НАПРАВЛЕНИЯМ  РАСХОДОВ</a:t>
            </a:r>
            <a:endParaRPr lang="ru-RU" sz="1400" dirty="0"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788070596"/>
              </p:ext>
            </p:extLst>
          </p:nvPr>
        </p:nvGraphicFramePr>
        <p:xfrm>
          <a:off x="179512" y="692696"/>
          <a:ext cx="885698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328930"/>
              </p:ext>
            </p:extLst>
          </p:nvPr>
        </p:nvGraphicFramePr>
        <p:xfrm>
          <a:off x="2555776" y="4374160"/>
          <a:ext cx="6419198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1263806"/>
                <a:gridCol w="1189462"/>
                <a:gridCol w="1338146"/>
              </a:tblGrid>
              <a:tr h="2726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2025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2026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2027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570344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7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296,8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1,3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323,0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(0,7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3 323,0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0,7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327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534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769,5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(98,7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428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390,0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(97,9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461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813,2</a:t>
                      </a:r>
                      <a:endParaRPr lang="ru-RU" sz="1400" b="0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(96,8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929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Условно-утвержденные</a:t>
                      </a:r>
                    </a:p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6 000,0</a:t>
                      </a:r>
                      <a:endParaRPr lang="ru-RU" sz="1400" b="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(1,4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12 000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(2,5%)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29257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542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066,3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437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713,0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477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136,2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9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2" y="4509120"/>
            <a:ext cx="2198842" cy="1772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нутый угол 18"/>
          <p:cNvSpPr/>
          <p:nvPr/>
        </p:nvSpPr>
        <p:spPr>
          <a:xfrm>
            <a:off x="0" y="-11999"/>
            <a:ext cx="5877798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43727" y="1015261"/>
            <a:ext cx="4140158" cy="864096"/>
          </a:xfrm>
          <a:prstGeom prst="cube">
            <a:avLst/>
          </a:prstGeom>
          <a:solidFill>
            <a:srgbClr val="0033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Холм-Жирковского окружного Совета и Контрольно-ревизионной комиссии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6" name="Куб 5"/>
          <p:cNvSpPr/>
          <p:nvPr/>
        </p:nvSpPr>
        <p:spPr>
          <a:xfrm>
            <a:off x="816828" y="2015182"/>
            <a:ext cx="4140158" cy="864096"/>
          </a:xfrm>
          <a:prstGeom prst="cube">
            <a:avLst/>
          </a:prstGeom>
          <a:solidFill>
            <a:srgbClr val="0000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Возмещение компенсационных расходов депутатам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1187624" y="2985474"/>
            <a:ext cx="4140158" cy="864096"/>
          </a:xfrm>
          <a:prstGeom prst="cube">
            <a:avLst/>
          </a:prstGeom>
          <a:solidFill>
            <a:srgbClr val="0066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Опубликование муниципальных правовых актов в СМИ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1551414" y="3982591"/>
            <a:ext cx="4140158" cy="864096"/>
          </a:xfrm>
          <a:prstGeom prst="cube">
            <a:avLst/>
          </a:prstGeom>
          <a:solidFill>
            <a:srgbClr val="6699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Резервный фонд</a:t>
            </a:r>
            <a:endParaRPr lang="ru-RU" sz="16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1979712" y="4970810"/>
            <a:ext cx="4140158" cy="864096"/>
          </a:xfrm>
          <a:prstGeom prst="cube">
            <a:avLst/>
          </a:prstGeom>
          <a:solidFill>
            <a:srgbClr val="99CCFF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Награждение грамотами, благодарственными письмами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54949" y="1256174"/>
            <a:ext cx="1469172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4 490,8 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57416" y="2168854"/>
            <a:ext cx="1440764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  576,0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32417" y="3272680"/>
            <a:ext cx="1481191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  70,0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13335" y="4260899"/>
            <a:ext cx="1548476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 2 000,0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73013" y="5172025"/>
            <a:ext cx="1098170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160,0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624000" y="260649"/>
            <a:ext cx="2412497" cy="1944216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Bookman Old Style" panose="02050604050505020204" pitchFamily="18" charset="0"/>
              </a:rPr>
              <a:t>Всего непрограммные расходы:</a:t>
            </a:r>
          </a:p>
          <a:p>
            <a:pPr algn="just"/>
            <a:r>
              <a:rPr lang="ru-RU" sz="2000" b="1" dirty="0" smtClean="0">
                <a:latin typeface="Bookman Old Style" panose="02050604050505020204" pitchFamily="18" charset="0"/>
              </a:rPr>
              <a:t>2025 г.- 7266,8</a:t>
            </a:r>
          </a:p>
          <a:p>
            <a:pPr algn="just"/>
            <a:r>
              <a:rPr lang="ru-RU" sz="2000" b="1" dirty="0" smtClean="0">
                <a:latin typeface="Bookman Old Style" panose="02050604050505020204" pitchFamily="18" charset="0"/>
              </a:rPr>
              <a:t>2026 г.- 3 323,0</a:t>
            </a:r>
          </a:p>
          <a:p>
            <a:pPr algn="just"/>
            <a:r>
              <a:rPr lang="ru-RU" sz="2000" b="1" dirty="0" smtClean="0">
                <a:latin typeface="Bookman Old Style" panose="02050604050505020204" pitchFamily="18" charset="0"/>
              </a:rPr>
              <a:t>2027 г.- 3 323,0</a:t>
            </a:r>
            <a:endParaRPr lang="ru-RU" sz="2000" b="1" dirty="0">
              <a:latin typeface="Bookman Old Style" panose="0205060405050502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662" y="120451"/>
            <a:ext cx="5796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НЕПРОГРАММНЫЕ НАПРАВЛЕНИЯ РАСХОДОВ  В 2025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4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348214" y="1844823"/>
            <a:ext cx="3688281" cy="194421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1.Эффективность созданных условий для органов местного самоуправления муниципального образования.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2.Улучшение условий хранения документов.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3.Увеличение количества субъектов малого предпринимательства в муниципальном округе.</a:t>
            </a:r>
            <a:endParaRPr lang="ru-RU" sz="12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918708626"/>
              </p:ext>
            </p:extLst>
          </p:nvPr>
        </p:nvGraphicFramePr>
        <p:xfrm>
          <a:off x="25984" y="1797446"/>
          <a:ext cx="5770151" cy="5060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-23482" y="13692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4427984" y="0"/>
            <a:ext cx="4734044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1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управления муниципальным образованием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«Холм-Жирковский муниципальный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округ» Смоленской области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9" name="Рисунок 18" descr="руководство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02960" y="4260076"/>
            <a:ext cx="3601587" cy="2400228"/>
          </a:xfrm>
          <a:prstGeom prst="rect">
            <a:avLst/>
          </a:prstGeom>
        </p:spPr>
      </p:pic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0" y="1114233"/>
            <a:ext cx="9105422" cy="59708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34478"/>
            <a:ext cx="8856984" cy="5760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ru-RU" sz="15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Создание условий для функционирования органов местного самоуправления муниципального образования «Холм-Жирковский муниципальный округ» Смоленской области</a:t>
            </a:r>
          </a:p>
          <a:p>
            <a:endParaRPr lang="ru-RU" dirty="0">
              <a:latin typeface="Sitka Small" panose="02000505000000020004" pitchFamily="2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06" y="410549"/>
            <a:ext cx="1371528" cy="702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-23482" y="13692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997351" y="0"/>
            <a:ext cx="5040560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«Создание условий для эффективного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«Холм-Жирковский муниципальный округ»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569064"/>
              </p:ext>
            </p:extLst>
          </p:nvPr>
        </p:nvGraphicFramePr>
        <p:xfrm>
          <a:off x="55822" y="952692"/>
          <a:ext cx="8919447" cy="590493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955247"/>
                <a:gridCol w="1321399"/>
                <a:gridCol w="1321399"/>
                <a:gridCol w="1321402"/>
              </a:tblGrid>
              <a:tr h="57408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КОМПЛЕКС   ПРОЦЕССНЫХ</a:t>
                      </a:r>
                      <a:r>
                        <a:rPr lang="ru-RU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 МЕРОПРИЯТИЙ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Создание условие эффективного функционирования ОМУ муниципального округа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26 543,2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22 500,2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22 500,2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информационной и технической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безопасности (ПО, лицензии)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r>
                        <a:rPr lang="ru-RU" sz="18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092,3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сохранности документов Архивного фонда РФ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75,0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54044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Развитие малого и среднего предпринимательства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реализации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переданных государственных полномочий (ЗАГС, КДМ, </a:t>
                      </a:r>
                      <a:r>
                        <a:rPr lang="ru-RU" sz="1700" baseline="0" dirty="0" err="1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АдмК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ru-RU" sz="18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194,4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ru-RU" sz="1800" b="1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256,0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2 259,6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взаимодействия с некоммерческими организациями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(Организации ветеранов и инвалидов)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996,4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996,4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996,4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Организация мероприятий,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направленных на формирование общественного мнения об округе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220,0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информационной открытости</a:t>
                      </a:r>
                      <a:r>
                        <a:rPr lang="ru-RU" sz="17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 органов местного самоуправления (СМИ)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120,0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74089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  <a:ea typeface="Verdana" panose="020B0604030504040204" pitchFamily="34" charset="0"/>
                        </a:rPr>
                        <a:t>Обеспечение взаимодействия органов местного самоуправления ( уплата взносов в Совет МО)</a:t>
                      </a:r>
                      <a:endParaRPr lang="ru-RU" sz="17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50,0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800" b="1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6424572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7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нутый угол 11"/>
          <p:cNvSpPr/>
          <p:nvPr/>
        </p:nvSpPr>
        <p:spPr>
          <a:xfrm>
            <a:off x="35247" y="-1881"/>
            <a:ext cx="3888681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14" name="Рисунок 13" descr="к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84" y="5225962"/>
            <a:ext cx="2191699" cy="15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б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196752"/>
            <a:ext cx="2376264" cy="178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193537838"/>
              </p:ext>
            </p:extLst>
          </p:nvPr>
        </p:nvGraphicFramePr>
        <p:xfrm>
          <a:off x="683568" y="764704"/>
          <a:ext cx="7641952" cy="5459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5247" y="120451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КАКИЕ БЫВАЮТ  БЮДЖЕТЫ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1.Отсутствие просроченной кредиторской задолженности.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2.Увеличение доли расходов бюджета, формируемых в рамках муниципальных программ.</a:t>
            </a:r>
          </a:p>
          <a:p>
            <a:pPr algn="just"/>
            <a:r>
              <a:rPr lang="ru-RU" sz="12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3.Обеспечение выполнения обязательств соглашений, предусматривающих меры по социально-экономическому развитию и оздоровлению муниципальных финансов.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611980538"/>
              </p:ext>
            </p:extLst>
          </p:nvPr>
        </p:nvGraphicFramePr>
        <p:xfrm>
          <a:off x="0" y="2996952"/>
          <a:ext cx="4788024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8789" y="37573"/>
            <a:ext cx="714613" cy="651092"/>
          </a:xfrm>
          <a:prstGeom prst="rect">
            <a:avLst/>
          </a:prstGeom>
        </p:spPr>
      </p:pic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1759579"/>
            <a:ext cx="2530661" cy="1440160"/>
          </a:xfrm>
          <a:prstGeom prst="rect">
            <a:avLst/>
          </a:prstGeom>
        </p:spPr>
      </p:pic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0" y="1016425"/>
            <a:ext cx="9105422" cy="68438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8215" y="989348"/>
            <a:ext cx="8928992" cy="64807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создание условий для эффективного исполнения полномочий органов местного самоуправления Холм-Жирковского муниципального округа,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3707904" y="-22160"/>
            <a:ext cx="5436096" cy="97981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«Создание условий для эффективного   </a:t>
            </a:r>
          </a:p>
          <a:p>
            <a:pPr algn="r"/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муниципальными финансами в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муниципальном образовании «Холм-Жирковский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муниципальный округ 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410347462"/>
              </p:ext>
            </p:extLst>
          </p:nvPr>
        </p:nvGraphicFramePr>
        <p:xfrm>
          <a:off x="4136869" y="2797918"/>
          <a:ext cx="4968553" cy="3976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657727" y="2040155"/>
            <a:ext cx="4462807" cy="1892901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3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1.Увеличение доли детей в возрасте 3-7 лет, получающих услуги дошкольного образования.</a:t>
            </a: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2.Увеличение количества обучающихся, которым представлены все основные виды современных условий обучения.</a:t>
            </a:r>
          </a:p>
          <a:p>
            <a:pPr algn="just"/>
            <a:r>
              <a:rPr lang="ru-RU" sz="1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3.Увеличение доли детей, охваченных мероприятиями регионального и всероссийского уровня.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957220110"/>
              </p:ext>
            </p:extLst>
          </p:nvPr>
        </p:nvGraphicFramePr>
        <p:xfrm>
          <a:off x="107504" y="1988840"/>
          <a:ext cx="554461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8578" y="1124744"/>
            <a:ext cx="9105422" cy="8344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34463" y="1124744"/>
            <a:ext cx="9036496" cy="692696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sz="13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3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938591" y="8448"/>
            <a:ext cx="5151146" cy="10027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«Холм-Жирковский муниципальный округ »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342528"/>
            <a:ext cx="589783" cy="613933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90" y="4585285"/>
            <a:ext cx="4057743" cy="2272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850904" y="0"/>
            <a:ext cx="5223154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«Холм-Жирковский муниципальный округ»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255405"/>
            <a:ext cx="589783" cy="613933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091652"/>
              </p:ext>
            </p:extLst>
          </p:nvPr>
        </p:nvGraphicFramePr>
        <p:xfrm>
          <a:off x="0" y="947732"/>
          <a:ext cx="9074058" cy="581374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955151"/>
                <a:gridCol w="1384589"/>
                <a:gridCol w="1384589"/>
                <a:gridCol w="1349729"/>
              </a:tblGrid>
              <a:tr h="50861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КОМПЛЕКС   ПРОЦЕССНЫХ</a:t>
                      </a:r>
                      <a:r>
                        <a:rPr lang="ru-RU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 МЕРОПРИЯТИЙ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5645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Региональный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 проект «Педагоги и наставники»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967,9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901,7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836,9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38275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Региональный проект «Лучшее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 детям»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994,7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Региональный проект «Поддержка семьи»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27 406,8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53473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«Развитие системы дошкольного образования»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40 316,7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38 934,4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40 538,2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3608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«Развитие системы общего образования»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150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643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144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046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148</a:t>
                      </a:r>
                      <a:r>
                        <a:rPr lang="ru-RU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223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47620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«Развитие системы дополнительного образования»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12 758,5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11 560,0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11 837,3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6438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«Организация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 отдыха и оздоровления детей и подростков»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284,8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284,8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284,8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6438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«Совершенствование системы воспитания» (Конкурсы,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 олимпиады, поддержка одаренных  детей)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260,0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6438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Обеспечение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 условий для реализации программы (Органы местного самоуправления)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4 416,2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6438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«Обеспечение деятельности МКУ «Централизованная бухгалтерия»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5 264,0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08619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latin typeface="Bahnschrift SemiCondensed" panose="020B0502040204020203" pitchFamily="34" charset="0"/>
                        </a:rPr>
                        <a:t>Организация реализации переданных полномочий(Опека)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1 403,1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1 403,1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1 403,1</a:t>
                      </a:r>
                      <a:endParaRPr lang="ru-RU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13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10"/>
          <p:cNvSpPr/>
          <p:nvPr/>
        </p:nvSpPr>
        <p:spPr>
          <a:xfrm>
            <a:off x="1561816" y="952463"/>
            <a:ext cx="6178535" cy="57867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10"/>
          <p:cNvSpPr/>
          <p:nvPr/>
        </p:nvSpPr>
        <p:spPr>
          <a:xfrm>
            <a:off x="4027778" y="1617953"/>
            <a:ext cx="4432654" cy="64821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776" y="228463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ДОШКОЛЬНОЕ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991465" y="9823"/>
            <a:ext cx="5152535" cy="930707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«Холм-Жирковский муниципальный округ»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268760"/>
            <a:ext cx="589783" cy="613933"/>
          </a:xfrm>
          <a:prstGeom prst="rect">
            <a:avLst/>
          </a:prstGeom>
        </p:spPr>
      </p:pic>
      <p:grpSp>
        <p:nvGrpSpPr>
          <p:cNvPr id="19" name="object 45"/>
          <p:cNvGrpSpPr/>
          <p:nvPr/>
        </p:nvGrpSpPr>
        <p:grpSpPr>
          <a:xfrm>
            <a:off x="237411" y="701755"/>
            <a:ext cx="1240790" cy="1202690"/>
            <a:chOff x="801623" y="827531"/>
            <a:chExt cx="1240790" cy="1202690"/>
          </a:xfrm>
        </p:grpSpPr>
        <p:sp>
          <p:nvSpPr>
            <p:cNvPr id="29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784352" y="1400425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8,0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5" name="object 10"/>
          <p:cNvSpPr txBox="1"/>
          <p:nvPr/>
        </p:nvSpPr>
        <p:spPr>
          <a:xfrm>
            <a:off x="1613150" y="976830"/>
            <a:ext cx="7323906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40 316,7 тыс.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8,0</a:t>
            </a:r>
            <a:r>
              <a:rPr sz="1600" b="1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1600" b="1" spc="-5" dirty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sz="1600" b="1" dirty="0">
                <a:solidFill>
                  <a:srgbClr val="F67B2A"/>
                </a:solidFill>
                <a:latin typeface="Arial"/>
                <a:cs typeface="Arial"/>
              </a:rPr>
              <a:t>	</a:t>
            </a:r>
            <a:r>
              <a:rPr sz="16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sz="1600" dirty="0">
                <a:solidFill>
                  <a:srgbClr val="39607C"/>
                </a:solidFill>
                <a:latin typeface="Microsoft Sans Serif"/>
                <a:cs typeface="Microsoft Sans Serif"/>
              </a:rPr>
              <a:t>	</a:t>
            </a:r>
            <a:r>
              <a:rPr sz="16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о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5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107504" y="2035087"/>
            <a:ext cx="3140710" cy="2812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5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7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 дошкольного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 образования: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5080" indent="455295" algn="just">
              <a:lnSpc>
                <a:spcPct val="100000"/>
              </a:lnSpc>
            </a:pP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4</a:t>
            </a:r>
            <a:r>
              <a:rPr sz="1400" b="1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муниципальных</a:t>
            </a: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бюд</a:t>
            </a:r>
            <a:r>
              <a:rPr sz="1400" spc="-2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жетных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дошкольных</a:t>
            </a:r>
            <a:r>
              <a:rPr sz="1400" spc="-1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тельных</a:t>
            </a:r>
            <a:r>
              <a:rPr sz="1400" spc="4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учреждений</a:t>
            </a:r>
            <a:r>
              <a:rPr sz="14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30" dirty="0">
                <a:solidFill>
                  <a:srgbClr val="39607C"/>
                </a:solidFill>
                <a:latin typeface="Microsoft Sans Serif"/>
                <a:cs typeface="Microsoft Sans Serif"/>
              </a:rPr>
              <a:t>(МБДОУ);</a:t>
            </a:r>
            <a:endParaRPr sz="1400" dirty="0"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b="1" dirty="0">
                <a:solidFill>
                  <a:srgbClr val="39607C"/>
                </a:solidFill>
                <a:latin typeface="Microsoft Sans Serif"/>
                <a:cs typeface="Microsoft Sans Serif"/>
              </a:rPr>
              <a:t>3</a:t>
            </a:r>
            <a:r>
              <a:rPr sz="1400" b="1" dirty="0" smtClean="0">
                <a:solidFill>
                  <a:srgbClr val="F57B2B"/>
                </a:solidFill>
                <a:latin typeface="Arial"/>
                <a:cs typeface="Arial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dirty="0">
                <a:solidFill>
                  <a:srgbClr val="39607C"/>
                </a:solidFill>
                <a:latin typeface="Microsoft Sans Serif"/>
                <a:cs typeface="Microsoft Sans Serif"/>
              </a:rPr>
              <a:t>м</a:t>
            </a:r>
            <a:r>
              <a:rPr lang="ru-RU" sz="140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униципальных бюджетных общеобразовательных учреждения (МБОУ)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210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93209" y="1544161"/>
            <a:ext cx="4504662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2025 году: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endParaRPr lang="ru-RU" sz="1600" b="1" dirty="0">
              <a:solidFill>
                <a:schemeClr val="bg1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511248" y="4396087"/>
            <a:ext cx="5446075" cy="1289449"/>
            <a:chOff x="509016" y="6542531"/>
            <a:chExt cx="6987958" cy="1283672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34 154,5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4778" y="6809683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7" y="6832640"/>
              <a:ext cx="6739256" cy="75824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дошкольных учреждений за средств областного и  местного бюджетов 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504680" y="3315753"/>
            <a:ext cx="5341847" cy="1269972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5 318,9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40"/>
              <a:ext cx="6815327" cy="60386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472750" y="2270922"/>
            <a:ext cx="5442995" cy="1061059"/>
            <a:chOff x="509016" y="6542531"/>
            <a:chExt cx="6970775" cy="1234439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548,3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4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воспитанников, посещающие дошкольное образовательное учреждение.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337682" y="438232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317601" y="327476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317601" y="2227482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3216" y="2344490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06818" y="3324178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45394" y="4507222"/>
            <a:ext cx="348996" cy="3489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4974051"/>
            <a:ext cx="3204273" cy="16054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52" y="5953595"/>
            <a:ext cx="1202568" cy="702435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567042" y="5568551"/>
            <a:ext cx="5446075" cy="1289449"/>
            <a:chOff x="509016" y="6542531"/>
            <a:chExt cx="6987958" cy="1283672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295,0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4778" y="6809683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7" y="6832640"/>
              <a:ext cx="6739256" cy="65159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проведение ремонта и благоустройство территорий детских садов 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332827" y="557460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470934" y="5656814"/>
            <a:ext cx="348996" cy="348996"/>
          </a:xfrm>
          <a:prstGeom prst="rect">
            <a:avLst/>
          </a:prstGeom>
        </p:spPr>
      </p:pic>
      <p:sp>
        <p:nvSpPr>
          <p:cNvPr id="70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9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object 10"/>
          <p:cNvSpPr/>
          <p:nvPr/>
        </p:nvSpPr>
        <p:spPr>
          <a:xfrm>
            <a:off x="4137897" y="848112"/>
            <a:ext cx="4432654" cy="64821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9315" y="19370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ОБЩЕЕ  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964871" y="0"/>
            <a:ext cx="5151146" cy="88766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«Холм-Жирковский муниципальный округ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35" name="object 10"/>
          <p:cNvSpPr txBox="1"/>
          <p:nvPr/>
        </p:nvSpPr>
        <p:spPr>
          <a:xfrm>
            <a:off x="219241" y="2001277"/>
            <a:ext cx="3122708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150 643,7тыс.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27,8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5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расходов бюджета.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01239" y="3208699"/>
            <a:ext cx="3140710" cy="15202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5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b="1" spc="-5" dirty="0">
                <a:solidFill>
                  <a:srgbClr val="39607C"/>
                </a:solidFill>
                <a:latin typeface="Arial"/>
                <a:cs typeface="Arial"/>
              </a:rPr>
              <a:t>8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 err="1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общего </a:t>
            </a:r>
            <a:r>
              <a:rPr sz="1400" spc="-2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школьного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образования</a:t>
            </a:r>
            <a:r>
              <a:rPr lang="ru-RU"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lang="ru-RU" sz="1400" spc="-20" dirty="0">
              <a:solidFill>
                <a:srgbClr val="39607C"/>
              </a:solidFill>
              <a:latin typeface="Microsoft Sans Serif"/>
              <a:cs typeface="Microsoft Sans Serif"/>
            </a:endParaRPr>
          </a:p>
          <a:p>
            <a:pPr marL="12700" marR="6985" indent="455295" algn="just">
              <a:lnSpc>
                <a:spcPct val="100000"/>
              </a:lnSpc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 810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20285" y="844849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2025 году</a:t>
            </a:r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700669" y="3199291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115 478,3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содержание укрепление материально- технической базы школ  и фонд заработной платы работников общеобразовательных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78887" y="2188989"/>
            <a:ext cx="5319657" cy="1160232"/>
            <a:chOff x="509015" y="6542531"/>
            <a:chExt cx="6941820" cy="1126236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18 872,0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40"/>
              <a:ext cx="6815327" cy="579456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водоотведению, приобретение дров.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1" name="object 3"/>
          <p:cNvGrpSpPr/>
          <p:nvPr/>
        </p:nvGrpSpPr>
        <p:grpSpPr>
          <a:xfrm>
            <a:off x="3628490" y="1437512"/>
            <a:ext cx="5420385" cy="880295"/>
            <a:chOff x="509016" y="6542531"/>
            <a:chExt cx="6941819" cy="1126236"/>
          </a:xfrm>
        </p:grpSpPr>
        <p:sp>
          <p:nvSpPr>
            <p:cNvPr id="52" name="object 5"/>
            <p:cNvSpPr/>
            <p:nvPr/>
          </p:nvSpPr>
          <p:spPr>
            <a:xfrm>
              <a:off x="509016" y="6542531"/>
              <a:ext cx="568769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sz="1600" dirty="0" smtClean="0"/>
                <a:t>        4 489,4 тыс. рублей</a:t>
              </a:r>
              <a:endParaRPr sz="1600" dirty="0"/>
            </a:p>
          </p:txBody>
        </p:sp>
        <p:pic>
          <p:nvPicPr>
            <p:cNvPr id="53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sp>
          <p:nvSpPr>
            <p:cNvPr id="55" name="object 8"/>
            <p:cNvSpPr/>
            <p:nvPr/>
          </p:nvSpPr>
          <p:spPr>
            <a:xfrm>
              <a:off x="635508" y="6835139"/>
              <a:ext cx="6739255" cy="50301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sz="1400" dirty="0" smtClean="0"/>
                <a:t>П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Питание воспитанников образовательных учреждений.</a:t>
              </a:r>
              <a:endParaRPr sz="1400" dirty="0"/>
            </a:p>
          </p:txBody>
        </p:sp>
      </p:grpSp>
      <p:sp>
        <p:nvSpPr>
          <p:cNvPr id="56" name="object 15"/>
          <p:cNvSpPr/>
          <p:nvPr/>
        </p:nvSpPr>
        <p:spPr>
          <a:xfrm>
            <a:off x="3414496" y="3213152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15"/>
          <p:cNvSpPr/>
          <p:nvPr/>
        </p:nvSpPr>
        <p:spPr>
          <a:xfrm>
            <a:off x="3510785" y="217250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5"/>
          <p:cNvSpPr/>
          <p:nvPr/>
        </p:nvSpPr>
        <p:spPr>
          <a:xfrm>
            <a:off x="3515488" y="1281889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2463" y="1387674"/>
            <a:ext cx="403860" cy="403860"/>
          </a:xfrm>
          <a:prstGeom prst="rect">
            <a:avLst/>
          </a:prstGeom>
        </p:spPr>
      </p:pic>
      <p:pic>
        <p:nvPicPr>
          <p:cNvPr id="60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84260" y="2236514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22183" y="3301555"/>
            <a:ext cx="348996" cy="348996"/>
          </a:xfrm>
          <a:prstGeom prst="rect">
            <a:avLst/>
          </a:prstGeom>
        </p:spPr>
      </p:pic>
      <p:grpSp>
        <p:nvGrpSpPr>
          <p:cNvPr id="62" name="object 3"/>
          <p:cNvGrpSpPr/>
          <p:nvPr/>
        </p:nvGrpSpPr>
        <p:grpSpPr>
          <a:xfrm>
            <a:off x="3768129" y="5254964"/>
            <a:ext cx="5410116" cy="1121743"/>
            <a:chOff x="509016" y="6542531"/>
            <a:chExt cx="6941819" cy="1245517"/>
          </a:xfrm>
        </p:grpSpPr>
        <p:sp>
          <p:nvSpPr>
            <p:cNvPr id="63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13 581,3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64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5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2136" y="6771528"/>
              <a:ext cx="6902196" cy="1016520"/>
            </a:xfrm>
            <a:prstGeom prst="rect">
              <a:avLst/>
            </a:prstGeom>
          </p:spPr>
        </p:pic>
        <p:sp>
          <p:nvSpPr>
            <p:cNvPr id="66" name="object 8"/>
            <p:cNvSpPr/>
            <p:nvPr/>
          </p:nvSpPr>
          <p:spPr>
            <a:xfrm>
              <a:off x="635508" y="6835139"/>
              <a:ext cx="6739256" cy="586547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Ежемесячное денежное вознаграждение за классное руководство.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7" name="object 15"/>
          <p:cNvSpPr/>
          <p:nvPr/>
        </p:nvSpPr>
        <p:spPr>
          <a:xfrm>
            <a:off x="3424028" y="5246004"/>
            <a:ext cx="582295" cy="582766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8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22183" y="5328545"/>
            <a:ext cx="377952" cy="426720"/>
          </a:xfrm>
          <a:prstGeom prst="rect">
            <a:avLst/>
          </a:prstGeom>
        </p:spPr>
      </p:pic>
      <p:grpSp>
        <p:nvGrpSpPr>
          <p:cNvPr id="45" name="object 40"/>
          <p:cNvGrpSpPr/>
          <p:nvPr/>
        </p:nvGrpSpPr>
        <p:grpSpPr>
          <a:xfrm>
            <a:off x="1760502" y="807912"/>
            <a:ext cx="1152128" cy="1140211"/>
            <a:chOff x="1022603" y="624839"/>
            <a:chExt cx="931544" cy="901065"/>
          </a:xfrm>
        </p:grpSpPr>
        <p:sp>
          <p:nvSpPr>
            <p:cNvPr id="69" name="object 41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462534" y="0"/>
                  </a:moveTo>
                  <a:lnTo>
                    <a:pt x="415243" y="2309"/>
                  </a:lnTo>
                  <a:lnTo>
                    <a:pt x="369318" y="9088"/>
                  </a:lnTo>
                  <a:lnTo>
                    <a:pt x="324991" y="20111"/>
                  </a:lnTo>
                  <a:lnTo>
                    <a:pt x="282496" y="35153"/>
                  </a:lnTo>
                  <a:lnTo>
                    <a:pt x="242064" y="53989"/>
                  </a:lnTo>
                  <a:lnTo>
                    <a:pt x="203928" y="76395"/>
                  </a:lnTo>
                  <a:lnTo>
                    <a:pt x="168320" y="102146"/>
                  </a:lnTo>
                  <a:lnTo>
                    <a:pt x="135474" y="131016"/>
                  </a:lnTo>
                  <a:lnTo>
                    <a:pt x="105621" y="162781"/>
                  </a:lnTo>
                  <a:lnTo>
                    <a:pt x="78994" y="197215"/>
                  </a:lnTo>
                  <a:lnTo>
                    <a:pt x="55825" y="234095"/>
                  </a:lnTo>
                  <a:lnTo>
                    <a:pt x="36348" y="273194"/>
                  </a:lnTo>
                  <a:lnTo>
                    <a:pt x="20794" y="314289"/>
                  </a:lnTo>
                  <a:lnTo>
                    <a:pt x="9397" y="357154"/>
                  </a:lnTo>
                  <a:lnTo>
                    <a:pt x="2388" y="401563"/>
                  </a:lnTo>
                  <a:lnTo>
                    <a:pt x="0" y="447294"/>
                  </a:lnTo>
                  <a:lnTo>
                    <a:pt x="2388" y="493024"/>
                  </a:lnTo>
                  <a:lnTo>
                    <a:pt x="9397" y="537433"/>
                  </a:lnTo>
                  <a:lnTo>
                    <a:pt x="20794" y="580298"/>
                  </a:lnTo>
                  <a:lnTo>
                    <a:pt x="36348" y="621393"/>
                  </a:lnTo>
                  <a:lnTo>
                    <a:pt x="55825" y="660492"/>
                  </a:lnTo>
                  <a:lnTo>
                    <a:pt x="78994" y="697372"/>
                  </a:lnTo>
                  <a:lnTo>
                    <a:pt x="105621" y="731806"/>
                  </a:lnTo>
                  <a:lnTo>
                    <a:pt x="135474" y="763571"/>
                  </a:lnTo>
                  <a:lnTo>
                    <a:pt x="168320" y="792441"/>
                  </a:lnTo>
                  <a:lnTo>
                    <a:pt x="203928" y="818192"/>
                  </a:lnTo>
                  <a:lnTo>
                    <a:pt x="242064" y="840598"/>
                  </a:lnTo>
                  <a:lnTo>
                    <a:pt x="282496" y="859434"/>
                  </a:lnTo>
                  <a:lnTo>
                    <a:pt x="324991" y="874476"/>
                  </a:lnTo>
                  <a:lnTo>
                    <a:pt x="369318" y="885499"/>
                  </a:lnTo>
                  <a:lnTo>
                    <a:pt x="415243" y="892278"/>
                  </a:lnTo>
                  <a:lnTo>
                    <a:pt x="462534" y="894588"/>
                  </a:lnTo>
                  <a:lnTo>
                    <a:pt x="509816" y="892278"/>
                  </a:lnTo>
                  <a:lnTo>
                    <a:pt x="555735" y="885499"/>
                  </a:lnTo>
                  <a:lnTo>
                    <a:pt x="600057" y="874476"/>
                  </a:lnTo>
                  <a:lnTo>
                    <a:pt x="642550" y="859434"/>
                  </a:lnTo>
                  <a:lnTo>
                    <a:pt x="682981" y="840598"/>
                  </a:lnTo>
                  <a:lnTo>
                    <a:pt x="721117" y="818192"/>
                  </a:lnTo>
                  <a:lnTo>
                    <a:pt x="756726" y="792441"/>
                  </a:lnTo>
                  <a:lnTo>
                    <a:pt x="789574" y="763571"/>
                  </a:lnTo>
                  <a:lnTo>
                    <a:pt x="819430" y="731806"/>
                  </a:lnTo>
                  <a:lnTo>
                    <a:pt x="846060" y="697372"/>
                  </a:lnTo>
                  <a:lnTo>
                    <a:pt x="869231" y="660492"/>
                  </a:lnTo>
                  <a:lnTo>
                    <a:pt x="888712" y="621393"/>
                  </a:lnTo>
                  <a:lnTo>
                    <a:pt x="904268" y="580298"/>
                  </a:lnTo>
                  <a:lnTo>
                    <a:pt x="915668" y="537433"/>
                  </a:lnTo>
                  <a:lnTo>
                    <a:pt x="922679" y="493024"/>
                  </a:lnTo>
                  <a:lnTo>
                    <a:pt x="925067" y="447294"/>
                  </a:lnTo>
                  <a:lnTo>
                    <a:pt x="922679" y="401563"/>
                  </a:lnTo>
                  <a:lnTo>
                    <a:pt x="915668" y="357154"/>
                  </a:lnTo>
                  <a:lnTo>
                    <a:pt x="904268" y="314289"/>
                  </a:lnTo>
                  <a:lnTo>
                    <a:pt x="888712" y="273194"/>
                  </a:lnTo>
                  <a:lnTo>
                    <a:pt x="869231" y="234095"/>
                  </a:lnTo>
                  <a:lnTo>
                    <a:pt x="846060" y="197215"/>
                  </a:lnTo>
                  <a:lnTo>
                    <a:pt x="819430" y="162781"/>
                  </a:lnTo>
                  <a:lnTo>
                    <a:pt x="789574" y="131016"/>
                  </a:lnTo>
                  <a:lnTo>
                    <a:pt x="756726" y="102146"/>
                  </a:lnTo>
                  <a:lnTo>
                    <a:pt x="721117" y="76395"/>
                  </a:lnTo>
                  <a:lnTo>
                    <a:pt x="682981" y="53989"/>
                  </a:lnTo>
                  <a:lnTo>
                    <a:pt x="642550" y="35153"/>
                  </a:lnTo>
                  <a:lnTo>
                    <a:pt x="600057" y="20111"/>
                  </a:lnTo>
                  <a:lnTo>
                    <a:pt x="555735" y="9088"/>
                  </a:lnTo>
                  <a:lnTo>
                    <a:pt x="509816" y="2309"/>
                  </a:lnTo>
                  <a:lnTo>
                    <a:pt x="462534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42"/>
            <p:cNvSpPr/>
            <p:nvPr/>
          </p:nvSpPr>
          <p:spPr>
            <a:xfrm>
              <a:off x="1025651" y="627887"/>
              <a:ext cx="925194" cy="894715"/>
            </a:xfrm>
            <a:custGeom>
              <a:avLst/>
              <a:gdLst/>
              <a:ahLst/>
              <a:cxnLst/>
              <a:rect l="l" t="t" r="r" b="b"/>
              <a:pathLst>
                <a:path w="925194" h="894715">
                  <a:moveTo>
                    <a:pt x="0" y="447294"/>
                  </a:moveTo>
                  <a:lnTo>
                    <a:pt x="2388" y="401563"/>
                  </a:lnTo>
                  <a:lnTo>
                    <a:pt x="9397" y="357154"/>
                  </a:lnTo>
                  <a:lnTo>
                    <a:pt x="20794" y="314289"/>
                  </a:lnTo>
                  <a:lnTo>
                    <a:pt x="36348" y="273194"/>
                  </a:lnTo>
                  <a:lnTo>
                    <a:pt x="55825" y="234095"/>
                  </a:lnTo>
                  <a:lnTo>
                    <a:pt x="78994" y="197215"/>
                  </a:lnTo>
                  <a:lnTo>
                    <a:pt x="105621" y="162781"/>
                  </a:lnTo>
                  <a:lnTo>
                    <a:pt x="135474" y="131016"/>
                  </a:lnTo>
                  <a:lnTo>
                    <a:pt x="168320" y="102146"/>
                  </a:lnTo>
                  <a:lnTo>
                    <a:pt x="203928" y="76395"/>
                  </a:lnTo>
                  <a:lnTo>
                    <a:pt x="242064" y="53989"/>
                  </a:lnTo>
                  <a:lnTo>
                    <a:pt x="282496" y="35153"/>
                  </a:lnTo>
                  <a:lnTo>
                    <a:pt x="324991" y="20111"/>
                  </a:lnTo>
                  <a:lnTo>
                    <a:pt x="369318" y="9088"/>
                  </a:lnTo>
                  <a:lnTo>
                    <a:pt x="415243" y="2309"/>
                  </a:lnTo>
                  <a:lnTo>
                    <a:pt x="462534" y="0"/>
                  </a:lnTo>
                  <a:lnTo>
                    <a:pt x="509816" y="2309"/>
                  </a:lnTo>
                  <a:lnTo>
                    <a:pt x="555735" y="9088"/>
                  </a:lnTo>
                  <a:lnTo>
                    <a:pt x="600057" y="20111"/>
                  </a:lnTo>
                  <a:lnTo>
                    <a:pt x="642550" y="35153"/>
                  </a:lnTo>
                  <a:lnTo>
                    <a:pt x="682981" y="53989"/>
                  </a:lnTo>
                  <a:lnTo>
                    <a:pt x="721117" y="76395"/>
                  </a:lnTo>
                  <a:lnTo>
                    <a:pt x="756726" y="102146"/>
                  </a:lnTo>
                  <a:lnTo>
                    <a:pt x="789574" y="131016"/>
                  </a:lnTo>
                  <a:lnTo>
                    <a:pt x="819430" y="162781"/>
                  </a:lnTo>
                  <a:lnTo>
                    <a:pt x="846060" y="197215"/>
                  </a:lnTo>
                  <a:lnTo>
                    <a:pt x="869231" y="234095"/>
                  </a:lnTo>
                  <a:lnTo>
                    <a:pt x="888712" y="273194"/>
                  </a:lnTo>
                  <a:lnTo>
                    <a:pt x="904268" y="314289"/>
                  </a:lnTo>
                  <a:lnTo>
                    <a:pt x="915668" y="357154"/>
                  </a:lnTo>
                  <a:lnTo>
                    <a:pt x="922679" y="401563"/>
                  </a:lnTo>
                  <a:lnTo>
                    <a:pt x="925067" y="447294"/>
                  </a:lnTo>
                  <a:lnTo>
                    <a:pt x="922679" y="493024"/>
                  </a:lnTo>
                  <a:lnTo>
                    <a:pt x="915668" y="537433"/>
                  </a:lnTo>
                  <a:lnTo>
                    <a:pt x="904268" y="580298"/>
                  </a:lnTo>
                  <a:lnTo>
                    <a:pt x="888712" y="621393"/>
                  </a:lnTo>
                  <a:lnTo>
                    <a:pt x="869231" y="660492"/>
                  </a:lnTo>
                  <a:lnTo>
                    <a:pt x="846060" y="697372"/>
                  </a:lnTo>
                  <a:lnTo>
                    <a:pt x="819430" y="731806"/>
                  </a:lnTo>
                  <a:lnTo>
                    <a:pt x="789574" y="763571"/>
                  </a:lnTo>
                  <a:lnTo>
                    <a:pt x="756726" y="792441"/>
                  </a:lnTo>
                  <a:lnTo>
                    <a:pt x="721117" y="818192"/>
                  </a:lnTo>
                  <a:lnTo>
                    <a:pt x="682981" y="840598"/>
                  </a:lnTo>
                  <a:lnTo>
                    <a:pt x="642550" y="859434"/>
                  </a:lnTo>
                  <a:lnTo>
                    <a:pt x="600057" y="874476"/>
                  </a:lnTo>
                  <a:lnTo>
                    <a:pt x="555735" y="885499"/>
                  </a:lnTo>
                  <a:lnTo>
                    <a:pt x="509816" y="892278"/>
                  </a:lnTo>
                  <a:lnTo>
                    <a:pt x="462534" y="894588"/>
                  </a:lnTo>
                  <a:lnTo>
                    <a:pt x="415243" y="892278"/>
                  </a:lnTo>
                  <a:lnTo>
                    <a:pt x="369318" y="885499"/>
                  </a:lnTo>
                  <a:lnTo>
                    <a:pt x="324991" y="874476"/>
                  </a:lnTo>
                  <a:lnTo>
                    <a:pt x="282496" y="859434"/>
                  </a:lnTo>
                  <a:lnTo>
                    <a:pt x="242064" y="840598"/>
                  </a:lnTo>
                  <a:lnTo>
                    <a:pt x="203928" y="818192"/>
                  </a:lnTo>
                  <a:lnTo>
                    <a:pt x="168320" y="792441"/>
                  </a:lnTo>
                  <a:lnTo>
                    <a:pt x="135474" y="763571"/>
                  </a:lnTo>
                  <a:lnTo>
                    <a:pt x="105621" y="731806"/>
                  </a:lnTo>
                  <a:lnTo>
                    <a:pt x="78994" y="697372"/>
                  </a:lnTo>
                  <a:lnTo>
                    <a:pt x="55825" y="660492"/>
                  </a:lnTo>
                  <a:lnTo>
                    <a:pt x="36348" y="621393"/>
                  </a:lnTo>
                  <a:lnTo>
                    <a:pt x="20794" y="580298"/>
                  </a:lnTo>
                  <a:lnTo>
                    <a:pt x="9397" y="537433"/>
                  </a:lnTo>
                  <a:lnTo>
                    <a:pt x="2388" y="493024"/>
                  </a:lnTo>
                  <a:lnTo>
                    <a:pt x="0" y="447294"/>
                  </a:lnTo>
                  <a:close/>
                </a:path>
              </a:pathLst>
            </a:custGeom>
            <a:ln w="6096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43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275037" y="0"/>
                  </a:moveTo>
                  <a:lnTo>
                    <a:pt x="232496" y="3214"/>
                  </a:lnTo>
                  <a:lnTo>
                    <a:pt x="171038" y="19706"/>
                  </a:lnTo>
                  <a:lnTo>
                    <a:pt x="128116" y="41020"/>
                  </a:lnTo>
                  <a:lnTo>
                    <a:pt x="90355" y="68768"/>
                  </a:lnTo>
                  <a:lnTo>
                    <a:pt x="58357" y="102060"/>
                  </a:lnTo>
                  <a:lnTo>
                    <a:pt x="32722" y="140006"/>
                  </a:lnTo>
                  <a:lnTo>
                    <a:pt x="14050" y="181718"/>
                  </a:lnTo>
                  <a:lnTo>
                    <a:pt x="2942" y="226305"/>
                  </a:lnTo>
                  <a:lnTo>
                    <a:pt x="0" y="272878"/>
                  </a:lnTo>
                  <a:lnTo>
                    <a:pt x="5822" y="320548"/>
                  </a:lnTo>
                  <a:lnTo>
                    <a:pt x="275037" y="265937"/>
                  </a:lnTo>
                  <a:lnTo>
                    <a:pt x="275037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44"/>
            <p:cNvSpPr/>
            <p:nvPr/>
          </p:nvSpPr>
          <p:spPr>
            <a:xfrm>
              <a:off x="1192574" y="810005"/>
              <a:ext cx="275590" cy="320675"/>
            </a:xfrm>
            <a:custGeom>
              <a:avLst/>
              <a:gdLst/>
              <a:ahLst/>
              <a:cxnLst/>
              <a:rect l="l" t="t" r="r" b="b"/>
              <a:pathLst>
                <a:path w="275590" h="320675">
                  <a:moveTo>
                    <a:pt x="5822" y="320548"/>
                  </a:moveTo>
                  <a:lnTo>
                    <a:pt x="0" y="272878"/>
                  </a:lnTo>
                  <a:lnTo>
                    <a:pt x="2942" y="226305"/>
                  </a:lnTo>
                  <a:lnTo>
                    <a:pt x="14050" y="181718"/>
                  </a:lnTo>
                  <a:lnTo>
                    <a:pt x="32722" y="140006"/>
                  </a:lnTo>
                  <a:lnTo>
                    <a:pt x="58357" y="102060"/>
                  </a:lnTo>
                  <a:lnTo>
                    <a:pt x="90355" y="68768"/>
                  </a:lnTo>
                  <a:lnTo>
                    <a:pt x="128116" y="41020"/>
                  </a:lnTo>
                  <a:lnTo>
                    <a:pt x="171038" y="19706"/>
                  </a:lnTo>
                  <a:lnTo>
                    <a:pt x="218522" y="5714"/>
                  </a:lnTo>
                  <a:lnTo>
                    <a:pt x="260777" y="357"/>
                  </a:lnTo>
                  <a:lnTo>
                    <a:pt x="275037" y="0"/>
                  </a:lnTo>
                  <a:lnTo>
                    <a:pt x="275037" y="265937"/>
                  </a:lnTo>
                  <a:lnTo>
                    <a:pt x="5822" y="320548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45"/>
            <p:cNvSpPr/>
            <p:nvPr/>
          </p:nvSpPr>
          <p:spPr>
            <a:xfrm>
              <a:off x="1335023" y="925067"/>
              <a:ext cx="287020" cy="276225"/>
            </a:xfrm>
            <a:custGeom>
              <a:avLst/>
              <a:gdLst/>
              <a:ahLst/>
              <a:cxnLst/>
              <a:rect l="l" t="t" r="r" b="b"/>
              <a:pathLst>
                <a:path w="287019" h="276225">
                  <a:moveTo>
                    <a:pt x="143256" y="0"/>
                  </a:moveTo>
                  <a:lnTo>
                    <a:pt x="97974" y="7028"/>
                  </a:lnTo>
                  <a:lnTo>
                    <a:pt x="58649" y="26602"/>
                  </a:lnTo>
                  <a:lnTo>
                    <a:pt x="27639" y="56455"/>
                  </a:lnTo>
                  <a:lnTo>
                    <a:pt x="7303" y="94317"/>
                  </a:lnTo>
                  <a:lnTo>
                    <a:pt x="0" y="137922"/>
                  </a:lnTo>
                  <a:lnTo>
                    <a:pt x="7303" y="181526"/>
                  </a:lnTo>
                  <a:lnTo>
                    <a:pt x="27639" y="219388"/>
                  </a:lnTo>
                  <a:lnTo>
                    <a:pt x="58649" y="249241"/>
                  </a:lnTo>
                  <a:lnTo>
                    <a:pt x="97974" y="268815"/>
                  </a:lnTo>
                  <a:lnTo>
                    <a:pt x="143256" y="275844"/>
                  </a:lnTo>
                  <a:lnTo>
                    <a:pt x="188537" y="268815"/>
                  </a:lnTo>
                  <a:lnTo>
                    <a:pt x="227862" y="249241"/>
                  </a:lnTo>
                  <a:lnTo>
                    <a:pt x="258872" y="219388"/>
                  </a:lnTo>
                  <a:lnTo>
                    <a:pt x="279208" y="181526"/>
                  </a:lnTo>
                  <a:lnTo>
                    <a:pt x="286512" y="137922"/>
                  </a:lnTo>
                  <a:lnTo>
                    <a:pt x="279208" y="94317"/>
                  </a:lnTo>
                  <a:lnTo>
                    <a:pt x="258872" y="56455"/>
                  </a:lnTo>
                  <a:lnTo>
                    <a:pt x="227862" y="26602"/>
                  </a:lnTo>
                  <a:lnTo>
                    <a:pt x="188537" y="7028"/>
                  </a:lnTo>
                  <a:lnTo>
                    <a:pt x="143256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2004732" y="1530021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27,8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74" name="object 3"/>
          <p:cNvGrpSpPr/>
          <p:nvPr/>
        </p:nvGrpSpPr>
        <p:grpSpPr>
          <a:xfrm>
            <a:off x="3695359" y="4326069"/>
            <a:ext cx="5432683" cy="109881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1 968,5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6" cy="57289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Перевозка учащихся общеобразовательных школ, проживающих в сельской местности к месту учебы и обратно.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07866" y="431486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0" name="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524887" y="4399828"/>
            <a:ext cx="353567" cy="3520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4" y="4675559"/>
            <a:ext cx="2760861" cy="2044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4" y="711839"/>
            <a:ext cx="1092826" cy="1074911"/>
          </a:xfrm>
          <a:prstGeom prst="rect">
            <a:avLst/>
          </a:prstGeom>
        </p:spPr>
      </p:pic>
      <p:grpSp>
        <p:nvGrpSpPr>
          <p:cNvPr id="83" name="object 3"/>
          <p:cNvGrpSpPr/>
          <p:nvPr/>
        </p:nvGrpSpPr>
        <p:grpSpPr>
          <a:xfrm>
            <a:off x="3728934" y="6049048"/>
            <a:ext cx="5410116" cy="1014316"/>
            <a:chOff x="509016" y="6542531"/>
            <a:chExt cx="6941819" cy="1126236"/>
          </a:xfrm>
        </p:grpSpPr>
        <p:sp>
          <p:nvSpPr>
            <p:cNvPr id="84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2 885,5,0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85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sp>
          <p:nvSpPr>
            <p:cNvPr id="87" name="object 8"/>
            <p:cNvSpPr/>
            <p:nvPr/>
          </p:nvSpPr>
          <p:spPr>
            <a:xfrm>
              <a:off x="635508" y="6835139"/>
              <a:ext cx="6739256" cy="522936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Ремонт школ и благоустройство территории школ.</a:t>
              </a:r>
              <a:r>
                <a:rPr lang="ru-RU" dirty="0" smtClean="0"/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88" name="object 15"/>
          <p:cNvSpPr/>
          <p:nvPr/>
        </p:nvSpPr>
        <p:spPr>
          <a:xfrm>
            <a:off x="3482601" y="6045148"/>
            <a:ext cx="582295" cy="582766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9" name="object 4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576131" y="6111109"/>
            <a:ext cx="381000" cy="381000"/>
          </a:xfrm>
          <a:prstGeom prst="rect">
            <a:avLst/>
          </a:prstGeom>
        </p:spPr>
      </p:pic>
      <p:sp>
        <p:nvSpPr>
          <p:cNvPr id="90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72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10"/>
          <p:cNvSpPr/>
          <p:nvPr/>
        </p:nvSpPr>
        <p:spPr>
          <a:xfrm>
            <a:off x="4027778" y="1617953"/>
            <a:ext cx="4432654" cy="64821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13" y="183142"/>
            <a:ext cx="3754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ДОПОЛНИТЕЛЬНОЕ ОБРАЗОВАНИЕ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7" name="object 4"/>
          <p:cNvSpPr/>
          <p:nvPr/>
        </p:nvSpPr>
        <p:spPr>
          <a:xfrm>
            <a:off x="3929493" y="28252"/>
            <a:ext cx="5151146" cy="936753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системы образования и  молодежной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политики в муниципальным образовании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«Холм-Жирковский муниципальный  округ»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Смоленской области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6053" y="125081"/>
            <a:ext cx="589783" cy="613933"/>
          </a:xfrm>
          <a:prstGeom prst="rect">
            <a:avLst/>
          </a:prstGeom>
        </p:spPr>
      </p:pic>
      <p:sp>
        <p:nvSpPr>
          <p:cNvPr id="35" name="object 10"/>
          <p:cNvSpPr txBox="1"/>
          <p:nvPr/>
        </p:nvSpPr>
        <p:spPr>
          <a:xfrm>
            <a:off x="1723415" y="936753"/>
            <a:ext cx="607435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12 758,5 тыс. 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00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00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00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00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2,3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67B2A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5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6" name="object 11"/>
          <p:cNvSpPr txBox="1"/>
          <p:nvPr/>
        </p:nvSpPr>
        <p:spPr>
          <a:xfrm>
            <a:off x="211239" y="2231898"/>
            <a:ext cx="3140710" cy="24205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 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4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5</a:t>
            </a:r>
            <a:r>
              <a:rPr sz="14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году </a:t>
            </a:r>
            <a:r>
              <a:rPr lang="ru-RU"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2</a:t>
            </a:r>
            <a:r>
              <a:rPr sz="1400" b="1" spc="-5" dirty="0" smtClean="0">
                <a:solidFill>
                  <a:srgbClr val="39607C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образовательных </a:t>
            </a:r>
            <a:r>
              <a:rPr sz="1400" spc="-409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организаци</a:t>
            </a:r>
            <a:r>
              <a:rPr lang="ru-RU" sz="14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й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25" dirty="0">
                <a:solidFill>
                  <a:srgbClr val="39607C"/>
                </a:solidFill>
                <a:latin typeface="Microsoft Sans Serif"/>
                <a:cs typeface="Microsoft Sans Serif"/>
              </a:rPr>
              <a:t>будут</a:t>
            </a:r>
            <a:r>
              <a:rPr sz="14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400" spc="-1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реализо</a:t>
            </a:r>
            <a:r>
              <a:rPr sz="1400" spc="-1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вывать </a:t>
            </a:r>
            <a:r>
              <a:rPr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программу</a:t>
            </a: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дополнительного образования в сфере образования: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Холм-Жирковский Дом творчества для детей и юношества;</a:t>
            </a:r>
          </a:p>
          <a:p>
            <a:pPr marL="298450" marR="6350" indent="-28575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q"/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Холм-Жирковская детская юношеская спортивная школа.</a:t>
            </a:r>
          </a:p>
          <a:p>
            <a:pPr marL="12700" marR="6350" algn="just">
              <a:lnSpc>
                <a:spcPct val="100000"/>
              </a:lnSpc>
              <a:spcBef>
                <a:spcPts val="95"/>
              </a:spcBef>
            </a:pPr>
            <a:r>
              <a:rPr lang="ru-RU" sz="1400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За счет бюджетных средств услуги дошкольного образования будут оказаны  820  детям.</a:t>
            </a:r>
            <a:endParaRPr sz="1400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8237" y="1650879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2025 году: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8" name="object 3"/>
          <p:cNvGrpSpPr/>
          <p:nvPr/>
        </p:nvGrpSpPr>
        <p:grpSpPr>
          <a:xfrm>
            <a:off x="3661610" y="3666048"/>
            <a:ext cx="5432683" cy="1186903"/>
            <a:chOff x="509016" y="6542531"/>
            <a:chExt cx="6970775" cy="1234439"/>
          </a:xfrm>
        </p:grpSpPr>
        <p:sp>
          <p:nvSpPr>
            <p:cNvPr id="40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 </a:t>
              </a:r>
              <a:r>
                <a:rPr lang="ru-RU" sz="1600" dirty="0" smtClean="0"/>
                <a:t>11 644,0 тыс. рублей</a:t>
              </a:r>
              <a:endParaRPr dirty="0"/>
            </a:p>
          </p:txBody>
        </p:sp>
        <p:pic>
          <p:nvPicPr>
            <p:cNvPr id="41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2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3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На укрепление материально- технической базы и фонд 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заработной платы работников учреждений дополнительного образования.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6" name="object 3"/>
          <p:cNvGrpSpPr/>
          <p:nvPr/>
        </p:nvGrpSpPr>
        <p:grpSpPr>
          <a:xfrm>
            <a:off x="3662812" y="2439455"/>
            <a:ext cx="5341847" cy="1249649"/>
            <a:chOff x="509015" y="6542531"/>
            <a:chExt cx="6970776" cy="1234439"/>
          </a:xfrm>
        </p:grpSpPr>
        <p:sp>
          <p:nvSpPr>
            <p:cNvPr id="4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sz="1600" dirty="0" smtClean="0"/>
                <a:t>514,5 тыс. рублей</a:t>
              </a:r>
              <a:endParaRPr sz="1600" dirty="0"/>
            </a:p>
          </p:txBody>
        </p:sp>
        <p:pic>
          <p:nvPicPr>
            <p:cNvPr id="48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9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электро-, тепло-, водо-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снабжению и водоотведению.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6" name="object 15"/>
          <p:cNvSpPr/>
          <p:nvPr/>
        </p:nvSpPr>
        <p:spPr>
          <a:xfrm>
            <a:off x="3487818" y="357287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3513245" y="2363590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0" name="object 3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07705" y="2439041"/>
            <a:ext cx="403860" cy="417575"/>
          </a:xfrm>
          <a:prstGeom prst="rect">
            <a:avLst/>
          </a:prstGeom>
        </p:spPr>
      </p:pic>
      <p:pic>
        <p:nvPicPr>
          <p:cNvPr id="61" name="object 2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85248" y="3707813"/>
            <a:ext cx="348996" cy="348996"/>
          </a:xfrm>
          <a:prstGeom prst="rect">
            <a:avLst/>
          </a:prstGeom>
        </p:spPr>
      </p:pic>
      <p:grpSp>
        <p:nvGrpSpPr>
          <p:cNvPr id="74" name="object 3"/>
          <p:cNvGrpSpPr/>
          <p:nvPr/>
        </p:nvGrpSpPr>
        <p:grpSpPr>
          <a:xfrm>
            <a:off x="3670523" y="4825114"/>
            <a:ext cx="5432683" cy="1111766"/>
            <a:chOff x="509016" y="6542531"/>
            <a:chExt cx="6970775" cy="1234439"/>
          </a:xfrm>
        </p:grpSpPr>
        <p:sp>
          <p:nvSpPr>
            <p:cNvPr id="75" name="object 5"/>
            <p:cNvSpPr/>
            <p:nvPr/>
          </p:nvSpPr>
          <p:spPr>
            <a:xfrm>
              <a:off x="509016" y="6542531"/>
              <a:ext cx="5688905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      600,0</a:t>
              </a:r>
              <a:r>
                <a:rPr lang="ru-RU" sz="1600" dirty="0" smtClean="0"/>
                <a:t> тыс. рублей</a:t>
              </a:r>
              <a:endParaRPr dirty="0"/>
            </a:p>
          </p:txBody>
        </p:sp>
        <p:pic>
          <p:nvPicPr>
            <p:cNvPr id="7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7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78" name="object 8"/>
            <p:cNvSpPr/>
            <p:nvPr/>
          </p:nvSpPr>
          <p:spPr>
            <a:xfrm>
              <a:off x="635508" y="6835139"/>
              <a:ext cx="6739255" cy="757555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Н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ремонт и капитальный ремонт зданий образовательных учреждений.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object 15"/>
          <p:cNvSpPr/>
          <p:nvPr/>
        </p:nvSpPr>
        <p:spPr>
          <a:xfrm>
            <a:off x="3441186" y="472898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1" name="object 45"/>
          <p:cNvGrpSpPr/>
          <p:nvPr/>
        </p:nvGrpSpPr>
        <p:grpSpPr>
          <a:xfrm>
            <a:off x="240459" y="704803"/>
            <a:ext cx="1234440" cy="1196340"/>
            <a:chOff x="804671" y="830579"/>
            <a:chExt cx="1234440" cy="1196340"/>
          </a:xfrm>
        </p:grpSpPr>
        <p:sp>
          <p:nvSpPr>
            <p:cNvPr id="82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3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4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5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6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4" name="object 51"/>
          <p:cNvSpPr txBox="1"/>
          <p:nvPr/>
        </p:nvSpPr>
        <p:spPr>
          <a:xfrm>
            <a:off x="803749" y="1398539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2,3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" y="4652432"/>
            <a:ext cx="3275856" cy="1781048"/>
          </a:xfrm>
          <a:prstGeom prst="rect">
            <a:avLst/>
          </a:prstGeom>
        </p:spPr>
      </p:pic>
      <p:pic>
        <p:nvPicPr>
          <p:cNvPr id="87" name="object 3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523929" y="4832608"/>
            <a:ext cx="377952" cy="426720"/>
          </a:xfrm>
          <a:prstGeom prst="rect">
            <a:avLst/>
          </a:prstGeom>
        </p:spPr>
      </p:pic>
      <p:sp>
        <p:nvSpPr>
          <p:cNvPr id="45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34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175956" y="800109"/>
            <a:ext cx="4932040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1.Увеличение доли населения района, участвующего в мероприятиях, проводимых культурно-досуговыми учреждениями.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2.Рост доли населения, обслуживаемого библиотеками и музеями муниципального образования.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3.Сохранение контингента обучающихся детской школы искусств.</a:t>
            </a:r>
          </a:p>
          <a:p>
            <a:pPr algn="just"/>
            <a:r>
              <a:rPr lang="ru-RU" sz="1100" dirty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ru-RU" sz="11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.Увеличение количества граждан, проживающих на территории округа, занимающихся физической культурой.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62037992"/>
              </p:ext>
            </p:extLst>
          </p:nvPr>
        </p:nvGraphicFramePr>
        <p:xfrm>
          <a:off x="-41303" y="1997461"/>
          <a:ext cx="374340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футбол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2723" y="5131676"/>
            <a:ext cx="2526466" cy="1726324"/>
          </a:xfrm>
          <a:prstGeom prst="rect">
            <a:avLst/>
          </a:prstGeom>
        </p:spPr>
      </p:pic>
      <p:pic>
        <p:nvPicPr>
          <p:cNvPr id="24" name="Рисунок 23" descr="дши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4165" y="1484784"/>
            <a:ext cx="1729723" cy="1473724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18170925"/>
              </p:ext>
            </p:extLst>
          </p:nvPr>
        </p:nvGraphicFramePr>
        <p:xfrm>
          <a:off x="3563888" y="2348880"/>
          <a:ext cx="5580112" cy="4592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12878" y="806067"/>
            <a:ext cx="4055066" cy="80367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1650" y="820069"/>
            <a:ext cx="4032448" cy="817352"/>
          </a:xfrm>
        </p:spPr>
        <p:txBody>
          <a:bodyPr>
            <a:noAutofit/>
          </a:bodyPr>
          <a:lstStyle/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100" u="sng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1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4019419" y="0"/>
            <a:ext cx="5079138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«Развитие культуры, спорта и туризма  в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муниципальным образовании «Холм-Жирковский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9" name="Рисунок 18" descr="культур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50904" y="-34972"/>
            <a:ext cx="576064" cy="432047"/>
          </a:xfrm>
          <a:prstGeom prst="rect">
            <a:avLst/>
          </a:prstGeom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object 10"/>
          <p:cNvSpPr/>
          <p:nvPr/>
        </p:nvSpPr>
        <p:spPr>
          <a:xfrm>
            <a:off x="1189159" y="1418970"/>
            <a:ext cx="7815486" cy="64821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852" y="181334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КУЛЬТУРНАЯ  ДЕЯТЕЛЬНОСТЬ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4032736" y="0"/>
            <a:ext cx="5080477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«Развитие культуры, спорта и туризма  в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муниципальным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образовании«Холм-Жирковский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76907" y="-41587"/>
            <a:ext cx="576064" cy="432047"/>
          </a:xfrm>
          <a:prstGeom prst="rect">
            <a:avLst/>
          </a:prstGeom>
        </p:spPr>
      </p:pic>
      <p:grpSp>
        <p:nvGrpSpPr>
          <p:cNvPr id="20" name="object 45"/>
          <p:cNvGrpSpPr/>
          <p:nvPr/>
        </p:nvGrpSpPr>
        <p:grpSpPr>
          <a:xfrm>
            <a:off x="89968" y="613381"/>
            <a:ext cx="1234440" cy="1196340"/>
            <a:chOff x="804671" y="830579"/>
            <a:chExt cx="1234440" cy="1196340"/>
          </a:xfrm>
        </p:grpSpPr>
        <p:sp>
          <p:nvSpPr>
            <p:cNvPr id="25" name="object 46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617219" y="0"/>
                  </a:moveTo>
                  <a:lnTo>
                    <a:pt x="568984" y="1799"/>
                  </a:lnTo>
                  <a:lnTo>
                    <a:pt x="521764" y="7110"/>
                  </a:lnTo>
                  <a:lnTo>
                    <a:pt x="475697" y="15799"/>
                  </a:lnTo>
                  <a:lnTo>
                    <a:pt x="430919" y="27733"/>
                  </a:lnTo>
                  <a:lnTo>
                    <a:pt x="387568" y="42779"/>
                  </a:lnTo>
                  <a:lnTo>
                    <a:pt x="345782" y="60804"/>
                  </a:lnTo>
                  <a:lnTo>
                    <a:pt x="305697" y="81675"/>
                  </a:lnTo>
                  <a:lnTo>
                    <a:pt x="267451" y="105258"/>
                  </a:lnTo>
                  <a:lnTo>
                    <a:pt x="231180" y="131421"/>
                  </a:lnTo>
                  <a:lnTo>
                    <a:pt x="197023" y="160031"/>
                  </a:lnTo>
                  <a:lnTo>
                    <a:pt x="165116" y="190955"/>
                  </a:lnTo>
                  <a:lnTo>
                    <a:pt x="135596" y="224059"/>
                  </a:lnTo>
                  <a:lnTo>
                    <a:pt x="108601" y="259210"/>
                  </a:lnTo>
                  <a:lnTo>
                    <a:pt x="84268" y="296276"/>
                  </a:lnTo>
                  <a:lnTo>
                    <a:pt x="62735" y="335124"/>
                  </a:lnTo>
                  <a:lnTo>
                    <a:pt x="44137" y="375620"/>
                  </a:lnTo>
                  <a:lnTo>
                    <a:pt x="28614" y="417631"/>
                  </a:lnTo>
                  <a:lnTo>
                    <a:pt x="16301" y="461025"/>
                  </a:lnTo>
                  <a:lnTo>
                    <a:pt x="7336" y="505668"/>
                  </a:lnTo>
                  <a:lnTo>
                    <a:pt x="1856" y="551427"/>
                  </a:lnTo>
                  <a:lnTo>
                    <a:pt x="0" y="598170"/>
                  </a:lnTo>
                  <a:lnTo>
                    <a:pt x="1856" y="644912"/>
                  </a:lnTo>
                  <a:lnTo>
                    <a:pt x="7336" y="690671"/>
                  </a:lnTo>
                  <a:lnTo>
                    <a:pt x="16301" y="735314"/>
                  </a:lnTo>
                  <a:lnTo>
                    <a:pt x="28614" y="778708"/>
                  </a:lnTo>
                  <a:lnTo>
                    <a:pt x="44137" y="820719"/>
                  </a:lnTo>
                  <a:lnTo>
                    <a:pt x="62735" y="861215"/>
                  </a:lnTo>
                  <a:lnTo>
                    <a:pt x="84268" y="900063"/>
                  </a:lnTo>
                  <a:lnTo>
                    <a:pt x="108601" y="937129"/>
                  </a:lnTo>
                  <a:lnTo>
                    <a:pt x="135596" y="972280"/>
                  </a:lnTo>
                  <a:lnTo>
                    <a:pt x="165116" y="1005384"/>
                  </a:lnTo>
                  <a:lnTo>
                    <a:pt x="197023" y="1036308"/>
                  </a:lnTo>
                  <a:lnTo>
                    <a:pt x="231180" y="1064918"/>
                  </a:lnTo>
                  <a:lnTo>
                    <a:pt x="267451" y="1091081"/>
                  </a:lnTo>
                  <a:lnTo>
                    <a:pt x="305697" y="1114664"/>
                  </a:lnTo>
                  <a:lnTo>
                    <a:pt x="345782" y="1135535"/>
                  </a:lnTo>
                  <a:lnTo>
                    <a:pt x="387568" y="1153560"/>
                  </a:lnTo>
                  <a:lnTo>
                    <a:pt x="430919" y="1168606"/>
                  </a:lnTo>
                  <a:lnTo>
                    <a:pt x="475697" y="1180540"/>
                  </a:lnTo>
                  <a:lnTo>
                    <a:pt x="521764" y="1189229"/>
                  </a:lnTo>
                  <a:lnTo>
                    <a:pt x="568984" y="1194540"/>
                  </a:lnTo>
                  <a:lnTo>
                    <a:pt x="617219" y="1196339"/>
                  </a:lnTo>
                  <a:lnTo>
                    <a:pt x="665453" y="1194540"/>
                  </a:lnTo>
                  <a:lnTo>
                    <a:pt x="712672" y="1189229"/>
                  </a:lnTo>
                  <a:lnTo>
                    <a:pt x="758738" y="1180540"/>
                  </a:lnTo>
                  <a:lnTo>
                    <a:pt x="803515" y="1168606"/>
                  </a:lnTo>
                  <a:lnTo>
                    <a:pt x="846865" y="1153560"/>
                  </a:lnTo>
                  <a:lnTo>
                    <a:pt x="888651" y="1135535"/>
                  </a:lnTo>
                  <a:lnTo>
                    <a:pt x="928736" y="1114664"/>
                  </a:lnTo>
                  <a:lnTo>
                    <a:pt x="966983" y="1091081"/>
                  </a:lnTo>
                  <a:lnTo>
                    <a:pt x="1003254" y="1064918"/>
                  </a:lnTo>
                  <a:lnTo>
                    <a:pt x="1037411" y="1036308"/>
                  </a:lnTo>
                  <a:lnTo>
                    <a:pt x="1069319" y="1005384"/>
                  </a:lnTo>
                  <a:lnTo>
                    <a:pt x="1098839" y="972280"/>
                  </a:lnTo>
                  <a:lnTo>
                    <a:pt x="1125834" y="937129"/>
                  </a:lnTo>
                  <a:lnTo>
                    <a:pt x="1150168" y="900063"/>
                  </a:lnTo>
                  <a:lnTo>
                    <a:pt x="1171702" y="861215"/>
                  </a:lnTo>
                  <a:lnTo>
                    <a:pt x="1190300" y="820719"/>
                  </a:lnTo>
                  <a:lnTo>
                    <a:pt x="1205824" y="778708"/>
                  </a:lnTo>
                  <a:lnTo>
                    <a:pt x="1218138" y="735314"/>
                  </a:lnTo>
                  <a:lnTo>
                    <a:pt x="1227103" y="690671"/>
                  </a:lnTo>
                  <a:lnTo>
                    <a:pt x="1232582" y="644912"/>
                  </a:lnTo>
                  <a:lnTo>
                    <a:pt x="1234440" y="598170"/>
                  </a:lnTo>
                  <a:lnTo>
                    <a:pt x="1232582" y="551427"/>
                  </a:lnTo>
                  <a:lnTo>
                    <a:pt x="1227103" y="505668"/>
                  </a:lnTo>
                  <a:lnTo>
                    <a:pt x="1218138" y="461025"/>
                  </a:lnTo>
                  <a:lnTo>
                    <a:pt x="1205824" y="417631"/>
                  </a:lnTo>
                  <a:lnTo>
                    <a:pt x="1190300" y="375620"/>
                  </a:lnTo>
                  <a:lnTo>
                    <a:pt x="1171702" y="335124"/>
                  </a:lnTo>
                  <a:lnTo>
                    <a:pt x="1150168" y="296276"/>
                  </a:lnTo>
                  <a:lnTo>
                    <a:pt x="1125834" y="259210"/>
                  </a:lnTo>
                  <a:lnTo>
                    <a:pt x="1098839" y="224059"/>
                  </a:lnTo>
                  <a:lnTo>
                    <a:pt x="1069319" y="190955"/>
                  </a:lnTo>
                  <a:lnTo>
                    <a:pt x="1037411" y="160031"/>
                  </a:lnTo>
                  <a:lnTo>
                    <a:pt x="1003254" y="131421"/>
                  </a:lnTo>
                  <a:lnTo>
                    <a:pt x="966983" y="105258"/>
                  </a:lnTo>
                  <a:lnTo>
                    <a:pt x="928736" y="81675"/>
                  </a:lnTo>
                  <a:lnTo>
                    <a:pt x="888651" y="60804"/>
                  </a:lnTo>
                  <a:lnTo>
                    <a:pt x="846865" y="42779"/>
                  </a:lnTo>
                  <a:lnTo>
                    <a:pt x="803515" y="27733"/>
                  </a:lnTo>
                  <a:lnTo>
                    <a:pt x="758738" y="15799"/>
                  </a:lnTo>
                  <a:lnTo>
                    <a:pt x="712672" y="7110"/>
                  </a:lnTo>
                  <a:lnTo>
                    <a:pt x="665453" y="1799"/>
                  </a:lnTo>
                  <a:lnTo>
                    <a:pt x="617219" y="0"/>
                  </a:lnTo>
                  <a:close/>
                </a:path>
              </a:pathLst>
            </a:custGeom>
            <a:solidFill>
              <a:srgbClr val="FFAE69"/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rgbClr val="FF0000"/>
                </a:solidFill>
              </a:endParaRPr>
            </a:p>
          </p:txBody>
        </p:sp>
        <p:sp>
          <p:nvSpPr>
            <p:cNvPr id="26" name="object 47"/>
            <p:cNvSpPr/>
            <p:nvPr/>
          </p:nvSpPr>
          <p:spPr>
            <a:xfrm>
              <a:off x="804671" y="830579"/>
              <a:ext cx="1234440" cy="1196340"/>
            </a:xfrm>
            <a:custGeom>
              <a:avLst/>
              <a:gdLst/>
              <a:ahLst/>
              <a:cxnLst/>
              <a:rect l="l" t="t" r="r" b="b"/>
              <a:pathLst>
                <a:path w="1234439" h="1196339">
                  <a:moveTo>
                    <a:pt x="0" y="598170"/>
                  </a:moveTo>
                  <a:lnTo>
                    <a:pt x="1856" y="551427"/>
                  </a:lnTo>
                  <a:lnTo>
                    <a:pt x="7336" y="505668"/>
                  </a:lnTo>
                  <a:lnTo>
                    <a:pt x="16301" y="461025"/>
                  </a:lnTo>
                  <a:lnTo>
                    <a:pt x="28614" y="417631"/>
                  </a:lnTo>
                  <a:lnTo>
                    <a:pt x="44137" y="375620"/>
                  </a:lnTo>
                  <a:lnTo>
                    <a:pt x="62735" y="335124"/>
                  </a:lnTo>
                  <a:lnTo>
                    <a:pt x="84268" y="296276"/>
                  </a:lnTo>
                  <a:lnTo>
                    <a:pt x="108601" y="259210"/>
                  </a:lnTo>
                  <a:lnTo>
                    <a:pt x="135596" y="224059"/>
                  </a:lnTo>
                  <a:lnTo>
                    <a:pt x="165116" y="190955"/>
                  </a:lnTo>
                  <a:lnTo>
                    <a:pt x="197023" y="160031"/>
                  </a:lnTo>
                  <a:lnTo>
                    <a:pt x="231180" y="131421"/>
                  </a:lnTo>
                  <a:lnTo>
                    <a:pt x="267451" y="105258"/>
                  </a:lnTo>
                  <a:lnTo>
                    <a:pt x="305697" y="81675"/>
                  </a:lnTo>
                  <a:lnTo>
                    <a:pt x="345782" y="60804"/>
                  </a:lnTo>
                  <a:lnTo>
                    <a:pt x="387568" y="42779"/>
                  </a:lnTo>
                  <a:lnTo>
                    <a:pt x="430919" y="27733"/>
                  </a:lnTo>
                  <a:lnTo>
                    <a:pt x="475697" y="15799"/>
                  </a:lnTo>
                  <a:lnTo>
                    <a:pt x="521764" y="7110"/>
                  </a:lnTo>
                  <a:lnTo>
                    <a:pt x="568984" y="1799"/>
                  </a:lnTo>
                  <a:lnTo>
                    <a:pt x="617219" y="0"/>
                  </a:lnTo>
                  <a:lnTo>
                    <a:pt x="665453" y="1799"/>
                  </a:lnTo>
                  <a:lnTo>
                    <a:pt x="712672" y="7110"/>
                  </a:lnTo>
                  <a:lnTo>
                    <a:pt x="758738" y="15799"/>
                  </a:lnTo>
                  <a:lnTo>
                    <a:pt x="803515" y="27733"/>
                  </a:lnTo>
                  <a:lnTo>
                    <a:pt x="846865" y="42779"/>
                  </a:lnTo>
                  <a:lnTo>
                    <a:pt x="888651" y="60804"/>
                  </a:lnTo>
                  <a:lnTo>
                    <a:pt x="928736" y="81675"/>
                  </a:lnTo>
                  <a:lnTo>
                    <a:pt x="966983" y="105258"/>
                  </a:lnTo>
                  <a:lnTo>
                    <a:pt x="1003254" y="131421"/>
                  </a:lnTo>
                  <a:lnTo>
                    <a:pt x="1037411" y="160031"/>
                  </a:lnTo>
                  <a:lnTo>
                    <a:pt x="1069319" y="190955"/>
                  </a:lnTo>
                  <a:lnTo>
                    <a:pt x="1098839" y="224059"/>
                  </a:lnTo>
                  <a:lnTo>
                    <a:pt x="1125834" y="259210"/>
                  </a:lnTo>
                  <a:lnTo>
                    <a:pt x="1150168" y="296276"/>
                  </a:lnTo>
                  <a:lnTo>
                    <a:pt x="1171702" y="335124"/>
                  </a:lnTo>
                  <a:lnTo>
                    <a:pt x="1190300" y="375620"/>
                  </a:lnTo>
                  <a:lnTo>
                    <a:pt x="1205824" y="417631"/>
                  </a:lnTo>
                  <a:lnTo>
                    <a:pt x="1218138" y="461025"/>
                  </a:lnTo>
                  <a:lnTo>
                    <a:pt x="1227103" y="505668"/>
                  </a:lnTo>
                  <a:lnTo>
                    <a:pt x="1232582" y="551427"/>
                  </a:lnTo>
                  <a:lnTo>
                    <a:pt x="1234440" y="598170"/>
                  </a:lnTo>
                  <a:lnTo>
                    <a:pt x="1232582" y="644912"/>
                  </a:lnTo>
                  <a:lnTo>
                    <a:pt x="1227103" y="690671"/>
                  </a:lnTo>
                  <a:lnTo>
                    <a:pt x="1218138" y="735314"/>
                  </a:lnTo>
                  <a:lnTo>
                    <a:pt x="1205824" y="778708"/>
                  </a:lnTo>
                  <a:lnTo>
                    <a:pt x="1190300" y="820719"/>
                  </a:lnTo>
                  <a:lnTo>
                    <a:pt x="1171702" y="861215"/>
                  </a:lnTo>
                  <a:lnTo>
                    <a:pt x="1150168" y="900063"/>
                  </a:lnTo>
                  <a:lnTo>
                    <a:pt x="1125834" y="937129"/>
                  </a:lnTo>
                  <a:lnTo>
                    <a:pt x="1098839" y="972280"/>
                  </a:lnTo>
                  <a:lnTo>
                    <a:pt x="1069319" y="1005384"/>
                  </a:lnTo>
                  <a:lnTo>
                    <a:pt x="1037411" y="1036308"/>
                  </a:lnTo>
                  <a:lnTo>
                    <a:pt x="1003254" y="1064918"/>
                  </a:lnTo>
                  <a:lnTo>
                    <a:pt x="966983" y="1091081"/>
                  </a:lnTo>
                  <a:lnTo>
                    <a:pt x="928736" y="1114664"/>
                  </a:lnTo>
                  <a:lnTo>
                    <a:pt x="888651" y="1135535"/>
                  </a:lnTo>
                  <a:lnTo>
                    <a:pt x="846865" y="1153560"/>
                  </a:lnTo>
                  <a:lnTo>
                    <a:pt x="803515" y="1168606"/>
                  </a:lnTo>
                  <a:lnTo>
                    <a:pt x="758738" y="1180540"/>
                  </a:lnTo>
                  <a:lnTo>
                    <a:pt x="712672" y="1189229"/>
                  </a:lnTo>
                  <a:lnTo>
                    <a:pt x="665453" y="1194540"/>
                  </a:lnTo>
                  <a:lnTo>
                    <a:pt x="617219" y="1196339"/>
                  </a:lnTo>
                  <a:lnTo>
                    <a:pt x="568984" y="1194540"/>
                  </a:lnTo>
                  <a:lnTo>
                    <a:pt x="521764" y="1189229"/>
                  </a:lnTo>
                  <a:lnTo>
                    <a:pt x="475697" y="1180540"/>
                  </a:lnTo>
                  <a:lnTo>
                    <a:pt x="430919" y="1168606"/>
                  </a:lnTo>
                  <a:lnTo>
                    <a:pt x="387568" y="1153560"/>
                  </a:lnTo>
                  <a:lnTo>
                    <a:pt x="345782" y="1135535"/>
                  </a:lnTo>
                  <a:lnTo>
                    <a:pt x="305697" y="1114664"/>
                  </a:lnTo>
                  <a:lnTo>
                    <a:pt x="267451" y="1091081"/>
                  </a:lnTo>
                  <a:lnTo>
                    <a:pt x="231180" y="1064918"/>
                  </a:lnTo>
                  <a:lnTo>
                    <a:pt x="197023" y="1036308"/>
                  </a:lnTo>
                  <a:lnTo>
                    <a:pt x="165116" y="1005384"/>
                  </a:lnTo>
                  <a:lnTo>
                    <a:pt x="135596" y="972280"/>
                  </a:lnTo>
                  <a:lnTo>
                    <a:pt x="108601" y="937129"/>
                  </a:lnTo>
                  <a:lnTo>
                    <a:pt x="84268" y="900063"/>
                  </a:lnTo>
                  <a:lnTo>
                    <a:pt x="62735" y="861215"/>
                  </a:lnTo>
                  <a:lnTo>
                    <a:pt x="44137" y="820719"/>
                  </a:lnTo>
                  <a:lnTo>
                    <a:pt x="28614" y="778708"/>
                  </a:lnTo>
                  <a:lnTo>
                    <a:pt x="16301" y="735314"/>
                  </a:lnTo>
                  <a:lnTo>
                    <a:pt x="7336" y="690671"/>
                  </a:lnTo>
                  <a:lnTo>
                    <a:pt x="1856" y="644912"/>
                  </a:lnTo>
                  <a:lnTo>
                    <a:pt x="0" y="598170"/>
                  </a:lnTo>
                  <a:close/>
                </a:path>
              </a:pathLst>
            </a:custGeom>
            <a:ln w="6095">
              <a:solidFill>
                <a:srgbClr val="FFAE69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48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359435" y="0"/>
                  </a:moveTo>
                  <a:lnTo>
                    <a:pt x="308117" y="3468"/>
                  </a:lnTo>
                  <a:lnTo>
                    <a:pt x="258769" y="13587"/>
                  </a:lnTo>
                  <a:lnTo>
                    <a:pt x="211931" y="29931"/>
                  </a:lnTo>
                  <a:lnTo>
                    <a:pt x="168149" y="52072"/>
                  </a:lnTo>
                  <a:lnTo>
                    <a:pt x="127963" y="79581"/>
                  </a:lnTo>
                  <a:lnTo>
                    <a:pt x="91918" y="112032"/>
                  </a:lnTo>
                  <a:lnTo>
                    <a:pt x="60556" y="148997"/>
                  </a:lnTo>
                  <a:lnTo>
                    <a:pt x="34421" y="190048"/>
                  </a:lnTo>
                  <a:lnTo>
                    <a:pt x="14054" y="234759"/>
                  </a:lnTo>
                  <a:lnTo>
                    <a:pt x="0" y="282701"/>
                  </a:lnTo>
                  <a:lnTo>
                    <a:pt x="359435" y="355853"/>
                  </a:lnTo>
                  <a:lnTo>
                    <a:pt x="359435" y="0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49"/>
            <p:cNvSpPr/>
            <p:nvPr/>
          </p:nvSpPr>
          <p:spPr>
            <a:xfrm>
              <a:off x="1034262" y="1073657"/>
              <a:ext cx="360045" cy="356235"/>
            </a:xfrm>
            <a:custGeom>
              <a:avLst/>
              <a:gdLst/>
              <a:ahLst/>
              <a:cxnLst/>
              <a:rect l="l" t="t" r="r" b="b"/>
              <a:pathLst>
                <a:path w="360044" h="356234">
                  <a:moveTo>
                    <a:pt x="0" y="282701"/>
                  </a:moveTo>
                  <a:lnTo>
                    <a:pt x="14054" y="234759"/>
                  </a:lnTo>
                  <a:lnTo>
                    <a:pt x="34421" y="190048"/>
                  </a:lnTo>
                  <a:lnTo>
                    <a:pt x="60556" y="148997"/>
                  </a:lnTo>
                  <a:lnTo>
                    <a:pt x="91918" y="112032"/>
                  </a:lnTo>
                  <a:lnTo>
                    <a:pt x="127963" y="79581"/>
                  </a:lnTo>
                  <a:lnTo>
                    <a:pt x="168149" y="52072"/>
                  </a:lnTo>
                  <a:lnTo>
                    <a:pt x="211931" y="29931"/>
                  </a:lnTo>
                  <a:lnTo>
                    <a:pt x="258769" y="13587"/>
                  </a:lnTo>
                  <a:lnTo>
                    <a:pt x="308117" y="3468"/>
                  </a:lnTo>
                  <a:lnTo>
                    <a:pt x="359435" y="0"/>
                  </a:lnTo>
                  <a:lnTo>
                    <a:pt x="359435" y="355853"/>
                  </a:lnTo>
                  <a:lnTo>
                    <a:pt x="0" y="282701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50"/>
            <p:cNvSpPr/>
            <p:nvPr/>
          </p:nvSpPr>
          <p:spPr>
            <a:xfrm>
              <a:off x="1217675" y="1226819"/>
              <a:ext cx="381000" cy="368935"/>
            </a:xfrm>
            <a:custGeom>
              <a:avLst/>
              <a:gdLst/>
              <a:ahLst/>
              <a:cxnLst/>
              <a:rect l="l" t="t" r="r" b="b"/>
              <a:pathLst>
                <a:path w="381000" h="368934">
                  <a:moveTo>
                    <a:pt x="190500" y="0"/>
                  </a:moveTo>
                  <a:lnTo>
                    <a:pt x="139876" y="6586"/>
                  </a:lnTo>
                  <a:lnTo>
                    <a:pt x="94375" y="25174"/>
                  </a:lnTo>
                  <a:lnTo>
                    <a:pt x="55816" y="54006"/>
                  </a:lnTo>
                  <a:lnTo>
                    <a:pt x="26020" y="91327"/>
                  </a:lnTo>
                  <a:lnTo>
                    <a:pt x="6808" y="135378"/>
                  </a:lnTo>
                  <a:lnTo>
                    <a:pt x="0" y="184404"/>
                  </a:lnTo>
                  <a:lnTo>
                    <a:pt x="6808" y="233429"/>
                  </a:lnTo>
                  <a:lnTo>
                    <a:pt x="26020" y="277480"/>
                  </a:lnTo>
                  <a:lnTo>
                    <a:pt x="55816" y="314801"/>
                  </a:lnTo>
                  <a:lnTo>
                    <a:pt x="94375" y="343633"/>
                  </a:lnTo>
                  <a:lnTo>
                    <a:pt x="139876" y="362221"/>
                  </a:lnTo>
                  <a:lnTo>
                    <a:pt x="190500" y="368808"/>
                  </a:lnTo>
                  <a:lnTo>
                    <a:pt x="241123" y="362221"/>
                  </a:lnTo>
                  <a:lnTo>
                    <a:pt x="286624" y="343633"/>
                  </a:lnTo>
                  <a:lnTo>
                    <a:pt x="325183" y="314801"/>
                  </a:lnTo>
                  <a:lnTo>
                    <a:pt x="354979" y="277480"/>
                  </a:lnTo>
                  <a:lnTo>
                    <a:pt x="374191" y="233429"/>
                  </a:lnTo>
                  <a:lnTo>
                    <a:pt x="381000" y="184404"/>
                  </a:lnTo>
                  <a:lnTo>
                    <a:pt x="374191" y="135378"/>
                  </a:lnTo>
                  <a:lnTo>
                    <a:pt x="354979" y="91327"/>
                  </a:lnTo>
                  <a:lnTo>
                    <a:pt x="325183" y="54006"/>
                  </a:lnTo>
                  <a:lnTo>
                    <a:pt x="286624" y="25174"/>
                  </a:lnTo>
                  <a:lnTo>
                    <a:pt x="241123" y="6586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FFFFF">
                <a:alpha val="41175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0" name="object 51"/>
          <p:cNvSpPr txBox="1"/>
          <p:nvPr/>
        </p:nvSpPr>
        <p:spPr>
          <a:xfrm>
            <a:off x="618354" y="1327244"/>
            <a:ext cx="11416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b="1" dirty="0" smtClean="0">
                <a:solidFill>
                  <a:srgbClr val="004E85"/>
                </a:solidFill>
                <a:latin typeface="Arial"/>
                <a:cs typeface="Arial"/>
              </a:rPr>
              <a:t>12,6 </a:t>
            </a:r>
            <a:r>
              <a:rPr sz="1400" b="1" dirty="0" smtClean="0">
                <a:solidFill>
                  <a:srgbClr val="004E85"/>
                </a:solidFill>
                <a:latin typeface="Arial"/>
                <a:cs typeface="Arial"/>
              </a:rPr>
              <a:t>%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1723414" y="936753"/>
            <a:ext cx="716906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  <a:tabLst>
                <a:tab pos="324485" algn="l"/>
                <a:tab pos="1035050" algn="l"/>
                <a:tab pos="1635760" algn="l"/>
                <a:tab pos="2556510" algn="l"/>
                <a:tab pos="3103880" algn="l"/>
                <a:tab pos="3702685" algn="l"/>
                <a:tab pos="4080510" algn="l"/>
                <a:tab pos="4484370" algn="l"/>
              </a:tabLst>
            </a:pPr>
            <a:r>
              <a:rPr lang="ru-RU" sz="1600" b="1" spc="-5" dirty="0" smtClean="0">
                <a:solidFill>
                  <a:srgbClr val="FF3300"/>
                </a:solidFill>
                <a:latin typeface="Arial"/>
                <a:cs typeface="Arial"/>
              </a:rPr>
              <a:t>69 340,7 тыс. </a:t>
            </a:r>
            <a:r>
              <a:rPr sz="1600" b="1" spc="-5" dirty="0" err="1" smtClean="0">
                <a:solidFill>
                  <a:srgbClr val="FF3300"/>
                </a:solidFill>
                <a:latin typeface="Arial"/>
                <a:cs typeface="Arial"/>
              </a:rPr>
              <a:t>р</a:t>
            </a:r>
            <a:r>
              <a:rPr sz="1600" b="1" spc="-35" dirty="0" err="1" smtClean="0">
                <a:solidFill>
                  <a:srgbClr val="FF3300"/>
                </a:solidFill>
                <a:latin typeface="Arial"/>
                <a:cs typeface="Arial"/>
              </a:rPr>
              <a:t>у</a:t>
            </a:r>
            <a:r>
              <a:rPr sz="1600" b="1" spc="-30" dirty="0" err="1" smtClean="0">
                <a:solidFill>
                  <a:srgbClr val="FF3300"/>
                </a:solidFill>
                <a:latin typeface="Arial"/>
                <a:cs typeface="Arial"/>
              </a:rPr>
              <a:t>б</a:t>
            </a:r>
            <a:r>
              <a:rPr sz="1600" b="1" spc="-35" dirty="0" err="1" smtClean="0">
                <a:solidFill>
                  <a:srgbClr val="FF3300"/>
                </a:solidFill>
                <a:latin typeface="Arial"/>
                <a:cs typeface="Arial"/>
              </a:rPr>
              <a:t>л</a:t>
            </a:r>
            <a:r>
              <a:rPr sz="1600" b="1" spc="-10" dirty="0" err="1" smtClean="0">
                <a:solidFill>
                  <a:srgbClr val="FF3300"/>
                </a:solidFill>
                <a:latin typeface="Arial"/>
                <a:cs typeface="Arial"/>
              </a:rPr>
              <a:t>е</a:t>
            </a:r>
            <a:r>
              <a:rPr sz="1600" b="1" spc="-5" dirty="0" err="1" smtClean="0">
                <a:solidFill>
                  <a:srgbClr val="FF3300"/>
                </a:solidFill>
                <a:latin typeface="Arial"/>
                <a:cs typeface="Arial"/>
              </a:rPr>
              <a:t>й</a:t>
            </a:r>
            <a:r>
              <a:rPr lang="ru-RU" sz="1600" b="1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1600" spc="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sz="1600" spc="1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л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и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lang="ru-RU"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12,6 </a:t>
            </a:r>
            <a:r>
              <a:rPr sz="1600" b="1" spc="-5" dirty="0" smtClean="0">
                <a:solidFill>
                  <a:srgbClr val="FF0000"/>
                </a:solidFill>
                <a:latin typeface="Arial"/>
                <a:cs typeface="Arial"/>
              </a:rPr>
              <a:t>%</a:t>
            </a:r>
            <a:r>
              <a:rPr lang="ru-RU" sz="16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т</a:t>
            </a:r>
            <a:r>
              <a:rPr lang="ru-RU"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об</a:t>
            </a:r>
            <a:r>
              <a:rPr sz="1600" spc="-2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ще</a:t>
            </a:r>
            <a:r>
              <a:rPr sz="1600" spc="-5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</a:t>
            </a:r>
            <a:r>
              <a:rPr sz="1600" spc="-5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о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 </a:t>
            </a:r>
            <a:r>
              <a:rPr sz="1600" spc="-20" dirty="0">
                <a:solidFill>
                  <a:srgbClr val="39607C"/>
                </a:solidFill>
                <a:latin typeface="Microsoft Sans Serif"/>
                <a:cs typeface="Microsoft Sans Serif"/>
              </a:rPr>
              <a:t>объема</a:t>
            </a:r>
            <a:r>
              <a:rPr sz="1600" spc="2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запланированных</a:t>
            </a:r>
            <a:r>
              <a:rPr sz="1600" spc="7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15" dirty="0">
                <a:solidFill>
                  <a:srgbClr val="39607C"/>
                </a:solidFill>
                <a:latin typeface="Microsoft Sans Serif"/>
                <a:cs typeface="Microsoft Sans Serif"/>
              </a:rPr>
              <a:t>расходов</a:t>
            </a:r>
            <a:r>
              <a:rPr sz="1600" spc="35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в</a:t>
            </a:r>
            <a:r>
              <a:rPr sz="1600" spc="20" dirty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5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202</a:t>
            </a:r>
            <a:r>
              <a:rPr lang="ru-RU" sz="1600" spc="-5" dirty="0">
                <a:solidFill>
                  <a:srgbClr val="39607C"/>
                </a:solidFill>
                <a:latin typeface="Microsoft Sans Serif"/>
                <a:cs typeface="Microsoft Sans Serif"/>
              </a:rPr>
              <a:t>4</a:t>
            </a:r>
            <a:r>
              <a:rPr sz="1600" spc="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 </a:t>
            </a:r>
            <a:r>
              <a:rPr sz="1600" spc="-30" dirty="0" err="1" smtClean="0">
                <a:solidFill>
                  <a:srgbClr val="39607C"/>
                </a:solidFill>
                <a:latin typeface="Microsoft Sans Serif"/>
                <a:cs typeface="Microsoft Sans Serif"/>
              </a:rPr>
              <a:t>году</a:t>
            </a:r>
            <a:r>
              <a:rPr lang="ru-RU" sz="1600" spc="-3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.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59632" y="1544368"/>
            <a:ext cx="7776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Планируемые расходы бюджета по данному направлению расходов в 2025 году</a:t>
            </a:r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33" name="object 3"/>
          <p:cNvGrpSpPr/>
          <p:nvPr/>
        </p:nvGrpSpPr>
        <p:grpSpPr>
          <a:xfrm>
            <a:off x="37629" y="2103947"/>
            <a:ext cx="4484328" cy="1592622"/>
            <a:chOff x="505097" y="6542531"/>
            <a:chExt cx="6974694" cy="1680294"/>
          </a:xfrm>
        </p:grpSpPr>
        <p:sp>
          <p:nvSpPr>
            <p:cNvPr id="34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6 392,2 - </a:t>
              </a:r>
              <a:r>
                <a:rPr lang="ru-RU" sz="1400" dirty="0" smtClean="0"/>
                <a:t>Дополнительное образование</a:t>
              </a:r>
              <a:endParaRPr sz="1400" dirty="0"/>
            </a:p>
          </p:txBody>
        </p:sp>
        <p:pic>
          <p:nvPicPr>
            <p:cNvPr id="35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6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37" name="object 8"/>
            <p:cNvSpPr/>
            <p:nvPr/>
          </p:nvSpPr>
          <p:spPr>
            <a:xfrm>
              <a:off x="505097" y="6830457"/>
              <a:ext cx="6854822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279,5 тыс. руб.- расходы на ремонт;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231,3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5 911,4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0" name="object 3"/>
          <p:cNvGrpSpPr/>
          <p:nvPr/>
        </p:nvGrpSpPr>
        <p:grpSpPr>
          <a:xfrm>
            <a:off x="95081" y="4408911"/>
            <a:ext cx="4435091" cy="2037553"/>
            <a:chOff x="509016" y="6542531"/>
            <a:chExt cx="7010397" cy="2046615"/>
          </a:xfrm>
        </p:grpSpPr>
        <p:sp>
          <p:nvSpPr>
            <p:cNvPr id="4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39 011,8– </a:t>
              </a:r>
              <a:r>
                <a:rPr lang="ru-RU" sz="1400" dirty="0" smtClean="0"/>
                <a:t>Досуговая деятельность</a:t>
              </a:r>
              <a:endParaRPr sz="1400" dirty="0"/>
            </a:p>
          </p:txBody>
        </p:sp>
        <p:pic>
          <p:nvPicPr>
            <p:cNvPr id="4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217" y="6809206"/>
              <a:ext cx="6902196" cy="1016520"/>
            </a:xfrm>
            <a:prstGeom prst="rect">
              <a:avLst/>
            </a:prstGeom>
          </p:spPr>
        </p:pic>
        <p:sp>
          <p:nvSpPr>
            <p:cNvPr id="44" name="object 8"/>
            <p:cNvSpPr/>
            <p:nvPr/>
          </p:nvSpPr>
          <p:spPr>
            <a:xfrm>
              <a:off x="524407" y="6905462"/>
              <a:ext cx="6895976" cy="1683684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7 341,9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512,8 тыс. руб. – расходы на ремонты;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50,0 тыс. руб. – расходы на проведение мероприятий;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31 107,1 тыс. рублей – расходы на укрепление материально-технической базы и оплату труда работников учреждений.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45" name="object 3"/>
          <p:cNvGrpSpPr/>
          <p:nvPr/>
        </p:nvGrpSpPr>
        <p:grpSpPr>
          <a:xfrm>
            <a:off x="4634580" y="2127732"/>
            <a:ext cx="4410024" cy="1836274"/>
            <a:chOff x="509016" y="6542531"/>
            <a:chExt cx="6970775" cy="2038889"/>
          </a:xfrm>
        </p:grpSpPr>
        <p:sp>
          <p:nvSpPr>
            <p:cNvPr id="46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16 597,5– </a:t>
              </a:r>
              <a:r>
                <a:rPr lang="ru-RU" sz="1400" dirty="0" smtClean="0"/>
                <a:t>Библиотечное обслуживание</a:t>
              </a:r>
              <a:endParaRPr sz="1400" dirty="0"/>
            </a:p>
          </p:txBody>
        </p:sp>
        <p:pic>
          <p:nvPicPr>
            <p:cNvPr id="47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48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9" name="object 8"/>
            <p:cNvSpPr/>
            <p:nvPr/>
          </p:nvSpPr>
          <p:spPr>
            <a:xfrm>
              <a:off x="711582" y="6896474"/>
              <a:ext cx="6739253" cy="1684946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275,4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263,8 – расходы на ремонт;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16 041,5 тыс. рублей – расходы на укрепление материально-технической базы и оплату труда работников учреждений;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16,8 </a:t>
              </a:r>
              <a:r>
                <a:rPr lang="ru-RU" sz="1400" dirty="0" err="1" smtClean="0">
                  <a:solidFill>
                    <a:schemeClr val="bg2">
                      <a:lumMod val="50000"/>
                    </a:schemeClr>
                  </a:solidFill>
                </a:rPr>
                <a:t>тыс.рублей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– книжные фонды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50" name="object 3"/>
          <p:cNvGrpSpPr/>
          <p:nvPr/>
        </p:nvGrpSpPr>
        <p:grpSpPr>
          <a:xfrm>
            <a:off x="4677966" y="4628896"/>
            <a:ext cx="4410024" cy="1572771"/>
            <a:chOff x="509016" y="6542531"/>
            <a:chExt cx="6970775" cy="1746311"/>
          </a:xfrm>
        </p:grpSpPr>
        <p:sp>
          <p:nvSpPr>
            <p:cNvPr id="51" name="object 5"/>
            <p:cNvSpPr/>
            <p:nvPr/>
          </p:nvSpPr>
          <p:spPr>
            <a:xfrm>
              <a:off x="509016" y="6542531"/>
              <a:ext cx="6508354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A6CC6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 1 289,1 – </a:t>
              </a:r>
              <a:r>
                <a:rPr lang="ru-RU" sz="1400" dirty="0" smtClean="0"/>
                <a:t>Музейная деятельность</a:t>
              </a:r>
              <a:endParaRPr sz="1400" dirty="0"/>
            </a:p>
          </p:txBody>
        </p:sp>
        <p:pic>
          <p:nvPicPr>
            <p:cNvPr id="52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53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54" name="object 8"/>
            <p:cNvSpPr/>
            <p:nvPr/>
          </p:nvSpPr>
          <p:spPr>
            <a:xfrm>
              <a:off x="711581" y="6896474"/>
              <a:ext cx="6739254" cy="1392368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3399"/>
              </a:solidFill>
            </a:ln>
          </p:spPr>
          <p:txBody>
            <a:bodyPr wrap="square" lIns="0" tIns="0" rIns="0" bIns="0" rtlCol="0"/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65,8 тыс. руб. – расходы на уплату коммунальных платежей;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1 223,3 тыс. рублей – расходы на укрепление материально-технической базы и оплату труда работников учреждений;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5" name="object 15"/>
          <p:cNvSpPr/>
          <p:nvPr/>
        </p:nvSpPr>
        <p:spPr>
          <a:xfrm>
            <a:off x="3616495" y="2204083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15"/>
          <p:cNvSpPr/>
          <p:nvPr/>
        </p:nvSpPr>
        <p:spPr>
          <a:xfrm>
            <a:off x="3595869" y="448909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15"/>
          <p:cNvSpPr/>
          <p:nvPr/>
        </p:nvSpPr>
        <p:spPr>
          <a:xfrm>
            <a:off x="8167508" y="221110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15"/>
          <p:cNvSpPr/>
          <p:nvPr/>
        </p:nvSpPr>
        <p:spPr>
          <a:xfrm>
            <a:off x="8233395" y="4478204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A6CC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9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61297" y="2266347"/>
            <a:ext cx="394716" cy="396239"/>
          </a:xfrm>
          <a:prstGeom prst="rect">
            <a:avLst/>
          </a:prstGeom>
        </p:spPr>
      </p:pic>
      <p:pic>
        <p:nvPicPr>
          <p:cNvPr id="60" name="object 4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669243" y="2281215"/>
            <a:ext cx="445007" cy="445008"/>
          </a:xfrm>
          <a:prstGeom prst="rect">
            <a:avLst/>
          </a:prstGeom>
        </p:spPr>
      </p:pic>
      <p:pic>
        <p:nvPicPr>
          <p:cNvPr id="65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72816" y="4565117"/>
            <a:ext cx="408431" cy="406907"/>
          </a:xfrm>
          <a:prstGeom prst="rect">
            <a:avLst/>
          </a:prstGeom>
        </p:spPr>
      </p:pic>
      <p:pic>
        <p:nvPicPr>
          <p:cNvPr id="66" name="object 4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268155" y="4588081"/>
            <a:ext cx="381000" cy="381000"/>
          </a:xfrm>
          <a:prstGeom prst="rect">
            <a:avLst/>
          </a:prstGeom>
        </p:spPr>
      </p:pic>
      <p:sp>
        <p:nvSpPr>
          <p:cNvPr id="67" name="object 8"/>
          <p:cNvSpPr/>
          <p:nvPr/>
        </p:nvSpPr>
        <p:spPr>
          <a:xfrm>
            <a:off x="37629" y="3690780"/>
            <a:ext cx="4426743" cy="699134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Холм-</a:t>
            </a:r>
            <a:r>
              <a:rPr lang="ru-RU" sz="1400" dirty="0" err="1" smtClean="0">
                <a:solidFill>
                  <a:schemeClr val="bg2">
                    <a:lumMod val="50000"/>
                  </a:schemeClr>
                </a:solidFill>
              </a:rPr>
              <a:t>Жирковская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детская школа искусств.</a:t>
            </a:r>
          </a:p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дополнительного образования будут</a:t>
            </a:r>
          </a:p>
          <a:p>
            <a:pPr algn="ctr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      оказываться 478 детям.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8" name="object 8"/>
          <p:cNvSpPr/>
          <p:nvPr/>
        </p:nvSpPr>
        <p:spPr>
          <a:xfrm>
            <a:off x="104818" y="6446465"/>
            <a:ext cx="4381969" cy="484123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досуговой деятельности будут оказываться 16 Домами культуры.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9" name="object 8"/>
          <p:cNvSpPr/>
          <p:nvPr/>
        </p:nvSpPr>
        <p:spPr>
          <a:xfrm>
            <a:off x="4772942" y="3969767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библиотечному обслуживанию  будут оказываться 17 библиотеками.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0" name="object 8"/>
          <p:cNvSpPr/>
          <p:nvPr/>
        </p:nvSpPr>
        <p:spPr>
          <a:xfrm>
            <a:off x="4805596" y="6189785"/>
            <a:ext cx="4263554" cy="513358"/>
          </a:xfrm>
          <a:custGeom>
            <a:avLst/>
            <a:gdLst/>
            <a:ahLst/>
            <a:cxnLst/>
            <a:rect l="l" t="t" r="r" b="b"/>
            <a:pathLst>
              <a:path w="6739255" h="757554">
                <a:moveTo>
                  <a:pt x="6739128" y="0"/>
                </a:moveTo>
                <a:lnTo>
                  <a:pt x="0" y="0"/>
                </a:lnTo>
                <a:lnTo>
                  <a:pt x="0" y="757428"/>
                </a:lnTo>
                <a:lnTo>
                  <a:pt x="6739128" y="757428"/>
                </a:lnTo>
                <a:lnTo>
                  <a:pt x="6739128" y="0"/>
                </a:lnTo>
                <a:close/>
              </a:path>
            </a:pathLst>
          </a:custGeom>
          <a:solidFill>
            <a:schemeClr val="tx2">
              <a:lumMod val="90000"/>
            </a:schemeClr>
          </a:solidFill>
        </p:spPr>
        <p:txBody>
          <a:bodyPr wrap="square" lIns="0" tIns="0" rIns="0" bIns="0" rtlCol="0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Услуги по музейной деятельности  будут оказываться 2 музеями.</a:t>
            </a:r>
          </a:p>
          <a:p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14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899072647"/>
              </p:ext>
            </p:extLst>
          </p:nvPr>
        </p:nvGraphicFramePr>
        <p:xfrm>
          <a:off x="199310" y="1221590"/>
          <a:ext cx="4752528" cy="519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960478"/>
            <a:ext cx="6660232" cy="5162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932040" y="1622532"/>
            <a:ext cx="4211959" cy="317462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Предоставление </a:t>
            </a: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молодым семьям на улучшение жилищных условий социальных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выплат.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2.Количество </a:t>
            </a:r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детей, получивших жилые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помещения.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Количество студентов, получающих  ежемесячную денежную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выплату.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Повышение уровня доходов муниципальных служащих и лиц, замещающих муниципальные должности, после выхода на </a:t>
            </a:r>
            <a:r>
              <a:rPr lang="ru-RU" sz="1400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пенсию.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68742"/>
            <a:ext cx="651621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2060"/>
                </a:solidFill>
                <a:latin typeface="Sitka Small" panose="02000505000000020004" pitchFamily="2" charset="0"/>
              </a:rPr>
              <a:t>Цель</a:t>
            </a:r>
            <a:r>
              <a:rPr lang="ru-RU" sz="1500" dirty="0" smtClean="0">
                <a:solidFill>
                  <a:srgbClr val="002060"/>
                </a:solidFill>
                <a:latin typeface="Sitka Small" panose="02000505000000020004" pitchFamily="2" charset="0"/>
              </a:rPr>
              <a:t>: Социальная поддержка отдельных категорий граждан</a:t>
            </a:r>
            <a:endParaRPr lang="ru-RU" sz="1500" dirty="0">
              <a:solidFill>
                <a:srgbClr val="002060"/>
              </a:solidFill>
              <a:latin typeface="Sitka Small" panose="02000505000000020004" pitchFamily="2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021088" y="0"/>
            <a:ext cx="5112568" cy="86872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Социальная поддержка и защита населения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муниципального  образования «Холм-Жирковский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муниципальный округ»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45931" y="514222"/>
            <a:ext cx="622712" cy="390172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481736"/>
            <a:ext cx="2555496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030343" y="0"/>
            <a:ext cx="5112568" cy="86872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Социальная поддержка и защита населения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муниципального  образования «Холм-Жирковский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муниципальный округ»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5931" y="514222"/>
            <a:ext cx="622712" cy="390172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504984"/>
              </p:ext>
            </p:extLst>
          </p:nvPr>
        </p:nvGraphicFramePr>
        <p:xfrm>
          <a:off x="180780" y="1628800"/>
          <a:ext cx="8928992" cy="400331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680520"/>
                <a:gridCol w="1368152"/>
                <a:gridCol w="1584176"/>
                <a:gridCol w="1296144"/>
              </a:tblGrid>
              <a:tr h="63607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КОМПЛЕКС   ПРОЦЕССНЫХ</a:t>
                      </a:r>
                      <a:r>
                        <a:rPr lang="ru-RU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 МЕРОПРИЯТИЙ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360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Развитие системы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социальной поддержки педагогических работников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3 348,9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3 348,9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3 348,9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60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Оказание мер социальной поддержки отдельным категориям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граждан (муниципальные пенсии)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7 200,0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7 200,0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7 200,0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60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Защита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прав и профилактика социального сиротства (выплата родителям и детям под опекой и в приемных семьях)- охрана семьи и детства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r>
                        <a:rPr lang="ru-RU" sz="2000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855,4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8 159,7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5 520,3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60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Улучшение жилищных условий молодых семей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540,6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432,1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429,7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60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Поддержка студентов, заключивших договоры о целевом обучении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336,0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21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нутый угол 13"/>
          <p:cNvSpPr/>
          <p:nvPr/>
        </p:nvSpPr>
        <p:spPr>
          <a:xfrm>
            <a:off x="5940152" y="10953"/>
            <a:ext cx="3201021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514614" y="1302795"/>
            <a:ext cx="8377865" cy="885720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9552" y="1458849"/>
            <a:ext cx="8107751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400" i="1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безвозмездно </a:t>
            </a: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поступающие </a:t>
            </a:r>
            <a:r>
              <a:rPr sz="1400" i="1" spc="-204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бюджет </a:t>
            </a:r>
            <a:r>
              <a:rPr sz="1400" i="1" spc="-105" dirty="0">
                <a:solidFill>
                  <a:schemeClr val="bg1"/>
                </a:solidFill>
                <a:latin typeface="Verdana"/>
                <a:cs typeface="Verdana"/>
              </a:rPr>
              <a:t>из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другого 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бюджета </a:t>
            </a:r>
            <a:r>
              <a:rPr sz="1400" i="1" spc="-204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400" i="1" spc="185" dirty="0">
                <a:solidFill>
                  <a:schemeClr val="bg1"/>
                </a:solidFill>
                <a:latin typeface="Verdana"/>
                <a:cs typeface="Verdana"/>
              </a:rPr>
              <a:t>форме </a:t>
            </a:r>
            <a:r>
              <a:rPr sz="1400" i="1" spc="-30" dirty="0">
                <a:solidFill>
                  <a:schemeClr val="bg1"/>
                </a:solidFill>
                <a:latin typeface="Verdana"/>
                <a:cs typeface="Verdana"/>
              </a:rPr>
              <a:t>дотаций,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субвенций, </a:t>
            </a:r>
            <a:r>
              <a:rPr sz="1400" i="1" spc="5" dirty="0">
                <a:solidFill>
                  <a:schemeClr val="bg1"/>
                </a:solidFill>
                <a:latin typeface="Verdana"/>
                <a:cs typeface="Verdana"/>
              </a:rPr>
              <a:t>субсидий, </a:t>
            </a:r>
            <a:r>
              <a:rPr sz="1400" i="1" spc="-125" dirty="0">
                <a:solidFill>
                  <a:schemeClr val="bg1"/>
                </a:solidFill>
                <a:latin typeface="Verdana"/>
                <a:cs typeface="Verdana"/>
              </a:rPr>
              <a:t>иных 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межбюджетных </a:t>
            </a:r>
            <a:r>
              <a:rPr sz="1400" i="1" spc="20" dirty="0">
                <a:solidFill>
                  <a:schemeClr val="bg1"/>
                </a:solidFill>
                <a:latin typeface="Verdana"/>
                <a:cs typeface="Verdana"/>
              </a:rPr>
              <a:t>трансфертов, </a:t>
            </a:r>
            <a:r>
              <a:rPr sz="1400" i="1" spc="125" dirty="0">
                <a:solidFill>
                  <a:schemeClr val="bg1"/>
                </a:solidFill>
                <a:latin typeface="Verdana"/>
                <a:cs typeface="Verdana"/>
              </a:rPr>
              <a:t>а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также 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от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физических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и 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юридических</a:t>
            </a:r>
            <a:r>
              <a:rPr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55" dirty="0">
                <a:solidFill>
                  <a:schemeClr val="bg1"/>
                </a:solidFill>
                <a:latin typeface="Verdana"/>
                <a:cs typeface="Verdana"/>
              </a:rPr>
              <a:t>лиц</a:t>
            </a:r>
            <a:endParaRPr sz="14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9478" y="2235949"/>
            <a:ext cx="7056787" cy="4366232"/>
          </a:xfrm>
          <a:custGeom>
            <a:avLst/>
            <a:gdLst/>
            <a:ahLst/>
            <a:cxnLst/>
            <a:rect l="l" t="t" r="r" b="b"/>
            <a:pathLst>
              <a:path w="6409055" h="2520315">
                <a:moveTo>
                  <a:pt x="0" y="2520315"/>
                </a:moveTo>
                <a:lnTo>
                  <a:pt x="6408674" y="2520315"/>
                </a:lnTo>
                <a:lnTo>
                  <a:pt x="6408674" y="0"/>
                </a:lnTo>
                <a:lnTo>
                  <a:pt x="0" y="0"/>
                </a:lnTo>
                <a:lnTo>
                  <a:pt x="0" y="2520315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 i="1" dirty="0"/>
          </a:p>
        </p:txBody>
      </p:sp>
      <p:sp>
        <p:nvSpPr>
          <p:cNvPr id="9" name="object 9"/>
          <p:cNvSpPr/>
          <p:nvPr/>
        </p:nvSpPr>
        <p:spPr>
          <a:xfrm>
            <a:off x="799339" y="3745884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4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1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1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4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3357" y="3895903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566" name="Picture 14" descr="https://mass-images.pro/files/preview/1/08/3153accae1df3dee7394192d345a5570.png?1638780485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6833" y="4421654"/>
            <a:ext cx="1770943" cy="2227961"/>
          </a:xfrm>
          <a:prstGeom prst="rect">
            <a:avLst/>
          </a:prstGeom>
          <a:noFill/>
        </p:spPr>
      </p:pic>
      <p:sp>
        <p:nvSpPr>
          <p:cNvPr id="11" name="object 11"/>
          <p:cNvSpPr txBox="1"/>
          <p:nvPr/>
        </p:nvSpPr>
        <p:spPr>
          <a:xfrm>
            <a:off x="1007080" y="2283383"/>
            <a:ext cx="6480720" cy="43216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5675" algn="just">
              <a:lnSpc>
                <a:spcPct val="100000"/>
              </a:lnSpc>
              <a:spcBef>
                <a:spcPts val="100"/>
              </a:spcBef>
            </a:pPr>
            <a:r>
              <a:rPr sz="14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b="1" i="1" spc="-105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400" b="1" i="1" spc="-15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4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4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955675" algn="just">
              <a:lnSpc>
                <a:spcPct val="100000"/>
              </a:lnSpc>
            </a:pPr>
            <a:r>
              <a:rPr sz="1400" i="1" spc="-210" dirty="0">
                <a:solidFill>
                  <a:schemeClr val="bg1"/>
                </a:solidFill>
                <a:latin typeface="Verdana"/>
                <a:cs typeface="Verdana"/>
              </a:rPr>
              <a:t>«</a:t>
            </a:r>
            <a:r>
              <a:rPr sz="1400" i="1" spc="-210" dirty="0" smtClean="0">
                <a:solidFill>
                  <a:schemeClr val="bg1"/>
                </a:solidFill>
                <a:latin typeface="Verdana"/>
                <a:cs typeface="Verdana"/>
              </a:rPr>
              <a:t>К</a:t>
            </a:r>
            <a:r>
              <a:rPr lang="ru-RU" sz="1400" i="1" spc="-21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1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безвозмездным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поступлениям</a:t>
            </a:r>
            <a:r>
              <a:rPr sz="1400" i="1" spc="-24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относятся:</a:t>
            </a: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marR="156210" algn="just">
              <a:lnSpc>
                <a:spcPct val="100000"/>
              </a:lnSpc>
            </a:pPr>
            <a:r>
              <a:rPr sz="1400" spc="-30" dirty="0">
                <a:solidFill>
                  <a:schemeClr val="bg1"/>
                </a:solidFill>
                <a:latin typeface="Verdana"/>
                <a:cs typeface="Verdana"/>
              </a:rPr>
              <a:t>-</a:t>
            </a:r>
            <a:r>
              <a:rPr sz="1400" b="1" i="1" spc="-30" dirty="0">
                <a:solidFill>
                  <a:schemeClr val="bg1"/>
                </a:solidFill>
                <a:latin typeface="Verdana"/>
                <a:cs typeface="Verdana"/>
              </a:rPr>
              <a:t>дотации </a:t>
            </a:r>
            <a:r>
              <a:rPr sz="1400" i="1" spc="-80" dirty="0">
                <a:solidFill>
                  <a:schemeClr val="bg1"/>
                </a:solidFill>
                <a:latin typeface="Verdana"/>
                <a:cs typeface="Verdana"/>
              </a:rPr>
              <a:t>из 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других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бюджетов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бюджетной </a:t>
            </a:r>
            <a:r>
              <a:rPr sz="1400" i="1" spc="40" dirty="0">
                <a:solidFill>
                  <a:schemeClr val="bg1"/>
                </a:solidFill>
                <a:latin typeface="Verdana"/>
                <a:cs typeface="Verdana"/>
              </a:rPr>
              <a:t>системы 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Российской  </a:t>
            </a:r>
            <a:r>
              <a:rPr sz="1400" i="1" spc="-5" dirty="0" err="1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sz="1400" i="1" spc="-5" dirty="0" smtClean="0">
                <a:solidFill>
                  <a:schemeClr val="bg1"/>
                </a:solidFill>
                <a:latin typeface="Verdana"/>
                <a:cs typeface="Verdana"/>
              </a:rPr>
              <a:t>;</a:t>
            </a:r>
            <a:endParaRPr lang="ru-RU" sz="1400" i="1" spc="-5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marR="156210" algn="just">
              <a:lnSpc>
                <a:spcPct val="100000"/>
              </a:lnSpc>
            </a:pP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algn="just">
              <a:lnSpc>
                <a:spcPct val="100000"/>
              </a:lnSpc>
              <a:buFont typeface="Verdana"/>
              <a:buChar char="-"/>
              <a:tabLst>
                <a:tab pos="1049020" algn="l"/>
              </a:tabLst>
            </a:pPr>
            <a:r>
              <a:rPr sz="1400" b="1" spc="15" dirty="0">
                <a:solidFill>
                  <a:schemeClr val="bg1"/>
                </a:solidFill>
                <a:latin typeface="Verdana"/>
                <a:cs typeface="Verdana"/>
              </a:rPr>
              <a:t>субсидии</a:t>
            </a: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80" dirty="0">
                <a:solidFill>
                  <a:schemeClr val="bg1"/>
                </a:solidFill>
                <a:latin typeface="Verdana"/>
                <a:cs typeface="Verdana"/>
              </a:rPr>
              <a:t>из  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других 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бюджетов 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бюджетной  </a:t>
            </a:r>
            <a:r>
              <a:rPr sz="1400" i="1" spc="40" dirty="0" err="1">
                <a:solidFill>
                  <a:schemeClr val="bg1"/>
                </a:solidFill>
                <a:latin typeface="Verdana"/>
                <a:cs typeface="Verdana"/>
              </a:rPr>
              <a:t>системы</a:t>
            </a:r>
            <a:r>
              <a:rPr sz="1400" i="1" spc="9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30" dirty="0" err="1" smtClean="0">
                <a:solidFill>
                  <a:schemeClr val="bg1"/>
                </a:solidFill>
                <a:latin typeface="Verdana"/>
                <a:cs typeface="Verdana"/>
              </a:rPr>
              <a:t>Российской</a:t>
            </a:r>
            <a:r>
              <a:rPr lang="ru-RU" sz="1400" i="1" spc="3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15" dirty="0" err="1" smtClean="0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sz="1400" i="1" spc="1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(межбюджетные</a:t>
            </a:r>
            <a:r>
              <a:rPr sz="1400" i="1" spc="-16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0" dirty="0" err="1">
                <a:solidFill>
                  <a:schemeClr val="bg1"/>
                </a:solidFill>
                <a:latin typeface="Verdana"/>
                <a:cs typeface="Verdana"/>
              </a:rPr>
              <a:t>субсидии</a:t>
            </a:r>
            <a:r>
              <a:rPr sz="1400" i="1" spc="-20" dirty="0" smtClean="0">
                <a:solidFill>
                  <a:schemeClr val="bg1"/>
                </a:solidFill>
                <a:latin typeface="Verdana"/>
                <a:cs typeface="Verdana"/>
              </a:rPr>
              <a:t>);</a:t>
            </a:r>
            <a:endParaRPr lang="ru-RU" sz="1400" i="1" spc="-20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algn="just">
              <a:lnSpc>
                <a:spcPct val="100000"/>
              </a:lnSpc>
              <a:buFont typeface="Verdana"/>
              <a:buChar char="-"/>
              <a:tabLst>
                <a:tab pos="1049020" algn="l"/>
              </a:tabLst>
            </a:pP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marR="156210" algn="just">
              <a:lnSpc>
                <a:spcPct val="100000"/>
              </a:lnSpc>
              <a:tabLst>
                <a:tab pos="1975485" algn="l"/>
                <a:tab pos="2272665" algn="l"/>
                <a:tab pos="3574415" algn="l"/>
                <a:tab pos="4421505" algn="l"/>
                <a:tab pos="4654550" algn="l"/>
                <a:tab pos="5171440" algn="l"/>
                <a:tab pos="5470525" algn="l"/>
              </a:tabLst>
            </a:pPr>
            <a:r>
              <a:rPr sz="1400" spc="-155" dirty="0">
                <a:solidFill>
                  <a:schemeClr val="bg1"/>
                </a:solidFill>
                <a:latin typeface="Verdana"/>
                <a:cs typeface="Verdana"/>
              </a:rPr>
              <a:t>-</a:t>
            </a:r>
            <a:r>
              <a:rPr sz="1400" b="1" i="1" spc="150" dirty="0">
                <a:solidFill>
                  <a:schemeClr val="bg1"/>
                </a:solidFill>
                <a:latin typeface="Verdana"/>
                <a:cs typeface="Verdana"/>
              </a:rPr>
              <a:t>с</a:t>
            </a:r>
            <a:r>
              <a:rPr sz="1400" b="1" i="1" spc="-70" dirty="0">
                <a:solidFill>
                  <a:schemeClr val="bg1"/>
                </a:solidFill>
                <a:latin typeface="Verdana"/>
                <a:cs typeface="Verdana"/>
              </a:rPr>
              <a:t>у</a:t>
            </a:r>
            <a:r>
              <a:rPr sz="1400" b="1" i="1" spc="60" dirty="0">
                <a:solidFill>
                  <a:schemeClr val="bg1"/>
                </a:solidFill>
                <a:latin typeface="Verdana"/>
                <a:cs typeface="Verdana"/>
              </a:rPr>
              <a:t>б</a:t>
            </a:r>
            <a:r>
              <a:rPr sz="1400" b="1" i="1" spc="-35" dirty="0">
                <a:solidFill>
                  <a:schemeClr val="bg1"/>
                </a:solidFill>
                <a:latin typeface="Verdana"/>
                <a:cs typeface="Verdana"/>
              </a:rPr>
              <a:t>венции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-80" dirty="0">
                <a:solidFill>
                  <a:schemeClr val="bg1"/>
                </a:solidFill>
                <a:latin typeface="Verdana"/>
                <a:cs typeface="Verdana"/>
              </a:rPr>
              <a:t>из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280" dirty="0">
                <a:solidFill>
                  <a:schemeClr val="bg1"/>
                </a:solidFill>
                <a:latin typeface="Verdana"/>
                <a:cs typeface="Verdana"/>
              </a:rPr>
              <a:t>ф</a:t>
            </a:r>
            <a:r>
              <a:rPr sz="1400" i="1" spc="50" dirty="0">
                <a:solidFill>
                  <a:schemeClr val="bg1"/>
                </a:solidFill>
                <a:latin typeface="Verdana"/>
                <a:cs typeface="Verdana"/>
              </a:rPr>
              <a:t>едер</a:t>
            </a:r>
            <a:r>
              <a:rPr sz="1400" i="1" spc="4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400" i="1" spc="-125" dirty="0">
                <a:solidFill>
                  <a:schemeClr val="bg1"/>
                </a:solidFill>
                <a:latin typeface="Verdana"/>
                <a:cs typeface="Verdana"/>
              </a:rPr>
              <a:t>л</a:t>
            </a:r>
            <a:r>
              <a:rPr sz="1400" i="1" spc="-105" dirty="0">
                <a:solidFill>
                  <a:schemeClr val="bg1"/>
                </a:solidFill>
                <a:latin typeface="Verdana"/>
                <a:cs typeface="Verdana"/>
              </a:rPr>
              <a:t>ь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н</a:t>
            </a:r>
            <a:r>
              <a:rPr sz="14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400" i="1" spc="-140" dirty="0">
                <a:solidFill>
                  <a:schemeClr val="bg1"/>
                </a:solidFill>
                <a:latin typeface="Verdana"/>
                <a:cs typeface="Verdana"/>
              </a:rPr>
              <a:t>г</a:t>
            </a:r>
            <a:r>
              <a:rPr sz="1400" i="1" spc="5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60" dirty="0" err="1" smtClean="0">
                <a:solidFill>
                  <a:schemeClr val="bg1"/>
                </a:solidFill>
                <a:latin typeface="Verdana"/>
                <a:cs typeface="Verdana"/>
              </a:rPr>
              <a:t>б</a:t>
            </a:r>
            <a:r>
              <a:rPr sz="1400" i="1" spc="5" dirty="0" err="1" smtClean="0">
                <a:solidFill>
                  <a:schemeClr val="bg1"/>
                </a:solidFill>
                <a:latin typeface="Verdana"/>
                <a:cs typeface="Verdana"/>
              </a:rPr>
              <a:t>ю</a:t>
            </a:r>
            <a:r>
              <a:rPr sz="1400" i="1" spc="-30" dirty="0" err="1" smtClean="0">
                <a:solidFill>
                  <a:schemeClr val="bg1"/>
                </a:solidFill>
                <a:latin typeface="Verdana"/>
                <a:cs typeface="Verdana"/>
              </a:rPr>
              <a:t>дж</a:t>
            </a:r>
            <a:r>
              <a:rPr sz="1400" i="1" spc="20" dirty="0" err="1" smtClean="0">
                <a:solidFill>
                  <a:schemeClr val="bg1"/>
                </a:solidFill>
                <a:latin typeface="Verdana"/>
                <a:cs typeface="Verdana"/>
              </a:rPr>
              <a:t>ета</a:t>
            </a:r>
            <a:r>
              <a:rPr lang="ru-RU" sz="1400" i="1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40" dirty="0" smtClean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lang="ru-RU" sz="1400" i="1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20" dirty="0" smtClean="0">
                <a:solidFill>
                  <a:schemeClr val="bg1"/>
                </a:solidFill>
                <a:latin typeface="Verdana"/>
                <a:cs typeface="Verdana"/>
              </a:rPr>
              <a:t>(</a:t>
            </a:r>
            <a:r>
              <a:rPr sz="1400" i="1" spc="-85" dirty="0" err="1" smtClean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400" i="1" spc="-70" dirty="0" err="1" smtClean="0">
                <a:solidFill>
                  <a:schemeClr val="bg1"/>
                </a:solidFill>
                <a:latin typeface="Verdana"/>
                <a:cs typeface="Verdana"/>
              </a:rPr>
              <a:t>л</a:t>
            </a:r>
            <a:r>
              <a:rPr sz="1400" i="1" spc="-30" dirty="0" err="1" smtClean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400" i="1" spc="-105" dirty="0">
                <a:solidFill>
                  <a:schemeClr val="bg1"/>
                </a:solidFill>
                <a:latin typeface="Verdana"/>
                <a:cs typeface="Verdana"/>
              </a:rPr>
              <a:t>)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-80" dirty="0" err="1" smtClean="0">
                <a:solidFill>
                  <a:schemeClr val="bg1"/>
                </a:solidFill>
                <a:latin typeface="Verdana"/>
                <a:cs typeface="Verdana"/>
              </a:rPr>
              <a:t>из</a:t>
            </a:r>
            <a:r>
              <a:rPr lang="ru-RU" sz="1400" i="1" spc="-8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75" dirty="0" err="1" smtClean="0">
                <a:solidFill>
                  <a:schemeClr val="bg1"/>
                </a:solidFill>
                <a:latin typeface="Verdana"/>
                <a:cs typeface="Verdana"/>
              </a:rPr>
              <a:t>б</a:t>
            </a:r>
            <a:r>
              <a:rPr sz="1400" i="1" spc="-5" dirty="0" err="1" smtClean="0">
                <a:solidFill>
                  <a:schemeClr val="bg1"/>
                </a:solidFill>
                <a:latin typeface="Verdana"/>
                <a:cs typeface="Verdana"/>
              </a:rPr>
              <a:t>ю</a:t>
            </a:r>
            <a:r>
              <a:rPr sz="1400" i="1" spc="-25" dirty="0" err="1" smtClean="0">
                <a:solidFill>
                  <a:schemeClr val="bg1"/>
                </a:solidFill>
                <a:latin typeface="Verdana"/>
                <a:cs typeface="Verdana"/>
              </a:rPr>
              <a:t>дже</a:t>
            </a:r>
            <a:r>
              <a:rPr sz="1400" i="1" spc="-15" dirty="0" err="1" smtClean="0">
                <a:solidFill>
                  <a:schemeClr val="bg1"/>
                </a:solidFill>
                <a:latin typeface="Verdana"/>
                <a:cs typeface="Verdana"/>
              </a:rPr>
              <a:t>т</a:t>
            </a:r>
            <a:r>
              <a:rPr sz="1400" i="1" spc="45" dirty="0" err="1" smtClean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400" i="1" spc="-125" dirty="0" err="1" smtClean="0">
                <a:solidFill>
                  <a:schemeClr val="bg1"/>
                </a:solidFill>
                <a:latin typeface="Verdana"/>
                <a:cs typeface="Verdana"/>
              </a:rPr>
              <a:t>в</a:t>
            </a:r>
            <a:r>
              <a:rPr sz="1400" i="1" spc="-12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95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30" dirty="0">
                <a:solidFill>
                  <a:schemeClr val="bg1"/>
                </a:solidFill>
                <a:latin typeface="Verdana"/>
                <a:cs typeface="Verdana"/>
              </a:rPr>
              <a:t>субъектов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</a:t>
            </a:r>
            <a:r>
              <a:rPr sz="1400" i="1" spc="-1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5" dirty="0" err="1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sz="1400" i="1" spc="-5" dirty="0" smtClean="0">
                <a:solidFill>
                  <a:schemeClr val="bg1"/>
                </a:solidFill>
                <a:latin typeface="Verdana"/>
                <a:cs typeface="Verdana"/>
              </a:rPr>
              <a:t>;</a:t>
            </a:r>
            <a:endParaRPr lang="ru-RU" sz="1400" i="1" spc="-5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marR="156210" algn="just">
              <a:lnSpc>
                <a:spcPct val="100000"/>
              </a:lnSpc>
              <a:tabLst>
                <a:tab pos="1975485" algn="l"/>
                <a:tab pos="2272665" algn="l"/>
                <a:tab pos="3574415" algn="l"/>
                <a:tab pos="4421505" algn="l"/>
                <a:tab pos="4654550" algn="l"/>
                <a:tab pos="5171440" algn="l"/>
                <a:tab pos="5470525" algn="l"/>
              </a:tabLst>
            </a:pP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marR="156210" algn="just">
              <a:lnSpc>
                <a:spcPct val="100000"/>
              </a:lnSpc>
              <a:buFont typeface="Verdana"/>
              <a:buChar char="-"/>
              <a:tabLst>
                <a:tab pos="1049020" algn="l"/>
                <a:tab pos="1665605" algn="l"/>
                <a:tab pos="3139440" algn="l"/>
                <a:tab pos="4364990" algn="l"/>
                <a:tab pos="4749165" algn="l"/>
                <a:tab pos="5470525" algn="l"/>
              </a:tabLst>
            </a:pPr>
            <a:r>
              <a:rPr sz="1400" b="1" i="1" spc="-30" dirty="0">
                <a:solidFill>
                  <a:schemeClr val="bg1"/>
                </a:solidFill>
                <a:latin typeface="Verdana"/>
                <a:cs typeface="Verdana"/>
              </a:rPr>
              <a:t>иные	</a:t>
            </a:r>
            <a:r>
              <a:rPr sz="1400" b="1" i="1" spc="125" dirty="0">
                <a:solidFill>
                  <a:schemeClr val="bg1"/>
                </a:solidFill>
                <a:latin typeface="Verdana"/>
                <a:cs typeface="Verdana"/>
              </a:rPr>
              <a:t>м</a:t>
            </a:r>
            <a:r>
              <a:rPr sz="1400" b="1" i="1" spc="110" dirty="0">
                <a:solidFill>
                  <a:schemeClr val="bg1"/>
                </a:solidFill>
                <a:latin typeface="Verdana"/>
                <a:cs typeface="Verdana"/>
              </a:rPr>
              <a:t>е</a:t>
            </a:r>
            <a:r>
              <a:rPr sz="1400" b="1" i="1" spc="25" dirty="0">
                <a:solidFill>
                  <a:schemeClr val="bg1"/>
                </a:solidFill>
                <a:latin typeface="Verdana"/>
                <a:cs typeface="Verdana"/>
              </a:rPr>
              <a:t>ж</a:t>
            </a:r>
            <a:r>
              <a:rPr sz="1400" b="1" i="1" spc="10" dirty="0">
                <a:solidFill>
                  <a:schemeClr val="bg1"/>
                </a:solidFill>
                <a:latin typeface="Verdana"/>
                <a:cs typeface="Verdana"/>
              </a:rPr>
              <a:t>б</a:t>
            </a:r>
            <a:r>
              <a:rPr sz="1400" b="1" i="1" spc="-5" dirty="0">
                <a:solidFill>
                  <a:schemeClr val="bg1"/>
                </a:solidFill>
                <a:latin typeface="Verdana"/>
                <a:cs typeface="Verdana"/>
              </a:rPr>
              <a:t>ю</a:t>
            </a:r>
            <a:r>
              <a:rPr sz="1400" b="1" i="1" dirty="0">
                <a:solidFill>
                  <a:schemeClr val="bg1"/>
                </a:solidFill>
                <a:latin typeface="Verdana"/>
                <a:cs typeface="Verdana"/>
              </a:rPr>
              <a:t>дж</a:t>
            </a:r>
            <a:r>
              <a:rPr sz="1400" b="1" i="1" spc="5" dirty="0">
                <a:solidFill>
                  <a:schemeClr val="bg1"/>
                </a:solidFill>
                <a:latin typeface="Verdana"/>
                <a:cs typeface="Verdana"/>
              </a:rPr>
              <a:t>е</a:t>
            </a:r>
            <a:r>
              <a:rPr sz="1400" b="1" i="1" spc="-75" dirty="0">
                <a:solidFill>
                  <a:schemeClr val="bg1"/>
                </a:solidFill>
                <a:latin typeface="Verdana"/>
                <a:cs typeface="Verdana"/>
              </a:rPr>
              <a:t>тн</a:t>
            </a:r>
            <a:r>
              <a:rPr sz="1400" b="1" i="1" spc="-35" dirty="0">
                <a:solidFill>
                  <a:schemeClr val="bg1"/>
                </a:solidFill>
                <a:latin typeface="Verdana"/>
                <a:cs typeface="Verdana"/>
              </a:rPr>
              <a:t>ы</a:t>
            </a:r>
            <a:r>
              <a:rPr sz="1400" b="1" i="1" spc="-25" dirty="0">
                <a:solidFill>
                  <a:schemeClr val="bg1"/>
                </a:solidFill>
                <a:latin typeface="Verdana"/>
                <a:cs typeface="Verdana"/>
              </a:rPr>
              <a:t>е</a:t>
            </a:r>
            <a:r>
              <a:rPr sz="1400" b="1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b="1" i="1" spc="-20" dirty="0">
                <a:solidFill>
                  <a:schemeClr val="bg1"/>
                </a:solidFill>
                <a:latin typeface="Verdana"/>
                <a:cs typeface="Verdana"/>
              </a:rPr>
              <a:t>тр</a:t>
            </a:r>
            <a:r>
              <a:rPr sz="1400" b="1" i="1" spc="90" dirty="0">
                <a:solidFill>
                  <a:schemeClr val="bg1"/>
                </a:solidFill>
                <a:latin typeface="Verdana"/>
                <a:cs typeface="Verdana"/>
              </a:rPr>
              <a:t>а</a:t>
            </a:r>
            <a:r>
              <a:rPr sz="1400" b="1" i="1" spc="55" dirty="0">
                <a:solidFill>
                  <a:schemeClr val="bg1"/>
                </a:solidFill>
                <a:latin typeface="Verdana"/>
                <a:cs typeface="Verdana"/>
              </a:rPr>
              <a:t>нс</a:t>
            </a:r>
            <a:r>
              <a:rPr sz="1400" b="1" i="1" spc="280" dirty="0">
                <a:solidFill>
                  <a:schemeClr val="bg1"/>
                </a:solidFill>
                <a:latin typeface="Verdana"/>
                <a:cs typeface="Verdana"/>
              </a:rPr>
              <a:t>ф</a:t>
            </a:r>
            <a:r>
              <a:rPr sz="1400" b="1" i="1" spc="10" dirty="0">
                <a:solidFill>
                  <a:schemeClr val="bg1"/>
                </a:solidFill>
                <a:latin typeface="Verdana"/>
                <a:cs typeface="Verdana"/>
              </a:rPr>
              <a:t>ер</a:t>
            </a:r>
            <a:r>
              <a:rPr sz="1400" b="1" i="1" dirty="0">
                <a:solidFill>
                  <a:schemeClr val="bg1"/>
                </a:solidFill>
                <a:latin typeface="Verdana"/>
                <a:cs typeface="Verdana"/>
              </a:rPr>
              <a:t>т</a:t>
            </a:r>
            <a:r>
              <a:rPr sz="1400" b="1" i="1" spc="-114" dirty="0">
                <a:solidFill>
                  <a:schemeClr val="bg1"/>
                </a:solidFill>
                <a:latin typeface="Verdana"/>
                <a:cs typeface="Verdana"/>
              </a:rPr>
              <a:t>ы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-80" dirty="0">
                <a:solidFill>
                  <a:schemeClr val="bg1"/>
                </a:solidFill>
                <a:latin typeface="Verdana"/>
                <a:cs typeface="Verdana"/>
              </a:rPr>
              <a:t>из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других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75" dirty="0">
                <a:solidFill>
                  <a:schemeClr val="bg1"/>
                </a:solidFill>
                <a:latin typeface="Verdana"/>
                <a:cs typeface="Verdana"/>
              </a:rPr>
              <a:t>б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ю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дже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т</a:t>
            </a:r>
            <a:r>
              <a:rPr sz="1400" i="1" spc="45" dirty="0">
                <a:solidFill>
                  <a:schemeClr val="bg1"/>
                </a:solidFill>
                <a:latin typeface="Verdana"/>
                <a:cs typeface="Verdana"/>
              </a:rPr>
              <a:t>о</a:t>
            </a:r>
            <a:r>
              <a:rPr sz="1400" i="1" spc="-12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400" i="1" spc="-9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бюджетной </a:t>
            </a:r>
            <a:r>
              <a:rPr sz="1400" i="1" spc="40" dirty="0">
                <a:solidFill>
                  <a:schemeClr val="bg1"/>
                </a:solidFill>
                <a:latin typeface="Verdana"/>
                <a:cs typeface="Verdana"/>
              </a:rPr>
              <a:t>системы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</a:t>
            </a:r>
            <a:r>
              <a:rPr sz="1400" i="1" spc="-24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5" dirty="0" err="1">
                <a:solidFill>
                  <a:schemeClr val="bg1"/>
                </a:solidFill>
                <a:latin typeface="Verdana"/>
                <a:cs typeface="Verdana"/>
              </a:rPr>
              <a:t>Федерации</a:t>
            </a:r>
            <a:r>
              <a:rPr sz="1400" i="1" spc="-5" dirty="0" smtClean="0">
                <a:solidFill>
                  <a:schemeClr val="bg1"/>
                </a:solidFill>
                <a:latin typeface="Verdana"/>
                <a:cs typeface="Verdana"/>
              </a:rPr>
              <a:t>;</a:t>
            </a:r>
            <a:endParaRPr lang="ru-RU" sz="1400" i="1" spc="-5" dirty="0" smtClean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marR="156210" algn="just">
              <a:lnSpc>
                <a:spcPct val="100000"/>
              </a:lnSpc>
              <a:buFont typeface="Verdana"/>
              <a:buChar char="-"/>
              <a:tabLst>
                <a:tab pos="1049020" algn="l"/>
                <a:tab pos="1665605" algn="l"/>
                <a:tab pos="3139440" algn="l"/>
                <a:tab pos="4364990" algn="l"/>
                <a:tab pos="4749165" algn="l"/>
                <a:tab pos="5470525" algn="l"/>
              </a:tabLst>
            </a:pP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  <a:p>
            <a:pPr marL="955675" marR="156210" algn="just">
              <a:lnSpc>
                <a:spcPct val="100000"/>
              </a:lnSpc>
            </a:pPr>
            <a:r>
              <a:rPr sz="14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400" b="1" i="1" spc="-20" dirty="0">
                <a:solidFill>
                  <a:schemeClr val="bg1"/>
                </a:solidFill>
                <a:latin typeface="Verdana"/>
                <a:cs typeface="Verdana"/>
              </a:rPr>
              <a:t>безвозмездные </a:t>
            </a:r>
            <a:r>
              <a:rPr sz="1400" b="1" i="1" spc="-35" dirty="0">
                <a:solidFill>
                  <a:schemeClr val="bg1"/>
                </a:solidFill>
                <a:latin typeface="Verdana"/>
                <a:cs typeface="Verdana"/>
              </a:rPr>
              <a:t>поступления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от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физических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юридических </a:t>
            </a:r>
            <a:r>
              <a:rPr sz="1400" i="1" spc="-75" dirty="0">
                <a:solidFill>
                  <a:schemeClr val="bg1"/>
                </a:solidFill>
                <a:latin typeface="Verdana"/>
                <a:cs typeface="Verdana"/>
              </a:rPr>
              <a:t>лиц, 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международных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организаций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и правительств </a:t>
            </a:r>
            <a:r>
              <a:rPr sz="1400" i="1" spc="-10" dirty="0">
                <a:solidFill>
                  <a:schemeClr val="bg1"/>
                </a:solidFill>
                <a:latin typeface="Verdana"/>
                <a:cs typeface="Verdana"/>
              </a:rPr>
              <a:t>иностранных 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государств, </a:t>
            </a:r>
            <a:r>
              <a:rPr sz="1400" i="1" spc="-155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400" i="1" spc="40" dirty="0">
                <a:solidFill>
                  <a:schemeClr val="bg1"/>
                </a:solidFill>
                <a:latin typeface="Verdana"/>
                <a:cs typeface="Verdana"/>
              </a:rPr>
              <a:t>том </a:t>
            </a:r>
            <a:r>
              <a:rPr sz="1400" i="1" spc="-25" dirty="0">
                <a:solidFill>
                  <a:schemeClr val="bg1"/>
                </a:solidFill>
                <a:latin typeface="Verdana"/>
                <a:cs typeface="Verdana"/>
              </a:rPr>
              <a:t>числе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добровольные </a:t>
            </a:r>
            <a:r>
              <a:rPr sz="1400" i="1" spc="-30" dirty="0">
                <a:solidFill>
                  <a:schemeClr val="bg1"/>
                </a:solidFill>
                <a:latin typeface="Verdana"/>
                <a:cs typeface="Verdana"/>
              </a:rPr>
              <a:t>пожертвования</a:t>
            </a:r>
            <a:r>
              <a:rPr sz="1400" i="1" spc="-26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19" name="object 9"/>
          <p:cNvSpPr txBox="1"/>
          <p:nvPr/>
        </p:nvSpPr>
        <p:spPr>
          <a:xfrm>
            <a:off x="611556" y="691437"/>
            <a:ext cx="763285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600" dirty="0" smtClean="0">
                <a:solidFill>
                  <a:srgbClr val="FF3300"/>
                </a:solidFill>
                <a:latin typeface="Verdana"/>
                <a:cs typeface="Verdana"/>
              </a:rPr>
              <a:t>Б</a:t>
            </a:r>
            <a:r>
              <a:rPr lang="ru-RU" sz="3600" b="1" i="1" spc="-600" dirty="0" smtClean="0">
                <a:solidFill>
                  <a:srgbClr val="FF3300"/>
                </a:solidFill>
                <a:latin typeface="Verdana"/>
                <a:cs typeface="Verdana"/>
              </a:rPr>
              <a:t>ЕЗВОЗМЕЗДНЫЕ   ПОСТУПЛЕНИЯ</a:t>
            </a:r>
            <a:endParaRPr sz="3600" i="1" dirty="0">
              <a:solidFill>
                <a:srgbClr val="FF3300"/>
              </a:solidFill>
              <a:latin typeface="Verdana"/>
              <a:cs typeface="Verdana"/>
            </a:endParaRPr>
          </a:p>
        </p:txBody>
      </p:sp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93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55976" y="54496"/>
            <a:ext cx="4716016" cy="57606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ОХРАНУ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8275912" y="0"/>
            <a:ext cx="792088" cy="8640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534814"/>
              </p:ext>
            </p:extLst>
          </p:nvPr>
        </p:nvGraphicFramePr>
        <p:xfrm>
          <a:off x="0" y="953344"/>
          <a:ext cx="9144001" cy="4202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974"/>
                <a:gridCol w="1106128"/>
                <a:gridCol w="1172932"/>
                <a:gridCol w="1080120"/>
                <a:gridCol w="1080120"/>
                <a:gridCol w="1017599"/>
                <a:gridCol w="1106128"/>
              </a:tblGrid>
              <a:tr h="4377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25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20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078,8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1 078,8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1 078,8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</a:p>
                    <a:p>
                      <a:pPr marL="0" algn="ctr" rtl="0" eaLnBrk="1" latinLnBrk="0" hangingPunct="1"/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899,0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Обеспечение детей-сирот и детей, оставшихся без попечения родителей жилыми помещениями  *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7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568,9</a:t>
                      </a:r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7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883,2</a:t>
                      </a:r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7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243,8</a:t>
                      </a:r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2" name="Рисунок 11" descr="охрана семьи.jpg"/>
          <p:cNvPicPr>
            <a:picLocks noChangeAspect="1"/>
          </p:cNvPicPr>
          <p:nvPr/>
        </p:nvPicPr>
        <p:blipFill>
          <a:blip r:embed="rId3" cstate="print"/>
          <a:srcRect b="19550"/>
          <a:stretch>
            <a:fillRect/>
          </a:stretch>
        </p:blipFill>
        <p:spPr>
          <a:xfrm>
            <a:off x="6300192" y="5225893"/>
            <a:ext cx="2650172" cy="1536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Загнутый угол 12"/>
          <p:cNvSpPr/>
          <p:nvPr/>
        </p:nvSpPr>
        <p:spPr>
          <a:xfrm>
            <a:off x="19309" y="0"/>
            <a:ext cx="314532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615" y="155106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225893"/>
            <a:ext cx="2376200" cy="1599480"/>
          </a:xfrm>
          <a:prstGeom prst="rect">
            <a:avLst/>
          </a:prstGeom>
        </p:spPr>
      </p:pic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00" y="5096929"/>
            <a:ext cx="1632364" cy="16656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283968" y="18261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360718"/>
              </p:ext>
            </p:extLst>
          </p:nvPr>
        </p:nvGraphicFramePr>
        <p:xfrm>
          <a:off x="98467" y="2420889"/>
          <a:ext cx="9036496" cy="4075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628"/>
                <a:gridCol w="1093124"/>
                <a:gridCol w="1020249"/>
                <a:gridCol w="1093124"/>
                <a:gridCol w="1093124"/>
                <a:gridCol w="1093124"/>
                <a:gridCol w="1093123"/>
              </a:tblGrid>
              <a:tr h="417287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25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tx2">
                        <a:lumMod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20479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tx2">
                        <a:lumMod val="25000"/>
                      </a:schemeClr>
                    </a:solidFill>
                  </a:tcPr>
                </a:tc>
              </a:tr>
              <a:tr h="1008681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228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348,9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228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348,9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222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348,9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085753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7 200,0</a:t>
                      </a:r>
                    </a:p>
                    <a:p>
                      <a:pPr algn="ctr"/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69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7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200</a:t>
                      </a:r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69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7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200</a:t>
                      </a:r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1028239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стипендий лицам, заключившим целевой договор на обучение (от Администрации 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336,0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336,0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336,0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8028384" y="-1367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8088348" y="16376"/>
            <a:ext cx="659371" cy="756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4" y="658366"/>
            <a:ext cx="1793266" cy="1474490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368453550"/>
              </p:ext>
            </p:extLst>
          </p:nvPr>
        </p:nvGraphicFramePr>
        <p:xfrm>
          <a:off x="1547665" y="658366"/>
          <a:ext cx="8712968" cy="1742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Загнутый угол 11"/>
          <p:cNvSpPr/>
          <p:nvPr/>
        </p:nvSpPr>
        <p:spPr>
          <a:xfrm>
            <a:off x="19309" y="0"/>
            <a:ext cx="314532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7916" y="141032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260332658"/>
              </p:ext>
            </p:extLst>
          </p:nvPr>
        </p:nvGraphicFramePr>
        <p:xfrm>
          <a:off x="-71209" y="2720843"/>
          <a:ext cx="3923129" cy="3928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244" y="2014808"/>
            <a:ext cx="3744416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средств 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18582" y="1046740"/>
            <a:ext cx="7433738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818965" y="1867985"/>
            <a:ext cx="5289539" cy="14169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300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1.Экономия электрической энергии не  менее 2% ежегодно.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2.Экономия тепловой энергии не менее 2% ежегодно.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3.Экономия природного газа не менее 2% ежегодно.</a:t>
            </a:r>
          </a:p>
          <a:p>
            <a:pPr algn="just"/>
            <a:r>
              <a:rPr lang="ru-RU" sz="1300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4.Экономия воды не менее 2% ежегодно.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7545" y="1071148"/>
            <a:ext cx="7308304" cy="679180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u="sng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муниципальный округ» Смоленской области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" name="object 4"/>
          <p:cNvSpPr/>
          <p:nvPr/>
        </p:nvSpPr>
        <p:spPr>
          <a:xfrm>
            <a:off x="3949661" y="13526"/>
            <a:ext cx="5149079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Энергосбережение и повышение энергетической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эффективности на территории  муниципального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образования «Холм-Жирковский муниципальный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93532" y="336489"/>
            <a:ext cx="731783" cy="6206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079" y="1094975"/>
            <a:ext cx="1101425" cy="1099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751932"/>
              </p:ext>
            </p:extLst>
          </p:nvPr>
        </p:nvGraphicFramePr>
        <p:xfrm>
          <a:off x="3275856" y="3284984"/>
          <a:ext cx="5822884" cy="335226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4895"/>
                <a:gridCol w="975505"/>
                <a:gridCol w="1080120"/>
                <a:gridCol w="1142364"/>
              </a:tblGrid>
              <a:tr h="63232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КОМПЛЕКС   ПРОЦЕССНЫХ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 МЕРОПРИЯТИЙ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Замена ламп накаливания на светодиодные лампы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Расходы на оплату электрической энергии</a:t>
                      </a:r>
                      <a:r>
                        <a:rPr lang="ru-RU" sz="1600" baseline="0" dirty="0" smtClean="0">
                          <a:latin typeface="Bahnschrift SemiBold SemiConden" panose="020B0502040204020203" pitchFamily="34" charset="0"/>
                        </a:rPr>
                        <a:t> для уличного освещения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6 857,4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6 807,4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6 807,4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Модернизация сетей уличного освещения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250,0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Содержание и обслуживание сетей уличного освещения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8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817493787"/>
              </p:ext>
            </p:extLst>
          </p:nvPr>
        </p:nvGraphicFramePr>
        <p:xfrm>
          <a:off x="179512" y="2060848"/>
          <a:ext cx="388843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94684" y="1124744"/>
            <a:ext cx="8891602" cy="65820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189742" y="2207424"/>
            <a:ext cx="4896544" cy="253837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1.Снижение количества преступлений, совершенных в муниципалитете.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2.Обеспечение безопасности объектов муниципальной собственности.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Количество общественных мест (объектов, территорий) оснащенных системами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видеонаблюдения.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Отсутствие экстремистских акций на территории Холм-Жирковского муниципального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округа.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48137" y="1165812"/>
            <a:ext cx="878469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ru-RU" sz="15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5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Обеспечение безопасности  жизнедеятельности населения муниципального образования «Холм-Жирковский муниципальный округ» Смоленской области .</a:t>
            </a:r>
            <a:endParaRPr lang="ru-RU" sz="1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3124" y="1815009"/>
            <a:ext cx="2968898" cy="784830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sp>
        <p:nvSpPr>
          <p:cNvPr id="15" name="object 4"/>
          <p:cNvSpPr/>
          <p:nvPr/>
        </p:nvSpPr>
        <p:spPr>
          <a:xfrm>
            <a:off x="4067944" y="65886"/>
            <a:ext cx="504056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«Обеспечение правопорядка и безопасности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населения муниципального образования «Холм-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843401"/>
              </p:ext>
            </p:extLst>
          </p:nvPr>
        </p:nvGraphicFramePr>
        <p:xfrm>
          <a:off x="3327937" y="4947198"/>
          <a:ext cx="5822884" cy="191080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4895"/>
                <a:gridCol w="975505"/>
                <a:gridCol w="1080120"/>
                <a:gridCol w="1142364"/>
              </a:tblGrid>
              <a:tr h="64614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КОМПЛЕКС   ПРОЦЕССНЫХ</a:t>
                      </a:r>
                      <a:r>
                        <a:rPr lang="ru-RU" sz="1600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anose="020B0502040204020203" pitchFamily="34" charset="0"/>
                        </a:rPr>
                        <a:t> МЕРОПРИЯТИЙ</a:t>
                      </a:r>
                      <a:endParaRPr lang="ru-RU" sz="1600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Построение</a:t>
                      </a:r>
                      <a:r>
                        <a:rPr lang="ru-RU" sz="1600" baseline="0" dirty="0" smtClean="0">
                          <a:latin typeface="Bahnschrift SemiBold SemiConden" panose="020B0502040204020203" pitchFamily="34" charset="0"/>
                        </a:rPr>
                        <a:t> АПК «Безопасный город»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3232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Обеспечение правопорядка и</a:t>
                      </a:r>
                    </a:p>
                    <a:p>
                      <a:r>
                        <a:rPr lang="ru-RU" sz="1600" dirty="0" smtClean="0">
                          <a:latin typeface="Bahnschrift SemiBold SemiConden" panose="020B0502040204020203" pitchFamily="34" charset="0"/>
                        </a:rPr>
                        <a:t>Безопасности</a:t>
                      </a:r>
                      <a:r>
                        <a:rPr lang="ru-RU" sz="1600" baseline="0" dirty="0" smtClean="0">
                          <a:latin typeface="Bahnschrift SemiBold SemiConden" panose="020B0502040204020203" pitchFamily="34" charset="0"/>
                        </a:rPr>
                        <a:t> населения</a:t>
                      </a:r>
                      <a:endParaRPr lang="ru-RU" sz="1600" dirty="0"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220,0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12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067944" y="65886"/>
            <a:ext cx="5040560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«Обеспечение правопорядка и безопасности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населения муниципального образования «Холм-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611162241"/>
              </p:ext>
            </p:extLst>
          </p:nvPr>
        </p:nvGraphicFramePr>
        <p:xfrm>
          <a:off x="683568" y="1124744"/>
          <a:ext cx="8208912" cy="5524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14911" y="1628800"/>
            <a:ext cx="82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10,0</a:t>
            </a:r>
            <a:endParaRPr lang="ru-RU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514597" y="2594521"/>
            <a:ext cx="822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6</a:t>
            </a:r>
            <a:r>
              <a:rPr lang="ru-RU" sz="2400" dirty="0" smtClean="0"/>
              <a:t>0,0</a:t>
            </a:r>
            <a:endParaRPr lang="ru-RU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539280" y="3647926"/>
            <a:ext cx="798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20,0</a:t>
            </a:r>
            <a:endParaRPr lang="ru-RU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1338615" y="4689927"/>
            <a:ext cx="998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120,0</a:t>
            </a:r>
            <a:endParaRPr lang="ru-RU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939594" y="5698451"/>
            <a:ext cx="798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20,0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8" y="616258"/>
            <a:ext cx="1452151" cy="86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8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38993065"/>
              </p:ext>
            </p:extLst>
          </p:nvPr>
        </p:nvGraphicFramePr>
        <p:xfrm>
          <a:off x="107504" y="1916832"/>
          <a:ext cx="460851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4492135"/>
            <a:ext cx="3380168" cy="2642280"/>
          </a:xfrm>
          <a:prstGeom prst="rect">
            <a:avLst/>
          </a:prstGeom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33365" y="1083032"/>
            <a:ext cx="6660232" cy="63548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860032" y="1789414"/>
            <a:ext cx="4067944" cy="279171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1.Сохранение количества внутрирайонных маршрутов.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2.Сохранение количества перевозимых пассажиров.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3.Снижение доли населения, проживающего в населенных пунктах, не имеющих регулярного транспортного сообщения ч административным центром Холм-Жирковского муниципального округа.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04257" y="1097987"/>
            <a:ext cx="6318448" cy="675073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5" name="object 4"/>
          <p:cNvSpPr/>
          <p:nvPr/>
        </p:nvSpPr>
        <p:spPr>
          <a:xfrm>
            <a:off x="3975902" y="2778"/>
            <a:ext cx="5112568" cy="95334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«Поддержка пассажирского транспорта общего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пользования в муниципальном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«Холм-Жирковский муниципальный округ»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области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36559" y="449898"/>
            <a:ext cx="766806" cy="435322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500542" y="2635562"/>
            <a:ext cx="4319929" cy="160043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местного бюджета и предусматривает расходы на предоставление субсидии юридическим лицам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возмещение части затрат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проведение комплекса агротехнологических работ.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7308304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212543" y="1552575"/>
            <a:ext cx="4751361" cy="101232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1.Увеличение урожайности зерновых и зернобобовых культур.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2.Сохранение посевных площадей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</a:p>
          <a:p>
            <a:pPr algn="just"/>
            <a:endParaRPr lang="ru-RU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71247342"/>
              </p:ext>
            </p:extLst>
          </p:nvPr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08520" y="98161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Поддержка сельскохозяйственных товаропроизводителей</a:t>
            </a:r>
            <a:r>
              <a:rPr lang="ru-RU" sz="16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  <a:endParaRPr lang="ru-RU" sz="16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68" y="4728460"/>
            <a:ext cx="2736558" cy="17551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728460"/>
            <a:ext cx="2807728" cy="1755115"/>
          </a:xfrm>
          <a:prstGeom prst="rect">
            <a:avLst/>
          </a:prstGeom>
        </p:spPr>
      </p:pic>
      <p:sp>
        <p:nvSpPr>
          <p:cNvPr id="17" name="object 4"/>
          <p:cNvSpPr/>
          <p:nvPr/>
        </p:nvSpPr>
        <p:spPr>
          <a:xfrm>
            <a:off x="3960440" y="-13039"/>
            <a:ext cx="5112567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Развитие сельского хозяйства в муниципальном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образовании «Холм-Жирковский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муниципальный округ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6" name="Рисунок 15" descr="с х 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98600" y="116505"/>
            <a:ext cx="792639" cy="713674"/>
          </a:xfrm>
          <a:prstGeom prst="rect">
            <a:avLst/>
          </a:prstGeom>
        </p:spPr>
      </p:pic>
      <p:sp>
        <p:nvSpPr>
          <p:cNvPr id="15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328640" y="2636891"/>
            <a:ext cx="4541112" cy="1169551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местного бюджета на проведение мероприятий, способствующих укреплению семьи и брака и вручения подарков новорожденным.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704842766"/>
              </p:ext>
            </p:extLst>
          </p:nvPr>
        </p:nvGraphicFramePr>
        <p:xfrm>
          <a:off x="107504" y="1481917"/>
          <a:ext cx="4104456" cy="5259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0" y="850052"/>
            <a:ext cx="7884368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28640" y="1676765"/>
            <a:ext cx="4648616" cy="85005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Сохранение численности населения.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Снижение смертности населения.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1834" y="893666"/>
            <a:ext cx="7596336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   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.</a:t>
            </a:r>
            <a:endParaRPr lang="ru-RU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4" name="object 4"/>
          <p:cNvSpPr/>
          <p:nvPr/>
        </p:nvSpPr>
        <p:spPr>
          <a:xfrm>
            <a:off x="4215532" y="20633"/>
            <a:ext cx="4874832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«Демографическое развитие муниципального образования «Холм-Жирковский муниципальный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37202" y="201978"/>
            <a:ext cx="956411" cy="673074"/>
          </a:xfrm>
          <a:prstGeom prst="rect">
            <a:avLst/>
          </a:prstGeom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6"/>
          <a:stretch/>
        </p:blipFill>
        <p:spPr>
          <a:xfrm>
            <a:off x="4206216" y="4005065"/>
            <a:ext cx="4746104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967643467"/>
              </p:ext>
            </p:extLst>
          </p:nvPr>
        </p:nvGraphicFramePr>
        <p:xfrm>
          <a:off x="27112" y="1827733"/>
          <a:ext cx="4211960" cy="490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10"/>
          <p:cNvSpPr/>
          <p:nvPr/>
        </p:nvSpPr>
        <p:spPr>
          <a:xfrm>
            <a:off x="27112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27112" y="940296"/>
            <a:ext cx="4434561" cy="112055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Цель: повышение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качества жилищно-коммунальных услуг, предоставляемых на территории муниципального образования «Холм-Жирковский муниципальный округ» Смоленской области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571999" y="1179678"/>
            <a:ext cx="4515825" cy="181727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.Количество </a:t>
            </a:r>
            <a:r>
              <a:rPr lang="ru-RU" sz="1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негазифицированных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населенных пунктов.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Содержание объектов жилого фонда и коммунальной инфраструктуры в уд.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Состоянии.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Удовлетворенность населения качеством предоставляемых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организациями ЖКХ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4288633" y="9870"/>
            <a:ext cx="4799192" cy="9594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жилищно-коммунального хозяйства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на территории  муниципального  образования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«Холм-Жирковский муниципальный округ»         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578791"/>
              </p:ext>
            </p:extLst>
          </p:nvPr>
        </p:nvGraphicFramePr>
        <p:xfrm>
          <a:off x="3500214" y="3068961"/>
          <a:ext cx="5616623" cy="378281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832802"/>
                <a:gridCol w="911615"/>
                <a:gridCol w="971840"/>
                <a:gridCol w="900366"/>
              </a:tblGrid>
              <a:tr h="61735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Комплекс</a:t>
                      </a:r>
                      <a:r>
                        <a:rPr lang="ru-RU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процессных мероприятий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793735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Региональный проект «Модернизация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  <a:ea typeface="+mn-ea"/>
                          <a:cs typeface="+mn-cs"/>
                        </a:rPr>
                        <a:t> коммунальной инфраструктуры»</a:t>
                      </a:r>
                      <a:endParaRPr kumimoji="0" lang="ru-RU" sz="1600" kern="12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22 442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20 000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102891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Улучшение состояния объектов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жилищного фонда  и коммунальной инфраструктуры (содержание и ремонт).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2 550,0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55855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Комплексное развитие системы коммунальной инфраструктуры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200,0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50 500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  <a:tr h="67385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Газификация населенных пунктов муниципального округа</a:t>
                      </a:r>
                      <a:endParaRPr lang="ru-RU" sz="16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150,0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0"/>
          <p:cNvSpPr/>
          <p:nvPr/>
        </p:nvSpPr>
        <p:spPr>
          <a:xfrm>
            <a:off x="27112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4288633" y="9870"/>
            <a:ext cx="4799192" cy="95947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жилищно-коммунального хозяйства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на территории  муниципального  образования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«Холм-Жирковский муниципальный округ»         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pSp>
        <p:nvGrpSpPr>
          <p:cNvPr id="10" name="object 3"/>
          <p:cNvGrpSpPr/>
          <p:nvPr/>
        </p:nvGrpSpPr>
        <p:grpSpPr>
          <a:xfrm>
            <a:off x="272951" y="1793055"/>
            <a:ext cx="4052943" cy="1140113"/>
            <a:chOff x="509015" y="6542531"/>
            <a:chExt cx="6941820" cy="1126236"/>
          </a:xfrm>
        </p:grpSpPr>
        <p:sp>
          <p:nvSpPr>
            <p:cNvPr id="11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4      500,0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pic>
          <p:nvPicPr>
            <p:cNvPr id="12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sp>
          <p:nvSpPr>
            <p:cNvPr id="18" name="object 8"/>
            <p:cNvSpPr/>
            <p:nvPr/>
          </p:nvSpPr>
          <p:spPr>
            <a:xfrm>
              <a:off x="635508" y="6835139"/>
              <a:ext cx="6815327" cy="759281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Строительство реконструкция и  капитальный  ремонт шахтных колодцев.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9" name="object 15"/>
          <p:cNvSpPr/>
          <p:nvPr/>
        </p:nvSpPr>
        <p:spPr>
          <a:xfrm>
            <a:off x="66113" y="1778676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33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TextBox 19"/>
          <p:cNvSpPr txBox="1"/>
          <p:nvPr/>
        </p:nvSpPr>
        <p:spPr>
          <a:xfrm>
            <a:off x="128180" y="898086"/>
            <a:ext cx="4504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-2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Планируемые расходы бюджета по данной муниципальной программе в 2025 году</a:t>
            </a:r>
            <a:r>
              <a:rPr lang="ru-RU" sz="1600" b="1" spc="-20" dirty="0" smtClean="0">
                <a:solidFill>
                  <a:srgbClr val="39607C"/>
                </a:solidFill>
                <a:latin typeface="Microsoft Sans Serif"/>
                <a:cs typeface="Microsoft Sans Serif"/>
              </a:rPr>
              <a:t>:</a:t>
            </a:r>
            <a:r>
              <a:rPr lang="ru-RU" sz="1600" b="1" dirty="0" smtClean="0">
                <a:solidFill>
                  <a:srgbClr val="FF0000"/>
                </a:solidFill>
              </a:rPr>
              <a:t> </a:t>
            </a:r>
            <a:endParaRPr lang="ru-RU" sz="1600" b="1" dirty="0">
              <a:solidFill>
                <a:srgbClr val="FF0000"/>
              </a:solidFill>
            </a:endParaRPr>
          </a:p>
        </p:txBody>
      </p:sp>
      <p:grpSp>
        <p:nvGrpSpPr>
          <p:cNvPr id="21" name="object 3"/>
          <p:cNvGrpSpPr/>
          <p:nvPr/>
        </p:nvGrpSpPr>
        <p:grpSpPr>
          <a:xfrm>
            <a:off x="448291" y="2986497"/>
            <a:ext cx="4137771" cy="1249649"/>
            <a:chOff x="509015" y="6542531"/>
            <a:chExt cx="6970776" cy="1234439"/>
          </a:xfrm>
        </p:grpSpPr>
        <p:sp>
          <p:nvSpPr>
            <p:cNvPr id="23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dirty="0" smtClean="0"/>
                <a:t>150</a:t>
              </a:r>
              <a:r>
                <a:rPr lang="ru-RU" dirty="0" smtClean="0"/>
                <a:t>,0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pic>
          <p:nvPicPr>
            <p:cNvPr id="2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2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28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Прочие мероприятия в области жилищного хозяйства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.</a:t>
              </a:r>
              <a:endParaRPr lang="ru-RU" sz="1400" dirty="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29" name="object 15"/>
          <p:cNvSpPr/>
          <p:nvPr/>
        </p:nvSpPr>
        <p:spPr>
          <a:xfrm>
            <a:off x="183857" y="2961561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0" name="object 3"/>
          <p:cNvGrpSpPr/>
          <p:nvPr/>
        </p:nvGrpSpPr>
        <p:grpSpPr>
          <a:xfrm>
            <a:off x="667632" y="4251205"/>
            <a:ext cx="4287175" cy="1249649"/>
            <a:chOff x="509015" y="6542531"/>
            <a:chExt cx="6970776" cy="1234439"/>
          </a:xfrm>
        </p:grpSpPr>
        <p:sp>
          <p:nvSpPr>
            <p:cNvPr id="31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399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4      800,0</a:t>
              </a:r>
              <a:r>
                <a:rPr lang="ru-RU" sz="1600" dirty="0" smtClean="0"/>
                <a:t> тыс. рублей</a:t>
              </a:r>
              <a:endParaRPr sz="1600" dirty="0"/>
            </a:p>
          </p:txBody>
        </p:sp>
        <p:pic>
          <p:nvPicPr>
            <p:cNvPr id="32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3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34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Взносы на капитальный ремонт муниципальных      многоквартирных домов.</a:t>
              </a:r>
            </a:p>
          </p:txBody>
        </p:sp>
      </p:grpSp>
      <p:sp>
        <p:nvSpPr>
          <p:cNvPr id="35" name="object 15"/>
          <p:cNvSpPr/>
          <p:nvPr/>
        </p:nvSpPr>
        <p:spPr>
          <a:xfrm>
            <a:off x="419629" y="4250684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6" name="object 3"/>
          <p:cNvGrpSpPr/>
          <p:nvPr/>
        </p:nvGrpSpPr>
        <p:grpSpPr>
          <a:xfrm>
            <a:off x="801550" y="5419787"/>
            <a:ext cx="4325260" cy="1249649"/>
            <a:chOff x="509015" y="6542531"/>
            <a:chExt cx="6970776" cy="1234439"/>
          </a:xfrm>
        </p:grpSpPr>
        <p:sp>
          <p:nvSpPr>
            <p:cNvPr id="37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66CC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</a:t>
              </a:r>
              <a:r>
                <a:rPr lang="ru-RU" dirty="0"/>
                <a:t> </a:t>
              </a:r>
              <a:r>
                <a:rPr lang="ru-RU" dirty="0" smtClean="0"/>
                <a:t>   1 000,0</a:t>
              </a:r>
              <a:r>
                <a:rPr lang="ru-RU" sz="1600" dirty="0" smtClean="0"/>
                <a:t> тыс. рублей</a:t>
              </a:r>
              <a:endParaRPr sz="1600" dirty="0"/>
            </a:p>
          </p:txBody>
        </p:sp>
        <p:pic>
          <p:nvPicPr>
            <p:cNvPr id="38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39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40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Ремонт жилых помещений  муниципального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жилищного фонда.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41" name="object 15"/>
          <p:cNvSpPr/>
          <p:nvPr/>
        </p:nvSpPr>
        <p:spPr>
          <a:xfrm>
            <a:off x="570922" y="5391318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66CC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2" name="object 3"/>
          <p:cNvGrpSpPr/>
          <p:nvPr/>
        </p:nvGrpSpPr>
        <p:grpSpPr>
          <a:xfrm>
            <a:off x="4654153" y="1383636"/>
            <a:ext cx="4052943" cy="1140112"/>
            <a:chOff x="509015" y="6542531"/>
            <a:chExt cx="6941820" cy="1126235"/>
          </a:xfrm>
        </p:grpSpPr>
        <p:sp>
          <p:nvSpPr>
            <p:cNvPr id="43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33CC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dirty="0"/>
                <a:t>6</a:t>
              </a:r>
              <a:r>
                <a:rPr lang="ru-RU" dirty="0" smtClean="0"/>
                <a:t>00,0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pic>
          <p:nvPicPr>
            <p:cNvPr id="44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5"/>
              <a:ext cx="6841235" cy="859561"/>
            </a:xfrm>
            <a:prstGeom prst="rect">
              <a:avLst/>
            </a:prstGeom>
          </p:spPr>
        </p:pic>
        <p:sp>
          <p:nvSpPr>
            <p:cNvPr id="45" name="object 8"/>
            <p:cNvSpPr/>
            <p:nvPr/>
          </p:nvSpPr>
          <p:spPr>
            <a:xfrm>
              <a:off x="635508" y="6835139"/>
              <a:ext cx="6815327" cy="759281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Оплата коммунальных услуг по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  содержанию муниципального жилищного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  фонда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46" name="object 15"/>
          <p:cNvSpPr/>
          <p:nvPr/>
        </p:nvSpPr>
        <p:spPr>
          <a:xfrm>
            <a:off x="4388292" y="1359789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33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7" name="object 3"/>
          <p:cNvGrpSpPr/>
          <p:nvPr/>
        </p:nvGrpSpPr>
        <p:grpSpPr>
          <a:xfrm>
            <a:off x="4907714" y="2651338"/>
            <a:ext cx="4184173" cy="1140113"/>
            <a:chOff x="509015" y="6542531"/>
            <a:chExt cx="6941820" cy="1126236"/>
          </a:xfrm>
        </p:grpSpPr>
        <p:sp>
          <p:nvSpPr>
            <p:cNvPr id="48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0066CC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dirty="0" smtClean="0"/>
                <a:t>3 700,0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pic>
          <p:nvPicPr>
            <p:cNvPr id="49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sp>
          <p:nvSpPr>
            <p:cNvPr id="50" name="object 8"/>
            <p:cNvSpPr/>
            <p:nvPr/>
          </p:nvSpPr>
          <p:spPr>
            <a:xfrm>
              <a:off x="635508" y="6835139"/>
              <a:ext cx="6815327" cy="759281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Субсидии организациям на финансовое     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обеспечение затрат по предоставлению </a:t>
              </a:r>
            </a:p>
            <a:p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 коммунальных услуг. </a:t>
              </a:r>
              <a:endParaRPr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51" name="object 15"/>
          <p:cNvSpPr/>
          <p:nvPr/>
        </p:nvSpPr>
        <p:spPr>
          <a:xfrm>
            <a:off x="4628377" y="2639219"/>
            <a:ext cx="588488" cy="582523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2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7212" y="3051396"/>
            <a:ext cx="377952" cy="426720"/>
          </a:xfrm>
          <a:prstGeom prst="rect">
            <a:avLst/>
          </a:prstGeom>
        </p:spPr>
      </p:pic>
      <p:pic>
        <p:nvPicPr>
          <p:cNvPr id="53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65831" y="2751911"/>
            <a:ext cx="377952" cy="426720"/>
          </a:xfrm>
          <a:prstGeom prst="rect">
            <a:avLst/>
          </a:prstGeom>
        </p:spPr>
      </p:pic>
      <p:pic>
        <p:nvPicPr>
          <p:cNvPr id="54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95077" y="1861976"/>
            <a:ext cx="377952" cy="426720"/>
          </a:xfrm>
          <a:prstGeom prst="rect">
            <a:avLst/>
          </a:prstGeom>
        </p:spPr>
      </p:pic>
      <p:pic>
        <p:nvPicPr>
          <p:cNvPr id="55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56831" y="5419310"/>
            <a:ext cx="403860" cy="417575"/>
          </a:xfrm>
          <a:prstGeom prst="rect">
            <a:avLst/>
          </a:prstGeom>
        </p:spPr>
      </p:pic>
      <p:pic>
        <p:nvPicPr>
          <p:cNvPr id="56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5531" y="4289465"/>
            <a:ext cx="403860" cy="417575"/>
          </a:xfrm>
          <a:prstGeom prst="rect">
            <a:avLst/>
          </a:prstGeom>
        </p:spPr>
      </p:pic>
      <p:pic>
        <p:nvPicPr>
          <p:cNvPr id="57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03854" y="1436225"/>
            <a:ext cx="403860" cy="417575"/>
          </a:xfrm>
          <a:prstGeom prst="rect">
            <a:avLst/>
          </a:prstGeom>
        </p:spPr>
      </p:pic>
      <p:grpSp>
        <p:nvGrpSpPr>
          <p:cNvPr id="58" name="object 3"/>
          <p:cNvGrpSpPr/>
          <p:nvPr/>
        </p:nvGrpSpPr>
        <p:grpSpPr>
          <a:xfrm>
            <a:off x="5108844" y="3853020"/>
            <a:ext cx="3978982" cy="1249649"/>
            <a:chOff x="509015" y="6542531"/>
            <a:chExt cx="6970776" cy="1234439"/>
          </a:xfrm>
        </p:grpSpPr>
        <p:sp>
          <p:nvSpPr>
            <p:cNvPr id="59" name="object 5"/>
            <p:cNvSpPr/>
            <p:nvPr/>
          </p:nvSpPr>
          <p:spPr>
            <a:xfrm>
              <a:off x="509015" y="6542531"/>
              <a:ext cx="5692906" cy="585470"/>
            </a:xfrm>
            <a:custGeom>
              <a:avLst/>
              <a:gdLst/>
              <a:ahLst/>
              <a:cxnLst/>
              <a:rect l="l" t="t" r="r" b="b"/>
              <a:pathLst>
                <a:path w="5687695" h="585470">
                  <a:moveTo>
                    <a:pt x="5687568" y="292608"/>
                  </a:moveTo>
                  <a:lnTo>
                    <a:pt x="5683923" y="252920"/>
                  </a:lnTo>
                  <a:lnTo>
                    <a:pt x="5673331" y="214845"/>
                  </a:lnTo>
                  <a:lnTo>
                    <a:pt x="5656237" y="178739"/>
                  </a:lnTo>
                  <a:lnTo>
                    <a:pt x="5633148" y="144957"/>
                  </a:lnTo>
                  <a:lnTo>
                    <a:pt x="5604522" y="113830"/>
                  </a:lnTo>
                  <a:lnTo>
                    <a:pt x="5570829" y="85725"/>
                  </a:lnTo>
                  <a:lnTo>
                    <a:pt x="5532564" y="60998"/>
                  </a:lnTo>
                  <a:lnTo>
                    <a:pt x="5490172" y="39966"/>
                  </a:lnTo>
                  <a:lnTo>
                    <a:pt x="5444160" y="23012"/>
                  </a:lnTo>
                  <a:lnTo>
                    <a:pt x="5394972" y="10464"/>
                  </a:lnTo>
                  <a:lnTo>
                    <a:pt x="5343106" y="2679"/>
                  </a:lnTo>
                  <a:lnTo>
                    <a:pt x="5289804" y="38"/>
                  </a:lnTo>
                  <a:lnTo>
                    <a:pt x="5289042" y="0"/>
                  </a:lnTo>
                  <a:lnTo>
                    <a:pt x="0" y="0"/>
                  </a:lnTo>
                  <a:lnTo>
                    <a:pt x="0" y="542544"/>
                  </a:lnTo>
                  <a:lnTo>
                    <a:pt x="5082413" y="542544"/>
                  </a:lnTo>
                  <a:lnTo>
                    <a:pt x="5087899" y="545261"/>
                  </a:lnTo>
                  <a:lnTo>
                    <a:pt x="5133911" y="562216"/>
                  </a:lnTo>
                  <a:lnTo>
                    <a:pt x="5183098" y="574763"/>
                  </a:lnTo>
                  <a:lnTo>
                    <a:pt x="5234965" y="582549"/>
                  </a:lnTo>
                  <a:lnTo>
                    <a:pt x="5289042" y="585216"/>
                  </a:lnTo>
                  <a:lnTo>
                    <a:pt x="5343106" y="582549"/>
                  </a:lnTo>
                  <a:lnTo>
                    <a:pt x="5394972" y="574763"/>
                  </a:lnTo>
                  <a:lnTo>
                    <a:pt x="5444160" y="562216"/>
                  </a:lnTo>
                  <a:lnTo>
                    <a:pt x="5490172" y="545261"/>
                  </a:lnTo>
                  <a:lnTo>
                    <a:pt x="5532564" y="524230"/>
                  </a:lnTo>
                  <a:lnTo>
                    <a:pt x="5570829" y="499503"/>
                  </a:lnTo>
                  <a:lnTo>
                    <a:pt x="5604522" y="471398"/>
                  </a:lnTo>
                  <a:lnTo>
                    <a:pt x="5633148" y="440270"/>
                  </a:lnTo>
                  <a:lnTo>
                    <a:pt x="5656237" y="406488"/>
                  </a:lnTo>
                  <a:lnTo>
                    <a:pt x="5673331" y="370382"/>
                  </a:lnTo>
                  <a:lnTo>
                    <a:pt x="5683923" y="332308"/>
                  </a:lnTo>
                  <a:lnTo>
                    <a:pt x="5687568" y="292608"/>
                  </a:lnTo>
                  <a:close/>
                </a:path>
              </a:pathLst>
            </a:custGeom>
            <a:solidFill>
              <a:srgbClr val="3399FF"/>
            </a:solidFill>
          </p:spPr>
          <p:txBody>
            <a:bodyPr wrap="square" lIns="0" tIns="0" rIns="0" bIns="0" rtlCol="0"/>
            <a:lstStyle/>
            <a:p>
              <a:r>
                <a:rPr lang="ru-RU" dirty="0" smtClean="0"/>
                <a:t>4      </a:t>
              </a:r>
              <a:r>
                <a:rPr lang="ru-RU" dirty="0" smtClean="0"/>
                <a:t>150</a:t>
              </a:r>
              <a:r>
                <a:rPr lang="ru-RU" dirty="0" smtClean="0"/>
                <a:t>,0</a:t>
              </a:r>
              <a:r>
                <a:rPr lang="ru-RU" sz="1600" dirty="0" smtClean="0"/>
                <a:t> </a:t>
              </a:r>
              <a:r>
                <a:rPr lang="ru-RU" sz="1600" dirty="0" smtClean="0"/>
                <a:t>тыс. рублей</a:t>
              </a:r>
              <a:endParaRPr sz="1600" dirty="0"/>
            </a:p>
          </p:txBody>
        </p:sp>
        <p:pic>
          <p:nvPicPr>
            <p:cNvPr id="60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" y="6809206"/>
              <a:ext cx="6841235" cy="859561"/>
            </a:xfrm>
            <a:prstGeom prst="rect">
              <a:avLst/>
            </a:prstGeom>
          </p:spPr>
        </p:pic>
        <p:pic>
          <p:nvPicPr>
            <p:cNvPr id="61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7595" y="6760450"/>
              <a:ext cx="6902196" cy="1016520"/>
            </a:xfrm>
            <a:prstGeom prst="rect">
              <a:avLst/>
            </a:prstGeom>
          </p:spPr>
        </p:pic>
        <p:sp>
          <p:nvSpPr>
            <p:cNvPr id="62" name="object 8"/>
            <p:cNvSpPr/>
            <p:nvPr/>
          </p:nvSpPr>
          <p:spPr>
            <a:xfrm>
              <a:off x="635508" y="6835139"/>
              <a:ext cx="6815327" cy="727630"/>
            </a:xfrm>
            <a:custGeom>
              <a:avLst/>
              <a:gdLst/>
              <a:ahLst/>
              <a:cxnLst/>
              <a:rect l="l" t="t" r="r" b="b"/>
              <a:pathLst>
                <a:path w="6739255" h="757554">
                  <a:moveTo>
                    <a:pt x="6739128" y="0"/>
                  </a:moveTo>
                  <a:lnTo>
                    <a:pt x="0" y="0"/>
                  </a:lnTo>
                  <a:lnTo>
                    <a:pt x="0" y="757428"/>
                  </a:lnTo>
                  <a:lnTo>
                    <a:pt x="6739128" y="757428"/>
                  </a:lnTo>
                  <a:lnTo>
                    <a:pt x="67391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ru-RU" dirty="0"/>
                <a:t> </a:t>
              </a:r>
              <a:r>
                <a:rPr lang="ru-RU" dirty="0" smtClean="0"/>
                <a:t>    </a:t>
              </a:r>
              <a:r>
                <a:rPr lang="ru-RU" sz="1400" dirty="0">
                  <a:solidFill>
                    <a:schemeClr val="bg2">
                      <a:lumMod val="50000"/>
                    </a:schemeClr>
                  </a:solidFill>
                </a:rPr>
                <a:t>Развитие </a:t>
              </a:r>
              <a:r>
                <a:rPr lang="ru-RU" sz="1400" dirty="0" smtClean="0">
                  <a:solidFill>
                    <a:schemeClr val="bg2">
                      <a:lumMod val="50000"/>
                    </a:schemeClr>
                  </a:solidFill>
                </a:rPr>
                <a:t>системы газоснабжения населенных пунктов. </a:t>
              </a:r>
              <a:endParaRPr lang="ru-RU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3" name="object 15"/>
          <p:cNvSpPr/>
          <p:nvPr/>
        </p:nvSpPr>
        <p:spPr>
          <a:xfrm>
            <a:off x="4889898" y="3844127"/>
            <a:ext cx="582295" cy="585470"/>
          </a:xfrm>
          <a:custGeom>
            <a:avLst/>
            <a:gdLst/>
            <a:ahLst/>
            <a:cxnLst/>
            <a:rect l="l" t="t" r="r" b="b"/>
            <a:pathLst>
              <a:path w="582295" h="585470">
                <a:moveTo>
                  <a:pt x="291084" y="0"/>
                </a:moveTo>
                <a:lnTo>
                  <a:pt x="243869" y="3831"/>
                </a:lnTo>
                <a:lnTo>
                  <a:pt x="199080" y="14923"/>
                </a:lnTo>
                <a:lnTo>
                  <a:pt x="157316" y="32671"/>
                </a:lnTo>
                <a:lnTo>
                  <a:pt x="119175" y="56473"/>
                </a:lnTo>
                <a:lnTo>
                  <a:pt x="85258" y="85724"/>
                </a:lnTo>
                <a:lnTo>
                  <a:pt x="56163" y="119822"/>
                </a:lnTo>
                <a:lnTo>
                  <a:pt x="32491" y="158163"/>
                </a:lnTo>
                <a:lnTo>
                  <a:pt x="14840" y="200143"/>
                </a:lnTo>
                <a:lnTo>
                  <a:pt x="3809" y="245159"/>
                </a:lnTo>
                <a:lnTo>
                  <a:pt x="0" y="292607"/>
                </a:lnTo>
                <a:lnTo>
                  <a:pt x="3809" y="340056"/>
                </a:lnTo>
                <a:lnTo>
                  <a:pt x="14840" y="385072"/>
                </a:lnTo>
                <a:lnTo>
                  <a:pt x="32491" y="427052"/>
                </a:lnTo>
                <a:lnTo>
                  <a:pt x="56163" y="465393"/>
                </a:lnTo>
                <a:lnTo>
                  <a:pt x="85258" y="499491"/>
                </a:lnTo>
                <a:lnTo>
                  <a:pt x="119175" y="528742"/>
                </a:lnTo>
                <a:lnTo>
                  <a:pt x="157316" y="552544"/>
                </a:lnTo>
                <a:lnTo>
                  <a:pt x="199080" y="570292"/>
                </a:lnTo>
                <a:lnTo>
                  <a:pt x="243869" y="581384"/>
                </a:lnTo>
                <a:lnTo>
                  <a:pt x="291084" y="585215"/>
                </a:lnTo>
                <a:lnTo>
                  <a:pt x="338298" y="581384"/>
                </a:lnTo>
                <a:lnTo>
                  <a:pt x="383087" y="570292"/>
                </a:lnTo>
                <a:lnTo>
                  <a:pt x="424851" y="552544"/>
                </a:lnTo>
                <a:lnTo>
                  <a:pt x="462992" y="528742"/>
                </a:lnTo>
                <a:lnTo>
                  <a:pt x="496909" y="499490"/>
                </a:lnTo>
                <a:lnTo>
                  <a:pt x="526004" y="465393"/>
                </a:lnTo>
                <a:lnTo>
                  <a:pt x="549676" y="427052"/>
                </a:lnTo>
                <a:lnTo>
                  <a:pt x="567327" y="385072"/>
                </a:lnTo>
                <a:lnTo>
                  <a:pt x="578358" y="340056"/>
                </a:lnTo>
                <a:lnTo>
                  <a:pt x="582168" y="292607"/>
                </a:lnTo>
                <a:lnTo>
                  <a:pt x="578358" y="245159"/>
                </a:lnTo>
                <a:lnTo>
                  <a:pt x="567327" y="200143"/>
                </a:lnTo>
                <a:lnTo>
                  <a:pt x="549676" y="158163"/>
                </a:lnTo>
                <a:lnTo>
                  <a:pt x="526004" y="119822"/>
                </a:lnTo>
                <a:lnTo>
                  <a:pt x="496909" y="85724"/>
                </a:lnTo>
                <a:lnTo>
                  <a:pt x="462992" y="56473"/>
                </a:lnTo>
                <a:lnTo>
                  <a:pt x="424851" y="32671"/>
                </a:lnTo>
                <a:lnTo>
                  <a:pt x="383087" y="14923"/>
                </a:lnTo>
                <a:lnTo>
                  <a:pt x="338298" y="3831"/>
                </a:lnTo>
                <a:lnTo>
                  <a:pt x="291084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64" name="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54807" y="3910978"/>
            <a:ext cx="403860" cy="41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нутый угол 22"/>
          <p:cNvSpPr/>
          <p:nvPr/>
        </p:nvSpPr>
        <p:spPr>
          <a:xfrm>
            <a:off x="5940152" y="10953"/>
            <a:ext cx="3201021" cy="548680"/>
          </a:xfrm>
          <a:prstGeom prst="foldedCorner">
            <a:avLst/>
          </a:prstGeom>
          <a:gradFill flip="none" rotWithShape="1">
            <a:gsLst>
              <a:gs pos="99487">
                <a:srgbClr val="FFFFCC"/>
              </a:gs>
              <a:gs pos="92000">
                <a:srgbClr val="FFFFCC"/>
              </a:gs>
              <a:gs pos="26000">
                <a:srgbClr val="002AFF"/>
              </a:gs>
              <a:gs pos="100000">
                <a:srgbClr val="FFFF00"/>
              </a:gs>
              <a:gs pos="75000">
                <a:srgbClr val="99CCFF"/>
              </a:gs>
              <a:gs pos="9000">
                <a:srgbClr val="0000FF"/>
              </a:gs>
              <a:gs pos="41000">
                <a:srgbClr val="0066FF"/>
              </a:gs>
              <a:gs pos="62000">
                <a:srgbClr val="3399FF"/>
              </a:gs>
            </a:gsLst>
            <a:lin ang="2700000" scaled="1"/>
            <a:tileRect/>
          </a:gradFill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80353" y="1452753"/>
            <a:ext cx="1789431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49250" algn="l"/>
                <a:tab pos="1515110" algn="l"/>
              </a:tabLst>
            </a:pPr>
            <a:r>
              <a:rPr sz="1400" i="1" spc="-204" dirty="0">
                <a:solidFill>
                  <a:schemeClr val="bg1"/>
                </a:solidFill>
                <a:latin typeface="Verdana"/>
                <a:cs typeface="Verdana"/>
              </a:rPr>
              <a:t>в	</a:t>
            </a: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бю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д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ж</a:t>
            </a:r>
            <a:r>
              <a:rPr sz="1400" i="1" spc="75" dirty="0">
                <a:solidFill>
                  <a:schemeClr val="bg1"/>
                </a:solidFill>
                <a:latin typeface="Verdana"/>
                <a:cs typeface="Verdana"/>
              </a:rPr>
              <a:t>е</a:t>
            </a:r>
            <a:r>
              <a:rPr sz="1400" i="1" spc="-50" dirty="0">
                <a:solidFill>
                  <a:schemeClr val="bg1"/>
                </a:solidFill>
                <a:latin typeface="Verdana"/>
                <a:cs typeface="Verdana"/>
              </a:rPr>
              <a:t>те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на</a:t>
            </a:r>
            <a:endParaRPr sz="14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57" y="2564905"/>
            <a:ext cx="6409055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6772" y="2677541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908"/>
                </a:lnTo>
                <a:lnTo>
                  <a:pt x="12861" y="455771"/>
                </a:lnTo>
                <a:lnTo>
                  <a:pt x="28294" y="500205"/>
                </a:lnTo>
                <a:lnTo>
                  <a:pt x="49157" y="541782"/>
                </a:lnTo>
                <a:lnTo>
                  <a:pt x="75020" y="580072"/>
                </a:lnTo>
                <a:lnTo>
                  <a:pt x="105456" y="614648"/>
                </a:lnTo>
                <a:lnTo>
                  <a:pt x="140033" y="645080"/>
                </a:lnTo>
                <a:lnTo>
                  <a:pt x="178324" y="670940"/>
                </a:lnTo>
                <a:lnTo>
                  <a:pt x="219900" y="691800"/>
                </a:lnTo>
                <a:lnTo>
                  <a:pt x="264331" y="707231"/>
                </a:lnTo>
                <a:lnTo>
                  <a:pt x="311189" y="716803"/>
                </a:lnTo>
                <a:lnTo>
                  <a:pt x="360044" y="720089"/>
                </a:lnTo>
                <a:lnTo>
                  <a:pt x="408905" y="716803"/>
                </a:lnTo>
                <a:lnTo>
                  <a:pt x="455765" y="707231"/>
                </a:lnTo>
                <a:lnTo>
                  <a:pt x="500198" y="691800"/>
                </a:lnTo>
                <a:lnTo>
                  <a:pt x="541773" y="670940"/>
                </a:lnTo>
                <a:lnTo>
                  <a:pt x="580062" y="645080"/>
                </a:lnTo>
                <a:lnTo>
                  <a:pt x="614637" y="614648"/>
                </a:lnTo>
                <a:lnTo>
                  <a:pt x="645068" y="580072"/>
                </a:lnTo>
                <a:lnTo>
                  <a:pt x="670928" y="541782"/>
                </a:lnTo>
                <a:lnTo>
                  <a:pt x="691788" y="500205"/>
                </a:lnTo>
                <a:lnTo>
                  <a:pt x="707218" y="455771"/>
                </a:lnTo>
                <a:lnTo>
                  <a:pt x="716791" y="408908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99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6783" y="2817558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1557" y="4761112"/>
            <a:ext cx="6840763" cy="1849196"/>
          </a:xfrm>
          <a:custGeom>
            <a:avLst/>
            <a:gdLst/>
            <a:ahLst/>
            <a:cxnLst/>
            <a:rect l="l" t="t" r="r" b="b"/>
            <a:pathLst>
              <a:path w="6409055" h="1512570">
                <a:moveTo>
                  <a:pt x="0" y="1512189"/>
                </a:moveTo>
                <a:lnTo>
                  <a:pt x="6408674" y="1512189"/>
                </a:lnTo>
                <a:lnTo>
                  <a:pt x="6408674" y="0"/>
                </a:lnTo>
                <a:lnTo>
                  <a:pt x="0" y="0"/>
                </a:lnTo>
                <a:lnTo>
                  <a:pt x="0" y="1512189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46772" y="4981828"/>
            <a:ext cx="720091" cy="720090"/>
          </a:xfrm>
          <a:custGeom>
            <a:avLst/>
            <a:gdLst/>
            <a:ahLst/>
            <a:cxnLst/>
            <a:rect l="l" t="t" r="r" b="b"/>
            <a:pathLst>
              <a:path w="720090" h="720089">
                <a:moveTo>
                  <a:pt x="360044" y="0"/>
                </a:moveTo>
                <a:lnTo>
                  <a:pt x="311189" y="3286"/>
                </a:lnTo>
                <a:lnTo>
                  <a:pt x="264331" y="12858"/>
                </a:lnTo>
                <a:lnTo>
                  <a:pt x="219900" y="28289"/>
                </a:lnTo>
                <a:lnTo>
                  <a:pt x="178324" y="49149"/>
                </a:lnTo>
                <a:lnTo>
                  <a:pt x="140033" y="75009"/>
                </a:lnTo>
                <a:lnTo>
                  <a:pt x="105456" y="105441"/>
                </a:lnTo>
                <a:lnTo>
                  <a:pt x="75020" y="140017"/>
                </a:lnTo>
                <a:lnTo>
                  <a:pt x="49157" y="178308"/>
                </a:lnTo>
                <a:lnTo>
                  <a:pt x="28294" y="219884"/>
                </a:lnTo>
                <a:lnTo>
                  <a:pt x="12861" y="264318"/>
                </a:lnTo>
                <a:lnTo>
                  <a:pt x="3286" y="311181"/>
                </a:lnTo>
                <a:lnTo>
                  <a:pt x="0" y="360045"/>
                </a:lnTo>
                <a:lnTo>
                  <a:pt x="3286" y="408880"/>
                </a:lnTo>
                <a:lnTo>
                  <a:pt x="12861" y="455724"/>
                </a:lnTo>
                <a:lnTo>
                  <a:pt x="28294" y="500145"/>
                </a:lnTo>
                <a:lnTo>
                  <a:pt x="49157" y="541715"/>
                </a:lnTo>
                <a:lnTo>
                  <a:pt x="75020" y="580004"/>
                </a:lnTo>
                <a:lnTo>
                  <a:pt x="105456" y="614581"/>
                </a:lnTo>
                <a:lnTo>
                  <a:pt x="140033" y="645018"/>
                </a:lnTo>
                <a:lnTo>
                  <a:pt x="178324" y="670884"/>
                </a:lnTo>
                <a:lnTo>
                  <a:pt x="219900" y="691750"/>
                </a:lnTo>
                <a:lnTo>
                  <a:pt x="264331" y="707187"/>
                </a:lnTo>
                <a:lnTo>
                  <a:pt x="311189" y="716764"/>
                </a:lnTo>
                <a:lnTo>
                  <a:pt x="360044" y="720051"/>
                </a:lnTo>
                <a:lnTo>
                  <a:pt x="408905" y="716764"/>
                </a:lnTo>
                <a:lnTo>
                  <a:pt x="455765" y="707187"/>
                </a:lnTo>
                <a:lnTo>
                  <a:pt x="500198" y="691750"/>
                </a:lnTo>
                <a:lnTo>
                  <a:pt x="541773" y="670884"/>
                </a:lnTo>
                <a:lnTo>
                  <a:pt x="580062" y="645018"/>
                </a:lnTo>
                <a:lnTo>
                  <a:pt x="614637" y="614581"/>
                </a:lnTo>
                <a:lnTo>
                  <a:pt x="645068" y="580004"/>
                </a:lnTo>
                <a:lnTo>
                  <a:pt x="670928" y="541715"/>
                </a:lnTo>
                <a:lnTo>
                  <a:pt x="691788" y="500145"/>
                </a:lnTo>
                <a:lnTo>
                  <a:pt x="707218" y="455724"/>
                </a:lnTo>
                <a:lnTo>
                  <a:pt x="716791" y="408880"/>
                </a:lnTo>
                <a:lnTo>
                  <a:pt x="720077" y="360045"/>
                </a:lnTo>
                <a:lnTo>
                  <a:pt x="716791" y="311181"/>
                </a:lnTo>
                <a:lnTo>
                  <a:pt x="707218" y="264318"/>
                </a:lnTo>
                <a:lnTo>
                  <a:pt x="691788" y="219884"/>
                </a:lnTo>
                <a:lnTo>
                  <a:pt x="670928" y="178308"/>
                </a:lnTo>
                <a:lnTo>
                  <a:pt x="645068" y="140017"/>
                </a:lnTo>
                <a:lnTo>
                  <a:pt x="614637" y="105441"/>
                </a:lnTo>
                <a:lnTo>
                  <a:pt x="580062" y="75009"/>
                </a:lnTo>
                <a:lnTo>
                  <a:pt x="541773" y="49149"/>
                </a:lnTo>
                <a:lnTo>
                  <a:pt x="500198" y="28289"/>
                </a:lnTo>
                <a:lnTo>
                  <a:pt x="455765" y="12858"/>
                </a:lnTo>
                <a:lnTo>
                  <a:pt x="408905" y="3286"/>
                </a:lnTo>
                <a:lnTo>
                  <a:pt x="36004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6783" y="5121846"/>
            <a:ext cx="552056" cy="420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614" name="Picture 14" descr="https://mass-images.pro/files/preview/1/06/e6c5e012b92c627ed1d48c957adb470c.png?16387741746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2743" y="3645024"/>
            <a:ext cx="3002151" cy="3002151"/>
          </a:xfrm>
          <a:prstGeom prst="rect">
            <a:avLst/>
          </a:prstGeom>
          <a:noFill/>
        </p:spPr>
      </p:pic>
      <p:sp>
        <p:nvSpPr>
          <p:cNvPr id="17" name="object 17"/>
          <p:cNvSpPr txBox="1"/>
          <p:nvPr/>
        </p:nvSpPr>
        <p:spPr>
          <a:xfrm>
            <a:off x="899591" y="4006978"/>
            <a:ext cx="8015809" cy="272061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4333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20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600" i="1" spc="-25" dirty="0">
                <a:solidFill>
                  <a:schemeClr val="bg1"/>
                </a:solidFill>
                <a:latin typeface="Verdana"/>
                <a:cs typeface="Verdana"/>
              </a:rPr>
              <a:t>денежные </a:t>
            </a:r>
            <a:r>
              <a:rPr sz="16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 </a:t>
            </a:r>
            <a:r>
              <a:rPr sz="1600" i="1" spc="-30" dirty="0">
                <a:solidFill>
                  <a:schemeClr val="bg1"/>
                </a:solidFill>
                <a:latin typeface="Verdana"/>
                <a:cs typeface="Verdana"/>
              </a:rPr>
              <a:t>которые </a:t>
            </a:r>
            <a:r>
              <a:rPr sz="1600" i="1" spc="-40" dirty="0">
                <a:solidFill>
                  <a:schemeClr val="bg1"/>
                </a:solidFill>
                <a:latin typeface="Verdana"/>
                <a:cs typeface="Verdana"/>
              </a:rPr>
              <a:t>предоставляются </a:t>
            </a:r>
            <a:r>
              <a:rPr sz="1600" i="1" spc="40" dirty="0">
                <a:solidFill>
                  <a:schemeClr val="bg1"/>
                </a:solidFill>
                <a:latin typeface="Verdana"/>
                <a:cs typeface="Verdana"/>
              </a:rPr>
              <a:t>одним  </a:t>
            </a:r>
            <a:r>
              <a:rPr sz="1600" i="1" spc="30" dirty="0">
                <a:solidFill>
                  <a:schemeClr val="bg1"/>
                </a:solidFill>
                <a:latin typeface="Verdana"/>
                <a:cs typeface="Verdana"/>
              </a:rPr>
              <a:t>бюджетом </a:t>
            </a:r>
            <a:r>
              <a:rPr sz="1600" i="1" spc="10" dirty="0">
                <a:solidFill>
                  <a:schemeClr val="bg1"/>
                </a:solidFill>
                <a:latin typeface="Verdana"/>
                <a:cs typeface="Verdana"/>
              </a:rPr>
              <a:t>другому</a:t>
            </a:r>
            <a:r>
              <a:rPr sz="1600" i="1" spc="5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spc="-30" dirty="0">
                <a:solidFill>
                  <a:schemeClr val="bg1"/>
                </a:solidFill>
                <a:latin typeface="Verdana"/>
                <a:cs typeface="Verdana"/>
              </a:rPr>
              <a:t>бюджету </a:t>
            </a:r>
            <a:r>
              <a:rPr sz="1600" i="1" spc="-70" dirty="0">
                <a:solidFill>
                  <a:schemeClr val="bg1"/>
                </a:solidFill>
                <a:latin typeface="Verdana"/>
                <a:cs typeface="Verdana"/>
              </a:rPr>
              <a:t>или </a:t>
            </a:r>
            <a:r>
              <a:rPr sz="1600" i="1" spc="10" dirty="0">
                <a:solidFill>
                  <a:schemeClr val="bg1"/>
                </a:solidFill>
                <a:latin typeface="Verdana"/>
                <a:cs typeface="Verdana"/>
              </a:rPr>
              <a:t>юридическому  </a:t>
            </a:r>
            <a:r>
              <a:rPr sz="1600" i="1" spc="-60" dirty="0">
                <a:solidFill>
                  <a:schemeClr val="bg1"/>
                </a:solidFill>
                <a:latin typeface="Verdana"/>
                <a:cs typeface="Verdana"/>
              </a:rPr>
              <a:t>лицу </a:t>
            </a:r>
            <a:r>
              <a:rPr sz="1600" i="1" spc="35" dirty="0">
                <a:solidFill>
                  <a:schemeClr val="bg1"/>
                </a:solidFill>
                <a:latin typeface="Verdana"/>
                <a:cs typeface="Verdana"/>
              </a:rPr>
              <a:t>на  </a:t>
            </a:r>
            <a:r>
              <a:rPr sz="1600" i="1" spc="-80" dirty="0">
                <a:solidFill>
                  <a:schemeClr val="bg1"/>
                </a:solidFill>
                <a:latin typeface="Verdana"/>
                <a:cs typeface="Verdana"/>
              </a:rPr>
              <a:t>условиях </a:t>
            </a:r>
            <a:r>
              <a:rPr sz="1600" i="1" spc="-30" dirty="0">
                <a:solidFill>
                  <a:schemeClr val="bg1"/>
                </a:solidFill>
                <a:latin typeface="Verdana"/>
                <a:cs typeface="Verdana"/>
              </a:rPr>
              <a:t>платности 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600" i="1" spc="-229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600" i="1" spc="-45" dirty="0">
                <a:solidFill>
                  <a:schemeClr val="bg1"/>
                </a:solidFill>
                <a:latin typeface="Verdana"/>
                <a:cs typeface="Verdana"/>
              </a:rPr>
              <a:t>возвратности</a:t>
            </a:r>
            <a:endParaRPr sz="16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 dirty="0">
              <a:latin typeface="Times New Roman"/>
              <a:cs typeface="Times New Roman"/>
            </a:endParaRPr>
          </a:p>
          <a:p>
            <a:pPr marL="955675">
              <a:lnSpc>
                <a:spcPct val="100000"/>
              </a:lnSpc>
            </a:pPr>
            <a:r>
              <a:rPr sz="14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4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400" b="1" i="1" spc="-1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4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4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955675" marR="1803400" algn="just">
              <a:lnSpc>
                <a:spcPct val="100000"/>
              </a:lnSpc>
            </a:pPr>
            <a:r>
              <a:rPr sz="14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sz="14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денежные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 </a:t>
            </a:r>
            <a:r>
              <a:rPr sz="1400" i="1" dirty="0" err="1">
                <a:solidFill>
                  <a:schemeClr val="bg1"/>
                </a:solidFill>
                <a:latin typeface="Verdana"/>
                <a:cs typeface="Verdana"/>
              </a:rPr>
              <a:t>предоставляемые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20" dirty="0" err="1" smtClean="0">
                <a:solidFill>
                  <a:schemeClr val="bg1"/>
                </a:solidFill>
                <a:latin typeface="Verdana"/>
                <a:cs typeface="Verdana"/>
              </a:rPr>
              <a:t>бюджетом</a:t>
            </a:r>
            <a:r>
              <a:rPr lang="ru-RU" sz="1400" i="1" spc="20" dirty="0" smtClean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5" dirty="0" err="1" smtClean="0">
                <a:solidFill>
                  <a:schemeClr val="bg1"/>
                </a:solidFill>
                <a:latin typeface="Verdana"/>
                <a:cs typeface="Verdana"/>
              </a:rPr>
              <a:t>другому</a:t>
            </a:r>
            <a:r>
              <a:rPr sz="1400" i="1" spc="-5" dirty="0" smtClean="0">
                <a:solidFill>
                  <a:schemeClr val="bg1"/>
                </a:solidFill>
                <a:latin typeface="Verdana"/>
                <a:cs typeface="Verdana"/>
              </a:rPr>
              <a:t> 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бюджету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бюджетной </a:t>
            </a:r>
            <a:r>
              <a:rPr sz="1400" i="1" spc="40" dirty="0">
                <a:solidFill>
                  <a:schemeClr val="bg1"/>
                </a:solidFill>
                <a:latin typeface="Verdana"/>
                <a:cs typeface="Verdana"/>
              </a:rPr>
              <a:t>системы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Российской </a:t>
            </a:r>
            <a:r>
              <a:rPr sz="1400" i="1" spc="5" dirty="0">
                <a:solidFill>
                  <a:schemeClr val="bg1"/>
                </a:solidFill>
                <a:latin typeface="Verdana"/>
                <a:cs typeface="Verdana"/>
              </a:rPr>
              <a:t>Федерации, 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юридическому </a:t>
            </a:r>
            <a:r>
              <a:rPr sz="1400" i="1" spc="-65" dirty="0">
                <a:solidFill>
                  <a:schemeClr val="bg1"/>
                </a:solidFill>
                <a:latin typeface="Verdana"/>
                <a:cs typeface="Verdana"/>
              </a:rPr>
              <a:t>лицу </a:t>
            </a:r>
            <a:r>
              <a:rPr sz="1400" i="1" spc="-50" dirty="0">
                <a:solidFill>
                  <a:schemeClr val="bg1"/>
                </a:solidFill>
                <a:latin typeface="Verdana"/>
                <a:cs typeface="Verdana"/>
              </a:rPr>
              <a:t>(за </a:t>
            </a:r>
            <a:r>
              <a:rPr sz="1400" i="1" spc="-5" dirty="0">
                <a:solidFill>
                  <a:schemeClr val="bg1"/>
                </a:solidFill>
                <a:latin typeface="Verdana"/>
                <a:cs typeface="Verdana"/>
              </a:rPr>
              <a:t>исключением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государственных 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(муниципальных)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учреждений), </a:t>
            </a:r>
            <a:r>
              <a:rPr sz="1400" i="1" spc="25" dirty="0">
                <a:solidFill>
                  <a:schemeClr val="bg1"/>
                </a:solidFill>
                <a:latin typeface="Verdana"/>
                <a:cs typeface="Verdana"/>
              </a:rPr>
              <a:t>иностранному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государству,  </a:t>
            </a:r>
            <a:r>
              <a:rPr sz="1400" i="1" spc="25" dirty="0">
                <a:solidFill>
                  <a:schemeClr val="bg1"/>
                </a:solidFill>
                <a:latin typeface="Verdana"/>
                <a:cs typeface="Verdana"/>
              </a:rPr>
              <a:t>иностранному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юридическому </a:t>
            </a:r>
            <a:r>
              <a:rPr sz="1400" i="1" spc="-65" dirty="0">
                <a:solidFill>
                  <a:schemeClr val="bg1"/>
                </a:solidFill>
                <a:latin typeface="Verdana"/>
                <a:cs typeface="Verdana"/>
              </a:rPr>
              <a:t>лицу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на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возвратной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и </a:t>
            </a:r>
            <a:r>
              <a:rPr sz="1400" i="1" spc="-15" dirty="0">
                <a:solidFill>
                  <a:schemeClr val="bg1"/>
                </a:solidFill>
                <a:latin typeface="Verdana"/>
                <a:cs typeface="Verdana"/>
              </a:rPr>
              <a:t>возмездной 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основах</a:t>
            </a:r>
            <a:r>
              <a:rPr sz="1400" i="1" spc="26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42643" y="3453765"/>
            <a:ext cx="47752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600" dirty="0">
                <a:solidFill>
                  <a:srgbClr val="FF0000"/>
                </a:solidFill>
                <a:latin typeface="Verdana"/>
                <a:cs typeface="Verdana"/>
              </a:rPr>
              <a:t>БЮДЖЕТНЫЙ</a:t>
            </a:r>
            <a:r>
              <a:rPr sz="3600" b="1" spc="-2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3600" b="1" i="1" spc="-595" dirty="0">
                <a:solidFill>
                  <a:srgbClr val="FF0000"/>
                </a:solidFill>
                <a:latin typeface="Verdana"/>
                <a:cs typeface="Verdana"/>
              </a:rPr>
              <a:t>КРЕДИТ</a:t>
            </a:r>
            <a:endParaRPr sz="3600" i="1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1599" y="1702689"/>
            <a:ext cx="7698739" cy="17357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43330" marR="5080" algn="just">
              <a:lnSpc>
                <a:spcPct val="100000"/>
              </a:lnSpc>
              <a:spcBef>
                <a:spcPts val="95"/>
              </a:spcBef>
            </a:pP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осуществление </a:t>
            </a:r>
            <a:r>
              <a:rPr sz="1400" i="1" spc="-90" dirty="0">
                <a:solidFill>
                  <a:schemeClr val="bg1"/>
                </a:solidFill>
                <a:latin typeface="Verdana"/>
                <a:cs typeface="Verdana"/>
              </a:rPr>
              <a:t>различных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расходов</a:t>
            </a:r>
            <a:r>
              <a:rPr sz="1400" i="1" spc="58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5" dirty="0">
                <a:solidFill>
                  <a:schemeClr val="bg1"/>
                </a:solidFill>
                <a:latin typeface="Verdana"/>
                <a:cs typeface="Verdana"/>
              </a:rPr>
              <a:t>(например: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на </a:t>
            </a:r>
            <a:r>
              <a:rPr sz="1400" i="1" spc="-110" dirty="0">
                <a:solidFill>
                  <a:schemeClr val="bg1"/>
                </a:solidFill>
                <a:latin typeface="Verdana"/>
                <a:cs typeface="Verdana"/>
              </a:rPr>
              <a:t>выплату 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заработной</a:t>
            </a:r>
            <a:r>
              <a:rPr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90" dirty="0">
                <a:solidFill>
                  <a:schemeClr val="bg1"/>
                </a:solidFill>
                <a:latin typeface="Verdana"/>
                <a:cs typeface="Verdana"/>
              </a:rPr>
              <a:t>платы</a:t>
            </a:r>
            <a:r>
              <a:rPr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30" dirty="0">
                <a:solidFill>
                  <a:schemeClr val="bg1"/>
                </a:solidFill>
                <a:latin typeface="Verdana"/>
                <a:cs typeface="Verdana"/>
              </a:rPr>
              <a:t>работников,</a:t>
            </a:r>
            <a:r>
              <a:rPr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30" dirty="0">
                <a:solidFill>
                  <a:schemeClr val="bg1"/>
                </a:solidFill>
                <a:latin typeface="Verdana"/>
                <a:cs typeface="Verdana"/>
              </a:rPr>
              <a:t>на</a:t>
            </a:r>
            <a:r>
              <a:rPr sz="1400" i="1" spc="-12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оплату</a:t>
            </a:r>
            <a:r>
              <a:rPr sz="1400" i="1" spc="-10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коммунальных</a:t>
            </a:r>
            <a:r>
              <a:rPr sz="1400" i="1" spc="-11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70" dirty="0">
                <a:solidFill>
                  <a:schemeClr val="bg1"/>
                </a:solidFill>
                <a:latin typeface="Verdana"/>
                <a:cs typeface="Verdana"/>
              </a:rPr>
              <a:t>услуг,</a:t>
            </a:r>
            <a:r>
              <a:rPr sz="1400" i="1" spc="-130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на  </a:t>
            </a:r>
            <a:r>
              <a:rPr sz="1400" i="1" spc="-110" dirty="0">
                <a:solidFill>
                  <a:schemeClr val="bg1"/>
                </a:solidFill>
                <a:latin typeface="Verdana"/>
                <a:cs typeface="Verdana"/>
              </a:rPr>
              <a:t>выплату </a:t>
            </a:r>
            <a:r>
              <a:rPr sz="1400" i="1" spc="35" dirty="0">
                <a:solidFill>
                  <a:schemeClr val="bg1"/>
                </a:solidFill>
                <a:latin typeface="Verdana"/>
                <a:cs typeface="Verdana"/>
              </a:rPr>
              <a:t>пособий </a:t>
            </a:r>
            <a:r>
              <a:rPr sz="1400" i="1" spc="-45" dirty="0">
                <a:solidFill>
                  <a:schemeClr val="bg1"/>
                </a:solidFill>
                <a:latin typeface="Verdana"/>
                <a:cs typeface="Verdana"/>
              </a:rPr>
              <a:t>и</a:t>
            </a:r>
            <a:r>
              <a:rPr sz="1400" i="1" spc="-26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60" dirty="0">
                <a:solidFill>
                  <a:schemeClr val="bg1"/>
                </a:solidFill>
                <a:latin typeface="Verdana"/>
                <a:cs typeface="Verdana"/>
              </a:rPr>
              <a:t>др.)</a:t>
            </a:r>
            <a:endParaRPr sz="1400" i="1" dirty="0">
              <a:solidFill>
                <a:schemeClr val="bg1"/>
              </a:solidFill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600" i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955675">
              <a:lnSpc>
                <a:spcPct val="100000"/>
              </a:lnSpc>
            </a:pPr>
            <a:r>
              <a:rPr sz="1200" b="1" i="1" spc="-220" dirty="0">
                <a:solidFill>
                  <a:schemeClr val="bg1"/>
                </a:solidFill>
                <a:latin typeface="Verdana"/>
                <a:cs typeface="Verdana"/>
              </a:rPr>
              <a:t>В </a:t>
            </a:r>
            <a:r>
              <a:rPr sz="1200" b="1" i="1" spc="-105" dirty="0">
                <a:solidFill>
                  <a:schemeClr val="bg1"/>
                </a:solidFill>
                <a:latin typeface="Verdana"/>
                <a:cs typeface="Verdana"/>
              </a:rPr>
              <a:t>Бюджетном</a:t>
            </a:r>
            <a:r>
              <a:rPr sz="1200" b="1" i="1" spc="-15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200" b="1" i="1" spc="-70" dirty="0">
                <a:solidFill>
                  <a:schemeClr val="bg1"/>
                </a:solidFill>
                <a:latin typeface="Verdana"/>
                <a:cs typeface="Verdana"/>
              </a:rPr>
              <a:t>Кодексе</a:t>
            </a:r>
            <a:r>
              <a:rPr sz="1200" b="1" i="1" spc="-70" dirty="0">
                <a:solidFill>
                  <a:schemeClr val="bg1"/>
                </a:solidFill>
                <a:latin typeface="Trebuchet MS"/>
                <a:cs typeface="Trebuchet MS"/>
              </a:rPr>
              <a:t>:</a:t>
            </a:r>
            <a:endParaRPr sz="1200" dirty="0">
              <a:solidFill>
                <a:schemeClr val="bg1"/>
              </a:solidFill>
              <a:latin typeface="Trebuchet MS"/>
              <a:cs typeface="Trebuchet MS"/>
            </a:endParaRPr>
          </a:p>
          <a:p>
            <a:pPr marL="955675" marR="1805939" algn="just">
              <a:lnSpc>
                <a:spcPct val="100000"/>
              </a:lnSpc>
            </a:pPr>
            <a:r>
              <a:rPr sz="1400" i="1" spc="-265" dirty="0">
                <a:solidFill>
                  <a:schemeClr val="bg1"/>
                </a:solidFill>
                <a:latin typeface="Verdana"/>
                <a:cs typeface="Verdana"/>
              </a:rPr>
              <a:t>« </a:t>
            </a:r>
            <a:r>
              <a:rPr sz="1400" i="1" spc="-150" dirty="0">
                <a:solidFill>
                  <a:schemeClr val="bg1"/>
                </a:solidFill>
                <a:latin typeface="Verdana"/>
                <a:cs typeface="Verdana"/>
              </a:rPr>
              <a:t>-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предельные 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объемы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денежных </a:t>
            </a:r>
            <a:r>
              <a:rPr sz="1400" i="1" dirty="0">
                <a:solidFill>
                  <a:schemeClr val="bg1"/>
                </a:solidFill>
                <a:latin typeface="Verdana"/>
                <a:cs typeface="Verdana"/>
              </a:rPr>
              <a:t>средств, предусмотренных </a:t>
            </a:r>
            <a:r>
              <a:rPr sz="1400" i="1" spc="-155" dirty="0">
                <a:solidFill>
                  <a:schemeClr val="bg1"/>
                </a:solidFill>
                <a:latin typeface="Verdana"/>
                <a:cs typeface="Verdana"/>
              </a:rPr>
              <a:t>в  </a:t>
            </a:r>
            <a:r>
              <a:rPr sz="1400" i="1" spc="5" dirty="0">
                <a:solidFill>
                  <a:schemeClr val="bg1"/>
                </a:solidFill>
                <a:latin typeface="Verdana"/>
                <a:cs typeface="Verdana"/>
              </a:rPr>
              <a:t>соответствующем </a:t>
            </a:r>
            <a:r>
              <a:rPr sz="1400" i="1" spc="55" dirty="0">
                <a:solidFill>
                  <a:schemeClr val="bg1"/>
                </a:solidFill>
                <a:latin typeface="Verdana"/>
                <a:cs typeface="Verdana"/>
              </a:rPr>
              <a:t>финансовом </a:t>
            </a:r>
            <a:r>
              <a:rPr sz="1400" i="1" spc="-50" dirty="0">
                <a:solidFill>
                  <a:schemeClr val="bg1"/>
                </a:solidFill>
                <a:latin typeface="Verdana"/>
                <a:cs typeface="Verdana"/>
              </a:rPr>
              <a:t>году </a:t>
            </a:r>
            <a:r>
              <a:rPr sz="1400" i="1" spc="-110" dirty="0">
                <a:solidFill>
                  <a:schemeClr val="bg1"/>
                </a:solidFill>
                <a:latin typeface="Verdana"/>
                <a:cs typeface="Verdana"/>
              </a:rPr>
              <a:t>для 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исполнения </a:t>
            </a:r>
            <a:r>
              <a:rPr sz="1400" i="1" spc="-35" dirty="0">
                <a:solidFill>
                  <a:schemeClr val="bg1"/>
                </a:solidFill>
                <a:latin typeface="Verdana"/>
                <a:cs typeface="Verdana"/>
              </a:rPr>
              <a:t>бюджетных  </a:t>
            </a:r>
            <a:r>
              <a:rPr sz="1400" i="1" spc="-40" dirty="0">
                <a:solidFill>
                  <a:schemeClr val="bg1"/>
                </a:solidFill>
                <a:latin typeface="Verdana"/>
                <a:cs typeface="Verdana"/>
              </a:rPr>
              <a:t>обязательств</a:t>
            </a:r>
            <a:r>
              <a:rPr sz="1400" i="1" spc="26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  <a:r>
              <a:rPr sz="1400" i="1" spc="-265" dirty="0">
                <a:solidFill>
                  <a:schemeClr val="bg1"/>
                </a:solidFill>
                <a:latin typeface="Verdana"/>
                <a:cs typeface="Verdana"/>
              </a:rPr>
              <a:t>»</a:t>
            </a:r>
            <a:endParaRPr sz="1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52600" y="1452752"/>
            <a:ext cx="4910963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20675" algn="l"/>
                <a:tab pos="1618615" algn="l"/>
                <a:tab pos="2880995" algn="l"/>
              </a:tabLst>
            </a:pPr>
            <a:r>
              <a:rPr sz="1600" spc="-200" dirty="0">
                <a:solidFill>
                  <a:schemeClr val="bg1"/>
                </a:solidFill>
                <a:latin typeface="Verdana"/>
                <a:cs typeface="Verdana"/>
              </a:rPr>
              <a:t>-</a:t>
            </a:r>
            <a:r>
              <a:rPr sz="1400" i="1" spc="-200" dirty="0">
                <a:solidFill>
                  <a:schemeClr val="bg1"/>
                </a:solidFill>
                <a:latin typeface="Verdana"/>
                <a:cs typeface="Verdana"/>
              </a:rPr>
              <a:t>	</a:t>
            </a:r>
            <a:r>
              <a:rPr sz="1400" i="1" spc="-20" dirty="0">
                <a:solidFill>
                  <a:schemeClr val="bg1"/>
                </a:solidFill>
                <a:latin typeface="Verdana"/>
                <a:cs typeface="Verdana"/>
              </a:rPr>
              <a:t>денежные	</a:t>
            </a:r>
            <a:r>
              <a:rPr sz="1400" i="1" spc="10" dirty="0">
                <a:solidFill>
                  <a:schemeClr val="bg1"/>
                </a:solidFill>
                <a:latin typeface="Verdana"/>
                <a:cs typeface="Verdana"/>
              </a:rPr>
              <a:t>средства,	</a:t>
            </a:r>
            <a:r>
              <a:rPr sz="1400" i="1" spc="15" dirty="0">
                <a:solidFill>
                  <a:schemeClr val="bg1"/>
                </a:solidFill>
                <a:latin typeface="Verdana"/>
                <a:cs typeface="Verdana"/>
              </a:rPr>
              <a:t>предусмотренные</a:t>
            </a:r>
            <a:endParaRPr sz="1400" i="1" dirty="0">
              <a:solidFill>
                <a:schemeClr val="bg1"/>
              </a:solidFill>
              <a:latin typeface="Verdana"/>
              <a:cs typeface="Verdana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4770" y="111875"/>
            <a:ext cx="3249450" cy="408467"/>
          </a:xfrm>
          <a:prstGeom prst="rect">
            <a:avLst/>
          </a:prstGeom>
        </p:spPr>
      </p:pic>
      <p:sp>
        <p:nvSpPr>
          <p:cNvPr id="26" name="object 9"/>
          <p:cNvSpPr txBox="1"/>
          <p:nvPr/>
        </p:nvSpPr>
        <p:spPr>
          <a:xfrm>
            <a:off x="611556" y="691437"/>
            <a:ext cx="68407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i="1" spc="-600" dirty="0" smtClean="0">
                <a:solidFill>
                  <a:srgbClr val="FF9933"/>
                </a:solidFill>
                <a:latin typeface="Verdana"/>
                <a:cs typeface="Verdana"/>
              </a:rPr>
              <a:t>БЮДЖЕТНЫ</a:t>
            </a:r>
            <a:r>
              <a:rPr lang="ru-RU" sz="3600" b="1" i="1" spc="-600" dirty="0" smtClean="0">
                <a:solidFill>
                  <a:srgbClr val="FF9933"/>
                </a:solidFill>
                <a:latin typeface="Verdana"/>
                <a:cs typeface="Verdana"/>
              </a:rPr>
              <a:t>Е  АССИГНОВАНИЯ</a:t>
            </a:r>
            <a:endParaRPr sz="3600" i="1" dirty="0">
              <a:solidFill>
                <a:srgbClr val="FF9933"/>
              </a:solidFill>
              <a:latin typeface="Verdana"/>
              <a:cs typeface="Verdana"/>
            </a:endParaRPr>
          </a:p>
        </p:txBody>
      </p:sp>
      <p:sp>
        <p:nvSpPr>
          <p:cNvPr id="18" name="object 10"/>
          <p:cNvSpPr/>
          <p:nvPr/>
        </p:nvSpPr>
        <p:spPr>
          <a:xfrm>
            <a:off x="1466863" y="1419037"/>
            <a:ext cx="7348291" cy="936625"/>
          </a:xfrm>
          <a:custGeom>
            <a:avLst/>
            <a:gdLst/>
            <a:ahLst/>
            <a:cxnLst/>
            <a:rect l="l" t="t" r="r" b="b"/>
            <a:pathLst>
              <a:path w="6409055" h="936625">
                <a:moveTo>
                  <a:pt x="0" y="936104"/>
                </a:moveTo>
                <a:lnTo>
                  <a:pt x="6408674" y="936104"/>
                </a:lnTo>
                <a:lnTo>
                  <a:pt x="6408674" y="0"/>
                </a:lnTo>
                <a:lnTo>
                  <a:pt x="0" y="0"/>
                </a:lnTo>
                <a:lnTo>
                  <a:pt x="0" y="936104"/>
                </a:lnTo>
                <a:close/>
              </a:path>
            </a:pathLst>
          </a:custGeom>
          <a:solidFill>
            <a:srgbClr val="DDE1E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47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407795694"/>
              </p:ext>
            </p:extLst>
          </p:nvPr>
        </p:nvGraphicFramePr>
        <p:xfrm>
          <a:off x="107504" y="2061151"/>
          <a:ext cx="4032448" cy="4652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79940" y="3339645"/>
            <a:ext cx="4609472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0" y="850052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46267"/>
            <a:ext cx="6696744" cy="648072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маломобильных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групп населения, создание условий для  улучшения качества  жизни инвалидов.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479940" y="2061151"/>
            <a:ext cx="4648616" cy="122383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Увеличение количества социально значимых объектов, доступных для лиц с ограниченными возможностями  и других маломобильных групп населения. 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907567"/>
            <a:ext cx="2736305" cy="2052229"/>
          </a:xfrm>
          <a:prstGeom prst="rect">
            <a:avLst/>
          </a:prstGeom>
        </p:spPr>
      </p:pic>
      <p:sp>
        <p:nvSpPr>
          <p:cNvPr id="16" name="object 4"/>
          <p:cNvSpPr/>
          <p:nvPr/>
        </p:nvSpPr>
        <p:spPr>
          <a:xfrm>
            <a:off x="4227348" y="9434"/>
            <a:ext cx="4896544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Доступная среда на территории муниципального  образования «Холм-Жирковский муниципальный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80983" y="6043095"/>
            <a:ext cx="4542909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30,0 тыс. рубл</a:t>
            </a:r>
            <a:r>
              <a:rPr lang="ru-RU" sz="1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ей – проведение спортивных, образовательных и культурных мероприятий для лиц с ограниченной возможностью.</a:t>
            </a: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24864855"/>
              </p:ext>
            </p:extLst>
          </p:nvPr>
        </p:nvGraphicFramePr>
        <p:xfrm>
          <a:off x="179512" y="2132856"/>
          <a:ext cx="3888432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object 10"/>
          <p:cNvSpPr/>
          <p:nvPr/>
        </p:nvSpPr>
        <p:spPr>
          <a:xfrm>
            <a:off x="-4780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143870" y="964858"/>
            <a:ext cx="4082735" cy="11679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12430"/>
            <a:ext cx="3960440" cy="977171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ru-RU" dirty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Повышение уровня благоустройства сельских территорий Холм-Жирковского муниципального округа Смоленской </a:t>
            </a:r>
            <a:r>
              <a:rPr lang="ru-RU" dirty="0" smtClean="0">
                <a:solidFill>
                  <a:srgbClr val="00006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области.</a:t>
            </a:r>
            <a:endParaRPr lang="ru-RU" dirty="0">
              <a:solidFill>
                <a:srgbClr val="00006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4396057" y="977734"/>
            <a:ext cx="4648616" cy="180319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4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400" b="1" dirty="0" smtClean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Повышение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уровня благоустройства сельских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территорий.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Обеспечение пожарной безопасности в населенных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пунктах.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Удовлетворенность граждан качеством содержания мест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захоронения.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958625" y="11669"/>
            <a:ext cx="5184576" cy="79146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сельских территорий муниципального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образования «Холм-Жирковский муниципальный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932359"/>
              </p:ext>
            </p:extLst>
          </p:nvPr>
        </p:nvGraphicFramePr>
        <p:xfrm>
          <a:off x="3440552" y="2928501"/>
          <a:ext cx="5667952" cy="388116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808313"/>
                <a:gridCol w="936104"/>
                <a:gridCol w="971840"/>
                <a:gridCol w="951695"/>
              </a:tblGrid>
              <a:tr h="71652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Комплекс</a:t>
                      </a:r>
                      <a:r>
                        <a:rPr lang="ru-RU" baseline="0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процессных мероприятий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bg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chemeClr val="bg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88703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Обеспечение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организационных условий для реализации программы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23 209,8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668,0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668,0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</a:tr>
              <a:tr h="1149855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Обеспечение пожарной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 безопасности сельских территорий муниципального округа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250,0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-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-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</a:tr>
              <a:tr h="887030">
                <a:tc>
                  <a:txBody>
                    <a:bodyPr/>
                    <a:lstStyle/>
                    <a:p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ahnschrift SemiBold SemiConden" panose="020B0502040204020203" pitchFamily="34" charset="0"/>
                        </a:rPr>
                        <a:t>Обеспечение благоустройства сельских территорий муниципального округа</a:t>
                      </a:r>
                      <a:endParaRPr lang="ru-RU" sz="1700" dirty="0">
                        <a:solidFill>
                          <a:schemeClr val="bg1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2 750,0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-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dirty="0" smtClean="0">
                          <a:solidFill>
                            <a:schemeClr val="bg1"/>
                          </a:solidFill>
                          <a:latin typeface="Bahnschrift SemiCondensed" panose="020B0502040204020203" pitchFamily="34" charset="0"/>
                        </a:rPr>
                        <a:t>-</a:t>
                      </a:r>
                      <a:endParaRPr lang="ru-RU" sz="1700" b="1" dirty="0">
                        <a:solidFill>
                          <a:schemeClr val="bg1"/>
                        </a:solidFill>
                        <a:latin typeface="Bahnschrift SemiCondensed" panose="020B0502040204020203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88303725"/>
              </p:ext>
            </p:extLst>
          </p:nvPr>
        </p:nvGraphicFramePr>
        <p:xfrm>
          <a:off x="107504" y="1931007"/>
          <a:ext cx="3816424" cy="4738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55976" y="3573016"/>
            <a:ext cx="4511186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086490"/>
            <a:ext cx="7774868" cy="77953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89729"/>
            <a:ext cx="76328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муниципальный округ» Смоленской области.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55976" y="1906335"/>
            <a:ext cx="4648616" cy="150983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1.Рост доходов, получаемых от арендной платы за земельные участки.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2.Рост доходов от сдачи в аренду имущества.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3.Рост доходов от реализации имущества.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4371456" y="0"/>
            <a:ext cx="4753526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«Управление муниципальным имуществом и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земельными ресурсами муниципального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муниципальный округ»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6626" y="136377"/>
            <a:ext cx="1128664" cy="720080"/>
          </a:xfrm>
          <a:prstGeom prst="rect">
            <a:avLst/>
          </a:prstGeom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53" y="4078306"/>
            <a:ext cx="4376231" cy="27634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4371456" y="0"/>
            <a:ext cx="4753526" cy="992972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«Управление муниципальным имуществом и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земельными ресурсами муниципального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образования «Холм-Жирковский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муниципальный округ»   Смоленской области»</a:t>
            </a: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6070" y="136377"/>
            <a:ext cx="1128664" cy="720080"/>
          </a:xfrm>
          <a:prstGeom prst="rect">
            <a:avLst/>
          </a:prstGeom>
        </p:spPr>
      </p:pic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302497489"/>
              </p:ext>
            </p:extLst>
          </p:nvPr>
        </p:nvGraphicFramePr>
        <p:xfrm>
          <a:off x="683568" y="1124744"/>
          <a:ext cx="8208912" cy="5524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27584" y="148478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273,4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6510" y="2132856"/>
            <a:ext cx="800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1 288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9916" y="2893006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55,0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81650" y="3653156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50,0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9916" y="4447072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462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54894" y="5193618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250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46248" y="5940164"/>
            <a:ext cx="996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</a:t>
            </a:r>
            <a:r>
              <a:rPr lang="ru-RU" sz="2000" dirty="0" smtClean="0">
                <a:solidFill>
                  <a:srgbClr val="000066"/>
                </a:solidFill>
                <a:latin typeface="Bahnschrift SemiBold SemiConden" panose="020B0502040204020203" pitchFamily="34" charset="0"/>
                <a:ea typeface="Verdana" panose="020B0604030504040204" pitchFamily="34" charset="0"/>
              </a:rPr>
              <a:t> 50,0</a:t>
            </a:r>
            <a:endParaRPr lang="ru-RU" sz="2000" dirty="0">
              <a:solidFill>
                <a:srgbClr val="000066"/>
              </a:solidFill>
              <a:latin typeface="Bahnschrift SemiBold SemiConden" panose="020B0502040204020203" pitchFamily="34" charset="0"/>
              <a:ea typeface="Verdana" panose="020B0604030504040204" pitchFamily="34" charset="0"/>
            </a:endParaRPr>
          </a:p>
        </p:txBody>
      </p:sp>
      <p:sp>
        <p:nvSpPr>
          <p:cNvPr id="30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5" t="6145" r="8046" b="-1"/>
          <a:stretch/>
        </p:blipFill>
        <p:spPr>
          <a:xfrm>
            <a:off x="-44304" y="2689307"/>
            <a:ext cx="1524995" cy="21921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324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998203950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572690" y="3311265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99229" y="903050"/>
            <a:ext cx="8964488" cy="987028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88985" y="972757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терроризму.</a:t>
            </a:r>
            <a:endParaRPr lang="ru-RU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355976" y="1934101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1.Увеличение доли граждан, участвующих в мероприятиях  гражданско-патриотической направленности.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2.Увеличение количества действующих патриотических объединений и клубов.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27" y="3878508"/>
            <a:ext cx="4942640" cy="2846824"/>
          </a:xfrm>
          <a:prstGeom prst="rect">
            <a:avLst/>
          </a:prstGeom>
        </p:spPr>
      </p:pic>
      <p:sp>
        <p:nvSpPr>
          <p:cNvPr id="21" name="object 4"/>
          <p:cNvSpPr/>
          <p:nvPr/>
        </p:nvSpPr>
        <p:spPr>
          <a:xfrm>
            <a:off x="3950750" y="15751"/>
            <a:ext cx="5112568" cy="859027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«Гражданско-патриотическое воспитание граждан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муниципального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85456" y="455520"/>
            <a:ext cx="941142" cy="548680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гп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29" y="2996952"/>
            <a:ext cx="1296338" cy="1512168"/>
          </a:xfrm>
          <a:prstGeom prst="rect">
            <a:avLst/>
          </a:prstGeom>
        </p:spPr>
      </p:pic>
      <p:sp>
        <p:nvSpPr>
          <p:cNvPr id="21" name="object 4"/>
          <p:cNvSpPr/>
          <p:nvPr/>
        </p:nvSpPr>
        <p:spPr>
          <a:xfrm>
            <a:off x="3950750" y="15751"/>
            <a:ext cx="5112568" cy="859027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«Гражданско-патриотическое воспитание граждан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муниципального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5456" y="455520"/>
            <a:ext cx="941142" cy="548680"/>
          </a:xfrm>
          <a:prstGeom prst="rect">
            <a:avLst/>
          </a:prstGeom>
        </p:spPr>
      </p:pic>
      <p:graphicFrame>
        <p:nvGraphicFramePr>
          <p:cNvPr id="24" name="Схема 23"/>
          <p:cNvGraphicFramePr/>
          <p:nvPr>
            <p:extLst>
              <p:ext uri="{D42A27DB-BD31-4B8C-83A1-F6EECF244321}">
                <p14:modId xmlns:p14="http://schemas.microsoft.com/office/powerpoint/2010/main" val="2251035908"/>
              </p:ext>
            </p:extLst>
          </p:nvPr>
        </p:nvGraphicFramePr>
        <p:xfrm>
          <a:off x="683568" y="1124744"/>
          <a:ext cx="8208912" cy="5524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98318" y="1660738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35,0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03648" y="2627310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100,0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65411" y="3697014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10,0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68014" y="4706512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10,0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71599" y="5774197"/>
            <a:ext cx="8640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Bahnschrift SemiCondensed" panose="020B0502040204020203" pitchFamily="34" charset="0"/>
              </a:rPr>
              <a:t>125,0</a:t>
            </a:r>
            <a:endParaRPr lang="ru-RU" sz="20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58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8047463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159985" y="2041714"/>
            <a:ext cx="3531949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 областного и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238329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77797" y="1260522"/>
            <a:ext cx="846144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: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муниципальный округ» Смоленской области</a:t>
            </a:r>
            <a:endParaRPr lang="ru-RU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804084" y="2094187"/>
            <a:ext cx="5201634" cy="83075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Увеличение количества объектов культурного наследия, по которым проведены ремонтные работы.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object 4"/>
          <p:cNvSpPr/>
          <p:nvPr/>
        </p:nvSpPr>
        <p:spPr>
          <a:xfrm>
            <a:off x="4174940" y="36180"/>
            <a:ext cx="4968552" cy="1202149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«Сохранение объектов культурного наследия (памятников истории и культуры), расположенных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на территории  муниципального  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муниципальный округ»                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883051"/>
              </p:ext>
            </p:extLst>
          </p:nvPr>
        </p:nvGraphicFramePr>
        <p:xfrm>
          <a:off x="3526868" y="2985667"/>
          <a:ext cx="5616624" cy="372395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962806"/>
                <a:gridCol w="928836"/>
                <a:gridCol w="862491"/>
                <a:gridCol w="862491"/>
              </a:tblGrid>
              <a:tr h="58965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Комплекс</a:t>
                      </a:r>
                      <a:r>
                        <a:rPr lang="ru-RU" baseline="0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процессных мероприятий</a:t>
                      </a:r>
                      <a:endParaRPr lang="ru-RU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2025</a:t>
                      </a:r>
                      <a:endParaRPr lang="ru-RU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</a:t>
                      </a:r>
                      <a:endParaRPr lang="ru-RU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</a:t>
                      </a:r>
                      <a:endParaRPr lang="ru-RU" dirty="0"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843592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Ремонт и восстановление воинских захоронений и мемориальных сооружений (областной бюджет)</a:t>
                      </a:r>
                      <a:endParaRPr lang="ru-RU" sz="15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1 793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2000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2000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982763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Ремонт памятников, обелисков и воинских захоронений на территории</a:t>
                      </a:r>
                      <a:r>
                        <a:rPr lang="ru-RU" sz="1500" baseline="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 </a:t>
                      </a:r>
                      <a:r>
                        <a:rPr lang="ru-RU" sz="1500" baseline="0" dirty="0" err="1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пгт</a:t>
                      </a:r>
                      <a:r>
                        <a:rPr lang="ru-RU" sz="1500" baseline="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. Холм-Жирковский (местный бюджет)</a:t>
                      </a:r>
                      <a:endParaRPr lang="ru-RU" sz="15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100,0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-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-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  <a:tr h="12073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Ремонт памятников, обелисков и воинских захоронений на территории</a:t>
                      </a:r>
                      <a:r>
                        <a:rPr lang="ru-RU" sz="1500" baseline="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 сельских территорий муниципального округа (местный бюджет)</a:t>
                      </a:r>
                      <a:endParaRPr lang="ru-RU" sz="15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200,0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-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0066"/>
                          </a:solidFill>
                          <a:latin typeface="Bahnschrift SemiBold SemiConden" panose="020B0502040204020203" pitchFamily="34" charset="0"/>
                        </a:rPr>
                        <a:t>-</a:t>
                      </a:r>
                      <a:endParaRPr lang="ru-RU" sz="2000" dirty="0">
                        <a:solidFill>
                          <a:srgbClr val="000066"/>
                        </a:solidFill>
                        <a:latin typeface="Bahnschrift SemiBold SemiConden" panose="020B0502040204020203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20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295018361"/>
              </p:ext>
            </p:extLst>
          </p:nvPr>
        </p:nvGraphicFramePr>
        <p:xfrm>
          <a:off x="0" y="1748435"/>
          <a:ext cx="3995936" cy="4965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139952" y="3044933"/>
            <a:ext cx="4536504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96144" y="1028355"/>
            <a:ext cx="85243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муниципальный округ» Смоленской области</a:t>
            </a:r>
          </a:p>
          <a:p>
            <a:pPr algn="just"/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116229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1.Увеличение доли граждан, вовлеченных в добровольческую деятельность.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2.Увеличение количества добровольцев, зарегистрированных в ЕИС «Добровольцы России».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86" y="3717032"/>
            <a:ext cx="4373270" cy="2909317"/>
          </a:xfrm>
          <a:prstGeom prst="rect">
            <a:avLst/>
          </a:prstGeom>
        </p:spPr>
      </p:pic>
      <p:sp>
        <p:nvSpPr>
          <p:cNvPr id="23" name="object 4"/>
          <p:cNvSpPr/>
          <p:nvPr/>
        </p:nvSpPr>
        <p:spPr>
          <a:xfrm>
            <a:off x="4111487" y="29598"/>
            <a:ext cx="5025026" cy="780071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«Развитие добровольчества (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 в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муниципальном  образовании «Холм-Жирковский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муниципальный округ» Смоленской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0216" y="219888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-3344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245045914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914461" y="2889350"/>
            <a:ext cx="5039688" cy="95410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и предусматривает расходы на уборку и вывоз, а также ликвидацию мест несанкционированного размещения отходов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3317"/>
            <a:ext cx="84959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муниципальный округ" Смоленской области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9938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Показатель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Увеличение количества обустроенных площадок на территории МО «Холм-Жирковский муниципальный округ» Смоленской области.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388" y="4226181"/>
            <a:ext cx="4582198" cy="2578883"/>
          </a:xfrm>
          <a:prstGeom prst="rect">
            <a:avLst/>
          </a:prstGeom>
        </p:spPr>
      </p:pic>
      <p:sp>
        <p:nvSpPr>
          <p:cNvPr id="23" name="object 4"/>
          <p:cNvSpPr/>
          <p:nvPr/>
        </p:nvSpPr>
        <p:spPr>
          <a:xfrm>
            <a:off x="3869850" y="0"/>
            <a:ext cx="5238654" cy="908579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Обращение с твердыми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коммунальными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отходами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на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территории  муниципального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округ»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Смоленской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2872" y="270350"/>
            <a:ext cx="648072" cy="648072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11811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365361791"/>
              </p:ext>
            </p:extLst>
          </p:nvPr>
        </p:nvGraphicFramePr>
        <p:xfrm>
          <a:off x="0" y="1598115"/>
          <a:ext cx="3995936" cy="5115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33569" y="2982413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финансируется за счет  средств областного и местного бюджетов. 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112055" y="930553"/>
            <a:ext cx="8658018" cy="645588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3317"/>
            <a:ext cx="8495928" cy="672991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повышение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уровня благоустройства  территорий  муниципального образования «Холм-Жирковский муниципальный округ» Смоленской 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области</a:t>
            </a:r>
            <a:r>
              <a:rPr lang="ru-RU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815408" y="1693489"/>
            <a:ext cx="5201634" cy="123712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Показатель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Количество благоустроенных общественных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территорий.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Площадь благоустроенных общественных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территорий.</a:t>
            </a:r>
            <a:endParaRPr lang="ru-RU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object 4"/>
          <p:cNvSpPr/>
          <p:nvPr/>
        </p:nvSpPr>
        <p:spPr>
          <a:xfrm>
            <a:off x="3869850" y="0"/>
            <a:ext cx="5238654" cy="908579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«Формирование современной городской среды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на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территории  муниципального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округ»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Смоленской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" t="12200" r="5901" b="4851"/>
          <a:stretch/>
        </p:blipFill>
        <p:spPr>
          <a:xfrm>
            <a:off x="2767183" y="4005064"/>
            <a:ext cx="2570927" cy="24470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62682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5329897" y="3584432"/>
            <a:ext cx="3687145" cy="3078250"/>
          </a:xfrm>
          <a:prstGeom prst="wedgeRectCallout">
            <a:avLst>
              <a:gd name="adj1" fmla="val -19680"/>
              <a:gd name="adj2" fmla="val 5589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329897" y="3584432"/>
            <a:ext cx="354203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На 2025 год предусмотрены расходы: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-на обустройство детских игровых площадок в сумме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2 083,3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-на благоустройство общественных территорий </a:t>
            </a:r>
            <a:r>
              <a:rPr lang="ru-RU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пгт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Холм-Жирковский  – в сумме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100,0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рублей;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расходы на обеспечение деятельности бюджетного учреждения –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4 300,0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тыс. рублей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Расходы на реализацию программ формирования городской среды - 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1 494,0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02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5" y="0"/>
            <a:ext cx="5076056" cy="5608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i="1" dirty="0" err="1" smtClean="0">
                <a:solidFill>
                  <a:schemeClr val="bg1"/>
                </a:solidFill>
                <a:latin typeface="Bookman Old Style" pitchFamily="18" charset="0"/>
              </a:rPr>
              <a:t>профицит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Но чаще расходы превышают доходы. В таком случае возникает 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дефицит</a:t>
            </a:r>
            <a:r>
              <a:rPr lang="ru-RU" b="1" i="1" dirty="0" smtClean="0">
                <a:solidFill>
                  <a:schemeClr val="bg1"/>
                </a:solidFill>
                <a:latin typeface="Book Antiqua" pitchFamily="18" charset="0"/>
              </a:rPr>
              <a:t>..</a:t>
            </a:r>
            <a:endParaRPr lang="ru-RU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425810015"/>
              </p:ext>
            </p:extLst>
          </p:nvPr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59832" y="5661248"/>
            <a:ext cx="3106097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239870" y="120451"/>
            <a:ext cx="4724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0" y="6660304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530328623"/>
              </p:ext>
            </p:extLst>
          </p:nvPr>
        </p:nvGraphicFramePr>
        <p:xfrm>
          <a:off x="0" y="1632182"/>
          <a:ext cx="3995936" cy="5081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962037" y="2946953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156283" y="1014926"/>
            <a:ext cx="8658018" cy="59654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959435"/>
            <a:ext cx="8404902" cy="543765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629472" y="1632182"/>
            <a:ext cx="5201634" cy="122754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1.Увеличение доли граждан, систематически занимающихся физической культурой и спортом.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2.Проведение профилактических мероприятий, направленных на укрепление здоровья жителей округа.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4485292" y="-11031"/>
            <a:ext cx="4619146" cy="94975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«Укрепление  общественного здоровья на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территории  муниципального образования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«Холм-Жирковский муниципальный округ»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Смоленской области»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8202" y="9932"/>
            <a:ext cx="837804" cy="8834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155" r="-1780"/>
          <a:stretch/>
        </p:blipFill>
        <p:spPr>
          <a:xfrm>
            <a:off x="4348794" y="3713190"/>
            <a:ext cx="4482312" cy="2719885"/>
          </a:xfrm>
          <a:prstGeom prst="rect">
            <a:avLst/>
          </a:prstGeom>
        </p:spPr>
      </p:pic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55748" y="940428"/>
            <a:ext cx="8980748" cy="72330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2"/>
          <p:cNvSpPr>
            <a:spLocks noGrp="1"/>
          </p:cNvSpPr>
          <p:nvPr>
            <p:ph type="body" idx="2"/>
          </p:nvPr>
        </p:nvSpPr>
        <p:spPr>
          <a:xfrm>
            <a:off x="251520" y="922158"/>
            <a:ext cx="8784976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сохранение и улучшение качества 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существующей сети автомобильных дорог общего пользования местного значения муниципального образования «Холм-Жирковский муниципальный округ» Смоленской области.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217062823"/>
              </p:ext>
            </p:extLst>
          </p:nvPr>
        </p:nvGraphicFramePr>
        <p:xfrm>
          <a:off x="0" y="1663734"/>
          <a:ext cx="4139952" cy="5050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3815408" y="1742714"/>
            <a:ext cx="5201634" cy="81637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Увеличение протяженности отремонтированных дорог общего пользования местного значения.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283968" y="2753544"/>
            <a:ext cx="4536504" cy="73866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36" name="object 4"/>
          <p:cNvSpPr/>
          <p:nvPr/>
        </p:nvSpPr>
        <p:spPr>
          <a:xfrm>
            <a:off x="4031432" y="60543"/>
            <a:ext cx="5103603" cy="861615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Развитие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дорожно-транспортного комплекса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муниципального образования «Холм-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муниципальный округ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Смоленской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области»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72008"/>
            <a:ext cx="1052736" cy="1052736"/>
          </a:xfrm>
          <a:prstGeom prst="rect">
            <a:avLst/>
          </a:prstGeom>
        </p:spPr>
      </p:pic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object 10"/>
          <p:cNvSpPr/>
          <p:nvPr/>
        </p:nvSpPr>
        <p:spPr>
          <a:xfrm>
            <a:off x="4031433" y="3558748"/>
            <a:ext cx="4959332" cy="3254627"/>
          </a:xfrm>
          <a:custGeom>
            <a:avLst/>
            <a:gdLst/>
            <a:ahLst/>
            <a:cxnLst/>
            <a:rect l="l" t="t" r="r" b="b"/>
            <a:pathLst>
              <a:path w="6409055" h="2304415">
                <a:moveTo>
                  <a:pt x="0" y="2304288"/>
                </a:moveTo>
                <a:lnTo>
                  <a:pt x="6408674" y="2304288"/>
                </a:lnTo>
                <a:lnTo>
                  <a:pt x="6408674" y="0"/>
                </a:lnTo>
                <a:lnTo>
                  <a:pt x="0" y="0"/>
                </a:lnTo>
                <a:lnTo>
                  <a:pt x="0" y="2304288"/>
                </a:lnTo>
                <a:close/>
              </a:path>
            </a:pathLst>
          </a:custGeom>
          <a:solidFill>
            <a:srgbClr val="CCCCFF">
              <a:alpha val="29804"/>
            </a:srgbClr>
          </a:solidFill>
        </p:spPr>
        <p:txBody>
          <a:bodyPr wrap="square" lIns="0" tIns="0" rIns="0" bIns="0" rtlCol="0"/>
          <a:lstStyle/>
          <a:p>
            <a:pPr marL="12700" algn="just">
              <a:spcBef>
                <a:spcPts val="100"/>
              </a:spcBef>
            </a:pPr>
            <a:r>
              <a:rPr lang="ru-RU" sz="1400" b="1" i="1" spc="-220" dirty="0" smtClean="0">
                <a:solidFill>
                  <a:schemeClr val="bg1"/>
                </a:solidFill>
                <a:latin typeface="Verdana"/>
                <a:cs typeface="Verdana"/>
              </a:rPr>
              <a:t>  </a:t>
            </a:r>
            <a:r>
              <a:rPr lang="ru-RU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Предусмотрены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расходы  в 2025 году в сумме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45 725,6 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 на:</a:t>
            </a:r>
          </a:p>
          <a:p>
            <a:pPr marL="12700" algn="just">
              <a:spcBef>
                <a:spcPts val="100"/>
              </a:spcBef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-проектирование, строительство и ремонт автомобильных дорог с твердым покрытием до сельских населенных пунктов –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13 600,0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 (областной бюджет);</a:t>
            </a:r>
          </a:p>
          <a:p>
            <a:pPr marL="12700" algn="just">
              <a:spcBef>
                <a:spcPts val="100"/>
              </a:spcBef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Ремонт автомобильных дорог общего пользования –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10 000,0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 (областной бюджет);</a:t>
            </a:r>
          </a:p>
          <a:p>
            <a:pPr marL="12700" algn="just">
              <a:spcBef>
                <a:spcPts val="100"/>
              </a:spcBef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выполнение работ по ремонту и содержанию автомобильных дорог общего пользования –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21 275,5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 (местный бюджет);</a:t>
            </a:r>
          </a:p>
          <a:p>
            <a:pPr marL="12700" algn="just">
              <a:spcBef>
                <a:spcPts val="100"/>
              </a:spcBef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разработка документации по паспортизации автомобильных дорог общего пользования местного значения – 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850,1 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тыс. рублей (местный бюджет).</a:t>
            </a:r>
            <a:endParaRPr lang="ru-RU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136576" y="1056552"/>
            <a:ext cx="8980748" cy="72330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2"/>
          <p:cNvSpPr>
            <a:spLocks noGrp="1"/>
          </p:cNvSpPr>
          <p:nvPr>
            <p:ph type="body" idx="2"/>
          </p:nvPr>
        </p:nvSpPr>
        <p:spPr>
          <a:xfrm>
            <a:off x="260340" y="1080261"/>
            <a:ext cx="8856984" cy="60461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сокращение дорожно-транспортных </a:t>
            </a:r>
            <a:r>
              <a:rPr lang="ru-RU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проишествий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повышение безопасности дорожного движения на территории Холм-Жирковского муниципального округа.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3360220004"/>
              </p:ext>
            </p:extLst>
          </p:nvPr>
        </p:nvGraphicFramePr>
        <p:xfrm>
          <a:off x="0" y="2060848"/>
          <a:ext cx="4427984" cy="4653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3831668" y="1819555"/>
            <a:ext cx="5201634" cy="81637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Количество лиц, пострадавших в ДТП.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Количество дорожно-транспортных </a:t>
            </a:r>
            <a:r>
              <a:rPr lang="ru-RU" sz="1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проишествий</a:t>
            </a:r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283968" y="2753544"/>
            <a:ext cx="4536504" cy="73866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областного и местного бюджетов.</a:t>
            </a:r>
          </a:p>
        </p:txBody>
      </p:sp>
      <p:sp>
        <p:nvSpPr>
          <p:cNvPr id="14" name="object 4"/>
          <p:cNvSpPr/>
          <p:nvPr/>
        </p:nvSpPr>
        <p:spPr>
          <a:xfrm>
            <a:off x="4139952" y="60543"/>
            <a:ext cx="4995084" cy="90103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Обеспечение безопасности дорожного движения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на территории  муниципального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 </a:t>
            </a:r>
            <a:r>
              <a:rPr lang="ru-RU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муниципальный округ»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Смоленской области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535" y="3481037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11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136576" y="1056552"/>
            <a:ext cx="8980748" cy="62832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екст 2"/>
          <p:cNvSpPr>
            <a:spLocks noGrp="1"/>
          </p:cNvSpPr>
          <p:nvPr>
            <p:ph type="body" idx="2"/>
          </p:nvPr>
        </p:nvSpPr>
        <p:spPr>
          <a:xfrm>
            <a:off x="260340" y="1080261"/>
            <a:ext cx="8856984" cy="60461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Цель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Организация транспортного обеспечения, эксплуатация и текущее содержание зданий и сооружений органов местного самоуправления, учреждений </a:t>
            </a:r>
            <a:r>
              <a:rPr lang="ru-RU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культуры.</a:t>
            </a: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2682560413"/>
              </p:ext>
            </p:extLst>
          </p:nvPr>
        </p:nvGraphicFramePr>
        <p:xfrm>
          <a:off x="113405" y="1708588"/>
          <a:ext cx="4314579" cy="5149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4283968" y="1819554"/>
            <a:ext cx="4749334" cy="211350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Показатели </a:t>
            </a:r>
            <a:r>
              <a:rPr lang="ru-R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муниципальной программы</a:t>
            </a:r>
            <a:r>
              <a:rPr lang="ru-R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Количество </a:t>
            </a:r>
            <a: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транспортных средств для обеспечения транспортного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обслуживания.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Количество зданий и сооружений, принадлежащих органам местного самоуправления и подлежащих текущему содержанию и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эксплуатации.</a:t>
            </a:r>
          </a:p>
          <a:p>
            <a:pPr marL="342900" indent="-342900" algn="just">
              <a:buAutoNum type="arabicPeriod"/>
            </a:pPr>
            <a: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Количество учреждений культуры, подлежащих текущему </a:t>
            </a:r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содержанию.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549262" y="4067731"/>
            <a:ext cx="4176464" cy="73866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4" name="object 4"/>
          <p:cNvSpPr/>
          <p:nvPr/>
        </p:nvSpPr>
        <p:spPr>
          <a:xfrm>
            <a:off x="4139952" y="60543"/>
            <a:ext cx="4995084" cy="90103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gradFill flip="none" rotWithShape="1">
            <a:gsLst>
              <a:gs pos="58000">
                <a:schemeClr val="bg2">
                  <a:lumMod val="50000"/>
                </a:schemeClr>
              </a:gs>
              <a:gs pos="12000">
                <a:schemeClr val="bg2">
                  <a:lumMod val="47000"/>
                  <a:lumOff val="53000"/>
                  <a:alpha val="28000"/>
                </a:schemeClr>
              </a:gs>
              <a:gs pos="28000">
                <a:schemeClr val="bg2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Материально-техническое и транспортное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обеспечение муниципального 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образования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«Холм- </a:t>
            </a:r>
            <a:r>
              <a:rPr lang="ru-RU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муниципальный округ»                       </a:t>
            </a:r>
          </a:p>
          <a:p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Смоленской области</a:t>
            </a:r>
            <a:r>
              <a:rPr lang="ru-RU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7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Официальный сайт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Администрации муниципального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образования «Холм-Жирковский муниципальный округ»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</a:t>
            </a:r>
            <a:r>
              <a:rPr lang="de-DE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67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»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340" y="2420888"/>
            <a:ext cx="1356781" cy="1721763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7656" y="5107265"/>
            <a:ext cx="3096344" cy="15686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 rotWithShape="1">
          <a:blip r:embed="rId4" cstate="print"/>
          <a:srcRect l="9157" r="4933"/>
          <a:stretch/>
        </p:blipFill>
        <p:spPr>
          <a:xfrm>
            <a:off x="6889768" y="2438304"/>
            <a:ext cx="209246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8587" y="4998345"/>
            <a:ext cx="1756048" cy="1756048"/>
          </a:xfrm>
          <a:prstGeom prst="rect">
            <a:avLst/>
          </a:prstGeom>
        </p:spPr>
      </p:pic>
      <p:sp>
        <p:nvSpPr>
          <p:cNvPr id="19" name="Загнутый угол 18"/>
          <p:cNvSpPr/>
          <p:nvPr/>
        </p:nvSpPr>
        <p:spPr>
          <a:xfrm>
            <a:off x="19309" y="0"/>
            <a:ext cx="592084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60726"/>
            <a:ext cx="6277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43892961"/>
              </p:ext>
            </p:extLst>
          </p:nvPr>
        </p:nvGraphicFramePr>
        <p:xfrm>
          <a:off x="107504" y="3501008"/>
          <a:ext cx="8856984" cy="32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403648" y="1334556"/>
            <a:ext cx="6408712" cy="129614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0066FF">
                <a:alpha val="96000"/>
              </a:srgbClr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Финансовое управление Администрации МО «Холм-Жирковский муниципальный округ»</a:t>
            </a:r>
            <a:endParaRPr lang="ru-RU" sz="24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0663" y="2771764"/>
            <a:ext cx="7272808" cy="864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Заместитель Главы муниципального образования -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Sitka Small" panose="02000505000000020004" pitchFamily="2" charset="0"/>
              </a:rPr>
              <a:t>н</a:t>
            </a:r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ачальник Финансового управления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Журавлева Оксана Николаевна</a:t>
            </a:r>
            <a:endParaRPr lang="ru-RU" sz="2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7582" r="7331" b="22700"/>
          <a:stretch/>
        </p:blipFill>
        <p:spPr>
          <a:xfrm>
            <a:off x="5148064" y="27660"/>
            <a:ext cx="3744416" cy="12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нутый угол 8"/>
          <p:cNvSpPr/>
          <p:nvPr/>
        </p:nvSpPr>
        <p:spPr>
          <a:xfrm>
            <a:off x="19309" y="0"/>
            <a:ext cx="3145323" cy="548680"/>
          </a:xfrm>
          <a:prstGeom prst="foldedCorner">
            <a:avLst/>
          </a:prstGeom>
          <a:gradFill flip="none" rotWithShape="1">
            <a:gsLst>
              <a:gs pos="28000">
                <a:srgbClr val="002AFF"/>
              </a:gs>
              <a:gs pos="86000">
                <a:srgbClr val="99CCFF"/>
              </a:gs>
              <a:gs pos="9000">
                <a:srgbClr val="0000FF"/>
              </a:gs>
              <a:gs pos="44000">
                <a:srgbClr val="0066FF"/>
              </a:gs>
              <a:gs pos="66000">
                <a:srgbClr val="3399FF"/>
              </a:gs>
            </a:gsLst>
            <a:lin ang="2700000" scaled="1"/>
            <a:tileRect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66CC"/>
                </a:solidFill>
              </a:ln>
              <a:gradFill>
                <a:gsLst>
                  <a:gs pos="5000">
                    <a:schemeClr val="accent2">
                      <a:lumMod val="67000"/>
                    </a:schemeClr>
                  </a:gs>
                  <a:gs pos="28000">
                    <a:schemeClr val="accent2">
                      <a:lumMod val="97000"/>
                      <a:lumOff val="3000"/>
                    </a:schemeClr>
                  </a:gs>
                  <a:gs pos="86000">
                    <a:schemeClr val="accent2">
                      <a:lumMod val="60000"/>
                      <a:lumOff val="40000"/>
                    </a:schemeClr>
                  </a:gs>
                </a:gsLst>
                <a:lin ang="2700000" scaled="1"/>
              </a:gra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26268" y="149490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КОНТАКТНАЯ   ИНФОРМАЦИЯ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0" y="6669360"/>
            <a:ext cx="2719428" cy="188640"/>
          </a:xfrm>
          <a:prstGeom prst="rect">
            <a:avLst/>
          </a:prstGeom>
          <a:gradFill flip="none" rotWithShape="1">
            <a:gsLst>
              <a:gs pos="12000">
                <a:srgbClr val="003399"/>
              </a:gs>
              <a:gs pos="45000">
                <a:srgbClr val="0000FF"/>
              </a:gs>
              <a:gs pos="63000">
                <a:srgbClr val="3399FF">
                  <a:shade val="67500"/>
                  <a:satMod val="115000"/>
                </a:srgbClr>
              </a:gs>
              <a:gs pos="88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ФИНАНСОВОЕ  УПРАВЛЕНИЕ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2025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42351</TotalTime>
  <Words>10504</Words>
  <Application>Microsoft Office PowerPoint</Application>
  <PresentationFormat>Экран (4:3)</PresentationFormat>
  <Paragraphs>2365</Paragraphs>
  <Slides>95</Slides>
  <Notes>41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95</vt:i4>
      </vt:variant>
    </vt:vector>
  </HeadingPairs>
  <TitlesOfParts>
    <vt:vector size="118" baseType="lpstr">
      <vt:lpstr>Arial Unicode MS</vt:lpstr>
      <vt:lpstr>Arial</vt:lpstr>
      <vt:lpstr>Arial Black</vt:lpstr>
      <vt:lpstr>Bahnschrift SemiBold</vt:lpstr>
      <vt:lpstr>Bahnschrift SemiBold SemiConden</vt:lpstr>
      <vt:lpstr>Bahnschrift SemiCondensed</vt:lpstr>
      <vt:lpstr>Book Antiqua</vt:lpstr>
      <vt:lpstr>Bookman Old Style</vt:lpstr>
      <vt:lpstr>Calibri</vt:lpstr>
      <vt:lpstr>Century Gothic</vt:lpstr>
      <vt:lpstr>Century Schoolbook</vt:lpstr>
      <vt:lpstr>Franklin Gothic Medium</vt:lpstr>
      <vt:lpstr>Franklin Gothic Medium Cond</vt:lpstr>
      <vt:lpstr>Microsoft Sans Serif</vt:lpstr>
      <vt:lpstr>Mongolian Baiti</vt:lpstr>
      <vt:lpstr>Monotype Corsiva</vt:lpstr>
      <vt:lpstr>Sitka Small</vt:lpstr>
      <vt:lpstr>Times New Roman</vt:lpstr>
      <vt:lpstr>Trebuchet MS</vt:lpstr>
      <vt:lpstr>Verdana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ГЛАВНЫЙ     АДМИНИСТРАТОР  ДОХОДОВ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Журавлева О.Н.</cp:lastModifiedBy>
  <cp:revision>4503</cp:revision>
  <cp:lastPrinted>2024-12-11T14:38:17Z</cp:lastPrinted>
  <dcterms:modified xsi:type="dcterms:W3CDTF">2024-12-11T15:19:23Z</dcterms:modified>
</cp:coreProperties>
</file>