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6" r:id="rId13"/>
    <p:sldId id="289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85" r:id="rId23"/>
    <p:sldId id="274" r:id="rId24"/>
    <p:sldId id="275" r:id="rId25"/>
    <p:sldId id="286" r:id="rId26"/>
    <p:sldId id="276" r:id="rId27"/>
    <p:sldId id="277" r:id="rId28"/>
    <p:sldId id="278" r:id="rId29"/>
    <p:sldId id="279" r:id="rId30"/>
    <p:sldId id="287" r:id="rId31"/>
    <p:sldId id="280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66FFFF"/>
    <a:srgbClr val="009999"/>
    <a:srgbClr val="00CC99"/>
    <a:srgbClr val="666699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50BB-BF71-4BBD-9B4D-21A0BFC68FC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D74-7D96-4843-BEFB-4057E35EE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8" y="361315"/>
            <a:ext cx="63225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3573" y="6630240"/>
            <a:ext cx="104711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401726/cf2863695f409dd40e50baa388ab6ae07175b29e/#dst2555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" y="1783741"/>
            <a:ext cx="4847481" cy="4997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50"/>
              </a:spcBef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БЮДЖЕТ  </a:t>
            </a:r>
            <a:r>
              <a:rPr sz="6000" b="1" spc="-1145" dirty="0">
                <a:solidFill>
                  <a:srgbClr val="0066FF"/>
                </a:solidFill>
                <a:latin typeface="Verdana"/>
                <a:cs typeface="Verdana"/>
              </a:rPr>
              <a:t>ДЛЯ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12700">
              <a:lnSpc>
                <a:spcPts val="9315"/>
              </a:lnSpc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ГРАЖДАН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1" y="3505200"/>
            <a:ext cx="45502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2515" algn="r">
              <a:lnSpc>
                <a:spcPct val="100000"/>
              </a:lnSpc>
              <a:spcBef>
                <a:spcPts val="100"/>
              </a:spcBef>
            </a:pPr>
            <a:r>
              <a:rPr sz="4800" b="1" spc="-41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СЛОВАРЬ  </a:t>
            </a:r>
            <a:r>
              <a:rPr sz="4800" b="1" spc="-67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БЮДЖЕТНЫХ  </a:t>
            </a:r>
            <a:r>
              <a:rPr sz="4800" b="1" spc="-69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ТЕРМИНОВ</a:t>
            </a:r>
            <a:endParaRPr sz="4800" dirty="0">
              <a:solidFill>
                <a:srgbClr val="FF0000"/>
              </a:solidFill>
              <a:latin typeface="Sitka Small" panose="02000505000000020004" pitchFamily="2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28600"/>
            <a:ext cx="3389883" cy="1397819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20" dirty="0" smtClean="0">
                <a:solidFill>
                  <a:schemeClr val="bg1"/>
                </a:solidFill>
                <a:latin typeface="Sitka Small" panose="02000505000000020004" pitchFamily="2" charset="0"/>
                <a:cs typeface="Verdana"/>
              </a:rPr>
              <a:t>Финансовое управление Администрации муниципального образования «Холм-Жирковский район» Смоленской области</a:t>
            </a:r>
            <a:endParaRPr sz="1800" dirty="0">
              <a:solidFill>
                <a:schemeClr val="bg1"/>
              </a:solidFill>
              <a:latin typeface="Sitka Small" panose="02000505000000020004" pitchFamily="2" charset="0"/>
              <a:cs typeface="Verdana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48400" y="1447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318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906908"/>
            <a:ext cx="490093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ИСТОЧНИКОВ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3600" b="1" i="1" spc="-450" dirty="0">
                <a:solidFill>
                  <a:srgbClr val="FF9900"/>
                </a:solidFill>
                <a:latin typeface="Verdana"/>
                <a:cs typeface="Verdana"/>
              </a:rPr>
              <a:t>ФИНАНСИРОВАНИЯ  </a:t>
            </a:r>
            <a:r>
              <a:rPr sz="3600" b="1" i="1" spc="-520" dirty="0">
                <a:solidFill>
                  <a:srgbClr val="FF9900"/>
                </a:solidFill>
                <a:latin typeface="Verdana"/>
                <a:cs typeface="Verdana"/>
              </a:rPr>
              <a:t>ДЕФИЦИТА</a:t>
            </a:r>
            <a:r>
              <a:rPr sz="3600" b="1" i="1" spc="-28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FF9900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005034"/>
            <a:ext cx="6409055" cy="1872614"/>
          </a:xfrm>
          <a:custGeom>
            <a:avLst/>
            <a:gdLst/>
            <a:ahLst/>
            <a:cxnLst/>
            <a:rect l="l" t="t" r="r" b="b"/>
            <a:pathLst>
              <a:path w="6409055" h="1872614">
                <a:moveTo>
                  <a:pt x="0" y="1872233"/>
                </a:moveTo>
                <a:lnTo>
                  <a:pt x="6408674" y="1872233"/>
                </a:lnTo>
                <a:lnTo>
                  <a:pt x="6408674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411772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8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8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99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783" y="425773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9" name="Picture 26" descr="https://mass-images.pro/files/preview/1/12/81a7d28978bff9198800ddabb0314d03.png?1638793417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5105400" cy="2965027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609600" y="3798188"/>
            <a:ext cx="8153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955675" marR="154305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 орган управления государственным внебюджетным фондом, иная  организация, имеющие в своем ведении администраторов  источников финансирования дефицита бюджета и (или)  являющиеся администраторами источников финансирования  дефицита бюджета 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6789" y="2556129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0" dirty="0">
                <a:latin typeface="Verdana"/>
                <a:cs typeface="Verdana"/>
              </a:rPr>
              <a:t>(решением) </a:t>
            </a:r>
            <a:r>
              <a:rPr sz="1600" i="1" spc="75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60" dirty="0">
                <a:latin typeface="Verdana"/>
                <a:cs typeface="Verdana"/>
              </a:rPr>
              <a:t>источников </a:t>
            </a:r>
            <a:r>
              <a:rPr sz="1600" i="1" spc="10" dirty="0">
                <a:latin typeface="Verdana"/>
                <a:cs typeface="Verdana"/>
              </a:rPr>
              <a:t>финансирования  </a:t>
            </a:r>
            <a:r>
              <a:rPr sz="1600" i="1" spc="35" dirty="0">
                <a:latin typeface="Verdana"/>
                <a:cs typeface="Verdana"/>
              </a:rPr>
              <a:t>дефицита 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2431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10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1404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50" dirty="0">
                <a:solidFill>
                  <a:srgbClr val="FF9900"/>
                </a:solidFill>
              </a:rPr>
              <a:t> </a:t>
            </a:r>
            <a:r>
              <a:rPr i="1" spc="-480" dirty="0">
                <a:solidFill>
                  <a:srgbClr val="FF9900"/>
                </a:solidFill>
              </a:rPr>
              <a:t>РАСПОРЯДИТЕЛЬ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906907"/>
            <a:ext cx="515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FF9900"/>
                </a:solidFill>
                <a:latin typeface="Verdana"/>
                <a:cs typeface="Verdana"/>
              </a:rPr>
              <a:t>БЮДЖЕТНЫХ</a:t>
            </a:r>
            <a:r>
              <a:rPr sz="3600" b="1" i="1" spc="-28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380" dirty="0">
                <a:solidFill>
                  <a:srgbClr val="FF9900"/>
                </a:solidFill>
                <a:latin typeface="Verdana"/>
                <a:cs typeface="Verdana"/>
              </a:rPr>
              <a:t>СРЕДСТВ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458849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20" dirty="0">
                <a:latin typeface="Verdana"/>
                <a:cs typeface="Verdana"/>
              </a:rPr>
              <a:t>учреждение </a:t>
            </a:r>
            <a:r>
              <a:rPr sz="1600" i="1" spc="-60" dirty="0">
                <a:latin typeface="Verdana"/>
                <a:cs typeface="Verdana"/>
              </a:rPr>
              <a:t>науки, </a:t>
            </a:r>
            <a:r>
              <a:rPr sz="1600" i="1" spc="-25" dirty="0">
                <a:latin typeface="Verdana"/>
                <a:cs typeface="Verdana"/>
              </a:rPr>
              <a:t>образования,</a:t>
            </a:r>
            <a:r>
              <a:rPr sz="1600" i="1" spc="-425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культуры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здравоохранения,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dirty="0">
                <a:latin typeface="Verdana"/>
                <a:cs typeface="Verdana"/>
              </a:rPr>
              <a:t>право </a:t>
            </a:r>
            <a:r>
              <a:rPr sz="1600" i="1" spc="-20" dirty="0">
                <a:latin typeface="Verdana"/>
                <a:cs typeface="Verdana"/>
              </a:rPr>
              <a:t>распределять </a:t>
            </a:r>
            <a:r>
              <a:rPr sz="1600" i="1" spc="-35" dirty="0">
                <a:latin typeface="Verdana"/>
                <a:cs typeface="Verdana"/>
              </a:rPr>
              <a:t>бюджетные  </a:t>
            </a:r>
            <a:r>
              <a:rPr sz="1600" i="1" spc="-15" dirty="0">
                <a:latin typeface="Verdana"/>
                <a:cs typeface="Verdana"/>
              </a:rPr>
              <a:t>ассигнования </a:t>
            </a:r>
            <a:r>
              <a:rPr sz="1600" i="1" spc="35" dirty="0">
                <a:latin typeface="Verdana"/>
                <a:cs typeface="Verdana"/>
              </a:rPr>
              <a:t>между </a:t>
            </a:r>
            <a:r>
              <a:rPr sz="1600" i="1" dirty="0">
                <a:latin typeface="Verdana"/>
                <a:cs typeface="Verdana"/>
              </a:rPr>
              <a:t>подведомственными </a:t>
            </a:r>
            <a:r>
              <a:rPr sz="1600" i="1" spc="-45" dirty="0">
                <a:latin typeface="Verdana"/>
                <a:cs typeface="Verdana"/>
              </a:rPr>
              <a:t>получателями  </a:t>
            </a:r>
            <a:r>
              <a:rPr sz="1600" i="1" spc="-65" dirty="0">
                <a:latin typeface="Verdana"/>
                <a:cs typeface="Verdana"/>
              </a:rPr>
              <a:t>бюджетных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средств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3140965"/>
            <a:ext cx="6409055" cy="2304415"/>
          </a:xfrm>
          <a:custGeom>
            <a:avLst/>
            <a:gdLst/>
            <a:ahLst/>
            <a:cxnLst/>
            <a:rect l="l" t="t" r="r" b="b"/>
            <a:pathLst>
              <a:path w="6409055" h="2304415">
                <a:moveTo>
                  <a:pt x="0" y="2304288"/>
                </a:moveTo>
                <a:lnTo>
                  <a:pt x="6408674" y="2304288"/>
                </a:lnTo>
                <a:lnTo>
                  <a:pt x="640867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325361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83" y="339363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9464" name="Picture 8" descr="https://mass-images.pro/files/preview/1/09/9722a626e1f2a72817b85374a7e3730d.png?1638784700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32004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554607" y="3243834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95" dirty="0">
                <a:latin typeface="Verdana"/>
                <a:cs typeface="Verdana"/>
              </a:rPr>
              <a:t>а 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5" dirty="0">
                <a:latin typeface="Verdana"/>
                <a:cs typeface="Verdana"/>
              </a:rPr>
              <a:t>наиболее </a:t>
            </a:r>
            <a:r>
              <a:rPr sz="1200" i="1" dirty="0">
                <a:latin typeface="Verdana"/>
                <a:cs typeface="Verdana"/>
              </a:rPr>
              <a:t>значимое </a:t>
            </a:r>
            <a:r>
              <a:rPr sz="1200" i="1" spc="-15" dirty="0">
                <a:latin typeface="Verdana"/>
                <a:cs typeface="Verdana"/>
              </a:rPr>
              <a:t>учреждение </a:t>
            </a:r>
            <a:r>
              <a:rPr sz="1200" i="1" spc="-45" dirty="0">
                <a:latin typeface="Verdana"/>
                <a:cs typeface="Verdana"/>
              </a:rPr>
              <a:t>науки, </a:t>
            </a:r>
            <a:r>
              <a:rPr sz="1200" i="1" spc="-15" dirty="0">
                <a:latin typeface="Verdana"/>
                <a:cs typeface="Verdana"/>
              </a:rPr>
              <a:t>образования,  </a:t>
            </a:r>
            <a:r>
              <a:rPr sz="1200" i="1" spc="-80" dirty="0">
                <a:latin typeface="Verdana"/>
                <a:cs typeface="Verdana"/>
              </a:rPr>
              <a:t>культуры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здравоохранения, </a:t>
            </a:r>
            <a:r>
              <a:rPr sz="1200" i="1" spc="-5" dirty="0">
                <a:latin typeface="Verdana"/>
                <a:cs typeface="Verdana"/>
              </a:rPr>
              <a:t>указанное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5" dirty="0">
                <a:latin typeface="Verdana"/>
                <a:cs typeface="Verdana"/>
              </a:rPr>
              <a:t>ведомственной </a:t>
            </a:r>
            <a:r>
              <a:rPr sz="1200" i="1" spc="-15" dirty="0">
                <a:latin typeface="Verdana"/>
                <a:cs typeface="Verdana"/>
              </a:rPr>
              <a:t>структуре  </a:t>
            </a:r>
            <a:r>
              <a:rPr sz="1200" i="1" spc="10" dirty="0">
                <a:latin typeface="Verdana"/>
                <a:cs typeface="Verdana"/>
              </a:rPr>
              <a:t>расходов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50" dirty="0">
                <a:latin typeface="Verdana"/>
                <a:cs typeface="Verdana"/>
              </a:rPr>
              <a:t>имеющие </a:t>
            </a:r>
            <a:r>
              <a:rPr sz="1200" i="1" spc="5" dirty="0">
                <a:latin typeface="Verdana"/>
                <a:cs typeface="Verdana"/>
              </a:rPr>
              <a:t>право </a:t>
            </a:r>
            <a:r>
              <a:rPr sz="1200" i="1" spc="-5" dirty="0">
                <a:latin typeface="Verdana"/>
                <a:cs typeface="Verdana"/>
              </a:rPr>
              <a:t>распределять </a:t>
            </a:r>
            <a:r>
              <a:rPr sz="1200" i="1" spc="-15" dirty="0">
                <a:latin typeface="Verdana"/>
                <a:cs typeface="Verdana"/>
              </a:rPr>
              <a:t>бюджетные  </a:t>
            </a:r>
            <a:r>
              <a:rPr sz="1200" i="1" spc="-5" dirty="0">
                <a:latin typeface="Verdana"/>
                <a:cs typeface="Verdana"/>
              </a:rPr>
              <a:t>ассигнования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лимиты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20" dirty="0">
                <a:latin typeface="Verdana"/>
                <a:cs typeface="Verdana"/>
              </a:rPr>
              <a:t>между  </a:t>
            </a:r>
            <a:r>
              <a:rPr sz="1200" i="1" spc="-5" dirty="0">
                <a:latin typeface="Verdana"/>
                <a:cs typeface="Verdana"/>
              </a:rPr>
              <a:t>подведомственными распорядителями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40" dirty="0">
                <a:latin typeface="Verdana"/>
                <a:cs typeface="Verdana"/>
              </a:rPr>
              <a:t>получателями 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10" dirty="0">
                <a:latin typeface="Verdana"/>
                <a:cs typeface="Verdana"/>
              </a:rPr>
              <a:t>если иное </a:t>
            </a:r>
            <a:r>
              <a:rPr sz="1200" i="1" spc="20" dirty="0">
                <a:latin typeface="Verdana"/>
                <a:cs typeface="Verdana"/>
              </a:rPr>
              <a:t>не </a:t>
            </a:r>
            <a:r>
              <a:rPr sz="1200" i="1" spc="-10" dirty="0">
                <a:latin typeface="Verdana"/>
                <a:cs typeface="Verdana"/>
              </a:rPr>
              <a:t>установлено </a:t>
            </a:r>
            <a:r>
              <a:rPr sz="1200" i="1" spc="-25" dirty="0">
                <a:latin typeface="Verdana"/>
                <a:cs typeface="Verdana"/>
              </a:rPr>
              <a:t>Бюджетным  </a:t>
            </a:r>
            <a:r>
              <a:rPr sz="1200" i="1" spc="30" dirty="0">
                <a:latin typeface="Verdana"/>
                <a:cs typeface="Verdana"/>
              </a:rPr>
              <a:t>кодексом 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4350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75" dirty="0">
                <a:solidFill>
                  <a:srgbClr val="FF9900"/>
                </a:solidFill>
              </a:rPr>
              <a:t>ГОСУДАРСТВЕННОЕ</a:t>
            </a:r>
          </a:p>
          <a:p>
            <a:pPr marL="12700">
              <a:lnSpc>
                <a:spcPct val="100000"/>
              </a:lnSpc>
            </a:pPr>
            <a:r>
              <a:rPr i="1" spc="-445" dirty="0">
                <a:solidFill>
                  <a:srgbClr val="FF9900"/>
                </a:solidFill>
              </a:rPr>
              <a:t>МУНИЦИПАЛЬНОЕ</a:t>
            </a:r>
            <a:r>
              <a:rPr i="1" spc="-23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ЗАДАНИЕ</a:t>
            </a:r>
          </a:p>
        </p:txBody>
      </p:sp>
      <p:sp>
        <p:nvSpPr>
          <p:cNvPr id="9" name="object 9"/>
          <p:cNvSpPr/>
          <p:nvPr/>
        </p:nvSpPr>
        <p:spPr>
          <a:xfrm>
            <a:off x="762000" y="4267200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31"/>
                </a:moveTo>
                <a:lnTo>
                  <a:pt x="6408673" y="1152131"/>
                </a:lnTo>
                <a:lnTo>
                  <a:pt x="64086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7410" name="Picture 2" descr="https://mass-images.pro/files/preview/1/11/9ebab63d2b2070fb208755f5a4365d27.png?1638790021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23622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762000" y="4419600"/>
            <a:ext cx="64090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03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документ, </a:t>
            </a:r>
            <a:r>
              <a:rPr sz="1200" i="1" spc="-15" dirty="0">
                <a:latin typeface="Verdana"/>
                <a:cs typeface="Verdana"/>
              </a:rPr>
              <a:t>устанавливающий требования </a:t>
            </a:r>
            <a:r>
              <a:rPr sz="1200" i="1" spc="-95" dirty="0">
                <a:latin typeface="Verdana"/>
                <a:cs typeface="Verdana"/>
              </a:rPr>
              <a:t>к </a:t>
            </a:r>
            <a:r>
              <a:rPr sz="1200" i="1" dirty="0">
                <a:latin typeface="Verdana"/>
                <a:cs typeface="Verdana"/>
              </a:rPr>
              <a:t>составу, </a:t>
            </a:r>
            <a:r>
              <a:rPr sz="1200" i="1" spc="-35" dirty="0">
                <a:latin typeface="Verdana"/>
                <a:cs typeface="Verdana"/>
              </a:rPr>
              <a:t>качеству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15" dirty="0">
                <a:latin typeface="Verdana"/>
                <a:cs typeface="Verdana"/>
              </a:rPr>
              <a:t>объему </a:t>
            </a:r>
            <a:r>
              <a:rPr sz="1200" i="1" spc="-5" dirty="0">
                <a:latin typeface="Verdana"/>
                <a:cs typeface="Verdana"/>
              </a:rPr>
              <a:t>(содержанию), </a:t>
            </a:r>
            <a:r>
              <a:rPr sz="1200" i="1" spc="-30" dirty="0">
                <a:latin typeface="Verdana"/>
                <a:cs typeface="Verdana"/>
              </a:rPr>
              <a:t>условиям, </a:t>
            </a:r>
            <a:r>
              <a:rPr sz="1200" i="1" spc="-45" dirty="0">
                <a:latin typeface="Verdana"/>
                <a:cs typeface="Verdana"/>
              </a:rPr>
              <a:t>порядку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результатам  </a:t>
            </a:r>
            <a:r>
              <a:rPr sz="1200" i="1" spc="-25" dirty="0">
                <a:latin typeface="Verdana"/>
                <a:cs typeface="Verdana"/>
              </a:rPr>
              <a:t>оказания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5" dirty="0">
                <a:latin typeface="Verdana"/>
                <a:cs typeface="Verdana"/>
              </a:rPr>
              <a:t>(муниципальных)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услуг </a:t>
            </a:r>
            <a:r>
              <a:rPr sz="1200" i="1" spc="-65" dirty="0">
                <a:latin typeface="Verdana"/>
                <a:cs typeface="Verdana"/>
              </a:rPr>
              <a:t>(выполнения  </a:t>
            </a:r>
            <a:r>
              <a:rPr sz="1200" i="1" spc="5" dirty="0">
                <a:latin typeface="Verdana"/>
                <a:cs typeface="Verdana"/>
              </a:rPr>
              <a:t>работ)</a:t>
            </a:r>
            <a:r>
              <a:rPr sz="1200" i="1" spc="-8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986788" y="1458848"/>
            <a:ext cx="665924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- </a:t>
            </a:r>
            <a:r>
              <a:rPr i="1" spc="-55" dirty="0"/>
              <a:t>план, </a:t>
            </a:r>
            <a:r>
              <a:rPr i="1" spc="85" dirty="0"/>
              <a:t>формируемый </a:t>
            </a:r>
            <a:r>
              <a:rPr i="1" spc="-50" dirty="0"/>
              <a:t>главным </a:t>
            </a:r>
            <a:r>
              <a:rPr i="1" spc="20" dirty="0"/>
              <a:t>распорядителем </a:t>
            </a:r>
            <a:r>
              <a:rPr i="1" spc="-65" dirty="0"/>
              <a:t>бюджетных  </a:t>
            </a:r>
            <a:r>
              <a:rPr i="1" spc="15" dirty="0"/>
              <a:t>средств </a:t>
            </a:r>
            <a:r>
              <a:rPr i="1" spc="-135" dirty="0"/>
              <a:t>для </a:t>
            </a:r>
            <a:r>
              <a:rPr i="1" spc="-20" dirty="0"/>
              <a:t>каждого </a:t>
            </a:r>
            <a:r>
              <a:rPr i="1" spc="-55" dirty="0"/>
              <a:t>учреждения </a:t>
            </a:r>
            <a:r>
              <a:rPr i="1" spc="30" dirty="0"/>
              <a:t>на </a:t>
            </a:r>
            <a:r>
              <a:rPr i="1" dirty="0"/>
              <a:t>оказание </a:t>
            </a:r>
            <a:r>
              <a:rPr i="1" spc="-70" dirty="0"/>
              <a:t>(выполнение) </a:t>
            </a:r>
            <a:r>
              <a:rPr i="1" spc="120" dirty="0"/>
              <a:t>им  </a:t>
            </a:r>
            <a:r>
              <a:rPr i="1" spc="-35" dirty="0"/>
              <a:t>государственных </a:t>
            </a:r>
            <a:r>
              <a:rPr i="1" spc="-55" dirty="0"/>
              <a:t>муниципальных) </a:t>
            </a:r>
            <a:r>
              <a:rPr i="1" spc="-60" dirty="0"/>
              <a:t>услуг </a:t>
            </a:r>
            <a:r>
              <a:rPr i="1" spc="-35" dirty="0"/>
              <a:t>(работ), </a:t>
            </a:r>
            <a:r>
              <a:rPr i="1" spc="-125" dirty="0"/>
              <a:t>является  </a:t>
            </a:r>
            <a:r>
              <a:rPr i="1" spc="10" dirty="0"/>
              <a:t>основой </a:t>
            </a:r>
            <a:r>
              <a:rPr i="1" spc="-135" dirty="0"/>
              <a:t>для </a:t>
            </a:r>
            <a:r>
              <a:rPr i="1" spc="30" dirty="0"/>
              <a:t>финансового </a:t>
            </a:r>
            <a:r>
              <a:rPr i="1" spc="-10" dirty="0"/>
              <a:t>обеспечения </a:t>
            </a:r>
            <a:r>
              <a:rPr i="1" spc="-55" dirty="0"/>
              <a:t>деятельности  </a:t>
            </a:r>
            <a:r>
              <a:rPr i="1" spc="-40" dirty="0"/>
              <a:t>учреждений. </a:t>
            </a:r>
            <a:r>
              <a:rPr i="1" spc="75" dirty="0"/>
              <a:t>Объем </a:t>
            </a:r>
            <a:r>
              <a:rPr i="1" spc="-45" dirty="0"/>
              <a:t>задания </a:t>
            </a:r>
            <a:r>
              <a:rPr i="1" spc="-50" dirty="0"/>
              <a:t>зависит </a:t>
            </a:r>
            <a:r>
              <a:rPr i="1" spc="-60" dirty="0"/>
              <a:t>от </a:t>
            </a:r>
            <a:r>
              <a:rPr i="1" spc="-15" dirty="0"/>
              <a:t>планируемых  </a:t>
            </a:r>
            <a:r>
              <a:rPr i="1" spc="-70" dirty="0"/>
              <a:t>результатов </a:t>
            </a:r>
            <a:r>
              <a:rPr i="1" spc="-55" dirty="0"/>
              <a:t>деятельности </a:t>
            </a:r>
            <a:r>
              <a:rPr i="1" spc="-45" dirty="0"/>
              <a:t>учреждений, </a:t>
            </a:r>
            <a:r>
              <a:rPr i="1" spc="-30" dirty="0"/>
              <a:t>качества </a:t>
            </a:r>
            <a:r>
              <a:rPr i="1" spc="-35" dirty="0"/>
              <a:t>оказываемых  </a:t>
            </a:r>
            <a:r>
              <a:rPr i="1" spc="65" dirty="0"/>
              <a:t>ими </a:t>
            </a:r>
            <a:r>
              <a:rPr i="1" spc="-60" dirty="0"/>
              <a:t>услуг </a:t>
            </a:r>
            <a:r>
              <a:rPr i="1" spc="-95" dirty="0"/>
              <a:t>(выполнения</a:t>
            </a:r>
            <a:r>
              <a:rPr i="1" spc="-335" dirty="0"/>
              <a:t> </a:t>
            </a:r>
            <a:r>
              <a:rPr i="1" spc="5" dirty="0"/>
              <a:t>работ)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4338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ГОСУДАРСТВЕННЫЕ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(МУНИЦИПАЛЬНЫЕ</a:t>
            </a:r>
            <a:r>
              <a:rPr spc="-509" dirty="0">
                <a:solidFill>
                  <a:srgbClr val="FF9900"/>
                </a:solidFill>
              </a:rPr>
              <a:t>)</a:t>
            </a:r>
            <a:r>
              <a:rPr spc="-290" dirty="0">
                <a:solidFill>
                  <a:srgbClr val="FF9900"/>
                </a:solidFill>
              </a:rPr>
              <a:t> </a:t>
            </a:r>
            <a:r>
              <a:rPr spc="-380" dirty="0">
                <a:solidFill>
                  <a:srgbClr val="FF9900"/>
                </a:solidFill>
              </a:rPr>
              <a:t>УСЛУГИ</a:t>
            </a:r>
          </a:p>
        </p:txBody>
      </p:sp>
      <p:sp>
        <p:nvSpPr>
          <p:cNvPr id="9" name="object 9"/>
          <p:cNvSpPr/>
          <p:nvPr/>
        </p:nvSpPr>
        <p:spPr>
          <a:xfrm>
            <a:off x="683566" y="4293083"/>
            <a:ext cx="6409055" cy="1296670"/>
          </a:xfrm>
          <a:custGeom>
            <a:avLst/>
            <a:gdLst/>
            <a:ahLst/>
            <a:cxnLst/>
            <a:rect l="l" t="t" r="r" b="b"/>
            <a:pathLst>
              <a:path w="6409055" h="1296670">
                <a:moveTo>
                  <a:pt x="0" y="1296161"/>
                </a:moveTo>
                <a:lnTo>
                  <a:pt x="6408673" y="1296161"/>
                </a:lnTo>
                <a:lnTo>
                  <a:pt x="6408673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8454" name="Picture 22" descr="https://mass-images.pro/files/preview/1/11/3b71eec621e07aa242b60587c2aa09c9.png?1638789751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5105400" cy="2453894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683566" y="4395928"/>
            <a:ext cx="640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0" dirty="0">
                <a:latin typeface="Verdana"/>
                <a:cs typeface="Verdana"/>
              </a:rPr>
              <a:t>услуги </a:t>
            </a:r>
            <a:r>
              <a:rPr sz="1200" i="1" spc="-30" dirty="0">
                <a:latin typeface="Verdana"/>
                <a:cs typeface="Verdana"/>
              </a:rPr>
              <a:t>(работы), </a:t>
            </a:r>
            <a:r>
              <a:rPr sz="1200" i="1" spc="-10" dirty="0">
                <a:latin typeface="Verdana"/>
                <a:cs typeface="Verdana"/>
              </a:rPr>
              <a:t>оказываемые </a:t>
            </a:r>
            <a:r>
              <a:rPr sz="1200" i="1" spc="-50" dirty="0">
                <a:latin typeface="Verdana"/>
                <a:cs typeface="Verdana"/>
              </a:rPr>
              <a:t>(выполняемые) </a:t>
            </a:r>
            <a:r>
              <a:rPr sz="1200" i="1" spc="30" dirty="0">
                <a:latin typeface="Verdana"/>
                <a:cs typeface="Verdana"/>
              </a:rPr>
              <a:t>органами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15" dirty="0">
                <a:latin typeface="Verdana"/>
                <a:cs typeface="Verdana"/>
              </a:rPr>
              <a:t>(органами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10" dirty="0">
                <a:latin typeface="Verdana"/>
                <a:cs typeface="Verdana"/>
              </a:rPr>
              <a:t>самоуправления),  </a:t>
            </a:r>
            <a:r>
              <a:rPr sz="1200" i="1" dirty="0">
                <a:latin typeface="Verdana"/>
                <a:cs typeface="Verdana"/>
              </a:rPr>
              <a:t>государственными </a:t>
            </a:r>
            <a:r>
              <a:rPr sz="1200" i="1" spc="-25" dirty="0">
                <a:latin typeface="Verdana"/>
                <a:cs typeface="Verdana"/>
              </a:rPr>
              <a:t>(муниципальными) </a:t>
            </a:r>
            <a:r>
              <a:rPr sz="1200" i="1" spc="-20" dirty="0">
                <a:latin typeface="Verdana"/>
                <a:cs typeface="Verdana"/>
              </a:rPr>
              <a:t>учреждениями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0" dirty="0">
                <a:latin typeface="Verdana"/>
                <a:cs typeface="Verdana"/>
              </a:rPr>
              <a:t>случаях,  </a:t>
            </a:r>
            <a:r>
              <a:rPr sz="1200" i="1" spc="-35" dirty="0">
                <a:latin typeface="Verdana"/>
                <a:cs typeface="Verdana"/>
              </a:rPr>
              <a:t>установленных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иными  </a:t>
            </a:r>
            <a:r>
              <a:rPr sz="1200" i="1" spc="-5" dirty="0">
                <a:latin typeface="Verdana"/>
                <a:cs typeface="Verdana"/>
              </a:rPr>
              <a:t>юридическими </a:t>
            </a:r>
            <a:r>
              <a:rPr sz="1200" i="1" spc="5" dirty="0">
                <a:latin typeface="Verdana"/>
                <a:cs typeface="Verdana"/>
              </a:rPr>
              <a:t>лицами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5802"/>
            <a:ext cx="6658609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0" dirty="0">
                <a:solidFill>
                  <a:srgbClr val="FF9900"/>
                </a:solidFill>
                <a:latin typeface="Verdana"/>
                <a:cs typeface="Verdana"/>
              </a:rPr>
              <a:t>(РАБОТЫ)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услуги (работы),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65" dirty="0">
                <a:latin typeface="Verdana"/>
                <a:cs typeface="Verdana"/>
              </a:rPr>
              <a:t>оказывают </a:t>
            </a:r>
            <a:r>
              <a:rPr sz="1600" i="1" spc="-15" dirty="0">
                <a:latin typeface="Verdana"/>
                <a:cs typeface="Verdana"/>
              </a:rPr>
              <a:t>государственные  </a:t>
            </a:r>
            <a:r>
              <a:rPr sz="1600" i="1" spc="-40" dirty="0">
                <a:latin typeface="Verdana"/>
                <a:cs typeface="Verdana"/>
              </a:rPr>
              <a:t>(муниципальные) </a:t>
            </a:r>
            <a:r>
              <a:rPr sz="1600" i="1" spc="-50" dirty="0">
                <a:latin typeface="Verdana"/>
                <a:cs typeface="Verdana"/>
              </a:rPr>
              <a:t>учреждения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50" dirty="0">
                <a:latin typeface="Verdana"/>
                <a:cs typeface="Verdana"/>
              </a:rPr>
              <a:t>рамках </a:t>
            </a:r>
            <a:r>
              <a:rPr sz="1600" i="1" spc="-30" dirty="0">
                <a:latin typeface="Verdana"/>
                <a:cs typeface="Verdana"/>
              </a:rPr>
              <a:t>определенных </a:t>
            </a:r>
            <a:r>
              <a:rPr sz="1600" i="1" spc="-130" dirty="0">
                <a:latin typeface="Verdana"/>
                <a:cs typeface="Verdana"/>
              </a:rPr>
              <a:t>для </a:t>
            </a:r>
            <a:r>
              <a:rPr sz="1600" i="1" spc="-70" dirty="0">
                <a:latin typeface="Verdana"/>
                <a:cs typeface="Verdana"/>
              </a:rPr>
              <a:t>этих  </a:t>
            </a:r>
            <a:r>
              <a:rPr sz="1600" i="1" spc="-30" dirty="0">
                <a:latin typeface="Verdana"/>
                <a:cs typeface="Verdana"/>
              </a:rPr>
              <a:t>учреждений </a:t>
            </a:r>
            <a:r>
              <a:rPr sz="1600" i="1" spc="-15" dirty="0">
                <a:latin typeface="Verdana"/>
                <a:cs typeface="Verdana"/>
              </a:rPr>
              <a:t>заданий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55" dirty="0">
                <a:latin typeface="Verdana"/>
                <a:cs typeface="Verdana"/>
              </a:rPr>
              <a:t>услуги </a:t>
            </a:r>
            <a:r>
              <a:rPr sz="1600" i="1" spc="5" dirty="0">
                <a:latin typeface="Verdana"/>
                <a:cs typeface="Verdana"/>
              </a:rPr>
              <a:t>по </a:t>
            </a:r>
            <a:r>
              <a:rPr sz="1600" i="1" spc="-10" dirty="0">
                <a:latin typeface="Verdana"/>
                <a:cs typeface="Verdana"/>
              </a:rPr>
              <a:t>предоставлению  </a:t>
            </a:r>
            <a:r>
              <a:rPr sz="1600" i="1" spc="-5" dirty="0">
                <a:latin typeface="Verdana"/>
                <a:cs typeface="Verdana"/>
              </a:rPr>
              <a:t>основного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30" dirty="0">
                <a:latin typeface="Verdana"/>
                <a:cs typeface="Verdana"/>
              </a:rPr>
              <a:t>среднего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по  </a:t>
            </a:r>
            <a:r>
              <a:rPr sz="1600" i="1" spc="-15" dirty="0">
                <a:latin typeface="Verdana"/>
                <a:cs typeface="Verdana"/>
              </a:rPr>
              <a:t>оказанию </a:t>
            </a:r>
            <a:r>
              <a:rPr sz="1600" i="1" spc="25" dirty="0">
                <a:latin typeface="Verdana"/>
                <a:cs typeface="Verdana"/>
              </a:rPr>
              <a:t>медицинской </a:t>
            </a:r>
            <a:r>
              <a:rPr sz="1600" i="1" spc="85" dirty="0">
                <a:latin typeface="Verdana"/>
                <a:cs typeface="Verdana"/>
              </a:rPr>
              <a:t>помощи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5" dirty="0">
                <a:latin typeface="Verdana"/>
                <a:cs typeface="Verdana"/>
              </a:rPr>
              <a:t>стационарных  </a:t>
            </a:r>
            <a:r>
              <a:rPr sz="1600" i="1" spc="-95" dirty="0">
                <a:latin typeface="Verdana"/>
                <a:cs typeface="Verdana"/>
              </a:rPr>
              <a:t>условиях). </a:t>
            </a:r>
            <a:r>
              <a:rPr sz="1600" i="1" spc="-20" dirty="0">
                <a:latin typeface="Verdana"/>
                <a:cs typeface="Verdana"/>
              </a:rPr>
              <a:t>Потребителями </a:t>
            </a:r>
            <a:r>
              <a:rPr sz="1600" i="1" spc="-90" dirty="0">
                <a:latin typeface="Verdana"/>
                <a:cs typeface="Verdana"/>
              </a:rPr>
              <a:t>таких </a:t>
            </a:r>
            <a:r>
              <a:rPr sz="1600" i="1" spc="-60" dirty="0">
                <a:latin typeface="Verdana"/>
                <a:cs typeface="Verdana"/>
              </a:rPr>
              <a:t>услуг </a:t>
            </a:r>
            <a:r>
              <a:rPr sz="1600" i="1" spc="-140" dirty="0">
                <a:latin typeface="Verdana"/>
                <a:cs typeface="Verdana"/>
              </a:rPr>
              <a:t>являются </a:t>
            </a:r>
            <a:r>
              <a:rPr sz="1600" i="1" spc="5" dirty="0">
                <a:latin typeface="Verdana"/>
                <a:cs typeface="Verdana"/>
              </a:rPr>
              <a:t>физические </a:t>
            </a:r>
            <a:r>
              <a:rPr sz="1600" i="1" spc="-70" dirty="0">
                <a:latin typeface="Verdana"/>
                <a:cs typeface="Verdana"/>
              </a:rPr>
              <a:t>или  </a:t>
            </a:r>
            <a:r>
              <a:rPr sz="1600" i="1" spc="-15" dirty="0">
                <a:latin typeface="Verdana"/>
                <a:cs typeface="Verdana"/>
              </a:rPr>
              <a:t>юридические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лица,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органы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власти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7"/>
            <a:ext cx="59893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ГОСУДАРСТВЕННЫЙ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(МУНИЦИПАЛЬНЫЙ)</a:t>
            </a:r>
            <a:r>
              <a:rPr i="1" spc="-285" dirty="0">
                <a:solidFill>
                  <a:srgbClr val="FF9900"/>
                </a:solidFill>
              </a:rPr>
              <a:t> </a:t>
            </a:r>
            <a:r>
              <a:rPr i="1" spc="-370" dirty="0">
                <a:solidFill>
                  <a:srgbClr val="FF9900"/>
                </a:solidFill>
              </a:rPr>
              <a:t>ДОЛГ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1458848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обязательства, </a:t>
            </a:r>
            <a:r>
              <a:rPr sz="1600" i="1" spc="-45" dirty="0">
                <a:latin typeface="Verdana"/>
                <a:cs typeface="Verdana"/>
              </a:rPr>
              <a:t>возникшие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00" dirty="0">
                <a:latin typeface="Verdana"/>
                <a:cs typeface="Verdana"/>
              </a:rPr>
              <a:t>связи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-15" dirty="0">
                <a:latin typeface="Verdana"/>
                <a:cs typeface="Verdana"/>
              </a:rPr>
              <a:t>привлечением </a:t>
            </a:r>
            <a:r>
              <a:rPr sz="1600" i="1" spc="-50" dirty="0">
                <a:latin typeface="Verdana"/>
                <a:cs typeface="Verdana"/>
              </a:rPr>
              <a:t>кредитов </a:t>
            </a:r>
            <a:r>
              <a:rPr sz="1600" i="1" spc="-204" dirty="0">
                <a:latin typeface="Verdana"/>
                <a:cs typeface="Verdana"/>
              </a:rPr>
              <a:t>в  </a:t>
            </a:r>
            <a:r>
              <a:rPr sz="1600" i="1" spc="-80" dirty="0">
                <a:latin typeface="Verdana"/>
                <a:cs typeface="Verdana"/>
              </a:rPr>
              <a:t>кредитных </a:t>
            </a:r>
            <a:r>
              <a:rPr sz="1600" i="1" spc="-55" dirty="0">
                <a:latin typeface="Verdana"/>
                <a:cs typeface="Verdana"/>
              </a:rPr>
              <a:t>организациях, </a:t>
            </a:r>
            <a:r>
              <a:rPr sz="1600" i="1" spc="-10" dirty="0">
                <a:latin typeface="Verdana"/>
                <a:cs typeface="Verdana"/>
              </a:rPr>
              <a:t>получением </a:t>
            </a:r>
            <a:r>
              <a:rPr sz="1600" i="1" spc="-65" dirty="0">
                <a:latin typeface="Verdana"/>
                <a:cs typeface="Verdana"/>
              </a:rPr>
              <a:t>бюджетных </a:t>
            </a:r>
            <a:r>
              <a:rPr sz="1600" i="1" spc="-45" dirty="0">
                <a:latin typeface="Verdana"/>
                <a:cs typeface="Verdana"/>
              </a:rPr>
              <a:t>кредитов </a:t>
            </a:r>
            <a:r>
              <a:rPr sz="1600" i="1" spc="-95" dirty="0">
                <a:latin typeface="Verdana"/>
                <a:cs typeface="Verdana"/>
              </a:rPr>
              <a:t>из 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45" dirty="0">
                <a:latin typeface="Verdana"/>
                <a:cs typeface="Verdana"/>
              </a:rPr>
              <a:t>бюджетов,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20" dirty="0">
                <a:latin typeface="Verdana"/>
                <a:cs typeface="Verdana"/>
              </a:rPr>
              <a:t>предоставлением </a:t>
            </a:r>
            <a:r>
              <a:rPr sz="1600" i="1" spc="-35" dirty="0">
                <a:latin typeface="Verdana"/>
                <a:cs typeface="Verdana"/>
              </a:rPr>
              <a:t>государственных  </a:t>
            </a:r>
            <a:r>
              <a:rPr sz="1600" i="1" spc="-65" dirty="0">
                <a:latin typeface="Verdana"/>
                <a:cs typeface="Verdana"/>
              </a:rPr>
              <a:t>(муниципальных) </a:t>
            </a:r>
            <a:r>
              <a:rPr sz="1600" i="1" spc="-35" dirty="0">
                <a:latin typeface="Verdana"/>
                <a:cs typeface="Verdana"/>
              </a:rPr>
              <a:t>гарантий, </a:t>
            </a:r>
            <a:r>
              <a:rPr sz="1600" i="1" spc="175" dirty="0">
                <a:latin typeface="Verdana"/>
                <a:cs typeface="Verdana"/>
              </a:rPr>
              <a:t>с</a:t>
            </a:r>
            <a:r>
              <a:rPr sz="1600" i="1" spc="-430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размещением </a:t>
            </a:r>
            <a:r>
              <a:rPr sz="1600" i="1" spc="-70" dirty="0">
                <a:latin typeface="Verdana"/>
                <a:cs typeface="Verdana"/>
              </a:rPr>
              <a:t>ценных </a:t>
            </a:r>
            <a:r>
              <a:rPr sz="1600" i="1" spc="45" dirty="0">
                <a:latin typeface="Verdana"/>
                <a:cs typeface="Verdana"/>
              </a:rPr>
              <a:t>бумаг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7" y="3352800"/>
            <a:ext cx="6326834" cy="166090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3" y="1656206"/>
                </a:lnTo>
                <a:lnTo>
                  <a:pt x="6408673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346964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3609657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6388" name="Picture 4" descr="https://mass-images.pro/files/preview/1/11/5b8fea50ec1aebee5c46ee633ae4ea01.png?1638790667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4038600" cy="32004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1626870" y="3459861"/>
            <a:ext cx="531495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9500"/>
              </a:lnSpc>
              <a:spcBef>
                <a:spcPts val="5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обязательства, </a:t>
            </a:r>
            <a:r>
              <a:rPr sz="1200" i="1" spc="-15" dirty="0">
                <a:latin typeface="Verdana"/>
                <a:cs typeface="Verdana"/>
              </a:rPr>
              <a:t>возникающие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65" dirty="0">
                <a:latin typeface="Verdana"/>
                <a:cs typeface="Verdana"/>
              </a:rPr>
              <a:t>или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15" dirty="0">
                <a:latin typeface="Verdana"/>
                <a:cs typeface="Verdana"/>
              </a:rPr>
              <a:t>заимствований, гарантий </a:t>
            </a:r>
            <a:r>
              <a:rPr sz="1200" i="1" spc="15" dirty="0">
                <a:latin typeface="Verdana"/>
                <a:cs typeface="Verdana"/>
              </a:rPr>
              <a:t>по </a:t>
            </a:r>
            <a:r>
              <a:rPr sz="1200" i="1" spc="-15" dirty="0">
                <a:latin typeface="Verdana"/>
                <a:cs typeface="Verdana"/>
              </a:rPr>
              <a:t>обязательствам  </a:t>
            </a:r>
            <a:r>
              <a:rPr sz="1200" i="1" spc="-55" dirty="0">
                <a:latin typeface="Verdana"/>
                <a:cs typeface="Verdana"/>
              </a:rPr>
              <a:t>третьих </a:t>
            </a:r>
            <a:r>
              <a:rPr sz="1200" i="1" spc="-70" dirty="0">
                <a:latin typeface="Verdana"/>
                <a:cs typeface="Verdana"/>
              </a:rPr>
              <a:t>лиц, </a:t>
            </a:r>
            <a:r>
              <a:rPr sz="1200" i="1" spc="-25" dirty="0">
                <a:latin typeface="Verdana"/>
                <a:cs typeface="Verdana"/>
              </a:rPr>
              <a:t>другие </a:t>
            </a:r>
            <a:r>
              <a:rPr sz="1200" i="1" spc="-30" dirty="0">
                <a:latin typeface="Verdana"/>
                <a:cs typeface="Verdana"/>
              </a:rPr>
              <a:t>обязательства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204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видами </a:t>
            </a:r>
            <a:r>
              <a:rPr sz="1200" i="1" spc="-80" dirty="0">
                <a:latin typeface="Verdana"/>
                <a:cs typeface="Verdana"/>
              </a:rPr>
              <a:t>долговых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15" dirty="0">
                <a:latin typeface="Verdana"/>
                <a:cs typeface="Verdana"/>
              </a:rPr>
              <a:t>установленными </a:t>
            </a:r>
            <a:r>
              <a:rPr sz="1200" i="1" spc="-25" dirty="0">
                <a:latin typeface="Verdana"/>
                <a:cs typeface="Verdana"/>
              </a:rPr>
              <a:t>Бюджетным </a:t>
            </a:r>
            <a:r>
              <a:rPr sz="1200" i="1" spc="30" dirty="0">
                <a:latin typeface="Verdana"/>
                <a:cs typeface="Verdana"/>
              </a:rPr>
              <a:t>кодексом 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5" dirty="0">
                <a:latin typeface="Verdana"/>
                <a:cs typeface="Verdana"/>
              </a:rPr>
              <a:t>принятые </a:t>
            </a:r>
            <a:r>
              <a:rPr sz="1200" i="1" spc="30" dirty="0">
                <a:latin typeface="Verdana"/>
                <a:cs typeface="Verdana"/>
              </a:rPr>
              <a:t>на себя Российской </a:t>
            </a:r>
            <a:r>
              <a:rPr sz="1200" i="1" spc="10" dirty="0">
                <a:latin typeface="Verdana"/>
                <a:cs typeface="Verdana"/>
              </a:rPr>
              <a:t>Федерацией,  </a:t>
            </a:r>
            <a:r>
              <a:rPr sz="1200" i="1" spc="5" dirty="0">
                <a:latin typeface="Verdana"/>
                <a:cs typeface="Verdana"/>
              </a:rPr>
              <a:t>субъектом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65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25" dirty="0">
                <a:latin typeface="Verdana"/>
                <a:cs typeface="Verdana"/>
              </a:rPr>
              <a:t>образованием</a:t>
            </a:r>
            <a:r>
              <a:rPr sz="1200" i="1" spc="21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45631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5" dirty="0">
                <a:solidFill>
                  <a:srgbClr val="00CC99"/>
                </a:solidFill>
                <a:latin typeface="Verdana"/>
                <a:cs typeface="Verdana"/>
              </a:rPr>
              <a:t>ДЕФИЦИТ</a:t>
            </a:r>
            <a:r>
              <a:rPr sz="3600" b="1" i="1" spc="-28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00CC99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51854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105" dirty="0">
                <a:latin typeface="Verdana"/>
                <a:cs typeface="Verdana"/>
              </a:rPr>
              <a:t>сумма,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6" y="1340752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781" y="145338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791" y="159340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870" y="1442974"/>
            <a:ext cx="440055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превышение </a:t>
            </a:r>
            <a:r>
              <a:rPr sz="1200" i="1" spc="5" dirty="0">
                <a:latin typeface="Verdana"/>
                <a:cs typeface="Verdana"/>
              </a:rPr>
              <a:t>расходов 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10" dirty="0">
                <a:latin typeface="Verdana"/>
                <a:cs typeface="Verdana"/>
              </a:rPr>
              <a:t>доходами</a:t>
            </a:r>
            <a:r>
              <a:rPr sz="1200" i="1" spc="32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0" y="2438400"/>
            <a:ext cx="226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40" dirty="0">
                <a:solidFill>
                  <a:srgbClr val="00CC99"/>
                </a:solidFill>
                <a:latin typeface="Verdana"/>
                <a:cs typeface="Verdana"/>
              </a:rPr>
              <a:t>ДОТА</a:t>
            </a:r>
            <a:r>
              <a:rPr sz="3600" b="1" i="1" spc="-380" dirty="0">
                <a:solidFill>
                  <a:srgbClr val="00CC99"/>
                </a:solidFill>
                <a:latin typeface="Verdana"/>
                <a:cs typeface="Verdana"/>
              </a:rPr>
              <a:t>Ц</a:t>
            </a:r>
            <a:r>
              <a:rPr sz="3600" b="1" i="1" spc="-570" dirty="0">
                <a:solidFill>
                  <a:srgbClr val="00CC99"/>
                </a:solidFill>
                <a:latin typeface="Verdana"/>
                <a:cs typeface="Verdana"/>
              </a:rPr>
              <a:t>ИИ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00" y="42672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43434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881"/>
                </a:lnTo>
                <a:lnTo>
                  <a:pt x="12861" y="455727"/>
                </a:lnTo>
                <a:lnTo>
                  <a:pt x="28294" y="500151"/>
                </a:lnTo>
                <a:lnTo>
                  <a:pt x="49157" y="541725"/>
                </a:lnTo>
                <a:lnTo>
                  <a:pt x="75020" y="580018"/>
                </a:lnTo>
                <a:lnTo>
                  <a:pt x="105456" y="614600"/>
                </a:lnTo>
                <a:lnTo>
                  <a:pt x="140033" y="645042"/>
                </a:lnTo>
                <a:lnTo>
                  <a:pt x="178324" y="670912"/>
                </a:lnTo>
                <a:lnTo>
                  <a:pt x="219900" y="691782"/>
                </a:lnTo>
                <a:lnTo>
                  <a:pt x="264331" y="707222"/>
                </a:lnTo>
                <a:lnTo>
                  <a:pt x="311189" y="716801"/>
                </a:lnTo>
                <a:lnTo>
                  <a:pt x="360044" y="720089"/>
                </a:lnTo>
                <a:lnTo>
                  <a:pt x="408905" y="716801"/>
                </a:lnTo>
                <a:lnTo>
                  <a:pt x="455765" y="707222"/>
                </a:lnTo>
                <a:lnTo>
                  <a:pt x="500198" y="691782"/>
                </a:lnTo>
                <a:lnTo>
                  <a:pt x="541773" y="670912"/>
                </a:lnTo>
                <a:lnTo>
                  <a:pt x="580062" y="645042"/>
                </a:lnTo>
                <a:lnTo>
                  <a:pt x="614637" y="614600"/>
                </a:lnTo>
                <a:lnTo>
                  <a:pt x="645068" y="580018"/>
                </a:lnTo>
                <a:lnTo>
                  <a:pt x="670928" y="541725"/>
                </a:lnTo>
                <a:lnTo>
                  <a:pt x="691788" y="500151"/>
                </a:lnTo>
                <a:lnTo>
                  <a:pt x="707218" y="455727"/>
                </a:lnTo>
                <a:lnTo>
                  <a:pt x="716791" y="408881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4958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0200" y="3048000"/>
            <a:ext cx="7004051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-10" dirty="0">
                <a:latin typeface="Verdana"/>
                <a:cs typeface="Verdana"/>
              </a:rPr>
              <a:t>безвозмездно 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40" dirty="0">
                <a:latin typeface="Verdana"/>
                <a:cs typeface="Verdana"/>
              </a:rPr>
              <a:t>безвозвратно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15" dirty="0">
                <a:latin typeface="Verdana"/>
                <a:cs typeface="Verdana"/>
              </a:rPr>
              <a:t>нижестоящему 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00" dirty="0">
                <a:latin typeface="Verdana"/>
                <a:cs typeface="Verdana"/>
              </a:rPr>
              <a:t>из </a:t>
            </a:r>
            <a:r>
              <a:rPr sz="1600" i="1" spc="30" dirty="0">
                <a:latin typeface="Verdana"/>
                <a:cs typeface="Verdana"/>
              </a:rPr>
              <a:t>федерального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30" dirty="0">
                <a:latin typeface="Verdana"/>
                <a:cs typeface="Verdana"/>
              </a:rPr>
              <a:t>бюджету  </a:t>
            </a:r>
            <a:r>
              <a:rPr sz="1600" i="1" spc="-20" dirty="0">
                <a:latin typeface="Verdana"/>
                <a:cs typeface="Verdana"/>
              </a:rPr>
              <a:t>субъекта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РФ)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без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установления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цели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их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использования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R="170497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 </a:t>
            </a:r>
            <a:r>
              <a:rPr sz="1200" i="1" spc="20" dirty="0">
                <a:latin typeface="Verdana"/>
                <a:cs typeface="Verdana"/>
              </a:rPr>
              <a:t>трансферты, </a:t>
            </a:r>
            <a:r>
              <a:rPr sz="1200" i="1" spc="-5" dirty="0">
                <a:latin typeface="Verdana"/>
                <a:cs typeface="Verdana"/>
              </a:rPr>
              <a:t>предоставляемые </a:t>
            </a:r>
            <a:r>
              <a:rPr sz="1200" i="1" spc="30" dirty="0">
                <a:latin typeface="Verdana"/>
                <a:cs typeface="Verdana"/>
              </a:rPr>
              <a:t>на  </a:t>
            </a:r>
            <a:r>
              <a:rPr sz="1200" i="1" spc="-15" dirty="0">
                <a:latin typeface="Verdana"/>
                <a:cs typeface="Verdana"/>
              </a:rPr>
              <a:t>безвозмездной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безвозвратной </a:t>
            </a:r>
            <a:r>
              <a:rPr sz="1200" i="1" spc="20" dirty="0">
                <a:latin typeface="Verdana"/>
                <a:cs typeface="Verdana"/>
              </a:rPr>
              <a:t>основе </a:t>
            </a:r>
            <a:r>
              <a:rPr sz="1200" i="1" dirty="0">
                <a:latin typeface="Verdana"/>
                <a:cs typeface="Verdana"/>
              </a:rPr>
              <a:t>без </a:t>
            </a:r>
            <a:r>
              <a:rPr sz="1200" i="1" spc="-30" dirty="0">
                <a:latin typeface="Verdana"/>
                <a:cs typeface="Verdana"/>
              </a:rPr>
              <a:t>установления  </a:t>
            </a:r>
            <a:r>
              <a:rPr sz="1200" i="1" spc="-15" dirty="0">
                <a:latin typeface="Verdana"/>
                <a:cs typeface="Verdana"/>
              </a:rPr>
              <a:t>направлений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35" dirty="0">
                <a:latin typeface="Verdana"/>
                <a:cs typeface="Verdana"/>
              </a:rPr>
              <a:t>условий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-35" dirty="0">
                <a:latin typeface="Verdana"/>
                <a:cs typeface="Verdana"/>
              </a:rPr>
              <a:t>использования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5368" name="Picture 8" descr="https://mass-images.pro/files/preview/1/11/f69f9ab1284d7c9e5ab6f6671d555608.png?1638791375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 smtClean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4636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00CC99"/>
                </a:solidFill>
              </a:rPr>
              <a:t>ДОХОДЫ </a:t>
            </a:r>
            <a:r>
              <a:rPr i="1" spc="-515" dirty="0">
                <a:solidFill>
                  <a:srgbClr val="00CC99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6660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уплаченные </a:t>
            </a:r>
            <a:r>
              <a:rPr sz="1600" i="1" spc="20" dirty="0">
                <a:latin typeface="Verdana"/>
                <a:cs typeface="Verdana"/>
              </a:rPr>
              <a:t>физическими </a:t>
            </a:r>
            <a:r>
              <a:rPr sz="1600" i="1" spc="35" dirty="0">
                <a:latin typeface="Verdana"/>
                <a:cs typeface="Verdana"/>
              </a:rPr>
              <a:t>лицами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5" dirty="0">
                <a:latin typeface="Verdana"/>
                <a:cs typeface="Verdana"/>
              </a:rPr>
              <a:t>организациями</a:t>
            </a:r>
            <a:r>
              <a:rPr sz="1600" i="1" spc="18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налоги,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штрафы, </a:t>
            </a:r>
            <a:r>
              <a:rPr sz="1600" i="1" spc="-55" dirty="0">
                <a:latin typeface="Verdana"/>
                <a:cs typeface="Verdana"/>
              </a:rPr>
              <a:t>пошлины, </a:t>
            </a:r>
            <a:r>
              <a:rPr sz="1600" i="1" spc="-25" dirty="0">
                <a:latin typeface="Verdana"/>
                <a:cs typeface="Verdana"/>
              </a:rPr>
              <a:t>безвозмездные </a:t>
            </a:r>
            <a:r>
              <a:rPr sz="1600" i="1" spc="-50" dirty="0">
                <a:latin typeface="Verdana"/>
                <a:cs typeface="Verdana"/>
              </a:rPr>
              <a:t>поступления </a:t>
            </a:r>
            <a:r>
              <a:rPr sz="1600" i="1" spc="-60" dirty="0">
                <a:latin typeface="Verdana"/>
                <a:cs typeface="Verdana"/>
              </a:rPr>
              <a:t>от</a:t>
            </a:r>
            <a:r>
              <a:rPr sz="1600" i="1" spc="22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967740" algn="l"/>
                <a:tab pos="2589530" algn="l"/>
                <a:tab pos="2957195" algn="l"/>
                <a:tab pos="3792220" algn="l"/>
                <a:tab pos="5337810" algn="l"/>
                <a:tab pos="6435090" algn="l"/>
              </a:tabLst>
            </a:pPr>
            <a:r>
              <a:rPr sz="1600" i="1" spc="-50" dirty="0">
                <a:latin typeface="Verdana"/>
                <a:cs typeface="Verdana"/>
              </a:rPr>
              <a:t>лиц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0" dirty="0">
                <a:latin typeface="Verdana"/>
                <a:cs typeface="Verdana"/>
              </a:rPr>
              <a:t>орг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35" dirty="0">
                <a:latin typeface="Verdana"/>
                <a:cs typeface="Verdana"/>
              </a:rPr>
              <a:t>низаци</a:t>
            </a:r>
            <a:r>
              <a:rPr sz="1600" i="1" spc="-25" dirty="0">
                <a:latin typeface="Verdana"/>
                <a:cs typeface="Verdana"/>
              </a:rPr>
              <a:t>й</a:t>
            </a:r>
            <a:r>
              <a:rPr sz="1600" i="1" spc="-140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65" dirty="0">
                <a:latin typeface="Verdana"/>
                <a:cs typeface="Verdana"/>
              </a:rPr>
              <a:t>финан</a:t>
            </a:r>
            <a:r>
              <a:rPr sz="1600" i="1" spc="125" dirty="0">
                <a:latin typeface="Verdana"/>
                <a:cs typeface="Verdana"/>
              </a:rPr>
              <a:t>со</a:t>
            </a:r>
            <a:r>
              <a:rPr sz="1600" i="1" spc="-110" dirty="0">
                <a:latin typeface="Verdana"/>
                <a:cs typeface="Verdana"/>
              </a:rPr>
              <a:t>вая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по</a:t>
            </a:r>
            <a:r>
              <a:rPr sz="1600" i="1" spc="114" dirty="0">
                <a:latin typeface="Verdana"/>
                <a:cs typeface="Verdana"/>
              </a:rPr>
              <a:t>м</a:t>
            </a:r>
            <a:r>
              <a:rPr sz="1600" i="1" spc="80" dirty="0">
                <a:latin typeface="Verdana"/>
                <a:cs typeface="Verdana"/>
              </a:rPr>
              <a:t>о</a:t>
            </a:r>
            <a:r>
              <a:rPr sz="1600" i="1" spc="5" dirty="0">
                <a:latin typeface="Verdana"/>
                <a:cs typeface="Verdana"/>
              </a:rPr>
              <a:t>щь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10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64172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45" dirty="0">
                <a:latin typeface="Verdana"/>
                <a:cs typeface="Verdana"/>
              </a:rPr>
              <a:t>(дотации, </a:t>
            </a:r>
            <a:r>
              <a:rPr sz="1600" i="1" spc="-25" dirty="0">
                <a:latin typeface="Verdana"/>
                <a:cs typeface="Verdana"/>
              </a:rPr>
              <a:t>субвенции, </a:t>
            </a:r>
            <a:r>
              <a:rPr sz="1600" i="1" spc="25" dirty="0">
                <a:latin typeface="Verdana"/>
                <a:cs typeface="Verdana"/>
              </a:rPr>
              <a:t>субсидии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34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иные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1885569"/>
            <a:ext cx="14109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0" dirty="0">
                <a:latin typeface="Verdana"/>
                <a:cs typeface="Verdana"/>
              </a:rPr>
              <a:t>тр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20" dirty="0">
                <a:latin typeface="Verdana"/>
                <a:cs typeface="Verdana"/>
              </a:rPr>
              <a:t>сф</a:t>
            </a:r>
            <a:r>
              <a:rPr sz="1600" i="1" spc="185" dirty="0">
                <a:latin typeface="Verdana"/>
                <a:cs typeface="Verdana"/>
              </a:rPr>
              <a:t>е</a:t>
            </a:r>
            <a:r>
              <a:rPr sz="1600" i="1" spc="-114" dirty="0">
                <a:latin typeface="Verdana"/>
                <a:cs typeface="Verdana"/>
              </a:rPr>
              <a:t>рты)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66" y="2420887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781" y="253352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791" y="267354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6871" y="2523491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6872" y="2706371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4415" algn="l"/>
              </a:tabLst>
            </a:pPr>
            <a:r>
              <a:rPr sz="1200" i="1" spc="-265" dirty="0">
                <a:latin typeface="Verdana"/>
                <a:cs typeface="Verdana"/>
              </a:rPr>
              <a:t>«    </a:t>
            </a:r>
            <a:r>
              <a:rPr sz="1200" i="1" spc="-150" dirty="0">
                <a:latin typeface="Verdana"/>
                <a:cs typeface="Verdana"/>
              </a:rPr>
              <a:t>-  </a:t>
            </a:r>
            <a:r>
              <a:rPr sz="1200" i="1" spc="15" dirty="0">
                <a:latin typeface="Verdana"/>
                <a:cs typeface="Verdana"/>
              </a:rPr>
              <a:t>поступающие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бюджет	</a:t>
            </a:r>
            <a:r>
              <a:rPr sz="1200" i="1" spc="-10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10" dirty="0">
                <a:latin typeface="Verdana"/>
                <a:cs typeface="Verdana"/>
              </a:rPr>
              <a:t>за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исключением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1" y="2889251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870075" algn="l"/>
                <a:tab pos="2082164" algn="l"/>
                <a:tab pos="3237230" algn="l"/>
                <a:tab pos="3476625" algn="l"/>
                <a:tab pos="4530090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</a:t>
            </a:r>
            <a:r>
              <a:rPr sz="1200" i="1" spc="-20" dirty="0">
                <a:latin typeface="Verdana"/>
                <a:cs typeface="Verdana"/>
              </a:rPr>
              <a:t>в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0" dirty="0">
                <a:latin typeface="Verdana"/>
                <a:cs typeface="Verdana"/>
              </a:rPr>
              <a:t>явл</a:t>
            </a:r>
            <a:r>
              <a:rPr sz="1200" i="1" spc="-20" dirty="0">
                <a:latin typeface="Verdana"/>
                <a:cs typeface="Verdana"/>
              </a:rPr>
              <a:t>яю</a:t>
            </a:r>
            <a:r>
              <a:rPr sz="1200" i="1" spc="-25" dirty="0">
                <a:latin typeface="Verdana"/>
                <a:cs typeface="Verdana"/>
              </a:rPr>
              <a:t>щ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spc="-75" dirty="0">
                <a:latin typeface="Verdana"/>
                <a:cs typeface="Verdana"/>
              </a:rPr>
              <a:t>х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оо</a:t>
            </a:r>
            <a:r>
              <a:rPr sz="1200" i="1" spc="-80" dirty="0">
                <a:latin typeface="Verdana"/>
                <a:cs typeface="Verdana"/>
              </a:rPr>
              <a:t>твет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85" dirty="0">
                <a:latin typeface="Verdana"/>
                <a:cs typeface="Verdana"/>
              </a:rPr>
              <a:t>тви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5" dirty="0">
                <a:latin typeface="Verdana"/>
                <a:cs typeface="Verdana"/>
              </a:rPr>
              <a:t>Б</a:t>
            </a:r>
            <a:r>
              <a:rPr sz="1200" i="1" spc="-9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00" dirty="0">
                <a:latin typeface="Verdana"/>
                <a:cs typeface="Verdana"/>
              </a:rPr>
              <a:t>к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де</a:t>
            </a:r>
            <a:r>
              <a:rPr sz="1200" i="1" spc="-30" dirty="0">
                <a:latin typeface="Verdana"/>
                <a:cs typeface="Verdana"/>
              </a:rPr>
              <a:t>к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872" y="3072130"/>
            <a:ext cx="4213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источниками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3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1008126" y="0"/>
                </a:moveTo>
                <a:lnTo>
                  <a:pt x="959281" y="1162"/>
                </a:lnTo>
                <a:lnTo>
                  <a:pt x="911037" y="4614"/>
                </a:lnTo>
                <a:lnTo>
                  <a:pt x="863445" y="10304"/>
                </a:lnTo>
                <a:lnTo>
                  <a:pt x="816559" y="18178"/>
                </a:lnTo>
                <a:lnTo>
                  <a:pt x="770432" y="28183"/>
                </a:lnTo>
                <a:lnTo>
                  <a:pt x="725115" y="40267"/>
                </a:lnTo>
                <a:lnTo>
                  <a:pt x="680663" y="54376"/>
                </a:lnTo>
                <a:lnTo>
                  <a:pt x="637127" y="70459"/>
                </a:lnTo>
                <a:lnTo>
                  <a:pt x="594561" y="88462"/>
                </a:lnTo>
                <a:lnTo>
                  <a:pt x="553017" y="108332"/>
                </a:lnTo>
                <a:lnTo>
                  <a:pt x="512548" y="130017"/>
                </a:lnTo>
                <a:lnTo>
                  <a:pt x="473208" y="153463"/>
                </a:lnTo>
                <a:lnTo>
                  <a:pt x="435048" y="178619"/>
                </a:lnTo>
                <a:lnTo>
                  <a:pt x="398122" y="205431"/>
                </a:lnTo>
                <a:lnTo>
                  <a:pt x="362483" y="233846"/>
                </a:lnTo>
                <a:lnTo>
                  <a:pt x="328183" y="263811"/>
                </a:lnTo>
                <a:lnTo>
                  <a:pt x="295274" y="295275"/>
                </a:lnTo>
                <a:lnTo>
                  <a:pt x="263811" y="328183"/>
                </a:lnTo>
                <a:lnTo>
                  <a:pt x="233846" y="362483"/>
                </a:lnTo>
                <a:lnTo>
                  <a:pt x="205431" y="398122"/>
                </a:lnTo>
                <a:lnTo>
                  <a:pt x="178619" y="435048"/>
                </a:lnTo>
                <a:lnTo>
                  <a:pt x="153463" y="473208"/>
                </a:lnTo>
                <a:lnTo>
                  <a:pt x="130017" y="512548"/>
                </a:lnTo>
                <a:lnTo>
                  <a:pt x="108332" y="553017"/>
                </a:lnTo>
                <a:lnTo>
                  <a:pt x="88462" y="594561"/>
                </a:lnTo>
                <a:lnTo>
                  <a:pt x="70459" y="637127"/>
                </a:lnTo>
                <a:lnTo>
                  <a:pt x="54376" y="680663"/>
                </a:lnTo>
                <a:lnTo>
                  <a:pt x="40267" y="725115"/>
                </a:lnTo>
                <a:lnTo>
                  <a:pt x="28183" y="770432"/>
                </a:lnTo>
                <a:lnTo>
                  <a:pt x="18178" y="816559"/>
                </a:lnTo>
                <a:lnTo>
                  <a:pt x="10304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1162" y="1056968"/>
                </a:lnTo>
                <a:lnTo>
                  <a:pt x="4614" y="1105210"/>
                </a:lnTo>
                <a:lnTo>
                  <a:pt x="10304" y="1152799"/>
                </a:lnTo>
                <a:lnTo>
                  <a:pt x="18178" y="1199683"/>
                </a:lnTo>
                <a:lnTo>
                  <a:pt x="28183" y="1245809"/>
                </a:lnTo>
                <a:lnTo>
                  <a:pt x="40267" y="1291124"/>
                </a:lnTo>
                <a:lnTo>
                  <a:pt x="54376" y="1335574"/>
                </a:lnTo>
                <a:lnTo>
                  <a:pt x="70459" y="1379108"/>
                </a:lnTo>
                <a:lnTo>
                  <a:pt x="88462" y="1421673"/>
                </a:lnTo>
                <a:lnTo>
                  <a:pt x="108332" y="1463215"/>
                </a:lnTo>
                <a:lnTo>
                  <a:pt x="130017" y="1503682"/>
                </a:lnTo>
                <a:lnTo>
                  <a:pt x="153463" y="1543021"/>
                </a:lnTo>
                <a:lnTo>
                  <a:pt x="178619" y="1581179"/>
                </a:lnTo>
                <a:lnTo>
                  <a:pt x="205431" y="1618104"/>
                </a:lnTo>
                <a:lnTo>
                  <a:pt x="233846" y="1653742"/>
                </a:lnTo>
                <a:lnTo>
                  <a:pt x="263811" y="1688041"/>
                </a:lnTo>
                <a:lnTo>
                  <a:pt x="295274" y="1720948"/>
                </a:lnTo>
                <a:lnTo>
                  <a:pt x="328183" y="1752410"/>
                </a:lnTo>
                <a:lnTo>
                  <a:pt x="362483" y="1782375"/>
                </a:lnTo>
                <a:lnTo>
                  <a:pt x="398122" y="1810789"/>
                </a:lnTo>
                <a:lnTo>
                  <a:pt x="435048" y="1837599"/>
                </a:lnTo>
                <a:lnTo>
                  <a:pt x="473208" y="1862754"/>
                </a:lnTo>
                <a:lnTo>
                  <a:pt x="512548" y="1886200"/>
                </a:lnTo>
                <a:lnTo>
                  <a:pt x="553017" y="1907884"/>
                </a:lnTo>
                <a:lnTo>
                  <a:pt x="594561" y="1927754"/>
                </a:lnTo>
                <a:lnTo>
                  <a:pt x="637127" y="1945756"/>
                </a:lnTo>
                <a:lnTo>
                  <a:pt x="680663" y="1961838"/>
                </a:lnTo>
                <a:lnTo>
                  <a:pt x="725115" y="1975947"/>
                </a:lnTo>
                <a:lnTo>
                  <a:pt x="770432" y="1988031"/>
                </a:lnTo>
                <a:lnTo>
                  <a:pt x="816559" y="1998036"/>
                </a:lnTo>
                <a:lnTo>
                  <a:pt x="863445" y="2005909"/>
                </a:lnTo>
                <a:lnTo>
                  <a:pt x="911037" y="2011599"/>
                </a:lnTo>
                <a:lnTo>
                  <a:pt x="959281" y="2015051"/>
                </a:lnTo>
                <a:lnTo>
                  <a:pt x="1008126" y="2016213"/>
                </a:lnTo>
                <a:lnTo>
                  <a:pt x="1056970" y="2015051"/>
                </a:lnTo>
                <a:lnTo>
                  <a:pt x="1105214" y="2011599"/>
                </a:lnTo>
                <a:lnTo>
                  <a:pt x="1152806" y="2005909"/>
                </a:lnTo>
                <a:lnTo>
                  <a:pt x="1199692" y="1998036"/>
                </a:lnTo>
                <a:lnTo>
                  <a:pt x="1245819" y="1988031"/>
                </a:lnTo>
                <a:lnTo>
                  <a:pt x="1291136" y="1975947"/>
                </a:lnTo>
                <a:lnTo>
                  <a:pt x="1335588" y="1961838"/>
                </a:lnTo>
                <a:lnTo>
                  <a:pt x="1379124" y="1945756"/>
                </a:lnTo>
                <a:lnTo>
                  <a:pt x="1421690" y="1927754"/>
                </a:lnTo>
                <a:lnTo>
                  <a:pt x="1463234" y="1907884"/>
                </a:lnTo>
                <a:lnTo>
                  <a:pt x="1503703" y="1886200"/>
                </a:lnTo>
                <a:lnTo>
                  <a:pt x="1543043" y="1862754"/>
                </a:lnTo>
                <a:lnTo>
                  <a:pt x="1581203" y="1837599"/>
                </a:lnTo>
                <a:lnTo>
                  <a:pt x="1618129" y="1810789"/>
                </a:lnTo>
                <a:lnTo>
                  <a:pt x="1653768" y="1782375"/>
                </a:lnTo>
                <a:lnTo>
                  <a:pt x="1688068" y="1752410"/>
                </a:lnTo>
                <a:lnTo>
                  <a:pt x="1720976" y="1720948"/>
                </a:lnTo>
                <a:lnTo>
                  <a:pt x="1752440" y="1688041"/>
                </a:lnTo>
                <a:lnTo>
                  <a:pt x="1782405" y="1653742"/>
                </a:lnTo>
                <a:lnTo>
                  <a:pt x="1810820" y="1618104"/>
                </a:lnTo>
                <a:lnTo>
                  <a:pt x="1837632" y="1581179"/>
                </a:lnTo>
                <a:lnTo>
                  <a:pt x="1862788" y="1543021"/>
                </a:lnTo>
                <a:lnTo>
                  <a:pt x="1886234" y="1503682"/>
                </a:lnTo>
                <a:lnTo>
                  <a:pt x="1907919" y="1463215"/>
                </a:lnTo>
                <a:lnTo>
                  <a:pt x="1927789" y="1421673"/>
                </a:lnTo>
                <a:lnTo>
                  <a:pt x="1945792" y="1379108"/>
                </a:lnTo>
                <a:lnTo>
                  <a:pt x="1961875" y="1335574"/>
                </a:lnTo>
                <a:lnTo>
                  <a:pt x="1975984" y="1291124"/>
                </a:lnTo>
                <a:lnTo>
                  <a:pt x="1988068" y="1245809"/>
                </a:lnTo>
                <a:lnTo>
                  <a:pt x="1998073" y="1199683"/>
                </a:lnTo>
                <a:lnTo>
                  <a:pt x="2005947" y="1152799"/>
                </a:lnTo>
                <a:lnTo>
                  <a:pt x="2011637" y="1105210"/>
                </a:lnTo>
                <a:lnTo>
                  <a:pt x="2015089" y="1056968"/>
                </a:lnTo>
                <a:lnTo>
                  <a:pt x="2016252" y="1008126"/>
                </a:lnTo>
                <a:lnTo>
                  <a:pt x="2015089" y="959281"/>
                </a:lnTo>
                <a:lnTo>
                  <a:pt x="2011637" y="911037"/>
                </a:lnTo>
                <a:lnTo>
                  <a:pt x="2005947" y="863445"/>
                </a:lnTo>
                <a:lnTo>
                  <a:pt x="1998073" y="816559"/>
                </a:lnTo>
                <a:lnTo>
                  <a:pt x="1988068" y="770432"/>
                </a:lnTo>
                <a:lnTo>
                  <a:pt x="1975984" y="725115"/>
                </a:lnTo>
                <a:lnTo>
                  <a:pt x="1961875" y="680663"/>
                </a:lnTo>
                <a:lnTo>
                  <a:pt x="1945792" y="637127"/>
                </a:lnTo>
                <a:lnTo>
                  <a:pt x="1927789" y="594561"/>
                </a:lnTo>
                <a:lnTo>
                  <a:pt x="1907919" y="553017"/>
                </a:lnTo>
                <a:lnTo>
                  <a:pt x="1886234" y="512548"/>
                </a:lnTo>
                <a:lnTo>
                  <a:pt x="1862788" y="473208"/>
                </a:lnTo>
                <a:lnTo>
                  <a:pt x="1837632" y="435048"/>
                </a:lnTo>
                <a:lnTo>
                  <a:pt x="1810820" y="398122"/>
                </a:lnTo>
                <a:lnTo>
                  <a:pt x="1782405" y="362483"/>
                </a:lnTo>
                <a:lnTo>
                  <a:pt x="1752440" y="328183"/>
                </a:lnTo>
                <a:lnTo>
                  <a:pt x="1720977" y="295275"/>
                </a:lnTo>
                <a:lnTo>
                  <a:pt x="1688068" y="263811"/>
                </a:lnTo>
                <a:lnTo>
                  <a:pt x="1653768" y="233846"/>
                </a:lnTo>
                <a:lnTo>
                  <a:pt x="1618129" y="205431"/>
                </a:lnTo>
                <a:lnTo>
                  <a:pt x="1581203" y="178619"/>
                </a:lnTo>
                <a:lnTo>
                  <a:pt x="1543043" y="153463"/>
                </a:lnTo>
                <a:lnTo>
                  <a:pt x="1503703" y="130017"/>
                </a:lnTo>
                <a:lnTo>
                  <a:pt x="1463234" y="108332"/>
                </a:lnTo>
                <a:lnTo>
                  <a:pt x="1421690" y="88462"/>
                </a:lnTo>
                <a:lnTo>
                  <a:pt x="1379124" y="70459"/>
                </a:lnTo>
                <a:lnTo>
                  <a:pt x="1335588" y="54376"/>
                </a:lnTo>
                <a:lnTo>
                  <a:pt x="1291136" y="40267"/>
                </a:lnTo>
                <a:lnTo>
                  <a:pt x="1245819" y="28183"/>
                </a:lnTo>
                <a:lnTo>
                  <a:pt x="1199692" y="18178"/>
                </a:lnTo>
                <a:lnTo>
                  <a:pt x="1152806" y="10304"/>
                </a:lnTo>
                <a:lnTo>
                  <a:pt x="1105214" y="4614"/>
                </a:lnTo>
                <a:lnTo>
                  <a:pt x="1056970" y="1162"/>
                </a:lnTo>
                <a:lnTo>
                  <a:pt x="1008126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4" y="863445"/>
                </a:lnTo>
                <a:lnTo>
                  <a:pt x="18178" y="816559"/>
                </a:lnTo>
                <a:lnTo>
                  <a:pt x="28183" y="770432"/>
                </a:lnTo>
                <a:lnTo>
                  <a:pt x="40267" y="725115"/>
                </a:lnTo>
                <a:lnTo>
                  <a:pt x="54376" y="680663"/>
                </a:lnTo>
                <a:lnTo>
                  <a:pt x="70459" y="637127"/>
                </a:lnTo>
                <a:lnTo>
                  <a:pt x="88462" y="594561"/>
                </a:lnTo>
                <a:lnTo>
                  <a:pt x="108332" y="553017"/>
                </a:lnTo>
                <a:lnTo>
                  <a:pt x="130017" y="512548"/>
                </a:lnTo>
                <a:lnTo>
                  <a:pt x="153463" y="473208"/>
                </a:lnTo>
                <a:lnTo>
                  <a:pt x="178619" y="435048"/>
                </a:lnTo>
                <a:lnTo>
                  <a:pt x="205431" y="398122"/>
                </a:lnTo>
                <a:lnTo>
                  <a:pt x="233846" y="362483"/>
                </a:lnTo>
                <a:lnTo>
                  <a:pt x="263811" y="328183"/>
                </a:lnTo>
                <a:lnTo>
                  <a:pt x="295274" y="295275"/>
                </a:lnTo>
                <a:lnTo>
                  <a:pt x="328183" y="263811"/>
                </a:lnTo>
                <a:lnTo>
                  <a:pt x="362483" y="233846"/>
                </a:lnTo>
                <a:lnTo>
                  <a:pt x="398122" y="205431"/>
                </a:lnTo>
                <a:lnTo>
                  <a:pt x="435048" y="178619"/>
                </a:lnTo>
                <a:lnTo>
                  <a:pt x="473208" y="153463"/>
                </a:lnTo>
                <a:lnTo>
                  <a:pt x="512548" y="130017"/>
                </a:lnTo>
                <a:lnTo>
                  <a:pt x="553017" y="108332"/>
                </a:lnTo>
                <a:lnTo>
                  <a:pt x="594561" y="88462"/>
                </a:lnTo>
                <a:lnTo>
                  <a:pt x="637127" y="70459"/>
                </a:lnTo>
                <a:lnTo>
                  <a:pt x="680663" y="54376"/>
                </a:lnTo>
                <a:lnTo>
                  <a:pt x="725115" y="40267"/>
                </a:lnTo>
                <a:lnTo>
                  <a:pt x="770432" y="28183"/>
                </a:lnTo>
                <a:lnTo>
                  <a:pt x="816559" y="18178"/>
                </a:lnTo>
                <a:lnTo>
                  <a:pt x="863445" y="10304"/>
                </a:lnTo>
                <a:lnTo>
                  <a:pt x="911037" y="4614"/>
                </a:lnTo>
                <a:lnTo>
                  <a:pt x="959281" y="1162"/>
                </a:lnTo>
                <a:lnTo>
                  <a:pt x="1008126" y="0"/>
                </a:lnTo>
                <a:lnTo>
                  <a:pt x="1056970" y="1162"/>
                </a:lnTo>
                <a:lnTo>
                  <a:pt x="1105214" y="4614"/>
                </a:lnTo>
                <a:lnTo>
                  <a:pt x="1152806" y="10304"/>
                </a:lnTo>
                <a:lnTo>
                  <a:pt x="1199692" y="18178"/>
                </a:lnTo>
                <a:lnTo>
                  <a:pt x="1245819" y="28183"/>
                </a:lnTo>
                <a:lnTo>
                  <a:pt x="1291136" y="40267"/>
                </a:lnTo>
                <a:lnTo>
                  <a:pt x="1335588" y="54376"/>
                </a:lnTo>
                <a:lnTo>
                  <a:pt x="1379124" y="70459"/>
                </a:lnTo>
                <a:lnTo>
                  <a:pt x="1421690" y="88462"/>
                </a:lnTo>
                <a:lnTo>
                  <a:pt x="1463234" y="108332"/>
                </a:lnTo>
                <a:lnTo>
                  <a:pt x="1503703" y="130017"/>
                </a:lnTo>
                <a:lnTo>
                  <a:pt x="1543043" y="153463"/>
                </a:lnTo>
                <a:lnTo>
                  <a:pt x="1581203" y="178619"/>
                </a:lnTo>
                <a:lnTo>
                  <a:pt x="1618129" y="205431"/>
                </a:lnTo>
                <a:lnTo>
                  <a:pt x="1653768" y="233846"/>
                </a:lnTo>
                <a:lnTo>
                  <a:pt x="1688068" y="263811"/>
                </a:lnTo>
                <a:lnTo>
                  <a:pt x="1720977" y="295275"/>
                </a:lnTo>
                <a:lnTo>
                  <a:pt x="1752440" y="328183"/>
                </a:lnTo>
                <a:lnTo>
                  <a:pt x="1782405" y="362483"/>
                </a:lnTo>
                <a:lnTo>
                  <a:pt x="1810820" y="398122"/>
                </a:lnTo>
                <a:lnTo>
                  <a:pt x="1837632" y="435048"/>
                </a:lnTo>
                <a:lnTo>
                  <a:pt x="1862788" y="473208"/>
                </a:lnTo>
                <a:lnTo>
                  <a:pt x="1886234" y="512548"/>
                </a:lnTo>
                <a:lnTo>
                  <a:pt x="1907919" y="553017"/>
                </a:lnTo>
                <a:lnTo>
                  <a:pt x="1927789" y="594561"/>
                </a:lnTo>
                <a:lnTo>
                  <a:pt x="1945792" y="637127"/>
                </a:lnTo>
                <a:lnTo>
                  <a:pt x="1961875" y="680663"/>
                </a:lnTo>
                <a:lnTo>
                  <a:pt x="1975984" y="725115"/>
                </a:lnTo>
                <a:lnTo>
                  <a:pt x="1988068" y="770432"/>
                </a:lnTo>
                <a:lnTo>
                  <a:pt x="1998073" y="816559"/>
                </a:lnTo>
                <a:lnTo>
                  <a:pt x="2005947" y="863445"/>
                </a:lnTo>
                <a:lnTo>
                  <a:pt x="2011637" y="911037"/>
                </a:lnTo>
                <a:lnTo>
                  <a:pt x="2015089" y="959281"/>
                </a:lnTo>
                <a:lnTo>
                  <a:pt x="2016252" y="1008126"/>
                </a:lnTo>
                <a:lnTo>
                  <a:pt x="2015089" y="1056968"/>
                </a:lnTo>
                <a:lnTo>
                  <a:pt x="2011637" y="1105210"/>
                </a:lnTo>
                <a:lnTo>
                  <a:pt x="2005947" y="1152799"/>
                </a:lnTo>
                <a:lnTo>
                  <a:pt x="1998073" y="1199683"/>
                </a:lnTo>
                <a:lnTo>
                  <a:pt x="1988068" y="1245809"/>
                </a:lnTo>
                <a:lnTo>
                  <a:pt x="1975984" y="1291124"/>
                </a:lnTo>
                <a:lnTo>
                  <a:pt x="1961875" y="1335574"/>
                </a:lnTo>
                <a:lnTo>
                  <a:pt x="1945792" y="1379108"/>
                </a:lnTo>
                <a:lnTo>
                  <a:pt x="1927789" y="1421673"/>
                </a:lnTo>
                <a:lnTo>
                  <a:pt x="1907919" y="1463215"/>
                </a:lnTo>
                <a:lnTo>
                  <a:pt x="1886234" y="1503682"/>
                </a:lnTo>
                <a:lnTo>
                  <a:pt x="1862788" y="1543021"/>
                </a:lnTo>
                <a:lnTo>
                  <a:pt x="1837632" y="1581179"/>
                </a:lnTo>
                <a:lnTo>
                  <a:pt x="1810820" y="1618104"/>
                </a:lnTo>
                <a:lnTo>
                  <a:pt x="1782405" y="1653742"/>
                </a:lnTo>
                <a:lnTo>
                  <a:pt x="1752440" y="1688041"/>
                </a:lnTo>
                <a:lnTo>
                  <a:pt x="1720976" y="1720948"/>
                </a:lnTo>
                <a:lnTo>
                  <a:pt x="1688068" y="1752410"/>
                </a:lnTo>
                <a:lnTo>
                  <a:pt x="1653768" y="1782375"/>
                </a:lnTo>
                <a:lnTo>
                  <a:pt x="1618129" y="1810789"/>
                </a:lnTo>
                <a:lnTo>
                  <a:pt x="1581203" y="1837599"/>
                </a:lnTo>
                <a:lnTo>
                  <a:pt x="1543043" y="1862754"/>
                </a:lnTo>
                <a:lnTo>
                  <a:pt x="1503703" y="1886200"/>
                </a:lnTo>
                <a:lnTo>
                  <a:pt x="1463234" y="1907884"/>
                </a:lnTo>
                <a:lnTo>
                  <a:pt x="1421690" y="1927754"/>
                </a:lnTo>
                <a:lnTo>
                  <a:pt x="1379124" y="1945756"/>
                </a:lnTo>
                <a:lnTo>
                  <a:pt x="1335588" y="1961838"/>
                </a:lnTo>
                <a:lnTo>
                  <a:pt x="1291136" y="1975947"/>
                </a:lnTo>
                <a:lnTo>
                  <a:pt x="1245819" y="1988031"/>
                </a:lnTo>
                <a:lnTo>
                  <a:pt x="1199692" y="1998036"/>
                </a:lnTo>
                <a:lnTo>
                  <a:pt x="1152806" y="2005909"/>
                </a:lnTo>
                <a:lnTo>
                  <a:pt x="1105214" y="2011599"/>
                </a:lnTo>
                <a:lnTo>
                  <a:pt x="1056970" y="2015051"/>
                </a:lnTo>
                <a:lnTo>
                  <a:pt x="1008126" y="2016213"/>
                </a:lnTo>
                <a:lnTo>
                  <a:pt x="959281" y="2015051"/>
                </a:lnTo>
                <a:lnTo>
                  <a:pt x="911037" y="2011599"/>
                </a:lnTo>
                <a:lnTo>
                  <a:pt x="863445" y="2005909"/>
                </a:lnTo>
                <a:lnTo>
                  <a:pt x="816559" y="1998036"/>
                </a:lnTo>
                <a:lnTo>
                  <a:pt x="770432" y="1988031"/>
                </a:lnTo>
                <a:lnTo>
                  <a:pt x="725115" y="1975947"/>
                </a:lnTo>
                <a:lnTo>
                  <a:pt x="680663" y="1961838"/>
                </a:lnTo>
                <a:lnTo>
                  <a:pt x="637127" y="1945756"/>
                </a:lnTo>
                <a:lnTo>
                  <a:pt x="594561" y="1927754"/>
                </a:lnTo>
                <a:lnTo>
                  <a:pt x="553017" y="1907884"/>
                </a:lnTo>
                <a:lnTo>
                  <a:pt x="512548" y="1886200"/>
                </a:lnTo>
                <a:lnTo>
                  <a:pt x="473208" y="1862754"/>
                </a:lnTo>
                <a:lnTo>
                  <a:pt x="435048" y="1837599"/>
                </a:lnTo>
                <a:lnTo>
                  <a:pt x="398122" y="1810789"/>
                </a:lnTo>
                <a:lnTo>
                  <a:pt x="362483" y="1782375"/>
                </a:lnTo>
                <a:lnTo>
                  <a:pt x="328183" y="1752410"/>
                </a:lnTo>
                <a:lnTo>
                  <a:pt x="295274" y="1720948"/>
                </a:lnTo>
                <a:lnTo>
                  <a:pt x="263811" y="1688041"/>
                </a:lnTo>
                <a:lnTo>
                  <a:pt x="233846" y="1653742"/>
                </a:lnTo>
                <a:lnTo>
                  <a:pt x="205431" y="1618104"/>
                </a:lnTo>
                <a:lnTo>
                  <a:pt x="178619" y="1581179"/>
                </a:lnTo>
                <a:lnTo>
                  <a:pt x="153463" y="1543021"/>
                </a:lnTo>
                <a:lnTo>
                  <a:pt x="130017" y="1503682"/>
                </a:lnTo>
                <a:lnTo>
                  <a:pt x="108332" y="1463215"/>
                </a:lnTo>
                <a:lnTo>
                  <a:pt x="88462" y="1421673"/>
                </a:lnTo>
                <a:lnTo>
                  <a:pt x="70459" y="1379108"/>
                </a:lnTo>
                <a:lnTo>
                  <a:pt x="54376" y="1335574"/>
                </a:lnTo>
                <a:lnTo>
                  <a:pt x="40267" y="1291124"/>
                </a:lnTo>
                <a:lnTo>
                  <a:pt x="28183" y="1245809"/>
                </a:lnTo>
                <a:lnTo>
                  <a:pt x="18178" y="1199683"/>
                </a:lnTo>
                <a:lnTo>
                  <a:pt x="10304" y="1152799"/>
                </a:lnTo>
                <a:lnTo>
                  <a:pt x="4614" y="1105210"/>
                </a:lnTo>
                <a:lnTo>
                  <a:pt x="1162" y="1056968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004" y="4812613"/>
            <a:ext cx="1673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28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771" y="4154552"/>
            <a:ext cx="2882900" cy="663575"/>
          </a:xfrm>
          <a:custGeom>
            <a:avLst/>
            <a:gdLst/>
            <a:ahLst/>
            <a:cxnLst/>
            <a:rect l="l" t="t" r="r" b="b"/>
            <a:pathLst>
              <a:path w="2882900" h="663575">
                <a:moveTo>
                  <a:pt x="2805851" y="635574"/>
                </a:moveTo>
                <a:lnTo>
                  <a:pt x="2799715" y="663448"/>
                </a:lnTo>
                <a:lnTo>
                  <a:pt x="2882392" y="642619"/>
                </a:lnTo>
                <a:lnTo>
                  <a:pt x="2877050" y="638301"/>
                </a:lnTo>
                <a:lnTo>
                  <a:pt x="2818257" y="638301"/>
                </a:lnTo>
                <a:lnTo>
                  <a:pt x="2805851" y="635574"/>
                </a:lnTo>
                <a:close/>
              </a:path>
              <a:path w="2882900" h="663575">
                <a:moveTo>
                  <a:pt x="2809964" y="616888"/>
                </a:moveTo>
                <a:lnTo>
                  <a:pt x="2805851" y="635574"/>
                </a:lnTo>
                <a:lnTo>
                  <a:pt x="2818257" y="638301"/>
                </a:lnTo>
                <a:lnTo>
                  <a:pt x="2822447" y="619632"/>
                </a:lnTo>
                <a:lnTo>
                  <a:pt x="2809964" y="616888"/>
                </a:lnTo>
                <a:close/>
              </a:path>
              <a:path w="2882900" h="663575">
                <a:moveTo>
                  <a:pt x="2816097" y="589026"/>
                </a:moveTo>
                <a:lnTo>
                  <a:pt x="2809964" y="616888"/>
                </a:lnTo>
                <a:lnTo>
                  <a:pt x="2822447" y="619632"/>
                </a:lnTo>
                <a:lnTo>
                  <a:pt x="2818257" y="638301"/>
                </a:lnTo>
                <a:lnTo>
                  <a:pt x="2877050" y="638301"/>
                </a:lnTo>
                <a:lnTo>
                  <a:pt x="2816097" y="589026"/>
                </a:lnTo>
                <a:close/>
              </a:path>
              <a:path w="2882900" h="663575">
                <a:moveTo>
                  <a:pt x="4063" y="0"/>
                </a:moveTo>
                <a:lnTo>
                  <a:pt x="0" y="18668"/>
                </a:lnTo>
                <a:lnTo>
                  <a:pt x="2805851" y="635574"/>
                </a:lnTo>
                <a:lnTo>
                  <a:pt x="2809964" y="616888"/>
                </a:lnTo>
                <a:lnTo>
                  <a:pt x="4063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151" y="5492878"/>
            <a:ext cx="2954020" cy="553085"/>
          </a:xfrm>
          <a:custGeom>
            <a:avLst/>
            <a:gdLst/>
            <a:ahLst/>
            <a:cxnLst/>
            <a:rect l="l" t="t" r="r" b="b"/>
            <a:pathLst>
              <a:path w="2954020" h="553085">
                <a:moveTo>
                  <a:pt x="2877303" y="28097"/>
                </a:moveTo>
                <a:lnTo>
                  <a:pt x="0" y="533831"/>
                </a:lnTo>
                <a:lnTo>
                  <a:pt x="3301" y="552602"/>
                </a:lnTo>
                <a:lnTo>
                  <a:pt x="2880610" y="46892"/>
                </a:lnTo>
                <a:lnTo>
                  <a:pt x="2877303" y="28097"/>
                </a:lnTo>
                <a:close/>
              </a:path>
              <a:path w="2954020" h="553085">
                <a:moveTo>
                  <a:pt x="2951961" y="25908"/>
                </a:moveTo>
                <a:lnTo>
                  <a:pt x="2889758" y="25908"/>
                </a:lnTo>
                <a:lnTo>
                  <a:pt x="2893060" y="44704"/>
                </a:lnTo>
                <a:lnTo>
                  <a:pt x="2880610" y="46892"/>
                </a:lnTo>
                <a:lnTo>
                  <a:pt x="2885566" y="75057"/>
                </a:lnTo>
                <a:lnTo>
                  <a:pt x="2951961" y="25908"/>
                </a:lnTo>
                <a:close/>
              </a:path>
              <a:path w="2954020" h="553085">
                <a:moveTo>
                  <a:pt x="2889758" y="25908"/>
                </a:moveTo>
                <a:lnTo>
                  <a:pt x="2877303" y="28097"/>
                </a:lnTo>
                <a:lnTo>
                  <a:pt x="2880610" y="46892"/>
                </a:lnTo>
                <a:lnTo>
                  <a:pt x="2893060" y="44704"/>
                </a:lnTo>
                <a:lnTo>
                  <a:pt x="2889758" y="25908"/>
                </a:lnTo>
                <a:close/>
              </a:path>
              <a:path w="2954020" h="553085">
                <a:moveTo>
                  <a:pt x="2872359" y="0"/>
                </a:moveTo>
                <a:lnTo>
                  <a:pt x="2877303" y="28097"/>
                </a:lnTo>
                <a:lnTo>
                  <a:pt x="2889758" y="25908"/>
                </a:lnTo>
                <a:lnTo>
                  <a:pt x="2951961" y="25908"/>
                </a:lnTo>
                <a:lnTo>
                  <a:pt x="2954020" y="24384"/>
                </a:lnTo>
                <a:lnTo>
                  <a:pt x="2872359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836" y="5119878"/>
            <a:ext cx="1512571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1494082" y="28448"/>
                </a:moveTo>
                <a:lnTo>
                  <a:pt x="1448689" y="28448"/>
                </a:lnTo>
                <a:lnTo>
                  <a:pt x="1448942" y="47498"/>
                </a:lnTo>
                <a:lnTo>
                  <a:pt x="1436211" y="47621"/>
                </a:lnTo>
                <a:lnTo>
                  <a:pt x="1436497" y="76200"/>
                </a:lnTo>
                <a:lnTo>
                  <a:pt x="1512315" y="37338"/>
                </a:lnTo>
                <a:lnTo>
                  <a:pt x="1494082" y="28448"/>
                </a:lnTo>
                <a:close/>
              </a:path>
              <a:path w="1512570" h="76200">
                <a:moveTo>
                  <a:pt x="1436020" y="28571"/>
                </a:moveTo>
                <a:lnTo>
                  <a:pt x="0" y="42545"/>
                </a:lnTo>
                <a:lnTo>
                  <a:pt x="253" y="61595"/>
                </a:lnTo>
                <a:lnTo>
                  <a:pt x="1436211" y="47621"/>
                </a:lnTo>
                <a:lnTo>
                  <a:pt x="1436020" y="28571"/>
                </a:lnTo>
                <a:close/>
              </a:path>
              <a:path w="1512570" h="76200">
                <a:moveTo>
                  <a:pt x="1448689" y="28448"/>
                </a:moveTo>
                <a:lnTo>
                  <a:pt x="1436020" y="28571"/>
                </a:lnTo>
                <a:lnTo>
                  <a:pt x="1436211" y="47621"/>
                </a:lnTo>
                <a:lnTo>
                  <a:pt x="1448942" y="47498"/>
                </a:lnTo>
                <a:lnTo>
                  <a:pt x="1448689" y="28448"/>
                </a:lnTo>
                <a:close/>
              </a:path>
              <a:path w="1512570" h="76200">
                <a:moveTo>
                  <a:pt x="1435735" y="0"/>
                </a:moveTo>
                <a:lnTo>
                  <a:pt x="1436020" y="28571"/>
                </a:lnTo>
                <a:lnTo>
                  <a:pt x="1494082" y="28448"/>
                </a:lnTo>
                <a:lnTo>
                  <a:pt x="1435735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2"/>
                </a:lnTo>
                <a:lnTo>
                  <a:pt x="16167" y="752370"/>
                </a:lnTo>
                <a:lnTo>
                  <a:pt x="28378" y="796779"/>
                </a:lnTo>
                <a:lnTo>
                  <a:pt x="43774" y="839773"/>
                </a:lnTo>
                <a:lnTo>
                  <a:pt x="62218" y="881215"/>
                </a:lnTo>
                <a:lnTo>
                  <a:pt x="83575" y="920971"/>
                </a:lnTo>
                <a:lnTo>
                  <a:pt x="107708" y="958902"/>
                </a:lnTo>
                <a:lnTo>
                  <a:pt x="134480" y="994874"/>
                </a:lnTo>
                <a:lnTo>
                  <a:pt x="163757" y="1028751"/>
                </a:lnTo>
                <a:lnTo>
                  <a:pt x="195401" y="1060395"/>
                </a:lnTo>
                <a:lnTo>
                  <a:pt x="229278" y="1089672"/>
                </a:lnTo>
                <a:lnTo>
                  <a:pt x="265250" y="1116444"/>
                </a:lnTo>
                <a:lnTo>
                  <a:pt x="303181" y="1140577"/>
                </a:lnTo>
                <a:lnTo>
                  <a:pt x="342937" y="1161934"/>
                </a:lnTo>
                <a:lnTo>
                  <a:pt x="384379" y="1180378"/>
                </a:lnTo>
                <a:lnTo>
                  <a:pt x="427373" y="1195774"/>
                </a:lnTo>
                <a:lnTo>
                  <a:pt x="471782" y="1207985"/>
                </a:lnTo>
                <a:lnTo>
                  <a:pt x="517470" y="1216876"/>
                </a:lnTo>
                <a:lnTo>
                  <a:pt x="564301" y="1222311"/>
                </a:lnTo>
                <a:lnTo>
                  <a:pt x="612139" y="1224153"/>
                </a:lnTo>
                <a:lnTo>
                  <a:pt x="659960" y="1222311"/>
                </a:lnTo>
                <a:lnTo>
                  <a:pt x="706776" y="1216876"/>
                </a:lnTo>
                <a:lnTo>
                  <a:pt x="752450" y="1207985"/>
                </a:lnTo>
                <a:lnTo>
                  <a:pt x="796847" y="1195774"/>
                </a:lnTo>
                <a:lnTo>
                  <a:pt x="839829" y="1180378"/>
                </a:lnTo>
                <a:lnTo>
                  <a:pt x="881262" y="1161934"/>
                </a:lnTo>
                <a:lnTo>
                  <a:pt x="921008" y="1140577"/>
                </a:lnTo>
                <a:lnTo>
                  <a:pt x="958932" y="1116444"/>
                </a:lnTo>
                <a:lnTo>
                  <a:pt x="994898" y="1089672"/>
                </a:lnTo>
                <a:lnTo>
                  <a:pt x="1028769" y="1060395"/>
                </a:lnTo>
                <a:lnTo>
                  <a:pt x="1060409" y="1028751"/>
                </a:lnTo>
                <a:lnTo>
                  <a:pt x="1089682" y="994874"/>
                </a:lnTo>
                <a:lnTo>
                  <a:pt x="1116451" y="958902"/>
                </a:lnTo>
                <a:lnTo>
                  <a:pt x="1140582" y="920971"/>
                </a:lnTo>
                <a:lnTo>
                  <a:pt x="1161937" y="881215"/>
                </a:lnTo>
                <a:lnTo>
                  <a:pt x="1180380" y="839773"/>
                </a:lnTo>
                <a:lnTo>
                  <a:pt x="1195775" y="796779"/>
                </a:lnTo>
                <a:lnTo>
                  <a:pt x="1207986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6" y="752370"/>
                </a:lnTo>
                <a:lnTo>
                  <a:pt x="1195775" y="796779"/>
                </a:lnTo>
                <a:lnTo>
                  <a:pt x="1180380" y="839773"/>
                </a:lnTo>
                <a:lnTo>
                  <a:pt x="1161937" y="881215"/>
                </a:lnTo>
                <a:lnTo>
                  <a:pt x="1140582" y="920971"/>
                </a:lnTo>
                <a:lnTo>
                  <a:pt x="1116451" y="958902"/>
                </a:lnTo>
                <a:lnTo>
                  <a:pt x="1089682" y="994874"/>
                </a:lnTo>
                <a:lnTo>
                  <a:pt x="1060409" y="1028751"/>
                </a:lnTo>
                <a:lnTo>
                  <a:pt x="1028769" y="1060395"/>
                </a:lnTo>
                <a:lnTo>
                  <a:pt x="994898" y="1089672"/>
                </a:lnTo>
                <a:lnTo>
                  <a:pt x="958932" y="1116444"/>
                </a:lnTo>
                <a:lnTo>
                  <a:pt x="921008" y="1140577"/>
                </a:lnTo>
                <a:lnTo>
                  <a:pt x="881262" y="1161934"/>
                </a:lnTo>
                <a:lnTo>
                  <a:pt x="839829" y="1180378"/>
                </a:lnTo>
                <a:lnTo>
                  <a:pt x="796847" y="1195774"/>
                </a:lnTo>
                <a:lnTo>
                  <a:pt x="752450" y="1207985"/>
                </a:lnTo>
                <a:lnTo>
                  <a:pt x="706776" y="1216876"/>
                </a:lnTo>
                <a:lnTo>
                  <a:pt x="659960" y="1222311"/>
                </a:lnTo>
                <a:lnTo>
                  <a:pt x="612139" y="1224153"/>
                </a:lnTo>
                <a:lnTo>
                  <a:pt x="564301" y="1222311"/>
                </a:lnTo>
                <a:lnTo>
                  <a:pt x="517470" y="1216876"/>
                </a:lnTo>
                <a:lnTo>
                  <a:pt x="471782" y="1207985"/>
                </a:lnTo>
                <a:lnTo>
                  <a:pt x="427373" y="1195774"/>
                </a:lnTo>
                <a:lnTo>
                  <a:pt x="384379" y="1180378"/>
                </a:lnTo>
                <a:lnTo>
                  <a:pt x="342937" y="1161934"/>
                </a:lnTo>
                <a:lnTo>
                  <a:pt x="303181" y="1140577"/>
                </a:lnTo>
                <a:lnTo>
                  <a:pt x="265250" y="1116444"/>
                </a:lnTo>
                <a:lnTo>
                  <a:pt x="229278" y="1089672"/>
                </a:lnTo>
                <a:lnTo>
                  <a:pt x="195401" y="1060395"/>
                </a:lnTo>
                <a:lnTo>
                  <a:pt x="163757" y="1028751"/>
                </a:lnTo>
                <a:lnTo>
                  <a:pt x="134480" y="994874"/>
                </a:lnTo>
                <a:lnTo>
                  <a:pt x="107708" y="958902"/>
                </a:lnTo>
                <a:lnTo>
                  <a:pt x="83575" y="920971"/>
                </a:lnTo>
                <a:lnTo>
                  <a:pt x="62218" y="881215"/>
                </a:lnTo>
                <a:lnTo>
                  <a:pt x="43774" y="839773"/>
                </a:lnTo>
                <a:lnTo>
                  <a:pt x="28378" y="796779"/>
                </a:lnTo>
                <a:lnTo>
                  <a:pt x="16167" y="752370"/>
                </a:lnTo>
                <a:lnTo>
                  <a:pt x="7276" y="706682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4"/>
                </a:lnTo>
                <a:lnTo>
                  <a:pt x="471782" y="16163"/>
                </a:lnTo>
                <a:lnTo>
                  <a:pt x="427373" y="28372"/>
                </a:lnTo>
                <a:lnTo>
                  <a:pt x="384379" y="43765"/>
                </a:lnTo>
                <a:lnTo>
                  <a:pt x="342937" y="62205"/>
                </a:lnTo>
                <a:lnTo>
                  <a:pt x="303181" y="83557"/>
                </a:lnTo>
                <a:lnTo>
                  <a:pt x="265250" y="107685"/>
                </a:lnTo>
                <a:lnTo>
                  <a:pt x="229278" y="134452"/>
                </a:lnTo>
                <a:lnTo>
                  <a:pt x="195401" y="163723"/>
                </a:lnTo>
                <a:lnTo>
                  <a:pt x="163757" y="195362"/>
                </a:lnTo>
                <a:lnTo>
                  <a:pt x="134480" y="229232"/>
                </a:lnTo>
                <a:lnTo>
                  <a:pt x="107708" y="265198"/>
                </a:lnTo>
                <a:lnTo>
                  <a:pt x="83575" y="303123"/>
                </a:lnTo>
                <a:lnTo>
                  <a:pt x="62218" y="342872"/>
                </a:lnTo>
                <a:lnTo>
                  <a:pt x="43774" y="384308"/>
                </a:lnTo>
                <a:lnTo>
                  <a:pt x="28378" y="427295"/>
                </a:lnTo>
                <a:lnTo>
                  <a:pt x="16167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7" y="752380"/>
                </a:lnTo>
                <a:lnTo>
                  <a:pt x="28378" y="796784"/>
                </a:lnTo>
                <a:lnTo>
                  <a:pt x="43774" y="839773"/>
                </a:lnTo>
                <a:lnTo>
                  <a:pt x="62218" y="881212"/>
                </a:lnTo>
                <a:lnTo>
                  <a:pt x="83575" y="920963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1"/>
                </a:lnTo>
                <a:lnTo>
                  <a:pt x="195401" y="1060373"/>
                </a:lnTo>
                <a:lnTo>
                  <a:pt x="229278" y="1089647"/>
                </a:lnTo>
                <a:lnTo>
                  <a:pt x="265250" y="1116417"/>
                </a:lnTo>
                <a:lnTo>
                  <a:pt x="303181" y="1140547"/>
                </a:lnTo>
                <a:lnTo>
                  <a:pt x="342937" y="1161901"/>
                </a:lnTo>
                <a:lnTo>
                  <a:pt x="384379" y="1180344"/>
                </a:lnTo>
                <a:lnTo>
                  <a:pt x="427373" y="1195738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39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8"/>
                </a:lnTo>
                <a:lnTo>
                  <a:pt x="839829" y="1180344"/>
                </a:lnTo>
                <a:lnTo>
                  <a:pt x="881262" y="1161901"/>
                </a:lnTo>
                <a:lnTo>
                  <a:pt x="921008" y="1140547"/>
                </a:lnTo>
                <a:lnTo>
                  <a:pt x="958932" y="1116417"/>
                </a:lnTo>
                <a:lnTo>
                  <a:pt x="994898" y="1089647"/>
                </a:lnTo>
                <a:lnTo>
                  <a:pt x="1028769" y="1060373"/>
                </a:lnTo>
                <a:lnTo>
                  <a:pt x="1060409" y="1028731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3"/>
                </a:lnTo>
                <a:lnTo>
                  <a:pt x="1161937" y="881212"/>
                </a:lnTo>
                <a:lnTo>
                  <a:pt x="1180380" y="839773"/>
                </a:lnTo>
                <a:lnTo>
                  <a:pt x="1195775" y="796784"/>
                </a:lnTo>
                <a:lnTo>
                  <a:pt x="1207986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6" y="471698"/>
                </a:lnTo>
                <a:lnTo>
                  <a:pt x="1195775" y="427295"/>
                </a:lnTo>
                <a:lnTo>
                  <a:pt x="1180380" y="384308"/>
                </a:lnTo>
                <a:lnTo>
                  <a:pt x="1161937" y="342872"/>
                </a:lnTo>
                <a:lnTo>
                  <a:pt x="1140582" y="303123"/>
                </a:lnTo>
                <a:lnTo>
                  <a:pt x="1116451" y="265198"/>
                </a:lnTo>
                <a:lnTo>
                  <a:pt x="1089682" y="229232"/>
                </a:lnTo>
                <a:lnTo>
                  <a:pt x="1060409" y="195362"/>
                </a:lnTo>
                <a:lnTo>
                  <a:pt x="1028769" y="163723"/>
                </a:lnTo>
                <a:lnTo>
                  <a:pt x="994898" y="134452"/>
                </a:lnTo>
                <a:lnTo>
                  <a:pt x="958932" y="107685"/>
                </a:lnTo>
                <a:lnTo>
                  <a:pt x="921008" y="83557"/>
                </a:lnTo>
                <a:lnTo>
                  <a:pt x="881262" y="62205"/>
                </a:lnTo>
                <a:lnTo>
                  <a:pt x="839829" y="43765"/>
                </a:lnTo>
                <a:lnTo>
                  <a:pt x="796847" y="28372"/>
                </a:lnTo>
                <a:lnTo>
                  <a:pt x="752450" y="16163"/>
                </a:lnTo>
                <a:lnTo>
                  <a:pt x="706776" y="7274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7" y="471698"/>
                </a:lnTo>
                <a:lnTo>
                  <a:pt x="28378" y="427295"/>
                </a:lnTo>
                <a:lnTo>
                  <a:pt x="43774" y="384308"/>
                </a:lnTo>
                <a:lnTo>
                  <a:pt x="62218" y="342872"/>
                </a:lnTo>
                <a:lnTo>
                  <a:pt x="83575" y="303123"/>
                </a:lnTo>
                <a:lnTo>
                  <a:pt x="107708" y="265198"/>
                </a:lnTo>
                <a:lnTo>
                  <a:pt x="134480" y="229232"/>
                </a:lnTo>
                <a:lnTo>
                  <a:pt x="163757" y="195362"/>
                </a:lnTo>
                <a:lnTo>
                  <a:pt x="195401" y="163723"/>
                </a:lnTo>
                <a:lnTo>
                  <a:pt x="229278" y="134452"/>
                </a:lnTo>
                <a:lnTo>
                  <a:pt x="265250" y="107685"/>
                </a:lnTo>
                <a:lnTo>
                  <a:pt x="303181" y="83557"/>
                </a:lnTo>
                <a:lnTo>
                  <a:pt x="342937" y="62205"/>
                </a:lnTo>
                <a:lnTo>
                  <a:pt x="384379" y="43765"/>
                </a:lnTo>
                <a:lnTo>
                  <a:pt x="427373" y="28372"/>
                </a:lnTo>
                <a:lnTo>
                  <a:pt x="471782" y="16163"/>
                </a:lnTo>
                <a:lnTo>
                  <a:pt x="517470" y="7274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4"/>
                </a:lnTo>
                <a:lnTo>
                  <a:pt x="752450" y="16163"/>
                </a:lnTo>
                <a:lnTo>
                  <a:pt x="796847" y="28372"/>
                </a:lnTo>
                <a:lnTo>
                  <a:pt x="839829" y="43765"/>
                </a:lnTo>
                <a:lnTo>
                  <a:pt x="881262" y="62205"/>
                </a:lnTo>
                <a:lnTo>
                  <a:pt x="921008" y="83557"/>
                </a:lnTo>
                <a:lnTo>
                  <a:pt x="958932" y="107685"/>
                </a:lnTo>
                <a:lnTo>
                  <a:pt x="994898" y="134452"/>
                </a:lnTo>
                <a:lnTo>
                  <a:pt x="1028769" y="163723"/>
                </a:lnTo>
                <a:lnTo>
                  <a:pt x="1060409" y="195362"/>
                </a:lnTo>
                <a:lnTo>
                  <a:pt x="1089682" y="229232"/>
                </a:lnTo>
                <a:lnTo>
                  <a:pt x="1116451" y="265198"/>
                </a:lnTo>
                <a:lnTo>
                  <a:pt x="1140582" y="303123"/>
                </a:lnTo>
                <a:lnTo>
                  <a:pt x="1161937" y="342872"/>
                </a:lnTo>
                <a:lnTo>
                  <a:pt x="1180380" y="384308"/>
                </a:lnTo>
                <a:lnTo>
                  <a:pt x="1195775" y="427295"/>
                </a:lnTo>
                <a:lnTo>
                  <a:pt x="1207986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6" y="752380"/>
                </a:lnTo>
                <a:lnTo>
                  <a:pt x="1195775" y="796784"/>
                </a:lnTo>
                <a:lnTo>
                  <a:pt x="1180380" y="839773"/>
                </a:lnTo>
                <a:lnTo>
                  <a:pt x="1161937" y="881212"/>
                </a:lnTo>
                <a:lnTo>
                  <a:pt x="1140582" y="920963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1"/>
                </a:lnTo>
                <a:lnTo>
                  <a:pt x="1028769" y="1060373"/>
                </a:lnTo>
                <a:lnTo>
                  <a:pt x="994898" y="1089647"/>
                </a:lnTo>
                <a:lnTo>
                  <a:pt x="958932" y="1116417"/>
                </a:lnTo>
                <a:lnTo>
                  <a:pt x="921008" y="1140547"/>
                </a:lnTo>
                <a:lnTo>
                  <a:pt x="881262" y="1161901"/>
                </a:lnTo>
                <a:lnTo>
                  <a:pt x="839829" y="1180344"/>
                </a:lnTo>
                <a:lnTo>
                  <a:pt x="796847" y="1195738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39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8"/>
                </a:lnTo>
                <a:lnTo>
                  <a:pt x="384379" y="1180344"/>
                </a:lnTo>
                <a:lnTo>
                  <a:pt x="342937" y="1161901"/>
                </a:lnTo>
                <a:lnTo>
                  <a:pt x="303181" y="1140547"/>
                </a:lnTo>
                <a:lnTo>
                  <a:pt x="265250" y="1116417"/>
                </a:lnTo>
                <a:lnTo>
                  <a:pt x="229278" y="1089647"/>
                </a:lnTo>
                <a:lnTo>
                  <a:pt x="195401" y="1060373"/>
                </a:lnTo>
                <a:lnTo>
                  <a:pt x="163757" y="1028731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3"/>
                </a:lnTo>
                <a:lnTo>
                  <a:pt x="62218" y="881212"/>
                </a:lnTo>
                <a:lnTo>
                  <a:pt x="43774" y="839773"/>
                </a:lnTo>
                <a:lnTo>
                  <a:pt x="28378" y="796784"/>
                </a:lnTo>
                <a:lnTo>
                  <a:pt x="16167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1"/>
                </a:lnTo>
                <a:lnTo>
                  <a:pt x="16167" y="752369"/>
                </a:lnTo>
                <a:lnTo>
                  <a:pt x="28378" y="796777"/>
                </a:lnTo>
                <a:lnTo>
                  <a:pt x="43774" y="839769"/>
                </a:lnTo>
                <a:lnTo>
                  <a:pt x="62218" y="881210"/>
                </a:lnTo>
                <a:lnTo>
                  <a:pt x="83575" y="920964"/>
                </a:lnTo>
                <a:lnTo>
                  <a:pt x="107708" y="958894"/>
                </a:lnTo>
                <a:lnTo>
                  <a:pt x="134480" y="994864"/>
                </a:lnTo>
                <a:lnTo>
                  <a:pt x="163757" y="1028739"/>
                </a:lnTo>
                <a:lnTo>
                  <a:pt x="195401" y="1060381"/>
                </a:lnTo>
                <a:lnTo>
                  <a:pt x="229278" y="1089656"/>
                </a:lnTo>
                <a:lnTo>
                  <a:pt x="265250" y="1116427"/>
                </a:lnTo>
                <a:lnTo>
                  <a:pt x="303181" y="1140558"/>
                </a:lnTo>
                <a:lnTo>
                  <a:pt x="342937" y="1161913"/>
                </a:lnTo>
                <a:lnTo>
                  <a:pt x="384379" y="1180356"/>
                </a:lnTo>
                <a:lnTo>
                  <a:pt x="427373" y="1195751"/>
                </a:lnTo>
                <a:lnTo>
                  <a:pt x="471782" y="1207961"/>
                </a:lnTo>
                <a:lnTo>
                  <a:pt x="517470" y="1216852"/>
                </a:lnTo>
                <a:lnTo>
                  <a:pt x="564301" y="1222286"/>
                </a:lnTo>
                <a:lnTo>
                  <a:pt x="612139" y="1224127"/>
                </a:lnTo>
                <a:lnTo>
                  <a:pt x="659960" y="1222286"/>
                </a:lnTo>
                <a:lnTo>
                  <a:pt x="706776" y="1216852"/>
                </a:lnTo>
                <a:lnTo>
                  <a:pt x="752450" y="1207961"/>
                </a:lnTo>
                <a:lnTo>
                  <a:pt x="796847" y="1195751"/>
                </a:lnTo>
                <a:lnTo>
                  <a:pt x="839829" y="1180356"/>
                </a:lnTo>
                <a:lnTo>
                  <a:pt x="881262" y="1161913"/>
                </a:lnTo>
                <a:lnTo>
                  <a:pt x="921008" y="1140558"/>
                </a:lnTo>
                <a:lnTo>
                  <a:pt x="958932" y="1116427"/>
                </a:lnTo>
                <a:lnTo>
                  <a:pt x="994898" y="1089656"/>
                </a:lnTo>
                <a:lnTo>
                  <a:pt x="1028769" y="1060381"/>
                </a:lnTo>
                <a:lnTo>
                  <a:pt x="1060409" y="1028739"/>
                </a:lnTo>
                <a:lnTo>
                  <a:pt x="1089682" y="994864"/>
                </a:lnTo>
                <a:lnTo>
                  <a:pt x="1116451" y="958894"/>
                </a:lnTo>
                <a:lnTo>
                  <a:pt x="1140582" y="920964"/>
                </a:lnTo>
                <a:lnTo>
                  <a:pt x="1161937" y="881210"/>
                </a:lnTo>
                <a:lnTo>
                  <a:pt x="1180380" y="839769"/>
                </a:lnTo>
                <a:lnTo>
                  <a:pt x="1195775" y="796777"/>
                </a:lnTo>
                <a:lnTo>
                  <a:pt x="1207986" y="752369"/>
                </a:lnTo>
                <a:lnTo>
                  <a:pt x="1216876" y="706681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1"/>
                </a:lnTo>
                <a:lnTo>
                  <a:pt x="1207986" y="752369"/>
                </a:lnTo>
                <a:lnTo>
                  <a:pt x="1195775" y="796777"/>
                </a:lnTo>
                <a:lnTo>
                  <a:pt x="1180380" y="839769"/>
                </a:lnTo>
                <a:lnTo>
                  <a:pt x="1161937" y="881210"/>
                </a:lnTo>
                <a:lnTo>
                  <a:pt x="1140582" y="920964"/>
                </a:lnTo>
                <a:lnTo>
                  <a:pt x="1116451" y="958894"/>
                </a:lnTo>
                <a:lnTo>
                  <a:pt x="1089682" y="994864"/>
                </a:lnTo>
                <a:lnTo>
                  <a:pt x="1060409" y="1028739"/>
                </a:lnTo>
                <a:lnTo>
                  <a:pt x="1028769" y="1060381"/>
                </a:lnTo>
                <a:lnTo>
                  <a:pt x="994898" y="1089656"/>
                </a:lnTo>
                <a:lnTo>
                  <a:pt x="958932" y="1116427"/>
                </a:lnTo>
                <a:lnTo>
                  <a:pt x="921008" y="1140558"/>
                </a:lnTo>
                <a:lnTo>
                  <a:pt x="881262" y="1161913"/>
                </a:lnTo>
                <a:lnTo>
                  <a:pt x="839829" y="1180356"/>
                </a:lnTo>
                <a:lnTo>
                  <a:pt x="796847" y="1195751"/>
                </a:lnTo>
                <a:lnTo>
                  <a:pt x="752450" y="1207961"/>
                </a:lnTo>
                <a:lnTo>
                  <a:pt x="706776" y="1216852"/>
                </a:lnTo>
                <a:lnTo>
                  <a:pt x="659960" y="1222286"/>
                </a:lnTo>
                <a:lnTo>
                  <a:pt x="612139" y="1224127"/>
                </a:lnTo>
                <a:lnTo>
                  <a:pt x="564301" y="1222286"/>
                </a:lnTo>
                <a:lnTo>
                  <a:pt x="517470" y="1216852"/>
                </a:lnTo>
                <a:lnTo>
                  <a:pt x="471782" y="1207961"/>
                </a:lnTo>
                <a:lnTo>
                  <a:pt x="427373" y="1195751"/>
                </a:lnTo>
                <a:lnTo>
                  <a:pt x="384379" y="1180356"/>
                </a:lnTo>
                <a:lnTo>
                  <a:pt x="342937" y="1161913"/>
                </a:lnTo>
                <a:lnTo>
                  <a:pt x="303181" y="1140558"/>
                </a:lnTo>
                <a:lnTo>
                  <a:pt x="265250" y="1116427"/>
                </a:lnTo>
                <a:lnTo>
                  <a:pt x="229278" y="1089656"/>
                </a:lnTo>
                <a:lnTo>
                  <a:pt x="195401" y="1060381"/>
                </a:lnTo>
                <a:lnTo>
                  <a:pt x="163757" y="1028739"/>
                </a:lnTo>
                <a:lnTo>
                  <a:pt x="134480" y="994864"/>
                </a:lnTo>
                <a:lnTo>
                  <a:pt x="107708" y="958894"/>
                </a:lnTo>
                <a:lnTo>
                  <a:pt x="83575" y="920964"/>
                </a:lnTo>
                <a:lnTo>
                  <a:pt x="62218" y="881210"/>
                </a:lnTo>
                <a:lnTo>
                  <a:pt x="43774" y="839769"/>
                </a:lnTo>
                <a:lnTo>
                  <a:pt x="28378" y="796777"/>
                </a:lnTo>
                <a:lnTo>
                  <a:pt x="16167" y="752369"/>
                </a:lnTo>
                <a:lnTo>
                  <a:pt x="7276" y="706681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53537" y="4973829"/>
            <a:ext cx="1036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1060"/>
              </a:lnSpc>
              <a:spcBef>
                <a:spcPts val="100"/>
              </a:spcBef>
            </a:pPr>
            <a:r>
              <a:rPr sz="900" b="1" spc="-135" dirty="0">
                <a:solidFill>
                  <a:srgbClr val="00CC99"/>
                </a:solidFill>
                <a:latin typeface="Verdana"/>
                <a:cs typeface="Verdana"/>
              </a:rPr>
              <a:t>БЕЗВОЗМЕЗДНЫЕ</a:t>
            </a:r>
            <a:endParaRPr sz="9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100" b="1" spc="-150" dirty="0">
                <a:solidFill>
                  <a:srgbClr val="00CC99"/>
                </a:solidFill>
                <a:latin typeface="Verdana"/>
                <a:cs typeface="Verdana"/>
              </a:rPr>
              <a:t>ПОСТУПЛЕНИЯ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0523" y="3964052"/>
            <a:ext cx="97028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 marR="5080" indent="-111760">
              <a:lnSpc>
                <a:spcPts val="1400"/>
              </a:lnSpc>
              <a:spcBef>
                <a:spcPts val="180"/>
              </a:spcBef>
            </a:pPr>
            <a:r>
              <a:rPr sz="1200" b="1" spc="-145" dirty="0">
                <a:solidFill>
                  <a:srgbClr val="00CC99"/>
                </a:solidFill>
                <a:latin typeface="Verdana"/>
                <a:cs typeface="Verdana"/>
              </a:rPr>
              <a:t>НАЛ</a:t>
            </a:r>
            <a:r>
              <a:rPr sz="1200" b="1" spc="-130" dirty="0">
                <a:solidFill>
                  <a:srgbClr val="00CC99"/>
                </a:solidFill>
                <a:latin typeface="Verdana"/>
                <a:cs typeface="Verdana"/>
              </a:rPr>
              <a:t>О</a:t>
            </a:r>
            <a:r>
              <a:rPr sz="1200" b="1" spc="-100" dirty="0">
                <a:solidFill>
                  <a:srgbClr val="00CC99"/>
                </a:solidFill>
                <a:latin typeface="Verdana"/>
                <a:cs typeface="Verdana"/>
              </a:rPr>
              <a:t>Г</a:t>
            </a:r>
            <a:r>
              <a:rPr sz="1200" b="1" spc="-165" dirty="0">
                <a:solidFill>
                  <a:srgbClr val="00CC99"/>
                </a:solidFill>
                <a:latin typeface="Verdana"/>
                <a:cs typeface="Verdana"/>
              </a:rPr>
              <a:t>ОВЫ</a:t>
            </a:r>
            <a:r>
              <a:rPr sz="1200" b="1" spc="-135" dirty="0">
                <a:solidFill>
                  <a:srgbClr val="00CC99"/>
                </a:solidFill>
                <a:latin typeface="Verdana"/>
                <a:cs typeface="Verdana"/>
              </a:rPr>
              <a:t>Е  </a:t>
            </a: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3278" y="5848603"/>
            <a:ext cx="1064895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00CC99"/>
                </a:solidFill>
                <a:latin typeface="Verdana"/>
                <a:cs typeface="Verdana"/>
              </a:rPr>
              <a:t>НЕНАЛОГОВЫЕ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" algn="ctr">
              <a:lnSpc>
                <a:spcPts val="1430"/>
              </a:lnSpc>
            </a:pP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9845" y="609727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012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70" dirty="0">
                <a:solidFill>
                  <a:srgbClr val="5C6E7D"/>
                </a:solidFill>
              </a:rPr>
              <a:t>МЕЖБЮДЖЕТНЫЕ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8975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</a:t>
            </a:r>
            <a:r>
              <a:rPr sz="1600" i="1" spc="-2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безвозмездно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1282065" algn="l"/>
                <a:tab pos="2383790" algn="l"/>
                <a:tab pos="3420745" algn="l"/>
                <a:tab pos="4495165" algn="l"/>
                <a:tab pos="4759960" algn="l"/>
                <a:tab pos="5734050" algn="l"/>
              </a:tabLst>
            </a:pP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20" dirty="0">
                <a:latin typeface="Verdana"/>
                <a:cs typeface="Verdana"/>
              </a:rPr>
              <a:t>о</a:t>
            </a:r>
            <a:r>
              <a:rPr sz="1600" i="1" spc="10" dirty="0">
                <a:latin typeface="Verdana"/>
                <a:cs typeface="Verdana"/>
              </a:rPr>
              <a:t>д</a:t>
            </a:r>
            <a:r>
              <a:rPr sz="1600" i="1" spc="-50" dirty="0">
                <a:latin typeface="Verdana"/>
                <a:cs typeface="Verdana"/>
              </a:rPr>
              <a:t>н</a:t>
            </a:r>
            <a:r>
              <a:rPr sz="1600" i="1" spc="-10" dirty="0">
                <a:latin typeface="Verdana"/>
                <a:cs typeface="Verdana"/>
              </a:rPr>
              <a:t>ого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-5" dirty="0">
                <a:latin typeface="Verdana"/>
                <a:cs typeface="Verdana"/>
              </a:rPr>
              <a:t>р</a:t>
            </a:r>
            <a:r>
              <a:rPr sz="1600" i="1" spc="10" dirty="0">
                <a:latin typeface="Verdana"/>
                <a:cs typeface="Verdana"/>
              </a:rPr>
              <a:t>у</a:t>
            </a:r>
            <a:r>
              <a:rPr sz="1600" i="1" spc="-50" dirty="0">
                <a:latin typeface="Verdana"/>
                <a:cs typeface="Verdana"/>
              </a:rPr>
              <a:t>г</a:t>
            </a:r>
            <a:r>
              <a:rPr sz="1600" i="1" spc="-55" dirty="0">
                <a:latin typeface="Verdana"/>
                <a:cs typeface="Verdana"/>
              </a:rPr>
              <a:t>о</a:t>
            </a:r>
            <a:r>
              <a:rPr sz="1600" i="1" spc="95" dirty="0">
                <a:latin typeface="Verdana"/>
                <a:cs typeface="Verdana"/>
              </a:rPr>
              <a:t>му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90" dirty="0">
                <a:latin typeface="Verdana"/>
                <a:cs typeface="Verdana"/>
              </a:rPr>
              <a:t>ф</a:t>
            </a:r>
            <a:r>
              <a:rPr sz="1600" i="1" spc="130" dirty="0">
                <a:latin typeface="Verdana"/>
                <a:cs typeface="Verdana"/>
              </a:rPr>
              <a:t>орме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-25" dirty="0">
                <a:latin typeface="Verdana"/>
                <a:cs typeface="Verdana"/>
              </a:rPr>
              <a:t>таци</a:t>
            </a:r>
            <a:r>
              <a:rPr sz="1600" i="1" spc="-100" dirty="0">
                <a:latin typeface="Verdana"/>
                <a:cs typeface="Verdana"/>
              </a:rPr>
              <a:t>й,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946529"/>
            <a:ext cx="4430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0" dirty="0">
                <a:latin typeface="Verdana"/>
                <a:cs typeface="Verdana"/>
              </a:rPr>
              <a:t>субвенций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125" dirty="0">
                <a:latin typeface="Verdana"/>
                <a:cs typeface="Verdana"/>
              </a:rPr>
              <a:t>иных</a:t>
            </a:r>
            <a:r>
              <a:rPr sz="1600" i="1" spc="-4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трансфертов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348878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9176" y="2634489"/>
            <a:ext cx="913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9176" y="2817368"/>
            <a:ext cx="915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2" y="2451354"/>
            <a:ext cx="4317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одним </a:t>
            </a:r>
            <a:r>
              <a:rPr sz="1200" i="1" spc="25" dirty="0">
                <a:latin typeface="Verdana"/>
                <a:cs typeface="Verdana"/>
              </a:rPr>
              <a:t>бюджетом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другому </a:t>
            </a:r>
            <a:r>
              <a:rPr sz="1200" i="1" spc="-15" dirty="0">
                <a:latin typeface="Verdana"/>
                <a:cs typeface="Verdana"/>
              </a:rPr>
              <a:t>бюджету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3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0905" y="3416301"/>
            <a:ext cx="6290183" cy="312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94836" y="4035933"/>
            <a:ext cx="1355725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МЕЖ</a:t>
            </a:r>
            <a:r>
              <a:rPr sz="1200" b="1" spc="-155" dirty="0">
                <a:solidFill>
                  <a:srgbClr val="5C6E7D"/>
                </a:solidFill>
                <a:latin typeface="Verdana"/>
                <a:cs typeface="Verdana"/>
              </a:rPr>
              <a:t>БЮД</a:t>
            </a:r>
            <a:r>
              <a:rPr sz="1200" b="1" spc="-180" dirty="0">
                <a:solidFill>
                  <a:srgbClr val="5C6E7D"/>
                </a:solidFill>
                <a:latin typeface="Verdana"/>
                <a:cs typeface="Verdana"/>
              </a:rPr>
              <a:t>Ж</a:t>
            </a:r>
            <a:r>
              <a:rPr sz="1200" b="1" spc="-240" dirty="0">
                <a:solidFill>
                  <a:srgbClr val="5C6E7D"/>
                </a:solidFill>
                <a:latin typeface="Verdana"/>
                <a:cs typeface="Verdana"/>
              </a:rPr>
              <a:t>ЕТНЫ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spc="-225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198" y="4679696"/>
            <a:ext cx="880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C6E7D"/>
                </a:solidFill>
                <a:latin typeface="Verdana"/>
                <a:cs typeface="Verdana"/>
              </a:rPr>
              <a:t>СУБСИ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ДИИ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0930" y="4679696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5C6E7D"/>
                </a:solidFill>
                <a:latin typeface="Verdana"/>
                <a:cs typeface="Verdana"/>
              </a:rPr>
              <a:t>ДОТАЦИИ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9627" y="5831841"/>
            <a:ext cx="924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200" b="1" spc="-30" dirty="0">
                <a:solidFill>
                  <a:srgbClr val="5C6E7D"/>
                </a:solidFill>
                <a:latin typeface="Verdana"/>
                <a:cs typeface="Verdana"/>
              </a:rPr>
              <a:t>У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БВЕ</a:t>
            </a:r>
            <a:r>
              <a:rPr sz="1200" b="1" spc="-23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200" b="1" spc="-170" dirty="0">
                <a:solidFill>
                  <a:srgbClr val="5C6E7D"/>
                </a:solidFill>
                <a:latin typeface="Verdana"/>
                <a:cs typeface="Verdana"/>
              </a:rPr>
              <a:t>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8047" y="5831841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5C6E7D"/>
                </a:solidFill>
                <a:latin typeface="Verdana"/>
                <a:cs typeface="Verdana"/>
              </a:rPr>
              <a:t>ИНЫЕ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 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МБТ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1107996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i="1" spc="-570" dirty="0" smtClean="0">
                <a:solidFill>
                  <a:srgbClr val="5C6E7D"/>
                </a:solidFill>
              </a:rPr>
              <a:t>МЕЖБЮДЖЕТНЫЕ ОТНОШЕНИЯ</a:t>
            </a:r>
            <a:endParaRPr lang="ru-RU" i="1" spc="-570" dirty="0">
              <a:solidFill>
                <a:srgbClr val="5C6E7D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324600" y="762000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738664"/>
          </a:xfrm>
        </p:spPr>
        <p:txBody>
          <a:bodyPr/>
          <a:lstStyle/>
          <a:p>
            <a:r>
              <a:rPr lang="ru-RU" i="1" dirty="0" smtClean="0"/>
              <a:t>- взаимоотношения между публично-правовыми образованиями по вопросам осуществления бюджетного процесса.</a:t>
            </a:r>
            <a:endParaRPr lang="ru-RU" i="1" dirty="0"/>
          </a:p>
        </p:txBody>
      </p:sp>
      <p:sp>
        <p:nvSpPr>
          <p:cNvPr id="7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mass-images.pro/files/preview/2/14/6cba708f906bf04730448d7208cc4790.png?1638888173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43200"/>
            <a:ext cx="5410200" cy="3124200"/>
          </a:xfrm>
          <a:prstGeom prst="rect">
            <a:avLst/>
          </a:prstGeom>
          <a:noFill/>
        </p:spPr>
      </p:pic>
      <p:sp>
        <p:nvSpPr>
          <p:cNvPr id="6" name="object 11"/>
          <p:cNvSpPr/>
          <p:nvPr/>
        </p:nvSpPr>
        <p:spPr>
          <a:xfrm>
            <a:off x="755574" y="2348878"/>
            <a:ext cx="7778826" cy="1003922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pPr algn="just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                    </a:t>
            </a:r>
            <a:r>
              <a:rPr lang="ru-RU" sz="1200" b="1" i="1" dirty="0" smtClean="0">
                <a:latin typeface="Verdana" pitchFamily="34" charset="0"/>
                <a:ea typeface="Verdana" pitchFamily="34" charset="0"/>
              </a:rPr>
              <a:t>В Бюджетном Кодексе</a:t>
            </a:r>
            <a:r>
              <a:rPr lang="ru-RU" i="1" dirty="0" smtClean="0"/>
              <a:t>:</a:t>
            </a:r>
          </a:p>
          <a:p>
            <a:pPr algn="just"/>
            <a:r>
              <a:rPr lang="ru-RU" dirty="0" smtClean="0"/>
              <a:t>                 </a:t>
            </a: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 - взаимоотношения между публично-правовыми образованиями по вопросам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регулирования бюджетных  правоотношений, организации и осуществления  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бюджетного процесса»</a:t>
            </a:r>
            <a:endParaRPr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51600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45" dirty="0">
                <a:solidFill>
                  <a:srgbClr val="009999"/>
                </a:solidFill>
              </a:rPr>
              <a:t>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часть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dirty="0">
                <a:latin typeface="Verdana"/>
                <a:cs typeface="Verdana"/>
              </a:rPr>
              <a:t>граждан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5" dirty="0">
                <a:latin typeface="Verdana"/>
                <a:cs typeface="Verdana"/>
              </a:rPr>
              <a:t>организаций,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15" dirty="0">
                <a:latin typeface="Verdana"/>
                <a:cs typeface="Verdana"/>
              </a:rPr>
              <a:t>они</a:t>
            </a:r>
            <a:r>
              <a:rPr sz="1600" i="1" spc="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обязаны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заплатить </a:t>
            </a:r>
            <a:r>
              <a:rPr sz="1600" i="1" spc="-15" dirty="0">
                <a:latin typeface="Verdana"/>
                <a:cs typeface="Verdana"/>
              </a:rPr>
              <a:t>государству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39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лиц,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70" dirty="0">
                <a:latin typeface="Verdana"/>
                <a:cs typeface="Verdana"/>
              </a:rPr>
              <a:t>прибыль, </a:t>
            </a:r>
            <a:r>
              <a:rPr sz="1600" i="1" spc="-30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имущество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лиц,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641729"/>
            <a:ext cx="4617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земельный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налог,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транспортный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налог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060829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17347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31349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753" y="216331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1" y="234619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454025" algn="l"/>
                <a:tab pos="696595" algn="l"/>
                <a:tab pos="1699895" algn="l"/>
                <a:tab pos="2551430" algn="l"/>
                <a:tab pos="3489325" algn="l"/>
                <a:tab pos="4414520" algn="l"/>
                <a:tab pos="5138420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95" dirty="0">
                <a:latin typeface="Verdana"/>
                <a:cs typeface="Verdana"/>
              </a:rPr>
              <a:t>к	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65" dirty="0">
                <a:latin typeface="Verdana"/>
                <a:cs typeface="Verdana"/>
              </a:rPr>
              <a:t>т</a:t>
            </a:r>
            <a:r>
              <a:rPr sz="1200" i="1" spc="-70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ятс</a:t>
            </a:r>
            <a:r>
              <a:rPr sz="1200" i="1" spc="-75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3" y="2529028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Verdana"/>
                <a:cs typeface="Verdana"/>
              </a:rPr>
              <a:t>предусмотренных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</a:t>
            </a:r>
            <a:r>
              <a:rPr sz="1200" i="1" spc="185" dirty="0">
                <a:latin typeface="Verdana"/>
                <a:cs typeface="Verdana"/>
              </a:rPr>
              <a:t> </a:t>
            </a:r>
            <a:r>
              <a:rPr sz="1200" i="1" spc="55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1" y="2712212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налогах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сборах </a:t>
            </a:r>
            <a:r>
              <a:rPr sz="1200" i="1" dirty="0">
                <a:latin typeface="Verdana"/>
                <a:cs typeface="Verdana"/>
              </a:rPr>
              <a:t>федеральных </a:t>
            </a:r>
            <a:r>
              <a:rPr sz="1200" i="1" spc="-40" dirty="0">
                <a:latin typeface="Verdana"/>
                <a:cs typeface="Verdana"/>
              </a:rPr>
              <a:t>налогов и </a:t>
            </a:r>
            <a:r>
              <a:rPr sz="1200" i="1" spc="15" dirty="0">
                <a:latin typeface="Verdana"/>
                <a:cs typeface="Verdana"/>
              </a:rPr>
              <a:t>сборов,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</a:t>
            </a:r>
            <a:r>
              <a:rPr sz="1200" i="1" spc="-229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35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895092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dirty="0">
                <a:latin typeface="Verdana"/>
                <a:cs typeface="Verdana"/>
              </a:rPr>
              <a:t>предусмотренных специальными </a:t>
            </a:r>
            <a:r>
              <a:rPr sz="1200" i="1" spc="-25" dirty="0">
                <a:latin typeface="Verdana"/>
                <a:cs typeface="Verdana"/>
              </a:rPr>
              <a:t>налоговыми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режимами,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1" y="3077972"/>
            <a:ext cx="531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региональных и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5" dirty="0">
                <a:latin typeface="Verdana"/>
                <a:cs typeface="Verdana"/>
              </a:rPr>
              <a:t>пеней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штрафов</a:t>
            </a:r>
            <a:r>
              <a:rPr sz="1200" i="1" spc="165" dirty="0">
                <a:latin typeface="Verdana"/>
                <a:cs typeface="Verdana"/>
              </a:rPr>
              <a:t> </a:t>
            </a:r>
            <a:r>
              <a:rPr sz="1200" i="1" spc="20" dirty="0">
                <a:latin typeface="Verdana"/>
                <a:cs typeface="Verdana"/>
              </a:rPr>
              <a:t>по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1" y="3260853"/>
            <a:ext cx="491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Verdana"/>
                <a:cs typeface="Verdana"/>
              </a:rPr>
              <a:t>ним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1" y="0"/>
                </a:moveTo>
                <a:lnTo>
                  <a:pt x="635181" y="1717"/>
                </a:lnTo>
                <a:lnTo>
                  <a:pt x="587265" y="6794"/>
                </a:lnTo>
                <a:lnTo>
                  <a:pt x="540391" y="15113"/>
                </a:lnTo>
                <a:lnTo>
                  <a:pt x="494674" y="26559"/>
                </a:lnTo>
                <a:lnTo>
                  <a:pt x="450230" y="41015"/>
                </a:lnTo>
                <a:lnTo>
                  <a:pt x="407174" y="58367"/>
                </a:lnTo>
                <a:lnTo>
                  <a:pt x="365624" y="78498"/>
                </a:lnTo>
                <a:lnTo>
                  <a:pt x="325694" y="101293"/>
                </a:lnTo>
                <a:lnTo>
                  <a:pt x="287500" y="126634"/>
                </a:lnTo>
                <a:lnTo>
                  <a:pt x="251159" y="154408"/>
                </a:lnTo>
                <a:lnTo>
                  <a:pt x="216786" y="184497"/>
                </a:lnTo>
                <a:lnTo>
                  <a:pt x="184497" y="216786"/>
                </a:lnTo>
                <a:lnTo>
                  <a:pt x="154408" y="251159"/>
                </a:lnTo>
                <a:lnTo>
                  <a:pt x="126634" y="287500"/>
                </a:lnTo>
                <a:lnTo>
                  <a:pt x="101293" y="325694"/>
                </a:lnTo>
                <a:lnTo>
                  <a:pt x="78498" y="365624"/>
                </a:lnTo>
                <a:lnTo>
                  <a:pt x="58367" y="407174"/>
                </a:lnTo>
                <a:lnTo>
                  <a:pt x="41015" y="450230"/>
                </a:lnTo>
                <a:lnTo>
                  <a:pt x="26559" y="494674"/>
                </a:lnTo>
                <a:lnTo>
                  <a:pt x="15113" y="540391"/>
                </a:lnTo>
                <a:lnTo>
                  <a:pt x="6794" y="587265"/>
                </a:lnTo>
                <a:lnTo>
                  <a:pt x="1717" y="635181"/>
                </a:lnTo>
                <a:lnTo>
                  <a:pt x="0" y="684022"/>
                </a:lnTo>
                <a:lnTo>
                  <a:pt x="1717" y="732878"/>
                </a:lnTo>
                <a:lnTo>
                  <a:pt x="6794" y="780808"/>
                </a:lnTo>
                <a:lnTo>
                  <a:pt x="15113" y="827696"/>
                </a:lnTo>
                <a:lnTo>
                  <a:pt x="26559" y="873425"/>
                </a:lnTo>
                <a:lnTo>
                  <a:pt x="41015" y="917879"/>
                </a:lnTo>
                <a:lnTo>
                  <a:pt x="58367" y="960944"/>
                </a:lnTo>
                <a:lnTo>
                  <a:pt x="78498" y="1002503"/>
                </a:lnTo>
                <a:lnTo>
                  <a:pt x="101293" y="1042441"/>
                </a:lnTo>
                <a:lnTo>
                  <a:pt x="126634" y="1080641"/>
                </a:lnTo>
                <a:lnTo>
                  <a:pt x="154408" y="1116988"/>
                </a:lnTo>
                <a:lnTo>
                  <a:pt x="184497" y="1151366"/>
                </a:lnTo>
                <a:lnTo>
                  <a:pt x="216786" y="1183659"/>
                </a:lnTo>
                <a:lnTo>
                  <a:pt x="251159" y="1213752"/>
                </a:lnTo>
                <a:lnTo>
                  <a:pt x="287500" y="1241528"/>
                </a:lnTo>
                <a:lnTo>
                  <a:pt x="325694" y="1266872"/>
                </a:lnTo>
                <a:lnTo>
                  <a:pt x="365624" y="1289668"/>
                </a:lnTo>
                <a:lnTo>
                  <a:pt x="407174" y="1309801"/>
                </a:lnTo>
                <a:lnTo>
                  <a:pt x="450230" y="1327153"/>
                </a:lnTo>
                <a:lnTo>
                  <a:pt x="494674" y="1341611"/>
                </a:lnTo>
                <a:lnTo>
                  <a:pt x="540391" y="1353057"/>
                </a:lnTo>
                <a:lnTo>
                  <a:pt x="587265" y="1361376"/>
                </a:lnTo>
                <a:lnTo>
                  <a:pt x="635181" y="1366453"/>
                </a:lnTo>
                <a:lnTo>
                  <a:pt x="684021" y="1368171"/>
                </a:lnTo>
                <a:lnTo>
                  <a:pt x="732878" y="1366453"/>
                </a:lnTo>
                <a:lnTo>
                  <a:pt x="780808" y="1361376"/>
                </a:lnTo>
                <a:lnTo>
                  <a:pt x="827696" y="1353057"/>
                </a:lnTo>
                <a:lnTo>
                  <a:pt x="873425" y="1341611"/>
                </a:lnTo>
                <a:lnTo>
                  <a:pt x="917879" y="1327153"/>
                </a:lnTo>
                <a:lnTo>
                  <a:pt x="960944" y="1309801"/>
                </a:lnTo>
                <a:lnTo>
                  <a:pt x="1002503" y="1289668"/>
                </a:lnTo>
                <a:lnTo>
                  <a:pt x="1042441" y="1266872"/>
                </a:lnTo>
                <a:lnTo>
                  <a:pt x="1080641" y="1241528"/>
                </a:lnTo>
                <a:lnTo>
                  <a:pt x="1116988" y="1213752"/>
                </a:lnTo>
                <a:lnTo>
                  <a:pt x="1151366" y="1183659"/>
                </a:lnTo>
                <a:lnTo>
                  <a:pt x="1183659" y="1151366"/>
                </a:lnTo>
                <a:lnTo>
                  <a:pt x="1213752" y="1116988"/>
                </a:lnTo>
                <a:lnTo>
                  <a:pt x="1241528" y="1080641"/>
                </a:lnTo>
                <a:lnTo>
                  <a:pt x="1266872" y="1042441"/>
                </a:lnTo>
                <a:lnTo>
                  <a:pt x="1289668" y="1002503"/>
                </a:lnTo>
                <a:lnTo>
                  <a:pt x="1309801" y="960944"/>
                </a:lnTo>
                <a:lnTo>
                  <a:pt x="1327153" y="917879"/>
                </a:lnTo>
                <a:lnTo>
                  <a:pt x="1341611" y="873425"/>
                </a:lnTo>
                <a:lnTo>
                  <a:pt x="1353057" y="827696"/>
                </a:lnTo>
                <a:lnTo>
                  <a:pt x="1361376" y="780808"/>
                </a:lnTo>
                <a:lnTo>
                  <a:pt x="1366453" y="732878"/>
                </a:lnTo>
                <a:lnTo>
                  <a:pt x="1368170" y="684022"/>
                </a:lnTo>
                <a:lnTo>
                  <a:pt x="1366453" y="635181"/>
                </a:lnTo>
                <a:lnTo>
                  <a:pt x="1361376" y="587265"/>
                </a:lnTo>
                <a:lnTo>
                  <a:pt x="1353057" y="540391"/>
                </a:lnTo>
                <a:lnTo>
                  <a:pt x="1341611" y="494674"/>
                </a:lnTo>
                <a:lnTo>
                  <a:pt x="1327153" y="450230"/>
                </a:lnTo>
                <a:lnTo>
                  <a:pt x="1309801" y="407174"/>
                </a:lnTo>
                <a:lnTo>
                  <a:pt x="1289668" y="365624"/>
                </a:lnTo>
                <a:lnTo>
                  <a:pt x="1266872" y="325694"/>
                </a:lnTo>
                <a:lnTo>
                  <a:pt x="1241528" y="287500"/>
                </a:lnTo>
                <a:lnTo>
                  <a:pt x="1213752" y="251159"/>
                </a:lnTo>
                <a:lnTo>
                  <a:pt x="1183659" y="216786"/>
                </a:lnTo>
                <a:lnTo>
                  <a:pt x="1151366" y="184497"/>
                </a:lnTo>
                <a:lnTo>
                  <a:pt x="1116988" y="154408"/>
                </a:lnTo>
                <a:lnTo>
                  <a:pt x="1080641" y="126634"/>
                </a:lnTo>
                <a:lnTo>
                  <a:pt x="1042441" y="101293"/>
                </a:lnTo>
                <a:lnTo>
                  <a:pt x="1002503" y="78498"/>
                </a:lnTo>
                <a:lnTo>
                  <a:pt x="960944" y="58367"/>
                </a:lnTo>
                <a:lnTo>
                  <a:pt x="917879" y="41015"/>
                </a:lnTo>
                <a:lnTo>
                  <a:pt x="873425" y="26559"/>
                </a:lnTo>
                <a:lnTo>
                  <a:pt x="827696" y="15113"/>
                </a:lnTo>
                <a:lnTo>
                  <a:pt x="780808" y="6794"/>
                </a:lnTo>
                <a:lnTo>
                  <a:pt x="732878" y="1717"/>
                </a:lnTo>
                <a:lnTo>
                  <a:pt x="684021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684022"/>
                </a:moveTo>
                <a:lnTo>
                  <a:pt x="1717" y="635181"/>
                </a:lnTo>
                <a:lnTo>
                  <a:pt x="6794" y="587265"/>
                </a:lnTo>
                <a:lnTo>
                  <a:pt x="15113" y="540391"/>
                </a:lnTo>
                <a:lnTo>
                  <a:pt x="26559" y="494674"/>
                </a:lnTo>
                <a:lnTo>
                  <a:pt x="41015" y="450230"/>
                </a:lnTo>
                <a:lnTo>
                  <a:pt x="58367" y="407174"/>
                </a:lnTo>
                <a:lnTo>
                  <a:pt x="78498" y="365624"/>
                </a:lnTo>
                <a:lnTo>
                  <a:pt x="101293" y="325694"/>
                </a:lnTo>
                <a:lnTo>
                  <a:pt x="126634" y="287500"/>
                </a:lnTo>
                <a:lnTo>
                  <a:pt x="154408" y="251159"/>
                </a:lnTo>
                <a:lnTo>
                  <a:pt x="184497" y="216786"/>
                </a:lnTo>
                <a:lnTo>
                  <a:pt x="216786" y="184497"/>
                </a:lnTo>
                <a:lnTo>
                  <a:pt x="251159" y="154408"/>
                </a:lnTo>
                <a:lnTo>
                  <a:pt x="287500" y="126634"/>
                </a:lnTo>
                <a:lnTo>
                  <a:pt x="325694" y="101293"/>
                </a:lnTo>
                <a:lnTo>
                  <a:pt x="365624" y="78498"/>
                </a:lnTo>
                <a:lnTo>
                  <a:pt x="407174" y="58367"/>
                </a:lnTo>
                <a:lnTo>
                  <a:pt x="450230" y="41015"/>
                </a:lnTo>
                <a:lnTo>
                  <a:pt x="494674" y="26559"/>
                </a:lnTo>
                <a:lnTo>
                  <a:pt x="540391" y="15113"/>
                </a:lnTo>
                <a:lnTo>
                  <a:pt x="587265" y="6794"/>
                </a:lnTo>
                <a:lnTo>
                  <a:pt x="635181" y="1717"/>
                </a:lnTo>
                <a:lnTo>
                  <a:pt x="684021" y="0"/>
                </a:lnTo>
                <a:lnTo>
                  <a:pt x="732878" y="1717"/>
                </a:lnTo>
                <a:lnTo>
                  <a:pt x="780808" y="6794"/>
                </a:lnTo>
                <a:lnTo>
                  <a:pt x="827696" y="15113"/>
                </a:lnTo>
                <a:lnTo>
                  <a:pt x="873425" y="26559"/>
                </a:lnTo>
                <a:lnTo>
                  <a:pt x="917879" y="41015"/>
                </a:lnTo>
                <a:lnTo>
                  <a:pt x="960944" y="58367"/>
                </a:lnTo>
                <a:lnTo>
                  <a:pt x="1002503" y="78498"/>
                </a:lnTo>
                <a:lnTo>
                  <a:pt x="1042441" y="101293"/>
                </a:lnTo>
                <a:lnTo>
                  <a:pt x="1080641" y="126634"/>
                </a:lnTo>
                <a:lnTo>
                  <a:pt x="1116988" y="154408"/>
                </a:lnTo>
                <a:lnTo>
                  <a:pt x="1151366" y="184497"/>
                </a:lnTo>
                <a:lnTo>
                  <a:pt x="1183659" y="216786"/>
                </a:lnTo>
                <a:lnTo>
                  <a:pt x="1213752" y="251159"/>
                </a:lnTo>
                <a:lnTo>
                  <a:pt x="1241528" y="287500"/>
                </a:lnTo>
                <a:lnTo>
                  <a:pt x="1266872" y="325694"/>
                </a:lnTo>
                <a:lnTo>
                  <a:pt x="1289668" y="365624"/>
                </a:lnTo>
                <a:lnTo>
                  <a:pt x="1309801" y="407174"/>
                </a:lnTo>
                <a:lnTo>
                  <a:pt x="1327153" y="450230"/>
                </a:lnTo>
                <a:lnTo>
                  <a:pt x="1341611" y="494674"/>
                </a:lnTo>
                <a:lnTo>
                  <a:pt x="1353057" y="540391"/>
                </a:lnTo>
                <a:lnTo>
                  <a:pt x="1361376" y="587265"/>
                </a:lnTo>
                <a:lnTo>
                  <a:pt x="1366453" y="635181"/>
                </a:lnTo>
                <a:lnTo>
                  <a:pt x="1368170" y="684022"/>
                </a:lnTo>
                <a:lnTo>
                  <a:pt x="1366453" y="732878"/>
                </a:lnTo>
                <a:lnTo>
                  <a:pt x="1361376" y="780808"/>
                </a:lnTo>
                <a:lnTo>
                  <a:pt x="1353057" y="827696"/>
                </a:lnTo>
                <a:lnTo>
                  <a:pt x="1341611" y="873425"/>
                </a:lnTo>
                <a:lnTo>
                  <a:pt x="1327153" y="917879"/>
                </a:lnTo>
                <a:lnTo>
                  <a:pt x="1309801" y="960944"/>
                </a:lnTo>
                <a:lnTo>
                  <a:pt x="1289668" y="1002503"/>
                </a:lnTo>
                <a:lnTo>
                  <a:pt x="1266872" y="1042441"/>
                </a:lnTo>
                <a:lnTo>
                  <a:pt x="1241528" y="1080641"/>
                </a:lnTo>
                <a:lnTo>
                  <a:pt x="1213752" y="1116988"/>
                </a:lnTo>
                <a:lnTo>
                  <a:pt x="1183659" y="1151366"/>
                </a:lnTo>
                <a:lnTo>
                  <a:pt x="1151366" y="1183659"/>
                </a:lnTo>
                <a:lnTo>
                  <a:pt x="1116988" y="1213752"/>
                </a:lnTo>
                <a:lnTo>
                  <a:pt x="1080641" y="1241528"/>
                </a:lnTo>
                <a:lnTo>
                  <a:pt x="1042441" y="1266872"/>
                </a:lnTo>
                <a:lnTo>
                  <a:pt x="1002503" y="1289668"/>
                </a:lnTo>
                <a:lnTo>
                  <a:pt x="960944" y="1309801"/>
                </a:lnTo>
                <a:lnTo>
                  <a:pt x="917879" y="1327153"/>
                </a:lnTo>
                <a:lnTo>
                  <a:pt x="873425" y="1341611"/>
                </a:lnTo>
                <a:lnTo>
                  <a:pt x="827696" y="1353057"/>
                </a:lnTo>
                <a:lnTo>
                  <a:pt x="780808" y="1361376"/>
                </a:lnTo>
                <a:lnTo>
                  <a:pt x="732878" y="1366453"/>
                </a:lnTo>
                <a:lnTo>
                  <a:pt x="684021" y="1368171"/>
                </a:lnTo>
                <a:lnTo>
                  <a:pt x="635181" y="1366453"/>
                </a:lnTo>
                <a:lnTo>
                  <a:pt x="587265" y="1361376"/>
                </a:lnTo>
                <a:lnTo>
                  <a:pt x="540391" y="1353057"/>
                </a:lnTo>
                <a:lnTo>
                  <a:pt x="494674" y="1341611"/>
                </a:lnTo>
                <a:lnTo>
                  <a:pt x="450230" y="1327153"/>
                </a:lnTo>
                <a:lnTo>
                  <a:pt x="407174" y="1309801"/>
                </a:lnTo>
                <a:lnTo>
                  <a:pt x="365624" y="1289668"/>
                </a:lnTo>
                <a:lnTo>
                  <a:pt x="325694" y="1266872"/>
                </a:lnTo>
                <a:lnTo>
                  <a:pt x="287500" y="1241528"/>
                </a:lnTo>
                <a:lnTo>
                  <a:pt x="251159" y="1213752"/>
                </a:lnTo>
                <a:lnTo>
                  <a:pt x="216786" y="1183659"/>
                </a:lnTo>
                <a:lnTo>
                  <a:pt x="184497" y="1151366"/>
                </a:lnTo>
                <a:lnTo>
                  <a:pt x="154408" y="1116988"/>
                </a:lnTo>
                <a:lnTo>
                  <a:pt x="126634" y="1080641"/>
                </a:lnTo>
                <a:lnTo>
                  <a:pt x="101293" y="1042441"/>
                </a:lnTo>
                <a:lnTo>
                  <a:pt x="78498" y="1002503"/>
                </a:lnTo>
                <a:lnTo>
                  <a:pt x="58367" y="960944"/>
                </a:lnTo>
                <a:lnTo>
                  <a:pt x="41015" y="917879"/>
                </a:lnTo>
                <a:lnTo>
                  <a:pt x="26559" y="873425"/>
                </a:lnTo>
                <a:lnTo>
                  <a:pt x="15113" y="827696"/>
                </a:lnTo>
                <a:lnTo>
                  <a:pt x="6794" y="780808"/>
                </a:lnTo>
                <a:lnTo>
                  <a:pt x="1717" y="732878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42028" y="4107942"/>
            <a:ext cx="1131571" cy="43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009999"/>
                </a:solidFill>
                <a:latin typeface="Verdana"/>
                <a:cs typeface="Verdana"/>
              </a:rPr>
              <a:t>НАЛОГОВЫЕ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905" algn="ctr">
              <a:lnSpc>
                <a:spcPts val="1650"/>
              </a:lnSpc>
            </a:pPr>
            <a:r>
              <a:rPr sz="1400" b="1" spc="-110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4942" y="4189729"/>
            <a:ext cx="1657351" cy="185420"/>
          </a:xfrm>
          <a:custGeom>
            <a:avLst/>
            <a:gdLst/>
            <a:ahLst/>
            <a:cxnLst/>
            <a:rect l="l" t="t" r="r" b="b"/>
            <a:pathLst>
              <a:path w="1657350" h="185420">
                <a:moveTo>
                  <a:pt x="1580190" y="28404"/>
                </a:moveTo>
                <a:lnTo>
                  <a:pt x="0" y="165862"/>
                </a:lnTo>
                <a:lnTo>
                  <a:pt x="1650" y="184912"/>
                </a:lnTo>
                <a:lnTo>
                  <a:pt x="1581847" y="47454"/>
                </a:lnTo>
                <a:lnTo>
                  <a:pt x="1580190" y="28404"/>
                </a:lnTo>
                <a:close/>
              </a:path>
              <a:path w="1657350" h="185420">
                <a:moveTo>
                  <a:pt x="1646702" y="27305"/>
                </a:moveTo>
                <a:lnTo>
                  <a:pt x="1592833" y="27305"/>
                </a:lnTo>
                <a:lnTo>
                  <a:pt x="1594484" y="46355"/>
                </a:lnTo>
                <a:lnTo>
                  <a:pt x="1581847" y="47454"/>
                </a:lnTo>
                <a:lnTo>
                  <a:pt x="1584324" y="75946"/>
                </a:lnTo>
                <a:lnTo>
                  <a:pt x="1656969" y="31369"/>
                </a:lnTo>
                <a:lnTo>
                  <a:pt x="1646702" y="27305"/>
                </a:lnTo>
                <a:close/>
              </a:path>
              <a:path w="1657350" h="185420">
                <a:moveTo>
                  <a:pt x="1592833" y="27305"/>
                </a:moveTo>
                <a:lnTo>
                  <a:pt x="1580190" y="28404"/>
                </a:lnTo>
                <a:lnTo>
                  <a:pt x="1581847" y="47454"/>
                </a:lnTo>
                <a:lnTo>
                  <a:pt x="1594484" y="46355"/>
                </a:lnTo>
                <a:lnTo>
                  <a:pt x="1592833" y="27305"/>
                </a:lnTo>
                <a:close/>
              </a:path>
              <a:path w="1657350" h="185420">
                <a:moveTo>
                  <a:pt x="1577720" y="0"/>
                </a:moveTo>
                <a:lnTo>
                  <a:pt x="1580190" y="28404"/>
                </a:lnTo>
                <a:lnTo>
                  <a:pt x="1592833" y="27305"/>
                </a:lnTo>
                <a:lnTo>
                  <a:pt x="1646702" y="27305"/>
                </a:lnTo>
                <a:lnTo>
                  <a:pt x="1577720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8623" y="4509134"/>
            <a:ext cx="653415" cy="440055"/>
          </a:xfrm>
          <a:custGeom>
            <a:avLst/>
            <a:gdLst/>
            <a:ahLst/>
            <a:cxnLst/>
            <a:rect l="l" t="t" r="r" b="b"/>
            <a:pathLst>
              <a:path w="653414" h="440054">
                <a:moveTo>
                  <a:pt x="584582" y="34331"/>
                </a:moveTo>
                <a:lnTo>
                  <a:pt x="0" y="424052"/>
                </a:lnTo>
                <a:lnTo>
                  <a:pt x="10540" y="439927"/>
                </a:lnTo>
                <a:lnTo>
                  <a:pt x="595198" y="50239"/>
                </a:lnTo>
                <a:lnTo>
                  <a:pt x="584582" y="34331"/>
                </a:lnTo>
                <a:close/>
              </a:path>
              <a:path w="653414" h="440054">
                <a:moveTo>
                  <a:pt x="637665" y="27304"/>
                </a:moveTo>
                <a:lnTo>
                  <a:pt x="595122" y="27304"/>
                </a:lnTo>
                <a:lnTo>
                  <a:pt x="605789" y="43179"/>
                </a:lnTo>
                <a:lnTo>
                  <a:pt x="595198" y="50239"/>
                </a:lnTo>
                <a:lnTo>
                  <a:pt x="610997" y="73913"/>
                </a:lnTo>
                <a:lnTo>
                  <a:pt x="637665" y="27304"/>
                </a:lnTo>
                <a:close/>
              </a:path>
              <a:path w="653414" h="440054">
                <a:moveTo>
                  <a:pt x="595122" y="27304"/>
                </a:moveTo>
                <a:lnTo>
                  <a:pt x="584582" y="34331"/>
                </a:lnTo>
                <a:lnTo>
                  <a:pt x="595198" y="50239"/>
                </a:lnTo>
                <a:lnTo>
                  <a:pt x="605789" y="43179"/>
                </a:lnTo>
                <a:lnTo>
                  <a:pt x="595122" y="27304"/>
                </a:lnTo>
                <a:close/>
              </a:path>
              <a:path w="653414" h="440054">
                <a:moveTo>
                  <a:pt x="653288" y="0"/>
                </a:moveTo>
                <a:lnTo>
                  <a:pt x="568705" y="10540"/>
                </a:lnTo>
                <a:lnTo>
                  <a:pt x="584582" y="34331"/>
                </a:lnTo>
                <a:lnTo>
                  <a:pt x="595122" y="27304"/>
                </a:lnTo>
                <a:lnTo>
                  <a:pt x="637665" y="27304"/>
                </a:lnTo>
                <a:lnTo>
                  <a:pt x="653288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100" y="4509135"/>
            <a:ext cx="606425" cy="481330"/>
          </a:xfrm>
          <a:custGeom>
            <a:avLst/>
            <a:gdLst/>
            <a:ahLst/>
            <a:cxnLst/>
            <a:rect l="l" t="t" r="r" b="b"/>
            <a:pathLst>
              <a:path w="606425" h="481329">
                <a:moveTo>
                  <a:pt x="65703" y="39727"/>
                </a:moveTo>
                <a:lnTo>
                  <a:pt x="53938" y="54623"/>
                </a:lnTo>
                <a:lnTo>
                  <a:pt x="594105" y="480821"/>
                </a:lnTo>
                <a:lnTo>
                  <a:pt x="605916" y="465963"/>
                </a:lnTo>
                <a:lnTo>
                  <a:pt x="65703" y="39727"/>
                </a:lnTo>
                <a:close/>
              </a:path>
              <a:path w="606425" h="481329">
                <a:moveTo>
                  <a:pt x="0" y="0"/>
                </a:moveTo>
                <a:lnTo>
                  <a:pt x="36195" y="77088"/>
                </a:lnTo>
                <a:lnTo>
                  <a:pt x="53938" y="54623"/>
                </a:lnTo>
                <a:lnTo>
                  <a:pt x="43941" y="46735"/>
                </a:lnTo>
                <a:lnTo>
                  <a:pt x="55752" y="31876"/>
                </a:lnTo>
                <a:lnTo>
                  <a:pt x="71903" y="31876"/>
                </a:lnTo>
                <a:lnTo>
                  <a:pt x="83438" y="17271"/>
                </a:lnTo>
                <a:lnTo>
                  <a:pt x="0" y="0"/>
                </a:lnTo>
                <a:close/>
              </a:path>
              <a:path w="606425" h="481329">
                <a:moveTo>
                  <a:pt x="55752" y="31876"/>
                </a:moveTo>
                <a:lnTo>
                  <a:pt x="43941" y="46735"/>
                </a:lnTo>
                <a:lnTo>
                  <a:pt x="53938" y="54623"/>
                </a:lnTo>
                <a:lnTo>
                  <a:pt x="65703" y="39727"/>
                </a:lnTo>
                <a:lnTo>
                  <a:pt x="55752" y="31876"/>
                </a:lnTo>
                <a:close/>
              </a:path>
              <a:path w="606425" h="481329">
                <a:moveTo>
                  <a:pt x="71903" y="31876"/>
                </a:moveTo>
                <a:lnTo>
                  <a:pt x="55752" y="31876"/>
                </a:lnTo>
                <a:lnTo>
                  <a:pt x="65703" y="39727"/>
                </a:lnTo>
                <a:lnTo>
                  <a:pt x="71903" y="31876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5621" y="4232021"/>
            <a:ext cx="1583691" cy="214629"/>
          </a:xfrm>
          <a:custGeom>
            <a:avLst/>
            <a:gdLst/>
            <a:ahLst/>
            <a:cxnLst/>
            <a:rect l="l" t="t" r="r" b="b"/>
            <a:pathLst>
              <a:path w="1583690" h="214629">
                <a:moveTo>
                  <a:pt x="76746" y="28323"/>
                </a:moveTo>
                <a:lnTo>
                  <a:pt x="74651" y="47239"/>
                </a:lnTo>
                <a:lnTo>
                  <a:pt x="1581530" y="214502"/>
                </a:lnTo>
                <a:lnTo>
                  <a:pt x="1583690" y="195579"/>
                </a:lnTo>
                <a:lnTo>
                  <a:pt x="76746" y="28323"/>
                </a:lnTo>
                <a:close/>
              </a:path>
              <a:path w="1583690" h="214629">
                <a:moveTo>
                  <a:pt x="79882" y="0"/>
                </a:moveTo>
                <a:lnTo>
                  <a:pt x="0" y="29463"/>
                </a:lnTo>
                <a:lnTo>
                  <a:pt x="71500" y="75691"/>
                </a:lnTo>
                <a:lnTo>
                  <a:pt x="74651" y="47239"/>
                </a:lnTo>
                <a:lnTo>
                  <a:pt x="62102" y="45846"/>
                </a:lnTo>
                <a:lnTo>
                  <a:pt x="64135" y="26923"/>
                </a:lnTo>
                <a:lnTo>
                  <a:pt x="76901" y="26923"/>
                </a:lnTo>
                <a:lnTo>
                  <a:pt x="79882" y="0"/>
                </a:lnTo>
                <a:close/>
              </a:path>
              <a:path w="1583690" h="214629">
                <a:moveTo>
                  <a:pt x="64135" y="26923"/>
                </a:moveTo>
                <a:lnTo>
                  <a:pt x="62102" y="45846"/>
                </a:lnTo>
                <a:lnTo>
                  <a:pt x="74651" y="47239"/>
                </a:lnTo>
                <a:lnTo>
                  <a:pt x="76746" y="28323"/>
                </a:lnTo>
                <a:lnTo>
                  <a:pt x="64135" y="26923"/>
                </a:lnTo>
                <a:close/>
              </a:path>
              <a:path w="1583690" h="214629">
                <a:moveTo>
                  <a:pt x="76901" y="26923"/>
                </a:moveTo>
                <a:lnTo>
                  <a:pt x="64135" y="26923"/>
                </a:lnTo>
                <a:lnTo>
                  <a:pt x="76746" y="28323"/>
                </a:lnTo>
                <a:lnTo>
                  <a:pt x="76901" y="26923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6109" y="4427346"/>
            <a:ext cx="1983739" cy="739140"/>
          </a:xfrm>
          <a:custGeom>
            <a:avLst/>
            <a:gdLst/>
            <a:ahLst/>
            <a:cxnLst/>
            <a:rect l="l" t="t" r="r" b="b"/>
            <a:pathLst>
              <a:path w="1983740" h="739139">
                <a:moveTo>
                  <a:pt x="74830" y="26829"/>
                </a:moveTo>
                <a:lnTo>
                  <a:pt x="68325" y="44726"/>
                </a:lnTo>
                <a:lnTo>
                  <a:pt x="1977009" y="738758"/>
                </a:lnTo>
                <a:lnTo>
                  <a:pt x="1983486" y="720851"/>
                </a:lnTo>
                <a:lnTo>
                  <a:pt x="74830" y="26829"/>
                </a:lnTo>
                <a:close/>
              </a:path>
              <a:path w="1983740" h="739139">
                <a:moveTo>
                  <a:pt x="84581" y="0"/>
                </a:moveTo>
                <a:lnTo>
                  <a:pt x="0" y="9778"/>
                </a:lnTo>
                <a:lnTo>
                  <a:pt x="58546" y="71627"/>
                </a:lnTo>
                <a:lnTo>
                  <a:pt x="68325" y="44726"/>
                </a:lnTo>
                <a:lnTo>
                  <a:pt x="56387" y="40385"/>
                </a:lnTo>
                <a:lnTo>
                  <a:pt x="62864" y="22478"/>
                </a:lnTo>
                <a:lnTo>
                  <a:pt x="76411" y="22478"/>
                </a:lnTo>
                <a:lnTo>
                  <a:pt x="84581" y="0"/>
                </a:lnTo>
                <a:close/>
              </a:path>
              <a:path w="1983740" h="739139">
                <a:moveTo>
                  <a:pt x="62864" y="22478"/>
                </a:moveTo>
                <a:lnTo>
                  <a:pt x="56387" y="40385"/>
                </a:lnTo>
                <a:lnTo>
                  <a:pt x="68325" y="44726"/>
                </a:lnTo>
                <a:lnTo>
                  <a:pt x="74830" y="26829"/>
                </a:lnTo>
                <a:lnTo>
                  <a:pt x="62864" y="22478"/>
                </a:lnTo>
                <a:close/>
              </a:path>
              <a:path w="1983740" h="739139">
                <a:moveTo>
                  <a:pt x="76411" y="22478"/>
                </a:moveTo>
                <a:lnTo>
                  <a:pt x="62864" y="22478"/>
                </a:lnTo>
                <a:lnTo>
                  <a:pt x="74830" y="26829"/>
                </a:lnTo>
                <a:lnTo>
                  <a:pt x="76411" y="22478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4111" y="4358513"/>
            <a:ext cx="1948180" cy="807720"/>
          </a:xfrm>
          <a:custGeom>
            <a:avLst/>
            <a:gdLst/>
            <a:ahLst/>
            <a:cxnLst/>
            <a:rect l="l" t="t" r="r" b="b"/>
            <a:pathLst>
              <a:path w="1948179" h="807720">
                <a:moveTo>
                  <a:pt x="1873661" y="26516"/>
                </a:moveTo>
                <a:lnTo>
                  <a:pt x="0" y="789813"/>
                </a:lnTo>
                <a:lnTo>
                  <a:pt x="7238" y="807466"/>
                </a:lnTo>
                <a:lnTo>
                  <a:pt x="1880855" y="44136"/>
                </a:lnTo>
                <a:lnTo>
                  <a:pt x="1873661" y="26516"/>
                </a:lnTo>
                <a:close/>
              </a:path>
              <a:path w="1948179" h="807720">
                <a:moveTo>
                  <a:pt x="1934545" y="21717"/>
                </a:moveTo>
                <a:lnTo>
                  <a:pt x="1885441" y="21717"/>
                </a:lnTo>
                <a:lnTo>
                  <a:pt x="1892553" y="39369"/>
                </a:lnTo>
                <a:lnTo>
                  <a:pt x="1880855" y="44136"/>
                </a:lnTo>
                <a:lnTo>
                  <a:pt x="1891664" y="70612"/>
                </a:lnTo>
                <a:lnTo>
                  <a:pt x="1934545" y="21717"/>
                </a:lnTo>
                <a:close/>
              </a:path>
              <a:path w="1948179" h="807720">
                <a:moveTo>
                  <a:pt x="1885441" y="21717"/>
                </a:moveTo>
                <a:lnTo>
                  <a:pt x="1873661" y="26516"/>
                </a:lnTo>
                <a:lnTo>
                  <a:pt x="1880855" y="44136"/>
                </a:lnTo>
                <a:lnTo>
                  <a:pt x="1892553" y="39369"/>
                </a:lnTo>
                <a:lnTo>
                  <a:pt x="1885441" y="21717"/>
                </a:lnTo>
                <a:close/>
              </a:path>
              <a:path w="1948179" h="807720">
                <a:moveTo>
                  <a:pt x="1862836" y="0"/>
                </a:moveTo>
                <a:lnTo>
                  <a:pt x="1873661" y="26516"/>
                </a:lnTo>
                <a:lnTo>
                  <a:pt x="1885441" y="21717"/>
                </a:lnTo>
                <a:lnTo>
                  <a:pt x="1934545" y="21717"/>
                </a:lnTo>
                <a:lnTo>
                  <a:pt x="1947799" y="6604"/>
                </a:lnTo>
                <a:lnTo>
                  <a:pt x="1862836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7079" y="5083556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7625" y="63500"/>
                </a:moveTo>
                <a:lnTo>
                  <a:pt x="28575" y="63500"/>
                </a:lnTo>
                <a:lnTo>
                  <a:pt x="28575" y="504063"/>
                </a:lnTo>
                <a:lnTo>
                  <a:pt x="47625" y="504063"/>
                </a:lnTo>
                <a:lnTo>
                  <a:pt x="47625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2"/>
                </a:lnTo>
                <a:lnTo>
                  <a:pt x="342896" y="62215"/>
                </a:lnTo>
                <a:lnTo>
                  <a:pt x="303144" y="83570"/>
                </a:lnTo>
                <a:lnTo>
                  <a:pt x="265216" y="107701"/>
                </a:lnTo>
                <a:lnTo>
                  <a:pt x="229247" y="134470"/>
                </a:lnTo>
                <a:lnTo>
                  <a:pt x="195374" y="163743"/>
                </a:lnTo>
                <a:lnTo>
                  <a:pt x="163733" y="195383"/>
                </a:lnTo>
                <a:lnTo>
                  <a:pt x="134460" y="229254"/>
                </a:lnTo>
                <a:lnTo>
                  <a:pt x="107691" y="265220"/>
                </a:lnTo>
                <a:lnTo>
                  <a:pt x="83562" y="303144"/>
                </a:lnTo>
                <a:lnTo>
                  <a:pt x="62208" y="342890"/>
                </a:lnTo>
                <a:lnTo>
                  <a:pt x="43767" y="384323"/>
                </a:lnTo>
                <a:lnTo>
                  <a:pt x="28373" y="427305"/>
                </a:lnTo>
                <a:lnTo>
                  <a:pt x="16164" y="471702"/>
                </a:lnTo>
                <a:lnTo>
                  <a:pt x="7274" y="517376"/>
                </a:lnTo>
                <a:lnTo>
                  <a:pt x="1841" y="564192"/>
                </a:lnTo>
                <a:lnTo>
                  <a:pt x="0" y="612012"/>
                </a:lnTo>
                <a:lnTo>
                  <a:pt x="1841" y="659851"/>
                </a:lnTo>
                <a:lnTo>
                  <a:pt x="7274" y="706682"/>
                </a:lnTo>
                <a:lnTo>
                  <a:pt x="16164" y="752370"/>
                </a:lnTo>
                <a:lnTo>
                  <a:pt x="28373" y="796779"/>
                </a:lnTo>
                <a:lnTo>
                  <a:pt x="43767" y="839773"/>
                </a:lnTo>
                <a:lnTo>
                  <a:pt x="62208" y="881215"/>
                </a:lnTo>
                <a:lnTo>
                  <a:pt x="83562" y="920971"/>
                </a:lnTo>
                <a:lnTo>
                  <a:pt x="107691" y="958902"/>
                </a:lnTo>
                <a:lnTo>
                  <a:pt x="134460" y="994874"/>
                </a:lnTo>
                <a:lnTo>
                  <a:pt x="163733" y="1028751"/>
                </a:lnTo>
                <a:lnTo>
                  <a:pt x="195374" y="1060395"/>
                </a:lnTo>
                <a:lnTo>
                  <a:pt x="229247" y="1089672"/>
                </a:lnTo>
                <a:lnTo>
                  <a:pt x="265216" y="1116444"/>
                </a:lnTo>
                <a:lnTo>
                  <a:pt x="303144" y="1140577"/>
                </a:lnTo>
                <a:lnTo>
                  <a:pt x="342896" y="1161934"/>
                </a:lnTo>
                <a:lnTo>
                  <a:pt x="384336" y="1180378"/>
                </a:lnTo>
                <a:lnTo>
                  <a:pt x="427327" y="1195774"/>
                </a:lnTo>
                <a:lnTo>
                  <a:pt x="471734" y="1207985"/>
                </a:lnTo>
                <a:lnTo>
                  <a:pt x="517421" y="1216876"/>
                </a:lnTo>
                <a:lnTo>
                  <a:pt x="564251" y="1222311"/>
                </a:lnTo>
                <a:lnTo>
                  <a:pt x="612089" y="1224152"/>
                </a:lnTo>
                <a:lnTo>
                  <a:pt x="659926" y="1222311"/>
                </a:lnTo>
                <a:lnTo>
                  <a:pt x="706755" y="1216876"/>
                </a:lnTo>
                <a:lnTo>
                  <a:pt x="752439" y="1207985"/>
                </a:lnTo>
                <a:lnTo>
                  <a:pt x="796843" y="1195774"/>
                </a:lnTo>
                <a:lnTo>
                  <a:pt x="839831" y="1180378"/>
                </a:lnTo>
                <a:lnTo>
                  <a:pt x="881266" y="1161934"/>
                </a:lnTo>
                <a:lnTo>
                  <a:pt x="921014" y="1140577"/>
                </a:lnTo>
                <a:lnTo>
                  <a:pt x="958937" y="1116444"/>
                </a:lnTo>
                <a:lnTo>
                  <a:pt x="994900" y="1089672"/>
                </a:lnTo>
                <a:lnTo>
                  <a:pt x="1028768" y="1060395"/>
                </a:lnTo>
                <a:lnTo>
                  <a:pt x="1060403" y="1028751"/>
                </a:lnTo>
                <a:lnTo>
                  <a:pt x="1089671" y="994874"/>
                </a:lnTo>
                <a:lnTo>
                  <a:pt x="1116435" y="958902"/>
                </a:lnTo>
                <a:lnTo>
                  <a:pt x="1140559" y="920971"/>
                </a:lnTo>
                <a:lnTo>
                  <a:pt x="1161908" y="881215"/>
                </a:lnTo>
                <a:lnTo>
                  <a:pt x="1180345" y="839773"/>
                </a:lnTo>
                <a:lnTo>
                  <a:pt x="1195735" y="796779"/>
                </a:lnTo>
                <a:lnTo>
                  <a:pt x="1207942" y="752370"/>
                </a:lnTo>
                <a:lnTo>
                  <a:pt x="1216829" y="706682"/>
                </a:lnTo>
                <a:lnTo>
                  <a:pt x="1222261" y="659851"/>
                </a:lnTo>
                <a:lnTo>
                  <a:pt x="1224102" y="612012"/>
                </a:lnTo>
                <a:lnTo>
                  <a:pt x="1222261" y="564192"/>
                </a:lnTo>
                <a:lnTo>
                  <a:pt x="1216829" y="517376"/>
                </a:lnTo>
                <a:lnTo>
                  <a:pt x="1207942" y="471702"/>
                </a:lnTo>
                <a:lnTo>
                  <a:pt x="1195735" y="427305"/>
                </a:lnTo>
                <a:lnTo>
                  <a:pt x="1180345" y="384323"/>
                </a:lnTo>
                <a:lnTo>
                  <a:pt x="1161908" y="342890"/>
                </a:lnTo>
                <a:lnTo>
                  <a:pt x="1140559" y="303144"/>
                </a:lnTo>
                <a:lnTo>
                  <a:pt x="1116435" y="265220"/>
                </a:lnTo>
                <a:lnTo>
                  <a:pt x="1089671" y="229254"/>
                </a:lnTo>
                <a:lnTo>
                  <a:pt x="1060403" y="195383"/>
                </a:lnTo>
                <a:lnTo>
                  <a:pt x="1028768" y="163743"/>
                </a:lnTo>
                <a:lnTo>
                  <a:pt x="994900" y="134470"/>
                </a:lnTo>
                <a:lnTo>
                  <a:pt x="958937" y="107701"/>
                </a:lnTo>
                <a:lnTo>
                  <a:pt x="921014" y="83570"/>
                </a:lnTo>
                <a:lnTo>
                  <a:pt x="881266" y="62215"/>
                </a:lnTo>
                <a:lnTo>
                  <a:pt x="839831" y="43772"/>
                </a:lnTo>
                <a:lnTo>
                  <a:pt x="796843" y="28377"/>
                </a:lnTo>
                <a:lnTo>
                  <a:pt x="752439" y="16166"/>
                </a:lnTo>
                <a:lnTo>
                  <a:pt x="706755" y="7276"/>
                </a:lnTo>
                <a:lnTo>
                  <a:pt x="659926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2"/>
                </a:moveTo>
                <a:lnTo>
                  <a:pt x="1841" y="564192"/>
                </a:lnTo>
                <a:lnTo>
                  <a:pt x="7274" y="517376"/>
                </a:lnTo>
                <a:lnTo>
                  <a:pt x="16164" y="471702"/>
                </a:lnTo>
                <a:lnTo>
                  <a:pt x="28373" y="427305"/>
                </a:lnTo>
                <a:lnTo>
                  <a:pt x="43767" y="384323"/>
                </a:lnTo>
                <a:lnTo>
                  <a:pt x="62208" y="342890"/>
                </a:lnTo>
                <a:lnTo>
                  <a:pt x="83562" y="303144"/>
                </a:lnTo>
                <a:lnTo>
                  <a:pt x="107691" y="265220"/>
                </a:lnTo>
                <a:lnTo>
                  <a:pt x="134460" y="229254"/>
                </a:lnTo>
                <a:lnTo>
                  <a:pt x="163733" y="195383"/>
                </a:lnTo>
                <a:lnTo>
                  <a:pt x="195374" y="163743"/>
                </a:lnTo>
                <a:lnTo>
                  <a:pt x="229247" y="134470"/>
                </a:lnTo>
                <a:lnTo>
                  <a:pt x="265216" y="107701"/>
                </a:lnTo>
                <a:lnTo>
                  <a:pt x="303144" y="83570"/>
                </a:lnTo>
                <a:lnTo>
                  <a:pt x="342896" y="62215"/>
                </a:lnTo>
                <a:lnTo>
                  <a:pt x="384336" y="43772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26" y="1841"/>
                </a:lnTo>
                <a:lnTo>
                  <a:pt x="706755" y="7276"/>
                </a:lnTo>
                <a:lnTo>
                  <a:pt x="752439" y="16166"/>
                </a:lnTo>
                <a:lnTo>
                  <a:pt x="796843" y="28377"/>
                </a:lnTo>
                <a:lnTo>
                  <a:pt x="839831" y="43772"/>
                </a:lnTo>
                <a:lnTo>
                  <a:pt x="881266" y="62215"/>
                </a:lnTo>
                <a:lnTo>
                  <a:pt x="921014" y="83570"/>
                </a:lnTo>
                <a:lnTo>
                  <a:pt x="958937" y="107701"/>
                </a:lnTo>
                <a:lnTo>
                  <a:pt x="994900" y="134470"/>
                </a:lnTo>
                <a:lnTo>
                  <a:pt x="1028768" y="163743"/>
                </a:lnTo>
                <a:lnTo>
                  <a:pt x="1060403" y="195383"/>
                </a:lnTo>
                <a:lnTo>
                  <a:pt x="1089671" y="229254"/>
                </a:lnTo>
                <a:lnTo>
                  <a:pt x="1116435" y="265220"/>
                </a:lnTo>
                <a:lnTo>
                  <a:pt x="1140559" y="303144"/>
                </a:lnTo>
                <a:lnTo>
                  <a:pt x="1161908" y="342890"/>
                </a:lnTo>
                <a:lnTo>
                  <a:pt x="1180345" y="384323"/>
                </a:lnTo>
                <a:lnTo>
                  <a:pt x="1195735" y="427305"/>
                </a:lnTo>
                <a:lnTo>
                  <a:pt x="1207942" y="471702"/>
                </a:lnTo>
                <a:lnTo>
                  <a:pt x="1216829" y="517376"/>
                </a:lnTo>
                <a:lnTo>
                  <a:pt x="1222261" y="564192"/>
                </a:lnTo>
                <a:lnTo>
                  <a:pt x="1224102" y="612012"/>
                </a:lnTo>
                <a:lnTo>
                  <a:pt x="1222261" y="659851"/>
                </a:lnTo>
                <a:lnTo>
                  <a:pt x="1216829" y="706682"/>
                </a:lnTo>
                <a:lnTo>
                  <a:pt x="1207942" y="752370"/>
                </a:lnTo>
                <a:lnTo>
                  <a:pt x="1195735" y="796779"/>
                </a:lnTo>
                <a:lnTo>
                  <a:pt x="1180345" y="839773"/>
                </a:lnTo>
                <a:lnTo>
                  <a:pt x="1161908" y="881215"/>
                </a:lnTo>
                <a:lnTo>
                  <a:pt x="1140559" y="920971"/>
                </a:lnTo>
                <a:lnTo>
                  <a:pt x="1116435" y="958902"/>
                </a:lnTo>
                <a:lnTo>
                  <a:pt x="1089671" y="994874"/>
                </a:lnTo>
                <a:lnTo>
                  <a:pt x="1060403" y="1028751"/>
                </a:lnTo>
                <a:lnTo>
                  <a:pt x="1028768" y="1060395"/>
                </a:lnTo>
                <a:lnTo>
                  <a:pt x="994900" y="1089672"/>
                </a:lnTo>
                <a:lnTo>
                  <a:pt x="958937" y="1116444"/>
                </a:lnTo>
                <a:lnTo>
                  <a:pt x="921014" y="1140577"/>
                </a:lnTo>
                <a:lnTo>
                  <a:pt x="881266" y="1161934"/>
                </a:lnTo>
                <a:lnTo>
                  <a:pt x="839831" y="1180378"/>
                </a:lnTo>
                <a:lnTo>
                  <a:pt x="796843" y="1195774"/>
                </a:lnTo>
                <a:lnTo>
                  <a:pt x="752439" y="1207985"/>
                </a:lnTo>
                <a:lnTo>
                  <a:pt x="706755" y="1216876"/>
                </a:lnTo>
                <a:lnTo>
                  <a:pt x="659926" y="1222311"/>
                </a:lnTo>
                <a:lnTo>
                  <a:pt x="612089" y="1224152"/>
                </a:lnTo>
                <a:lnTo>
                  <a:pt x="564251" y="1222311"/>
                </a:lnTo>
                <a:lnTo>
                  <a:pt x="517421" y="1216876"/>
                </a:lnTo>
                <a:lnTo>
                  <a:pt x="471734" y="1207985"/>
                </a:lnTo>
                <a:lnTo>
                  <a:pt x="427327" y="1195774"/>
                </a:lnTo>
                <a:lnTo>
                  <a:pt x="384336" y="1180378"/>
                </a:lnTo>
                <a:lnTo>
                  <a:pt x="342896" y="1161934"/>
                </a:lnTo>
                <a:lnTo>
                  <a:pt x="303144" y="1140577"/>
                </a:lnTo>
                <a:lnTo>
                  <a:pt x="265216" y="1116444"/>
                </a:lnTo>
                <a:lnTo>
                  <a:pt x="229247" y="1089672"/>
                </a:lnTo>
                <a:lnTo>
                  <a:pt x="195374" y="1060395"/>
                </a:lnTo>
                <a:lnTo>
                  <a:pt x="163733" y="1028751"/>
                </a:lnTo>
                <a:lnTo>
                  <a:pt x="134460" y="994874"/>
                </a:lnTo>
                <a:lnTo>
                  <a:pt x="107691" y="958902"/>
                </a:lnTo>
                <a:lnTo>
                  <a:pt x="83562" y="920971"/>
                </a:lnTo>
                <a:lnTo>
                  <a:pt x="62208" y="881215"/>
                </a:lnTo>
                <a:lnTo>
                  <a:pt x="43767" y="839773"/>
                </a:lnTo>
                <a:lnTo>
                  <a:pt x="28373" y="796779"/>
                </a:lnTo>
                <a:lnTo>
                  <a:pt x="16164" y="752370"/>
                </a:lnTo>
                <a:lnTo>
                  <a:pt x="7274" y="706682"/>
                </a:lnTo>
                <a:lnTo>
                  <a:pt x="1841" y="659851"/>
                </a:lnTo>
                <a:lnTo>
                  <a:pt x="0" y="61201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0533" y="4035932"/>
            <a:ext cx="970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3906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</a:t>
            </a:r>
            <a:r>
              <a:rPr sz="1200" b="1" spc="-20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физи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ч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-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их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лиц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40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7" y="752368"/>
                </a:lnTo>
                <a:lnTo>
                  <a:pt x="28378" y="796776"/>
                </a:lnTo>
                <a:lnTo>
                  <a:pt x="43774" y="839768"/>
                </a:lnTo>
                <a:lnTo>
                  <a:pt x="62218" y="881208"/>
                </a:lnTo>
                <a:lnTo>
                  <a:pt x="83575" y="920961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3"/>
                </a:lnTo>
                <a:lnTo>
                  <a:pt x="195401" y="1060375"/>
                </a:lnTo>
                <a:lnTo>
                  <a:pt x="229278" y="1089649"/>
                </a:lnTo>
                <a:lnTo>
                  <a:pt x="265250" y="1116419"/>
                </a:lnTo>
                <a:lnTo>
                  <a:pt x="303181" y="1140549"/>
                </a:lnTo>
                <a:lnTo>
                  <a:pt x="342937" y="1161903"/>
                </a:lnTo>
                <a:lnTo>
                  <a:pt x="384379" y="1180345"/>
                </a:lnTo>
                <a:lnTo>
                  <a:pt x="427373" y="1195739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40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9"/>
                </a:lnTo>
                <a:lnTo>
                  <a:pt x="839829" y="1180345"/>
                </a:lnTo>
                <a:lnTo>
                  <a:pt x="881262" y="1161903"/>
                </a:lnTo>
                <a:lnTo>
                  <a:pt x="921008" y="1140549"/>
                </a:lnTo>
                <a:lnTo>
                  <a:pt x="958932" y="1116419"/>
                </a:lnTo>
                <a:lnTo>
                  <a:pt x="994898" y="1089649"/>
                </a:lnTo>
                <a:lnTo>
                  <a:pt x="1028769" y="1060375"/>
                </a:lnTo>
                <a:lnTo>
                  <a:pt x="1060409" y="1028733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1"/>
                </a:lnTo>
                <a:lnTo>
                  <a:pt x="1161937" y="881208"/>
                </a:lnTo>
                <a:lnTo>
                  <a:pt x="1180380" y="839768"/>
                </a:lnTo>
                <a:lnTo>
                  <a:pt x="1195775" y="796776"/>
                </a:lnTo>
                <a:lnTo>
                  <a:pt x="1207986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3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40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40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3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6" y="752368"/>
                </a:lnTo>
                <a:lnTo>
                  <a:pt x="1195775" y="796776"/>
                </a:lnTo>
                <a:lnTo>
                  <a:pt x="1180380" y="839768"/>
                </a:lnTo>
                <a:lnTo>
                  <a:pt x="1161937" y="881208"/>
                </a:lnTo>
                <a:lnTo>
                  <a:pt x="1140582" y="920961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3"/>
                </a:lnTo>
                <a:lnTo>
                  <a:pt x="1028769" y="1060375"/>
                </a:lnTo>
                <a:lnTo>
                  <a:pt x="994898" y="1089649"/>
                </a:lnTo>
                <a:lnTo>
                  <a:pt x="958932" y="1116419"/>
                </a:lnTo>
                <a:lnTo>
                  <a:pt x="921008" y="1140549"/>
                </a:lnTo>
                <a:lnTo>
                  <a:pt x="881262" y="1161903"/>
                </a:lnTo>
                <a:lnTo>
                  <a:pt x="839829" y="1180345"/>
                </a:lnTo>
                <a:lnTo>
                  <a:pt x="796847" y="1195739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40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9"/>
                </a:lnTo>
                <a:lnTo>
                  <a:pt x="384379" y="1180345"/>
                </a:lnTo>
                <a:lnTo>
                  <a:pt x="342937" y="1161903"/>
                </a:lnTo>
                <a:lnTo>
                  <a:pt x="303181" y="1140549"/>
                </a:lnTo>
                <a:lnTo>
                  <a:pt x="265250" y="1116419"/>
                </a:lnTo>
                <a:lnTo>
                  <a:pt x="229278" y="1089649"/>
                </a:lnTo>
                <a:lnTo>
                  <a:pt x="195401" y="1060375"/>
                </a:lnTo>
                <a:lnTo>
                  <a:pt x="163757" y="1028733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1"/>
                </a:lnTo>
                <a:lnTo>
                  <a:pt x="62218" y="881208"/>
                </a:lnTo>
                <a:lnTo>
                  <a:pt x="43774" y="839768"/>
                </a:lnTo>
                <a:lnTo>
                  <a:pt x="28378" y="796776"/>
                </a:lnTo>
                <a:lnTo>
                  <a:pt x="16167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6"/>
                </a:lnTo>
                <a:lnTo>
                  <a:pt x="471702" y="16166"/>
                </a:lnTo>
                <a:lnTo>
                  <a:pt x="427305" y="28377"/>
                </a:lnTo>
                <a:lnTo>
                  <a:pt x="384323" y="43772"/>
                </a:lnTo>
                <a:lnTo>
                  <a:pt x="342890" y="62215"/>
                </a:lnTo>
                <a:lnTo>
                  <a:pt x="303144" y="83570"/>
                </a:lnTo>
                <a:lnTo>
                  <a:pt x="265220" y="107701"/>
                </a:lnTo>
                <a:lnTo>
                  <a:pt x="229254" y="134470"/>
                </a:lnTo>
                <a:lnTo>
                  <a:pt x="195383" y="163743"/>
                </a:lnTo>
                <a:lnTo>
                  <a:pt x="163743" y="195383"/>
                </a:lnTo>
                <a:lnTo>
                  <a:pt x="134470" y="229254"/>
                </a:lnTo>
                <a:lnTo>
                  <a:pt x="107701" y="265220"/>
                </a:lnTo>
                <a:lnTo>
                  <a:pt x="83570" y="303144"/>
                </a:lnTo>
                <a:lnTo>
                  <a:pt x="62215" y="342890"/>
                </a:lnTo>
                <a:lnTo>
                  <a:pt x="43772" y="384323"/>
                </a:lnTo>
                <a:lnTo>
                  <a:pt x="28377" y="427305"/>
                </a:lnTo>
                <a:lnTo>
                  <a:pt x="16166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6" y="752368"/>
                </a:lnTo>
                <a:lnTo>
                  <a:pt x="28377" y="796776"/>
                </a:lnTo>
                <a:lnTo>
                  <a:pt x="43772" y="839768"/>
                </a:lnTo>
                <a:lnTo>
                  <a:pt x="62215" y="881208"/>
                </a:lnTo>
                <a:lnTo>
                  <a:pt x="83570" y="920961"/>
                </a:lnTo>
                <a:lnTo>
                  <a:pt x="107701" y="958890"/>
                </a:lnTo>
                <a:lnTo>
                  <a:pt x="134470" y="994859"/>
                </a:lnTo>
                <a:lnTo>
                  <a:pt x="163743" y="1028733"/>
                </a:lnTo>
                <a:lnTo>
                  <a:pt x="195383" y="1060375"/>
                </a:lnTo>
                <a:lnTo>
                  <a:pt x="229254" y="1089649"/>
                </a:lnTo>
                <a:lnTo>
                  <a:pt x="265220" y="1116419"/>
                </a:lnTo>
                <a:lnTo>
                  <a:pt x="303144" y="1140549"/>
                </a:lnTo>
                <a:lnTo>
                  <a:pt x="342890" y="1161903"/>
                </a:lnTo>
                <a:lnTo>
                  <a:pt x="384323" y="1180345"/>
                </a:lnTo>
                <a:lnTo>
                  <a:pt x="427305" y="1195739"/>
                </a:lnTo>
                <a:lnTo>
                  <a:pt x="471702" y="1207949"/>
                </a:lnTo>
                <a:lnTo>
                  <a:pt x="517376" y="1216839"/>
                </a:lnTo>
                <a:lnTo>
                  <a:pt x="564192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39"/>
                </a:lnTo>
                <a:lnTo>
                  <a:pt x="839773" y="1180345"/>
                </a:lnTo>
                <a:lnTo>
                  <a:pt x="881215" y="1161903"/>
                </a:lnTo>
                <a:lnTo>
                  <a:pt x="920971" y="1140549"/>
                </a:lnTo>
                <a:lnTo>
                  <a:pt x="958902" y="1116419"/>
                </a:lnTo>
                <a:lnTo>
                  <a:pt x="994874" y="1089649"/>
                </a:lnTo>
                <a:lnTo>
                  <a:pt x="1028751" y="1060375"/>
                </a:lnTo>
                <a:lnTo>
                  <a:pt x="1060395" y="1028733"/>
                </a:lnTo>
                <a:lnTo>
                  <a:pt x="1089672" y="994859"/>
                </a:lnTo>
                <a:lnTo>
                  <a:pt x="1116444" y="958890"/>
                </a:lnTo>
                <a:lnTo>
                  <a:pt x="1140577" y="920961"/>
                </a:lnTo>
                <a:lnTo>
                  <a:pt x="1161934" y="881208"/>
                </a:lnTo>
                <a:lnTo>
                  <a:pt x="1180378" y="839768"/>
                </a:lnTo>
                <a:lnTo>
                  <a:pt x="1195774" y="796776"/>
                </a:lnTo>
                <a:lnTo>
                  <a:pt x="1207985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6" y="471702"/>
                </a:lnTo>
                <a:lnTo>
                  <a:pt x="28377" y="427305"/>
                </a:lnTo>
                <a:lnTo>
                  <a:pt x="43772" y="384323"/>
                </a:lnTo>
                <a:lnTo>
                  <a:pt x="62215" y="342890"/>
                </a:lnTo>
                <a:lnTo>
                  <a:pt x="83570" y="303144"/>
                </a:lnTo>
                <a:lnTo>
                  <a:pt x="107701" y="265220"/>
                </a:lnTo>
                <a:lnTo>
                  <a:pt x="134470" y="229254"/>
                </a:lnTo>
                <a:lnTo>
                  <a:pt x="163743" y="195383"/>
                </a:lnTo>
                <a:lnTo>
                  <a:pt x="195383" y="163743"/>
                </a:lnTo>
                <a:lnTo>
                  <a:pt x="229254" y="134470"/>
                </a:lnTo>
                <a:lnTo>
                  <a:pt x="265220" y="107701"/>
                </a:lnTo>
                <a:lnTo>
                  <a:pt x="303144" y="83570"/>
                </a:lnTo>
                <a:lnTo>
                  <a:pt x="342890" y="62215"/>
                </a:lnTo>
                <a:lnTo>
                  <a:pt x="384323" y="43772"/>
                </a:lnTo>
                <a:lnTo>
                  <a:pt x="427305" y="28377"/>
                </a:lnTo>
                <a:lnTo>
                  <a:pt x="471702" y="16166"/>
                </a:lnTo>
                <a:lnTo>
                  <a:pt x="517376" y="7276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5" y="752368"/>
                </a:lnTo>
                <a:lnTo>
                  <a:pt x="1195774" y="796776"/>
                </a:lnTo>
                <a:lnTo>
                  <a:pt x="1180378" y="839768"/>
                </a:lnTo>
                <a:lnTo>
                  <a:pt x="1161934" y="881208"/>
                </a:lnTo>
                <a:lnTo>
                  <a:pt x="1140577" y="920961"/>
                </a:lnTo>
                <a:lnTo>
                  <a:pt x="1116444" y="958890"/>
                </a:lnTo>
                <a:lnTo>
                  <a:pt x="1089672" y="994859"/>
                </a:lnTo>
                <a:lnTo>
                  <a:pt x="1060395" y="1028733"/>
                </a:lnTo>
                <a:lnTo>
                  <a:pt x="1028751" y="1060375"/>
                </a:lnTo>
                <a:lnTo>
                  <a:pt x="994874" y="1089649"/>
                </a:lnTo>
                <a:lnTo>
                  <a:pt x="958902" y="1116419"/>
                </a:lnTo>
                <a:lnTo>
                  <a:pt x="920971" y="1140549"/>
                </a:lnTo>
                <a:lnTo>
                  <a:pt x="881215" y="1161903"/>
                </a:lnTo>
                <a:lnTo>
                  <a:pt x="839773" y="1180345"/>
                </a:lnTo>
                <a:lnTo>
                  <a:pt x="796779" y="1195739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92" y="1222273"/>
                </a:lnTo>
                <a:lnTo>
                  <a:pt x="517376" y="1216839"/>
                </a:lnTo>
                <a:lnTo>
                  <a:pt x="471702" y="1207949"/>
                </a:lnTo>
                <a:lnTo>
                  <a:pt x="427305" y="1195739"/>
                </a:lnTo>
                <a:lnTo>
                  <a:pt x="384323" y="1180345"/>
                </a:lnTo>
                <a:lnTo>
                  <a:pt x="342890" y="1161903"/>
                </a:lnTo>
                <a:lnTo>
                  <a:pt x="303144" y="1140549"/>
                </a:lnTo>
                <a:lnTo>
                  <a:pt x="265220" y="1116419"/>
                </a:lnTo>
                <a:lnTo>
                  <a:pt x="229254" y="1089649"/>
                </a:lnTo>
                <a:lnTo>
                  <a:pt x="195383" y="1060375"/>
                </a:lnTo>
                <a:lnTo>
                  <a:pt x="163743" y="1028733"/>
                </a:lnTo>
                <a:lnTo>
                  <a:pt x="134470" y="994859"/>
                </a:lnTo>
                <a:lnTo>
                  <a:pt x="107701" y="958890"/>
                </a:lnTo>
                <a:lnTo>
                  <a:pt x="83570" y="920961"/>
                </a:lnTo>
                <a:lnTo>
                  <a:pt x="62215" y="881208"/>
                </a:lnTo>
                <a:lnTo>
                  <a:pt x="43772" y="839768"/>
                </a:lnTo>
                <a:lnTo>
                  <a:pt x="28377" y="796776"/>
                </a:lnTo>
                <a:lnTo>
                  <a:pt x="16166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2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2"/>
                </a:lnTo>
                <a:lnTo>
                  <a:pt x="342835" y="62215"/>
                </a:lnTo>
                <a:lnTo>
                  <a:pt x="303087" y="83570"/>
                </a:lnTo>
                <a:lnTo>
                  <a:pt x="265164" y="107701"/>
                </a:lnTo>
                <a:lnTo>
                  <a:pt x="229201" y="134470"/>
                </a:lnTo>
                <a:lnTo>
                  <a:pt x="195333" y="163743"/>
                </a:lnTo>
                <a:lnTo>
                  <a:pt x="163698" y="195383"/>
                </a:lnTo>
                <a:lnTo>
                  <a:pt x="134430" y="229254"/>
                </a:lnTo>
                <a:lnTo>
                  <a:pt x="107666" y="265220"/>
                </a:lnTo>
                <a:lnTo>
                  <a:pt x="83542" y="303144"/>
                </a:lnTo>
                <a:lnTo>
                  <a:pt x="62193" y="342890"/>
                </a:lnTo>
                <a:lnTo>
                  <a:pt x="43756" y="384323"/>
                </a:lnTo>
                <a:lnTo>
                  <a:pt x="28366" y="427305"/>
                </a:lnTo>
                <a:lnTo>
                  <a:pt x="16160" y="471702"/>
                </a:lnTo>
                <a:lnTo>
                  <a:pt x="7272" y="517376"/>
                </a:lnTo>
                <a:lnTo>
                  <a:pt x="1840" y="564192"/>
                </a:lnTo>
                <a:lnTo>
                  <a:pt x="0" y="612012"/>
                </a:lnTo>
                <a:lnTo>
                  <a:pt x="1840" y="659851"/>
                </a:lnTo>
                <a:lnTo>
                  <a:pt x="7272" y="706682"/>
                </a:lnTo>
                <a:lnTo>
                  <a:pt x="16160" y="752370"/>
                </a:lnTo>
                <a:lnTo>
                  <a:pt x="28366" y="796779"/>
                </a:lnTo>
                <a:lnTo>
                  <a:pt x="43756" y="839773"/>
                </a:lnTo>
                <a:lnTo>
                  <a:pt x="62193" y="881215"/>
                </a:lnTo>
                <a:lnTo>
                  <a:pt x="83542" y="920971"/>
                </a:lnTo>
                <a:lnTo>
                  <a:pt x="107666" y="958902"/>
                </a:lnTo>
                <a:lnTo>
                  <a:pt x="134430" y="994874"/>
                </a:lnTo>
                <a:lnTo>
                  <a:pt x="163698" y="1028751"/>
                </a:lnTo>
                <a:lnTo>
                  <a:pt x="195333" y="1060395"/>
                </a:lnTo>
                <a:lnTo>
                  <a:pt x="229201" y="1089672"/>
                </a:lnTo>
                <a:lnTo>
                  <a:pt x="265164" y="1116444"/>
                </a:lnTo>
                <a:lnTo>
                  <a:pt x="303087" y="1140577"/>
                </a:lnTo>
                <a:lnTo>
                  <a:pt x="342835" y="1161934"/>
                </a:lnTo>
                <a:lnTo>
                  <a:pt x="384270" y="1180378"/>
                </a:lnTo>
                <a:lnTo>
                  <a:pt x="427258" y="1195774"/>
                </a:lnTo>
                <a:lnTo>
                  <a:pt x="471662" y="1207985"/>
                </a:lnTo>
                <a:lnTo>
                  <a:pt x="517346" y="1216876"/>
                </a:lnTo>
                <a:lnTo>
                  <a:pt x="564175" y="1222311"/>
                </a:lnTo>
                <a:lnTo>
                  <a:pt x="612012" y="1224152"/>
                </a:lnTo>
                <a:lnTo>
                  <a:pt x="659851" y="1222311"/>
                </a:lnTo>
                <a:lnTo>
                  <a:pt x="706682" y="1216876"/>
                </a:lnTo>
                <a:lnTo>
                  <a:pt x="752370" y="1207985"/>
                </a:lnTo>
                <a:lnTo>
                  <a:pt x="796779" y="1195774"/>
                </a:lnTo>
                <a:lnTo>
                  <a:pt x="839773" y="1180378"/>
                </a:lnTo>
                <a:lnTo>
                  <a:pt x="881215" y="1161934"/>
                </a:lnTo>
                <a:lnTo>
                  <a:pt x="920971" y="1140577"/>
                </a:lnTo>
                <a:lnTo>
                  <a:pt x="958902" y="1116444"/>
                </a:lnTo>
                <a:lnTo>
                  <a:pt x="994874" y="1089672"/>
                </a:lnTo>
                <a:lnTo>
                  <a:pt x="1028751" y="1060395"/>
                </a:lnTo>
                <a:lnTo>
                  <a:pt x="1060395" y="1028751"/>
                </a:lnTo>
                <a:lnTo>
                  <a:pt x="1089672" y="994874"/>
                </a:lnTo>
                <a:lnTo>
                  <a:pt x="1116444" y="958902"/>
                </a:lnTo>
                <a:lnTo>
                  <a:pt x="1140577" y="920971"/>
                </a:lnTo>
                <a:lnTo>
                  <a:pt x="1161934" y="881215"/>
                </a:lnTo>
                <a:lnTo>
                  <a:pt x="1180378" y="839773"/>
                </a:lnTo>
                <a:lnTo>
                  <a:pt x="1195774" y="796779"/>
                </a:lnTo>
                <a:lnTo>
                  <a:pt x="1207985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2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2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2"/>
                </a:moveTo>
                <a:lnTo>
                  <a:pt x="1840" y="564192"/>
                </a:lnTo>
                <a:lnTo>
                  <a:pt x="7272" y="517376"/>
                </a:lnTo>
                <a:lnTo>
                  <a:pt x="16160" y="471702"/>
                </a:lnTo>
                <a:lnTo>
                  <a:pt x="28366" y="427305"/>
                </a:lnTo>
                <a:lnTo>
                  <a:pt x="43756" y="384323"/>
                </a:lnTo>
                <a:lnTo>
                  <a:pt x="62193" y="342890"/>
                </a:lnTo>
                <a:lnTo>
                  <a:pt x="83542" y="303144"/>
                </a:lnTo>
                <a:lnTo>
                  <a:pt x="107666" y="265220"/>
                </a:lnTo>
                <a:lnTo>
                  <a:pt x="134430" y="229254"/>
                </a:lnTo>
                <a:lnTo>
                  <a:pt x="163698" y="195383"/>
                </a:lnTo>
                <a:lnTo>
                  <a:pt x="195333" y="163743"/>
                </a:lnTo>
                <a:lnTo>
                  <a:pt x="229201" y="134470"/>
                </a:lnTo>
                <a:lnTo>
                  <a:pt x="265164" y="107701"/>
                </a:lnTo>
                <a:lnTo>
                  <a:pt x="303087" y="83570"/>
                </a:lnTo>
                <a:lnTo>
                  <a:pt x="342835" y="62215"/>
                </a:lnTo>
                <a:lnTo>
                  <a:pt x="384270" y="43772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2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2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5" y="752370"/>
                </a:lnTo>
                <a:lnTo>
                  <a:pt x="1195774" y="796779"/>
                </a:lnTo>
                <a:lnTo>
                  <a:pt x="1180378" y="839773"/>
                </a:lnTo>
                <a:lnTo>
                  <a:pt x="1161934" y="881215"/>
                </a:lnTo>
                <a:lnTo>
                  <a:pt x="1140577" y="920971"/>
                </a:lnTo>
                <a:lnTo>
                  <a:pt x="1116444" y="958902"/>
                </a:lnTo>
                <a:lnTo>
                  <a:pt x="1089672" y="994874"/>
                </a:lnTo>
                <a:lnTo>
                  <a:pt x="1060395" y="1028751"/>
                </a:lnTo>
                <a:lnTo>
                  <a:pt x="1028751" y="1060395"/>
                </a:lnTo>
                <a:lnTo>
                  <a:pt x="994874" y="1089672"/>
                </a:lnTo>
                <a:lnTo>
                  <a:pt x="958902" y="1116444"/>
                </a:lnTo>
                <a:lnTo>
                  <a:pt x="920971" y="1140577"/>
                </a:lnTo>
                <a:lnTo>
                  <a:pt x="881215" y="1161934"/>
                </a:lnTo>
                <a:lnTo>
                  <a:pt x="839773" y="1180378"/>
                </a:lnTo>
                <a:lnTo>
                  <a:pt x="796779" y="1195774"/>
                </a:lnTo>
                <a:lnTo>
                  <a:pt x="752370" y="1207985"/>
                </a:lnTo>
                <a:lnTo>
                  <a:pt x="706682" y="1216876"/>
                </a:lnTo>
                <a:lnTo>
                  <a:pt x="659851" y="1222311"/>
                </a:lnTo>
                <a:lnTo>
                  <a:pt x="612012" y="1224152"/>
                </a:lnTo>
                <a:lnTo>
                  <a:pt x="564175" y="1222311"/>
                </a:lnTo>
                <a:lnTo>
                  <a:pt x="517346" y="1216876"/>
                </a:lnTo>
                <a:lnTo>
                  <a:pt x="471662" y="1207985"/>
                </a:lnTo>
                <a:lnTo>
                  <a:pt x="427258" y="1195774"/>
                </a:lnTo>
                <a:lnTo>
                  <a:pt x="384270" y="1180378"/>
                </a:lnTo>
                <a:lnTo>
                  <a:pt x="342835" y="1161934"/>
                </a:lnTo>
                <a:lnTo>
                  <a:pt x="303087" y="1140577"/>
                </a:lnTo>
                <a:lnTo>
                  <a:pt x="265164" y="1116444"/>
                </a:lnTo>
                <a:lnTo>
                  <a:pt x="229201" y="1089672"/>
                </a:lnTo>
                <a:lnTo>
                  <a:pt x="195333" y="1060395"/>
                </a:lnTo>
                <a:lnTo>
                  <a:pt x="163698" y="1028751"/>
                </a:lnTo>
                <a:lnTo>
                  <a:pt x="134430" y="994874"/>
                </a:lnTo>
                <a:lnTo>
                  <a:pt x="107666" y="958902"/>
                </a:lnTo>
                <a:lnTo>
                  <a:pt x="83542" y="920971"/>
                </a:lnTo>
                <a:lnTo>
                  <a:pt x="62193" y="881215"/>
                </a:lnTo>
                <a:lnTo>
                  <a:pt x="43756" y="839773"/>
                </a:lnTo>
                <a:lnTo>
                  <a:pt x="28366" y="796779"/>
                </a:lnTo>
                <a:lnTo>
                  <a:pt x="16160" y="752370"/>
                </a:lnTo>
                <a:lnTo>
                  <a:pt x="7272" y="706682"/>
                </a:lnTo>
                <a:lnTo>
                  <a:pt x="1840" y="659851"/>
                </a:lnTo>
                <a:lnTo>
                  <a:pt x="0" y="612012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74696" y="5260340"/>
            <a:ext cx="930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им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80" dirty="0">
                <a:solidFill>
                  <a:srgbClr val="009999"/>
                </a:solidFill>
                <a:latin typeface="Verdana"/>
                <a:cs typeface="Verdana"/>
              </a:rPr>
              <a:t>щ</a:t>
            </a:r>
            <a:r>
              <a:rPr sz="1200" b="1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5" dirty="0">
                <a:solidFill>
                  <a:srgbClr val="009999"/>
                </a:solidFill>
                <a:latin typeface="Verdana"/>
                <a:cs typeface="Verdana"/>
              </a:rPr>
              <a:t>т</a:t>
            </a:r>
            <a:r>
              <a:rPr sz="1200" b="1" spc="-17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о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3"/>
                </a:lnTo>
                <a:lnTo>
                  <a:pt x="342896" y="62216"/>
                </a:lnTo>
                <a:lnTo>
                  <a:pt x="303144" y="83571"/>
                </a:lnTo>
                <a:lnTo>
                  <a:pt x="265216" y="107702"/>
                </a:lnTo>
                <a:lnTo>
                  <a:pt x="229247" y="134472"/>
                </a:lnTo>
                <a:lnTo>
                  <a:pt x="195374" y="163746"/>
                </a:lnTo>
                <a:lnTo>
                  <a:pt x="163733" y="195387"/>
                </a:lnTo>
                <a:lnTo>
                  <a:pt x="134460" y="229259"/>
                </a:lnTo>
                <a:lnTo>
                  <a:pt x="107691" y="265226"/>
                </a:lnTo>
                <a:lnTo>
                  <a:pt x="83562" y="303151"/>
                </a:lnTo>
                <a:lnTo>
                  <a:pt x="62208" y="342899"/>
                </a:lnTo>
                <a:lnTo>
                  <a:pt x="43767" y="384334"/>
                </a:lnTo>
                <a:lnTo>
                  <a:pt x="28373" y="427319"/>
                </a:lnTo>
                <a:lnTo>
                  <a:pt x="16164" y="471718"/>
                </a:lnTo>
                <a:lnTo>
                  <a:pt x="7274" y="517395"/>
                </a:lnTo>
                <a:lnTo>
                  <a:pt x="1841" y="564214"/>
                </a:lnTo>
                <a:lnTo>
                  <a:pt x="0" y="612038"/>
                </a:lnTo>
                <a:lnTo>
                  <a:pt x="1841" y="659883"/>
                </a:lnTo>
                <a:lnTo>
                  <a:pt x="7274" y="706709"/>
                </a:lnTo>
                <a:lnTo>
                  <a:pt x="16164" y="752392"/>
                </a:lnTo>
                <a:lnTo>
                  <a:pt x="28373" y="796796"/>
                </a:lnTo>
                <a:lnTo>
                  <a:pt x="43767" y="839784"/>
                </a:lnTo>
                <a:lnTo>
                  <a:pt x="62208" y="881222"/>
                </a:lnTo>
                <a:lnTo>
                  <a:pt x="83562" y="920972"/>
                </a:lnTo>
                <a:lnTo>
                  <a:pt x="107691" y="958899"/>
                </a:lnTo>
                <a:lnTo>
                  <a:pt x="134460" y="994866"/>
                </a:lnTo>
                <a:lnTo>
                  <a:pt x="163733" y="1028738"/>
                </a:lnTo>
                <a:lnTo>
                  <a:pt x="195374" y="1060379"/>
                </a:lnTo>
                <a:lnTo>
                  <a:pt x="229247" y="1089652"/>
                </a:lnTo>
                <a:lnTo>
                  <a:pt x="265216" y="1116421"/>
                </a:lnTo>
                <a:lnTo>
                  <a:pt x="303144" y="1140550"/>
                </a:lnTo>
                <a:lnTo>
                  <a:pt x="342896" y="1161904"/>
                </a:lnTo>
                <a:lnTo>
                  <a:pt x="384336" y="1180346"/>
                </a:lnTo>
                <a:lnTo>
                  <a:pt x="427327" y="1195740"/>
                </a:lnTo>
                <a:lnTo>
                  <a:pt x="471734" y="1207949"/>
                </a:lnTo>
                <a:lnTo>
                  <a:pt x="517421" y="1216839"/>
                </a:lnTo>
                <a:lnTo>
                  <a:pt x="564251" y="1222273"/>
                </a:lnTo>
                <a:lnTo>
                  <a:pt x="612089" y="1224114"/>
                </a:lnTo>
                <a:lnTo>
                  <a:pt x="659910" y="1222273"/>
                </a:lnTo>
                <a:lnTo>
                  <a:pt x="706725" y="1216839"/>
                </a:lnTo>
                <a:lnTo>
                  <a:pt x="752399" y="1207949"/>
                </a:lnTo>
                <a:lnTo>
                  <a:pt x="796796" y="1195740"/>
                </a:lnTo>
                <a:lnTo>
                  <a:pt x="839778" y="1180346"/>
                </a:lnTo>
                <a:lnTo>
                  <a:pt x="881211" y="1161904"/>
                </a:lnTo>
                <a:lnTo>
                  <a:pt x="920957" y="1140550"/>
                </a:lnTo>
                <a:lnTo>
                  <a:pt x="958882" y="1116421"/>
                </a:lnTo>
                <a:lnTo>
                  <a:pt x="994847" y="1089652"/>
                </a:lnTo>
                <a:lnTo>
                  <a:pt x="1028718" y="1060379"/>
                </a:lnTo>
                <a:lnTo>
                  <a:pt x="1060358" y="1028738"/>
                </a:lnTo>
                <a:lnTo>
                  <a:pt x="1089631" y="994866"/>
                </a:lnTo>
                <a:lnTo>
                  <a:pt x="1116401" y="958899"/>
                </a:lnTo>
                <a:lnTo>
                  <a:pt x="1140531" y="920972"/>
                </a:lnTo>
                <a:lnTo>
                  <a:pt x="1161886" y="881222"/>
                </a:lnTo>
                <a:lnTo>
                  <a:pt x="1180329" y="839784"/>
                </a:lnTo>
                <a:lnTo>
                  <a:pt x="1195724" y="796796"/>
                </a:lnTo>
                <a:lnTo>
                  <a:pt x="1207935" y="752392"/>
                </a:lnTo>
                <a:lnTo>
                  <a:pt x="1216826" y="706709"/>
                </a:lnTo>
                <a:lnTo>
                  <a:pt x="1222260" y="659883"/>
                </a:lnTo>
                <a:lnTo>
                  <a:pt x="1224102" y="612038"/>
                </a:lnTo>
                <a:lnTo>
                  <a:pt x="1222260" y="564214"/>
                </a:lnTo>
                <a:lnTo>
                  <a:pt x="1216826" y="517395"/>
                </a:lnTo>
                <a:lnTo>
                  <a:pt x="1207935" y="471718"/>
                </a:lnTo>
                <a:lnTo>
                  <a:pt x="1195724" y="427319"/>
                </a:lnTo>
                <a:lnTo>
                  <a:pt x="1180329" y="384334"/>
                </a:lnTo>
                <a:lnTo>
                  <a:pt x="1161886" y="342899"/>
                </a:lnTo>
                <a:lnTo>
                  <a:pt x="1140531" y="303151"/>
                </a:lnTo>
                <a:lnTo>
                  <a:pt x="1116401" y="265226"/>
                </a:lnTo>
                <a:lnTo>
                  <a:pt x="1089631" y="229259"/>
                </a:lnTo>
                <a:lnTo>
                  <a:pt x="1060358" y="195387"/>
                </a:lnTo>
                <a:lnTo>
                  <a:pt x="1028718" y="163746"/>
                </a:lnTo>
                <a:lnTo>
                  <a:pt x="994847" y="134472"/>
                </a:lnTo>
                <a:lnTo>
                  <a:pt x="958882" y="107702"/>
                </a:lnTo>
                <a:lnTo>
                  <a:pt x="920957" y="83571"/>
                </a:lnTo>
                <a:lnTo>
                  <a:pt x="881211" y="62216"/>
                </a:lnTo>
                <a:lnTo>
                  <a:pt x="839778" y="43773"/>
                </a:lnTo>
                <a:lnTo>
                  <a:pt x="796796" y="28377"/>
                </a:lnTo>
                <a:lnTo>
                  <a:pt x="752399" y="16166"/>
                </a:lnTo>
                <a:lnTo>
                  <a:pt x="706725" y="7276"/>
                </a:lnTo>
                <a:lnTo>
                  <a:pt x="659910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14"/>
                </a:lnTo>
                <a:lnTo>
                  <a:pt x="7274" y="517395"/>
                </a:lnTo>
                <a:lnTo>
                  <a:pt x="16164" y="471718"/>
                </a:lnTo>
                <a:lnTo>
                  <a:pt x="28373" y="427319"/>
                </a:lnTo>
                <a:lnTo>
                  <a:pt x="43767" y="384334"/>
                </a:lnTo>
                <a:lnTo>
                  <a:pt x="62208" y="342899"/>
                </a:lnTo>
                <a:lnTo>
                  <a:pt x="83562" y="303151"/>
                </a:lnTo>
                <a:lnTo>
                  <a:pt x="107691" y="265226"/>
                </a:lnTo>
                <a:lnTo>
                  <a:pt x="134460" y="229259"/>
                </a:lnTo>
                <a:lnTo>
                  <a:pt x="163733" y="195387"/>
                </a:lnTo>
                <a:lnTo>
                  <a:pt x="195374" y="163746"/>
                </a:lnTo>
                <a:lnTo>
                  <a:pt x="229247" y="134472"/>
                </a:lnTo>
                <a:lnTo>
                  <a:pt x="265216" y="107702"/>
                </a:lnTo>
                <a:lnTo>
                  <a:pt x="303144" y="83571"/>
                </a:lnTo>
                <a:lnTo>
                  <a:pt x="342896" y="62216"/>
                </a:lnTo>
                <a:lnTo>
                  <a:pt x="384336" y="43773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10" y="1841"/>
                </a:lnTo>
                <a:lnTo>
                  <a:pt x="706725" y="7276"/>
                </a:lnTo>
                <a:lnTo>
                  <a:pt x="752399" y="16166"/>
                </a:lnTo>
                <a:lnTo>
                  <a:pt x="796796" y="28377"/>
                </a:lnTo>
                <a:lnTo>
                  <a:pt x="839778" y="43773"/>
                </a:lnTo>
                <a:lnTo>
                  <a:pt x="881211" y="62216"/>
                </a:lnTo>
                <a:lnTo>
                  <a:pt x="920957" y="83571"/>
                </a:lnTo>
                <a:lnTo>
                  <a:pt x="958882" y="107702"/>
                </a:lnTo>
                <a:lnTo>
                  <a:pt x="994847" y="134472"/>
                </a:lnTo>
                <a:lnTo>
                  <a:pt x="1028718" y="163746"/>
                </a:lnTo>
                <a:lnTo>
                  <a:pt x="1060358" y="195387"/>
                </a:lnTo>
                <a:lnTo>
                  <a:pt x="1089631" y="229259"/>
                </a:lnTo>
                <a:lnTo>
                  <a:pt x="1116401" y="265226"/>
                </a:lnTo>
                <a:lnTo>
                  <a:pt x="1140531" y="303151"/>
                </a:lnTo>
                <a:lnTo>
                  <a:pt x="1161886" y="342899"/>
                </a:lnTo>
                <a:lnTo>
                  <a:pt x="1180329" y="384334"/>
                </a:lnTo>
                <a:lnTo>
                  <a:pt x="1195724" y="427319"/>
                </a:lnTo>
                <a:lnTo>
                  <a:pt x="1207935" y="471718"/>
                </a:lnTo>
                <a:lnTo>
                  <a:pt x="1216826" y="517395"/>
                </a:lnTo>
                <a:lnTo>
                  <a:pt x="1222260" y="564214"/>
                </a:lnTo>
                <a:lnTo>
                  <a:pt x="1224102" y="612038"/>
                </a:lnTo>
                <a:lnTo>
                  <a:pt x="1222260" y="659883"/>
                </a:lnTo>
                <a:lnTo>
                  <a:pt x="1216826" y="706709"/>
                </a:lnTo>
                <a:lnTo>
                  <a:pt x="1207935" y="752392"/>
                </a:lnTo>
                <a:lnTo>
                  <a:pt x="1195724" y="796796"/>
                </a:lnTo>
                <a:lnTo>
                  <a:pt x="1180329" y="839784"/>
                </a:lnTo>
                <a:lnTo>
                  <a:pt x="1161886" y="881222"/>
                </a:lnTo>
                <a:lnTo>
                  <a:pt x="1140531" y="920972"/>
                </a:lnTo>
                <a:lnTo>
                  <a:pt x="1116401" y="958899"/>
                </a:lnTo>
                <a:lnTo>
                  <a:pt x="1089631" y="994866"/>
                </a:lnTo>
                <a:lnTo>
                  <a:pt x="1060358" y="1028738"/>
                </a:lnTo>
                <a:lnTo>
                  <a:pt x="1028718" y="1060379"/>
                </a:lnTo>
                <a:lnTo>
                  <a:pt x="994847" y="1089652"/>
                </a:lnTo>
                <a:lnTo>
                  <a:pt x="958882" y="1116421"/>
                </a:lnTo>
                <a:lnTo>
                  <a:pt x="920957" y="1140550"/>
                </a:lnTo>
                <a:lnTo>
                  <a:pt x="881211" y="1161904"/>
                </a:lnTo>
                <a:lnTo>
                  <a:pt x="839778" y="1180346"/>
                </a:lnTo>
                <a:lnTo>
                  <a:pt x="796796" y="1195740"/>
                </a:lnTo>
                <a:lnTo>
                  <a:pt x="752399" y="1207949"/>
                </a:lnTo>
                <a:lnTo>
                  <a:pt x="706725" y="1216839"/>
                </a:lnTo>
                <a:lnTo>
                  <a:pt x="659910" y="1222273"/>
                </a:lnTo>
                <a:lnTo>
                  <a:pt x="612089" y="1224114"/>
                </a:lnTo>
                <a:lnTo>
                  <a:pt x="564251" y="1222273"/>
                </a:lnTo>
                <a:lnTo>
                  <a:pt x="517421" y="1216839"/>
                </a:lnTo>
                <a:lnTo>
                  <a:pt x="471734" y="1207949"/>
                </a:lnTo>
                <a:lnTo>
                  <a:pt x="427327" y="1195740"/>
                </a:lnTo>
                <a:lnTo>
                  <a:pt x="384336" y="1180346"/>
                </a:lnTo>
                <a:lnTo>
                  <a:pt x="342896" y="1161904"/>
                </a:lnTo>
                <a:lnTo>
                  <a:pt x="303144" y="1140550"/>
                </a:lnTo>
                <a:lnTo>
                  <a:pt x="265216" y="1116421"/>
                </a:lnTo>
                <a:lnTo>
                  <a:pt x="229247" y="1089652"/>
                </a:lnTo>
                <a:lnTo>
                  <a:pt x="195374" y="1060379"/>
                </a:lnTo>
                <a:lnTo>
                  <a:pt x="163733" y="1028738"/>
                </a:lnTo>
                <a:lnTo>
                  <a:pt x="134460" y="994866"/>
                </a:lnTo>
                <a:lnTo>
                  <a:pt x="107691" y="958899"/>
                </a:lnTo>
                <a:lnTo>
                  <a:pt x="83562" y="920972"/>
                </a:lnTo>
                <a:lnTo>
                  <a:pt x="62208" y="881222"/>
                </a:lnTo>
                <a:lnTo>
                  <a:pt x="43767" y="839784"/>
                </a:lnTo>
                <a:lnTo>
                  <a:pt x="28373" y="796796"/>
                </a:lnTo>
                <a:lnTo>
                  <a:pt x="16164" y="752392"/>
                </a:lnTo>
                <a:lnTo>
                  <a:pt x="7274" y="706709"/>
                </a:lnTo>
                <a:lnTo>
                  <a:pt x="1841" y="659883"/>
                </a:lnTo>
                <a:lnTo>
                  <a:pt x="0" y="612051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3"/>
                </a:lnTo>
                <a:lnTo>
                  <a:pt x="342835" y="62216"/>
                </a:lnTo>
                <a:lnTo>
                  <a:pt x="303087" y="83571"/>
                </a:lnTo>
                <a:lnTo>
                  <a:pt x="265164" y="107702"/>
                </a:lnTo>
                <a:lnTo>
                  <a:pt x="229201" y="134472"/>
                </a:lnTo>
                <a:lnTo>
                  <a:pt x="195333" y="163746"/>
                </a:lnTo>
                <a:lnTo>
                  <a:pt x="163698" y="195387"/>
                </a:lnTo>
                <a:lnTo>
                  <a:pt x="134430" y="229259"/>
                </a:lnTo>
                <a:lnTo>
                  <a:pt x="107666" y="265226"/>
                </a:lnTo>
                <a:lnTo>
                  <a:pt x="83542" y="303151"/>
                </a:lnTo>
                <a:lnTo>
                  <a:pt x="62193" y="342899"/>
                </a:lnTo>
                <a:lnTo>
                  <a:pt x="43756" y="384334"/>
                </a:lnTo>
                <a:lnTo>
                  <a:pt x="28366" y="427319"/>
                </a:lnTo>
                <a:lnTo>
                  <a:pt x="16160" y="471718"/>
                </a:lnTo>
                <a:lnTo>
                  <a:pt x="7272" y="517395"/>
                </a:lnTo>
                <a:lnTo>
                  <a:pt x="1840" y="564214"/>
                </a:lnTo>
                <a:lnTo>
                  <a:pt x="0" y="612038"/>
                </a:lnTo>
                <a:lnTo>
                  <a:pt x="1840" y="659883"/>
                </a:lnTo>
                <a:lnTo>
                  <a:pt x="7272" y="706709"/>
                </a:lnTo>
                <a:lnTo>
                  <a:pt x="16160" y="752392"/>
                </a:lnTo>
                <a:lnTo>
                  <a:pt x="28366" y="796796"/>
                </a:lnTo>
                <a:lnTo>
                  <a:pt x="43756" y="839784"/>
                </a:lnTo>
                <a:lnTo>
                  <a:pt x="62193" y="881222"/>
                </a:lnTo>
                <a:lnTo>
                  <a:pt x="83542" y="920972"/>
                </a:lnTo>
                <a:lnTo>
                  <a:pt x="107666" y="958899"/>
                </a:lnTo>
                <a:lnTo>
                  <a:pt x="134430" y="994866"/>
                </a:lnTo>
                <a:lnTo>
                  <a:pt x="163698" y="1028738"/>
                </a:lnTo>
                <a:lnTo>
                  <a:pt x="195333" y="1060379"/>
                </a:lnTo>
                <a:lnTo>
                  <a:pt x="229201" y="1089652"/>
                </a:lnTo>
                <a:lnTo>
                  <a:pt x="265164" y="1116421"/>
                </a:lnTo>
                <a:lnTo>
                  <a:pt x="303087" y="1140550"/>
                </a:lnTo>
                <a:lnTo>
                  <a:pt x="342835" y="1161904"/>
                </a:lnTo>
                <a:lnTo>
                  <a:pt x="384270" y="1180346"/>
                </a:lnTo>
                <a:lnTo>
                  <a:pt x="427258" y="1195740"/>
                </a:lnTo>
                <a:lnTo>
                  <a:pt x="471662" y="1207949"/>
                </a:lnTo>
                <a:lnTo>
                  <a:pt x="517346" y="1216839"/>
                </a:lnTo>
                <a:lnTo>
                  <a:pt x="564175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40"/>
                </a:lnTo>
                <a:lnTo>
                  <a:pt x="839773" y="1180346"/>
                </a:lnTo>
                <a:lnTo>
                  <a:pt x="881215" y="1161904"/>
                </a:lnTo>
                <a:lnTo>
                  <a:pt x="920971" y="1140550"/>
                </a:lnTo>
                <a:lnTo>
                  <a:pt x="958902" y="1116421"/>
                </a:lnTo>
                <a:lnTo>
                  <a:pt x="994874" y="1089652"/>
                </a:lnTo>
                <a:lnTo>
                  <a:pt x="1028751" y="1060379"/>
                </a:lnTo>
                <a:lnTo>
                  <a:pt x="1060395" y="1028738"/>
                </a:lnTo>
                <a:lnTo>
                  <a:pt x="1089672" y="994866"/>
                </a:lnTo>
                <a:lnTo>
                  <a:pt x="1116444" y="958899"/>
                </a:lnTo>
                <a:lnTo>
                  <a:pt x="1140577" y="920972"/>
                </a:lnTo>
                <a:lnTo>
                  <a:pt x="1161934" y="881222"/>
                </a:lnTo>
                <a:lnTo>
                  <a:pt x="1180378" y="839784"/>
                </a:lnTo>
                <a:lnTo>
                  <a:pt x="1195774" y="796796"/>
                </a:lnTo>
                <a:lnTo>
                  <a:pt x="1207985" y="752392"/>
                </a:lnTo>
                <a:lnTo>
                  <a:pt x="1216876" y="706709"/>
                </a:lnTo>
                <a:lnTo>
                  <a:pt x="1222311" y="659883"/>
                </a:lnTo>
                <a:lnTo>
                  <a:pt x="1224152" y="612038"/>
                </a:lnTo>
                <a:lnTo>
                  <a:pt x="1222311" y="564214"/>
                </a:lnTo>
                <a:lnTo>
                  <a:pt x="1216876" y="517395"/>
                </a:lnTo>
                <a:lnTo>
                  <a:pt x="1207985" y="471718"/>
                </a:lnTo>
                <a:lnTo>
                  <a:pt x="1195774" y="427319"/>
                </a:lnTo>
                <a:lnTo>
                  <a:pt x="1180378" y="384334"/>
                </a:lnTo>
                <a:lnTo>
                  <a:pt x="1161934" y="342899"/>
                </a:lnTo>
                <a:lnTo>
                  <a:pt x="1140577" y="303151"/>
                </a:lnTo>
                <a:lnTo>
                  <a:pt x="1116444" y="265226"/>
                </a:lnTo>
                <a:lnTo>
                  <a:pt x="1089672" y="229259"/>
                </a:lnTo>
                <a:lnTo>
                  <a:pt x="1060395" y="195387"/>
                </a:lnTo>
                <a:lnTo>
                  <a:pt x="1028751" y="163746"/>
                </a:lnTo>
                <a:lnTo>
                  <a:pt x="994874" y="134472"/>
                </a:lnTo>
                <a:lnTo>
                  <a:pt x="958902" y="107702"/>
                </a:lnTo>
                <a:lnTo>
                  <a:pt x="920971" y="83571"/>
                </a:lnTo>
                <a:lnTo>
                  <a:pt x="881215" y="62216"/>
                </a:lnTo>
                <a:lnTo>
                  <a:pt x="839773" y="43773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0" y="564214"/>
                </a:lnTo>
                <a:lnTo>
                  <a:pt x="7272" y="517395"/>
                </a:lnTo>
                <a:lnTo>
                  <a:pt x="16160" y="471718"/>
                </a:lnTo>
                <a:lnTo>
                  <a:pt x="28366" y="427319"/>
                </a:lnTo>
                <a:lnTo>
                  <a:pt x="43756" y="384334"/>
                </a:lnTo>
                <a:lnTo>
                  <a:pt x="62193" y="342899"/>
                </a:lnTo>
                <a:lnTo>
                  <a:pt x="83542" y="303151"/>
                </a:lnTo>
                <a:lnTo>
                  <a:pt x="107666" y="265226"/>
                </a:lnTo>
                <a:lnTo>
                  <a:pt x="134430" y="229259"/>
                </a:lnTo>
                <a:lnTo>
                  <a:pt x="163698" y="195387"/>
                </a:lnTo>
                <a:lnTo>
                  <a:pt x="195333" y="163746"/>
                </a:lnTo>
                <a:lnTo>
                  <a:pt x="229201" y="134472"/>
                </a:lnTo>
                <a:lnTo>
                  <a:pt x="265164" y="107702"/>
                </a:lnTo>
                <a:lnTo>
                  <a:pt x="303087" y="83571"/>
                </a:lnTo>
                <a:lnTo>
                  <a:pt x="342835" y="62216"/>
                </a:lnTo>
                <a:lnTo>
                  <a:pt x="384270" y="43773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3"/>
                </a:lnTo>
                <a:lnTo>
                  <a:pt x="881215" y="62216"/>
                </a:lnTo>
                <a:lnTo>
                  <a:pt x="920971" y="83571"/>
                </a:lnTo>
                <a:lnTo>
                  <a:pt x="958902" y="107702"/>
                </a:lnTo>
                <a:lnTo>
                  <a:pt x="994874" y="134472"/>
                </a:lnTo>
                <a:lnTo>
                  <a:pt x="1028751" y="163746"/>
                </a:lnTo>
                <a:lnTo>
                  <a:pt x="1060395" y="195387"/>
                </a:lnTo>
                <a:lnTo>
                  <a:pt x="1089672" y="229259"/>
                </a:lnTo>
                <a:lnTo>
                  <a:pt x="1116444" y="265226"/>
                </a:lnTo>
                <a:lnTo>
                  <a:pt x="1140577" y="303151"/>
                </a:lnTo>
                <a:lnTo>
                  <a:pt x="1161934" y="342899"/>
                </a:lnTo>
                <a:lnTo>
                  <a:pt x="1180378" y="384334"/>
                </a:lnTo>
                <a:lnTo>
                  <a:pt x="1195774" y="427319"/>
                </a:lnTo>
                <a:lnTo>
                  <a:pt x="1207985" y="471718"/>
                </a:lnTo>
                <a:lnTo>
                  <a:pt x="1216876" y="517395"/>
                </a:lnTo>
                <a:lnTo>
                  <a:pt x="1222311" y="564214"/>
                </a:lnTo>
                <a:lnTo>
                  <a:pt x="1224152" y="612038"/>
                </a:lnTo>
                <a:lnTo>
                  <a:pt x="1222311" y="659883"/>
                </a:lnTo>
                <a:lnTo>
                  <a:pt x="1216876" y="706709"/>
                </a:lnTo>
                <a:lnTo>
                  <a:pt x="1207985" y="752392"/>
                </a:lnTo>
                <a:lnTo>
                  <a:pt x="1195774" y="796796"/>
                </a:lnTo>
                <a:lnTo>
                  <a:pt x="1180378" y="839784"/>
                </a:lnTo>
                <a:lnTo>
                  <a:pt x="1161934" y="881222"/>
                </a:lnTo>
                <a:lnTo>
                  <a:pt x="1140577" y="920972"/>
                </a:lnTo>
                <a:lnTo>
                  <a:pt x="1116444" y="958899"/>
                </a:lnTo>
                <a:lnTo>
                  <a:pt x="1089672" y="994866"/>
                </a:lnTo>
                <a:lnTo>
                  <a:pt x="1060395" y="1028738"/>
                </a:lnTo>
                <a:lnTo>
                  <a:pt x="1028751" y="1060379"/>
                </a:lnTo>
                <a:lnTo>
                  <a:pt x="994874" y="1089652"/>
                </a:lnTo>
                <a:lnTo>
                  <a:pt x="958902" y="1116421"/>
                </a:lnTo>
                <a:lnTo>
                  <a:pt x="920971" y="1140550"/>
                </a:lnTo>
                <a:lnTo>
                  <a:pt x="881215" y="1161904"/>
                </a:lnTo>
                <a:lnTo>
                  <a:pt x="839773" y="1180346"/>
                </a:lnTo>
                <a:lnTo>
                  <a:pt x="796779" y="1195740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75" y="1222273"/>
                </a:lnTo>
                <a:lnTo>
                  <a:pt x="517346" y="1216839"/>
                </a:lnTo>
                <a:lnTo>
                  <a:pt x="471662" y="1207949"/>
                </a:lnTo>
                <a:lnTo>
                  <a:pt x="427258" y="1195740"/>
                </a:lnTo>
                <a:lnTo>
                  <a:pt x="384270" y="1180346"/>
                </a:lnTo>
                <a:lnTo>
                  <a:pt x="342835" y="1161904"/>
                </a:lnTo>
                <a:lnTo>
                  <a:pt x="303087" y="1140550"/>
                </a:lnTo>
                <a:lnTo>
                  <a:pt x="265164" y="1116421"/>
                </a:lnTo>
                <a:lnTo>
                  <a:pt x="229201" y="1089652"/>
                </a:lnTo>
                <a:lnTo>
                  <a:pt x="195333" y="1060379"/>
                </a:lnTo>
                <a:lnTo>
                  <a:pt x="163698" y="1028738"/>
                </a:lnTo>
                <a:lnTo>
                  <a:pt x="134430" y="994866"/>
                </a:lnTo>
                <a:lnTo>
                  <a:pt x="107666" y="958899"/>
                </a:lnTo>
                <a:lnTo>
                  <a:pt x="83542" y="920972"/>
                </a:lnTo>
                <a:lnTo>
                  <a:pt x="62193" y="881222"/>
                </a:lnTo>
                <a:lnTo>
                  <a:pt x="43756" y="839784"/>
                </a:lnTo>
                <a:lnTo>
                  <a:pt x="28366" y="796796"/>
                </a:lnTo>
                <a:lnTo>
                  <a:pt x="16160" y="752392"/>
                </a:lnTo>
                <a:lnTo>
                  <a:pt x="7272" y="706709"/>
                </a:lnTo>
                <a:lnTo>
                  <a:pt x="1840" y="659883"/>
                </a:lnTo>
                <a:lnTo>
                  <a:pt x="0" y="612051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4"/>
                </a:lnTo>
                <a:lnTo>
                  <a:pt x="471702" y="16163"/>
                </a:lnTo>
                <a:lnTo>
                  <a:pt x="427305" y="28372"/>
                </a:lnTo>
                <a:lnTo>
                  <a:pt x="384323" y="43765"/>
                </a:lnTo>
                <a:lnTo>
                  <a:pt x="342890" y="62205"/>
                </a:lnTo>
                <a:lnTo>
                  <a:pt x="303144" y="83557"/>
                </a:lnTo>
                <a:lnTo>
                  <a:pt x="265220" y="107685"/>
                </a:lnTo>
                <a:lnTo>
                  <a:pt x="229254" y="134452"/>
                </a:lnTo>
                <a:lnTo>
                  <a:pt x="195383" y="163723"/>
                </a:lnTo>
                <a:lnTo>
                  <a:pt x="163743" y="195362"/>
                </a:lnTo>
                <a:lnTo>
                  <a:pt x="134470" y="229232"/>
                </a:lnTo>
                <a:lnTo>
                  <a:pt x="107701" y="265198"/>
                </a:lnTo>
                <a:lnTo>
                  <a:pt x="83570" y="303123"/>
                </a:lnTo>
                <a:lnTo>
                  <a:pt x="62215" y="342872"/>
                </a:lnTo>
                <a:lnTo>
                  <a:pt x="43772" y="384308"/>
                </a:lnTo>
                <a:lnTo>
                  <a:pt x="28377" y="427295"/>
                </a:lnTo>
                <a:lnTo>
                  <a:pt x="16166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6" y="752380"/>
                </a:lnTo>
                <a:lnTo>
                  <a:pt x="28377" y="796784"/>
                </a:lnTo>
                <a:lnTo>
                  <a:pt x="43772" y="839773"/>
                </a:lnTo>
                <a:lnTo>
                  <a:pt x="62215" y="881210"/>
                </a:lnTo>
                <a:lnTo>
                  <a:pt x="83570" y="920961"/>
                </a:lnTo>
                <a:lnTo>
                  <a:pt x="107701" y="958888"/>
                </a:lnTo>
                <a:lnTo>
                  <a:pt x="134470" y="994856"/>
                </a:lnTo>
                <a:lnTo>
                  <a:pt x="163743" y="1028729"/>
                </a:lnTo>
                <a:lnTo>
                  <a:pt x="195383" y="1060369"/>
                </a:lnTo>
                <a:lnTo>
                  <a:pt x="229254" y="1089643"/>
                </a:lnTo>
                <a:lnTo>
                  <a:pt x="265220" y="1116412"/>
                </a:lnTo>
                <a:lnTo>
                  <a:pt x="303144" y="1140542"/>
                </a:lnTo>
                <a:lnTo>
                  <a:pt x="342890" y="1161896"/>
                </a:lnTo>
                <a:lnTo>
                  <a:pt x="384323" y="1180338"/>
                </a:lnTo>
                <a:lnTo>
                  <a:pt x="427305" y="1195733"/>
                </a:lnTo>
                <a:lnTo>
                  <a:pt x="471702" y="1207943"/>
                </a:lnTo>
                <a:lnTo>
                  <a:pt x="517376" y="1216833"/>
                </a:lnTo>
                <a:lnTo>
                  <a:pt x="564192" y="1222267"/>
                </a:lnTo>
                <a:lnTo>
                  <a:pt x="612013" y="1224108"/>
                </a:lnTo>
                <a:lnTo>
                  <a:pt x="659851" y="1222267"/>
                </a:lnTo>
                <a:lnTo>
                  <a:pt x="706682" y="1216833"/>
                </a:lnTo>
                <a:lnTo>
                  <a:pt x="752370" y="1207943"/>
                </a:lnTo>
                <a:lnTo>
                  <a:pt x="796779" y="1195733"/>
                </a:lnTo>
                <a:lnTo>
                  <a:pt x="839773" y="1180338"/>
                </a:lnTo>
                <a:lnTo>
                  <a:pt x="881215" y="1161896"/>
                </a:lnTo>
                <a:lnTo>
                  <a:pt x="920971" y="1140542"/>
                </a:lnTo>
                <a:lnTo>
                  <a:pt x="958902" y="1116412"/>
                </a:lnTo>
                <a:lnTo>
                  <a:pt x="994874" y="1089643"/>
                </a:lnTo>
                <a:lnTo>
                  <a:pt x="1028751" y="1060369"/>
                </a:lnTo>
                <a:lnTo>
                  <a:pt x="1060395" y="1028729"/>
                </a:lnTo>
                <a:lnTo>
                  <a:pt x="1089672" y="994856"/>
                </a:lnTo>
                <a:lnTo>
                  <a:pt x="1116444" y="958888"/>
                </a:lnTo>
                <a:lnTo>
                  <a:pt x="1140577" y="920961"/>
                </a:lnTo>
                <a:lnTo>
                  <a:pt x="1161934" y="881210"/>
                </a:lnTo>
                <a:lnTo>
                  <a:pt x="1180378" y="839773"/>
                </a:lnTo>
                <a:lnTo>
                  <a:pt x="1195774" y="796784"/>
                </a:lnTo>
                <a:lnTo>
                  <a:pt x="1207985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5" y="471698"/>
                </a:lnTo>
                <a:lnTo>
                  <a:pt x="1195774" y="427295"/>
                </a:lnTo>
                <a:lnTo>
                  <a:pt x="1180378" y="384308"/>
                </a:lnTo>
                <a:lnTo>
                  <a:pt x="1161934" y="342872"/>
                </a:lnTo>
                <a:lnTo>
                  <a:pt x="1140577" y="303123"/>
                </a:lnTo>
                <a:lnTo>
                  <a:pt x="1116444" y="265198"/>
                </a:lnTo>
                <a:lnTo>
                  <a:pt x="1089672" y="229232"/>
                </a:lnTo>
                <a:lnTo>
                  <a:pt x="1060395" y="195362"/>
                </a:lnTo>
                <a:lnTo>
                  <a:pt x="1028751" y="163723"/>
                </a:lnTo>
                <a:lnTo>
                  <a:pt x="994874" y="134452"/>
                </a:lnTo>
                <a:lnTo>
                  <a:pt x="958902" y="107685"/>
                </a:lnTo>
                <a:lnTo>
                  <a:pt x="920971" y="83557"/>
                </a:lnTo>
                <a:lnTo>
                  <a:pt x="881215" y="62205"/>
                </a:lnTo>
                <a:lnTo>
                  <a:pt x="839773" y="43765"/>
                </a:lnTo>
                <a:lnTo>
                  <a:pt x="796779" y="28372"/>
                </a:lnTo>
                <a:lnTo>
                  <a:pt x="752370" y="16163"/>
                </a:lnTo>
                <a:lnTo>
                  <a:pt x="706682" y="7274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6" y="471698"/>
                </a:lnTo>
                <a:lnTo>
                  <a:pt x="28377" y="427295"/>
                </a:lnTo>
                <a:lnTo>
                  <a:pt x="43772" y="384308"/>
                </a:lnTo>
                <a:lnTo>
                  <a:pt x="62215" y="342872"/>
                </a:lnTo>
                <a:lnTo>
                  <a:pt x="83570" y="303123"/>
                </a:lnTo>
                <a:lnTo>
                  <a:pt x="107701" y="265198"/>
                </a:lnTo>
                <a:lnTo>
                  <a:pt x="134470" y="229232"/>
                </a:lnTo>
                <a:lnTo>
                  <a:pt x="163743" y="195362"/>
                </a:lnTo>
                <a:lnTo>
                  <a:pt x="195383" y="163723"/>
                </a:lnTo>
                <a:lnTo>
                  <a:pt x="229254" y="134452"/>
                </a:lnTo>
                <a:lnTo>
                  <a:pt x="265220" y="107685"/>
                </a:lnTo>
                <a:lnTo>
                  <a:pt x="303144" y="83557"/>
                </a:lnTo>
                <a:lnTo>
                  <a:pt x="342890" y="62205"/>
                </a:lnTo>
                <a:lnTo>
                  <a:pt x="384323" y="43765"/>
                </a:lnTo>
                <a:lnTo>
                  <a:pt x="427305" y="28372"/>
                </a:lnTo>
                <a:lnTo>
                  <a:pt x="471702" y="16163"/>
                </a:lnTo>
                <a:lnTo>
                  <a:pt x="517376" y="7274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4"/>
                </a:lnTo>
                <a:lnTo>
                  <a:pt x="752370" y="16163"/>
                </a:lnTo>
                <a:lnTo>
                  <a:pt x="796779" y="28372"/>
                </a:lnTo>
                <a:lnTo>
                  <a:pt x="839773" y="43765"/>
                </a:lnTo>
                <a:lnTo>
                  <a:pt x="881215" y="62205"/>
                </a:lnTo>
                <a:lnTo>
                  <a:pt x="920971" y="83557"/>
                </a:lnTo>
                <a:lnTo>
                  <a:pt x="958902" y="107685"/>
                </a:lnTo>
                <a:lnTo>
                  <a:pt x="994874" y="134452"/>
                </a:lnTo>
                <a:lnTo>
                  <a:pt x="1028751" y="163723"/>
                </a:lnTo>
                <a:lnTo>
                  <a:pt x="1060395" y="195362"/>
                </a:lnTo>
                <a:lnTo>
                  <a:pt x="1089672" y="229232"/>
                </a:lnTo>
                <a:lnTo>
                  <a:pt x="1116444" y="265198"/>
                </a:lnTo>
                <a:lnTo>
                  <a:pt x="1140577" y="303123"/>
                </a:lnTo>
                <a:lnTo>
                  <a:pt x="1161934" y="342872"/>
                </a:lnTo>
                <a:lnTo>
                  <a:pt x="1180378" y="384308"/>
                </a:lnTo>
                <a:lnTo>
                  <a:pt x="1195774" y="427295"/>
                </a:lnTo>
                <a:lnTo>
                  <a:pt x="1207985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5" y="752380"/>
                </a:lnTo>
                <a:lnTo>
                  <a:pt x="1195774" y="796784"/>
                </a:lnTo>
                <a:lnTo>
                  <a:pt x="1180378" y="839773"/>
                </a:lnTo>
                <a:lnTo>
                  <a:pt x="1161934" y="881210"/>
                </a:lnTo>
                <a:lnTo>
                  <a:pt x="1140577" y="920961"/>
                </a:lnTo>
                <a:lnTo>
                  <a:pt x="1116444" y="958888"/>
                </a:lnTo>
                <a:lnTo>
                  <a:pt x="1089672" y="994856"/>
                </a:lnTo>
                <a:lnTo>
                  <a:pt x="1060395" y="1028729"/>
                </a:lnTo>
                <a:lnTo>
                  <a:pt x="1028751" y="1060369"/>
                </a:lnTo>
                <a:lnTo>
                  <a:pt x="994874" y="1089643"/>
                </a:lnTo>
                <a:lnTo>
                  <a:pt x="958902" y="1116412"/>
                </a:lnTo>
                <a:lnTo>
                  <a:pt x="920971" y="1140542"/>
                </a:lnTo>
                <a:lnTo>
                  <a:pt x="881215" y="1161896"/>
                </a:lnTo>
                <a:lnTo>
                  <a:pt x="839773" y="1180338"/>
                </a:lnTo>
                <a:lnTo>
                  <a:pt x="796779" y="1195733"/>
                </a:lnTo>
                <a:lnTo>
                  <a:pt x="752370" y="1207943"/>
                </a:lnTo>
                <a:lnTo>
                  <a:pt x="706682" y="1216833"/>
                </a:lnTo>
                <a:lnTo>
                  <a:pt x="659851" y="1222267"/>
                </a:lnTo>
                <a:lnTo>
                  <a:pt x="612013" y="1224108"/>
                </a:lnTo>
                <a:lnTo>
                  <a:pt x="564192" y="1222267"/>
                </a:lnTo>
                <a:lnTo>
                  <a:pt x="517376" y="1216833"/>
                </a:lnTo>
                <a:lnTo>
                  <a:pt x="471702" y="1207943"/>
                </a:lnTo>
                <a:lnTo>
                  <a:pt x="427305" y="1195733"/>
                </a:lnTo>
                <a:lnTo>
                  <a:pt x="384323" y="1180338"/>
                </a:lnTo>
                <a:lnTo>
                  <a:pt x="342890" y="1161896"/>
                </a:lnTo>
                <a:lnTo>
                  <a:pt x="303144" y="1140542"/>
                </a:lnTo>
                <a:lnTo>
                  <a:pt x="265220" y="1116412"/>
                </a:lnTo>
                <a:lnTo>
                  <a:pt x="229254" y="1089643"/>
                </a:lnTo>
                <a:lnTo>
                  <a:pt x="195383" y="1060369"/>
                </a:lnTo>
                <a:lnTo>
                  <a:pt x="163743" y="1028729"/>
                </a:lnTo>
                <a:lnTo>
                  <a:pt x="134470" y="994856"/>
                </a:lnTo>
                <a:lnTo>
                  <a:pt x="107701" y="958888"/>
                </a:lnTo>
                <a:lnTo>
                  <a:pt x="83570" y="920961"/>
                </a:lnTo>
                <a:lnTo>
                  <a:pt x="62215" y="881210"/>
                </a:lnTo>
                <a:lnTo>
                  <a:pt x="43772" y="839773"/>
                </a:lnTo>
                <a:lnTo>
                  <a:pt x="28377" y="796784"/>
                </a:lnTo>
                <a:lnTo>
                  <a:pt x="16166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60425" y="5476444"/>
            <a:ext cx="1022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прибыль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организац</a:t>
            </a:r>
            <a:r>
              <a:rPr sz="1200" b="1" spc="-150" dirty="0">
                <a:solidFill>
                  <a:srgbClr val="009999"/>
                </a:solidFill>
                <a:latin typeface="Verdana"/>
                <a:cs typeface="Verdana"/>
              </a:rPr>
              <a:t>ий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7941" y="5823199"/>
            <a:ext cx="1000760" cy="5787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" algn="ctr">
              <a:lnSpc>
                <a:spcPct val="104200"/>
              </a:lnSpc>
              <a:spcBef>
                <a:spcPts val="145"/>
              </a:spcBef>
            </a:pP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Акцизы </a:t>
            </a:r>
            <a:r>
              <a:rPr sz="1200" b="1" spc="-105" dirty="0">
                <a:solidFill>
                  <a:srgbClr val="009999"/>
                </a:solidFill>
                <a:latin typeface="Verdana"/>
                <a:cs typeface="Verdana"/>
              </a:rPr>
              <a:t>по  </a:t>
            </a:r>
            <a:r>
              <a:rPr sz="1100" b="1" spc="-65" dirty="0">
                <a:solidFill>
                  <a:srgbClr val="009999"/>
                </a:solidFill>
                <a:latin typeface="Verdana"/>
                <a:cs typeface="Verdana"/>
              </a:rPr>
              <a:t>под</a:t>
            </a:r>
            <a:r>
              <a:rPr sz="1100" b="1" spc="-55" dirty="0">
                <a:solidFill>
                  <a:srgbClr val="009999"/>
                </a:solidFill>
                <a:latin typeface="Verdana"/>
                <a:cs typeface="Verdana"/>
              </a:rPr>
              <a:t>а</a:t>
            </a:r>
            <a:r>
              <a:rPr sz="1100" b="1" spc="-1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009999"/>
                </a:solidFill>
                <a:latin typeface="Verdana"/>
                <a:cs typeface="Verdana"/>
              </a:rPr>
              <a:t>ци</a:t>
            </a:r>
            <a:r>
              <a:rPr sz="1100" b="1" spc="-110" dirty="0">
                <a:solidFill>
                  <a:srgbClr val="009999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009999"/>
                </a:solidFill>
                <a:latin typeface="Verdana"/>
                <a:cs typeface="Verdana"/>
              </a:rPr>
              <a:t>ным  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товарам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6306" y="5188458"/>
            <a:ext cx="962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65" dirty="0">
                <a:solidFill>
                  <a:srgbClr val="009999"/>
                </a:solidFill>
                <a:latin typeface="Verdana"/>
                <a:cs typeface="Verdana"/>
              </a:rPr>
              <a:t>сов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ок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пный  </a:t>
            </a:r>
            <a:r>
              <a:rPr sz="1200" b="1" spc="-70" dirty="0">
                <a:solidFill>
                  <a:srgbClr val="009999"/>
                </a:solidFill>
                <a:latin typeface="Verdana"/>
                <a:cs typeface="Verdana"/>
              </a:rPr>
              <a:t>доход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7717" y="5622138"/>
            <a:ext cx="10604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9999"/>
                </a:solidFill>
                <a:latin typeface="Verdana"/>
                <a:cs typeface="Verdana"/>
              </a:rPr>
              <a:t>Государственная</a:t>
            </a:r>
            <a:endParaRPr sz="900" dirty="0">
              <a:solidFill>
                <a:srgbClr val="009999"/>
              </a:solidFill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пошлина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255" y="3981705"/>
            <a:ext cx="1025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за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по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л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ьзо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75" dirty="0">
                <a:solidFill>
                  <a:srgbClr val="009999"/>
                </a:solidFill>
                <a:latin typeface="Verdana"/>
                <a:cs typeface="Verdana"/>
              </a:rPr>
              <a:t>ание  </a:t>
            </a: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при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ро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д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ны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м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и  </a:t>
            </a:r>
            <a:r>
              <a:rPr sz="1200" b="1" spc="-45" dirty="0">
                <a:solidFill>
                  <a:srgbClr val="009999"/>
                </a:solidFill>
                <a:latin typeface="Verdana"/>
                <a:cs typeface="Verdana"/>
              </a:rPr>
              <a:t>ресурсами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810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9527" y="4089653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66549"/>
              </p:ext>
            </p:extLst>
          </p:nvPr>
        </p:nvGraphicFramePr>
        <p:xfrm>
          <a:off x="304800" y="1143000"/>
          <a:ext cx="8534400" cy="4762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1465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 </a:t>
                      </a:r>
                      <a:r>
                        <a:rPr sz="1200" u="sng" spc="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система</a:t>
                      </a:r>
                      <a:r>
                        <a:rPr sz="1200" u="sng" spc="-1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РФ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Бюджетные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ассигнования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кредит</a:t>
                      </a:r>
                      <a:endParaRPr lang="ru-RU" sz="1200" u="sng" spc="-3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6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2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процесс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Безвозмездные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поступления</a:t>
                      </a:r>
                      <a:endParaRPr lang="ru-RU" sz="1200" u="sng" spc="-4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</a:t>
                      </a:r>
                      <a:r>
                        <a:rPr lang="ru-RU" sz="1200" u="sng" spc="-3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классификация</a:t>
                      </a:r>
                      <a:endParaRPr lang="ru-RU" sz="1200" dirty="0" smtClean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lang="ru-RU" sz="1200" dirty="0" smtClean="0">
                        <a:solidFill>
                          <a:srgbClr val="171717"/>
                        </a:solidFill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130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доходов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источников</a:t>
                      </a:r>
                      <a:r>
                        <a:rPr sz="1200" u="sng" spc="-9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финансирования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дефицита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-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распорядитель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2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Государственное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(муниципальное)</a:t>
                      </a:r>
                      <a:r>
                        <a:rPr sz="1200" u="sng" spc="-2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задание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Государственные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(муниципальные)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услуги</a:t>
                      </a:r>
                      <a:r>
                        <a:rPr sz="1200" u="sng" spc="-2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</a:t>
                      </a:r>
                      <a:r>
                        <a:rPr sz="1200" u="sng" spc="-3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работы</a:t>
                      </a:r>
                      <a:r>
                        <a:rPr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)</a:t>
                      </a: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                                                   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Государственный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(муниципальный)</a:t>
                      </a:r>
                      <a:r>
                        <a:rPr sz="1200" u="sng" spc="-2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5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долг</a:t>
                      </a:r>
                      <a:endParaRPr lang="ru-RU" sz="1200" u="sng" spc="-5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3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72821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Дотации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u="sng" spc="-300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baseline="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Межбюджетные</a:t>
                      </a:r>
                      <a:r>
                        <a:rPr sz="1200" u="sng" spc="-145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baseline="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трансферты</a:t>
                      </a:r>
                      <a:endParaRPr lang="ru-RU" sz="1200" u="sng" spc="2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Межбюджетные отношения</a:t>
                      </a:r>
                      <a:endParaRPr sz="1200" u="sng" spc="-10" baseline="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16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17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Н</a:t>
                      </a:r>
                      <a:endParaRPr sz="2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Налоговые доходы</a:t>
                      </a: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Неналоговые доходы</a:t>
                      </a:r>
                      <a:endParaRPr sz="1200" u="sng" spc="-1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18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19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5708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70" dirty="0">
                <a:solidFill>
                  <a:srgbClr val="009999"/>
                </a:solidFill>
              </a:rPr>
              <a:t>НЕНАЛОГОВЫЕ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1448435" algn="l"/>
                <a:tab pos="1797050" algn="l"/>
                <a:tab pos="2522855" algn="l"/>
                <a:tab pos="3825875" algn="l"/>
                <a:tab pos="4958715" algn="l"/>
                <a:tab pos="5435600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платежи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55" dirty="0">
                <a:latin typeface="Verdana"/>
                <a:cs typeface="Verdana"/>
              </a:rPr>
              <a:t>виде	</a:t>
            </a:r>
            <a:r>
              <a:rPr sz="1600" i="1" spc="30" dirty="0">
                <a:latin typeface="Verdana"/>
                <a:cs typeface="Verdana"/>
              </a:rPr>
              <a:t>штрафов,	</a:t>
            </a:r>
            <a:r>
              <a:rPr sz="1600" i="1" spc="5" dirty="0">
                <a:latin typeface="Verdana"/>
                <a:cs typeface="Verdana"/>
              </a:rPr>
              <a:t>санкций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20" dirty="0">
                <a:latin typeface="Verdana"/>
                <a:cs typeface="Verdana"/>
              </a:rPr>
              <a:t>нарушение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5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  <a:tab pos="3263900" algn="l"/>
                <a:tab pos="3736340" algn="l"/>
                <a:tab pos="5278755" algn="l"/>
              </a:tabLst>
            </a:pPr>
            <a:r>
              <a:rPr sz="1600" i="1" spc="-40" dirty="0">
                <a:latin typeface="Verdana"/>
                <a:cs typeface="Verdana"/>
              </a:rPr>
              <a:t>законодательства,	платежи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-45" dirty="0">
                <a:latin typeface="Verdana"/>
                <a:cs typeface="Verdana"/>
              </a:rPr>
              <a:t>пользование	</a:t>
            </a:r>
            <a:r>
              <a:rPr sz="1600" i="1" spc="55" dirty="0">
                <a:latin typeface="Verdana"/>
                <a:cs typeface="Verdana"/>
              </a:rPr>
              <a:t>имуществом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5114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Verdana"/>
                <a:cs typeface="Verdana"/>
              </a:rPr>
              <a:t>государства, </a:t>
            </a:r>
            <a:r>
              <a:rPr sz="1600" i="1" spc="25" dirty="0">
                <a:latin typeface="Verdana"/>
                <a:cs typeface="Verdana"/>
              </a:rPr>
              <a:t>средства </a:t>
            </a:r>
            <a:r>
              <a:rPr sz="1600" i="1" spc="30" dirty="0">
                <a:latin typeface="Verdana"/>
                <a:cs typeface="Verdana"/>
              </a:rPr>
              <a:t>самообложения</a:t>
            </a:r>
            <a:r>
              <a:rPr sz="1600" i="1" spc="-30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</a:p>
        </p:txBody>
      </p:sp>
      <p:sp>
        <p:nvSpPr>
          <p:cNvPr id="10" name="object 10"/>
          <p:cNvSpPr/>
          <p:nvPr/>
        </p:nvSpPr>
        <p:spPr>
          <a:xfrm>
            <a:off x="755574" y="1844764"/>
            <a:ext cx="6409055" cy="4464685"/>
          </a:xfrm>
          <a:custGeom>
            <a:avLst/>
            <a:gdLst/>
            <a:ahLst/>
            <a:cxnLst/>
            <a:rect l="l" t="t" r="r" b="b"/>
            <a:pathLst>
              <a:path w="6409055" h="4464685">
                <a:moveTo>
                  <a:pt x="0" y="4464558"/>
                </a:moveTo>
                <a:lnTo>
                  <a:pt x="6408674" y="4464558"/>
                </a:lnTo>
                <a:lnTo>
                  <a:pt x="640867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1947165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2" y="2130045"/>
            <a:ext cx="314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723900" algn="l"/>
                <a:tab pos="1111250" algn="l"/>
                <a:tab pos="244030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140" dirty="0">
                <a:latin typeface="Verdana"/>
                <a:cs typeface="Verdana"/>
              </a:rPr>
              <a:t>К	</a:t>
            </a:r>
            <a:r>
              <a:rPr sz="1200" i="1" spc="20" dirty="0">
                <a:latin typeface="Verdana"/>
                <a:cs typeface="Verdana"/>
              </a:rPr>
              <a:t>нен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ло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-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хо</a:t>
            </a:r>
            <a:r>
              <a:rPr sz="1200" i="1" spc="30" dirty="0">
                <a:latin typeface="Verdana"/>
                <a:cs typeface="Verdana"/>
              </a:rPr>
              <a:t>да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147" y="2130045"/>
            <a:ext cx="798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Verdana"/>
                <a:cs typeface="Verdana"/>
              </a:rPr>
              <a:t>бюджетов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520" y="2130045"/>
            <a:ext cx="828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2" y="23131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043940" algn="l"/>
                <a:tab pos="1417955" algn="l"/>
                <a:tab pos="2767965" algn="l"/>
                <a:tab pos="3912870" algn="l"/>
                <a:tab pos="5229860" algn="l"/>
              </a:tabLst>
            </a:pP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5" dirty="0">
                <a:latin typeface="Verdana"/>
                <a:cs typeface="Verdana"/>
              </a:rPr>
              <a:t>в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-100" dirty="0">
                <a:latin typeface="Verdana"/>
                <a:cs typeface="Verdana"/>
              </a:rPr>
              <a:t>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0" dirty="0">
                <a:latin typeface="Verdana"/>
                <a:cs typeface="Verdana"/>
              </a:rPr>
              <a:t>им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60" dirty="0">
                <a:latin typeface="Verdana"/>
                <a:cs typeface="Verdana"/>
              </a:rPr>
              <a:t>тва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30" dirty="0">
                <a:latin typeface="Verdana"/>
                <a:cs typeface="Verdana"/>
              </a:rPr>
              <a:t>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х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00" dirty="0">
                <a:latin typeface="Verdana"/>
                <a:cs typeface="Verdana"/>
              </a:rPr>
              <a:t>д</a:t>
            </a:r>
            <a:r>
              <a:rPr sz="1200" i="1" spc="-90" dirty="0">
                <a:latin typeface="Verdana"/>
                <a:cs typeface="Verdana"/>
              </a:rPr>
              <a:t>я</a:t>
            </a:r>
            <a:r>
              <a:rPr sz="1200" i="1" spc="105" dirty="0">
                <a:latin typeface="Verdana"/>
                <a:cs typeface="Verdana"/>
              </a:rPr>
              <a:t>щ</a:t>
            </a:r>
            <a:r>
              <a:rPr sz="1200" i="1" spc="-45" dirty="0">
                <a:latin typeface="Verdana"/>
                <a:cs typeface="Verdana"/>
              </a:rPr>
              <a:t>е</a:t>
            </a:r>
            <a:r>
              <a:rPr sz="1200" i="1" spc="-3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49605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152015" algn="l"/>
                <a:tab pos="3646170" algn="l"/>
                <a:tab pos="5132070" algn="l"/>
              </a:tabLst>
            </a:pP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10" dirty="0">
                <a:latin typeface="Verdana"/>
                <a:cs typeface="Verdana"/>
              </a:rPr>
              <a:t>рствен</a:t>
            </a:r>
            <a:r>
              <a:rPr sz="1200" i="1" spc="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му</a:t>
            </a:r>
            <a:r>
              <a:rPr sz="1200" i="1" spc="-30" dirty="0">
                <a:latin typeface="Verdana"/>
                <a:cs typeface="Verdana"/>
              </a:rPr>
              <a:t>ни</a:t>
            </a:r>
            <a:r>
              <a:rPr sz="1200" i="1" spc="-25" dirty="0">
                <a:latin typeface="Verdana"/>
                <a:cs typeface="Verdana"/>
              </a:rPr>
              <a:t>ц</a:t>
            </a:r>
            <a:r>
              <a:rPr sz="1200" i="1" spc="-35" dirty="0">
                <a:latin typeface="Verdana"/>
                <a:cs typeface="Verdana"/>
              </a:rPr>
              <a:t>и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твен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75" dirty="0">
                <a:latin typeface="Verdana"/>
                <a:cs typeface="Verdana"/>
              </a:rPr>
              <a:t>и,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3" y="267893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20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</a:t>
            </a:r>
            <a:r>
              <a:rPr sz="1200" i="1" spc="-35" dirty="0">
                <a:latin typeface="Verdana"/>
                <a:cs typeface="Verdana"/>
              </a:rPr>
              <a:t>учреждений,</a:t>
            </a:r>
            <a:r>
              <a:rPr sz="1200" i="1" spc="345" dirty="0">
                <a:latin typeface="Verdana"/>
                <a:cs typeface="Verdana"/>
              </a:rPr>
              <a:t> </a:t>
            </a:r>
            <a:r>
              <a:rPr sz="1200" i="1" spc="95" dirty="0"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2" y="28618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5" dirty="0">
                <a:latin typeface="Verdana"/>
                <a:cs typeface="Verdana"/>
              </a:rPr>
              <a:t>муниципальных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spc="-45" dirty="0">
                <a:latin typeface="Verdana"/>
                <a:cs typeface="Verdana"/>
              </a:rPr>
              <a:t>унитарных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752" y="3044698"/>
            <a:ext cx="2794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0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8751" y="3227579"/>
            <a:ext cx="5317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-</a:t>
            </a:r>
            <a:r>
              <a:rPr sz="1200" i="1" spc="-55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10" dirty="0">
                <a:latin typeface="Verdana"/>
                <a:cs typeface="Verdana"/>
              </a:rPr>
              <a:t>продажи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20" dirty="0">
                <a:latin typeface="Verdana"/>
                <a:cs typeface="Verdana"/>
              </a:rPr>
              <a:t>(кроме </a:t>
            </a:r>
            <a:r>
              <a:rPr sz="1200" i="1" spc="-20" dirty="0">
                <a:latin typeface="Verdana"/>
                <a:cs typeface="Verdana"/>
              </a:rPr>
              <a:t>акций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</a:t>
            </a:r>
            <a:r>
              <a:rPr sz="1200" i="1" spc="80" dirty="0">
                <a:latin typeface="Verdana"/>
                <a:cs typeface="Verdana"/>
              </a:rPr>
              <a:t> </a:t>
            </a:r>
            <a:r>
              <a:rPr sz="1200" i="1" spc="140" dirty="0">
                <a:latin typeface="Verdana"/>
                <a:cs typeface="Verdana"/>
              </a:rPr>
              <a:t>форм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752" y="341045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022985" algn="l"/>
                <a:tab pos="1963420" algn="l"/>
                <a:tab pos="3470910" algn="l"/>
                <a:tab pos="428625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-40" dirty="0">
                <a:latin typeface="Verdana"/>
                <a:cs typeface="Verdana"/>
              </a:rPr>
              <a:t>ч</a:t>
            </a:r>
            <a:r>
              <a:rPr sz="1200" i="1" spc="-5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5" dirty="0">
                <a:latin typeface="Verdana"/>
                <a:cs typeface="Verdana"/>
              </a:rPr>
              <a:t>ти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п</a:t>
            </a:r>
            <a:r>
              <a:rPr sz="1200" i="1" spc="-25" dirty="0">
                <a:latin typeface="Verdana"/>
                <a:cs typeface="Verdana"/>
              </a:rPr>
              <a:t>и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70" dirty="0">
                <a:latin typeface="Verdana"/>
                <a:cs typeface="Verdana"/>
              </a:rPr>
              <a:t>ле</a:t>
            </a:r>
            <a:r>
              <a:rPr sz="1200" i="1" spc="-40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рственны</a:t>
            </a:r>
            <a:r>
              <a:rPr sz="1200" i="1" spc="-35" dirty="0">
                <a:latin typeface="Verdana"/>
                <a:cs typeface="Verdana"/>
              </a:rPr>
              <a:t>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5" dirty="0">
                <a:latin typeface="Verdana"/>
                <a:cs typeface="Verdana"/>
              </a:rPr>
              <a:t>це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-95" dirty="0">
                <a:latin typeface="Verdana"/>
                <a:cs typeface="Verdana"/>
              </a:rPr>
              <a:t>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752" y="3593415"/>
            <a:ext cx="492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63675" algn="l"/>
                <a:tab pos="2795270" algn="l"/>
                <a:tab pos="3807460" algn="l"/>
              </a:tabLst>
            </a:pPr>
            <a:r>
              <a:rPr sz="1200" i="1" spc="-15" dirty="0">
                <a:latin typeface="Verdana"/>
                <a:cs typeface="Verdana"/>
              </a:rPr>
              <a:t>металлов	</a:t>
            </a:r>
            <a:r>
              <a:rPr sz="1200" i="1" spc="-35" dirty="0">
                <a:latin typeface="Verdana"/>
                <a:cs typeface="Verdana"/>
              </a:rPr>
              <a:t>и	</a:t>
            </a:r>
            <a:r>
              <a:rPr sz="1200" i="1" spc="-25" dirty="0">
                <a:latin typeface="Verdana"/>
                <a:cs typeface="Verdana"/>
              </a:rPr>
              <a:t>драгоценных	</a:t>
            </a:r>
            <a:r>
              <a:rPr sz="1200" i="1" spc="-10" dirty="0">
                <a:latin typeface="Verdana"/>
                <a:cs typeface="Verdana"/>
              </a:rPr>
              <a:t>камней),	</a:t>
            </a:r>
            <a:r>
              <a:rPr sz="1200" i="1" spc="-15" dirty="0">
                <a:latin typeface="Verdana"/>
                <a:cs typeface="Verdana"/>
              </a:rPr>
              <a:t>находящегося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817" y="3593415"/>
            <a:ext cx="97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8751" y="3776599"/>
            <a:ext cx="5316220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муниципальной </a:t>
            </a:r>
            <a:r>
              <a:rPr sz="1200" i="1" spc="5" dirty="0">
                <a:latin typeface="Verdana"/>
                <a:cs typeface="Verdana"/>
              </a:rPr>
              <a:t>собственности, </a:t>
            </a:r>
            <a:r>
              <a:rPr sz="1200" i="1" spc="-5" dirty="0">
                <a:latin typeface="Verdana"/>
                <a:cs typeface="Verdana"/>
              </a:rPr>
              <a:t>за  исключением </a:t>
            </a:r>
            <a:r>
              <a:rPr sz="1200" i="1" spc="-20" dirty="0">
                <a:latin typeface="Verdana"/>
                <a:cs typeface="Verdana"/>
              </a:rPr>
              <a:t>движимого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 </a:t>
            </a:r>
            <a:r>
              <a:rPr sz="1200" i="1" spc="-30" dirty="0">
                <a:latin typeface="Verdana"/>
                <a:cs typeface="Verdana"/>
              </a:rPr>
              <a:t>учреждений,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45" dirty="0">
                <a:latin typeface="Verdana"/>
                <a:cs typeface="Verdana"/>
              </a:rPr>
              <a:t>унитарных </a:t>
            </a: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3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i="1" spc="-40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65" dirty="0">
                <a:latin typeface="Verdana"/>
                <a:cs typeface="Verdana"/>
              </a:rPr>
              <a:t>платных услуг, </a:t>
            </a:r>
            <a:r>
              <a:rPr sz="1200" i="1" spc="-25" dirty="0">
                <a:latin typeface="Verdana"/>
                <a:cs typeface="Verdana"/>
              </a:rPr>
              <a:t>оказываемых </a:t>
            </a:r>
            <a:r>
              <a:rPr sz="1200" i="1" spc="-15" dirty="0">
                <a:latin typeface="Verdana"/>
                <a:cs typeface="Verdana"/>
              </a:rPr>
              <a:t>казенными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учреждениями;</a:t>
            </a:r>
            <a:endParaRPr sz="1200" dirty="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45" dirty="0">
                <a:latin typeface="Verdana"/>
                <a:cs typeface="Verdana"/>
              </a:rPr>
              <a:t>полученные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35" dirty="0">
                <a:latin typeface="Verdana"/>
                <a:cs typeface="Verdana"/>
              </a:rPr>
              <a:t>результате </a:t>
            </a:r>
            <a:r>
              <a:rPr sz="1200" i="1" spc="5" dirty="0">
                <a:latin typeface="Verdana"/>
                <a:cs typeface="Verdana"/>
              </a:rPr>
              <a:t>применения </a:t>
            </a:r>
            <a:r>
              <a:rPr sz="1200" i="1" spc="100" dirty="0">
                <a:latin typeface="Verdana"/>
                <a:cs typeface="Verdana"/>
              </a:rPr>
              <a:t>мер </a:t>
            </a:r>
            <a:r>
              <a:rPr sz="1200" i="1" spc="-5" dirty="0">
                <a:latin typeface="Verdana"/>
                <a:cs typeface="Verdana"/>
              </a:rPr>
              <a:t>гражданско-  </a:t>
            </a:r>
            <a:r>
              <a:rPr sz="1200" i="1" spc="-25" dirty="0">
                <a:latin typeface="Verdana"/>
                <a:cs typeface="Verdana"/>
              </a:rPr>
              <a:t>правовой, </a:t>
            </a:r>
            <a:r>
              <a:rPr sz="1200" i="1" dirty="0">
                <a:latin typeface="Verdana"/>
                <a:cs typeface="Verdana"/>
              </a:rPr>
              <a:t>административной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уголовной </a:t>
            </a:r>
            <a:r>
              <a:rPr sz="1200" i="1" spc="-30" dirty="0">
                <a:latin typeface="Verdana"/>
                <a:cs typeface="Verdana"/>
              </a:rPr>
              <a:t>ответственности,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25" dirty="0">
                <a:latin typeface="Verdana"/>
                <a:cs typeface="Verdana"/>
              </a:rPr>
              <a:t>штрафы, </a:t>
            </a:r>
            <a:r>
              <a:rPr sz="1200" i="1" spc="5" dirty="0">
                <a:latin typeface="Verdana"/>
                <a:cs typeface="Verdana"/>
              </a:rPr>
              <a:t>конфискации, </a:t>
            </a:r>
            <a:r>
              <a:rPr sz="1200" i="1" spc="15" dirty="0">
                <a:latin typeface="Verdana"/>
                <a:cs typeface="Verdana"/>
              </a:rPr>
              <a:t>компенсации,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0" dirty="0">
                <a:latin typeface="Verdana"/>
                <a:cs typeface="Verdana"/>
              </a:rPr>
              <a:t>средства,  </a:t>
            </a:r>
            <a:r>
              <a:rPr sz="1200" i="1" spc="-45" dirty="0">
                <a:latin typeface="Verdana"/>
                <a:cs typeface="Verdana"/>
              </a:rPr>
              <a:t>полученные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20" dirty="0">
                <a:latin typeface="Verdana"/>
                <a:cs typeface="Verdana"/>
              </a:rPr>
              <a:t>возмещение </a:t>
            </a:r>
            <a:r>
              <a:rPr sz="1200" i="1" spc="-15" dirty="0">
                <a:latin typeface="Verdana"/>
                <a:cs typeface="Verdana"/>
              </a:rPr>
              <a:t>вреда, </a:t>
            </a:r>
            <a:r>
              <a:rPr sz="1200" i="1" spc="-25" dirty="0">
                <a:latin typeface="Verdana"/>
                <a:cs typeface="Verdana"/>
              </a:rPr>
              <a:t>причиненного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10" dirty="0">
                <a:latin typeface="Verdana"/>
                <a:cs typeface="Verdana"/>
              </a:rPr>
              <a:t>субъектам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-5" dirty="0">
                <a:latin typeface="Verdana"/>
                <a:cs typeface="Verdana"/>
              </a:rPr>
              <a:t>образованиям,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иные </a:t>
            </a:r>
            <a:r>
              <a:rPr sz="1200" i="1" spc="65" dirty="0">
                <a:latin typeface="Verdana"/>
                <a:cs typeface="Verdana"/>
              </a:rPr>
              <a:t>суммы</a:t>
            </a:r>
            <a:r>
              <a:rPr sz="1200" i="1" spc="-26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принудительного </a:t>
            </a:r>
            <a:r>
              <a:rPr sz="1200" i="1" spc="-130" dirty="0">
                <a:latin typeface="Verdana"/>
                <a:cs typeface="Verdana"/>
              </a:rPr>
              <a:t>изъятия;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25" dirty="0">
                <a:latin typeface="Verdana"/>
                <a:cs typeface="Verdana"/>
              </a:rPr>
              <a:t>средства самообложения</a:t>
            </a:r>
            <a:r>
              <a:rPr sz="1200" i="1" spc="-17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граждан;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-30" dirty="0">
                <a:latin typeface="Verdana"/>
                <a:cs typeface="Verdana"/>
              </a:rPr>
              <a:t>иные неналоговые </a:t>
            </a:r>
            <a:r>
              <a:rPr sz="1200" i="1" spc="-40" dirty="0">
                <a:latin typeface="Verdana"/>
                <a:cs typeface="Verdana"/>
              </a:rPr>
              <a:t>доходы</a:t>
            </a:r>
            <a:r>
              <a:rPr sz="1200" i="1" spc="19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4" name="Рисунок 33" descr="мешок с деньг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68" y="4191000"/>
            <a:ext cx="209023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578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30" dirty="0">
                <a:solidFill>
                  <a:srgbClr val="FF9900"/>
                </a:solidFill>
                <a:latin typeface="Verdana"/>
                <a:cs typeface="Verdana"/>
              </a:rPr>
              <a:t>ОТЧЕТНЫЙ</a:t>
            </a:r>
            <a:r>
              <a:rPr sz="3600" b="1" i="1" spc="-30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6907"/>
            <a:ext cx="974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145884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0" dirty="0">
                <a:latin typeface="Verdana"/>
                <a:cs typeface="Verdana"/>
              </a:rPr>
              <a:t>который </a:t>
            </a:r>
            <a:r>
              <a:rPr sz="1600" i="1" spc="-25" dirty="0">
                <a:latin typeface="Verdana"/>
                <a:cs typeface="Verdana"/>
              </a:rPr>
              <a:t>завершился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160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2023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39782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5" dirty="0">
                <a:latin typeface="Verdana"/>
                <a:cs typeface="Verdana"/>
              </a:rPr>
              <a:t>то отчетным </a:t>
            </a:r>
            <a:r>
              <a:rPr sz="1600" i="1" spc="40" dirty="0" err="1">
                <a:latin typeface="Verdana"/>
                <a:cs typeface="Verdana"/>
              </a:rPr>
              <a:t>годом</a:t>
            </a:r>
            <a:r>
              <a:rPr sz="1600" i="1" spc="40" dirty="0">
                <a:latin typeface="Verdana"/>
                <a:cs typeface="Verdana"/>
              </a:rPr>
              <a:t> </a:t>
            </a:r>
            <a:r>
              <a:rPr sz="1600" i="1" spc="-30" dirty="0" err="1" smtClean="0">
                <a:latin typeface="Verdana"/>
                <a:cs typeface="Verdana"/>
              </a:rPr>
              <a:t>будет</a:t>
            </a:r>
            <a:r>
              <a:rPr lang="ru-RU" sz="1600" i="1" spc="-30" dirty="0" smtClean="0">
                <a:latin typeface="Verdana"/>
                <a:cs typeface="Verdana"/>
              </a:rPr>
              <a:t> </a:t>
            </a:r>
            <a:r>
              <a:rPr sz="1600" i="1" spc="-415" dirty="0" smtClean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2022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447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предшествующий </a:t>
            </a:r>
            <a:r>
              <a:rPr sz="1200" i="1" spc="10" dirty="0">
                <a:latin typeface="Verdana"/>
                <a:cs typeface="Verdana"/>
              </a:rPr>
              <a:t>текущему </a:t>
            </a:r>
            <a:r>
              <a:rPr sz="1200" i="1" spc="45" dirty="0">
                <a:latin typeface="Verdana"/>
                <a:cs typeface="Verdana"/>
              </a:rPr>
              <a:t>финансовому </a:t>
            </a:r>
            <a:r>
              <a:rPr sz="1200" i="1" spc="-45" dirty="0">
                <a:latin typeface="Verdana"/>
                <a:cs typeface="Verdana"/>
              </a:rPr>
              <a:t>году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789" y="3527297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34" dirty="0">
                <a:solidFill>
                  <a:srgbClr val="FF9900"/>
                </a:solidFill>
                <a:latin typeface="Verdana"/>
                <a:cs typeface="Verdana"/>
              </a:rPr>
              <a:t>ОЧЕРЕДНОЙ</a:t>
            </a:r>
            <a:r>
              <a:rPr sz="3600" b="1" i="1" spc="-27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788" y="4075888"/>
            <a:ext cx="97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05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5574" y="4627879"/>
            <a:ext cx="788860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004060" algn="l"/>
                <a:tab pos="3005455" algn="l"/>
                <a:tab pos="3736975" algn="l"/>
                <a:tab pos="4116704" algn="l"/>
                <a:tab pos="5197475" algn="l"/>
                <a:tab pos="5996305" algn="l"/>
                <a:tab pos="737552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0" dirty="0">
                <a:latin typeface="Verdana"/>
                <a:cs typeface="Verdana"/>
              </a:rPr>
              <a:t>котор</a:t>
            </a:r>
            <a:r>
              <a:rPr sz="1600" i="1" spc="-55" dirty="0">
                <a:latin typeface="Verdana"/>
                <a:cs typeface="Verdana"/>
              </a:rPr>
              <a:t>ы</a:t>
            </a:r>
            <a:r>
              <a:rPr sz="1600" i="1" spc="-45" dirty="0">
                <a:latin typeface="Verdana"/>
                <a:cs typeface="Verdana"/>
              </a:rPr>
              <a:t>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б</a:t>
            </a:r>
            <a:r>
              <a:rPr sz="1600" i="1" dirty="0">
                <a:latin typeface="Verdana"/>
                <a:cs typeface="Verdana"/>
              </a:rPr>
              <a:t>у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5" dirty="0">
                <a:latin typeface="Verdana"/>
                <a:cs typeface="Verdana"/>
              </a:rPr>
              <a:t>з</a:t>
            </a:r>
            <a:r>
              <a:rPr sz="1600" i="1" spc="-2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0" dirty="0">
                <a:latin typeface="Verdana"/>
                <a:cs typeface="Verdana"/>
              </a:rPr>
              <a:t>т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20" dirty="0">
                <a:latin typeface="Verdana"/>
                <a:cs typeface="Verdana"/>
              </a:rPr>
              <a:t>к</a:t>
            </a:r>
            <a:r>
              <a:rPr sz="1600" i="1" spc="-114" dirty="0">
                <a:latin typeface="Verdana"/>
                <a:cs typeface="Verdana"/>
              </a:rPr>
              <a:t>у</a:t>
            </a:r>
            <a:r>
              <a:rPr sz="1600" i="1" spc="140" dirty="0">
                <a:latin typeface="Verdana"/>
                <a:cs typeface="Verdana"/>
              </a:rPr>
              <a:t>щим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год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0" dirty="0">
                <a:latin typeface="Verdana"/>
                <a:cs typeface="Verdana"/>
              </a:rPr>
              <a:t>(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5" dirty="0">
                <a:latin typeface="Verdana"/>
                <a:cs typeface="Verdana"/>
              </a:rPr>
              <a:t>а</a:t>
            </a:r>
            <a:r>
              <a:rPr sz="1600" i="1" spc="35" dirty="0">
                <a:latin typeface="Verdana"/>
                <a:cs typeface="Verdana"/>
              </a:rPr>
              <a:t>п</a:t>
            </a:r>
            <a:r>
              <a:rPr sz="1600" i="1" spc="20" dirty="0">
                <a:latin typeface="Verdana"/>
                <a:cs typeface="Verdana"/>
              </a:rPr>
              <a:t>р</a:t>
            </a:r>
            <a:r>
              <a:rPr sz="1600" i="1" spc="35" dirty="0">
                <a:latin typeface="Verdana"/>
                <a:cs typeface="Verdana"/>
              </a:rPr>
              <a:t>и</a:t>
            </a:r>
            <a:r>
              <a:rPr sz="1600" i="1" spc="80" dirty="0">
                <a:latin typeface="Verdana"/>
                <a:cs typeface="Verdana"/>
              </a:rPr>
              <a:t>мер,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5" dirty="0">
                <a:latin typeface="Verdana"/>
                <a:cs typeface="Verdana"/>
              </a:rPr>
              <a:t>сли  </a:t>
            </a:r>
            <a:r>
              <a:rPr sz="1600" i="1" spc="-35" dirty="0">
                <a:latin typeface="Verdana"/>
                <a:cs typeface="Verdana"/>
              </a:rPr>
              <a:t>текущий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2023</a:t>
            </a:r>
            <a:r>
              <a:rPr sz="1600" i="1" spc="-114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то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очередным</a:t>
            </a:r>
            <a:r>
              <a:rPr sz="1600" i="1" spc="-80" dirty="0">
                <a:latin typeface="Verdana"/>
                <a:cs typeface="Verdana"/>
              </a:rPr>
              <a:t> </a:t>
            </a:r>
            <a:r>
              <a:rPr sz="1600" i="1" spc="40" dirty="0">
                <a:latin typeface="Verdana"/>
                <a:cs typeface="Verdana"/>
              </a:rPr>
              <a:t>годом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2024</a:t>
            </a:r>
            <a:r>
              <a:rPr sz="1600" i="1" spc="-130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6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следующий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текущим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r>
              <a:rPr sz="1200" i="1" spc="-31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годом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/>
          <p:nvPr/>
        </p:nvSpPr>
        <p:spPr>
          <a:xfrm>
            <a:off x="838200" y="2438400"/>
            <a:ext cx="6629400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/>
          <p:nvPr/>
        </p:nvSpPr>
        <p:spPr>
          <a:xfrm>
            <a:off x="1986789" y="358266"/>
            <a:ext cx="64714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630" dirty="0" smtClean="0">
                <a:solidFill>
                  <a:srgbClr val="FF9900"/>
                </a:solidFill>
                <a:latin typeface="Verdana"/>
                <a:cs typeface="Verdana"/>
              </a:rPr>
              <a:t>ОБОСНОВАНИЕ  БЮДЖЕТНЫХ АССИГНОВАНИЙ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914400" y="25908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990600" y="27432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 txBox="1"/>
          <p:nvPr/>
        </p:nvSpPr>
        <p:spPr>
          <a:xfrm>
            <a:off x="1676400" y="2667000"/>
            <a:ext cx="541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lang="ru-RU" sz="1200" i="1" spc="-55" dirty="0" smtClean="0">
                <a:latin typeface="Verdana"/>
                <a:cs typeface="Verdana"/>
              </a:rPr>
              <a:t>документ, характеризующий бюджетные ассигнования в </a:t>
            </a:r>
          </a:p>
          <a:p>
            <a:pPr marL="12700">
              <a:lnSpc>
                <a:spcPct val="100000"/>
              </a:lnSpc>
            </a:pPr>
            <a:r>
              <a:rPr lang="ru-RU" sz="1200" i="1" spc="-55" dirty="0" smtClean="0">
                <a:latin typeface="Verdana"/>
                <a:cs typeface="Verdana"/>
              </a:rPr>
              <a:t>очередном финансовом году (очередном финансовом году и плановом периоде)»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986788" y="1458849"/>
            <a:ext cx="66592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i="1" spc="-75" dirty="0" smtClean="0">
                <a:latin typeface="Verdana"/>
                <a:cs typeface="Verdana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sz="1600" i="1" spc="-75" dirty="0">
              <a:latin typeface="Verdana"/>
              <a:cs typeface="Verdana"/>
            </a:endParaRPr>
          </a:p>
        </p:txBody>
      </p:sp>
      <p:pic>
        <p:nvPicPr>
          <p:cNvPr id="37890" name="Picture 2" descr="https://mass-images.pro/files/preview/2/14/f94f733167c828797cdf68722ccee769.png?1638888926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784" y="2895600"/>
            <a:ext cx="5608216" cy="3124200"/>
          </a:xfrm>
          <a:prstGeom prst="rect">
            <a:avLst/>
          </a:prstGeom>
          <a:noFill/>
        </p:spPr>
      </p:pic>
      <p:sp>
        <p:nvSpPr>
          <p:cNvPr id="11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22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4635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90" dirty="0">
                <a:solidFill>
                  <a:srgbClr val="39C183"/>
                </a:solidFill>
              </a:rPr>
              <a:t>ПЛАНОВЫЙ</a:t>
            </a:r>
            <a:r>
              <a:rPr i="1" spc="-275" dirty="0">
                <a:solidFill>
                  <a:srgbClr val="39C183"/>
                </a:solidFill>
              </a:rPr>
              <a:t> </a:t>
            </a:r>
            <a:r>
              <a:rPr i="1" spc="-445" dirty="0">
                <a:solidFill>
                  <a:srgbClr val="39C183"/>
                </a:solidFill>
              </a:rPr>
              <a:t>ПЕРИОД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40" dirty="0">
                <a:latin typeface="Verdana"/>
                <a:cs typeface="Verdana"/>
              </a:rPr>
              <a:t>два </a:t>
            </a:r>
            <a:r>
              <a:rPr sz="1600" i="1" spc="-35" dirty="0">
                <a:latin typeface="Verdana"/>
                <a:cs typeface="Verdana"/>
              </a:rPr>
              <a:t>года,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90" dirty="0">
                <a:latin typeface="Verdana"/>
                <a:cs typeface="Verdana"/>
              </a:rPr>
              <a:t>идут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40" dirty="0">
                <a:latin typeface="Verdana"/>
                <a:cs typeface="Verdana"/>
              </a:rPr>
              <a:t>будущим </a:t>
            </a:r>
            <a:r>
              <a:rPr sz="1600" i="1" spc="45" dirty="0">
                <a:latin typeface="Verdana"/>
                <a:cs typeface="Verdana"/>
              </a:rPr>
              <a:t>годом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r>
              <a:rPr sz="1600" i="1" spc="425" dirty="0">
                <a:latin typeface="Verdana"/>
                <a:cs typeface="Verdana"/>
              </a:rPr>
              <a:t> </a:t>
            </a:r>
            <a:r>
              <a:rPr sz="1600" i="1" spc="25" dirty="0">
                <a:latin typeface="Verdana"/>
                <a:cs typeface="Verdana"/>
              </a:rPr>
              <a:t>если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75" dirty="0" err="1" smtClean="0">
                <a:latin typeface="Verdana"/>
                <a:cs typeface="Verdana"/>
              </a:rPr>
              <a:t>год</a:t>
            </a:r>
            <a:r>
              <a:rPr sz="1600" i="1" spc="-75" dirty="0">
                <a:latin typeface="Verdana"/>
                <a:cs typeface="Verdana"/>
              </a:rPr>
              <a:t>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10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27114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период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25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26 </a:t>
            </a:r>
            <a:r>
              <a:rPr sz="1600" i="1" spc="-35" dirty="0" err="1" smtClean="0">
                <a:latin typeface="Verdana"/>
                <a:cs typeface="Verdana"/>
              </a:rPr>
              <a:t>года</a:t>
            </a:r>
            <a:r>
              <a:rPr sz="1600" i="1" spc="-35" dirty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905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1981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133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1981200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209800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два </a:t>
            </a:r>
            <a:r>
              <a:rPr sz="1200" i="1" spc="5" dirty="0">
                <a:latin typeface="Verdana"/>
                <a:cs typeface="Verdana"/>
              </a:rPr>
              <a:t>финансовых </a:t>
            </a:r>
            <a:r>
              <a:rPr sz="1200" i="1" spc="-30" dirty="0">
                <a:latin typeface="Verdana"/>
                <a:cs typeface="Verdana"/>
              </a:rPr>
              <a:t>года, </a:t>
            </a:r>
            <a:r>
              <a:rPr sz="1200" i="1" spc="10" dirty="0">
                <a:latin typeface="Verdana"/>
                <a:cs typeface="Verdana"/>
              </a:rPr>
              <a:t>следующие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очередным</a:t>
            </a:r>
            <a:r>
              <a:rPr sz="1200" i="1" spc="415" dirty="0">
                <a:latin typeface="Verdana"/>
                <a:cs typeface="Verdana"/>
              </a:rPr>
              <a:t>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400" y="2438400"/>
            <a:ext cx="6388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latin typeface="Verdana"/>
                <a:cs typeface="Verdana"/>
              </a:rPr>
              <a:t>годом</a:t>
            </a:r>
            <a:r>
              <a:rPr sz="1200" i="1" spc="114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4191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4267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600" y="4419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0" y="4343400"/>
            <a:ext cx="6409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«превышение </a:t>
            </a:r>
            <a:r>
              <a:rPr sz="1200" i="1" spc="-35" dirty="0">
                <a:latin typeface="Verdana"/>
                <a:cs typeface="Verdana"/>
              </a:rPr>
              <a:t>доходов </a:t>
            </a:r>
            <a:r>
              <a:rPr sz="1200" i="1" spc="5" dirty="0">
                <a:latin typeface="Verdana"/>
                <a:cs typeface="Verdana"/>
              </a:rPr>
              <a:t>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45" dirty="0">
                <a:latin typeface="Verdana"/>
                <a:cs typeface="Verdana"/>
              </a:rPr>
              <a:t>расходами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hlinkClick r:id="rId4" action="ppaction://hlinksldjump"/>
          </p:cNvPr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b="0" spc="-70" dirty="0"/>
              <a:t>содержанию</a:t>
            </a:r>
          </a:p>
        </p:txBody>
      </p:sp>
      <p:pic>
        <p:nvPicPr>
          <p:cNvPr id="33" name="Рисунок 32" descr="новые весы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3888432" cy="27363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81200" y="2971800"/>
            <a:ext cx="5186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5" dirty="0">
                <a:solidFill>
                  <a:srgbClr val="39C183"/>
                </a:solidFill>
                <a:latin typeface="Verdana"/>
                <a:cs typeface="Verdana"/>
              </a:rPr>
              <a:t>ПРОФИЦИТ</a:t>
            </a:r>
            <a:r>
              <a:rPr sz="3600" b="1" i="1" spc="-245" dirty="0">
                <a:solidFill>
                  <a:srgbClr val="39C183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39C183"/>
                </a:solidFill>
                <a:latin typeface="Verdana"/>
                <a:cs typeface="Verdana"/>
              </a:rPr>
              <a:t>БЮДЖЕТА</a:t>
            </a:r>
            <a:endParaRPr sz="3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110" dirty="0">
                <a:latin typeface="Verdana"/>
                <a:cs typeface="Verdana"/>
              </a:rPr>
              <a:t>сумма,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06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05" dirty="0">
                <a:solidFill>
                  <a:srgbClr val="39C183"/>
                </a:solidFill>
              </a:rPr>
              <a:t>ПОЛУЧАТЕЛЬ</a:t>
            </a:r>
            <a:r>
              <a:rPr i="1" spc="-285" dirty="0">
                <a:solidFill>
                  <a:srgbClr val="39C183"/>
                </a:solidFill>
              </a:rPr>
              <a:t> </a:t>
            </a:r>
            <a:r>
              <a:rPr i="1" spc="-570" dirty="0">
                <a:solidFill>
                  <a:srgbClr val="39C183"/>
                </a:solidFill>
              </a:rPr>
              <a:t>БЮДЖЕТНЫХ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042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80" dirty="0">
                <a:solidFill>
                  <a:srgbClr val="39C183"/>
                </a:solidFill>
                <a:latin typeface="Verdana"/>
                <a:cs typeface="Verdana"/>
              </a:rPr>
              <a:t>СРЕДСТВ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10" dirty="0">
                <a:latin typeface="Verdana"/>
                <a:cs typeface="Verdana"/>
              </a:rPr>
              <a:t>находящееся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35" dirty="0">
                <a:latin typeface="Verdana"/>
                <a:cs typeface="Verdana"/>
              </a:rPr>
              <a:t>ведении </a:t>
            </a:r>
            <a:r>
              <a:rPr sz="1600" i="1" spc="-10" dirty="0">
                <a:latin typeface="Verdana"/>
                <a:cs typeface="Verdana"/>
              </a:rPr>
              <a:t>данного </a:t>
            </a:r>
            <a:r>
              <a:rPr sz="1600" i="1" spc="30" dirty="0">
                <a:latin typeface="Verdana"/>
                <a:cs typeface="Verdana"/>
              </a:rPr>
              <a:t>органа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казенное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2536190" algn="l"/>
                <a:tab pos="3399154" algn="l"/>
                <a:tab pos="4203700" algn="l"/>
                <a:tab pos="5680710" algn="l"/>
              </a:tabLst>
            </a:pPr>
            <a:r>
              <a:rPr sz="1600" i="1" spc="-30" dirty="0">
                <a:latin typeface="Verdana"/>
                <a:cs typeface="Verdana"/>
              </a:rPr>
              <a:t>учреждение,	которые	</a:t>
            </a:r>
            <a:r>
              <a:rPr sz="1600" i="1" spc="25" dirty="0">
                <a:latin typeface="Verdana"/>
                <a:cs typeface="Verdana"/>
              </a:rPr>
              <a:t>имеют	</a:t>
            </a:r>
            <a:r>
              <a:rPr sz="1600" i="1" dirty="0">
                <a:latin typeface="Verdana"/>
                <a:cs typeface="Verdana"/>
              </a:rPr>
              <a:t>право	</a:t>
            </a:r>
            <a:r>
              <a:rPr sz="1600" i="1" spc="-10" dirty="0">
                <a:latin typeface="Verdana"/>
                <a:cs typeface="Verdana"/>
              </a:rPr>
              <a:t>расходовать	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95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2362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514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5" name="object 11"/>
          <p:cNvSpPr/>
          <p:nvPr/>
        </p:nvSpPr>
        <p:spPr>
          <a:xfrm>
            <a:off x="1371600" y="3200400"/>
            <a:ext cx="7239000" cy="2209800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pic>
        <p:nvPicPr>
          <p:cNvPr id="9236" name="Picture 20" descr="https://mass-images.pro/files/preview/3/13/65a552e7a916a3f99f621e0c4cc74636.png?1638972200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5334000" cy="224790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219200" y="23622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200" b="1" i="1" spc="-220" dirty="0" smtClean="0">
                <a:latin typeface="Verdana"/>
                <a:cs typeface="Verdana"/>
              </a:rPr>
              <a:t>             В  Бюджетном  Кодексе:</a:t>
            </a: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ru-RU" sz="1200" i="1" spc="-30" dirty="0" smtClean="0">
                <a:latin typeface="Verdana"/>
                <a:cs typeface="Verdana"/>
              </a:rPr>
              <a:t>«- орган государственной власти (государственный орган), </a:t>
            </a:r>
            <a:r>
              <a:rPr lang="ru-RU" sz="1200" i="1" spc="-30" dirty="0" err="1" smtClean="0">
                <a:latin typeface="Verdana"/>
                <a:cs typeface="Verdana"/>
              </a:rPr>
              <a:t>орган</a:t>
            </a:r>
            <a:endParaRPr lang="ru-RU" sz="1200" i="1" spc="-30" dirty="0" smtClean="0">
              <a:latin typeface="Verdana"/>
              <a:cs typeface="Verdana"/>
            </a:endParaRP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управления государственным внебюджетным фондом, орган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местного самоуправления, орган местной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администрации, находящееся в ведении главного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распорядителя (</a:t>
            </a:r>
            <a:r>
              <a:rPr lang="ru-RU" sz="1200" i="1" spc="-30" dirty="0" err="1" smtClean="0">
                <a:latin typeface="Verdana"/>
                <a:cs typeface="Verdana"/>
              </a:rPr>
              <a:t>распорядителя</a:t>
            </a:r>
            <a:r>
              <a:rPr lang="ru-RU" sz="1200" i="1" spc="-30" dirty="0" smtClean="0">
                <a:latin typeface="Verdana"/>
                <a:cs typeface="Verdana"/>
              </a:rPr>
              <a:t>)  бюджетных средств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казенное учреждение, имеющие право на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принятие и (или) исполнение бюджетных обязательств от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имени публично-правового образования за счет средств 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соответствующего бюджета, если иное не установлено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настоящим Кодексом»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6547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570" dirty="0" smtClean="0">
                <a:solidFill>
                  <a:srgbClr val="39C183"/>
                </a:solidFill>
              </a:rPr>
              <a:t>ПУБЛИЧНЫЕ  ОБЯЗАТЕЛЬСТВА</a:t>
            </a:r>
            <a:endParaRPr i="1" spc="-570" dirty="0">
              <a:solidFill>
                <a:srgbClr val="39C183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92861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lang="ru-RU" sz="1600" i="1" spc="10" dirty="0" smtClean="0">
                <a:latin typeface="Verdana"/>
                <a:cs typeface="Verdana"/>
              </a:rPr>
              <a:t> 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образованиями</a:t>
            </a:r>
            <a:endParaRPr sz="1600" i="1" spc="1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2799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9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0634" y="2595499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044" name="Picture 20" descr="https://mass-images.pro/files/preview/3/12/c2216aad66ea18ea93d4aca6a9739884.png?1638966915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390" y="2438400"/>
            <a:ext cx="5223610" cy="34790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" y="2743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5675" algn="just"/>
            <a:r>
              <a:rPr lang="ru-RU" sz="1200" i="1" spc="-30" dirty="0" smtClean="0">
                <a:latin typeface="Verdana"/>
                <a:cs typeface="Verdana"/>
              </a:rPr>
              <a:t>«-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 (расчета, индексации)»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2959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50" dirty="0">
                <a:solidFill>
                  <a:srgbClr val="5C6E7D"/>
                </a:solidFill>
              </a:rPr>
              <a:t>РАСХОДНЫЕ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3679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05" dirty="0">
                <a:solidFill>
                  <a:srgbClr val="5C6E7D"/>
                </a:solidFill>
                <a:latin typeface="Verdana"/>
                <a:cs typeface="Verdana"/>
              </a:rPr>
              <a:t>ОБЯЗАТЕЛЬСТВА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5" dirty="0">
                <a:latin typeface="Verdana"/>
                <a:cs typeface="Verdana"/>
              </a:rPr>
              <a:t>обязанность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-30" dirty="0">
                <a:latin typeface="Verdana"/>
                <a:cs typeface="Verdana"/>
              </a:rPr>
              <a:t>РФ,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15" dirty="0">
                <a:latin typeface="Verdana"/>
                <a:cs typeface="Verdana"/>
              </a:rPr>
              <a:t>образования</a:t>
            </a:r>
            <a:r>
              <a:rPr sz="1600" i="1" spc="19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  <a:tab pos="2733040" algn="l"/>
                <a:tab pos="4351655" algn="l"/>
                <a:tab pos="5901690" algn="l"/>
              </a:tabLst>
            </a:pPr>
            <a:r>
              <a:rPr sz="1600" i="1" spc="-30" dirty="0">
                <a:latin typeface="Verdana"/>
                <a:cs typeface="Verdana"/>
              </a:rPr>
              <a:t>казенного	</a:t>
            </a:r>
            <a:r>
              <a:rPr sz="1600" i="1" spc="-55" dirty="0">
                <a:latin typeface="Verdana"/>
                <a:cs typeface="Verdana"/>
              </a:rPr>
              <a:t>учреждения	</a:t>
            </a:r>
            <a:r>
              <a:rPr sz="1600" i="1" spc="-30" dirty="0">
                <a:latin typeface="Verdana"/>
                <a:cs typeface="Verdana"/>
              </a:rPr>
              <a:t>предоставить	</a:t>
            </a:r>
            <a:r>
              <a:rPr sz="1600" i="1" spc="25" dirty="0">
                <a:latin typeface="Verdana"/>
                <a:cs typeface="Verdana"/>
              </a:rPr>
              <a:t>физическим	</a:t>
            </a:r>
            <a:r>
              <a:rPr sz="1600" i="1" spc="20" dirty="0">
                <a:latin typeface="Verdana"/>
                <a:cs typeface="Verdana"/>
              </a:rPr>
              <a:t>лицам,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90" y="194652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Verdana"/>
                <a:cs typeface="Verdana"/>
              </a:rPr>
              <a:t>организациям либо </a:t>
            </a:r>
            <a:r>
              <a:rPr sz="1600" i="1" spc="5" dirty="0">
                <a:latin typeface="Verdana"/>
                <a:cs typeface="Verdana"/>
              </a:rPr>
              <a:t>другому </a:t>
            </a:r>
            <a:r>
              <a:rPr sz="1600" i="1" spc="-35" dirty="0">
                <a:latin typeface="Verdana"/>
                <a:cs typeface="Verdana"/>
              </a:rPr>
              <a:t>бюджету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30" dirty="0">
                <a:latin typeface="Verdana"/>
                <a:cs typeface="Verdana"/>
              </a:rPr>
              <a:t>средства</a:t>
            </a:r>
            <a:r>
              <a:rPr sz="1600" i="1" spc="225" dirty="0">
                <a:latin typeface="Verdana"/>
                <a:cs typeface="Verdana"/>
              </a:rPr>
              <a:t> </a:t>
            </a:r>
            <a:r>
              <a:rPr sz="1600" i="1" spc="-105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90" y="219036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1727200" algn="l"/>
                <a:tab pos="2058035" algn="l"/>
                <a:tab pos="3629660" algn="l"/>
                <a:tab pos="3996690" algn="l"/>
                <a:tab pos="5312410" algn="l"/>
              </a:tabLst>
            </a:pPr>
            <a:r>
              <a:rPr sz="1600" i="1" spc="-20" dirty="0">
                <a:latin typeface="Verdana"/>
                <a:cs typeface="Verdana"/>
              </a:rPr>
              <a:t>бюджета,	</a:t>
            </a:r>
            <a:r>
              <a:rPr sz="1600" i="1" spc="5" dirty="0">
                <a:latin typeface="Verdana"/>
                <a:cs typeface="Verdana"/>
              </a:rPr>
              <a:t>но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40" dirty="0">
                <a:latin typeface="Verdana"/>
                <a:cs typeface="Verdana"/>
              </a:rPr>
              <a:t>соответствии	</a:t>
            </a:r>
            <a:r>
              <a:rPr sz="1600" i="1" spc="175" dirty="0">
                <a:latin typeface="Verdana"/>
                <a:cs typeface="Verdana"/>
              </a:rPr>
              <a:t>с	</a:t>
            </a:r>
            <a:r>
              <a:rPr sz="1600" i="1" spc="5" dirty="0">
                <a:latin typeface="Verdana"/>
                <a:cs typeface="Verdana"/>
              </a:rPr>
              <a:t>законами,	</a:t>
            </a:r>
            <a:r>
              <a:rPr sz="1600" i="1" spc="-10" dirty="0">
                <a:latin typeface="Verdana"/>
                <a:cs typeface="Verdana"/>
              </a:rPr>
              <a:t>нормативно-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4173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правовыми </a:t>
            </a:r>
            <a:r>
              <a:rPr sz="1600" i="1" spc="25" dirty="0">
                <a:latin typeface="Verdana"/>
                <a:cs typeface="Verdana"/>
              </a:rPr>
              <a:t>актами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r>
              <a:rPr sz="1600" i="1" spc="-350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соглашениями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3" y="32849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339763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53764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338759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570478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5" dirty="0">
                <a:latin typeface="Verdana"/>
                <a:cs typeface="Verdana"/>
              </a:rPr>
              <a:t>обусловленные </a:t>
            </a:r>
            <a:r>
              <a:rPr sz="1200" i="1" dirty="0">
                <a:latin typeface="Verdana"/>
                <a:cs typeface="Verdana"/>
              </a:rPr>
              <a:t>законом, </a:t>
            </a:r>
            <a:r>
              <a:rPr sz="1200" i="1" spc="-5" dirty="0">
                <a:latin typeface="Verdana"/>
                <a:cs typeface="Verdana"/>
              </a:rPr>
              <a:t>иным </a:t>
            </a:r>
            <a:r>
              <a:rPr sz="1200" i="1" spc="5" dirty="0">
                <a:latin typeface="Verdana"/>
                <a:cs typeface="Verdana"/>
              </a:rPr>
              <a:t>нормативным </a:t>
            </a:r>
            <a:r>
              <a:rPr sz="1200" i="1" spc="-10" dirty="0">
                <a:latin typeface="Verdana"/>
                <a:cs typeface="Verdana"/>
              </a:rPr>
              <a:t>правовым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актом,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753740"/>
            <a:ext cx="5316220" cy="12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i="1" spc="10" dirty="0">
                <a:latin typeface="Verdana"/>
                <a:cs typeface="Verdana"/>
              </a:rPr>
              <a:t>договором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соглашением </a:t>
            </a:r>
            <a:r>
              <a:rPr sz="1200" i="1" spc="-5" dirty="0">
                <a:latin typeface="Verdana"/>
                <a:cs typeface="Verdana"/>
              </a:rPr>
              <a:t>обязанности </a:t>
            </a:r>
            <a:r>
              <a:rPr sz="1200" i="1" spc="-35" dirty="0">
                <a:latin typeface="Verdana"/>
                <a:cs typeface="Verdana"/>
              </a:rPr>
              <a:t>публично-правового 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20" dirty="0">
                <a:latin typeface="Verdana"/>
                <a:cs typeface="Verdana"/>
              </a:rPr>
              <a:t>(Российской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20" dirty="0">
                <a:latin typeface="Verdana"/>
                <a:cs typeface="Verdana"/>
              </a:rPr>
              <a:t>муниципального </a:t>
            </a:r>
            <a:r>
              <a:rPr sz="1200" i="1" spc="-15" dirty="0">
                <a:latin typeface="Verdana"/>
                <a:cs typeface="Verdana"/>
              </a:rPr>
              <a:t>образования) </a:t>
            </a:r>
            <a:r>
              <a:rPr sz="1200" i="1" spc="-70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действующего </a:t>
            </a:r>
            <a:r>
              <a:rPr sz="1200" i="1" spc="-35" dirty="0">
                <a:latin typeface="Verdana"/>
                <a:cs typeface="Verdana"/>
              </a:rPr>
              <a:t>от 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25" dirty="0">
                <a:latin typeface="Verdana"/>
                <a:cs typeface="Verdana"/>
              </a:rPr>
              <a:t>имени </a:t>
            </a:r>
            <a:r>
              <a:rPr sz="1200" i="1" spc="-15" dirty="0">
                <a:latin typeface="Verdana"/>
                <a:cs typeface="Verdana"/>
              </a:rPr>
              <a:t>казенного </a:t>
            </a:r>
            <a:r>
              <a:rPr sz="1200" i="1" spc="-35" dirty="0">
                <a:latin typeface="Verdana"/>
                <a:cs typeface="Verdana"/>
              </a:rPr>
              <a:t>учреждения </a:t>
            </a:r>
            <a:r>
              <a:rPr sz="1200" i="1" spc="-15" dirty="0">
                <a:latin typeface="Verdana"/>
                <a:cs typeface="Verdana"/>
              </a:rPr>
              <a:t>предоставить </a:t>
            </a:r>
            <a:r>
              <a:rPr sz="1200" i="1" spc="15" dirty="0">
                <a:latin typeface="Verdana"/>
                <a:cs typeface="Verdana"/>
              </a:rPr>
              <a:t>физическому </a:t>
            </a:r>
            <a:r>
              <a:rPr sz="1200" i="1" spc="-70" dirty="0">
                <a:latin typeface="Verdana"/>
                <a:cs typeface="Verdana"/>
              </a:rPr>
              <a:t>или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75" dirty="0">
                <a:latin typeface="Verdana"/>
                <a:cs typeface="Verdana"/>
              </a:rPr>
              <a:t>лицу, </a:t>
            </a:r>
            <a:r>
              <a:rPr sz="1200" i="1" spc="15" dirty="0">
                <a:latin typeface="Verdana"/>
                <a:cs typeface="Verdana"/>
              </a:rPr>
              <a:t>иному </a:t>
            </a:r>
            <a:r>
              <a:rPr sz="1200" i="1" spc="-30" dirty="0">
                <a:latin typeface="Verdana"/>
                <a:cs typeface="Verdana"/>
              </a:rPr>
              <a:t>публично-правовому </a:t>
            </a:r>
            <a:r>
              <a:rPr sz="1200" i="1" spc="-5" dirty="0">
                <a:latin typeface="Verdana"/>
                <a:cs typeface="Verdana"/>
              </a:rPr>
              <a:t>образованию,  </a:t>
            </a:r>
            <a:r>
              <a:rPr sz="1200" i="1" spc="-30" dirty="0">
                <a:latin typeface="Verdana"/>
                <a:cs typeface="Verdana"/>
              </a:rPr>
              <a:t>субъекту </a:t>
            </a:r>
            <a:r>
              <a:rPr sz="1200" i="1" spc="10" dirty="0">
                <a:latin typeface="Verdana"/>
                <a:cs typeface="Verdana"/>
              </a:rPr>
              <a:t>международного </a:t>
            </a:r>
            <a:r>
              <a:rPr sz="1200" i="1" spc="15" dirty="0">
                <a:latin typeface="Verdana"/>
                <a:cs typeface="Verdana"/>
              </a:rPr>
              <a:t>права </a:t>
            </a:r>
            <a:r>
              <a:rPr sz="1200" i="1" spc="30" dirty="0">
                <a:latin typeface="Verdana"/>
                <a:cs typeface="Verdana"/>
              </a:rPr>
              <a:t>средства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10" dirty="0">
                <a:latin typeface="Verdana"/>
                <a:cs typeface="Verdana"/>
              </a:rPr>
              <a:t>соответствующего 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8" name="object 58"/>
          <p:cNvSpPr/>
          <p:nvPr/>
        </p:nvSpPr>
        <p:spPr>
          <a:xfrm>
            <a:off x="6934200" y="3657600"/>
            <a:ext cx="22098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850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5C6E7D"/>
                </a:solidFill>
              </a:rPr>
              <a:t>РАСХОДЫ</a:t>
            </a:r>
            <a:r>
              <a:rPr i="1" spc="-290" dirty="0">
                <a:solidFill>
                  <a:srgbClr val="5C6E7D"/>
                </a:solidFill>
              </a:rPr>
              <a:t> </a:t>
            </a:r>
            <a:r>
              <a:rPr i="1" spc="-515" dirty="0">
                <a:solidFill>
                  <a:srgbClr val="5C6E7D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45" dirty="0">
                <a:latin typeface="Verdana"/>
                <a:cs typeface="Verdana"/>
              </a:rPr>
              <a:t>выплачиваемые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628139" algn="l"/>
                <a:tab pos="3138805" algn="l"/>
                <a:tab pos="4007485" algn="l"/>
                <a:tab pos="5126355" algn="l"/>
                <a:tab pos="6383655" algn="l"/>
              </a:tabLst>
            </a:pPr>
            <a:r>
              <a:rPr sz="1600" i="1" spc="35" dirty="0">
                <a:latin typeface="Verdana"/>
                <a:cs typeface="Verdana"/>
              </a:rPr>
              <a:t>н</a:t>
            </a:r>
            <a:r>
              <a:rPr sz="1600" i="1" spc="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5" dirty="0">
                <a:latin typeface="Verdana"/>
                <a:cs typeface="Verdana"/>
              </a:rPr>
              <a:t>в</a:t>
            </a:r>
            <a:r>
              <a:rPr sz="1600" i="1" spc="-245" dirty="0">
                <a:latin typeface="Verdana"/>
                <a:cs typeface="Verdana"/>
              </a:rPr>
              <a:t>ы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0" dirty="0">
                <a:latin typeface="Verdana"/>
                <a:cs typeface="Verdana"/>
              </a:rPr>
              <a:t>заработ</a:t>
            </a:r>
            <a:r>
              <a:rPr sz="1600" i="1" spc="15" dirty="0">
                <a:latin typeface="Verdana"/>
                <a:cs typeface="Verdana"/>
              </a:rPr>
              <a:t>ной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95" dirty="0">
                <a:latin typeface="Verdana"/>
                <a:cs typeface="Verdana"/>
              </a:rPr>
              <a:t>ты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врача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90" dirty="0">
                <a:latin typeface="Verdana"/>
                <a:cs typeface="Verdana"/>
              </a:rPr>
              <a:t>у</a:t>
            </a:r>
            <a:r>
              <a:rPr sz="1600" i="1" spc="-229" dirty="0">
                <a:latin typeface="Verdana"/>
                <a:cs typeface="Verdana"/>
              </a:rPr>
              <a:t>ч</a:t>
            </a:r>
            <a:r>
              <a:rPr sz="1600" i="1" spc="-105" dirty="0">
                <a:latin typeface="Verdana"/>
                <a:cs typeface="Verdana"/>
              </a:rPr>
              <a:t>ител</a:t>
            </a:r>
            <a:r>
              <a:rPr sz="1600" i="1" spc="-100" dirty="0">
                <a:latin typeface="Verdana"/>
                <a:cs typeface="Verdana"/>
              </a:rPr>
              <a:t>я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4337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строительство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детских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садов,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дорог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140" dirty="0">
                <a:latin typeface="Verdana"/>
                <a:cs typeface="Verdana"/>
              </a:rPr>
              <a:t>т.п.)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83" y="1844815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80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0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0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1947164"/>
            <a:ext cx="399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68605" algn="l"/>
                <a:tab pos="509270" algn="l"/>
                <a:tab pos="1929764" algn="l"/>
                <a:tab pos="2279015" algn="l"/>
                <a:tab pos="317817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выплачиваемые	</a:t>
            </a:r>
            <a:r>
              <a:rPr sz="1200" i="1" spc="-80" dirty="0">
                <a:latin typeface="Verdana"/>
                <a:cs typeface="Verdana"/>
              </a:rPr>
              <a:t>из	</a:t>
            </a:r>
            <a:r>
              <a:rPr sz="1200" i="1" spc="10" dirty="0">
                <a:latin typeface="Verdana"/>
                <a:cs typeface="Verdana"/>
              </a:rPr>
              <a:t>бюджета	</a:t>
            </a:r>
            <a:r>
              <a:rPr sz="1200" i="1" spc="-10" dirty="0">
                <a:latin typeface="Verdana"/>
                <a:cs typeface="Verdana"/>
              </a:rPr>
              <a:t>денежные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5693" y="2130045"/>
            <a:ext cx="1159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редства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31317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-70" dirty="0">
                <a:latin typeface="Verdana"/>
                <a:cs typeface="Verdana"/>
              </a:rPr>
              <a:t>являющихся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Бюджетным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496059"/>
            <a:ext cx="4986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источниками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финансирования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дефицита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9" y="36450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82269" y="47117"/>
                </a:moveTo>
                <a:lnTo>
                  <a:pt x="0" y="929386"/>
                </a:lnTo>
                <a:lnTo>
                  <a:pt x="13462" y="942848"/>
                </a:lnTo>
                <a:lnTo>
                  <a:pt x="895793" y="60641"/>
                </a:lnTo>
                <a:lnTo>
                  <a:pt x="882269" y="47117"/>
                </a:lnTo>
                <a:close/>
              </a:path>
              <a:path w="942975" h="942975">
                <a:moveTo>
                  <a:pt x="930148" y="38100"/>
                </a:moveTo>
                <a:lnTo>
                  <a:pt x="891286" y="38100"/>
                </a:lnTo>
                <a:lnTo>
                  <a:pt x="904748" y="51689"/>
                </a:lnTo>
                <a:lnTo>
                  <a:pt x="895793" y="60641"/>
                </a:lnTo>
                <a:lnTo>
                  <a:pt x="915924" y="80772"/>
                </a:lnTo>
                <a:lnTo>
                  <a:pt x="930148" y="38100"/>
                </a:lnTo>
                <a:close/>
              </a:path>
              <a:path w="942975" h="942975">
                <a:moveTo>
                  <a:pt x="891286" y="38100"/>
                </a:moveTo>
                <a:lnTo>
                  <a:pt x="882269" y="47117"/>
                </a:lnTo>
                <a:lnTo>
                  <a:pt x="895793" y="60641"/>
                </a:lnTo>
                <a:lnTo>
                  <a:pt x="904748" y="51689"/>
                </a:lnTo>
                <a:lnTo>
                  <a:pt x="891286" y="38100"/>
                </a:lnTo>
                <a:close/>
              </a:path>
              <a:path w="942975" h="942975">
                <a:moveTo>
                  <a:pt x="942848" y="0"/>
                </a:moveTo>
                <a:lnTo>
                  <a:pt x="862076" y="26924"/>
                </a:lnTo>
                <a:lnTo>
                  <a:pt x="882269" y="47117"/>
                </a:lnTo>
                <a:lnTo>
                  <a:pt x="891286" y="38100"/>
                </a:lnTo>
                <a:lnTo>
                  <a:pt x="930148" y="38100"/>
                </a:lnTo>
                <a:lnTo>
                  <a:pt x="942848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2754" y="3316604"/>
            <a:ext cx="1022985" cy="51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100" b="1" spc="-100" dirty="0">
                <a:solidFill>
                  <a:srgbClr val="5C6E7D"/>
                </a:solidFill>
                <a:latin typeface="Verdana"/>
                <a:cs typeface="Verdana"/>
              </a:rPr>
              <a:t>ОБЩЕГОСУ-  ДАР</a:t>
            </a:r>
            <a:r>
              <a:rPr sz="1100" b="1" spc="-114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100" b="1" spc="-105" dirty="0">
                <a:solidFill>
                  <a:srgbClr val="5C6E7D"/>
                </a:solidFill>
                <a:latin typeface="Verdana"/>
                <a:cs typeface="Verdana"/>
              </a:rPr>
              <a:t>Т</a:t>
            </a:r>
            <a:r>
              <a:rPr sz="1100" b="1" spc="-204" dirty="0">
                <a:solidFill>
                  <a:srgbClr val="5C6E7D"/>
                </a:solidFill>
                <a:latin typeface="Verdana"/>
                <a:cs typeface="Verdana"/>
              </a:rPr>
              <a:t>В</a:t>
            </a:r>
            <a:r>
              <a:rPr sz="1100" b="1" spc="-16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r>
              <a:rPr sz="1100" b="1" spc="-190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5C6E7D"/>
                </a:solidFill>
                <a:latin typeface="Verdana"/>
                <a:cs typeface="Verdana"/>
              </a:rPr>
              <a:t>ЫЕ  </a:t>
            </a:r>
            <a:r>
              <a:rPr sz="1100" b="1" spc="-110" dirty="0">
                <a:solidFill>
                  <a:srgbClr val="5C6E7D"/>
                </a:solidFill>
                <a:latin typeface="Verdana"/>
                <a:cs typeface="Verdana"/>
              </a:rPr>
              <a:t>ВОПРОСЫ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2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4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4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2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22091" y="5765394"/>
            <a:ext cx="96646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6685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C6E7D"/>
                </a:solidFill>
                <a:latin typeface="Verdana"/>
                <a:cs typeface="Verdana"/>
              </a:rPr>
              <a:t>НАЦИО-  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45" dirty="0">
                <a:solidFill>
                  <a:srgbClr val="5C6E7D"/>
                </a:solidFill>
                <a:latin typeface="Verdana"/>
                <a:cs typeface="Verdana"/>
              </a:rPr>
              <a:t>АЛЬНАЯ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ts val="1285"/>
              </a:lnSpc>
            </a:pPr>
            <a:r>
              <a:rPr sz="1100" b="1" spc="-85" dirty="0">
                <a:solidFill>
                  <a:srgbClr val="5C6E7D"/>
                </a:solidFill>
                <a:latin typeface="Verdana"/>
                <a:cs typeface="Verdana"/>
              </a:rPr>
              <a:t>ЭКОНОМИКА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0137" y="3387598"/>
            <a:ext cx="621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0" dirty="0">
                <a:solidFill>
                  <a:srgbClr val="5C6E7D"/>
                </a:solidFill>
                <a:latin typeface="Verdana"/>
                <a:cs typeface="Verdana"/>
              </a:rPr>
              <a:t>ЗДРАВО-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2601" y="3543045"/>
            <a:ext cx="817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solidFill>
                  <a:srgbClr val="5C6E7D"/>
                </a:solidFill>
                <a:latin typeface="Verdana"/>
                <a:cs typeface="Verdana"/>
              </a:rPr>
              <a:t>ОХРАНЕНИЕ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1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3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1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3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1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82615" y="5908650"/>
            <a:ext cx="973455" cy="4847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0" marR="5080" indent="-114935">
              <a:lnSpc>
                <a:spcPts val="1220"/>
              </a:lnSpc>
              <a:spcBef>
                <a:spcPts val="180"/>
              </a:spcBef>
            </a:pPr>
            <a:r>
              <a:rPr sz="1050" b="1" spc="60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050" b="1" spc="-90" dirty="0">
                <a:solidFill>
                  <a:srgbClr val="5C6E7D"/>
                </a:solidFill>
                <a:latin typeface="Verdana"/>
                <a:cs typeface="Verdana"/>
              </a:rPr>
              <a:t>ОЦ</a:t>
            </a:r>
            <a:r>
              <a:rPr sz="1050" b="1" spc="-95" dirty="0">
                <a:solidFill>
                  <a:srgbClr val="5C6E7D"/>
                </a:solidFill>
                <a:latin typeface="Verdana"/>
                <a:cs typeface="Verdana"/>
              </a:rPr>
              <a:t>И</a:t>
            </a:r>
            <a:r>
              <a:rPr sz="1050" b="1" spc="-114" dirty="0">
                <a:solidFill>
                  <a:srgbClr val="5C6E7D"/>
                </a:solidFill>
                <a:latin typeface="Verdana"/>
                <a:cs typeface="Verdana"/>
              </a:rPr>
              <a:t>АЛЬНАЯ  </a:t>
            </a: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ПОЛИТИКА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399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82511" y="4612005"/>
            <a:ext cx="7264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ДРУГИЕ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ts val="1245"/>
              </a:lnSpc>
            </a:pPr>
            <a:r>
              <a:rPr sz="1050" b="1" spc="-80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33879" y="4933696"/>
            <a:ext cx="1014095" cy="800100"/>
          </a:xfrm>
          <a:custGeom>
            <a:avLst/>
            <a:gdLst/>
            <a:ahLst/>
            <a:cxnLst/>
            <a:rect l="l" t="t" r="r" b="b"/>
            <a:pathLst>
              <a:path w="1014095" h="800100">
                <a:moveTo>
                  <a:pt x="948206" y="759953"/>
                </a:moveTo>
                <a:lnTo>
                  <a:pt x="930529" y="782434"/>
                </a:lnTo>
                <a:lnTo>
                  <a:pt x="1013968" y="799553"/>
                </a:lnTo>
                <a:lnTo>
                  <a:pt x="999004" y="767816"/>
                </a:lnTo>
                <a:lnTo>
                  <a:pt x="958215" y="767816"/>
                </a:lnTo>
                <a:lnTo>
                  <a:pt x="948206" y="759953"/>
                </a:lnTo>
                <a:close/>
              </a:path>
              <a:path w="1014095" h="800100">
                <a:moveTo>
                  <a:pt x="959947" y="745023"/>
                </a:moveTo>
                <a:lnTo>
                  <a:pt x="948206" y="759953"/>
                </a:lnTo>
                <a:lnTo>
                  <a:pt x="958215" y="767816"/>
                </a:lnTo>
                <a:lnTo>
                  <a:pt x="969898" y="752843"/>
                </a:lnTo>
                <a:lnTo>
                  <a:pt x="959947" y="745023"/>
                </a:lnTo>
                <a:close/>
              </a:path>
              <a:path w="1014095" h="800100">
                <a:moveTo>
                  <a:pt x="977645" y="722515"/>
                </a:moveTo>
                <a:lnTo>
                  <a:pt x="959947" y="745023"/>
                </a:lnTo>
                <a:lnTo>
                  <a:pt x="969898" y="752843"/>
                </a:lnTo>
                <a:lnTo>
                  <a:pt x="958215" y="767816"/>
                </a:lnTo>
                <a:lnTo>
                  <a:pt x="999004" y="767816"/>
                </a:lnTo>
                <a:lnTo>
                  <a:pt x="977645" y="722515"/>
                </a:lnTo>
                <a:close/>
              </a:path>
              <a:path w="1014095" h="800100">
                <a:moveTo>
                  <a:pt x="11810" y="0"/>
                </a:moveTo>
                <a:lnTo>
                  <a:pt x="0" y="14985"/>
                </a:lnTo>
                <a:lnTo>
                  <a:pt x="948206" y="759953"/>
                </a:lnTo>
                <a:lnTo>
                  <a:pt x="959947" y="745023"/>
                </a:lnTo>
                <a:lnTo>
                  <a:pt x="11810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971" y="4201668"/>
            <a:ext cx="2154555" cy="541655"/>
          </a:xfrm>
          <a:custGeom>
            <a:avLst/>
            <a:gdLst/>
            <a:ahLst/>
            <a:cxnLst/>
            <a:rect l="l" t="t" r="r" b="b"/>
            <a:pathLst>
              <a:path w="2154554" h="541654">
                <a:moveTo>
                  <a:pt x="2077737" y="27821"/>
                </a:moveTo>
                <a:lnTo>
                  <a:pt x="0" y="522604"/>
                </a:lnTo>
                <a:lnTo>
                  <a:pt x="4445" y="541146"/>
                </a:lnTo>
                <a:lnTo>
                  <a:pt x="2082152" y="46370"/>
                </a:lnTo>
                <a:lnTo>
                  <a:pt x="2077737" y="27821"/>
                </a:lnTo>
                <a:close/>
              </a:path>
              <a:path w="2154554" h="541654">
                <a:moveTo>
                  <a:pt x="2147534" y="24891"/>
                </a:moveTo>
                <a:lnTo>
                  <a:pt x="2090039" y="24891"/>
                </a:lnTo>
                <a:lnTo>
                  <a:pt x="2094483" y="43433"/>
                </a:lnTo>
                <a:lnTo>
                  <a:pt x="2082152" y="46370"/>
                </a:lnTo>
                <a:lnTo>
                  <a:pt x="2088769" y="74167"/>
                </a:lnTo>
                <a:lnTo>
                  <a:pt x="2147534" y="24891"/>
                </a:lnTo>
                <a:close/>
              </a:path>
              <a:path w="2154554" h="541654">
                <a:moveTo>
                  <a:pt x="2090039" y="24891"/>
                </a:moveTo>
                <a:lnTo>
                  <a:pt x="2077737" y="27821"/>
                </a:lnTo>
                <a:lnTo>
                  <a:pt x="2082152" y="46370"/>
                </a:lnTo>
                <a:lnTo>
                  <a:pt x="2094483" y="43433"/>
                </a:lnTo>
                <a:lnTo>
                  <a:pt x="2090039" y="24891"/>
                </a:lnTo>
                <a:close/>
              </a:path>
              <a:path w="2154554" h="541654">
                <a:moveTo>
                  <a:pt x="2071116" y="0"/>
                </a:moveTo>
                <a:lnTo>
                  <a:pt x="2077737" y="27821"/>
                </a:lnTo>
                <a:lnTo>
                  <a:pt x="2090039" y="24891"/>
                </a:lnTo>
                <a:lnTo>
                  <a:pt x="2147534" y="24891"/>
                </a:lnTo>
                <a:lnTo>
                  <a:pt x="2154047" y="19430"/>
                </a:lnTo>
                <a:lnTo>
                  <a:pt x="2071116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3971" y="4859782"/>
            <a:ext cx="2162175" cy="464184"/>
          </a:xfrm>
          <a:custGeom>
            <a:avLst/>
            <a:gdLst/>
            <a:ahLst/>
            <a:cxnLst/>
            <a:rect l="l" t="t" r="r" b="b"/>
            <a:pathLst>
              <a:path w="2162175" h="464185">
                <a:moveTo>
                  <a:pt x="2085454" y="435785"/>
                </a:moveTo>
                <a:lnTo>
                  <a:pt x="2079879" y="463804"/>
                </a:lnTo>
                <a:lnTo>
                  <a:pt x="2162047" y="441452"/>
                </a:lnTo>
                <a:lnTo>
                  <a:pt x="2157963" y="438277"/>
                </a:lnTo>
                <a:lnTo>
                  <a:pt x="2097913" y="438277"/>
                </a:lnTo>
                <a:lnTo>
                  <a:pt x="2085454" y="435785"/>
                </a:lnTo>
                <a:close/>
              </a:path>
              <a:path w="2162175" h="464185">
                <a:moveTo>
                  <a:pt x="2089167" y="417122"/>
                </a:moveTo>
                <a:lnTo>
                  <a:pt x="2085454" y="435785"/>
                </a:lnTo>
                <a:lnTo>
                  <a:pt x="2097913" y="438277"/>
                </a:lnTo>
                <a:lnTo>
                  <a:pt x="2101596" y="419608"/>
                </a:lnTo>
                <a:lnTo>
                  <a:pt x="2089167" y="417122"/>
                </a:lnTo>
                <a:close/>
              </a:path>
              <a:path w="2162175" h="464185">
                <a:moveTo>
                  <a:pt x="2094738" y="389128"/>
                </a:moveTo>
                <a:lnTo>
                  <a:pt x="2089167" y="417122"/>
                </a:lnTo>
                <a:lnTo>
                  <a:pt x="2101596" y="419608"/>
                </a:lnTo>
                <a:lnTo>
                  <a:pt x="2097913" y="438277"/>
                </a:lnTo>
                <a:lnTo>
                  <a:pt x="2157963" y="438277"/>
                </a:lnTo>
                <a:lnTo>
                  <a:pt x="2094738" y="389128"/>
                </a:lnTo>
                <a:close/>
              </a:path>
              <a:path w="2162175" h="464185">
                <a:moveTo>
                  <a:pt x="3682" y="0"/>
                </a:moveTo>
                <a:lnTo>
                  <a:pt x="0" y="18669"/>
                </a:lnTo>
                <a:lnTo>
                  <a:pt x="2085454" y="435785"/>
                </a:lnTo>
                <a:lnTo>
                  <a:pt x="2089167" y="417122"/>
                </a:lnTo>
                <a:lnTo>
                  <a:pt x="3682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750" y="4759071"/>
            <a:ext cx="3960495" cy="76200"/>
          </a:xfrm>
          <a:custGeom>
            <a:avLst/>
            <a:gdLst/>
            <a:ahLst/>
            <a:cxnLst/>
            <a:rect l="l" t="t" r="r" b="b"/>
            <a:pathLst>
              <a:path w="3960495" h="76200">
                <a:moveTo>
                  <a:pt x="3884294" y="0"/>
                </a:moveTo>
                <a:lnTo>
                  <a:pt x="3884294" y="76199"/>
                </a:lnTo>
                <a:lnTo>
                  <a:pt x="3941445" y="47624"/>
                </a:lnTo>
                <a:lnTo>
                  <a:pt x="3896994" y="47624"/>
                </a:lnTo>
                <a:lnTo>
                  <a:pt x="3896994" y="28574"/>
                </a:lnTo>
                <a:lnTo>
                  <a:pt x="3941445" y="28574"/>
                </a:lnTo>
                <a:lnTo>
                  <a:pt x="3884294" y="0"/>
                </a:lnTo>
                <a:close/>
              </a:path>
              <a:path w="3960495" h="76200">
                <a:moveTo>
                  <a:pt x="388429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884294" y="47624"/>
                </a:lnTo>
                <a:lnTo>
                  <a:pt x="3884294" y="28574"/>
                </a:lnTo>
                <a:close/>
              </a:path>
              <a:path w="3960495" h="76200">
                <a:moveTo>
                  <a:pt x="3941445" y="28574"/>
                </a:moveTo>
                <a:lnTo>
                  <a:pt x="3896994" y="28574"/>
                </a:lnTo>
                <a:lnTo>
                  <a:pt x="3896994" y="47624"/>
                </a:lnTo>
                <a:lnTo>
                  <a:pt x="3941445" y="47624"/>
                </a:lnTo>
                <a:lnTo>
                  <a:pt x="3960495" y="38099"/>
                </a:lnTo>
                <a:lnTo>
                  <a:pt x="3941445" y="28574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3208" y="3629279"/>
            <a:ext cx="3531235" cy="1033144"/>
          </a:xfrm>
          <a:custGeom>
            <a:avLst/>
            <a:gdLst/>
            <a:ahLst/>
            <a:cxnLst/>
            <a:rect l="l" t="t" r="r" b="b"/>
            <a:pathLst>
              <a:path w="3531235" h="1033145">
                <a:moveTo>
                  <a:pt x="3455031" y="27523"/>
                </a:moveTo>
                <a:lnTo>
                  <a:pt x="0" y="1014730"/>
                </a:lnTo>
                <a:lnTo>
                  <a:pt x="5206" y="1033018"/>
                </a:lnTo>
                <a:lnTo>
                  <a:pt x="3460259" y="45805"/>
                </a:lnTo>
                <a:lnTo>
                  <a:pt x="3455031" y="27523"/>
                </a:lnTo>
                <a:close/>
              </a:path>
              <a:path w="3531235" h="1033145">
                <a:moveTo>
                  <a:pt x="3521960" y="24003"/>
                </a:moveTo>
                <a:lnTo>
                  <a:pt x="3467354" y="24003"/>
                </a:lnTo>
                <a:lnTo>
                  <a:pt x="3472561" y="42291"/>
                </a:lnTo>
                <a:lnTo>
                  <a:pt x="3460259" y="45805"/>
                </a:lnTo>
                <a:lnTo>
                  <a:pt x="3468116" y="73279"/>
                </a:lnTo>
                <a:lnTo>
                  <a:pt x="3521960" y="24003"/>
                </a:lnTo>
                <a:close/>
              </a:path>
              <a:path w="3531235" h="1033145">
                <a:moveTo>
                  <a:pt x="3467354" y="24003"/>
                </a:moveTo>
                <a:lnTo>
                  <a:pt x="3455031" y="27523"/>
                </a:lnTo>
                <a:lnTo>
                  <a:pt x="3460259" y="45805"/>
                </a:lnTo>
                <a:lnTo>
                  <a:pt x="3472561" y="42291"/>
                </a:lnTo>
                <a:lnTo>
                  <a:pt x="3467354" y="24003"/>
                </a:lnTo>
                <a:close/>
              </a:path>
              <a:path w="3531235" h="1033145">
                <a:moveTo>
                  <a:pt x="3447161" y="0"/>
                </a:moveTo>
                <a:lnTo>
                  <a:pt x="3455031" y="27523"/>
                </a:lnTo>
                <a:lnTo>
                  <a:pt x="3467354" y="24003"/>
                </a:lnTo>
                <a:lnTo>
                  <a:pt x="3521960" y="24003"/>
                </a:lnTo>
                <a:lnTo>
                  <a:pt x="3530980" y="15748"/>
                </a:lnTo>
                <a:lnTo>
                  <a:pt x="344716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8809" y="4860036"/>
            <a:ext cx="3603625" cy="1174750"/>
          </a:xfrm>
          <a:custGeom>
            <a:avLst/>
            <a:gdLst/>
            <a:ahLst/>
            <a:cxnLst/>
            <a:rect l="l" t="t" r="r" b="b"/>
            <a:pathLst>
              <a:path w="3603625" h="1174750">
                <a:moveTo>
                  <a:pt x="3527885" y="1147099"/>
                </a:moveTo>
                <a:lnTo>
                  <a:pt x="3519169" y="1174318"/>
                </a:lnTo>
                <a:lnTo>
                  <a:pt x="3603370" y="1161249"/>
                </a:lnTo>
                <a:lnTo>
                  <a:pt x="3592846" y="1150975"/>
                </a:lnTo>
                <a:lnTo>
                  <a:pt x="3539998" y="1150975"/>
                </a:lnTo>
                <a:lnTo>
                  <a:pt x="3527885" y="1147099"/>
                </a:lnTo>
                <a:close/>
              </a:path>
              <a:path w="3603625" h="1174750">
                <a:moveTo>
                  <a:pt x="3533699" y="1128942"/>
                </a:moveTo>
                <a:lnTo>
                  <a:pt x="3527885" y="1147099"/>
                </a:lnTo>
                <a:lnTo>
                  <a:pt x="3539998" y="1150975"/>
                </a:lnTo>
                <a:lnTo>
                  <a:pt x="3545840" y="1132827"/>
                </a:lnTo>
                <a:lnTo>
                  <a:pt x="3533699" y="1128942"/>
                </a:lnTo>
                <a:close/>
              </a:path>
              <a:path w="3603625" h="1174750">
                <a:moveTo>
                  <a:pt x="3542411" y="1101737"/>
                </a:moveTo>
                <a:lnTo>
                  <a:pt x="3533699" y="1128942"/>
                </a:lnTo>
                <a:lnTo>
                  <a:pt x="3545840" y="1132827"/>
                </a:lnTo>
                <a:lnTo>
                  <a:pt x="3539998" y="1150975"/>
                </a:lnTo>
                <a:lnTo>
                  <a:pt x="3592846" y="1150975"/>
                </a:lnTo>
                <a:lnTo>
                  <a:pt x="3542411" y="1101737"/>
                </a:lnTo>
                <a:close/>
              </a:path>
              <a:path w="3603625" h="1174750">
                <a:moveTo>
                  <a:pt x="5841" y="0"/>
                </a:moveTo>
                <a:lnTo>
                  <a:pt x="0" y="18161"/>
                </a:lnTo>
                <a:lnTo>
                  <a:pt x="3527885" y="1147099"/>
                </a:lnTo>
                <a:lnTo>
                  <a:pt x="3533699" y="1128942"/>
                </a:lnTo>
                <a:lnTo>
                  <a:pt x="584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39" y="0"/>
                </a:moveTo>
                <a:lnTo>
                  <a:pt x="672699" y="1531"/>
                </a:lnTo>
                <a:lnTo>
                  <a:pt x="626177" y="6062"/>
                </a:lnTo>
                <a:lnTo>
                  <a:pt x="580567" y="13497"/>
                </a:lnTo>
                <a:lnTo>
                  <a:pt x="535963" y="23743"/>
                </a:lnTo>
                <a:lnTo>
                  <a:pt x="492462" y="36704"/>
                </a:lnTo>
                <a:lnTo>
                  <a:pt x="450157" y="52284"/>
                </a:lnTo>
                <a:lnTo>
                  <a:pt x="409145" y="70391"/>
                </a:lnTo>
                <a:lnTo>
                  <a:pt x="369518" y="90928"/>
                </a:lnTo>
                <a:lnTo>
                  <a:pt x="331374" y="113801"/>
                </a:lnTo>
                <a:lnTo>
                  <a:pt x="294806" y="138915"/>
                </a:lnTo>
                <a:lnTo>
                  <a:pt x="259909" y="166176"/>
                </a:lnTo>
                <a:lnTo>
                  <a:pt x="226778" y="195487"/>
                </a:lnTo>
                <a:lnTo>
                  <a:pt x="195509" y="226756"/>
                </a:lnTo>
                <a:lnTo>
                  <a:pt x="166196" y="259886"/>
                </a:lnTo>
                <a:lnTo>
                  <a:pt x="138934" y="294784"/>
                </a:lnTo>
                <a:lnTo>
                  <a:pt x="113818" y="331353"/>
                </a:lnTo>
                <a:lnTo>
                  <a:pt x="90942" y="369501"/>
                </a:lnTo>
                <a:lnTo>
                  <a:pt x="70403" y="409130"/>
                </a:lnTo>
                <a:lnTo>
                  <a:pt x="52294" y="450148"/>
                </a:lnTo>
                <a:lnTo>
                  <a:pt x="36710" y="492459"/>
                </a:lnTo>
                <a:lnTo>
                  <a:pt x="23748" y="535968"/>
                </a:lnTo>
                <a:lnTo>
                  <a:pt x="13500" y="580580"/>
                </a:lnTo>
                <a:lnTo>
                  <a:pt x="6063" y="626201"/>
                </a:lnTo>
                <a:lnTo>
                  <a:pt x="1531" y="672736"/>
                </a:lnTo>
                <a:lnTo>
                  <a:pt x="0" y="720090"/>
                </a:lnTo>
                <a:lnTo>
                  <a:pt x="1531" y="767429"/>
                </a:lnTo>
                <a:lnTo>
                  <a:pt x="6063" y="813952"/>
                </a:lnTo>
                <a:lnTo>
                  <a:pt x="13500" y="859564"/>
                </a:lnTo>
                <a:lnTo>
                  <a:pt x="23748" y="904168"/>
                </a:lnTo>
                <a:lnTo>
                  <a:pt x="36710" y="947671"/>
                </a:lnTo>
                <a:lnTo>
                  <a:pt x="52294" y="989978"/>
                </a:lnTo>
                <a:lnTo>
                  <a:pt x="70403" y="1030993"/>
                </a:lnTo>
                <a:lnTo>
                  <a:pt x="90942" y="1070622"/>
                </a:lnTo>
                <a:lnTo>
                  <a:pt x="113818" y="1108769"/>
                </a:lnTo>
                <a:lnTo>
                  <a:pt x="138934" y="1145340"/>
                </a:lnTo>
                <a:lnTo>
                  <a:pt x="166196" y="1180240"/>
                </a:lnTo>
                <a:lnTo>
                  <a:pt x="195509" y="1213374"/>
                </a:lnTo>
                <a:lnTo>
                  <a:pt x="226778" y="1244646"/>
                </a:lnTo>
                <a:lnTo>
                  <a:pt x="259909" y="1273962"/>
                </a:lnTo>
                <a:lnTo>
                  <a:pt x="294806" y="1301227"/>
                </a:lnTo>
                <a:lnTo>
                  <a:pt x="331374" y="1326346"/>
                </a:lnTo>
                <a:lnTo>
                  <a:pt x="369518" y="1349224"/>
                </a:lnTo>
                <a:lnTo>
                  <a:pt x="409145" y="1369767"/>
                </a:lnTo>
                <a:lnTo>
                  <a:pt x="450157" y="1387878"/>
                </a:lnTo>
                <a:lnTo>
                  <a:pt x="492462" y="1403463"/>
                </a:lnTo>
                <a:lnTo>
                  <a:pt x="535963" y="1416428"/>
                </a:lnTo>
                <a:lnTo>
                  <a:pt x="580567" y="1426677"/>
                </a:lnTo>
                <a:lnTo>
                  <a:pt x="626177" y="1434115"/>
                </a:lnTo>
                <a:lnTo>
                  <a:pt x="672699" y="1438648"/>
                </a:lnTo>
                <a:lnTo>
                  <a:pt x="720039" y="1440180"/>
                </a:lnTo>
                <a:lnTo>
                  <a:pt x="767392" y="1438648"/>
                </a:lnTo>
                <a:lnTo>
                  <a:pt x="813927" y="1434115"/>
                </a:lnTo>
                <a:lnTo>
                  <a:pt x="859548" y="1426677"/>
                </a:lnTo>
                <a:lnTo>
                  <a:pt x="904161" y="1416428"/>
                </a:lnTo>
                <a:lnTo>
                  <a:pt x="947669" y="1403463"/>
                </a:lnTo>
                <a:lnTo>
                  <a:pt x="989980" y="1387878"/>
                </a:lnTo>
                <a:lnTo>
                  <a:pt x="1030998" y="1369767"/>
                </a:lnTo>
                <a:lnTo>
                  <a:pt x="1070628" y="1349224"/>
                </a:lnTo>
                <a:lnTo>
                  <a:pt x="1108775" y="1326346"/>
                </a:lnTo>
                <a:lnTo>
                  <a:pt x="1145344" y="1301227"/>
                </a:lnTo>
                <a:lnTo>
                  <a:pt x="1180242" y="1273962"/>
                </a:lnTo>
                <a:lnTo>
                  <a:pt x="1213372" y="1244646"/>
                </a:lnTo>
                <a:lnTo>
                  <a:pt x="1244641" y="1213374"/>
                </a:lnTo>
                <a:lnTo>
                  <a:pt x="1273953" y="1180240"/>
                </a:lnTo>
                <a:lnTo>
                  <a:pt x="1301213" y="1145340"/>
                </a:lnTo>
                <a:lnTo>
                  <a:pt x="1326327" y="1108769"/>
                </a:lnTo>
                <a:lnTo>
                  <a:pt x="1349200" y="1070622"/>
                </a:lnTo>
                <a:lnTo>
                  <a:pt x="1369737" y="1030993"/>
                </a:lnTo>
                <a:lnTo>
                  <a:pt x="1387844" y="989978"/>
                </a:lnTo>
                <a:lnTo>
                  <a:pt x="1403425" y="947671"/>
                </a:lnTo>
                <a:lnTo>
                  <a:pt x="1416385" y="904168"/>
                </a:lnTo>
                <a:lnTo>
                  <a:pt x="1426631" y="859564"/>
                </a:lnTo>
                <a:lnTo>
                  <a:pt x="1434066" y="813952"/>
                </a:lnTo>
                <a:lnTo>
                  <a:pt x="1438597" y="767429"/>
                </a:lnTo>
                <a:lnTo>
                  <a:pt x="1440129" y="720090"/>
                </a:lnTo>
                <a:lnTo>
                  <a:pt x="1438597" y="672736"/>
                </a:lnTo>
                <a:lnTo>
                  <a:pt x="1434066" y="626201"/>
                </a:lnTo>
                <a:lnTo>
                  <a:pt x="1426631" y="580580"/>
                </a:lnTo>
                <a:lnTo>
                  <a:pt x="1416385" y="535968"/>
                </a:lnTo>
                <a:lnTo>
                  <a:pt x="1403425" y="492459"/>
                </a:lnTo>
                <a:lnTo>
                  <a:pt x="1387844" y="450148"/>
                </a:lnTo>
                <a:lnTo>
                  <a:pt x="1369737" y="409130"/>
                </a:lnTo>
                <a:lnTo>
                  <a:pt x="1349200" y="369501"/>
                </a:lnTo>
                <a:lnTo>
                  <a:pt x="1326327" y="331353"/>
                </a:lnTo>
                <a:lnTo>
                  <a:pt x="1301213" y="294784"/>
                </a:lnTo>
                <a:lnTo>
                  <a:pt x="1273953" y="259886"/>
                </a:lnTo>
                <a:lnTo>
                  <a:pt x="1244641" y="226756"/>
                </a:lnTo>
                <a:lnTo>
                  <a:pt x="1213372" y="195487"/>
                </a:lnTo>
                <a:lnTo>
                  <a:pt x="1180242" y="166176"/>
                </a:lnTo>
                <a:lnTo>
                  <a:pt x="1145344" y="138915"/>
                </a:lnTo>
                <a:lnTo>
                  <a:pt x="1108775" y="113801"/>
                </a:lnTo>
                <a:lnTo>
                  <a:pt x="1070628" y="90928"/>
                </a:lnTo>
                <a:lnTo>
                  <a:pt x="1030998" y="70391"/>
                </a:lnTo>
                <a:lnTo>
                  <a:pt x="989980" y="52284"/>
                </a:lnTo>
                <a:lnTo>
                  <a:pt x="947669" y="36704"/>
                </a:lnTo>
                <a:lnTo>
                  <a:pt x="904161" y="23743"/>
                </a:lnTo>
                <a:lnTo>
                  <a:pt x="859548" y="13497"/>
                </a:lnTo>
                <a:lnTo>
                  <a:pt x="813927" y="6062"/>
                </a:lnTo>
                <a:lnTo>
                  <a:pt x="767392" y="1531"/>
                </a:lnTo>
                <a:lnTo>
                  <a:pt x="720039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90"/>
                </a:moveTo>
                <a:lnTo>
                  <a:pt x="1531" y="672736"/>
                </a:lnTo>
                <a:lnTo>
                  <a:pt x="6063" y="626201"/>
                </a:lnTo>
                <a:lnTo>
                  <a:pt x="13500" y="580580"/>
                </a:lnTo>
                <a:lnTo>
                  <a:pt x="23748" y="535968"/>
                </a:lnTo>
                <a:lnTo>
                  <a:pt x="36710" y="492459"/>
                </a:lnTo>
                <a:lnTo>
                  <a:pt x="52294" y="450148"/>
                </a:lnTo>
                <a:lnTo>
                  <a:pt x="70403" y="409130"/>
                </a:lnTo>
                <a:lnTo>
                  <a:pt x="90942" y="369501"/>
                </a:lnTo>
                <a:lnTo>
                  <a:pt x="113818" y="331353"/>
                </a:lnTo>
                <a:lnTo>
                  <a:pt x="138934" y="294784"/>
                </a:lnTo>
                <a:lnTo>
                  <a:pt x="166196" y="259886"/>
                </a:lnTo>
                <a:lnTo>
                  <a:pt x="195509" y="226756"/>
                </a:lnTo>
                <a:lnTo>
                  <a:pt x="226778" y="195487"/>
                </a:lnTo>
                <a:lnTo>
                  <a:pt x="259909" y="166176"/>
                </a:lnTo>
                <a:lnTo>
                  <a:pt x="294806" y="138915"/>
                </a:lnTo>
                <a:lnTo>
                  <a:pt x="331374" y="113801"/>
                </a:lnTo>
                <a:lnTo>
                  <a:pt x="369518" y="90928"/>
                </a:lnTo>
                <a:lnTo>
                  <a:pt x="409145" y="70391"/>
                </a:lnTo>
                <a:lnTo>
                  <a:pt x="450157" y="52284"/>
                </a:lnTo>
                <a:lnTo>
                  <a:pt x="492462" y="36704"/>
                </a:lnTo>
                <a:lnTo>
                  <a:pt x="535963" y="23743"/>
                </a:lnTo>
                <a:lnTo>
                  <a:pt x="580567" y="13497"/>
                </a:lnTo>
                <a:lnTo>
                  <a:pt x="626177" y="6062"/>
                </a:lnTo>
                <a:lnTo>
                  <a:pt x="672699" y="1531"/>
                </a:lnTo>
                <a:lnTo>
                  <a:pt x="720039" y="0"/>
                </a:lnTo>
                <a:lnTo>
                  <a:pt x="767392" y="1531"/>
                </a:lnTo>
                <a:lnTo>
                  <a:pt x="813927" y="6062"/>
                </a:lnTo>
                <a:lnTo>
                  <a:pt x="859548" y="13497"/>
                </a:lnTo>
                <a:lnTo>
                  <a:pt x="904161" y="23743"/>
                </a:lnTo>
                <a:lnTo>
                  <a:pt x="947669" y="36704"/>
                </a:lnTo>
                <a:lnTo>
                  <a:pt x="989980" y="52284"/>
                </a:lnTo>
                <a:lnTo>
                  <a:pt x="1030998" y="70391"/>
                </a:lnTo>
                <a:lnTo>
                  <a:pt x="1070628" y="90928"/>
                </a:lnTo>
                <a:lnTo>
                  <a:pt x="1108775" y="113801"/>
                </a:lnTo>
                <a:lnTo>
                  <a:pt x="1145344" y="138915"/>
                </a:lnTo>
                <a:lnTo>
                  <a:pt x="1180242" y="166176"/>
                </a:lnTo>
                <a:lnTo>
                  <a:pt x="1213372" y="195487"/>
                </a:lnTo>
                <a:lnTo>
                  <a:pt x="1244641" y="226756"/>
                </a:lnTo>
                <a:lnTo>
                  <a:pt x="1273953" y="259886"/>
                </a:lnTo>
                <a:lnTo>
                  <a:pt x="1301213" y="294784"/>
                </a:lnTo>
                <a:lnTo>
                  <a:pt x="1326327" y="331353"/>
                </a:lnTo>
                <a:lnTo>
                  <a:pt x="1349200" y="369501"/>
                </a:lnTo>
                <a:lnTo>
                  <a:pt x="1369737" y="409130"/>
                </a:lnTo>
                <a:lnTo>
                  <a:pt x="1387844" y="450148"/>
                </a:lnTo>
                <a:lnTo>
                  <a:pt x="1403425" y="492459"/>
                </a:lnTo>
                <a:lnTo>
                  <a:pt x="1416385" y="535968"/>
                </a:lnTo>
                <a:lnTo>
                  <a:pt x="1426631" y="580580"/>
                </a:lnTo>
                <a:lnTo>
                  <a:pt x="1434066" y="626201"/>
                </a:lnTo>
                <a:lnTo>
                  <a:pt x="1438597" y="672736"/>
                </a:lnTo>
                <a:lnTo>
                  <a:pt x="1440129" y="720090"/>
                </a:lnTo>
                <a:lnTo>
                  <a:pt x="1438597" y="767429"/>
                </a:lnTo>
                <a:lnTo>
                  <a:pt x="1434066" y="813952"/>
                </a:lnTo>
                <a:lnTo>
                  <a:pt x="1426631" y="859564"/>
                </a:lnTo>
                <a:lnTo>
                  <a:pt x="1416385" y="904168"/>
                </a:lnTo>
                <a:lnTo>
                  <a:pt x="1403425" y="947671"/>
                </a:lnTo>
                <a:lnTo>
                  <a:pt x="1387844" y="989978"/>
                </a:lnTo>
                <a:lnTo>
                  <a:pt x="1369737" y="1030993"/>
                </a:lnTo>
                <a:lnTo>
                  <a:pt x="1349200" y="1070622"/>
                </a:lnTo>
                <a:lnTo>
                  <a:pt x="1326327" y="1108769"/>
                </a:lnTo>
                <a:lnTo>
                  <a:pt x="1301213" y="1145340"/>
                </a:lnTo>
                <a:lnTo>
                  <a:pt x="1273953" y="1180240"/>
                </a:lnTo>
                <a:lnTo>
                  <a:pt x="1244641" y="1213374"/>
                </a:lnTo>
                <a:lnTo>
                  <a:pt x="1213372" y="1244646"/>
                </a:lnTo>
                <a:lnTo>
                  <a:pt x="1180242" y="1273962"/>
                </a:lnTo>
                <a:lnTo>
                  <a:pt x="1145344" y="1301227"/>
                </a:lnTo>
                <a:lnTo>
                  <a:pt x="1108775" y="1326346"/>
                </a:lnTo>
                <a:lnTo>
                  <a:pt x="1070628" y="1349224"/>
                </a:lnTo>
                <a:lnTo>
                  <a:pt x="1030998" y="1369767"/>
                </a:lnTo>
                <a:lnTo>
                  <a:pt x="989980" y="1387878"/>
                </a:lnTo>
                <a:lnTo>
                  <a:pt x="947669" y="1403463"/>
                </a:lnTo>
                <a:lnTo>
                  <a:pt x="904161" y="1416428"/>
                </a:lnTo>
                <a:lnTo>
                  <a:pt x="859548" y="1426677"/>
                </a:lnTo>
                <a:lnTo>
                  <a:pt x="813927" y="1434115"/>
                </a:lnTo>
                <a:lnTo>
                  <a:pt x="767392" y="1438648"/>
                </a:lnTo>
                <a:lnTo>
                  <a:pt x="720039" y="1440180"/>
                </a:lnTo>
                <a:lnTo>
                  <a:pt x="672699" y="1438648"/>
                </a:lnTo>
                <a:lnTo>
                  <a:pt x="626177" y="1434115"/>
                </a:lnTo>
                <a:lnTo>
                  <a:pt x="580567" y="1426677"/>
                </a:lnTo>
                <a:lnTo>
                  <a:pt x="535963" y="1416428"/>
                </a:lnTo>
                <a:lnTo>
                  <a:pt x="492462" y="1403463"/>
                </a:lnTo>
                <a:lnTo>
                  <a:pt x="450157" y="1387878"/>
                </a:lnTo>
                <a:lnTo>
                  <a:pt x="409145" y="1369767"/>
                </a:lnTo>
                <a:lnTo>
                  <a:pt x="369518" y="1349224"/>
                </a:lnTo>
                <a:lnTo>
                  <a:pt x="331374" y="1326346"/>
                </a:lnTo>
                <a:lnTo>
                  <a:pt x="294806" y="1301227"/>
                </a:lnTo>
                <a:lnTo>
                  <a:pt x="259909" y="1273962"/>
                </a:lnTo>
                <a:lnTo>
                  <a:pt x="226778" y="1244646"/>
                </a:lnTo>
                <a:lnTo>
                  <a:pt x="195509" y="1213374"/>
                </a:lnTo>
                <a:lnTo>
                  <a:pt x="166196" y="1180240"/>
                </a:lnTo>
                <a:lnTo>
                  <a:pt x="138934" y="1145340"/>
                </a:lnTo>
                <a:lnTo>
                  <a:pt x="113818" y="1108769"/>
                </a:lnTo>
                <a:lnTo>
                  <a:pt x="90942" y="1070622"/>
                </a:lnTo>
                <a:lnTo>
                  <a:pt x="70403" y="1030993"/>
                </a:lnTo>
                <a:lnTo>
                  <a:pt x="52294" y="989978"/>
                </a:lnTo>
                <a:lnTo>
                  <a:pt x="36710" y="947671"/>
                </a:lnTo>
                <a:lnTo>
                  <a:pt x="23748" y="904168"/>
                </a:lnTo>
                <a:lnTo>
                  <a:pt x="13500" y="859564"/>
                </a:lnTo>
                <a:lnTo>
                  <a:pt x="6063" y="813952"/>
                </a:lnTo>
                <a:lnTo>
                  <a:pt x="1531" y="767429"/>
                </a:lnTo>
                <a:lnTo>
                  <a:pt x="0" y="720090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7687" y="4602860"/>
            <a:ext cx="1218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10" y="1909"/>
                </a:lnTo>
                <a:lnTo>
                  <a:pt x="482604" y="7540"/>
                </a:lnTo>
                <a:lnTo>
                  <a:pt x="437600" y="16743"/>
                </a:lnTo>
                <a:lnTo>
                  <a:pt x="393947" y="29370"/>
                </a:lnTo>
                <a:lnTo>
                  <a:pt x="351793" y="45273"/>
                </a:lnTo>
                <a:lnTo>
                  <a:pt x="311286" y="64304"/>
                </a:lnTo>
                <a:lnTo>
                  <a:pt x="272574" y="86313"/>
                </a:lnTo>
                <a:lnTo>
                  <a:pt x="235805" y="111154"/>
                </a:lnTo>
                <a:lnTo>
                  <a:pt x="201127" y="138677"/>
                </a:lnTo>
                <a:lnTo>
                  <a:pt x="168687" y="168735"/>
                </a:lnTo>
                <a:lnTo>
                  <a:pt x="138635" y="201179"/>
                </a:lnTo>
                <a:lnTo>
                  <a:pt x="111117" y="235860"/>
                </a:lnTo>
                <a:lnTo>
                  <a:pt x="86283" y="272631"/>
                </a:lnTo>
                <a:lnTo>
                  <a:pt x="64280" y="311342"/>
                </a:lnTo>
                <a:lnTo>
                  <a:pt x="45255" y="351847"/>
                </a:lnTo>
                <a:lnTo>
                  <a:pt x="29358" y="393996"/>
                </a:lnTo>
                <a:lnTo>
                  <a:pt x="16736" y="437641"/>
                </a:lnTo>
                <a:lnTo>
                  <a:pt x="7536" y="482635"/>
                </a:lnTo>
                <a:lnTo>
                  <a:pt x="1908" y="528827"/>
                </a:lnTo>
                <a:lnTo>
                  <a:pt x="0" y="576072"/>
                </a:lnTo>
                <a:lnTo>
                  <a:pt x="1908" y="623323"/>
                </a:lnTo>
                <a:lnTo>
                  <a:pt x="7536" y="669521"/>
                </a:lnTo>
                <a:lnTo>
                  <a:pt x="16736" y="714520"/>
                </a:lnTo>
                <a:lnTo>
                  <a:pt x="29358" y="758169"/>
                </a:lnTo>
                <a:lnTo>
                  <a:pt x="45255" y="800321"/>
                </a:lnTo>
                <a:lnTo>
                  <a:pt x="64280" y="840828"/>
                </a:lnTo>
                <a:lnTo>
                  <a:pt x="86283" y="879542"/>
                </a:lnTo>
                <a:lnTo>
                  <a:pt x="111117" y="916314"/>
                </a:lnTo>
                <a:lnTo>
                  <a:pt x="138635" y="950996"/>
                </a:lnTo>
                <a:lnTo>
                  <a:pt x="168687" y="983440"/>
                </a:lnTo>
                <a:lnTo>
                  <a:pt x="201127" y="1013497"/>
                </a:lnTo>
                <a:lnTo>
                  <a:pt x="235805" y="1041020"/>
                </a:lnTo>
                <a:lnTo>
                  <a:pt x="272574" y="1065860"/>
                </a:lnTo>
                <a:lnTo>
                  <a:pt x="311286" y="1087869"/>
                </a:lnTo>
                <a:lnTo>
                  <a:pt x="351793" y="1106899"/>
                </a:lnTo>
                <a:lnTo>
                  <a:pt x="393947" y="1122801"/>
                </a:lnTo>
                <a:lnTo>
                  <a:pt x="437600" y="1135427"/>
                </a:lnTo>
                <a:lnTo>
                  <a:pt x="482604" y="1144629"/>
                </a:lnTo>
                <a:lnTo>
                  <a:pt x="528810" y="1150259"/>
                </a:lnTo>
                <a:lnTo>
                  <a:pt x="576071" y="1152169"/>
                </a:lnTo>
                <a:lnTo>
                  <a:pt x="623315" y="1150259"/>
                </a:lnTo>
                <a:lnTo>
                  <a:pt x="669505" y="1144629"/>
                </a:lnTo>
                <a:lnTo>
                  <a:pt x="714494" y="1135427"/>
                </a:lnTo>
                <a:lnTo>
                  <a:pt x="758134" y="1122801"/>
                </a:lnTo>
                <a:lnTo>
                  <a:pt x="800276" y="1106899"/>
                </a:lnTo>
                <a:lnTo>
                  <a:pt x="840773" y="1087869"/>
                </a:lnTo>
                <a:lnTo>
                  <a:pt x="879477" y="1065860"/>
                </a:lnTo>
                <a:lnTo>
                  <a:pt x="916238" y="1041020"/>
                </a:lnTo>
                <a:lnTo>
                  <a:pt x="950910" y="1013497"/>
                </a:lnTo>
                <a:lnTo>
                  <a:pt x="983345" y="983440"/>
                </a:lnTo>
                <a:lnTo>
                  <a:pt x="1013393" y="950996"/>
                </a:lnTo>
                <a:lnTo>
                  <a:pt x="1040907" y="916314"/>
                </a:lnTo>
                <a:lnTo>
                  <a:pt x="1065738" y="879542"/>
                </a:lnTo>
                <a:lnTo>
                  <a:pt x="1087740" y="840828"/>
                </a:lnTo>
                <a:lnTo>
                  <a:pt x="1106763" y="800321"/>
                </a:lnTo>
                <a:lnTo>
                  <a:pt x="1122659" y="758169"/>
                </a:lnTo>
                <a:lnTo>
                  <a:pt x="1135281" y="714520"/>
                </a:lnTo>
                <a:lnTo>
                  <a:pt x="1144480" y="669521"/>
                </a:lnTo>
                <a:lnTo>
                  <a:pt x="1150108" y="623323"/>
                </a:lnTo>
                <a:lnTo>
                  <a:pt x="1152016" y="576072"/>
                </a:lnTo>
                <a:lnTo>
                  <a:pt x="1150108" y="528827"/>
                </a:lnTo>
                <a:lnTo>
                  <a:pt x="1144480" y="482635"/>
                </a:lnTo>
                <a:lnTo>
                  <a:pt x="1135281" y="437641"/>
                </a:lnTo>
                <a:lnTo>
                  <a:pt x="1122659" y="393996"/>
                </a:lnTo>
                <a:lnTo>
                  <a:pt x="1106763" y="351847"/>
                </a:lnTo>
                <a:lnTo>
                  <a:pt x="1087740" y="311342"/>
                </a:lnTo>
                <a:lnTo>
                  <a:pt x="1065738" y="272631"/>
                </a:lnTo>
                <a:lnTo>
                  <a:pt x="1040907" y="235860"/>
                </a:lnTo>
                <a:lnTo>
                  <a:pt x="1013393" y="201179"/>
                </a:lnTo>
                <a:lnTo>
                  <a:pt x="983345" y="168735"/>
                </a:lnTo>
                <a:lnTo>
                  <a:pt x="950910" y="138677"/>
                </a:lnTo>
                <a:lnTo>
                  <a:pt x="916238" y="111154"/>
                </a:lnTo>
                <a:lnTo>
                  <a:pt x="879477" y="86313"/>
                </a:lnTo>
                <a:lnTo>
                  <a:pt x="840773" y="64304"/>
                </a:lnTo>
                <a:lnTo>
                  <a:pt x="800276" y="45273"/>
                </a:lnTo>
                <a:lnTo>
                  <a:pt x="758134" y="29370"/>
                </a:lnTo>
                <a:lnTo>
                  <a:pt x="714494" y="16743"/>
                </a:lnTo>
                <a:lnTo>
                  <a:pt x="669505" y="7540"/>
                </a:lnTo>
                <a:lnTo>
                  <a:pt x="623315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8" y="528827"/>
                </a:lnTo>
                <a:lnTo>
                  <a:pt x="7536" y="482635"/>
                </a:lnTo>
                <a:lnTo>
                  <a:pt x="16736" y="437641"/>
                </a:lnTo>
                <a:lnTo>
                  <a:pt x="29358" y="393996"/>
                </a:lnTo>
                <a:lnTo>
                  <a:pt x="45255" y="351847"/>
                </a:lnTo>
                <a:lnTo>
                  <a:pt x="64280" y="311342"/>
                </a:lnTo>
                <a:lnTo>
                  <a:pt x="86283" y="272631"/>
                </a:lnTo>
                <a:lnTo>
                  <a:pt x="111117" y="235860"/>
                </a:lnTo>
                <a:lnTo>
                  <a:pt x="138635" y="201179"/>
                </a:lnTo>
                <a:lnTo>
                  <a:pt x="168687" y="168735"/>
                </a:lnTo>
                <a:lnTo>
                  <a:pt x="201127" y="138677"/>
                </a:lnTo>
                <a:lnTo>
                  <a:pt x="235805" y="111154"/>
                </a:lnTo>
                <a:lnTo>
                  <a:pt x="272574" y="86313"/>
                </a:lnTo>
                <a:lnTo>
                  <a:pt x="311286" y="64304"/>
                </a:lnTo>
                <a:lnTo>
                  <a:pt x="351793" y="45273"/>
                </a:lnTo>
                <a:lnTo>
                  <a:pt x="393947" y="29370"/>
                </a:lnTo>
                <a:lnTo>
                  <a:pt x="437600" y="16743"/>
                </a:lnTo>
                <a:lnTo>
                  <a:pt x="482604" y="7540"/>
                </a:lnTo>
                <a:lnTo>
                  <a:pt x="528810" y="1909"/>
                </a:lnTo>
                <a:lnTo>
                  <a:pt x="576071" y="0"/>
                </a:lnTo>
                <a:lnTo>
                  <a:pt x="623315" y="1909"/>
                </a:lnTo>
                <a:lnTo>
                  <a:pt x="669505" y="7540"/>
                </a:lnTo>
                <a:lnTo>
                  <a:pt x="714494" y="16743"/>
                </a:lnTo>
                <a:lnTo>
                  <a:pt x="758134" y="29370"/>
                </a:lnTo>
                <a:lnTo>
                  <a:pt x="800276" y="45273"/>
                </a:lnTo>
                <a:lnTo>
                  <a:pt x="840773" y="64304"/>
                </a:lnTo>
                <a:lnTo>
                  <a:pt x="879477" y="86313"/>
                </a:lnTo>
                <a:lnTo>
                  <a:pt x="916238" y="111154"/>
                </a:lnTo>
                <a:lnTo>
                  <a:pt x="950910" y="138677"/>
                </a:lnTo>
                <a:lnTo>
                  <a:pt x="983345" y="168735"/>
                </a:lnTo>
                <a:lnTo>
                  <a:pt x="1013393" y="201179"/>
                </a:lnTo>
                <a:lnTo>
                  <a:pt x="1040907" y="235860"/>
                </a:lnTo>
                <a:lnTo>
                  <a:pt x="1065738" y="272631"/>
                </a:lnTo>
                <a:lnTo>
                  <a:pt x="1087740" y="311342"/>
                </a:lnTo>
                <a:lnTo>
                  <a:pt x="1106763" y="351847"/>
                </a:lnTo>
                <a:lnTo>
                  <a:pt x="1122659" y="393996"/>
                </a:lnTo>
                <a:lnTo>
                  <a:pt x="1135281" y="437641"/>
                </a:lnTo>
                <a:lnTo>
                  <a:pt x="1144480" y="482635"/>
                </a:lnTo>
                <a:lnTo>
                  <a:pt x="1150108" y="528827"/>
                </a:lnTo>
                <a:lnTo>
                  <a:pt x="1152016" y="576072"/>
                </a:lnTo>
                <a:lnTo>
                  <a:pt x="1150108" y="623323"/>
                </a:lnTo>
                <a:lnTo>
                  <a:pt x="1144480" y="669521"/>
                </a:lnTo>
                <a:lnTo>
                  <a:pt x="1135281" y="714520"/>
                </a:lnTo>
                <a:lnTo>
                  <a:pt x="1122659" y="758169"/>
                </a:lnTo>
                <a:lnTo>
                  <a:pt x="1106763" y="800321"/>
                </a:lnTo>
                <a:lnTo>
                  <a:pt x="1087740" y="840828"/>
                </a:lnTo>
                <a:lnTo>
                  <a:pt x="1065738" y="879542"/>
                </a:lnTo>
                <a:lnTo>
                  <a:pt x="1040907" y="916314"/>
                </a:lnTo>
                <a:lnTo>
                  <a:pt x="1013393" y="950996"/>
                </a:lnTo>
                <a:lnTo>
                  <a:pt x="983345" y="983440"/>
                </a:lnTo>
                <a:lnTo>
                  <a:pt x="950910" y="1013497"/>
                </a:lnTo>
                <a:lnTo>
                  <a:pt x="916238" y="1041020"/>
                </a:lnTo>
                <a:lnTo>
                  <a:pt x="879477" y="1065860"/>
                </a:lnTo>
                <a:lnTo>
                  <a:pt x="840773" y="1087869"/>
                </a:lnTo>
                <a:lnTo>
                  <a:pt x="800276" y="1106899"/>
                </a:lnTo>
                <a:lnTo>
                  <a:pt x="758134" y="1122801"/>
                </a:lnTo>
                <a:lnTo>
                  <a:pt x="714494" y="1135427"/>
                </a:lnTo>
                <a:lnTo>
                  <a:pt x="669505" y="1144629"/>
                </a:lnTo>
                <a:lnTo>
                  <a:pt x="623315" y="1150259"/>
                </a:lnTo>
                <a:lnTo>
                  <a:pt x="576071" y="1152169"/>
                </a:lnTo>
                <a:lnTo>
                  <a:pt x="528810" y="1150259"/>
                </a:lnTo>
                <a:lnTo>
                  <a:pt x="482604" y="1144629"/>
                </a:lnTo>
                <a:lnTo>
                  <a:pt x="437600" y="1135427"/>
                </a:lnTo>
                <a:lnTo>
                  <a:pt x="393947" y="1122801"/>
                </a:lnTo>
                <a:lnTo>
                  <a:pt x="351793" y="1106899"/>
                </a:lnTo>
                <a:lnTo>
                  <a:pt x="311286" y="1087869"/>
                </a:lnTo>
                <a:lnTo>
                  <a:pt x="272574" y="1065860"/>
                </a:lnTo>
                <a:lnTo>
                  <a:pt x="235805" y="1041020"/>
                </a:lnTo>
                <a:lnTo>
                  <a:pt x="201127" y="1013497"/>
                </a:lnTo>
                <a:lnTo>
                  <a:pt x="168687" y="983440"/>
                </a:lnTo>
                <a:lnTo>
                  <a:pt x="138635" y="950996"/>
                </a:lnTo>
                <a:lnTo>
                  <a:pt x="111117" y="916314"/>
                </a:lnTo>
                <a:lnTo>
                  <a:pt x="86283" y="879542"/>
                </a:lnTo>
                <a:lnTo>
                  <a:pt x="64280" y="840828"/>
                </a:lnTo>
                <a:lnTo>
                  <a:pt x="45255" y="800321"/>
                </a:lnTo>
                <a:lnTo>
                  <a:pt x="29358" y="758169"/>
                </a:lnTo>
                <a:lnTo>
                  <a:pt x="16736" y="714520"/>
                </a:lnTo>
                <a:lnTo>
                  <a:pt x="7536" y="669521"/>
                </a:lnTo>
                <a:lnTo>
                  <a:pt x="1908" y="623323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3692" y="5348733"/>
            <a:ext cx="1002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solidFill>
                  <a:srgbClr val="5C6E7D"/>
                </a:solidFill>
                <a:latin typeface="Verdana"/>
                <a:cs typeface="Verdana"/>
              </a:rPr>
              <a:t>ОБРАЗОВАНИЕ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2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7409" y="4038091"/>
            <a:ext cx="3390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C6E7D"/>
                </a:solidFill>
                <a:latin typeface="Verdana"/>
                <a:cs typeface="Verdana"/>
              </a:rPr>
              <a:t>ЖКХ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2721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59" dirty="0">
                <a:solidFill>
                  <a:srgbClr val="009999"/>
                </a:solidFill>
              </a:rPr>
              <a:t>СУБВЕНЦИИ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49803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633980" algn="l"/>
                <a:tab pos="3373120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206" y="1153794"/>
            <a:ext cx="1288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Verdana"/>
                <a:cs typeface="Verdana"/>
              </a:rPr>
              <a:t>переданных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39758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0875" algn="l"/>
                <a:tab pos="4574540" algn="l"/>
                <a:tab pos="5046980" algn="l"/>
              </a:tabLst>
            </a:pPr>
            <a:r>
              <a:rPr sz="1600" i="1" spc="-35" dirty="0">
                <a:latin typeface="Verdana"/>
                <a:cs typeface="Verdana"/>
              </a:rPr>
              <a:t>государственных	</a:t>
            </a:r>
            <a:r>
              <a:rPr sz="1600" i="1" spc="5" dirty="0">
                <a:latin typeface="Verdana"/>
                <a:cs typeface="Verdana"/>
              </a:rPr>
              <a:t>полномочий(например,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9" y="164172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0" dirty="0">
                <a:latin typeface="Verdana"/>
                <a:cs typeface="Verdana"/>
              </a:rPr>
              <a:t>органами </a:t>
            </a:r>
            <a:r>
              <a:rPr sz="1600" i="1" spc="35" dirty="0">
                <a:latin typeface="Verdana"/>
                <a:cs typeface="Verdana"/>
              </a:rPr>
              <a:t>местного </a:t>
            </a:r>
            <a:r>
              <a:rPr sz="1600" i="1" spc="10" dirty="0">
                <a:latin typeface="Verdana"/>
                <a:cs typeface="Verdana"/>
              </a:rPr>
              <a:t>самоуправления 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r>
              <a:rPr sz="1600" i="1" spc="7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Кировской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188556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области </a:t>
            </a:r>
            <a:r>
              <a:rPr sz="1600" i="1" spc="10" dirty="0">
                <a:latin typeface="Verdana"/>
                <a:cs typeface="Verdana"/>
              </a:rPr>
              <a:t>по </a:t>
            </a:r>
            <a:r>
              <a:rPr sz="1600" i="1" spc="-5" dirty="0">
                <a:latin typeface="Verdana"/>
                <a:cs typeface="Verdana"/>
              </a:rPr>
              <a:t>предоставлению</a:t>
            </a:r>
            <a:r>
              <a:rPr sz="1600" i="1" spc="125" dirty="0">
                <a:latin typeface="Verdana"/>
                <a:cs typeface="Verdana"/>
              </a:rPr>
              <a:t>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25" dirty="0">
                <a:latin typeface="Verdana"/>
                <a:cs typeface="Verdana"/>
              </a:rPr>
              <a:t>субсидий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9" y="2129409"/>
            <a:ext cx="4411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20" dirty="0">
                <a:latin typeface="Verdana"/>
                <a:cs typeface="Verdana"/>
              </a:rPr>
              <a:t>жилых </a:t>
            </a:r>
            <a:r>
              <a:rPr sz="1600" i="1" spc="50" dirty="0">
                <a:latin typeface="Verdana"/>
                <a:cs typeface="Verdana"/>
              </a:rPr>
              <a:t>помещений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395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564" y="2852890"/>
            <a:ext cx="6553200" cy="3168650"/>
          </a:xfrm>
          <a:custGeom>
            <a:avLst/>
            <a:gdLst/>
            <a:ahLst/>
            <a:cxnLst/>
            <a:rect l="l" t="t" r="r" b="b"/>
            <a:pathLst>
              <a:path w="6553200" h="3168650">
                <a:moveTo>
                  <a:pt x="0" y="3168396"/>
                </a:moveTo>
                <a:lnTo>
                  <a:pt x="6552692" y="3168396"/>
                </a:lnTo>
                <a:lnTo>
                  <a:pt x="6552692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138679"/>
            <a:ext cx="252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dirty="0">
                <a:latin typeface="Verdana"/>
                <a:cs typeface="Verdana"/>
              </a:rPr>
              <a:t>межбюджетные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32155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-предоставляемые</a:t>
            </a:r>
            <a:r>
              <a:rPr sz="1200" spc="-80" dirty="0">
                <a:latin typeface="Verdana"/>
                <a:cs typeface="Verdana"/>
              </a:rPr>
              <a:t> из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федерального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бюджета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бюджетам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субъектов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50443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8395" algn="l"/>
                <a:tab pos="2214880" algn="l"/>
                <a:tab pos="2457450" algn="l"/>
                <a:tab pos="3053080" algn="l"/>
                <a:tab pos="4293870" algn="l"/>
              </a:tabLst>
            </a:pPr>
            <a:r>
              <a:rPr sz="1200" spc="25" dirty="0">
                <a:latin typeface="Verdana"/>
                <a:cs typeface="Verdana"/>
              </a:rPr>
              <a:t>Российской	Федерации	</a:t>
            </a:r>
            <a:r>
              <a:rPr sz="1200" spc="-155" dirty="0">
                <a:latin typeface="Verdana"/>
                <a:cs typeface="Verdana"/>
              </a:rPr>
              <a:t>в	</a:t>
            </a:r>
            <a:r>
              <a:rPr sz="1200" spc="-70" dirty="0">
                <a:latin typeface="Verdana"/>
                <a:cs typeface="Verdana"/>
              </a:rPr>
              <a:t>целях	</a:t>
            </a:r>
            <a:r>
              <a:rPr sz="1200" spc="20" dirty="0">
                <a:latin typeface="Verdana"/>
                <a:cs typeface="Verdana"/>
              </a:rPr>
              <a:t>финансового	</a:t>
            </a:r>
            <a:r>
              <a:rPr sz="1200" spc="-10" dirty="0">
                <a:latin typeface="Verdana"/>
                <a:cs typeface="Verdana"/>
              </a:rPr>
              <a:t>обеспечения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68731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расходных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30" dirty="0">
                <a:latin typeface="Verdana"/>
                <a:cs typeface="Verdana"/>
              </a:rPr>
              <a:t>Российской </a:t>
            </a:r>
            <a:r>
              <a:rPr sz="1200" spc="25" dirty="0">
                <a:latin typeface="Verdana"/>
                <a:cs typeface="Verdana"/>
              </a:rPr>
              <a:t>Федерации </a:t>
            </a:r>
            <a:r>
              <a:rPr sz="1200" spc="-30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(или)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0633" y="3870198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</a:t>
            </a:r>
            <a:r>
              <a:rPr sz="1200" spc="-55" dirty="0">
                <a:latin typeface="Verdana"/>
                <a:cs typeface="Verdana"/>
              </a:rPr>
              <a:t>выполнении  </a:t>
            </a:r>
            <a:r>
              <a:rPr sz="1200" spc="-5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 </a:t>
            </a:r>
            <a:r>
              <a:rPr sz="1200" spc="-10" dirty="0">
                <a:latin typeface="Verdana"/>
                <a:cs typeface="Verdana"/>
              </a:rPr>
              <a:t>осуществления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-5" dirty="0">
                <a:latin typeface="Verdana"/>
                <a:cs typeface="Verdana"/>
              </a:rPr>
              <a:t>государственной </a:t>
            </a:r>
            <a:r>
              <a:rPr sz="1200" spc="-30" dirty="0">
                <a:latin typeface="Verdana"/>
                <a:cs typeface="Verdana"/>
              </a:rPr>
              <a:t>власти </a:t>
            </a:r>
            <a:r>
              <a:rPr sz="1200" spc="-35" dirty="0">
                <a:latin typeface="Verdana"/>
                <a:cs typeface="Verdana"/>
              </a:rPr>
              <a:t>субъектов  </a:t>
            </a:r>
            <a:r>
              <a:rPr sz="1200" spc="25" dirty="0">
                <a:latin typeface="Verdana"/>
                <a:cs typeface="Verdana"/>
              </a:rPr>
              <a:t>Российской Федерации </a:t>
            </a:r>
            <a:r>
              <a:rPr sz="1200" spc="-30" dirty="0">
                <a:latin typeface="Verdana"/>
                <a:cs typeface="Verdana"/>
              </a:rPr>
              <a:t>и </a:t>
            </a:r>
            <a:r>
              <a:rPr sz="1200" spc="-75" dirty="0">
                <a:latin typeface="Verdana"/>
                <a:cs typeface="Verdana"/>
              </a:rPr>
              <a:t>(или)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25" dirty="0">
                <a:latin typeface="Verdana"/>
                <a:cs typeface="Verdana"/>
              </a:rPr>
              <a:t>местного  </a:t>
            </a:r>
            <a:r>
              <a:rPr sz="1200" spc="5" dirty="0">
                <a:latin typeface="Verdana"/>
                <a:cs typeface="Verdana"/>
              </a:rPr>
              <a:t>самоуправления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порядке;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" dirty="0">
                <a:latin typeface="Verdana"/>
                <a:cs typeface="Verdana"/>
              </a:rPr>
              <a:t>предоставляемые </a:t>
            </a:r>
            <a:r>
              <a:rPr sz="1200" spc="-80" dirty="0">
                <a:latin typeface="Verdana"/>
                <a:cs typeface="Verdana"/>
              </a:rPr>
              <a:t>из </a:t>
            </a:r>
            <a:r>
              <a:rPr sz="1200" dirty="0">
                <a:latin typeface="Verdana"/>
                <a:cs typeface="Verdana"/>
              </a:rPr>
              <a:t>бюджета </a:t>
            </a:r>
            <a:r>
              <a:rPr sz="1200" spc="-15" dirty="0">
                <a:latin typeface="Verdana"/>
                <a:cs typeface="Verdana"/>
              </a:rPr>
              <a:t>субъекта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30" dirty="0">
                <a:latin typeface="Verdana"/>
                <a:cs typeface="Verdana"/>
              </a:rPr>
              <a:t>Федерации  </a:t>
            </a:r>
            <a:r>
              <a:rPr sz="1200" spc="40" dirty="0">
                <a:latin typeface="Verdana"/>
                <a:cs typeface="Verdana"/>
              </a:rPr>
              <a:t>местным </a:t>
            </a:r>
            <a:r>
              <a:rPr sz="1200" spc="25" dirty="0">
                <a:latin typeface="Verdana"/>
                <a:cs typeface="Verdana"/>
              </a:rPr>
              <a:t>бюджетам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spc="-70" dirty="0">
                <a:latin typeface="Verdana"/>
                <a:cs typeface="Verdana"/>
              </a:rPr>
              <a:t>целях </a:t>
            </a:r>
            <a:r>
              <a:rPr sz="1200" spc="20" dirty="0">
                <a:latin typeface="Verdana"/>
                <a:cs typeface="Verdana"/>
              </a:rPr>
              <a:t>финансового </a:t>
            </a:r>
            <a:r>
              <a:rPr sz="1200" spc="-10" dirty="0">
                <a:latin typeface="Verdana"/>
                <a:cs typeface="Verdana"/>
              </a:rPr>
              <a:t>обеспечения </a:t>
            </a:r>
            <a:r>
              <a:rPr sz="1200" spc="-20" dirty="0">
                <a:latin typeface="Verdana"/>
                <a:cs typeface="Verdana"/>
              </a:rPr>
              <a:t>расходных 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 </a:t>
            </a:r>
            <a:r>
              <a:rPr sz="1200" spc="-50" dirty="0">
                <a:latin typeface="Verdana"/>
                <a:cs typeface="Verdana"/>
              </a:rPr>
              <a:t>выполнении </a:t>
            </a:r>
            <a:r>
              <a:rPr sz="1200" spc="-30" dirty="0">
                <a:latin typeface="Verdana"/>
                <a:cs typeface="Verdana"/>
              </a:rPr>
              <a:t>государственных </a:t>
            </a:r>
            <a:r>
              <a:rPr sz="1200" spc="-10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</a:t>
            </a:r>
            <a:r>
              <a:rPr sz="1200" spc="-15" dirty="0">
                <a:latin typeface="Verdana"/>
                <a:cs typeface="Verdana"/>
              </a:rPr>
              <a:t>осуществления  </a:t>
            </a:r>
            <a:r>
              <a:rPr sz="1200" spc="45" dirty="0">
                <a:latin typeface="Verdana"/>
                <a:cs typeface="Verdana"/>
              </a:rPr>
              <a:t>органам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местного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самоуправления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5" dirty="0">
                <a:latin typeface="Verdana"/>
                <a:cs typeface="Verdana"/>
              </a:rPr>
              <a:t>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порядке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6" name="Рисунок 45" descr="мб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1" y="3733800"/>
            <a:ext cx="2057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2587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25" dirty="0">
                <a:solidFill>
                  <a:srgbClr val="009999"/>
                </a:solidFill>
              </a:rPr>
              <a:t>СУБСИДИИ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2222500" algn="l"/>
                <a:tab pos="2755900" algn="l"/>
                <a:tab pos="4933950" algn="l"/>
                <a:tab pos="5363845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35" dirty="0">
                <a:latin typeface="Verdana"/>
                <a:cs typeface="Verdana"/>
              </a:rPr>
              <a:t>софинасирования	</a:t>
            </a:r>
            <a:r>
              <a:rPr sz="1600" i="1" spc="-114" dirty="0">
                <a:latin typeface="Verdana"/>
                <a:cs typeface="Verdana"/>
              </a:rPr>
              <a:t>их	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397584"/>
            <a:ext cx="3884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35" dirty="0">
                <a:latin typeface="Verdana"/>
                <a:cs typeface="Verdana"/>
              </a:rPr>
              <a:t>для </a:t>
            </a:r>
            <a:r>
              <a:rPr sz="1600" i="1" spc="-30" dirty="0">
                <a:latin typeface="Verdana"/>
                <a:cs typeface="Verdana"/>
              </a:rPr>
              <a:t>строительства</a:t>
            </a:r>
            <a:r>
              <a:rPr sz="1600" i="1" spc="-204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дорог)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057400"/>
            <a:ext cx="6553200" cy="3276600"/>
          </a:xfrm>
          <a:custGeom>
            <a:avLst/>
            <a:gdLst/>
            <a:ahLst/>
            <a:cxnLst/>
            <a:rect l="l" t="t" r="r" b="b"/>
            <a:pathLst>
              <a:path w="6553200" h="2952750">
                <a:moveTo>
                  <a:pt x="0" y="2952369"/>
                </a:moveTo>
                <a:lnTo>
                  <a:pt x="6552692" y="2952369"/>
                </a:lnTo>
                <a:lnTo>
                  <a:pt x="6552692" y="0"/>
                </a:lnTo>
                <a:lnTo>
                  <a:pt x="0" y="0"/>
                </a:lnTo>
                <a:lnTo>
                  <a:pt x="0" y="295236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2955493"/>
            <a:ext cx="25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</a:t>
            </a:r>
            <a:r>
              <a:rPr sz="1200" i="1" spc="-10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трансферты: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4" y="332155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20" dirty="0">
                <a:latin typeface="Verdana"/>
                <a:cs typeface="Verdana"/>
              </a:rPr>
              <a:t>пред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20" dirty="0">
                <a:latin typeface="Verdana"/>
                <a:cs typeface="Verdana"/>
              </a:rPr>
              <a:t>яе</a:t>
            </a:r>
            <a:r>
              <a:rPr sz="1200" i="1" spc="30" dirty="0">
                <a:latin typeface="Verdana"/>
                <a:cs typeface="Verdana"/>
              </a:rPr>
              <a:t>м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30" dirty="0">
                <a:latin typeface="Verdana"/>
                <a:cs typeface="Verdana"/>
              </a:rPr>
              <a:t>ед</a:t>
            </a:r>
            <a:r>
              <a:rPr sz="1200" i="1" spc="15" dirty="0">
                <a:latin typeface="Verdana"/>
                <a:cs typeface="Verdana"/>
              </a:rPr>
              <a:t>е</a:t>
            </a:r>
            <a:r>
              <a:rPr sz="1200" i="1" spc="80" dirty="0">
                <a:latin typeface="Verdana"/>
                <a:cs typeface="Verdana"/>
              </a:rPr>
              <a:t>р</a:t>
            </a:r>
            <a:r>
              <a:rPr sz="1200" i="1" spc="7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5" dirty="0">
                <a:latin typeface="Verdana"/>
                <a:cs typeface="Verdana"/>
              </a:rPr>
              <a:t>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3" y="3504439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софинансирования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3" y="36873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463165" algn="l"/>
                <a:tab pos="3801745" algn="l"/>
                <a:tab pos="4377690" algn="l"/>
              </a:tabLst>
            </a:pPr>
            <a:r>
              <a:rPr sz="1200" i="1" spc="-15" dirty="0">
                <a:latin typeface="Verdana"/>
                <a:cs typeface="Verdana"/>
              </a:rPr>
              <a:t>расходных	</a:t>
            </a:r>
            <a:r>
              <a:rPr sz="1200" i="1" spc="-45" dirty="0">
                <a:latin typeface="Verdana"/>
                <a:cs typeface="Verdana"/>
              </a:rPr>
              <a:t>обязательств,	</a:t>
            </a:r>
            <a:r>
              <a:rPr sz="1200" i="1" spc="-30" dirty="0">
                <a:latin typeface="Verdana"/>
                <a:cs typeface="Verdana"/>
              </a:rPr>
              <a:t>возникающих	</a:t>
            </a:r>
            <a:r>
              <a:rPr sz="1200" i="1" dirty="0">
                <a:latin typeface="Verdana"/>
                <a:cs typeface="Verdana"/>
              </a:rPr>
              <a:t>при	</a:t>
            </a:r>
            <a:r>
              <a:rPr sz="1200" i="1" spc="-50" dirty="0">
                <a:latin typeface="Verdana"/>
                <a:cs typeface="Verdana"/>
              </a:rPr>
              <a:t>выполнении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8116" y="3870198"/>
            <a:ext cx="15786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870197"/>
            <a:ext cx="4354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2134235" algn="l"/>
              </a:tabLst>
            </a:pPr>
            <a:r>
              <a:rPr sz="1200" i="1" spc="-10" dirty="0">
                <a:latin typeface="Verdana"/>
                <a:cs typeface="Verdana"/>
              </a:rPr>
              <a:t>полномочий	органов	</a:t>
            </a:r>
            <a:r>
              <a:rPr sz="1200" i="1" dirty="0">
                <a:latin typeface="Verdana"/>
                <a:cs typeface="Verdana"/>
              </a:rPr>
              <a:t>государственной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46810" algn="l"/>
                <a:tab pos="2240915" algn="l"/>
                <a:tab pos="2625090" algn="l"/>
                <a:tab pos="3723640" algn="l"/>
              </a:tabLst>
            </a:pPr>
            <a:r>
              <a:rPr sz="1200" i="1" spc="30" dirty="0">
                <a:latin typeface="Verdana"/>
                <a:cs typeface="Verdana"/>
              </a:rPr>
              <a:t>Российской	</a:t>
            </a:r>
            <a:r>
              <a:rPr sz="1200" i="1" spc="15" dirty="0">
                <a:latin typeface="Verdana"/>
                <a:cs typeface="Verdana"/>
              </a:rPr>
              <a:t>Федерации	по	</a:t>
            </a:r>
            <a:r>
              <a:rPr sz="1200" i="1" spc="50" dirty="0">
                <a:latin typeface="Verdana"/>
                <a:cs typeface="Verdana"/>
              </a:rPr>
              <a:t>предметам	</a:t>
            </a:r>
            <a:r>
              <a:rPr sz="1200" i="1" spc="-45" dirty="0">
                <a:latin typeface="Verdana"/>
                <a:cs typeface="Verdana"/>
              </a:rPr>
              <a:t>ведения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929" y="4053079"/>
            <a:ext cx="795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4235958"/>
            <a:ext cx="53162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предметам </a:t>
            </a:r>
            <a:r>
              <a:rPr sz="1200" i="1" spc="20" dirty="0">
                <a:latin typeface="Verdana"/>
                <a:cs typeface="Verdana"/>
              </a:rPr>
              <a:t>совместного </a:t>
            </a:r>
            <a:r>
              <a:rPr sz="1200" i="1" spc="-45" dirty="0">
                <a:latin typeface="Verdana"/>
                <a:cs typeface="Verdana"/>
              </a:rPr>
              <a:t>ведения 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15" dirty="0">
                <a:latin typeface="Verdana"/>
                <a:cs typeface="Verdana"/>
              </a:rPr>
              <a:t>расходных </a:t>
            </a:r>
            <a:r>
              <a:rPr sz="1200" i="1" spc="-35" dirty="0">
                <a:latin typeface="Verdana"/>
                <a:cs typeface="Verdana"/>
              </a:rPr>
              <a:t>обязательств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-40" dirty="0">
                <a:latin typeface="Verdana"/>
                <a:cs typeface="Verdana"/>
              </a:rPr>
              <a:t>выполнению </a:t>
            </a:r>
            <a:r>
              <a:rPr sz="1200" i="1" spc="-15" dirty="0">
                <a:latin typeface="Verdana"/>
                <a:cs typeface="Verdana"/>
              </a:rPr>
              <a:t>полномочий </a:t>
            </a:r>
            <a:r>
              <a:rPr sz="1200" i="1" spc="-10" dirty="0">
                <a:latin typeface="Verdana"/>
                <a:cs typeface="Verdana"/>
              </a:rPr>
              <a:t>органов 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по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вопросам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значения;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5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40" dirty="0">
                <a:latin typeface="Verdana"/>
                <a:cs typeface="Verdana"/>
              </a:rPr>
              <a:t>местным </a:t>
            </a:r>
            <a:r>
              <a:rPr sz="1200" i="1" spc="30" dirty="0">
                <a:latin typeface="Verdana"/>
                <a:cs typeface="Verdana"/>
              </a:rPr>
              <a:t>бюджетам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 </a:t>
            </a:r>
            <a:r>
              <a:rPr sz="1200" i="1" spc="25" dirty="0">
                <a:latin typeface="Verdana"/>
                <a:cs typeface="Verdana"/>
              </a:rPr>
              <a:t>софинансирования </a:t>
            </a:r>
            <a:r>
              <a:rPr sz="1200" i="1" spc="-15" dirty="0">
                <a:latin typeface="Verdana"/>
                <a:cs typeface="Verdana"/>
              </a:rPr>
              <a:t>расходных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30" dirty="0">
                <a:latin typeface="Verdana"/>
                <a:cs typeface="Verdana"/>
              </a:rPr>
              <a:t>возникающих </a:t>
            </a:r>
            <a:r>
              <a:rPr sz="1200" i="1" dirty="0">
                <a:latin typeface="Verdana"/>
                <a:cs typeface="Verdana"/>
              </a:rPr>
              <a:t>при </a:t>
            </a:r>
            <a:r>
              <a:rPr sz="1200" i="1" spc="-45" dirty="0">
                <a:latin typeface="Verdana"/>
                <a:cs typeface="Verdana"/>
              </a:rPr>
              <a:t>выполнении </a:t>
            </a:r>
            <a:r>
              <a:rPr sz="1200" i="1" spc="-10" dirty="0">
                <a:latin typeface="Verdana"/>
                <a:cs typeface="Verdana"/>
              </a:rPr>
              <a:t>полномочий органов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50" dirty="0">
                <a:latin typeface="Verdana"/>
                <a:cs typeface="Verdana"/>
              </a:rPr>
              <a:t>вопросам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значения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14" name="Picture 18" descr="https://mass-images.pro/files/preview/1/13/e46af3d2bfe1275651cb242cbe33354a.png?1638798603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788" y="3733800"/>
            <a:ext cx="220521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8512"/>
              </p:ext>
            </p:extLst>
          </p:nvPr>
        </p:nvGraphicFramePr>
        <p:xfrm>
          <a:off x="304800" y="1143000"/>
          <a:ext cx="8534400" cy="32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6858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3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7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Отчетный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5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Очередной </a:t>
                      </a:r>
                      <a:r>
                        <a:rPr sz="1200" u="sng" spc="1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2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lang="ru-RU" sz="1200" u="sng" spc="-3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-3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Обоснование бюджетных ассигнований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20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baseline="0" dirty="0" smtClean="0">
                          <a:latin typeface="Verdana"/>
                          <a:cs typeface="Verdana"/>
                        </a:rPr>
                        <a:t>21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Плановый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период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Профицит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Получатель </a:t>
                      </a:r>
                      <a:r>
                        <a:rPr sz="1200" u="sng" spc="-4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Публичные обязательства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23</a:t>
                      </a: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Расходные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обязательства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6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Субвенции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Субсидии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Сводная бюджетная роспись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8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1114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Текущий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10096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570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325" dirty="0" smtClean="0">
                <a:solidFill>
                  <a:srgbClr val="009999"/>
                </a:solidFill>
              </a:rPr>
              <a:t>СВОДНАЯ  БЮДЖЕТНАЯ РОСПИСЬ</a:t>
            </a:r>
            <a:endParaRPr i="1" spc="-325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1447800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документ, который составляется и ведется финансовым органом (</a:t>
            </a:r>
            <a:r>
              <a:rPr lang="ru-RU" sz="1600" i="1" spc="-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органом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</a:r>
            <a:endParaRPr sz="1600" i="1" spc="-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9968" name="Picture 32" descr="https://mass-images.pro/files/preview/3/12/fefc7754280175e2d8f112326d112390.png?1638968295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5029200" cy="28956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752600" y="2971800"/>
            <a:ext cx="645896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i="1" spc="20" dirty="0">
                <a:latin typeface="Verdana"/>
                <a:cs typeface="Verdana"/>
              </a:rPr>
              <a:t>« - </a:t>
            </a:r>
            <a:r>
              <a:rPr lang="ru-RU" sz="1200" i="1" spc="20" dirty="0" smtClean="0">
                <a:latin typeface="Verdana"/>
                <a:cs typeface="Verdana"/>
              </a:rPr>
              <a:t>документ, который составляется и ведется финансовым органом (</a:t>
            </a:r>
            <a:r>
              <a:rPr lang="ru-RU" sz="1200" i="1" spc="20" dirty="0" err="1" smtClean="0">
                <a:latin typeface="Verdana"/>
                <a:cs typeface="Verdana"/>
              </a:rPr>
              <a:t>органом</a:t>
            </a:r>
            <a:r>
              <a:rPr lang="ru-RU" sz="1200" i="1" spc="20" dirty="0" smtClean="0">
                <a:latin typeface="Verdana"/>
                <a:cs typeface="Verdana"/>
              </a:rPr>
              <a:t> управления государственным внебюджетным фондом) в соответствии с настоящим </a:t>
            </a:r>
            <a:r>
              <a:rPr lang="ru-RU" sz="1200" i="1" u="sng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5"/>
              </a:rPr>
              <a:t>Кодексом</a:t>
            </a:r>
            <a:r>
              <a:rPr lang="ru-RU" sz="12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 </a:t>
            </a:r>
            <a:r>
              <a:rPr lang="ru-RU" sz="1200" i="1" spc="20" dirty="0" smtClean="0">
                <a:latin typeface="Verdana"/>
                <a:cs typeface="Verdana"/>
              </a:rPr>
              <a:t>в целях организации исполнения бюджета по расходам бюджета и источникам финансирования дефицита бюджета»</a:t>
            </a:r>
            <a:endParaRPr sz="1200" i="1" spc="2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5" y="825754"/>
            <a:ext cx="108712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5210" dirty="0">
                <a:solidFill>
                  <a:srgbClr val="FDF8EF"/>
                </a:solidFill>
                <a:latin typeface="Verdana"/>
                <a:cs typeface="Verdana"/>
              </a:rPr>
              <a:t>Т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85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90" dirty="0">
                <a:solidFill>
                  <a:srgbClr val="FF9900"/>
                </a:solidFill>
              </a:rPr>
              <a:t>ТЕКУЩИЙ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40" dirty="0">
                <a:solidFill>
                  <a:srgbClr val="FF9900"/>
                </a:solidFill>
              </a:rPr>
              <a:t>ФИНАНСОВЫЙ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8"/>
            <a:ext cx="374078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30835" algn="l"/>
                <a:tab pos="966469" algn="l"/>
                <a:tab pos="1312545" algn="l"/>
                <a:tab pos="245872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котором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и</a:t>
            </a:r>
            <a:r>
              <a:rPr sz="1600" i="1" spc="55" dirty="0">
                <a:latin typeface="Verdana"/>
                <a:cs typeface="Verdana"/>
              </a:rPr>
              <a:t>сп</a:t>
            </a:r>
            <a:r>
              <a:rPr sz="1600" i="1" spc="-20" dirty="0">
                <a:latin typeface="Verdana"/>
                <a:cs typeface="Verdana"/>
              </a:rPr>
              <a:t>о</a:t>
            </a:r>
            <a:r>
              <a:rPr sz="1600" i="1" spc="-10" dirty="0">
                <a:latin typeface="Verdana"/>
                <a:cs typeface="Verdana"/>
              </a:rPr>
              <a:t>л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-85" dirty="0">
                <a:latin typeface="Verdana"/>
                <a:cs typeface="Verdana"/>
              </a:rPr>
              <a:t>я</a:t>
            </a:r>
            <a:r>
              <a:rPr sz="1600" i="1" spc="-95" dirty="0">
                <a:latin typeface="Verdana"/>
                <a:cs typeface="Verdana"/>
              </a:rPr>
              <a:t>е</a:t>
            </a:r>
            <a:r>
              <a:rPr sz="1600" i="1" spc="-175" dirty="0">
                <a:latin typeface="Verdana"/>
                <a:cs typeface="Verdana"/>
              </a:rPr>
              <a:t>т</a:t>
            </a:r>
            <a:r>
              <a:rPr sz="1600" i="1" spc="-40" dirty="0">
                <a:latin typeface="Verdana"/>
                <a:cs typeface="Verdana"/>
              </a:rPr>
              <a:t>ся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4397" y="1458849"/>
            <a:ext cx="268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34465" algn="l"/>
                <a:tab pos="1780539" algn="l"/>
              </a:tabLst>
            </a:pP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котор</a:t>
            </a:r>
            <a:r>
              <a:rPr sz="1600" i="1" spc="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70268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3324860" algn="l"/>
                <a:tab pos="5040630" algn="l"/>
                <a:tab pos="5304790" algn="l"/>
              </a:tabLst>
            </a:pPr>
            <a:r>
              <a:rPr sz="1600" i="1" spc="-25" dirty="0">
                <a:latin typeface="Verdana"/>
                <a:cs typeface="Verdana"/>
              </a:rPr>
              <a:t>осуществляется	</a:t>
            </a:r>
            <a:r>
              <a:rPr sz="1600" i="1" spc="-5" dirty="0">
                <a:latin typeface="Verdana"/>
                <a:cs typeface="Verdana"/>
              </a:rPr>
              <a:t>составление,	</a:t>
            </a:r>
            <a:r>
              <a:rPr sz="1600" i="1" spc="75" dirty="0">
                <a:latin typeface="Verdana"/>
                <a:cs typeface="Verdana"/>
              </a:rPr>
              <a:t>рассмотрение	</a:t>
            </a:r>
            <a:r>
              <a:rPr sz="1600" i="1" spc="-45" dirty="0">
                <a:latin typeface="Verdana"/>
                <a:cs typeface="Verdana"/>
              </a:rPr>
              <a:t>и	</a:t>
            </a:r>
            <a:r>
              <a:rPr sz="1600" i="1" spc="-35" dirty="0">
                <a:latin typeface="Verdana"/>
                <a:cs typeface="Verdana"/>
              </a:rPr>
              <a:t>утверждение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5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r>
              <a:rPr sz="1600" i="1" spc="515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219036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20" dirty="0">
                <a:latin typeface="Verdana"/>
                <a:cs typeface="Verdana"/>
              </a:rPr>
              <a:t>бюджет </a:t>
            </a:r>
            <a:r>
              <a:rPr sz="1600" i="1" spc="55" dirty="0">
                <a:latin typeface="Verdana"/>
                <a:cs typeface="Verdana"/>
              </a:rPr>
              <a:t>формируется </a:t>
            </a:r>
            <a:r>
              <a:rPr sz="1600" i="1" spc="30" dirty="0" err="1">
                <a:latin typeface="Verdana"/>
                <a:cs typeface="Verdana"/>
              </a:rPr>
              <a:t>на</a:t>
            </a:r>
            <a:r>
              <a:rPr sz="1600" i="1" spc="30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r>
              <a:rPr sz="1600" i="1" spc="25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394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45" dirty="0" smtClean="0">
                <a:latin typeface="Verdana"/>
                <a:cs typeface="Verdana"/>
              </a:rPr>
              <a:t>20</a:t>
            </a:r>
            <a:r>
              <a:rPr lang="ru-RU" sz="1600" i="1" spc="-145" dirty="0" smtClean="0">
                <a:latin typeface="Verdana"/>
                <a:cs typeface="Verdana"/>
              </a:rPr>
              <a:t>25</a:t>
            </a:r>
            <a:r>
              <a:rPr sz="1600" i="1" spc="-145" dirty="0" smtClean="0">
                <a:latin typeface="Verdana"/>
                <a:cs typeface="Verdana"/>
              </a:rPr>
              <a:t>-20</a:t>
            </a:r>
            <a:r>
              <a:rPr lang="ru-RU" sz="1600" i="1" spc="-145" dirty="0" smtClean="0">
                <a:latin typeface="Verdana"/>
                <a:cs typeface="Verdana"/>
              </a:rPr>
              <a:t>26</a:t>
            </a:r>
            <a:r>
              <a:rPr sz="1600" i="1" spc="-145" dirty="0" smtClean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годов,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409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135" dirty="0" smtClean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564" y="2852941"/>
            <a:ext cx="6553200" cy="1152525"/>
          </a:xfrm>
          <a:custGeom>
            <a:avLst/>
            <a:gdLst/>
            <a:ahLst/>
            <a:cxnLst/>
            <a:rect l="l" t="t" r="r" b="b"/>
            <a:pathLst>
              <a:path w="6553200" h="1152525">
                <a:moveTo>
                  <a:pt x="0" y="1152131"/>
                </a:moveTo>
                <a:lnTo>
                  <a:pt x="6552692" y="1152131"/>
                </a:lnTo>
                <a:lnTo>
                  <a:pt x="6552692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1386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15340" algn="l"/>
                <a:tab pos="1087120" algn="l"/>
                <a:tab pos="1962150" algn="l"/>
                <a:tab pos="3408679" algn="l"/>
                <a:tab pos="4551680" algn="l"/>
              </a:tabLst>
            </a:pPr>
            <a:r>
              <a:rPr sz="1200" i="1" spc="-275" dirty="0">
                <a:latin typeface="Verdana"/>
                <a:cs typeface="Verdana"/>
              </a:rPr>
              <a:t>«</a:t>
            </a:r>
            <a:r>
              <a:rPr sz="1200" i="1" spc="-150" dirty="0">
                <a:latin typeface="Verdana"/>
                <a:cs typeface="Verdana"/>
              </a:rPr>
              <a:t>-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75" dirty="0">
                <a:latin typeface="Verdana"/>
                <a:cs typeface="Verdana"/>
              </a:rPr>
              <a:t>д,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т</a:t>
            </a:r>
            <a:r>
              <a:rPr sz="1200" i="1" spc="-35" dirty="0">
                <a:latin typeface="Verdana"/>
                <a:cs typeface="Verdana"/>
              </a:rPr>
              <a:t>о</a:t>
            </a:r>
            <a:r>
              <a:rPr sz="1200" i="1" spc="75" dirty="0">
                <a:latin typeface="Verdana"/>
                <a:cs typeface="Verdana"/>
              </a:rPr>
              <a:t>р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105" dirty="0">
                <a:latin typeface="Verdana"/>
                <a:cs typeface="Verdana"/>
              </a:rPr>
              <a:t>твляе</a:t>
            </a:r>
            <a:r>
              <a:rPr sz="1200" i="1" spc="-80" dirty="0">
                <a:latin typeface="Verdana"/>
                <a:cs typeface="Verdana"/>
              </a:rPr>
              <a:t>т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ис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5" dirty="0">
                <a:latin typeface="Verdana"/>
                <a:cs typeface="Verdana"/>
              </a:rPr>
              <a:t>нение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-25" dirty="0">
                <a:latin typeface="Verdana"/>
                <a:cs typeface="Verdana"/>
              </a:rPr>
              <a:t>же</a:t>
            </a:r>
            <a:r>
              <a:rPr sz="1200" i="1" spc="-10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05" dirty="0">
                <a:latin typeface="Verdana"/>
                <a:cs typeface="Verdana"/>
              </a:rPr>
              <a:t>,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32155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latin typeface="Verdana"/>
                <a:cs typeface="Verdana"/>
              </a:rPr>
              <a:t>составление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5" dirty="0">
                <a:latin typeface="Verdana"/>
                <a:cs typeface="Verdana"/>
              </a:rPr>
              <a:t>рассмотрение </a:t>
            </a:r>
            <a:r>
              <a:rPr sz="1200" i="1" spc="5" dirty="0">
                <a:latin typeface="Verdana"/>
                <a:cs typeface="Verdana"/>
              </a:rPr>
              <a:t>проекта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35" dirty="0">
                <a:latin typeface="Verdana"/>
                <a:cs typeface="Verdana"/>
              </a:rPr>
              <a:t>на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очередной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0443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617345" algn="l"/>
                <a:tab pos="2690495" algn="l"/>
                <a:tab pos="3879215" algn="l"/>
                <a:tab pos="4293870" algn="l"/>
                <a:tab pos="4559300" algn="l"/>
              </a:tabLst>
            </a:pP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10" dirty="0">
                <a:latin typeface="Verdana"/>
                <a:cs typeface="Verdana"/>
              </a:rPr>
              <a:t>(очередной	</a:t>
            </a: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40" dirty="0">
                <a:latin typeface="Verdana"/>
                <a:cs typeface="Verdana"/>
              </a:rPr>
              <a:t>и	</a:t>
            </a:r>
            <a:r>
              <a:rPr sz="1200" i="1" spc="-45" dirty="0">
                <a:latin typeface="Verdana"/>
                <a:cs typeface="Verdana"/>
              </a:rPr>
              <a:t>плановый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3687318"/>
            <a:ext cx="767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период)</a:t>
            </a:r>
            <a:r>
              <a:rPr sz="1200" i="1" spc="-16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06" name="Picture 10" descr="https://mass-images.pro/files/preview/3/14/c5b1113c7360be94dfa011331065ba90.png?16389731653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5105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7" y="1988833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2642" y="356742"/>
            <a:ext cx="39485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</a:t>
            </a:r>
          </a:p>
        </p:txBody>
      </p:sp>
      <p:sp>
        <p:nvSpPr>
          <p:cNvPr id="8" name="object 8"/>
          <p:cNvSpPr/>
          <p:nvPr/>
        </p:nvSpPr>
        <p:spPr>
          <a:xfrm>
            <a:off x="746772" y="2101469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783" y="224148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653114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914400"/>
            <a:ext cx="8382000" cy="50289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65" dirty="0">
                <a:latin typeface="Verdana"/>
                <a:cs typeface="Verdana"/>
              </a:rPr>
              <a:t>-план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10" dirty="0">
                <a:latin typeface="Verdana"/>
                <a:cs typeface="Verdana"/>
              </a:rPr>
              <a:t>расходов </a:t>
            </a:r>
            <a:r>
              <a:rPr sz="1600" i="1" spc="-5" dirty="0">
                <a:latin typeface="Verdana"/>
                <a:cs typeface="Verdana"/>
              </a:rPr>
              <a:t>государства,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40" dirty="0">
                <a:latin typeface="Verdana"/>
                <a:cs typeface="Verdana"/>
              </a:rPr>
              <a:t>Российской  </a:t>
            </a:r>
            <a:r>
              <a:rPr sz="1600" i="1" spc="20" dirty="0">
                <a:latin typeface="Verdana"/>
                <a:cs typeface="Verdana"/>
              </a:rPr>
              <a:t>Федерации,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необходимый </a:t>
            </a:r>
            <a:r>
              <a:rPr sz="1600" i="1" spc="-135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 </a:t>
            </a:r>
            <a:r>
              <a:rPr sz="1600" i="1" spc="-85" dirty="0">
                <a:latin typeface="Verdana"/>
                <a:cs typeface="Verdana"/>
              </a:rPr>
              <a:t>выполнения </a:t>
            </a:r>
            <a:r>
              <a:rPr sz="1600" i="1" spc="70" dirty="0">
                <a:latin typeface="Verdana"/>
                <a:cs typeface="Verdana"/>
              </a:rPr>
              <a:t>ими </a:t>
            </a:r>
            <a:r>
              <a:rPr sz="1600" i="1" spc="-40" dirty="0">
                <a:latin typeface="Verdana"/>
                <a:cs typeface="Verdana"/>
              </a:rPr>
              <a:t>своих </a:t>
            </a:r>
            <a:r>
              <a:rPr sz="1600" i="1" spc="-60" dirty="0">
                <a:latin typeface="Verdana"/>
                <a:cs typeface="Verdana"/>
              </a:rPr>
              <a:t>обязательств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130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прав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образование)</a:t>
            </a:r>
          </a:p>
          <a:p>
            <a:pPr marL="955675">
              <a:lnSpc>
                <a:spcPct val="100000"/>
              </a:lnSpc>
              <a:spcBef>
                <a:spcPts val="1485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8181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30" dirty="0">
                <a:latin typeface="Verdana"/>
                <a:cs typeface="Verdana"/>
              </a:rPr>
              <a:t>форма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расходования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 </a:t>
            </a:r>
            <a:r>
              <a:rPr sz="1200" i="1" spc="-25" dirty="0">
                <a:latin typeface="Verdana"/>
                <a:cs typeface="Verdana"/>
              </a:rPr>
              <a:t>предназначенных </a:t>
            </a:r>
            <a:r>
              <a:rPr sz="1200" i="1" spc="-105" dirty="0">
                <a:latin typeface="Verdana"/>
                <a:cs typeface="Verdana"/>
              </a:rPr>
              <a:t>для </a:t>
            </a:r>
            <a:r>
              <a:rPr sz="1200" i="1" spc="25" dirty="0">
                <a:latin typeface="Verdana"/>
                <a:cs typeface="Verdana"/>
              </a:rPr>
              <a:t>финансового </a:t>
            </a:r>
            <a:r>
              <a:rPr sz="1200" i="1" dirty="0">
                <a:latin typeface="Verdana"/>
                <a:cs typeface="Verdana"/>
              </a:rPr>
              <a:t>обеспечения </a:t>
            </a:r>
            <a:r>
              <a:rPr sz="1200" i="1" spc="-30" dirty="0">
                <a:latin typeface="Verdana"/>
                <a:cs typeface="Verdana"/>
              </a:rPr>
              <a:t>задач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функций  </a:t>
            </a:r>
            <a:r>
              <a:rPr sz="1200" i="1" spc="5" dirty="0">
                <a:latin typeface="Verdana"/>
                <a:cs typeface="Verdana"/>
              </a:rPr>
              <a:t>государства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 err="1">
                <a:latin typeface="Verdana"/>
                <a:cs typeface="Verdana"/>
              </a:rPr>
              <a:t>самоуправления</a:t>
            </a:r>
            <a:r>
              <a:rPr sz="1200" i="1" spc="-305" dirty="0">
                <a:latin typeface="Verdana"/>
                <a:cs typeface="Verdana"/>
              </a:rPr>
              <a:t> </a:t>
            </a:r>
            <a:r>
              <a:rPr sz="1200" i="1" spc="-265" dirty="0" smtClean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</a:pP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БЮДЖЕТНАЯ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СИСТЕМА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РФ</a:t>
            </a:r>
          </a:p>
          <a:p>
            <a:pPr marL="1243330" marR="494665">
              <a:lnSpc>
                <a:spcPct val="100000"/>
              </a:lnSpc>
              <a:spcBef>
                <a:spcPts val="3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0" dirty="0">
                <a:latin typeface="Verdana"/>
                <a:cs typeface="Verdana"/>
              </a:rPr>
              <a:t>совокупность </a:t>
            </a:r>
            <a:r>
              <a:rPr sz="1600" i="1" spc="25" dirty="0">
                <a:latin typeface="Verdana"/>
                <a:cs typeface="Verdana"/>
              </a:rPr>
              <a:t>федерального </a:t>
            </a:r>
            <a:r>
              <a:rPr sz="1600" i="1" spc="-20" dirty="0">
                <a:latin typeface="Verdana"/>
                <a:cs typeface="Verdana"/>
              </a:rPr>
              <a:t>бюджета,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29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субъектов  </a:t>
            </a:r>
            <a:r>
              <a:rPr sz="1600" i="1" spc="35" dirty="0">
                <a:latin typeface="Verdana"/>
                <a:cs typeface="Verdana"/>
              </a:rPr>
              <a:t>Российской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Федерации,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местных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endParaRPr sz="1600" i="1" dirty="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5"/>
              </a:spcBef>
            </a:pPr>
            <a:r>
              <a:rPr sz="1600" i="1" spc="-35" dirty="0">
                <a:latin typeface="Verdana"/>
                <a:cs typeface="Verdana"/>
              </a:rPr>
              <a:t>государственных </a:t>
            </a:r>
            <a:r>
              <a:rPr sz="1600" i="1" spc="-65" dirty="0">
                <a:latin typeface="Verdana"/>
                <a:cs typeface="Verdana"/>
              </a:rPr>
              <a:t>внебюджетных</a:t>
            </a:r>
            <a:r>
              <a:rPr sz="1600" i="1" spc="-185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фондов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3355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основанная </a:t>
            </a:r>
            <a:r>
              <a:rPr sz="1200" i="1" spc="35" dirty="0">
                <a:latin typeface="Verdana"/>
                <a:cs typeface="Verdana"/>
              </a:rPr>
              <a:t>на </a:t>
            </a:r>
            <a:r>
              <a:rPr sz="1200" i="1" spc="-5" dirty="0">
                <a:latin typeface="Verdana"/>
                <a:cs typeface="Verdana"/>
              </a:rPr>
              <a:t>экономических </a:t>
            </a:r>
            <a:r>
              <a:rPr sz="1200" i="1" spc="-25" dirty="0">
                <a:latin typeface="Verdana"/>
                <a:cs typeface="Verdana"/>
              </a:rPr>
              <a:t>отношениях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10" dirty="0">
                <a:latin typeface="Verdana"/>
                <a:cs typeface="Verdana"/>
              </a:rPr>
              <a:t>государственном  </a:t>
            </a:r>
            <a:r>
              <a:rPr sz="1200" i="1" dirty="0">
                <a:latin typeface="Verdana"/>
                <a:cs typeface="Verdana"/>
              </a:rPr>
              <a:t>устройстве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регулируемая  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" dirty="0">
                <a:latin typeface="Verdana"/>
                <a:cs typeface="Verdana"/>
              </a:rPr>
              <a:t>совокупность  </a:t>
            </a:r>
            <a:r>
              <a:rPr sz="1200" i="1" spc="15" dirty="0">
                <a:latin typeface="Verdana"/>
                <a:cs typeface="Verdana"/>
              </a:rPr>
              <a:t>федерального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20" dirty="0">
                <a:latin typeface="Verdana"/>
                <a:cs typeface="Verdana"/>
              </a:rPr>
              <a:t>бюджетов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бюджетов государственных  </a:t>
            </a:r>
            <a:r>
              <a:rPr sz="1200" i="1" spc="-40" dirty="0">
                <a:latin typeface="Verdana"/>
                <a:cs typeface="Verdana"/>
              </a:rPr>
              <a:t>внебюджетных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фондов»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316" y="477443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5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5" y="720090"/>
                </a:lnTo>
                <a:lnTo>
                  <a:pt x="408908" y="716803"/>
                </a:lnTo>
                <a:lnTo>
                  <a:pt x="455771" y="707231"/>
                </a:lnTo>
                <a:lnTo>
                  <a:pt x="500205" y="691800"/>
                </a:lnTo>
                <a:lnTo>
                  <a:pt x="541781" y="670941"/>
                </a:lnTo>
                <a:lnTo>
                  <a:pt x="580072" y="645080"/>
                </a:lnTo>
                <a:lnTo>
                  <a:pt x="614648" y="614648"/>
                </a:lnTo>
                <a:lnTo>
                  <a:pt x="645080" y="580072"/>
                </a:lnTo>
                <a:lnTo>
                  <a:pt x="670940" y="541782"/>
                </a:lnTo>
                <a:lnTo>
                  <a:pt x="691800" y="500205"/>
                </a:lnTo>
                <a:lnTo>
                  <a:pt x="707231" y="455771"/>
                </a:lnTo>
                <a:lnTo>
                  <a:pt x="716803" y="408908"/>
                </a:lnTo>
                <a:lnTo>
                  <a:pt x="720090" y="360044"/>
                </a:lnTo>
                <a:lnTo>
                  <a:pt x="716803" y="311181"/>
                </a:lnTo>
                <a:lnTo>
                  <a:pt x="707231" y="264318"/>
                </a:lnTo>
                <a:lnTo>
                  <a:pt x="691800" y="219884"/>
                </a:lnTo>
                <a:lnTo>
                  <a:pt x="670940" y="178307"/>
                </a:lnTo>
                <a:lnTo>
                  <a:pt x="645080" y="140017"/>
                </a:lnTo>
                <a:lnTo>
                  <a:pt x="614648" y="105441"/>
                </a:lnTo>
                <a:lnTo>
                  <a:pt x="580072" y="75009"/>
                </a:lnTo>
                <a:lnTo>
                  <a:pt x="541782" y="49149"/>
                </a:lnTo>
                <a:lnTo>
                  <a:pt x="500205" y="28289"/>
                </a:lnTo>
                <a:lnTo>
                  <a:pt x="455771" y="12858"/>
                </a:lnTo>
                <a:lnTo>
                  <a:pt x="408908" y="3286"/>
                </a:lnTo>
                <a:lnTo>
                  <a:pt x="36004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" y="491445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05" name="Picture 5" descr="https://www.pngall.com/wp-content/uploads/5/Investment-PNG-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19600"/>
            <a:ext cx="141785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642" y="358266"/>
            <a:ext cx="707275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БЮДЖЕТНЫЕ</a:t>
            </a:r>
          </a:p>
          <a:p>
            <a:pPr marL="12700">
              <a:lnSpc>
                <a:spcPts val="4315"/>
              </a:lnSpc>
            </a:pPr>
            <a:r>
              <a:rPr i="1" spc="-245" dirty="0">
                <a:solidFill>
                  <a:srgbClr val="009999"/>
                </a:solidFill>
              </a:rPr>
              <a:t>АССИГ</a:t>
            </a:r>
            <a:r>
              <a:rPr i="1" spc="-270" dirty="0">
                <a:solidFill>
                  <a:srgbClr val="009999"/>
                </a:solidFill>
              </a:rPr>
              <a:t>Н</a:t>
            </a:r>
            <a:r>
              <a:rPr i="1" spc="-390" dirty="0">
                <a:solidFill>
                  <a:srgbClr val="009999"/>
                </a:solidFill>
              </a:rPr>
              <a:t>ОВАН</a:t>
            </a:r>
            <a:r>
              <a:rPr i="1" spc="-405" dirty="0">
                <a:solidFill>
                  <a:srgbClr val="009999"/>
                </a:solidFill>
              </a:rPr>
              <a:t>И</a:t>
            </a:r>
            <a:r>
              <a:rPr i="1" spc="-750" dirty="0">
                <a:solidFill>
                  <a:srgbClr val="009999"/>
                </a:solidFill>
              </a:rPr>
              <a:t>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0353" y="1452753"/>
            <a:ext cx="1789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1515110" algn="l"/>
              </a:tabLst>
            </a:pP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50" dirty="0">
                <a:latin typeface="Verdana"/>
                <a:cs typeface="Verdana"/>
              </a:rPr>
              <a:t>те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2564905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72" y="267754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83" y="281755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557" y="4869141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72" y="498182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80"/>
                </a:lnTo>
                <a:lnTo>
                  <a:pt x="12861" y="455724"/>
                </a:lnTo>
                <a:lnTo>
                  <a:pt x="28294" y="500145"/>
                </a:lnTo>
                <a:lnTo>
                  <a:pt x="49157" y="541715"/>
                </a:lnTo>
                <a:lnTo>
                  <a:pt x="75020" y="580004"/>
                </a:lnTo>
                <a:lnTo>
                  <a:pt x="105456" y="614581"/>
                </a:lnTo>
                <a:lnTo>
                  <a:pt x="140033" y="645018"/>
                </a:lnTo>
                <a:lnTo>
                  <a:pt x="178324" y="670884"/>
                </a:lnTo>
                <a:lnTo>
                  <a:pt x="219900" y="691750"/>
                </a:lnTo>
                <a:lnTo>
                  <a:pt x="264331" y="707187"/>
                </a:lnTo>
                <a:lnTo>
                  <a:pt x="311189" y="716764"/>
                </a:lnTo>
                <a:lnTo>
                  <a:pt x="360044" y="720051"/>
                </a:lnTo>
                <a:lnTo>
                  <a:pt x="408905" y="716764"/>
                </a:lnTo>
                <a:lnTo>
                  <a:pt x="455765" y="707187"/>
                </a:lnTo>
                <a:lnTo>
                  <a:pt x="500198" y="691750"/>
                </a:lnTo>
                <a:lnTo>
                  <a:pt x="541773" y="670884"/>
                </a:lnTo>
                <a:lnTo>
                  <a:pt x="580062" y="645018"/>
                </a:lnTo>
                <a:lnTo>
                  <a:pt x="614637" y="614581"/>
                </a:lnTo>
                <a:lnTo>
                  <a:pt x="645068" y="580004"/>
                </a:lnTo>
                <a:lnTo>
                  <a:pt x="670928" y="541715"/>
                </a:lnTo>
                <a:lnTo>
                  <a:pt x="691788" y="500145"/>
                </a:lnTo>
                <a:lnTo>
                  <a:pt x="707218" y="455724"/>
                </a:lnTo>
                <a:lnTo>
                  <a:pt x="716791" y="408880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83" y="512184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14" name="Picture 14" descr="https://mass-images.pro/files/preview/1/06/e6c5e012b92c627ed1d48c957adb470c.png?1638774174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4572000" cy="4572000"/>
          </a:xfrm>
          <a:prstGeom prst="rect">
            <a:avLst/>
          </a:prstGeom>
          <a:noFill/>
        </p:spPr>
      </p:pic>
      <p:sp>
        <p:nvSpPr>
          <p:cNvPr id="17" name="object 17"/>
          <p:cNvSpPr txBox="1"/>
          <p:nvPr/>
        </p:nvSpPr>
        <p:spPr>
          <a:xfrm>
            <a:off x="611555" y="4006978"/>
            <a:ext cx="8058784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40" dirty="0">
                <a:latin typeface="Verdana"/>
                <a:cs typeface="Verdana"/>
              </a:rPr>
              <a:t>одним  </a:t>
            </a:r>
            <a:r>
              <a:rPr sz="1600" i="1" spc="30" dirty="0">
                <a:latin typeface="Verdana"/>
                <a:cs typeface="Verdana"/>
              </a:rPr>
              <a:t>бюджетом </a:t>
            </a:r>
            <a:r>
              <a:rPr sz="1600" i="1" spc="10" dirty="0">
                <a:latin typeface="Verdana"/>
                <a:cs typeface="Verdana"/>
              </a:rPr>
              <a:t>другому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-70" dirty="0">
                <a:latin typeface="Verdana"/>
                <a:cs typeface="Verdana"/>
              </a:rPr>
              <a:t>или </a:t>
            </a:r>
            <a:r>
              <a:rPr sz="1600" i="1" spc="10" dirty="0">
                <a:latin typeface="Verdana"/>
                <a:cs typeface="Verdana"/>
              </a:rPr>
              <a:t>юридическому  </a:t>
            </a:r>
            <a:r>
              <a:rPr sz="1600" i="1" spc="-60" dirty="0">
                <a:latin typeface="Verdana"/>
                <a:cs typeface="Verdana"/>
              </a:rPr>
              <a:t>лицу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80" dirty="0">
                <a:latin typeface="Verdana"/>
                <a:cs typeface="Verdana"/>
              </a:rPr>
              <a:t>условиях </a:t>
            </a:r>
            <a:r>
              <a:rPr sz="1600" i="1" spc="-30" dirty="0">
                <a:latin typeface="Verdana"/>
                <a:cs typeface="Verdana"/>
              </a:rPr>
              <a:t>платности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29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возвратности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34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бюджетом </a:t>
            </a:r>
            <a:r>
              <a:rPr sz="1200" i="1" spc="-5" dirty="0">
                <a:latin typeface="Verdana"/>
                <a:cs typeface="Verdana"/>
              </a:rPr>
              <a:t>другому  </a:t>
            </a:r>
            <a:r>
              <a:rPr sz="1200" i="1" spc="-15" dirty="0">
                <a:latin typeface="Verdana"/>
                <a:cs typeface="Verdana"/>
              </a:rPr>
              <a:t>бюджету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-50" dirty="0">
                <a:latin typeface="Verdana"/>
                <a:cs typeface="Verdana"/>
              </a:rPr>
              <a:t>(за </a:t>
            </a: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-20" dirty="0">
                <a:latin typeface="Verdana"/>
                <a:cs typeface="Verdana"/>
              </a:rPr>
              <a:t>государственных  </a:t>
            </a:r>
            <a:r>
              <a:rPr sz="1200" i="1" spc="-45" dirty="0">
                <a:latin typeface="Verdana"/>
                <a:cs typeface="Verdana"/>
              </a:rPr>
              <a:t>(муниципальных) </a:t>
            </a:r>
            <a:r>
              <a:rPr sz="1200" i="1" spc="-40" dirty="0">
                <a:latin typeface="Verdana"/>
                <a:cs typeface="Verdana"/>
              </a:rPr>
              <a:t>учреждений),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spc="-15" dirty="0">
                <a:latin typeface="Verdana"/>
                <a:cs typeface="Verdana"/>
              </a:rPr>
              <a:t>государству, 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30" dirty="0">
                <a:latin typeface="Verdana"/>
                <a:cs typeface="Verdana"/>
              </a:rPr>
              <a:t>на </a:t>
            </a:r>
            <a:r>
              <a:rPr sz="1200" i="1" spc="-35" dirty="0">
                <a:latin typeface="Verdana"/>
                <a:cs typeface="Verdana"/>
              </a:rPr>
              <a:t>возвратной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возмездной  </a:t>
            </a:r>
            <a:r>
              <a:rPr sz="1200" i="1" dirty="0">
                <a:latin typeface="Verdana"/>
                <a:cs typeface="Verdana"/>
              </a:rPr>
              <a:t>основах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3" y="3453765"/>
            <a:ext cx="47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00" dirty="0">
                <a:solidFill>
                  <a:srgbClr val="009999"/>
                </a:solidFill>
                <a:latin typeface="Verdana"/>
                <a:cs typeface="Verdana"/>
              </a:rPr>
              <a:t>БЮДЖЕТНЫЙ</a:t>
            </a:r>
            <a:r>
              <a:rPr sz="3600" b="1" spc="-27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595" dirty="0">
                <a:solidFill>
                  <a:srgbClr val="009999"/>
                </a:solidFill>
                <a:latin typeface="Verdana"/>
                <a:cs typeface="Verdana"/>
              </a:rPr>
              <a:t>КРЕДИТ</a:t>
            </a:r>
            <a:endParaRPr sz="3600" i="1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55" y="1702689"/>
            <a:ext cx="80587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осуществление </a:t>
            </a:r>
            <a:r>
              <a:rPr sz="1600" i="1" spc="-90" dirty="0">
                <a:latin typeface="Verdana"/>
                <a:cs typeface="Verdana"/>
              </a:rPr>
              <a:t>различных </a:t>
            </a:r>
            <a:r>
              <a:rPr sz="1600" i="1" spc="10" dirty="0">
                <a:latin typeface="Verdana"/>
                <a:cs typeface="Verdana"/>
              </a:rPr>
              <a:t>расходов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(например: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110" dirty="0">
                <a:latin typeface="Verdana"/>
                <a:cs typeface="Verdana"/>
              </a:rPr>
              <a:t>выплату  </a:t>
            </a:r>
            <a:r>
              <a:rPr sz="1600" i="1" spc="10" dirty="0">
                <a:latin typeface="Verdana"/>
                <a:cs typeface="Verdana"/>
              </a:rPr>
              <a:t>заработной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90" dirty="0">
                <a:latin typeface="Verdana"/>
                <a:cs typeface="Verdana"/>
              </a:rPr>
              <a:t>платы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работников,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110" dirty="0">
                <a:latin typeface="Verdana"/>
                <a:cs typeface="Verdana"/>
              </a:rPr>
              <a:t>выплату </a:t>
            </a:r>
            <a:r>
              <a:rPr sz="1600" i="1" spc="35" dirty="0">
                <a:latin typeface="Verdana"/>
                <a:cs typeface="Verdana"/>
              </a:rPr>
              <a:t>пособий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65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i="1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5939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предельные </a:t>
            </a:r>
            <a:r>
              <a:rPr sz="1200" i="1" spc="10" dirty="0">
                <a:latin typeface="Verdana"/>
                <a:cs typeface="Verdana"/>
              </a:rPr>
              <a:t>объемы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предусмотренных </a:t>
            </a:r>
            <a:r>
              <a:rPr sz="1200" i="1" spc="-155" dirty="0">
                <a:latin typeface="Verdana"/>
                <a:cs typeface="Verdana"/>
              </a:rPr>
              <a:t>в  </a:t>
            </a:r>
            <a:r>
              <a:rPr sz="1200" i="1" spc="5" dirty="0">
                <a:latin typeface="Verdana"/>
                <a:cs typeface="Verdana"/>
              </a:rPr>
              <a:t>соответствующем </a:t>
            </a:r>
            <a:r>
              <a:rPr sz="1200" i="1" spc="55" dirty="0">
                <a:latin typeface="Verdana"/>
                <a:cs typeface="Verdana"/>
              </a:rPr>
              <a:t>финансовом </a:t>
            </a:r>
            <a:r>
              <a:rPr sz="1200" i="1" spc="-50" dirty="0">
                <a:latin typeface="Verdana"/>
                <a:cs typeface="Verdana"/>
              </a:rPr>
              <a:t>году </a:t>
            </a:r>
            <a:r>
              <a:rPr sz="1200" i="1" spc="-110" dirty="0">
                <a:latin typeface="Verdana"/>
                <a:cs typeface="Verdana"/>
              </a:rPr>
              <a:t>для </a:t>
            </a:r>
            <a:r>
              <a:rPr sz="1200" i="1" spc="-20" dirty="0">
                <a:latin typeface="Verdana"/>
                <a:cs typeface="Verdana"/>
              </a:rPr>
              <a:t>исполнения </a:t>
            </a: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-40" dirty="0">
                <a:latin typeface="Verdana"/>
                <a:cs typeface="Verdana"/>
              </a:rPr>
              <a:t>обязательств</a:t>
            </a:r>
            <a:r>
              <a:rPr sz="1200" i="1" spc="26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1452752"/>
            <a:ext cx="49109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675" algn="l"/>
                <a:tab pos="1618615" algn="l"/>
                <a:tab pos="2880995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денежные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15" dirty="0">
                <a:latin typeface="Verdana"/>
                <a:cs typeface="Verdana"/>
              </a:rPr>
              <a:t>предусмотренные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356742"/>
            <a:ext cx="5383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БЮДЖЕТНЫЙ</a:t>
            </a:r>
            <a:r>
              <a:rPr i="1" spc="-270" dirty="0">
                <a:solidFill>
                  <a:srgbClr val="009999"/>
                </a:solidFill>
              </a:rPr>
              <a:t> </a:t>
            </a:r>
            <a:r>
              <a:rPr i="1" spc="-260" dirty="0">
                <a:solidFill>
                  <a:srgbClr val="009999"/>
                </a:solidFill>
              </a:rPr>
              <a:t>ПРОЦЕСС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933" y="909955"/>
            <a:ext cx="6539231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65" dirty="0">
                <a:latin typeface="Verdana"/>
                <a:cs typeface="Verdana"/>
              </a:rPr>
              <a:t>деятельность </a:t>
            </a:r>
            <a:r>
              <a:rPr sz="1600" i="1" spc="-15" dirty="0">
                <a:latin typeface="Verdana"/>
                <a:cs typeface="Verdana"/>
              </a:rPr>
              <a:t>органов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60" dirty="0">
                <a:latin typeface="Verdana"/>
                <a:cs typeface="Verdana"/>
              </a:rPr>
              <a:t>участников </a:t>
            </a:r>
            <a:r>
              <a:rPr sz="1600" i="1" spc="-20" dirty="0">
                <a:latin typeface="Verdana"/>
                <a:cs typeface="Verdana"/>
              </a:rPr>
              <a:t>бюджетного  </a:t>
            </a:r>
            <a:r>
              <a:rPr sz="1600" i="1" spc="80" dirty="0">
                <a:latin typeface="Verdana"/>
                <a:cs typeface="Verdana"/>
              </a:rPr>
              <a:t>процесса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95" dirty="0">
                <a:latin typeface="Verdana"/>
                <a:cs typeface="Verdana"/>
              </a:rPr>
              <a:t>по:</a:t>
            </a:r>
            <a:endParaRPr sz="1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i="1" dirty="0">
                <a:latin typeface="Verdana"/>
                <a:cs typeface="Verdana"/>
              </a:rPr>
              <a:t>составлению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8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проектов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45" dirty="0">
                <a:latin typeface="Verdana"/>
                <a:cs typeface="Verdana"/>
              </a:rPr>
              <a:t>утверждению и </a:t>
            </a:r>
            <a:r>
              <a:rPr sz="1600" i="1" spc="-10" dirty="0">
                <a:latin typeface="Verdana"/>
                <a:cs typeface="Verdana"/>
              </a:rPr>
              <a:t>исполнению</a:t>
            </a:r>
            <a:r>
              <a:rPr sz="1600" i="1" spc="-23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35" dirty="0">
                <a:latin typeface="Verdana"/>
                <a:cs typeface="Verdana"/>
              </a:rPr>
              <a:t>контролю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25" dirty="0">
                <a:latin typeface="Verdana"/>
                <a:cs typeface="Verdana"/>
              </a:rPr>
              <a:t>исполнением</a:t>
            </a:r>
            <a:r>
              <a:rPr sz="1600" i="1" spc="-28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5" dirty="0">
                <a:latin typeface="Verdana"/>
                <a:cs typeface="Verdana"/>
              </a:rPr>
              <a:t>осуществлению </a:t>
            </a:r>
            <a:r>
              <a:rPr sz="1600" i="1" spc="-20" dirty="0">
                <a:latin typeface="Verdana"/>
                <a:cs typeface="Verdana"/>
              </a:rPr>
              <a:t>бюджетного </a:t>
            </a:r>
            <a:r>
              <a:rPr sz="1600" i="1" spc="-75" dirty="0">
                <a:latin typeface="Verdana"/>
                <a:cs typeface="Verdana"/>
              </a:rPr>
              <a:t>учета, </a:t>
            </a:r>
            <a:r>
              <a:rPr sz="1600" i="1" spc="-10" dirty="0">
                <a:latin typeface="Verdana"/>
                <a:cs typeface="Verdana"/>
              </a:rPr>
              <a:t>составлению, </a:t>
            </a:r>
            <a:r>
              <a:rPr sz="1600" i="1" spc="-15" dirty="0">
                <a:latin typeface="Verdana"/>
                <a:cs typeface="Verdana"/>
              </a:rPr>
              <a:t>внешней  </a:t>
            </a:r>
            <a:r>
              <a:rPr sz="1600" i="1" spc="-20" dirty="0">
                <a:latin typeface="Verdana"/>
                <a:cs typeface="Verdana"/>
              </a:rPr>
              <a:t>проверке,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 утверждению </a:t>
            </a:r>
            <a:r>
              <a:rPr sz="1600" i="1" spc="-50" dirty="0">
                <a:latin typeface="Verdana"/>
                <a:cs typeface="Verdana"/>
              </a:rPr>
              <a:t>отчетности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4" y="1656206"/>
                </a:lnTo>
                <a:lnTo>
                  <a:pt x="6408674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4578" name="Picture 2" descr="https://mass-images.pro/files/preview/1/07/663027e2cccdbce95a7201f33f2ca325.png?1638774712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5257800" cy="3354323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85800" y="2819400"/>
            <a:ext cx="6409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670" algn="just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«регламентируемая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-40" dirty="0">
                <a:latin typeface="Verdana"/>
                <a:cs typeface="Verdana"/>
              </a:rPr>
              <a:t>деятельность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40" dirty="0">
                <a:latin typeface="Verdana"/>
                <a:cs typeface="Verdana"/>
              </a:rPr>
              <a:t>власти,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 </a:t>
            </a:r>
            <a:r>
              <a:rPr sz="1200" i="1" spc="-40" dirty="0">
                <a:latin typeface="Verdana"/>
                <a:cs typeface="Verdana"/>
              </a:rPr>
              <a:t>участников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65" dirty="0">
                <a:latin typeface="Verdana"/>
                <a:cs typeface="Verdana"/>
              </a:rPr>
              <a:t>процесса </a:t>
            </a:r>
            <a:r>
              <a:rPr sz="1200" i="1" spc="20" dirty="0">
                <a:latin typeface="Verdana"/>
                <a:cs typeface="Verdana"/>
              </a:rPr>
              <a:t>по  </a:t>
            </a:r>
            <a:r>
              <a:rPr sz="1200" i="1" spc="5" dirty="0">
                <a:latin typeface="Verdana"/>
                <a:cs typeface="Verdana"/>
              </a:rPr>
              <a:t>составлению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рассмотрению </a:t>
            </a:r>
            <a:r>
              <a:rPr sz="1200" i="1" spc="-20" dirty="0">
                <a:latin typeface="Verdana"/>
                <a:cs typeface="Verdana"/>
              </a:rPr>
              <a:t>проектов </a:t>
            </a:r>
            <a:r>
              <a:rPr sz="1200" i="1" spc="-25" dirty="0">
                <a:latin typeface="Verdana"/>
                <a:cs typeface="Verdana"/>
              </a:rPr>
              <a:t>бюджетов, </a:t>
            </a:r>
            <a:r>
              <a:rPr sz="1200" i="1" spc="-30" dirty="0">
                <a:latin typeface="Verdana"/>
                <a:cs typeface="Verdana"/>
              </a:rPr>
              <a:t>утверждению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5" dirty="0">
                <a:latin typeface="Verdana"/>
                <a:cs typeface="Verdana"/>
              </a:rPr>
              <a:t>исполнению </a:t>
            </a:r>
            <a:r>
              <a:rPr sz="1200" i="1" spc="-25" dirty="0">
                <a:latin typeface="Verdana"/>
                <a:cs typeface="Verdana"/>
              </a:rPr>
              <a:t>бюджетов, контролю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5" dirty="0">
                <a:latin typeface="Verdana"/>
                <a:cs typeface="Verdana"/>
              </a:rPr>
              <a:t>исполнением,  </a:t>
            </a:r>
            <a:r>
              <a:rPr sz="1200" i="1" dirty="0">
                <a:latin typeface="Verdana"/>
                <a:cs typeface="Verdana"/>
              </a:rPr>
              <a:t>осуществлению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-50" dirty="0">
                <a:latin typeface="Verdana"/>
                <a:cs typeface="Verdana"/>
              </a:rPr>
              <a:t>учета, </a:t>
            </a:r>
            <a:r>
              <a:rPr sz="1200" i="1" spc="-5" dirty="0">
                <a:latin typeface="Verdana"/>
                <a:cs typeface="Verdana"/>
              </a:rPr>
              <a:t>составлению, внешней  </a:t>
            </a:r>
            <a:r>
              <a:rPr sz="1200" i="1" spc="-10" dirty="0">
                <a:latin typeface="Verdana"/>
                <a:cs typeface="Verdana"/>
              </a:rPr>
              <a:t>проверке,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рассмотрению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утверждению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отчетности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109212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i="1" spc="-500" dirty="0" smtClean="0">
                <a:solidFill>
                  <a:srgbClr val="009999"/>
                </a:solidFill>
              </a:rPr>
              <a:t>БЕЗВ</a:t>
            </a:r>
            <a:r>
              <a:rPr i="1" spc="-575" dirty="0" smtClean="0">
                <a:solidFill>
                  <a:srgbClr val="009999"/>
                </a:solidFill>
              </a:rPr>
              <a:t>О</a:t>
            </a:r>
            <a:r>
              <a:rPr i="1" spc="-470" dirty="0" smtClean="0">
                <a:solidFill>
                  <a:srgbClr val="009999"/>
                </a:solidFill>
              </a:rPr>
              <a:t>ЗМЕЗДНЫЕ  </a:t>
            </a:r>
            <a:r>
              <a:rPr i="1" spc="-484" dirty="0" smtClean="0">
                <a:solidFill>
                  <a:srgbClr val="009999"/>
                </a:solidFill>
              </a:rPr>
              <a:t>ПОСТУПЛЕНИЯ</a:t>
            </a:r>
            <a:endParaRPr i="1" spc="-484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1458849"/>
            <a:ext cx="6660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2520315"/>
          </a:xfrm>
          <a:custGeom>
            <a:avLst/>
            <a:gdLst/>
            <a:ahLst/>
            <a:cxnLst/>
            <a:rect l="l" t="t" r="r" b="b"/>
            <a:pathLst>
              <a:path w="6409055" h="2520315">
                <a:moveTo>
                  <a:pt x="0" y="2520315"/>
                </a:moveTo>
                <a:lnTo>
                  <a:pt x="6408674" y="2520315"/>
                </a:lnTo>
                <a:lnTo>
                  <a:pt x="6408674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3566" name="Picture 14" descr="https://mass-images.pro/files/preview/1/08/3153accae1df3dee7394192d345a5570.png?1638780485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2362200" cy="29718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11557" y="3027680"/>
            <a:ext cx="640905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10" dirty="0">
                <a:latin typeface="Verdana"/>
                <a:cs typeface="Verdana"/>
              </a:rPr>
              <a:t>«К </a:t>
            </a:r>
            <a:r>
              <a:rPr sz="1200" i="1" spc="-10" dirty="0">
                <a:latin typeface="Verdana"/>
                <a:cs typeface="Verdana"/>
              </a:rPr>
              <a:t>безвозмездным </a:t>
            </a:r>
            <a:r>
              <a:rPr sz="1200" i="1" spc="-15" dirty="0">
                <a:latin typeface="Verdana"/>
                <a:cs typeface="Verdana"/>
              </a:rPr>
              <a:t>поступлениям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</a:pPr>
            <a:r>
              <a:rPr sz="1200" spc="-30" dirty="0">
                <a:latin typeface="Verdana"/>
                <a:cs typeface="Verdana"/>
              </a:rPr>
              <a:t>-</a:t>
            </a:r>
            <a:r>
              <a:rPr sz="1200" i="1" spc="-30" dirty="0">
                <a:latin typeface="Verdana"/>
                <a:cs typeface="Verdana"/>
              </a:rPr>
              <a:t>дотации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60" dirty="0">
                <a:latin typeface="Verdana"/>
                <a:cs typeface="Verdana"/>
              </a:rPr>
              <a:t>других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5" dirty="0">
                <a:latin typeface="Verdana"/>
                <a:cs typeface="Verdana"/>
              </a:rPr>
              <a:t>Российской 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buFont typeface="Verdana"/>
              <a:buChar char="-"/>
              <a:tabLst>
                <a:tab pos="1049020" algn="l"/>
              </a:tabLst>
            </a:pPr>
            <a:r>
              <a:rPr sz="1200" i="1" spc="15" dirty="0">
                <a:latin typeface="Verdana"/>
                <a:cs typeface="Verdana"/>
              </a:rPr>
              <a:t>субсидии </a:t>
            </a:r>
            <a:r>
              <a:rPr sz="1200" i="1" spc="-80" dirty="0">
                <a:latin typeface="Verdana"/>
                <a:cs typeface="Verdana"/>
              </a:rPr>
              <a:t>из  </a:t>
            </a:r>
            <a:r>
              <a:rPr sz="1200" i="1" spc="-60" dirty="0">
                <a:latin typeface="Verdana"/>
                <a:cs typeface="Verdana"/>
              </a:rPr>
              <a:t>других  </a:t>
            </a:r>
            <a:r>
              <a:rPr sz="1200" i="1" spc="-20" dirty="0">
                <a:latin typeface="Verdana"/>
                <a:cs typeface="Verdana"/>
              </a:rPr>
              <a:t>бюджетов  </a:t>
            </a:r>
            <a:r>
              <a:rPr sz="1200" i="1" spc="-10" dirty="0">
                <a:latin typeface="Verdana"/>
                <a:cs typeface="Verdana"/>
              </a:rPr>
              <a:t>бюджетной  </a:t>
            </a:r>
            <a:r>
              <a:rPr sz="1200" i="1" spc="40" dirty="0">
                <a:latin typeface="Verdana"/>
                <a:cs typeface="Verdana"/>
              </a:rPr>
              <a:t>системы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(межбюджетные</a:t>
            </a:r>
            <a:r>
              <a:rPr sz="1200" i="1" spc="-165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субсидии);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tabLst>
                <a:tab pos="1975485" algn="l"/>
                <a:tab pos="2272665" algn="l"/>
                <a:tab pos="3574415" algn="l"/>
                <a:tab pos="4421505" algn="l"/>
                <a:tab pos="4654550" algn="l"/>
                <a:tab pos="5171440" algn="l"/>
                <a:tab pos="547052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35" dirty="0">
                <a:latin typeface="Verdana"/>
                <a:cs typeface="Verdana"/>
              </a:rPr>
              <a:t>венции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50" dirty="0">
                <a:latin typeface="Verdana"/>
                <a:cs typeface="Verdana"/>
              </a:rPr>
              <a:t>едер</a:t>
            </a:r>
            <a:r>
              <a:rPr sz="1200" i="1" spc="4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дж</a:t>
            </a:r>
            <a:r>
              <a:rPr sz="1200" i="1" spc="20" dirty="0">
                <a:latin typeface="Verdana"/>
                <a:cs typeface="Verdana"/>
              </a:rPr>
              <a:t>ета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(</a:t>
            </a:r>
            <a:r>
              <a:rPr sz="1200" i="1" spc="-85" dirty="0">
                <a:latin typeface="Verdana"/>
                <a:cs typeface="Verdana"/>
              </a:rPr>
              <a:t>и</a:t>
            </a:r>
            <a:r>
              <a:rPr sz="1200" i="1" spc="-70" dirty="0">
                <a:latin typeface="Verdana"/>
                <a:cs typeface="Verdana"/>
              </a:rPr>
              <a:t>л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-105" dirty="0">
                <a:latin typeface="Verdana"/>
                <a:cs typeface="Verdana"/>
              </a:rPr>
              <a:t>)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13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buFont typeface="Verdana"/>
              <a:buChar char="-"/>
              <a:tabLst>
                <a:tab pos="1049020" algn="l"/>
                <a:tab pos="1665605" algn="l"/>
                <a:tab pos="3139440" algn="l"/>
                <a:tab pos="4364990" algn="l"/>
                <a:tab pos="4749165" algn="l"/>
                <a:tab pos="5470525" algn="l"/>
              </a:tabLst>
            </a:pPr>
            <a:r>
              <a:rPr sz="1200" i="1" spc="-30" dirty="0">
                <a:latin typeface="Verdana"/>
                <a:cs typeface="Verdana"/>
              </a:rPr>
              <a:t>иные	</a:t>
            </a:r>
            <a:r>
              <a:rPr sz="1200" i="1" spc="125" dirty="0">
                <a:latin typeface="Verdana"/>
                <a:cs typeface="Verdana"/>
              </a:rPr>
              <a:t>м</a:t>
            </a:r>
            <a:r>
              <a:rPr sz="1200" i="1" spc="110" dirty="0">
                <a:latin typeface="Verdana"/>
                <a:cs typeface="Verdana"/>
              </a:rPr>
              <a:t>е</a:t>
            </a:r>
            <a:r>
              <a:rPr sz="1200" i="1" spc="25" dirty="0">
                <a:latin typeface="Verdana"/>
                <a:cs typeface="Verdana"/>
              </a:rPr>
              <a:t>ж</a:t>
            </a:r>
            <a:r>
              <a:rPr sz="1200" i="1" spc="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dirty="0">
                <a:latin typeface="Verdana"/>
                <a:cs typeface="Verdana"/>
              </a:rPr>
              <a:t>дж</a:t>
            </a:r>
            <a:r>
              <a:rPr sz="1200" i="1" spc="5" dirty="0">
                <a:latin typeface="Verdana"/>
                <a:cs typeface="Verdana"/>
              </a:rPr>
              <a:t>е</a:t>
            </a:r>
            <a:r>
              <a:rPr sz="1200" i="1" spc="-75" dirty="0">
                <a:latin typeface="Verdana"/>
                <a:cs typeface="Verdana"/>
              </a:rPr>
              <a:t>тн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тр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55" dirty="0">
                <a:latin typeface="Verdana"/>
                <a:cs typeface="Verdana"/>
              </a:rPr>
              <a:t>нс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10" dirty="0">
                <a:latin typeface="Verdana"/>
                <a:cs typeface="Verdana"/>
              </a:rPr>
              <a:t>ер</a:t>
            </a:r>
            <a:r>
              <a:rPr sz="1200" i="1" dirty="0">
                <a:latin typeface="Verdana"/>
                <a:cs typeface="Verdana"/>
              </a:rPr>
              <a:t>т</a:t>
            </a:r>
            <a:r>
              <a:rPr sz="1200" i="1" spc="-114" dirty="0">
                <a:latin typeface="Verdana"/>
                <a:cs typeface="Verdana"/>
              </a:rPr>
              <a:t>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60" dirty="0">
                <a:latin typeface="Verdana"/>
                <a:cs typeface="Verdana"/>
              </a:rPr>
              <a:t>других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24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безвозмездные </a:t>
            </a:r>
            <a:r>
              <a:rPr sz="1200" i="1" spc="-35" dirty="0">
                <a:latin typeface="Verdana"/>
                <a:cs typeface="Verdana"/>
              </a:rPr>
              <a:t>поступления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15" dirty="0">
                <a:latin typeface="Verdana"/>
                <a:cs typeface="Verdana"/>
              </a:rPr>
              <a:t>физических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юридических </a:t>
            </a:r>
            <a:r>
              <a:rPr sz="1200" i="1" spc="-75" dirty="0">
                <a:latin typeface="Verdana"/>
                <a:cs typeface="Verdana"/>
              </a:rPr>
              <a:t>лиц,  </a:t>
            </a:r>
            <a:r>
              <a:rPr sz="1200" i="1" spc="-5" dirty="0">
                <a:latin typeface="Verdana"/>
                <a:cs typeface="Verdana"/>
              </a:rPr>
              <a:t>международных </a:t>
            </a:r>
            <a:r>
              <a:rPr sz="1200" i="1" spc="-10" dirty="0">
                <a:latin typeface="Verdana"/>
                <a:cs typeface="Verdana"/>
              </a:rPr>
              <a:t>организаций </a:t>
            </a:r>
            <a:r>
              <a:rPr sz="1200" i="1" spc="-40" dirty="0">
                <a:latin typeface="Verdana"/>
                <a:cs typeface="Verdana"/>
              </a:rPr>
              <a:t>и правительств </a:t>
            </a:r>
            <a:r>
              <a:rPr sz="1200" i="1" spc="-10" dirty="0">
                <a:latin typeface="Verdana"/>
                <a:cs typeface="Verdana"/>
              </a:rPr>
              <a:t>иностранных  </a:t>
            </a:r>
            <a:r>
              <a:rPr sz="1200" i="1" spc="-15" dirty="0">
                <a:latin typeface="Verdana"/>
                <a:cs typeface="Verdana"/>
              </a:rPr>
              <a:t>государств,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20" dirty="0">
                <a:latin typeface="Verdana"/>
                <a:cs typeface="Verdana"/>
              </a:rPr>
              <a:t>добровольные </a:t>
            </a:r>
            <a:r>
              <a:rPr sz="1200" i="1" spc="-30" dirty="0">
                <a:latin typeface="Verdana"/>
                <a:cs typeface="Verdana"/>
              </a:rPr>
              <a:t>пожертвования</a:t>
            </a:r>
            <a:r>
              <a:rPr sz="1200" i="1" spc="-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1" y="358266"/>
            <a:ext cx="5895848" cy="1107996"/>
          </a:xfrm>
        </p:spPr>
        <p:txBody>
          <a:bodyPr/>
          <a:lstStyle/>
          <a:p>
            <a:r>
              <a:rPr lang="ru-RU" i="1" dirty="0" smtClean="0">
                <a:solidFill>
                  <a:srgbClr val="009999"/>
                </a:solidFill>
              </a:rPr>
              <a:t>БЮДЖЕТНАЯ КЛАССИФИКАЦИЯ</a:t>
            </a:r>
            <a:endParaRPr lang="ru-RU" i="1" dirty="0">
              <a:solidFill>
                <a:srgbClr val="009999"/>
              </a:solidFill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600200" y="1524000"/>
            <a:ext cx="712330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 descr="бюджет на форза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50747"/>
            <a:ext cx="2819400" cy="2507253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611557" y="3027680"/>
            <a:ext cx="6409055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 err="1">
                <a:latin typeface="Verdana"/>
                <a:cs typeface="Verdana"/>
              </a:rPr>
              <a:t>Кодексе</a:t>
            </a:r>
            <a:r>
              <a:rPr sz="1200" b="1" i="1" spc="-70" dirty="0" smtClean="0">
                <a:latin typeface="Trebuchet MS"/>
                <a:cs typeface="Trebuchet MS"/>
              </a:rPr>
              <a:t>:</a:t>
            </a:r>
            <a:endParaRPr lang="ru-RU" sz="1200" b="1" i="1" spc="-70" dirty="0" smtClean="0">
              <a:latin typeface="Trebuchet MS"/>
              <a:cs typeface="Trebuchet MS"/>
            </a:endParaRPr>
          </a:p>
          <a:p>
            <a:pPr marL="955675" algn="just">
              <a:lnSpc>
                <a:spcPct val="100000"/>
              </a:lnSpc>
              <a:spcBef>
                <a:spcPts val="100"/>
              </a:spcBef>
            </a:pP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«Бюджетная классификация Российской Федерации является группировкой доходов, расходов и источников финансирования дефицитов бюджетов бюджетной системы Российской Федерации, используемой для составления и исполнения бюджетов, а также группировкой доходов, расходов и источников финансирования дефицитов бюджетов и (или) операций сектора государственного управления, используемой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Федерации.»</a:t>
            </a:r>
            <a:endParaRPr sz="1200" i="1" dirty="0">
              <a:latin typeface="Verdana" pitchFamily="34" charset="0"/>
              <a:ea typeface="Verdana" pitchFamily="34" charset="0"/>
              <a:cs typeface="Trebuchet M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6473" y="449706"/>
            <a:ext cx="1390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6586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i="1" spc="-555" dirty="0">
                <a:solidFill>
                  <a:srgbClr val="FF9900"/>
                </a:solidFill>
              </a:rPr>
              <a:t>ГЛАВНЫЙ	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5383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5" dirty="0">
                <a:solidFill>
                  <a:srgbClr val="FF9900"/>
                </a:solidFill>
                <a:latin typeface="Verdana"/>
                <a:cs typeface="Verdana"/>
              </a:rPr>
              <a:t>ДОХОДОВ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7" y="2492883"/>
            <a:ext cx="6409055" cy="1944370"/>
          </a:xfrm>
          <a:custGeom>
            <a:avLst/>
            <a:gdLst/>
            <a:ahLst/>
            <a:cxnLst/>
            <a:rect l="l" t="t" r="r" b="b"/>
            <a:pathLst>
              <a:path w="6409055" h="1944370">
                <a:moveTo>
                  <a:pt x="0" y="1944243"/>
                </a:moveTo>
                <a:lnTo>
                  <a:pt x="6408674" y="1944243"/>
                </a:lnTo>
                <a:lnTo>
                  <a:pt x="64086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746772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83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4607" y="1458848"/>
            <a:ext cx="7089140" cy="3020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5" dirty="0">
                <a:latin typeface="Verdana"/>
                <a:cs typeface="Verdana"/>
              </a:rPr>
              <a:t>(решением)</a:t>
            </a:r>
            <a:r>
              <a:rPr sz="1600" i="1" spc="630" dirty="0">
                <a:latin typeface="Verdana"/>
                <a:cs typeface="Verdana"/>
              </a:rPr>
              <a:t> </a:t>
            </a:r>
            <a:r>
              <a:rPr sz="1600" i="1" spc="70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35" dirty="0">
                <a:latin typeface="Verdana"/>
                <a:cs typeface="Verdana"/>
              </a:rPr>
              <a:t>доходов</a:t>
            </a:r>
            <a:r>
              <a:rPr sz="1600" i="1" spc="-2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12700" marR="1778000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 - 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орган  управления государственным внебюджетным фондом,  Центральный банк Российской Федерации, иная организация,  имеющие в своем ведении администраторов доходов бюджета и  или) являющиеся администраторами доходов бюджета, если иное  не установлено Бюджетным кодексом Российской Федерации »</a:t>
            </a: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1540" name="Picture 36" descr="https://mass-images.pro/files/preview/1/10/1266f4bd2fcccbe07e6258fce3019132.png?1638789098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A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2619</Words>
  <Application>Microsoft Office PowerPoint</Application>
  <PresentationFormat>Экран (4:3)</PresentationFormat>
  <Paragraphs>450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Sitka Small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БЮДЖЕТ</vt:lpstr>
      <vt:lpstr>БЮДЖЕТНЫЕ АССИГНОВАНИЯ</vt:lpstr>
      <vt:lpstr>БЮДЖЕТНЫЙ ПРОЦЕСС</vt:lpstr>
      <vt:lpstr>БЕЗВОЗМЕЗДНЫЕ  ПОСТУПЛЕНИЯ</vt:lpstr>
      <vt:lpstr>БЮДЖЕТНАЯ КЛАССИФИКАЦИЯ</vt:lpstr>
      <vt:lpstr>ГЛАВНЫЙ АДМИНИСТРАТОР</vt:lpstr>
      <vt:lpstr>ГЛАВНЫЙ АДМИНИСТРАТОР</vt:lpstr>
      <vt:lpstr>ГЛАВНЫЙ РАСПОРЯДИТЕЛЬ</vt:lpstr>
      <vt:lpstr>ГОСУДАРСТВЕННОЕ МУНИЦИПАЛЬНОЕ ЗАДАНИЕ</vt:lpstr>
      <vt:lpstr>ГОСУДАРСТВЕННЫЕ (МУНИЦИПАЛЬНЫЕ) УСЛУГИ</vt:lpstr>
      <vt:lpstr>ГОСУДАРСТВЕННЫЙ (МУНИЦИПАЛЬНЫЙ) ДОЛГ</vt:lpstr>
      <vt:lpstr>Презентация PowerPoint</vt:lpstr>
      <vt:lpstr>ДОХОДЫ БЮДЖЕТА</vt:lpstr>
      <vt:lpstr>МЕЖБЮДЖЕТНЫЕ</vt:lpstr>
      <vt:lpstr>МЕЖБЮДЖЕТНЫЕ ОТНОШЕНИЯ</vt:lpstr>
      <vt:lpstr>НАЛОГОВЫЕ ДОХОДЫ</vt:lpstr>
      <vt:lpstr>НЕНАЛОГОВЫЕ ДОХОДЫ</vt:lpstr>
      <vt:lpstr>Презентация PowerPoint</vt:lpstr>
      <vt:lpstr>Презентация PowerPoint</vt:lpstr>
      <vt:lpstr>ПЛАНОВЫЙ ПЕРИОД</vt:lpstr>
      <vt:lpstr>ПОЛУЧАТЕЛЬ БЮДЖЕТНЫХ</vt:lpstr>
      <vt:lpstr>ПУБЛИЧНЫЕ  ОБЯЗАТЕЛЬСТВА</vt:lpstr>
      <vt:lpstr>РАСХОДНЫЕ</vt:lpstr>
      <vt:lpstr>РАСХОДЫ БЮДЖЕТА</vt:lpstr>
      <vt:lpstr>СУБВЕНЦИИ</vt:lpstr>
      <vt:lpstr>СУБСИДИИ</vt:lpstr>
      <vt:lpstr>СВОДНАЯ  БЮДЖЕТНАЯ РОСПИСЬ</vt:lpstr>
      <vt:lpstr>ТЕКУЩИЙ ФИНАНСОВЫЙ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О.Н.</dc:creator>
  <cp:lastModifiedBy>Журавлева О.Н.</cp:lastModifiedBy>
  <cp:revision>95</cp:revision>
  <dcterms:created xsi:type="dcterms:W3CDTF">2018-11-19T14:55:34Z</dcterms:created>
  <dcterms:modified xsi:type="dcterms:W3CDTF">2024-12-16T11:56:06Z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2018-11-19T00:00:00Z</vt:filetime>
  </property>
</Properties>
</file>