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8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9.xml" ContentType="application/vnd.openxmlformats-officedocument.presentationml.notesSlide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20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1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2.xml" ContentType="application/vnd.openxmlformats-officedocument.presentationml.notesSlide+xml"/>
  <Override PartName="/ppt/charts/chart39.xml" ContentType="application/vnd.openxmlformats-officedocument.drawingml.chart+xml"/>
  <Override PartName="/ppt/drawings/drawing4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charts/chart6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7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8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notesSlides/notesSlide32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notesSlides/notesSlide33.xml" ContentType="application/vnd.openxmlformats-officedocument.presentationml.notesSlide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8"/>
  </p:notesMasterIdLst>
  <p:handoutMasterIdLst>
    <p:handoutMasterId r:id="rId79"/>
  </p:handoutMasterIdLst>
  <p:sldIdLst>
    <p:sldId id="361" r:id="rId2"/>
    <p:sldId id="411" r:id="rId3"/>
    <p:sldId id="413" r:id="rId4"/>
    <p:sldId id="452" r:id="rId5"/>
    <p:sldId id="438" r:id="rId6"/>
    <p:sldId id="470" r:id="rId7"/>
    <p:sldId id="381" r:id="rId8"/>
    <p:sldId id="485" r:id="rId9"/>
    <p:sldId id="480" r:id="rId10"/>
    <p:sldId id="491" r:id="rId11"/>
    <p:sldId id="382" r:id="rId12"/>
    <p:sldId id="440" r:id="rId13"/>
    <p:sldId id="504" r:id="rId14"/>
    <p:sldId id="347" r:id="rId15"/>
    <p:sldId id="441" r:id="rId16"/>
    <p:sldId id="443" r:id="rId17"/>
    <p:sldId id="435" r:id="rId18"/>
    <p:sldId id="385" r:id="rId19"/>
    <p:sldId id="437" r:id="rId20"/>
    <p:sldId id="512" r:id="rId21"/>
    <p:sldId id="483" r:id="rId22"/>
    <p:sldId id="444" r:id="rId23"/>
    <p:sldId id="445" r:id="rId24"/>
    <p:sldId id="448" r:id="rId25"/>
    <p:sldId id="449" r:id="rId26"/>
    <p:sldId id="450" r:id="rId27"/>
    <p:sldId id="451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14" r:id="rId36"/>
    <p:sldId id="460" r:id="rId37"/>
    <p:sldId id="482" r:id="rId38"/>
    <p:sldId id="471" r:id="rId39"/>
    <p:sldId id="463" r:id="rId40"/>
    <p:sldId id="464" r:id="rId41"/>
    <p:sldId id="465" r:id="rId42"/>
    <p:sldId id="484" r:id="rId43"/>
    <p:sldId id="495" r:id="rId44"/>
    <p:sldId id="489" r:id="rId45"/>
    <p:sldId id="462" r:id="rId46"/>
    <p:sldId id="395" r:id="rId47"/>
    <p:sldId id="418" r:id="rId48"/>
    <p:sldId id="419" r:id="rId49"/>
    <p:sldId id="508" r:id="rId50"/>
    <p:sldId id="509" r:id="rId51"/>
    <p:sldId id="510" r:id="rId52"/>
    <p:sldId id="420" r:id="rId53"/>
    <p:sldId id="511" r:id="rId54"/>
    <p:sldId id="506" r:id="rId55"/>
    <p:sldId id="507" r:id="rId56"/>
    <p:sldId id="424" r:id="rId57"/>
    <p:sldId id="423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72" r:id="rId66"/>
    <p:sldId id="473" r:id="rId67"/>
    <p:sldId id="474" r:id="rId68"/>
    <p:sldId id="487" r:id="rId69"/>
    <p:sldId id="514" r:id="rId70"/>
    <p:sldId id="488" r:id="rId71"/>
    <p:sldId id="502" r:id="rId72"/>
    <p:sldId id="503" r:id="rId73"/>
    <p:sldId id="515" r:id="rId74"/>
    <p:sldId id="516" r:id="rId75"/>
    <p:sldId id="468" r:id="rId76"/>
    <p:sldId id="469" r:id="rId77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504"/>
            <p14:sldId id="347"/>
            <p14:sldId id="441"/>
            <p14:sldId id="443"/>
            <p14:sldId id="435"/>
            <p14:sldId id="385"/>
            <p14:sldId id="437"/>
            <p14:sldId id="512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508"/>
            <p14:sldId id="509"/>
            <p14:sldId id="510"/>
            <p14:sldId id="420"/>
            <p14:sldId id="511"/>
            <p14:sldId id="506"/>
            <p14:sldId id="507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87"/>
            <p14:sldId id="514"/>
            <p14:sldId id="488"/>
            <p14:sldId id="502"/>
            <p14:sldId id="503"/>
            <p14:sldId id="515"/>
            <p14:sldId id="516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CC66FF"/>
    <a:srgbClr val="929292"/>
    <a:srgbClr val="CCFFFF"/>
    <a:srgbClr val="3366FF"/>
    <a:srgbClr val="00CCFF"/>
    <a:srgbClr val="FFFF66"/>
    <a:srgbClr val="00808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62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Sitka Small" panose="02000505000000020004" pitchFamily="2" charset="0"/>
                <a:ea typeface="+mn-ea"/>
                <a:cs typeface="+mn-cs"/>
              </a:defRPr>
            </a:pPr>
            <a:r>
              <a:rPr lang="ru-RU" sz="1600" dirty="0">
                <a:latin typeface="Sitka Small" panose="02000505000000020004" pitchFamily="2" charset="0"/>
              </a:rPr>
              <a:t>Объем налоговых поступлений</a:t>
            </a:r>
          </a:p>
        </c:rich>
      </c:tx>
      <c:layout>
        <c:manualLayout>
          <c:xMode val="edge"/>
          <c:yMode val="edge"/>
          <c:x val="3.0186456367286583E-2"/>
          <c:y val="0.14929352120353642"/>
        </c:manualLayout>
      </c:layout>
      <c:overlay val="0"/>
      <c:spPr>
        <a:solidFill>
          <a:schemeClr val="lt1"/>
        </a:solidFill>
        <a:ln w="254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14.5</c:v>
                </c:pt>
                <c:pt idx="1">
                  <c:v>1.6</c:v>
                </c:pt>
                <c:pt idx="2">
                  <c:v>3.8</c:v>
                </c:pt>
                <c:pt idx="3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285487.90000000002</c:v>
                </c:pt>
                <c:pt idx="1">
                  <c:v>47642.2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49560.2</c:v>
                </c:pt>
                <c:pt idx="1">
                  <c:v>47491.3</c:v>
                </c:pt>
                <c:pt idx="2">
                  <c:v>46823.199999999997</c:v>
                </c:pt>
                <c:pt idx="3">
                  <c:v>49683.1</c:v>
                </c:pt>
                <c:pt idx="4">
                  <c:v>53360.6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964744"/>
        <c:axId val="304968664"/>
      </c:barChart>
      <c:catAx>
        <c:axId val="304964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4968664"/>
        <c:crosses val="autoZero"/>
        <c:auto val="1"/>
        <c:lblAlgn val="ctr"/>
        <c:lblOffset val="100"/>
        <c:noMultiLvlLbl val="0"/>
      </c:catAx>
      <c:valAx>
        <c:axId val="304968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9647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49560.2</c:v>
                </c:pt>
                <c:pt idx="1">
                  <c:v>47491.3</c:v>
                </c:pt>
                <c:pt idx="2" formatCode="General">
                  <c:v>46723.199999999997</c:v>
                </c:pt>
                <c:pt idx="3">
                  <c:v>49683.1</c:v>
                </c:pt>
                <c:pt idx="4" formatCode="General">
                  <c:v>53360.6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957296"/>
        <c:axId val="304958080"/>
      </c:lineChart>
      <c:catAx>
        <c:axId val="304957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4958080"/>
        <c:crosses val="autoZero"/>
        <c:auto val="1"/>
        <c:lblAlgn val="ctr"/>
        <c:lblOffset val="100"/>
        <c:noMultiLvlLbl val="0"/>
      </c:catAx>
      <c:valAx>
        <c:axId val="304958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957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11180418980791"/>
          <c:y val="7.8103769016444557E-2"/>
          <c:w val="0.71163963177350942"/>
          <c:h val="0.5614968021643145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6.8922621242458321E-2"/>
                  <c:y val="-4.1763086232880879E-3"/>
                </c:manualLayout>
              </c:layout>
              <c:tx>
                <c:rich>
                  <a:bodyPr/>
                  <a:lstStyle/>
                  <a:p>
                    <a:fld id="{BB9783AF-1B4C-4C0B-B90E-5ECFC07755F6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79103209967068"/>
                      <c:h val="0.1378181845685067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10596898240845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2857897896232"/>
                      <c:h val="0.13781818456850675"/>
                    </c:manualLayout>
                  </c15:layout>
                </c:ext>
              </c:extLst>
            </c:dLbl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3760.5</c:v>
                </c:pt>
                <c:pt idx="1">
                  <c:v>-16986.599999999999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4954552"/>
        <c:axId val="304954944"/>
      </c:lineChart>
      <c:catAx>
        <c:axId val="304954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04954944"/>
        <c:crosses val="autoZero"/>
        <c:auto val="1"/>
        <c:lblAlgn val="ctr"/>
        <c:lblOffset val="100"/>
        <c:noMultiLvlLbl val="0"/>
      </c:catAx>
      <c:valAx>
        <c:axId val="304954944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0495455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45444.5</c:v>
                </c:pt>
                <c:pt idx="1">
                  <c:v>43045.7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978072"/>
        <c:axId val="304973760"/>
      </c:barChart>
      <c:catAx>
        <c:axId val="304978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4973760"/>
        <c:crosses val="autoZero"/>
        <c:auto val="1"/>
        <c:lblAlgn val="ctr"/>
        <c:lblOffset val="100"/>
        <c:noMultiLvlLbl val="0"/>
      </c:catAx>
      <c:valAx>
        <c:axId val="3049737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78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45444.5</c:v>
                </c:pt>
                <c:pt idx="1">
                  <c:v>40803.599999999999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978464"/>
        <c:axId val="304974152"/>
      </c:lineChart>
      <c:catAx>
        <c:axId val="3049784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4974152"/>
        <c:crosses val="autoZero"/>
        <c:auto val="1"/>
        <c:lblAlgn val="ctr"/>
        <c:lblOffset val="100"/>
        <c:noMultiLvlLbl val="0"/>
      </c:catAx>
      <c:valAx>
        <c:axId val="30497415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304978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37957</c:v>
                </c:pt>
                <c:pt idx="1">
                  <c:v>6563.3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724.7</c:v>
                </c:pt>
                <c:pt idx="1">
                  <c:v>-13.2</c:v>
                </c:pt>
                <c:pt idx="2">
                  <c:v>3.3</c:v>
                </c:pt>
                <c:pt idx="3">
                  <c:v>2.8</c:v>
                </c:pt>
                <c:pt idx="4">
                  <c:v>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512.70000000000005</c:v>
                </c:pt>
                <c:pt idx="1">
                  <c:v>581</c:v>
                </c:pt>
                <c:pt idx="2">
                  <c:v>759.2</c:v>
                </c:pt>
                <c:pt idx="3">
                  <c:v>789.5</c:v>
                </c:pt>
                <c:pt idx="4">
                  <c:v>821.1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335.8</c:v>
                </c:pt>
                <c:pt idx="1">
                  <c:v>363.2</c:v>
                </c:pt>
                <c:pt idx="2">
                  <c:v>374.3</c:v>
                </c:pt>
                <c:pt idx="3">
                  <c:v>376.2</c:v>
                </c:pt>
                <c:pt idx="4">
                  <c:v>378.2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CC99FF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1922.4</c:v>
                </c:pt>
                <c:pt idx="1">
                  <c:v>2679.7</c:v>
                </c:pt>
                <c:pt idx="2">
                  <c:v>3210.7</c:v>
                </c:pt>
                <c:pt idx="3">
                  <c:v>3258.8</c:v>
                </c:pt>
                <c:pt idx="4">
                  <c:v>3323.9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00447512"/>
        <c:axId val="189608552"/>
      </c:barChart>
      <c:catAx>
        <c:axId val="200447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89608552"/>
        <c:crosses val="autoZero"/>
        <c:auto val="1"/>
        <c:lblAlgn val="ctr"/>
        <c:lblOffset val="100"/>
        <c:tickMarkSkip val="1"/>
        <c:noMultiLvlLbl val="0"/>
      </c:catAx>
      <c:valAx>
        <c:axId val="189608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0447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3495.6</c:v>
                </c:pt>
                <c:pt idx="1">
                  <c:v>3767.7</c:v>
                </c:pt>
                <c:pt idx="2">
                  <c:v>4347.5</c:v>
                </c:pt>
                <c:pt idx="3">
                  <c:v>4427.3</c:v>
                </c:pt>
                <c:pt idx="4">
                  <c:v>4525.6000000000004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249576"/>
        <c:axId val="313249968"/>
      </c:lineChart>
      <c:catAx>
        <c:axId val="31324957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13249968"/>
        <c:crosses val="autoZero"/>
        <c:auto val="1"/>
        <c:lblAlgn val="ctr"/>
        <c:lblOffset val="100"/>
        <c:noMultiLvlLbl val="0"/>
      </c:catAx>
      <c:valAx>
        <c:axId val="313249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3249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3361.9</c:v>
                </c:pt>
                <c:pt idx="1">
                  <c:v>41158.400000000001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4950632"/>
        <c:axId val="304954160"/>
      </c:lineChart>
      <c:catAx>
        <c:axId val="304950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4954160"/>
        <c:crosses val="autoZero"/>
        <c:auto val="1"/>
        <c:lblAlgn val="ctr"/>
        <c:lblOffset val="100"/>
        <c:noMultiLvlLbl val="0"/>
      </c:catAx>
      <c:valAx>
        <c:axId val="30495416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4950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789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419760"/>
        <c:axId val="313420544"/>
      </c:barChart>
      <c:catAx>
        <c:axId val="313419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3420544"/>
        <c:crosses val="autoZero"/>
        <c:auto val="1"/>
        <c:lblAlgn val="ctr"/>
        <c:lblOffset val="100"/>
        <c:noMultiLvlLbl val="0"/>
      </c:catAx>
      <c:valAx>
        <c:axId val="3134205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3419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713503458915E-3"/>
          <c:y val="0.247756944234089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789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419368"/>
        <c:axId val="313420936"/>
      </c:lineChart>
      <c:catAx>
        <c:axId val="3134193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13420936"/>
        <c:crosses val="autoZero"/>
        <c:auto val="1"/>
        <c:lblAlgn val="ctr"/>
        <c:lblOffset val="100"/>
        <c:noMultiLvlLbl val="0"/>
      </c:catAx>
      <c:valAx>
        <c:axId val="3134209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3419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en-US" baseline="0" dirty="0" smtClean="0"/>
                      <a:t> 897,1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2336.6</c:v>
                </c:pt>
                <c:pt idx="1">
                  <c:v>4897.1000000000004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975720"/>
        <c:axId val="304973368"/>
      </c:barChart>
      <c:catAx>
        <c:axId val="304975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304973368"/>
        <c:crosses val="autoZero"/>
        <c:auto val="1"/>
        <c:lblAlgn val="ctr"/>
        <c:lblOffset val="100"/>
        <c:noMultiLvlLbl val="0"/>
      </c:catAx>
      <c:valAx>
        <c:axId val="3049733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75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2336.6</c:v>
                </c:pt>
                <c:pt idx="1">
                  <c:v>3110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974936"/>
        <c:axId val="304976896"/>
      </c:lineChart>
      <c:catAx>
        <c:axId val="304974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4976896"/>
        <c:crosses val="autoZero"/>
        <c:auto val="1"/>
        <c:lblAlgn val="ctr"/>
        <c:lblOffset val="100"/>
        <c:noMultiLvlLbl val="0"/>
      </c:catAx>
      <c:valAx>
        <c:axId val="3049768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974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293597.8</c:v>
                </c:pt>
                <c:pt idx="2">
                  <c:v>345804.7</c:v>
                </c:pt>
                <c:pt idx="3">
                  <c:v>257713.8</c:v>
                </c:pt>
                <c:pt idx="4">
                  <c:v>264838.90000000002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980424"/>
        <c:axId val="304970624"/>
      </c:barChart>
      <c:catAx>
        <c:axId val="304980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4970624"/>
        <c:crosses val="autoZero"/>
        <c:auto val="1"/>
        <c:lblAlgn val="ctr"/>
        <c:lblOffset val="100"/>
        <c:noMultiLvlLbl val="0"/>
      </c:catAx>
      <c:valAx>
        <c:axId val="3049706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804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293597.8</c:v>
                </c:pt>
                <c:pt idx="2">
                  <c:v>345804.7</c:v>
                </c:pt>
                <c:pt idx="3">
                  <c:v>257713.8</c:v>
                </c:pt>
                <c:pt idx="4">
                  <c:v>264838.90000000002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971016"/>
        <c:axId val="304976112"/>
      </c:lineChart>
      <c:catAx>
        <c:axId val="304971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4976112"/>
        <c:crosses val="autoZero"/>
        <c:auto val="1"/>
        <c:lblAlgn val="ctr"/>
        <c:lblOffset val="100"/>
        <c:noMultiLvlLbl val="0"/>
      </c:catAx>
      <c:valAx>
        <c:axId val="3049761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71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16986.599999999999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4946320"/>
        <c:axId val="304947104"/>
      </c:lineChart>
      <c:catAx>
        <c:axId val="304946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304947104"/>
        <c:crosses val="autoZero"/>
        <c:auto val="1"/>
        <c:lblAlgn val="ctr"/>
        <c:lblOffset val="100"/>
        <c:noMultiLvlLbl val="0"/>
      </c:catAx>
      <c:valAx>
        <c:axId val="30494710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304946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410</a:t>
                    </a:r>
                    <a:r>
                      <a:rPr lang="en-US" baseline="0" dirty="0" smtClean="0"/>
                      <a:t> 433,5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319 067,8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341772.1</c:v>
                </c:pt>
                <c:pt idx="1">
                  <c:v>342225.7</c:v>
                </c:pt>
                <c:pt idx="2">
                  <c:v>410433.5</c:v>
                </c:pt>
                <c:pt idx="3">
                  <c:v>308239.90000000002</c:v>
                </c:pt>
                <c:pt idx="4">
                  <c:v>317561.90000000002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971800"/>
        <c:axId val="304977680"/>
      </c:barChart>
      <c:catAx>
        <c:axId val="304971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04977680"/>
        <c:crosses val="autoZero"/>
        <c:auto val="1"/>
        <c:lblAlgn val="ctr"/>
        <c:lblOffset val="100"/>
        <c:noMultiLvlLbl val="0"/>
      </c:catAx>
      <c:valAx>
        <c:axId val="3049776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71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341772.1</c:v>
                </c:pt>
                <c:pt idx="1">
                  <c:v>342225.7</c:v>
                </c:pt>
                <c:pt idx="2">
                  <c:v>410433.5</c:v>
                </c:pt>
                <c:pt idx="3">
                  <c:v>308239.90000000002</c:v>
                </c:pt>
                <c:pt idx="4">
                  <c:v>317561.90000000002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979640"/>
        <c:axId val="304980032"/>
      </c:lineChart>
      <c:catAx>
        <c:axId val="304979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4980032"/>
        <c:crosses val="autoZero"/>
        <c:auto val="1"/>
        <c:lblAlgn val="ctr"/>
        <c:lblOffset val="100"/>
        <c:noMultiLvlLbl val="0"/>
      </c:catAx>
      <c:valAx>
        <c:axId val="3049800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79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8.1870112062322906E-2"/>
          <c:w val="0.94739863212080233"/>
          <c:h val="0.74510485744968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40844.6</c:v>
                </c:pt>
                <c:pt idx="1">
                  <c:v>32910.400000000001</c:v>
                </c:pt>
                <c:pt idx="2">
                  <c:v>34054.9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989048"/>
        <c:axId val="304983952"/>
      </c:barChart>
      <c:catAx>
        <c:axId val="304989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304983952"/>
        <c:crosses val="autoZero"/>
        <c:auto val="1"/>
        <c:lblAlgn val="ctr"/>
        <c:lblOffset val="100"/>
        <c:noMultiLvlLbl val="0"/>
      </c:catAx>
      <c:valAx>
        <c:axId val="304983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890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7882371841393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216578.3</c:v>
                </c:pt>
                <c:pt idx="1">
                  <c:v>201853</c:v>
                </c:pt>
                <c:pt idx="2">
                  <c:v>207673.2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993360"/>
        <c:axId val="304990224"/>
      </c:barChart>
      <c:catAx>
        <c:axId val="30499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304990224"/>
        <c:crosses val="autoZero"/>
        <c:auto val="1"/>
        <c:lblAlgn val="ctr"/>
        <c:lblOffset val="100"/>
        <c:noMultiLvlLbl val="0"/>
      </c:catAx>
      <c:valAx>
        <c:axId val="304990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9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140833.79999999999</c:v>
                </c:pt>
                <c:pt idx="1">
                  <c:v>192296.3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104556.9</c:v>
                </c:pt>
                <c:pt idx="1">
                  <c:v>176630.39999999999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109287.5</c:v>
                </c:pt>
                <c:pt idx="1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304947888"/>
        <c:axId val="304948280"/>
        <c:axId val="0"/>
      </c:bar3DChart>
      <c:catAx>
        <c:axId val="304947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04948280"/>
        <c:crosses val="autoZero"/>
        <c:auto val="1"/>
        <c:lblAlgn val="ctr"/>
        <c:lblOffset val="100"/>
        <c:noMultiLvlLbl val="0"/>
      </c:catAx>
      <c:valAx>
        <c:axId val="304948280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04947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216578.3</c:v>
                </c:pt>
                <c:pt idx="1">
                  <c:v>201853</c:v>
                </c:pt>
                <c:pt idx="2">
                  <c:v>207673.2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991792"/>
        <c:axId val="304993752"/>
      </c:lineChart>
      <c:catAx>
        <c:axId val="304991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4993752"/>
        <c:crosses val="autoZero"/>
        <c:auto val="1"/>
        <c:lblAlgn val="ctr"/>
        <c:lblOffset val="100"/>
        <c:noMultiLvlLbl val="0"/>
      </c:catAx>
      <c:valAx>
        <c:axId val="3049937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4991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58883.8</c:v>
                </c:pt>
                <c:pt idx="1">
                  <c:v>274246.3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49959.199999999997</c:v>
                </c:pt>
                <c:pt idx="1">
                  <c:v>231228.1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50305.1</c:v>
                </c:pt>
                <c:pt idx="1">
                  <c:v>236213.8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20716.2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11512.8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17101.7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862384"/>
        <c:axId val="185864344"/>
        <c:axId val="0"/>
      </c:bar3DChart>
      <c:catAx>
        <c:axId val="185862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5864344"/>
        <c:crosses val="autoZero"/>
        <c:auto val="1"/>
        <c:lblAlgn val="ctr"/>
        <c:lblOffset val="100"/>
        <c:noMultiLvlLbl val="0"/>
      </c:catAx>
      <c:valAx>
        <c:axId val="1858643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5862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328"/>
          <c:y val="0.1004277302521942"/>
          <c:w val="0.29844058654729422"/>
          <c:h val="0.89369329333777714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21170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10963.1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951.4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16895.8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865520"/>
        <c:axId val="185865128"/>
        <c:axId val="0"/>
      </c:bar3DChart>
      <c:catAx>
        <c:axId val="185865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5865128"/>
        <c:crosses val="autoZero"/>
        <c:auto val="1"/>
        <c:lblAlgn val="ctr"/>
        <c:lblOffset val="100"/>
        <c:noMultiLvlLbl val="0"/>
      </c:catAx>
      <c:valAx>
        <c:axId val="1858651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5865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31673.1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14217.56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1115.4000000000001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-4.2759848569531942E-3"/>
                  <c:y val="-9.7832031901972871E-2"/>
                </c:manualLayout>
              </c:layout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17667.400000000001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Культурная среда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8.9795681996016258E-2"/>
                  <c:y val="-5.435112883442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17635.3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Ремонт памятников</c:v>
                </c:pt>
              </c:strCache>
            </c:strRef>
          </c:tx>
          <c:invertIfNegative val="0"/>
          <c:dLbls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Лист1!$G$2</c:f>
              <c:numCache>
                <c:formatCode>#,##0.0</c:formatCode>
                <c:ptCount val="1"/>
                <c:pt idx="0">
                  <c:v>1215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867872"/>
        <c:axId val="185870616"/>
        <c:axId val="0"/>
      </c:bar3DChart>
      <c:catAx>
        <c:axId val="185867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5870616"/>
        <c:crosses val="autoZero"/>
        <c:auto val="1"/>
        <c:lblAlgn val="ctr"/>
        <c:lblOffset val="100"/>
        <c:noMultiLvlLbl val="0"/>
      </c:catAx>
      <c:valAx>
        <c:axId val="1858706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5867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616066390220314"/>
          <c:y val="1.0935703898473804E-2"/>
          <c:w val="0.29867754225817789"/>
          <c:h val="0.63150448204230147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21288.9</c:v>
                </c:pt>
                <c:pt idx="1">
                  <c:v>18581.099999999999</c:v>
                </c:pt>
                <c:pt idx="2">
                  <c:v>18648.900000000001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867088"/>
        <c:axId val="185872184"/>
      </c:barChart>
      <c:catAx>
        <c:axId val="185867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85872184"/>
        <c:crosses val="autoZero"/>
        <c:auto val="1"/>
        <c:lblAlgn val="ctr"/>
        <c:lblOffset val="100"/>
        <c:noMultiLvlLbl val="0"/>
      </c:catAx>
      <c:valAx>
        <c:axId val="1858721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5867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18431.2</c:v>
                </c:pt>
                <c:pt idx="1">
                  <c:v>314698.90000000002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16772.099999999999</c:v>
                </c:pt>
                <c:pt idx="1">
                  <c:v>264415.2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16839.900000000001</c:v>
                </c:pt>
                <c:pt idx="1">
                  <c:v>269679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21288.9</c:v>
                </c:pt>
                <c:pt idx="1">
                  <c:v>18581.099999999999</c:v>
                </c:pt>
                <c:pt idx="2">
                  <c:v>18648.900000000001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869832"/>
        <c:axId val="185865912"/>
      </c:lineChart>
      <c:catAx>
        <c:axId val="185869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5865912"/>
        <c:crosses val="autoZero"/>
        <c:auto val="1"/>
        <c:lblAlgn val="ctr"/>
        <c:lblOffset val="100"/>
        <c:noMultiLvlLbl val="0"/>
      </c:catAx>
      <c:valAx>
        <c:axId val="1858659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5869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74359271829021"/>
          <c:y val="1.5779901712907423E-2"/>
          <c:w val="0.86323792279045941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0835054941231369E-3"/>
                  <c:y val="0.16298403959750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2022(факт)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750309889421356E-2"/>
                  <c:y val="0.156634012080718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(план первоначальный)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333608790596852E-2"/>
                  <c:y val="0.15875068791964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333608790596852E-2"/>
                  <c:y val="0.15663401208071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167010988246066E-2"/>
                  <c:y val="0.1502839845639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0835054941229287E-3"/>
                  <c:y val="0.15663401208071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28694</c:v>
                </c:pt>
                <c:pt idx="1">
                  <c:v>33656</c:v>
                </c:pt>
                <c:pt idx="2">
                  <c:v>35215</c:v>
                </c:pt>
                <c:pt idx="3">
                  <c:v>30490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(план уточненный)</c:v>
                </c:pt>
              </c:strCache>
            </c:strRef>
          </c:tx>
          <c:spPr>
            <a:solidFill>
              <a:srgbClr val="CCFFFF"/>
            </a:solidFill>
          </c:spPr>
          <c:invertIfNegative val="0"/>
          <c:dLbls>
            <c:dLbl>
              <c:idx val="0"/>
              <c:layout>
                <c:manualLayout>
                  <c:x val="7.0835054941230328E-3"/>
                  <c:y val="0.148167308725004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0835054941230328E-3"/>
                  <c:y val="0.1439339570471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167010988246066E-2"/>
                  <c:y val="0.12065052281893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0835054941231369E-3"/>
                  <c:y val="0.1502839845639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Лист1!$E$2:$E$5</c:f>
              <c:numCache>
                <c:formatCode>#,##0.0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185869048"/>
        <c:axId val="185852192"/>
        <c:axId val="0"/>
      </c:bar3DChart>
      <c:catAx>
        <c:axId val="185869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Franklin Gothic Book" panose="020B0503020102020204" pitchFamily="34" charset="0"/>
              </a:defRPr>
            </a:pPr>
            <a:endParaRPr lang="ru-RU"/>
          </a:p>
        </c:txPr>
        <c:crossAx val="185852192"/>
        <c:crosses val="autoZero"/>
        <c:auto val="1"/>
        <c:lblAlgn val="ctr"/>
        <c:lblOffset val="100"/>
        <c:noMultiLvlLbl val="0"/>
      </c:catAx>
      <c:valAx>
        <c:axId val="1858521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85869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134972125569244"/>
          <c:y val="1.2700055033571812E-2"/>
          <c:w val="0.19430055570379479"/>
          <c:h val="0.23996770652672827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Franklin Gothic Book" panose="020B05030201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23542.3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386891.2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7357936"/>
        <c:axId val="577363032"/>
        <c:axId val="0"/>
      </c:bar3DChart>
      <c:catAx>
        <c:axId val="57735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77363032"/>
        <c:crosses val="autoZero"/>
        <c:auto val="1"/>
        <c:lblAlgn val="ctr"/>
        <c:lblOffset val="100"/>
        <c:noMultiLvlLbl val="0"/>
      </c:catAx>
      <c:valAx>
        <c:axId val="5773630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7357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307193.90000000002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7357152"/>
        <c:axId val="577367736"/>
        <c:axId val="0"/>
      </c:bar3DChart>
      <c:catAx>
        <c:axId val="57735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77367736"/>
        <c:crosses val="autoZero"/>
        <c:auto val="1"/>
        <c:lblAlgn val="ctr"/>
        <c:lblOffset val="100"/>
        <c:noMultiLvlLbl val="0"/>
      </c:catAx>
      <c:valAx>
        <c:axId val="5773677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735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318067.3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77357544"/>
        <c:axId val="577363816"/>
        <c:axId val="0"/>
      </c:bar3DChart>
      <c:catAx>
        <c:axId val="577357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77363816"/>
        <c:crosses val="autoZero"/>
        <c:auto val="1"/>
        <c:lblAlgn val="ctr"/>
        <c:lblOffset val="100"/>
        <c:noMultiLvlLbl val="0"/>
      </c:catAx>
      <c:valAx>
        <c:axId val="5773638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577357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008080">
                      <a:shade val="30000"/>
                      <a:satMod val="115000"/>
                    </a:srgbClr>
                  </a:gs>
                  <a:gs pos="50000">
                    <a:srgbClr val="008080">
                      <a:shade val="67500"/>
                      <a:satMod val="115000"/>
                    </a:srgbClr>
                  </a:gs>
                  <a:gs pos="100000">
                    <a:srgbClr val="00808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5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gradFill flip="none" rotWithShape="1">
                <a:gsLst>
                  <a:gs pos="0">
                    <a:schemeClr val="accent5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4921.1000000000004</c:v>
                </c:pt>
                <c:pt idx="1">
                  <c:v>0</c:v>
                </c:pt>
                <c:pt idx="2">
                  <c:v>1170</c:v>
                </c:pt>
                <c:pt idx="3">
                  <c:v>1210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720270466786434E-2"/>
          <c:y val="0.13021058359770724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333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310,2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403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096,6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299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767,0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237,8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(отчет)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333310.2</c:v>
                </c:pt>
                <c:pt idx="2">
                  <c:v>403096.6</c:v>
                </c:pt>
                <c:pt idx="3">
                  <c:v>299767</c:v>
                </c:pt>
                <c:pt idx="4">
                  <c:v>307237.8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915,5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337,1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972,9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130,0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(отчет)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8915.5</c:v>
                </c:pt>
                <c:pt idx="2">
                  <c:v>7337.1</c:v>
                </c:pt>
                <c:pt idx="3">
                  <c:v>4972.8999999999996</c:v>
                </c:pt>
                <c:pt idx="4">
                  <c:v>5130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577388120"/>
        <c:axId val="577386552"/>
        <c:axId val="0"/>
      </c:bar3DChart>
      <c:catAx>
        <c:axId val="577388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577386552"/>
        <c:crosses val="autoZero"/>
        <c:auto val="1"/>
        <c:lblAlgn val="ctr"/>
        <c:lblOffset val="100"/>
        <c:noMultiLvlLbl val="0"/>
      </c:catAx>
      <c:valAx>
        <c:axId val="577386552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577388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26270.9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32098.5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22396.7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23172.2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7384200"/>
        <c:axId val="577384984"/>
        <c:axId val="0"/>
      </c:bar3DChart>
      <c:catAx>
        <c:axId val="577384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77384984"/>
        <c:crosses val="autoZero"/>
        <c:auto val="1"/>
        <c:lblAlgn val="ctr"/>
        <c:lblOffset val="100"/>
        <c:noMultiLvlLbl val="0"/>
      </c:catAx>
      <c:valAx>
        <c:axId val="5773849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7384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71031706558246"/>
          <c:y val="0.33988733394702175"/>
          <c:w val="0.22728968293441751"/>
          <c:h val="0.4579292776993031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29361.8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tx>
                <c:rich>
                  <a:bodyPr rot="-5400000" vert="horz"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/>
                      <a:t>30</a:t>
                    </a:r>
                    <a:r>
                      <a:rPr lang="en-US" baseline="0" dirty="0" smtClean="0"/>
                      <a:t> 506,9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29532.2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7313.5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7506.1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7402624"/>
        <c:axId val="577394000"/>
        <c:axId val="0"/>
      </c:bar3DChart>
      <c:catAx>
        <c:axId val="577402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77394000"/>
        <c:crosses val="autoZero"/>
        <c:auto val="1"/>
        <c:lblAlgn val="ctr"/>
        <c:lblOffset val="100"/>
        <c:noMultiLvlLbl val="0"/>
      </c:catAx>
      <c:valAx>
        <c:axId val="5773940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7402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188138.8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222 772,9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222772.9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215</a:t>
                    </a:r>
                    <a:r>
                      <a:rPr lang="en-US" baseline="0" dirty="0" smtClean="0"/>
                      <a:t> 161,4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215161.4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220802.1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7399488"/>
        <c:axId val="577399880"/>
        <c:axId val="0"/>
      </c:bar3DChart>
      <c:catAx>
        <c:axId val="577399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77399880"/>
        <c:crosses val="autoZero"/>
        <c:auto val="1"/>
        <c:lblAlgn val="ctr"/>
        <c:lblOffset val="100"/>
        <c:noMultiLvlLbl val="0"/>
      </c:catAx>
      <c:valAx>
        <c:axId val="5773998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7399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62942.400000000001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92</a:t>
                    </a:r>
                    <a:r>
                      <a:rPr lang="en-US" baseline="0" dirty="0" smtClean="0"/>
                      <a:t> 397,6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92397.6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54895.5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55483.5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7352056"/>
        <c:axId val="577355192"/>
        <c:axId val="0"/>
      </c:bar3DChart>
      <c:catAx>
        <c:axId val="577352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77355192"/>
        <c:crosses val="autoZero"/>
        <c:auto val="1"/>
        <c:lblAlgn val="ctr"/>
        <c:lblOffset val="100"/>
        <c:noMultiLvlLbl val="0"/>
      </c:catAx>
      <c:valAx>
        <c:axId val="57735519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7352056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928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1.3888888888888904E-2"/>
                  <c:y val="-2.5535140192756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7352448"/>
        <c:axId val="577348920"/>
        <c:axId val="0"/>
      </c:bar3DChart>
      <c:catAx>
        <c:axId val="57735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77348920"/>
        <c:crosses val="autoZero"/>
        <c:auto val="1"/>
        <c:lblAlgn val="ctr"/>
        <c:lblOffset val="100"/>
        <c:noMultiLvlLbl val="0"/>
      </c:catAx>
      <c:valAx>
        <c:axId val="577348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735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01531058617662"/>
          <c:y val="0.41721605831591357"/>
          <c:w val="0.29198468941382327"/>
          <c:h val="0.2414525766494207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393E-2"/>
                  <c:y val="0.10836674712910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983168"/>
        <c:axId val="304994928"/>
        <c:axId val="0"/>
      </c:bar3DChart>
      <c:catAx>
        <c:axId val="304983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4994928"/>
        <c:crosses val="autoZero"/>
        <c:auto val="1"/>
        <c:lblAlgn val="ctr"/>
        <c:lblOffset val="100"/>
        <c:noMultiLvlLbl val="0"/>
      </c:catAx>
      <c:valAx>
        <c:axId val="304994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9831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8.953855554511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52456"/>
        <c:axId val="584854808"/>
        <c:axId val="0"/>
      </c:bar3DChart>
      <c:catAx>
        <c:axId val="584852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54808"/>
        <c:crosses val="autoZero"/>
        <c:auto val="1"/>
        <c:lblAlgn val="ctr"/>
        <c:lblOffset val="100"/>
        <c:noMultiLvlLbl val="0"/>
      </c:catAx>
      <c:valAx>
        <c:axId val="5848548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52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86774841109609"/>
          <c:y val="0.47731769119670514"/>
          <c:w val="0.29178319267207858"/>
          <c:h val="0.2778486151111415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1249.5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57160"/>
        <c:axId val="584847752"/>
        <c:axId val="0"/>
      </c:bar3DChart>
      <c:catAx>
        <c:axId val="584857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47752"/>
        <c:crosses val="autoZero"/>
        <c:auto val="1"/>
        <c:lblAlgn val="ctr"/>
        <c:lblOffset val="100"/>
        <c:noMultiLvlLbl val="0"/>
      </c:catAx>
      <c:valAx>
        <c:axId val="5848477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57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51672"/>
        <c:axId val="584848144"/>
        <c:axId val="0"/>
      </c:bar3DChart>
      <c:catAx>
        <c:axId val="584851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48144"/>
        <c:crosses val="autoZero"/>
        <c:auto val="1"/>
        <c:lblAlgn val="ctr"/>
        <c:lblOffset val="100"/>
        <c:noMultiLvlLbl val="0"/>
      </c:catAx>
      <c:valAx>
        <c:axId val="5848481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51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7045981245749"/>
          <c:y val="0.21688508969088902"/>
          <c:w val="0.29944114396645988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941981105413238E-3"/>
                  <c:y val="0.1133663423798682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57944"/>
        <c:axId val="584855984"/>
        <c:axId val="0"/>
      </c:bar3DChart>
      <c:catAx>
        <c:axId val="584857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55984"/>
        <c:crosses val="autoZero"/>
        <c:auto val="1"/>
        <c:lblAlgn val="ctr"/>
        <c:lblOffset val="100"/>
        <c:noMultiLvlLbl val="0"/>
      </c:catAx>
      <c:valAx>
        <c:axId val="5848559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57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5748815433762"/>
          <c:y val="0.26843915602846774"/>
          <c:w val="0.3520425118456623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48928"/>
        <c:axId val="584859512"/>
        <c:axId val="0"/>
      </c:bar3DChart>
      <c:catAx>
        <c:axId val="584848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59512"/>
        <c:crosses val="autoZero"/>
        <c:auto val="1"/>
        <c:lblAlgn val="ctr"/>
        <c:lblOffset val="100"/>
        <c:noMultiLvlLbl val="0"/>
      </c:catAx>
      <c:valAx>
        <c:axId val="5848595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48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53240"/>
        <c:axId val="584851280"/>
        <c:axId val="0"/>
      </c:bar3DChart>
      <c:catAx>
        <c:axId val="584853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51280"/>
        <c:crosses val="autoZero"/>
        <c:auto val="1"/>
        <c:lblAlgn val="ctr"/>
        <c:lblOffset val="100"/>
        <c:noMultiLvlLbl val="0"/>
      </c:catAx>
      <c:valAx>
        <c:axId val="5848512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53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38227498531913"/>
          <c:y val="0.26843915602846774"/>
          <c:w val="0.29761772501468092"/>
          <c:h val="0.335463264739479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1.7963539030642687E-2"/>
                  <c:y val="9.831814347907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49320"/>
        <c:axId val="584850104"/>
        <c:axId val="0"/>
      </c:bar3DChart>
      <c:catAx>
        <c:axId val="584849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50104"/>
        <c:crosses val="autoZero"/>
        <c:auto val="1"/>
        <c:lblAlgn val="ctr"/>
        <c:lblOffset val="100"/>
        <c:noMultiLvlLbl val="0"/>
      </c:catAx>
      <c:valAx>
        <c:axId val="584850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49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10413.9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0.189980834193105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11328.3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584850496"/>
        <c:axId val="584850888"/>
        <c:axId val="0"/>
      </c:bar3DChart>
      <c:catAx>
        <c:axId val="584850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50888"/>
        <c:crosses val="autoZero"/>
        <c:auto val="1"/>
        <c:lblAlgn val="ctr"/>
        <c:lblOffset val="100"/>
        <c:noMultiLvlLbl val="0"/>
      </c:catAx>
      <c:valAx>
        <c:axId val="58485088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50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522354958463736"/>
          <c:y val="0.26843906551220392"/>
          <c:w val="0.4647764504153627"/>
          <c:h val="0.3278385734918342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67744"/>
        <c:axId val="584861472"/>
        <c:axId val="0"/>
      </c:bar3DChart>
      <c:catAx>
        <c:axId val="584867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61472"/>
        <c:crosses val="autoZero"/>
        <c:auto val="1"/>
        <c:lblAlgn val="ctr"/>
        <c:lblOffset val="100"/>
        <c:noMultiLvlLbl val="0"/>
      </c:catAx>
      <c:valAx>
        <c:axId val="5848614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67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2376100384010226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1193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72056"/>
        <c:axId val="584863040"/>
        <c:axId val="0"/>
      </c:bar3DChart>
      <c:catAx>
        <c:axId val="584872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63040"/>
        <c:crosses val="autoZero"/>
        <c:auto val="1"/>
        <c:lblAlgn val="ctr"/>
        <c:lblOffset val="100"/>
        <c:noMultiLvlLbl val="0"/>
      </c:catAx>
      <c:valAx>
        <c:axId val="5848630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72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26566688378932002"/>
          <c:w val="0.30496534479030696"/>
          <c:h val="0.331004940267986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tx>
                <c:rich>
                  <a:bodyPr rot="-5400000" vert="horz"/>
                  <a:lstStyle/>
                  <a:p>
                    <a:pPr algn="ctr" rtl="0">
                      <a:defRPr lang="ru-RU" sz="1400" b="0" i="0" u="none" strike="noStrike" kern="1200" baseline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0,5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66568"/>
        <c:axId val="584863432"/>
        <c:axId val="0"/>
      </c:bar3DChart>
      <c:catAx>
        <c:axId val="584866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63432"/>
        <c:crosses val="autoZero"/>
        <c:auto val="1"/>
        <c:lblAlgn val="ctr"/>
        <c:lblOffset val="100"/>
        <c:noMultiLvlLbl val="0"/>
      </c:catAx>
      <c:valAx>
        <c:axId val="5848634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66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68920"/>
        <c:axId val="584870880"/>
        <c:axId val="0"/>
      </c:bar3DChart>
      <c:catAx>
        <c:axId val="584868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84870880"/>
        <c:crosses val="autoZero"/>
        <c:auto val="1"/>
        <c:lblAlgn val="ctr"/>
        <c:lblOffset val="100"/>
        <c:noMultiLvlLbl val="0"/>
      </c:catAx>
      <c:valAx>
        <c:axId val="5848708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84868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53625883898037"/>
          <c:y val="0.25180566882217681"/>
          <c:w val="0.3245432359277025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0.16251586945398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65000"/>
        <c:axId val="584870096"/>
        <c:axId val="0"/>
      </c:bar3DChart>
      <c:catAx>
        <c:axId val="584865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4870096"/>
        <c:crosses val="autoZero"/>
        <c:auto val="1"/>
        <c:lblAlgn val="ctr"/>
        <c:lblOffset val="100"/>
        <c:noMultiLvlLbl val="0"/>
      </c:catAx>
      <c:valAx>
        <c:axId val="5848700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84865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25180566882217681"/>
          <c:w val="0.30795463190601652"/>
          <c:h val="0.2394388456292861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13300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9.6143075494400532E-3"/>
                  <c:y val="0.18851252355315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9729.6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4866176"/>
        <c:axId val="584860296"/>
        <c:axId val="0"/>
      </c:bar3DChart>
      <c:catAx>
        <c:axId val="584866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4860296"/>
        <c:crosses val="autoZero"/>
        <c:auto val="1"/>
        <c:lblAlgn val="ctr"/>
        <c:lblOffset val="100"/>
        <c:noMultiLvlLbl val="0"/>
      </c:catAx>
      <c:valAx>
        <c:axId val="5848602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84866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2394388456292860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image" Target="../media/image244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image" Target="../media/image2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33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 custScaleX="92729" custLinFactNeighborX="-1082" custLinFactNeighborY="-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 custScaleX="96360" custLinFactNeighborX="1059" custLinFactNeighborY="-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 custScaleX="96359" custScaleY="112542" custLinFactNeighborX="-1054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X="93026" custScaleY="102918" custLinFactNeighborX="-2669" custLinFactNeighborY="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 custLinFactNeighborX="-14037" custLinFactNeighborY="3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 custLinFactNeighborX="-42221" custLinFactNeighborY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 custLinFactNeighborX="-52694" custLinFactNeighborY="-4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7 153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1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316 571,9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1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76,5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12 514,5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78,5%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3,1%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0,02%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18,3 %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73 933,7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19 911,0   24 996,6   20 924,8    21 644,7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419,6        494,9           0,0            0,0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28,5         30,0           0,0            0,0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679,7        823,2        719,4         746,0              0,0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688,5        762,6       752,5         781,5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4 473,7        4 921,1       0,0              0,0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23 542,3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5 438,3</a:t>
          </a:r>
          <a:endParaRPr lang="ru-RU" sz="1600" b="1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6 957,3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6 967,5       8 025,4     6 882,2      7 346,0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30 130,2       36 949,0   30 245,6   31 618,7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121 156,9    144 823,9   142 812,6   146 045,7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9 119,3        9 647,1     8 980,9     9 429,9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6 565,4       10 000,2    12 496,7    12 496,7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28 725,2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31 673,0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21 170,0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20 716,2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11 940,8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10 942,0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11 488,2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935,3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1 115,4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951,4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999,0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256,5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351,3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124,1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139,2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12 952,0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13 743,5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13 446,0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13 580,0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4 318,9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4 965,3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4 771,2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5 009,8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2 288,5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2 465,0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2 200,0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1 386,0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1 358,3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1 249,8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1 299,7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7 738,9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373,3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69FF812A-F68A-4DBF-92DE-CDA469373B44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A52A4-5379-454A-B57D-2DEA5E4E444D}" type="presOf" srcId="{48CEC056-8ADD-4D49-B8F6-3E2BCA3BEE13}" destId="{7FB67BE6-7A52-4728-BADD-5BB631B00D32}" srcOrd="0" destOrd="0" presId="urn:microsoft.com/office/officeart/2005/8/layout/process4"/>
    <dgm:cxn modelId="{4632F83F-69BF-4072-A20D-7B8D190D2C3D}" type="presOf" srcId="{4DF5D494-69BC-4705-964B-23897E8A8E7A}" destId="{AE5A27BB-AF77-41D8-AEE2-812D8D556EE1}" srcOrd="1" destOrd="0" presId="urn:microsoft.com/office/officeart/2005/8/layout/process4"/>
    <dgm:cxn modelId="{B25621B7-AD7F-4E6F-AA67-F20F403D51BD}" type="presOf" srcId="{4DF5D494-69BC-4705-964B-23897E8A8E7A}" destId="{E0FF52FB-DF70-4FDB-8ECA-8F0AEF90F0C2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0A931853-7442-4946-AF54-24B90E52F4B1}" type="presOf" srcId="{CFE6BFBC-C930-4BBB-87AC-02A632718685}" destId="{11990FBE-AFE9-40BA-9AE1-DD819D46B350}" srcOrd="0" destOrd="0" presId="urn:microsoft.com/office/officeart/2005/8/layout/process4"/>
    <dgm:cxn modelId="{79FBE091-EEE0-4B0D-B98A-714D1B9F8225}" type="presOf" srcId="{084BDC5D-B174-473A-9964-3A64302ACC11}" destId="{8400F8F8-C7C9-4D61-9285-46E0CAE02A8B}" srcOrd="0" destOrd="0" presId="urn:microsoft.com/office/officeart/2005/8/layout/process4"/>
    <dgm:cxn modelId="{4F895A2A-828D-4834-BF69-4CCD090DAF41}" type="presOf" srcId="{DED89EDD-978A-409A-B6B9-7C8B0CA85AA8}" destId="{01529E76-B048-45C3-AF19-633418DA077A}" srcOrd="0" destOrd="0" presId="urn:microsoft.com/office/officeart/2005/8/layout/process4"/>
    <dgm:cxn modelId="{8B5A73C9-E29B-47CE-AE1F-8B86DBA20E84}" type="presOf" srcId="{DED89EDD-978A-409A-B6B9-7C8B0CA85AA8}" destId="{B7FAECE0-4C06-41AA-B97B-6F4FDFDBFAFE}" srcOrd="1" destOrd="0" presId="urn:microsoft.com/office/officeart/2005/8/layout/process4"/>
    <dgm:cxn modelId="{E3237668-C4DF-4499-AAA3-E27CF7083F2F}" type="presOf" srcId="{4EC12C7C-B899-4823-8090-88CD745905CC}" destId="{23CFD648-9CE0-4896-A3A3-341AFC6B3BC7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C782B6BB-C5F9-4C95-A022-CC32A8DBFFFB}" type="presParOf" srcId="{23CFD648-9CE0-4896-A3A3-341AFC6B3BC7}" destId="{8E0B9C63-F902-4929-B1FA-4C6FBE4374F3}" srcOrd="0" destOrd="0" presId="urn:microsoft.com/office/officeart/2005/8/layout/process4"/>
    <dgm:cxn modelId="{5396F3CF-8EC3-49D3-9558-51313EBAD25D}" type="presParOf" srcId="{8E0B9C63-F902-4929-B1FA-4C6FBE4374F3}" destId="{E0FF52FB-DF70-4FDB-8ECA-8F0AEF90F0C2}" srcOrd="0" destOrd="0" presId="urn:microsoft.com/office/officeart/2005/8/layout/process4"/>
    <dgm:cxn modelId="{8BBA9404-E514-410D-9924-713EA4DD6524}" type="presParOf" srcId="{8E0B9C63-F902-4929-B1FA-4C6FBE4374F3}" destId="{AE5A27BB-AF77-41D8-AEE2-812D8D556EE1}" srcOrd="1" destOrd="0" presId="urn:microsoft.com/office/officeart/2005/8/layout/process4"/>
    <dgm:cxn modelId="{F2D928C4-9663-4DD0-8612-3C7545E55D2C}" type="presParOf" srcId="{8E0B9C63-F902-4929-B1FA-4C6FBE4374F3}" destId="{4F7674BE-1D46-4B4F-A202-E7F8F6E904A0}" srcOrd="2" destOrd="0" presId="urn:microsoft.com/office/officeart/2005/8/layout/process4"/>
    <dgm:cxn modelId="{66FE9264-1E35-4D53-805E-D85EBED3345A}" type="presParOf" srcId="{4F7674BE-1D46-4B4F-A202-E7F8F6E904A0}" destId="{22052C45-47D7-41F9-8331-5F0F5F725023}" srcOrd="0" destOrd="0" presId="urn:microsoft.com/office/officeart/2005/8/layout/process4"/>
    <dgm:cxn modelId="{7D791DC2-1D8F-4C1D-9420-5425F8B9E0DE}" type="presParOf" srcId="{4F7674BE-1D46-4B4F-A202-E7F8F6E904A0}" destId="{7FB67BE6-7A52-4728-BADD-5BB631B00D32}" srcOrd="1" destOrd="0" presId="urn:microsoft.com/office/officeart/2005/8/layout/process4"/>
    <dgm:cxn modelId="{7A2AA4DD-4699-4B64-BA13-A769FF8BBAFA}" type="presParOf" srcId="{23CFD648-9CE0-4896-A3A3-341AFC6B3BC7}" destId="{6E83B96D-F6C3-44AD-AEF9-025906CA1DA9}" srcOrd="1" destOrd="0" presId="urn:microsoft.com/office/officeart/2005/8/layout/process4"/>
    <dgm:cxn modelId="{D9AA5233-6194-4CD1-81E2-FEA2429DC1A3}" type="presParOf" srcId="{23CFD648-9CE0-4896-A3A3-341AFC6B3BC7}" destId="{19C349BE-6CB2-4766-ADAE-0DE686A717A1}" srcOrd="2" destOrd="0" presId="urn:microsoft.com/office/officeart/2005/8/layout/process4"/>
    <dgm:cxn modelId="{4DB53F1A-D590-469E-890B-2F27A8437155}" type="presParOf" srcId="{19C349BE-6CB2-4766-ADAE-0DE686A717A1}" destId="{01529E76-B048-45C3-AF19-633418DA077A}" srcOrd="0" destOrd="0" presId="urn:microsoft.com/office/officeart/2005/8/layout/process4"/>
    <dgm:cxn modelId="{8727907F-D94D-4AF9-93D2-4DBACB45D0E6}" type="presParOf" srcId="{19C349BE-6CB2-4766-ADAE-0DE686A717A1}" destId="{B7FAECE0-4C06-41AA-B97B-6F4FDFDBFAFE}" srcOrd="1" destOrd="0" presId="urn:microsoft.com/office/officeart/2005/8/layout/process4"/>
    <dgm:cxn modelId="{CB5CF7BB-EA50-44FC-818C-B1331D2B6B2D}" type="presParOf" srcId="{19C349BE-6CB2-4766-ADAE-0DE686A717A1}" destId="{DFB10B7B-5059-44CC-88B9-887A5B5E46D8}" srcOrd="2" destOrd="0" presId="urn:microsoft.com/office/officeart/2005/8/layout/process4"/>
    <dgm:cxn modelId="{C02C5082-6DB1-40CD-A261-B3AA1DB33F01}" type="presParOf" srcId="{DFB10B7B-5059-44CC-88B9-887A5B5E46D8}" destId="{11990FBE-AFE9-40BA-9AE1-DD819D46B350}" srcOrd="0" destOrd="0" presId="urn:microsoft.com/office/officeart/2005/8/layout/process4"/>
    <dgm:cxn modelId="{099D8F1D-3AD7-4797-AD71-0027F72CBC5D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1 728,1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36 082,5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35773-C59A-4FEE-A85C-2E5E0AE8C637}" type="presOf" srcId="{4EC12C7C-B899-4823-8090-88CD745905CC}" destId="{23CFD648-9CE0-4896-A3A3-341AFC6B3BC7}" srcOrd="0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8491ED0B-A162-4374-BB2B-628EC073734E}" type="presOf" srcId="{F3F3DA5A-CC07-4FC0-8D87-07189152F7C3}" destId="{22052C45-47D7-41F9-8331-5F0F5F725023}" srcOrd="0" destOrd="0" presId="urn:microsoft.com/office/officeart/2005/8/layout/process4"/>
    <dgm:cxn modelId="{5540F798-98D1-42AD-BC22-9DE2E4A07D75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EFCAE452-DA92-47A8-8B98-0A746CD09534}" type="presOf" srcId="{084BDC5D-B174-473A-9964-3A64302ACC11}" destId="{8400F8F8-C7C9-4D61-9285-46E0CAE02A8B}" srcOrd="0" destOrd="0" presId="urn:microsoft.com/office/officeart/2005/8/layout/process4"/>
    <dgm:cxn modelId="{B733E167-841A-44E2-B2A8-6A0F50E48D64}" type="presOf" srcId="{CFE6BFBC-C930-4BBB-87AC-02A632718685}" destId="{11990FBE-AFE9-40BA-9AE1-DD819D46B350}" srcOrd="0" destOrd="0" presId="urn:microsoft.com/office/officeart/2005/8/layout/process4"/>
    <dgm:cxn modelId="{2E1C8579-0871-4867-8B0C-A572793E4D13}" type="presOf" srcId="{4DF5D494-69BC-4705-964B-23897E8A8E7A}" destId="{AE5A27BB-AF77-41D8-AEE2-812D8D556EE1}" srcOrd="1" destOrd="0" presId="urn:microsoft.com/office/officeart/2005/8/layout/process4"/>
    <dgm:cxn modelId="{19985C97-8F98-450F-ACFE-9E5F02FF93A0}" type="presOf" srcId="{4DF5D494-69BC-4705-964B-23897E8A8E7A}" destId="{E0FF52FB-DF70-4FDB-8ECA-8F0AEF90F0C2}" srcOrd="0" destOrd="0" presId="urn:microsoft.com/office/officeart/2005/8/layout/process4"/>
    <dgm:cxn modelId="{5D9A8631-F5D6-4DD0-B6AE-B397E9F44FCD}" type="presOf" srcId="{DED89EDD-978A-409A-B6B9-7C8B0CA85AA8}" destId="{01529E76-B048-45C3-AF19-633418DA077A}" srcOrd="0" destOrd="0" presId="urn:microsoft.com/office/officeart/2005/8/layout/process4"/>
    <dgm:cxn modelId="{B137C325-4407-4D65-B54C-2EE6A33C6BB1}" type="presOf" srcId="{48CEC056-8ADD-4D49-B8F6-3E2BCA3BEE13}" destId="{7FB67BE6-7A52-4728-BADD-5BB631B00D32}" srcOrd="0" destOrd="0" presId="urn:microsoft.com/office/officeart/2005/8/layout/process4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75F40826-F691-4DBB-9327-12AA69FF4CAE}" type="presParOf" srcId="{23CFD648-9CE0-4896-A3A3-341AFC6B3BC7}" destId="{8E0B9C63-F902-4929-B1FA-4C6FBE4374F3}" srcOrd="0" destOrd="0" presId="urn:microsoft.com/office/officeart/2005/8/layout/process4"/>
    <dgm:cxn modelId="{873C426C-3EF7-4F18-B0ED-C571B7E238B1}" type="presParOf" srcId="{8E0B9C63-F902-4929-B1FA-4C6FBE4374F3}" destId="{E0FF52FB-DF70-4FDB-8ECA-8F0AEF90F0C2}" srcOrd="0" destOrd="0" presId="urn:microsoft.com/office/officeart/2005/8/layout/process4"/>
    <dgm:cxn modelId="{94FF59A8-0B91-4F9B-A305-997DB370A1A8}" type="presParOf" srcId="{8E0B9C63-F902-4929-B1FA-4C6FBE4374F3}" destId="{AE5A27BB-AF77-41D8-AEE2-812D8D556EE1}" srcOrd="1" destOrd="0" presId="urn:microsoft.com/office/officeart/2005/8/layout/process4"/>
    <dgm:cxn modelId="{B2E87509-90A4-424E-8FFC-87E8A2086F80}" type="presParOf" srcId="{8E0B9C63-F902-4929-B1FA-4C6FBE4374F3}" destId="{4F7674BE-1D46-4B4F-A202-E7F8F6E904A0}" srcOrd="2" destOrd="0" presId="urn:microsoft.com/office/officeart/2005/8/layout/process4"/>
    <dgm:cxn modelId="{ECE4C837-0476-4BAC-BF1F-1174383EA265}" type="presParOf" srcId="{4F7674BE-1D46-4B4F-A202-E7F8F6E904A0}" destId="{22052C45-47D7-41F9-8331-5F0F5F725023}" srcOrd="0" destOrd="0" presId="urn:microsoft.com/office/officeart/2005/8/layout/process4"/>
    <dgm:cxn modelId="{FE9D65AD-87B4-44A7-90A8-5A9CF01C8571}" type="presParOf" srcId="{4F7674BE-1D46-4B4F-A202-E7F8F6E904A0}" destId="{7FB67BE6-7A52-4728-BADD-5BB631B00D32}" srcOrd="1" destOrd="0" presId="urn:microsoft.com/office/officeart/2005/8/layout/process4"/>
    <dgm:cxn modelId="{FE7EE4E2-A44F-49CD-9189-07C6E2827D8B}" type="presParOf" srcId="{23CFD648-9CE0-4896-A3A3-341AFC6B3BC7}" destId="{6E83B96D-F6C3-44AD-AEF9-025906CA1DA9}" srcOrd="1" destOrd="0" presId="urn:microsoft.com/office/officeart/2005/8/layout/process4"/>
    <dgm:cxn modelId="{83F6EF1E-0581-42ED-BA01-6EBEBC846F87}" type="presParOf" srcId="{23CFD648-9CE0-4896-A3A3-341AFC6B3BC7}" destId="{19C349BE-6CB2-4766-ADAE-0DE686A717A1}" srcOrd="2" destOrd="0" presId="urn:microsoft.com/office/officeart/2005/8/layout/process4"/>
    <dgm:cxn modelId="{7AA92BDA-B8E3-42A1-AE1A-5B7DC8BE94EF}" type="presParOf" srcId="{19C349BE-6CB2-4766-ADAE-0DE686A717A1}" destId="{01529E76-B048-45C3-AF19-633418DA077A}" srcOrd="0" destOrd="0" presId="urn:microsoft.com/office/officeart/2005/8/layout/process4"/>
    <dgm:cxn modelId="{F506F78A-7B5B-4E43-889E-1A272951978D}" type="presParOf" srcId="{19C349BE-6CB2-4766-ADAE-0DE686A717A1}" destId="{B7FAECE0-4C06-41AA-B97B-6F4FDFDBFAFE}" srcOrd="1" destOrd="0" presId="urn:microsoft.com/office/officeart/2005/8/layout/process4"/>
    <dgm:cxn modelId="{53A2D72E-DFDC-4463-A8B2-0E7D4FED0201}" type="presParOf" srcId="{19C349BE-6CB2-4766-ADAE-0DE686A717A1}" destId="{DFB10B7B-5059-44CC-88B9-887A5B5E46D8}" srcOrd="2" destOrd="0" presId="urn:microsoft.com/office/officeart/2005/8/layout/process4"/>
    <dgm:cxn modelId="{004DF583-5D0F-4A8C-BCE7-B9CCB7B1CDC2}" type="presParOf" srcId="{DFB10B7B-5059-44CC-88B9-887A5B5E46D8}" destId="{11990FBE-AFE9-40BA-9AE1-DD819D46B350}" srcOrd="0" destOrd="0" presId="urn:microsoft.com/office/officeart/2005/8/layout/process4"/>
    <dgm:cxn modelId="{9D790EE2-D9DD-4610-9EE8-1CAA44075E1C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6C7E1154-F47D-49F2-BDDC-2FDBA3847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en-US" sz="1500" dirty="0" smtClean="0">
              <a:latin typeface="Sitka Small" panose="02000505000000020004" pitchFamily="2" charset="0"/>
            </a:rPr>
            <a:t>fin_holm19</a:t>
          </a:r>
          <a:r>
            <a:rPr lang="ru-RU" sz="1500" dirty="0" smtClean="0">
              <a:latin typeface="Sitka Small" panose="02000505000000020004" pitchFamily="2" charset="0"/>
            </a:rPr>
            <a:t>.</a:t>
          </a:r>
          <a:r>
            <a:rPr lang="en-US" sz="1500" dirty="0" smtClean="0">
              <a:latin typeface="Sitka Small" panose="02000505000000020004" pitchFamily="2" charset="0"/>
            </a:rPr>
            <a:t>mail</a:t>
          </a:r>
          <a:r>
            <a:rPr lang="ru-RU" sz="1500" dirty="0" smtClean="0">
              <a:latin typeface="Sitka Small" panose="02000505000000020004" pitchFamily="2" charset="0"/>
            </a:rPr>
            <a:t>.</a:t>
          </a:r>
          <a:r>
            <a:rPr lang="en-US" sz="1500" dirty="0" err="1" smtClean="0">
              <a:latin typeface="Sitka Small" panose="02000505000000020004" pitchFamily="2" charset="0"/>
            </a:rPr>
            <a:t>ru</a:t>
          </a:r>
          <a:endParaRPr lang="ru-RU" sz="1500" dirty="0">
            <a:latin typeface="Sitka Small" panose="02000505000000020004" pitchFamily="2" charset="0"/>
          </a:endParaRPr>
        </a:p>
      </dgm:t>
    </dgm:pt>
    <dgm:pt modelId="{6CF81D44-19FC-418F-851E-C83DE866643F}" type="parTrans" cxnId="{03D648B6-93EB-4E48-9F93-FE62276D0CBD}">
      <dgm:prSet/>
      <dgm:spPr/>
    </dgm:pt>
    <dgm:pt modelId="{624112B9-357F-4825-9454-C13351334349}" type="sibTrans" cxnId="{03D648B6-93EB-4E48-9F93-FE62276D0CBD}">
      <dgm:prSet/>
      <dgm:spPr/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0380FD8B-DD58-42FF-9026-4B21A28F1A04}" type="presOf" srcId="{6C7E1154-F47D-49F2-BDDC-2FDBA38476E9}" destId="{AA2A37BE-E7B4-4C05-872C-3716C3372581}" srcOrd="0" destOrd="2" presId="urn:microsoft.com/office/officeart/2005/8/layout/bList2#1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03D648B6-93EB-4E48-9F93-FE62276D0CBD}" srcId="{EEA573DC-A484-4FD1-AD47-4291C1157057}" destId="{6C7E1154-F47D-49F2-BDDC-2FDBA38476E9}" srcOrd="2" destOrd="0" parTransId="{6CF81D44-19FC-418F-851E-C83DE866643F}" sibTransId="{624112B9-357F-4825-9454-C13351334349}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00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9966"/>
        </a:solidFill>
      </dgm:spPr>
      <dgm:t>
        <a:bodyPr/>
        <a:lstStyle/>
        <a:p>
          <a:pPr marL="0" algn="ctr" defTabSz="914400" rtl="0" eaLnBrk="1" latinLnBrk="0" hangingPunct="1"/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66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-2965" custLinFactNeighborY="-573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 custScaleX="11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 custLinFactNeighborX="2304" custLinFactNeighborY="1637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800" dirty="0" smtClean="0">
              <a:latin typeface="Sitka Small" panose="02000505000000020004" pitchFamily="2" charset="0"/>
            </a:rPr>
            <a:t>Доходы бюджета</a:t>
          </a:r>
          <a:endParaRPr lang="ru-RU" sz="48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648" custLinFactNeighborY="-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14D72A1E-076D-4258-9B6A-9E7B3911F976}" type="presOf" srcId="{F78657EC-9FC1-4178-AED5-7EBC196D8BDD}" destId="{C3CA5302-D760-4935-83CE-CAD436EDBEE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74499654-69DE-41AE-A68E-AA8371EC09EB}" type="presOf" srcId="{C9D24032-55D5-4549-829F-63C4A1811047}" destId="{2CC34557-A9E8-46DD-AD39-D7F498986942}" srcOrd="0" destOrd="0" presId="urn:microsoft.com/office/officeart/2008/layout/HorizontalMultiLevelHierarchy"/>
    <dgm:cxn modelId="{52242EB9-480A-4B07-AEFE-F41227326D72}" type="presOf" srcId="{F78657EC-9FC1-4178-AED5-7EBC196D8BDD}" destId="{BE2FAE97-92DA-49B2-B190-5A760CF9634D}" srcOrd="1" destOrd="0" presId="urn:microsoft.com/office/officeart/2008/layout/HorizontalMultiLevelHierarchy"/>
    <dgm:cxn modelId="{9CDC26C8-2072-4D29-ACBA-FE944272CF29}" type="presOf" srcId="{2DDF7F06-6D40-48E3-91D6-5E4BAA825DC8}" destId="{F8517B3E-9151-4ED5-9CF7-90583179D1D8}" srcOrd="0" destOrd="0" presId="urn:microsoft.com/office/officeart/2008/layout/HorizontalMultiLevelHierarchy"/>
    <dgm:cxn modelId="{054570AF-6816-472D-B994-6F29B4CCBB7C}" type="presOf" srcId="{6880C1AA-68DD-4204-BBB8-42703D4EFDE6}" destId="{D36E6FC4-4319-4BD3-8093-FB4CA8D2DD1A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D21C4125-5FA2-4DB4-92C5-45ECB18706AA}" type="presOf" srcId="{20E3CE88-01D3-41A7-9D99-87602A562D7F}" destId="{2D0830CB-CAC8-4D26-A94F-EF9A7C7CE15F}" srcOrd="0" destOrd="0" presId="urn:microsoft.com/office/officeart/2008/layout/HorizontalMultiLevelHierarchy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3D2D3F43-3715-43C8-8331-487FF2CCBC1F}" type="presOf" srcId="{52EDB3A4-D7FD-41EC-B767-6E8D238E659F}" destId="{32C7786F-2271-4CC2-9897-2F12D6256F86}" srcOrd="0" destOrd="0" presId="urn:microsoft.com/office/officeart/2008/layout/HorizontalMultiLevelHierarchy"/>
    <dgm:cxn modelId="{EB20B679-21E6-4BE8-AC6C-98EB174581A8}" type="presOf" srcId="{76C410F1-B307-4A58-8E4A-E935CC8A6C42}" destId="{3635D7EA-A0D2-4C31-BD91-D42E31987555}" srcOrd="0" destOrd="0" presId="urn:microsoft.com/office/officeart/2008/layout/HorizontalMultiLevelHierarchy"/>
    <dgm:cxn modelId="{E144D384-573E-4C1E-9739-0B05E011B8CB}" type="presOf" srcId="{52EDB3A4-D7FD-41EC-B767-6E8D238E659F}" destId="{B46F572E-2E3B-4A76-8982-94F1855F5BFE}" srcOrd="1" destOrd="0" presId="urn:microsoft.com/office/officeart/2008/layout/HorizontalMultiLevelHierarchy"/>
    <dgm:cxn modelId="{46B3535A-3B18-4524-BAFC-D97D5BE246C2}" type="presOf" srcId="{3CC6EA65-40BB-426A-8ECB-DEFBC77FD996}" destId="{B8AB521B-3087-43E1-B997-014A727E8D05}" srcOrd="0" destOrd="0" presId="urn:microsoft.com/office/officeart/2008/layout/HorizontalMultiLevelHierarchy"/>
    <dgm:cxn modelId="{37E3AF89-BB3E-4772-A696-92908AEB29EC}" type="presOf" srcId="{20E3CE88-01D3-41A7-9D99-87602A562D7F}" destId="{ED9E8322-3230-4153-BCE8-518A9AFB39B7}" srcOrd="1" destOrd="0" presId="urn:microsoft.com/office/officeart/2008/layout/HorizontalMultiLevelHierarchy"/>
    <dgm:cxn modelId="{AB6FD351-682D-4699-BC94-000515BD6E7B}" type="presParOf" srcId="{D36E6FC4-4319-4BD3-8093-FB4CA8D2DD1A}" destId="{697C86B7-E4EB-4C01-84E4-D04481AA7E28}" srcOrd="0" destOrd="0" presId="urn:microsoft.com/office/officeart/2008/layout/HorizontalMultiLevelHierarchy"/>
    <dgm:cxn modelId="{48C35480-6CE1-4A82-8593-BEA54E9FF121}" type="presParOf" srcId="{697C86B7-E4EB-4C01-84E4-D04481AA7E28}" destId="{3635D7EA-A0D2-4C31-BD91-D42E31987555}" srcOrd="0" destOrd="0" presId="urn:microsoft.com/office/officeart/2008/layout/HorizontalMultiLevelHierarchy"/>
    <dgm:cxn modelId="{23B7DFDB-62B4-4923-871D-A334F9B4C22D}" type="presParOf" srcId="{697C86B7-E4EB-4C01-84E4-D04481AA7E28}" destId="{70BE67B5-EF7D-4E33-A287-E792EA31ECBE}" srcOrd="1" destOrd="0" presId="urn:microsoft.com/office/officeart/2008/layout/HorizontalMultiLevelHierarchy"/>
    <dgm:cxn modelId="{D010B973-1F14-43DF-874D-5B578E0F00B1}" type="presParOf" srcId="{70BE67B5-EF7D-4E33-A287-E792EA31ECBE}" destId="{2D0830CB-CAC8-4D26-A94F-EF9A7C7CE15F}" srcOrd="0" destOrd="0" presId="urn:microsoft.com/office/officeart/2008/layout/HorizontalMultiLevelHierarchy"/>
    <dgm:cxn modelId="{B7403010-CD9E-4C15-8550-2AC66624AD86}" type="presParOf" srcId="{2D0830CB-CAC8-4D26-A94F-EF9A7C7CE15F}" destId="{ED9E8322-3230-4153-BCE8-518A9AFB39B7}" srcOrd="0" destOrd="0" presId="urn:microsoft.com/office/officeart/2008/layout/HorizontalMultiLevelHierarchy"/>
    <dgm:cxn modelId="{46B45754-B074-41C1-9FB4-284DB8380A68}" type="presParOf" srcId="{70BE67B5-EF7D-4E33-A287-E792EA31ECBE}" destId="{44DF5BDE-854E-4D7F-A69B-B1683522C5D1}" srcOrd="1" destOrd="0" presId="urn:microsoft.com/office/officeart/2008/layout/HorizontalMultiLevelHierarchy"/>
    <dgm:cxn modelId="{DA46E044-4355-4567-9834-D09F75015D62}" type="presParOf" srcId="{44DF5BDE-854E-4D7F-A69B-B1683522C5D1}" destId="{2CC34557-A9E8-46DD-AD39-D7F498986942}" srcOrd="0" destOrd="0" presId="urn:microsoft.com/office/officeart/2008/layout/HorizontalMultiLevelHierarchy"/>
    <dgm:cxn modelId="{8EC92DA0-14C8-45D4-BF4E-C48705C08523}" type="presParOf" srcId="{44DF5BDE-854E-4D7F-A69B-B1683522C5D1}" destId="{AA280579-21CE-4CFB-9044-E8423EA5043B}" srcOrd="1" destOrd="0" presId="urn:microsoft.com/office/officeart/2008/layout/HorizontalMultiLevelHierarchy"/>
    <dgm:cxn modelId="{C0CB6C67-D487-4FDA-BBA1-59A8FC5AA126}" type="presParOf" srcId="{70BE67B5-EF7D-4E33-A287-E792EA31ECBE}" destId="{C3CA5302-D760-4935-83CE-CAD436EDBEE6}" srcOrd="2" destOrd="0" presId="urn:microsoft.com/office/officeart/2008/layout/HorizontalMultiLevelHierarchy"/>
    <dgm:cxn modelId="{9C06F90A-5CC3-45CC-A45C-03D142865334}" type="presParOf" srcId="{C3CA5302-D760-4935-83CE-CAD436EDBEE6}" destId="{BE2FAE97-92DA-49B2-B190-5A760CF9634D}" srcOrd="0" destOrd="0" presId="urn:microsoft.com/office/officeart/2008/layout/HorizontalMultiLevelHierarchy"/>
    <dgm:cxn modelId="{FD87895D-D294-4BFC-949F-E0D4803947DB}" type="presParOf" srcId="{70BE67B5-EF7D-4E33-A287-E792EA31ECBE}" destId="{C22ACF1A-4EE6-4A33-9535-3C7ED3C6611C}" srcOrd="3" destOrd="0" presId="urn:microsoft.com/office/officeart/2008/layout/HorizontalMultiLevelHierarchy"/>
    <dgm:cxn modelId="{5A26E601-C737-41A9-BC93-75CABF5FC008}" type="presParOf" srcId="{C22ACF1A-4EE6-4A33-9535-3C7ED3C6611C}" destId="{F8517B3E-9151-4ED5-9CF7-90583179D1D8}" srcOrd="0" destOrd="0" presId="urn:microsoft.com/office/officeart/2008/layout/HorizontalMultiLevelHierarchy"/>
    <dgm:cxn modelId="{190DF06D-C05E-4D3F-965A-E3CC7B873856}" type="presParOf" srcId="{C22ACF1A-4EE6-4A33-9535-3C7ED3C6611C}" destId="{7EC7F49E-5ECE-4E28-8049-46302C06F3CB}" srcOrd="1" destOrd="0" presId="urn:microsoft.com/office/officeart/2008/layout/HorizontalMultiLevelHierarchy"/>
    <dgm:cxn modelId="{1AFB6458-6FC7-42F0-99E4-91B787FFFF1A}" type="presParOf" srcId="{70BE67B5-EF7D-4E33-A287-E792EA31ECBE}" destId="{32C7786F-2271-4CC2-9897-2F12D6256F86}" srcOrd="4" destOrd="0" presId="urn:microsoft.com/office/officeart/2008/layout/HorizontalMultiLevelHierarchy"/>
    <dgm:cxn modelId="{2B219254-73EA-43BE-B5CB-D99FA0FC00EA}" type="presParOf" srcId="{32C7786F-2271-4CC2-9897-2F12D6256F86}" destId="{B46F572E-2E3B-4A76-8982-94F1855F5BFE}" srcOrd="0" destOrd="0" presId="urn:microsoft.com/office/officeart/2008/layout/HorizontalMultiLevelHierarchy"/>
    <dgm:cxn modelId="{74E92600-8841-41FB-8236-0DA7B537597B}" type="presParOf" srcId="{70BE67B5-EF7D-4E33-A287-E792EA31ECBE}" destId="{0CD8EB0F-C3A4-463F-BFC1-A13BE0243762}" srcOrd="5" destOrd="0" presId="urn:microsoft.com/office/officeart/2008/layout/HorizontalMultiLevelHierarchy"/>
    <dgm:cxn modelId="{740F4AC8-1B2E-482C-BDBA-652081B5FF7E}" type="presParOf" srcId="{0CD8EB0F-C3A4-463F-BFC1-A13BE0243762}" destId="{B8AB521B-3087-43E1-B997-014A727E8D05}" srcOrd="0" destOrd="0" presId="urn:microsoft.com/office/officeart/2008/layout/HorizontalMultiLevelHierarchy"/>
    <dgm:cxn modelId="{6D26AA7E-5C07-431A-A254-CDDA99D3784B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1172" y="2305282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3290" y="2717608"/>
          <a:ext cx="1226761" cy="554342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3290" y="2717608"/>
        <a:ext cx="1226761" cy="554342"/>
      </dsp:txXfrm>
    </dsp:sp>
    <dsp:sp modelId="{568CA6B3-62A7-4CF2-A6DB-D3F9D019F15B}">
      <dsp:nvSpPr>
        <dsp:cNvPr id="0" name=""/>
        <dsp:cNvSpPr/>
      </dsp:nvSpPr>
      <dsp:spPr>
        <a:xfrm>
          <a:off x="1130155" y="2205243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2968" y="1933661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6654" y="2339659"/>
          <a:ext cx="1226761" cy="10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6654" y="2339659"/>
        <a:ext cx="1226761" cy="1075328"/>
      </dsp:txXfrm>
    </dsp:sp>
    <dsp:sp modelId="{31332371-7303-4685-84C6-38B9949DA76A}">
      <dsp:nvSpPr>
        <dsp:cNvPr id="0" name=""/>
        <dsp:cNvSpPr/>
      </dsp:nvSpPr>
      <dsp:spPr>
        <a:xfrm>
          <a:off x="2631952" y="1833622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4764" y="1562040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8450" y="1968038"/>
          <a:ext cx="1226761" cy="10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8450" y="1968038"/>
        <a:ext cx="1226761" cy="1075328"/>
      </dsp:txXfrm>
    </dsp:sp>
    <dsp:sp modelId="{97230CEB-4CDA-4785-80BB-AD5027C4848C}">
      <dsp:nvSpPr>
        <dsp:cNvPr id="0" name=""/>
        <dsp:cNvSpPr/>
      </dsp:nvSpPr>
      <dsp:spPr>
        <a:xfrm>
          <a:off x="4133748" y="1462001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560" y="1061696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636" y="1485443"/>
          <a:ext cx="1226761" cy="1332773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636" y="1485443"/>
        <a:ext cx="1226761" cy="1332773"/>
      </dsp:txXfrm>
    </dsp:sp>
    <dsp:sp modelId="{92EE8B06-138E-4D3A-8D3A-A92F839C307A}">
      <dsp:nvSpPr>
        <dsp:cNvPr id="0" name=""/>
        <dsp:cNvSpPr/>
      </dsp:nvSpPr>
      <dsp:spPr>
        <a:xfrm>
          <a:off x="5635544" y="961658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8357" y="690075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2043" y="1096074"/>
          <a:ext cx="1226761" cy="1075328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2043" y="1096074"/>
        <a:ext cx="1226761" cy="1075328"/>
      </dsp:txXfrm>
    </dsp:sp>
    <dsp:sp modelId="{2B42F072-AF15-491D-986D-2AE054B92686}">
      <dsp:nvSpPr>
        <dsp:cNvPr id="0" name=""/>
        <dsp:cNvSpPr/>
      </dsp:nvSpPr>
      <dsp:spPr>
        <a:xfrm>
          <a:off x="7137340" y="590037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80153" y="317944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3904" y="712409"/>
          <a:ext cx="1226761" cy="1076350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3904" y="712409"/>
        <a:ext cx="1226761" cy="10763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410679" y="739463"/>
          <a:ext cx="637440" cy="72570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851610" y="26775"/>
          <a:ext cx="1853445" cy="763262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888876" y="64041"/>
        <a:ext cx="1778913" cy="688730"/>
      </dsp:txXfrm>
    </dsp:sp>
    <dsp:sp modelId="{114B95C5-2BFC-4678-9C38-9484B9F20163}">
      <dsp:nvSpPr>
        <dsp:cNvPr id="0" name=""/>
        <dsp:cNvSpPr/>
      </dsp:nvSpPr>
      <dsp:spPr>
        <a:xfrm>
          <a:off x="2314870" y="104484"/>
          <a:ext cx="780451" cy="607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572240" y="1630535"/>
          <a:ext cx="637440" cy="72570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054592" y="864304"/>
          <a:ext cx="2022604" cy="845757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95886" y="905598"/>
        <a:ext cx="1940016" cy="763169"/>
      </dsp:txXfrm>
    </dsp:sp>
    <dsp:sp modelId="{A83BA2C5-1DBF-4C01-9D72-FFF625D0268A}">
      <dsp:nvSpPr>
        <dsp:cNvPr id="0" name=""/>
        <dsp:cNvSpPr/>
      </dsp:nvSpPr>
      <dsp:spPr>
        <a:xfrm>
          <a:off x="3476431" y="995556"/>
          <a:ext cx="780451" cy="607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30266" y="2475842"/>
          <a:ext cx="637440" cy="72570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06259" y="1746296"/>
          <a:ext cx="1984693" cy="754226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43084" y="1783121"/>
        <a:ext cx="1911043" cy="680576"/>
      </dsp:txXfrm>
    </dsp:sp>
    <dsp:sp modelId="{F39204C0-6DFE-48A5-A94F-AA13F5628731}">
      <dsp:nvSpPr>
        <dsp:cNvPr id="0" name=""/>
        <dsp:cNvSpPr/>
      </dsp:nvSpPr>
      <dsp:spPr>
        <a:xfrm>
          <a:off x="4534457" y="1840863"/>
          <a:ext cx="780451" cy="607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609748" y="3335233"/>
          <a:ext cx="637440" cy="72570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20509" y="2586660"/>
          <a:ext cx="1789694" cy="782393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58709" y="2624860"/>
        <a:ext cx="1713294" cy="705993"/>
      </dsp:txXfrm>
    </dsp:sp>
    <dsp:sp modelId="{60B64647-DFCA-4129-8F16-7229A3B75332}">
      <dsp:nvSpPr>
        <dsp:cNvPr id="0" name=""/>
        <dsp:cNvSpPr/>
      </dsp:nvSpPr>
      <dsp:spPr>
        <a:xfrm>
          <a:off x="5513939" y="2700254"/>
          <a:ext cx="780451" cy="607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70846" y="3490615"/>
          <a:ext cx="1837725" cy="650760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302619" y="3522388"/>
        <a:ext cx="1774179" cy="5872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180968" y="-9628"/>
          <a:ext cx="6571779" cy="1319928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219627" y="29031"/>
        <a:ext cx="5141989" cy="1242610"/>
      </dsp:txXfrm>
    </dsp:sp>
    <dsp:sp modelId="{347415BA-DC97-43E2-AE7E-CB1E89BDB6C4}">
      <dsp:nvSpPr>
        <dsp:cNvPr id="0" name=""/>
        <dsp:cNvSpPr/>
      </dsp:nvSpPr>
      <dsp:spPr>
        <a:xfrm>
          <a:off x="797580" y="1494651"/>
          <a:ext cx="6829111" cy="1319928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836239" y="1533310"/>
        <a:ext cx="5353131" cy="1242610"/>
      </dsp:txXfrm>
    </dsp:sp>
    <dsp:sp modelId="{EFCD9B4C-DA78-46C7-9E8E-1E5C23521922}">
      <dsp:nvSpPr>
        <dsp:cNvPr id="0" name=""/>
        <dsp:cNvSpPr/>
      </dsp:nvSpPr>
      <dsp:spPr>
        <a:xfrm>
          <a:off x="1232549" y="2972295"/>
          <a:ext cx="6829040" cy="1485473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276057" y="3015803"/>
        <a:ext cx="5351913" cy="1398457"/>
      </dsp:txXfrm>
    </dsp:sp>
    <dsp:sp modelId="{98AFC14A-0294-454A-9D8E-0DEDF513300C}">
      <dsp:nvSpPr>
        <dsp:cNvPr id="0" name=""/>
        <dsp:cNvSpPr/>
      </dsp:nvSpPr>
      <dsp:spPr>
        <a:xfrm>
          <a:off x="1829742" y="4650859"/>
          <a:ext cx="6592828" cy="1358444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869529" y="4690646"/>
        <a:ext cx="5162985" cy="1278870"/>
      </dsp:txXfrm>
    </dsp:sp>
    <dsp:sp modelId="{C21735EF-571B-421D-B69C-575E32C59B3D}">
      <dsp:nvSpPr>
        <dsp:cNvPr id="0" name=""/>
        <dsp:cNvSpPr/>
      </dsp:nvSpPr>
      <dsp:spPr>
        <a:xfrm>
          <a:off x="6108697" y="102893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01736" y="1028933"/>
        <a:ext cx="471875" cy="645610"/>
      </dsp:txXfrm>
    </dsp:sp>
    <dsp:sp modelId="{A19D2155-7612-468E-A3DC-8E1D47EBEE5B}">
      <dsp:nvSpPr>
        <dsp:cNvPr id="0" name=""/>
        <dsp:cNvSpPr/>
      </dsp:nvSpPr>
      <dsp:spPr>
        <a:xfrm>
          <a:off x="6460434" y="257946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53473" y="2579463"/>
        <a:ext cx="471875" cy="645610"/>
      </dsp:txXfrm>
    </dsp:sp>
    <dsp:sp modelId="{2C7A71E0-8E04-4158-8B58-BB3714727D7B}">
      <dsp:nvSpPr>
        <dsp:cNvPr id="0" name=""/>
        <dsp:cNvSpPr/>
      </dsp:nvSpPr>
      <dsp:spPr>
        <a:xfrm>
          <a:off x="6955265" y="4083560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48304" y="4083560"/>
        <a:ext cx="471875" cy="6456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7 153</a:t>
          </a: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76,5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0,02%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12 514,5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3,1%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316 571,9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78,5%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73 933,7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18,3 %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1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1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19 911,0   24 996,6   20 924,8    21 644,7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419,6        494,9           0,0            0,0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28,5         30,0           0,0            0,0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688,5        762,6       752,5         781,5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679,7        823,2        719,4         746,0              0,0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4 473,7        4 921,1       0,0              0,0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23 542,3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5 438,3</a:t>
          </a:r>
          <a:endParaRPr lang="ru-RU" sz="1600" b="1" kern="1200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6 957,3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116153" y="3801788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116153" y="3801788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6 967,5       8 025,4     6 882,2      7 346,0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30 130,2       36 949,0   30 245,6   31 618,7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121 156,9    144 823,9   142 812,6   146 045,7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9 119,3        9 647,1     8 980,9     9 429,9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6 565,4       10 000,2    12 496,7    12 496,7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452839"/>
          <a:ext cx="5760640" cy="1609328"/>
        </a:xfrm>
        <a:prstGeom prst="rec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452839"/>
        <a:ext cx="5760640" cy="869037"/>
      </dsp:txXfrm>
    </dsp:sp>
    <dsp:sp modelId="{22052C45-47D7-41F9-8331-5F0F5F725023}">
      <dsp:nvSpPr>
        <dsp:cNvPr id="0" name=""/>
        <dsp:cNvSpPr/>
      </dsp:nvSpPr>
      <dsp:spPr>
        <a:xfrm>
          <a:off x="0" y="3228001"/>
          <a:ext cx="2880320" cy="740290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228001"/>
        <a:ext cx="2880320" cy="740290"/>
      </dsp:txXfrm>
    </dsp:sp>
    <dsp:sp modelId="{7FB67BE6-7A52-4728-BADD-5BB631B00D32}">
      <dsp:nvSpPr>
        <dsp:cNvPr id="0" name=""/>
        <dsp:cNvSpPr/>
      </dsp:nvSpPr>
      <dsp:spPr>
        <a:xfrm>
          <a:off x="2880320" y="3323709"/>
          <a:ext cx="2880320" cy="74029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373,3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3323709"/>
        <a:ext cx="2880320" cy="740290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475146"/>
        </a:xfrm>
        <a:prstGeom prst="upArrowCallou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868776"/>
      </dsp:txXfrm>
    </dsp:sp>
    <dsp:sp modelId="{11990FBE-AFE9-40BA-9AE1-DD819D46B350}">
      <dsp:nvSpPr>
        <dsp:cNvPr id="0" name=""/>
        <dsp:cNvSpPr/>
      </dsp:nvSpPr>
      <dsp:spPr>
        <a:xfrm>
          <a:off x="0" y="774681"/>
          <a:ext cx="2880320" cy="740068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774681"/>
        <a:ext cx="2880320" cy="740068"/>
      </dsp:txXfrm>
    </dsp:sp>
    <dsp:sp modelId="{8400F8F8-C7C9-4D61-9285-46E0CAE02A8B}">
      <dsp:nvSpPr>
        <dsp:cNvPr id="0" name=""/>
        <dsp:cNvSpPr/>
      </dsp:nvSpPr>
      <dsp:spPr>
        <a:xfrm>
          <a:off x="2880320" y="883767"/>
          <a:ext cx="2880320" cy="74006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7 738,9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883767"/>
        <a:ext cx="2880320" cy="74006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959807"/>
          <a:ext cx="5760640" cy="1941954"/>
        </a:xfrm>
        <a:prstGeom prst="rec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959807"/>
        <a:ext cx="5760640" cy="1048655"/>
      </dsp:txXfrm>
    </dsp:sp>
    <dsp:sp modelId="{22052C45-47D7-41F9-8331-5F0F5F725023}">
      <dsp:nvSpPr>
        <dsp:cNvPr id="0" name=""/>
        <dsp:cNvSpPr/>
      </dsp:nvSpPr>
      <dsp:spPr>
        <a:xfrm>
          <a:off x="0" y="3895185"/>
          <a:ext cx="3549769" cy="893298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895185"/>
        <a:ext cx="3549769" cy="893298"/>
      </dsp:txXfrm>
    </dsp:sp>
    <dsp:sp modelId="{7FB67BE6-7A52-4728-BADD-5BB631B00D32}">
      <dsp:nvSpPr>
        <dsp:cNvPr id="0" name=""/>
        <dsp:cNvSpPr/>
      </dsp:nvSpPr>
      <dsp:spPr>
        <a:xfrm>
          <a:off x="3553464" y="4010674"/>
          <a:ext cx="2207175" cy="893298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36 082,5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4010674"/>
        <a:ext cx="2207175" cy="893298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98672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1048340"/>
      </dsp:txXfrm>
    </dsp:sp>
    <dsp:sp modelId="{11990FBE-AFE9-40BA-9AE1-DD819D46B350}">
      <dsp:nvSpPr>
        <dsp:cNvPr id="0" name=""/>
        <dsp:cNvSpPr/>
      </dsp:nvSpPr>
      <dsp:spPr>
        <a:xfrm>
          <a:off x="0" y="940887"/>
          <a:ext cx="3549769" cy="893030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0" y="940887"/>
        <a:ext cx="3549769" cy="893030"/>
      </dsp:txXfrm>
    </dsp:sp>
    <dsp:sp modelId="{8400F8F8-C7C9-4D61-9285-46E0CAE02A8B}">
      <dsp:nvSpPr>
        <dsp:cNvPr id="0" name=""/>
        <dsp:cNvSpPr/>
      </dsp:nvSpPr>
      <dsp:spPr>
        <a:xfrm>
          <a:off x="3553464" y="1066430"/>
          <a:ext cx="2207175" cy="893030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1 728,1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1066430"/>
        <a:ext cx="2207175" cy="89303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latin typeface="Sitka Small" panose="02000505000000020004" pitchFamily="2" charset="0"/>
            </a:rPr>
            <a:t>fin_holm19</a:t>
          </a:r>
          <a:r>
            <a:rPr lang="ru-RU" sz="1500" kern="1200" dirty="0" smtClean="0">
              <a:latin typeface="Sitka Small" panose="02000505000000020004" pitchFamily="2" charset="0"/>
            </a:rPr>
            <a:t>.</a:t>
          </a:r>
          <a:r>
            <a:rPr lang="en-US" sz="1500" kern="1200" dirty="0" smtClean="0">
              <a:latin typeface="Sitka Small" panose="02000505000000020004" pitchFamily="2" charset="0"/>
            </a:rPr>
            <a:t>mail</a:t>
          </a:r>
          <a:r>
            <a:rPr lang="ru-RU" sz="1500" kern="1200" dirty="0" smtClean="0">
              <a:latin typeface="Sitka Small" panose="02000505000000020004" pitchFamily="2" charset="0"/>
            </a:rPr>
            <a:t>.</a:t>
          </a:r>
          <a:r>
            <a:rPr lang="en-US" sz="1500" kern="1200" dirty="0" err="1" smtClean="0">
              <a:latin typeface="Sitka Small" panose="02000505000000020004" pitchFamily="2" charset="0"/>
            </a:rPr>
            <a:t>ru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1032" y="5923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516" y="772401"/>
        <a:ext cx="1186755" cy="1364086"/>
      </dsp:txXfrm>
    </dsp:sp>
    <dsp:sp modelId="{002E6CA7-7525-4B3A-BDEA-2E7EE438876D}">
      <dsp:nvSpPr>
        <dsp:cNvPr id="0" name=""/>
        <dsp:cNvSpPr/>
      </dsp:nvSpPr>
      <dsp:spPr>
        <a:xfrm>
          <a:off x="4926089" y="842051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07712" y="56316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05196" y="743171"/>
        <a:ext cx="1186755" cy="1364086"/>
      </dsp:txXfrm>
    </dsp:sp>
    <dsp:sp modelId="{645E9327-EFF8-4681-AA27-642B2006EE5F}">
      <dsp:nvSpPr>
        <dsp:cNvPr id="0" name=""/>
        <dsp:cNvSpPr/>
      </dsp:nvSpPr>
      <dsp:spPr>
        <a:xfrm rot="5400000">
          <a:off x="2086278" y="2142134"/>
          <a:ext cx="1981723" cy="1953043"/>
        </a:xfrm>
        <a:prstGeom prst="hexagon">
          <a:avLst>
            <a:gd name="adj" fmla="val 25000"/>
            <a:gd name="vf" fmla="val 115470"/>
          </a:avLst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23770" y="2455691"/>
        <a:ext cx="1306739" cy="1325929"/>
      </dsp:txXfrm>
    </dsp:sp>
    <dsp:sp modelId="{F350C8BC-685B-4971-88B8-B9A5CA3EEBC9}">
      <dsp:nvSpPr>
        <dsp:cNvPr id="0" name=""/>
        <dsp:cNvSpPr/>
      </dsp:nvSpPr>
      <dsp:spPr>
        <a:xfrm>
          <a:off x="3486" y="2524138"/>
          <a:ext cx="2140261" cy="1189034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88029" y="2289046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00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85513" y="2469054"/>
        <a:ext cx="1186755" cy="1364086"/>
      </dsp:txXfrm>
    </dsp:sp>
    <dsp:sp modelId="{7FBAD070-8E4C-422C-8CB2-0A12B2F0C227}">
      <dsp:nvSpPr>
        <dsp:cNvPr id="0" name=""/>
        <dsp:cNvSpPr/>
      </dsp:nvSpPr>
      <dsp:spPr>
        <a:xfrm rot="5400000">
          <a:off x="3020859" y="39386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343" y="4118701"/>
        <a:ext cx="1186755" cy="1364086"/>
      </dsp:txXfrm>
    </dsp:sp>
    <dsp:sp modelId="{A747FBB7-DD11-46DD-975D-DE55298BFCD0}">
      <dsp:nvSpPr>
        <dsp:cNvPr id="0" name=""/>
        <dsp:cNvSpPr/>
      </dsp:nvSpPr>
      <dsp:spPr>
        <a:xfrm>
          <a:off x="4926089" y="4206226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8608" y="3889685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6092" y="4069693"/>
        <a:ext cx="1186755" cy="1364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kern="12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553341" y="2937450"/>
          <a:ext cx="754496" cy="139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248" y="0"/>
              </a:lnTo>
              <a:lnTo>
                <a:pt x="377248" y="1392108"/>
              </a:lnTo>
              <a:lnTo>
                <a:pt x="754496" y="13921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91004" y="3593919"/>
        <a:ext cx="79171" cy="79171"/>
      </dsp:txXfrm>
    </dsp:sp>
    <dsp:sp modelId="{C3CA5302-D760-4935-83CE-CAD436EDBEE6}">
      <dsp:nvSpPr>
        <dsp:cNvPr id="0" name=""/>
        <dsp:cNvSpPr/>
      </dsp:nvSpPr>
      <dsp:spPr>
        <a:xfrm>
          <a:off x="1553341" y="2891731"/>
          <a:ext cx="7308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0818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00480" y="2919180"/>
        <a:ext cx="36540" cy="36540"/>
      </dsp:txXfrm>
    </dsp:sp>
    <dsp:sp modelId="{2D0830CB-CAC8-4D26-A94F-EF9A7C7CE15F}">
      <dsp:nvSpPr>
        <dsp:cNvPr id="0" name=""/>
        <dsp:cNvSpPr/>
      </dsp:nvSpPr>
      <dsp:spPr>
        <a:xfrm>
          <a:off x="1553341" y="1544885"/>
          <a:ext cx="730818" cy="1392565"/>
        </a:xfrm>
        <a:custGeom>
          <a:avLst/>
          <a:gdLst/>
          <a:ahLst/>
          <a:cxnLst/>
          <a:rect l="0" t="0" r="0" b="0"/>
          <a:pathLst>
            <a:path>
              <a:moveTo>
                <a:pt x="0" y="1392565"/>
              </a:moveTo>
              <a:lnTo>
                <a:pt x="365409" y="1392565"/>
              </a:lnTo>
              <a:lnTo>
                <a:pt x="365409" y="0"/>
              </a:lnTo>
              <a:lnTo>
                <a:pt x="73081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9433" y="2201851"/>
        <a:ext cx="78634" cy="78634"/>
      </dsp:txXfrm>
    </dsp:sp>
    <dsp:sp modelId="{3635D7EA-A0D2-4C31-BD91-D42E31987555}">
      <dsp:nvSpPr>
        <dsp:cNvPr id="0" name=""/>
        <dsp:cNvSpPr/>
      </dsp:nvSpPr>
      <dsp:spPr>
        <a:xfrm rot="16200000">
          <a:off x="-1935401" y="2380424"/>
          <a:ext cx="5863433" cy="11140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Sitka Small" panose="02000505000000020004" pitchFamily="2" charset="0"/>
            </a:rPr>
            <a:t>Доходы бюджета</a:t>
          </a:r>
          <a:endParaRPr lang="ru-RU" sz="4800" kern="1200" dirty="0">
            <a:latin typeface="Sitka Small" panose="02000505000000020004" pitchFamily="2" charset="0"/>
          </a:endParaRPr>
        </a:p>
      </dsp:txBody>
      <dsp:txXfrm>
        <a:off x="-1935401" y="2380424"/>
        <a:ext cx="5863433" cy="1114052"/>
      </dsp:txXfrm>
    </dsp:sp>
    <dsp:sp modelId="{2CC34557-A9E8-46DD-AD39-D7F498986942}">
      <dsp:nvSpPr>
        <dsp:cNvPr id="0" name=""/>
        <dsp:cNvSpPr/>
      </dsp:nvSpPr>
      <dsp:spPr>
        <a:xfrm>
          <a:off x="2284159" y="987859"/>
          <a:ext cx="5557471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987859"/>
        <a:ext cx="5557471" cy="1114052"/>
      </dsp:txXfrm>
    </dsp:sp>
    <dsp:sp modelId="{F8517B3E-9151-4ED5-9CF7-90583179D1D8}">
      <dsp:nvSpPr>
        <dsp:cNvPr id="0" name=""/>
        <dsp:cNvSpPr/>
      </dsp:nvSpPr>
      <dsp:spPr>
        <a:xfrm>
          <a:off x="2284159" y="2380424"/>
          <a:ext cx="5522647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2380424"/>
        <a:ext cx="5522647" cy="1114052"/>
      </dsp:txXfrm>
    </dsp:sp>
    <dsp:sp modelId="{B8AB521B-3087-43E1-B997-014A727E8D05}">
      <dsp:nvSpPr>
        <dsp:cNvPr id="0" name=""/>
        <dsp:cNvSpPr/>
      </dsp:nvSpPr>
      <dsp:spPr>
        <a:xfrm>
          <a:off x="2307838" y="3772533"/>
          <a:ext cx="5475290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307838" y="3772533"/>
        <a:ext cx="5475290" cy="1114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0.27206</cdr:x>
      <cdr:y>0.06669</cdr:y>
    </cdr:from>
    <cdr:to>
      <cdr:x>0.38332</cdr:x>
      <cdr:y>0.12566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376264" y="407135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8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066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11.12.2023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11.12.2023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hart" Target="../charts/chart2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hart" Target="../charts/chart4.xml"/><Relationship Id="rId10" Type="http://schemas.openxmlformats.org/officeDocument/2006/relationships/image" Target="../media/image76.png"/><Relationship Id="rId4" Type="http://schemas.openxmlformats.org/officeDocument/2006/relationships/chart" Target="../charts/chart3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82.jpe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0.png"/><Relationship Id="rId3" Type="http://schemas.openxmlformats.org/officeDocument/2006/relationships/chart" Target="../charts/chart20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chart" Target="../charts/chart24.xml"/><Relationship Id="rId5" Type="http://schemas.openxmlformats.org/officeDocument/2006/relationships/image" Target="../media/image87.jpeg"/><Relationship Id="rId10" Type="http://schemas.openxmlformats.org/officeDocument/2006/relationships/chart" Target="../charts/chart23.xml"/><Relationship Id="rId4" Type="http://schemas.openxmlformats.org/officeDocument/2006/relationships/chart" Target="../charts/chart21.xml"/><Relationship Id="rId9" Type="http://schemas.openxmlformats.org/officeDocument/2006/relationships/chart" Target="../charts/chart22.xml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image" Target="../media/image87.jpeg"/><Relationship Id="rId10" Type="http://schemas.openxmlformats.org/officeDocument/2006/relationships/image" Target="../media/image93.png"/><Relationship Id="rId4" Type="http://schemas.openxmlformats.org/officeDocument/2006/relationships/chart" Target="../charts/chart26.xml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chart" Target="../charts/chart31.xml"/><Relationship Id="rId7" Type="http://schemas.openxmlformats.org/officeDocument/2006/relationships/chart" Target="../charts/chart34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87.jpe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5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chart" Target="../charts/chart36.xml"/><Relationship Id="rId10" Type="http://schemas.openxmlformats.org/officeDocument/2006/relationships/image" Target="../media/image100.jpeg"/><Relationship Id="rId4" Type="http://schemas.openxmlformats.org/officeDocument/2006/relationships/chart" Target="../charts/chart35.xml"/><Relationship Id="rId9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chart" Target="../charts/chart38.xml"/><Relationship Id="rId10" Type="http://schemas.openxmlformats.org/officeDocument/2006/relationships/image" Target="../media/image105.jpeg"/><Relationship Id="rId4" Type="http://schemas.openxmlformats.org/officeDocument/2006/relationships/chart" Target="../charts/chart37.xml"/><Relationship Id="rId9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chart" Target="../charts/chart41.xml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chart" Target="../charts/chart40.xm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diagramColors" Target="../diagrams/colors10.xml"/><Relationship Id="rId3" Type="http://schemas.openxmlformats.org/officeDocument/2006/relationships/image" Target="../media/image87.jpe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0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11" Type="http://schemas.openxmlformats.org/officeDocument/2006/relationships/diagramLayout" Target="../diagrams/layout10.xml"/><Relationship Id="rId5" Type="http://schemas.openxmlformats.org/officeDocument/2006/relationships/chart" Target="../charts/chart44.xml"/><Relationship Id="rId10" Type="http://schemas.openxmlformats.org/officeDocument/2006/relationships/diagramData" Target="../diagrams/data10.xml"/><Relationship Id="rId4" Type="http://schemas.openxmlformats.org/officeDocument/2006/relationships/chart" Target="../charts/chart43.xml"/><Relationship Id="rId9" Type="http://schemas.openxmlformats.org/officeDocument/2006/relationships/image" Target="../media/image118.jpeg"/><Relationship Id="rId14" Type="http://schemas.microsoft.com/office/2007/relationships/diagramDrawing" Target="../diagrams/drawing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13" Type="http://schemas.openxmlformats.org/officeDocument/2006/relationships/diagramLayout" Target="../diagrams/layout11.xml"/><Relationship Id="rId18" Type="http://schemas.openxmlformats.org/officeDocument/2006/relationships/image" Target="../media/image123.png"/><Relationship Id="rId3" Type="http://schemas.openxmlformats.org/officeDocument/2006/relationships/image" Target="../media/image87.jpeg"/><Relationship Id="rId21" Type="http://schemas.openxmlformats.org/officeDocument/2006/relationships/image" Target="../media/image126.png"/><Relationship Id="rId7" Type="http://schemas.openxmlformats.org/officeDocument/2006/relationships/image" Target="../media/image5.png"/><Relationship Id="rId12" Type="http://schemas.openxmlformats.org/officeDocument/2006/relationships/diagramData" Target="../diagrams/data11.xml"/><Relationship Id="rId17" Type="http://schemas.openxmlformats.org/officeDocument/2006/relationships/image" Target="../media/image122.png"/><Relationship Id="rId2" Type="http://schemas.openxmlformats.org/officeDocument/2006/relationships/chart" Target="../charts/chart46.xml"/><Relationship Id="rId16" Type="http://schemas.microsoft.com/office/2007/relationships/diagramDrawing" Target="../diagrams/drawing11.xml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121.jpeg"/><Relationship Id="rId5" Type="http://schemas.openxmlformats.org/officeDocument/2006/relationships/chart" Target="../charts/chart48.xml"/><Relationship Id="rId15" Type="http://schemas.openxmlformats.org/officeDocument/2006/relationships/diagramColors" Target="../diagrams/colors11.xml"/><Relationship Id="rId10" Type="http://schemas.openxmlformats.org/officeDocument/2006/relationships/image" Target="../media/image120.jpeg"/><Relationship Id="rId19" Type="http://schemas.openxmlformats.org/officeDocument/2006/relationships/image" Target="../media/image124.png"/><Relationship Id="rId4" Type="http://schemas.openxmlformats.org/officeDocument/2006/relationships/chart" Target="../charts/chart47.xml"/><Relationship Id="rId9" Type="http://schemas.openxmlformats.org/officeDocument/2006/relationships/image" Target="../media/image119.jpeg"/><Relationship Id="rId1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30.png"/><Relationship Id="rId3" Type="http://schemas.openxmlformats.org/officeDocument/2006/relationships/chart" Target="../charts/chart51.xml"/><Relationship Id="rId7" Type="http://schemas.openxmlformats.org/officeDocument/2006/relationships/chart" Target="../charts/chart54.xml"/><Relationship Id="rId12" Type="http://schemas.openxmlformats.org/officeDocument/2006/relationships/image" Target="../media/image12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8.gif"/><Relationship Id="rId5" Type="http://schemas.openxmlformats.org/officeDocument/2006/relationships/chart" Target="../charts/chart53.xml"/><Relationship Id="rId10" Type="http://schemas.openxmlformats.org/officeDocument/2006/relationships/image" Target="../media/image127.jpeg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image" Target="../media/image136.jpeg"/><Relationship Id="rId3" Type="http://schemas.openxmlformats.org/officeDocument/2006/relationships/image" Target="../media/image87.jpeg"/><Relationship Id="rId7" Type="http://schemas.openxmlformats.org/officeDocument/2006/relationships/image" Target="../media/image5.png"/><Relationship Id="rId12" Type="http://schemas.openxmlformats.org/officeDocument/2006/relationships/image" Target="../media/image135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34.jpeg"/><Relationship Id="rId5" Type="http://schemas.openxmlformats.org/officeDocument/2006/relationships/chart" Target="../charts/chart59.xml"/><Relationship Id="rId10" Type="http://schemas.openxmlformats.org/officeDocument/2006/relationships/image" Target="../media/image133.png"/><Relationship Id="rId4" Type="http://schemas.openxmlformats.org/officeDocument/2006/relationships/chart" Target="../charts/chart58.xml"/><Relationship Id="rId9" Type="http://schemas.openxmlformats.org/officeDocument/2006/relationships/image" Target="../media/image132.png"/><Relationship Id="rId1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5.xml"/><Relationship Id="rId10" Type="http://schemas.openxmlformats.org/officeDocument/2006/relationships/image" Target="../media/image96.png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40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142.png"/><Relationship Id="rId4" Type="http://schemas.openxmlformats.org/officeDocument/2006/relationships/diagramData" Target="../diagrams/data13.xml"/><Relationship Id="rId9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chart" Target="../charts/chart69.xml"/><Relationship Id="rId9" Type="http://schemas.microsoft.com/office/2007/relationships/diagramDrawing" Target="../diagrams/drawing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51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52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155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54.png"/><Relationship Id="rId4" Type="http://schemas.openxmlformats.org/officeDocument/2006/relationships/diagramData" Target="../diagrams/data16.xml"/><Relationship Id="rId9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60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0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5" Type="http://schemas.openxmlformats.org/officeDocument/2006/relationships/image" Target="../media/image165.png"/><Relationship Id="rId10" Type="http://schemas.microsoft.com/office/2007/relationships/diagramDrawing" Target="../diagrams/drawing18.xml"/><Relationship Id="rId4" Type="http://schemas.openxmlformats.org/officeDocument/2006/relationships/image" Target="../media/image164.gif"/><Relationship Id="rId9" Type="http://schemas.openxmlformats.org/officeDocument/2006/relationships/diagramColors" Target="../diagrams/colors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66.png"/><Relationship Id="rId10" Type="http://schemas.microsoft.com/office/2007/relationships/diagramDrawing" Target="../diagrams/drawing19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chart" Target="../charts/chart73.xml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11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microsoft.com/office/2007/relationships/diagramDrawing" Target="../diagrams/drawing20.xml"/><Relationship Id="rId4" Type="http://schemas.openxmlformats.org/officeDocument/2006/relationships/image" Target="../media/image163.png"/><Relationship Id="rId9" Type="http://schemas.openxmlformats.org/officeDocument/2006/relationships/diagramColors" Target="../diagrams/colors2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3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microsoft.com/office/2007/relationships/diagramDrawing" Target="../diagrams/drawing2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diagramData" Target="../diagrams/data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diagramColors" Target="../diagrams/colors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9.png"/><Relationship Id="rId3" Type="http://schemas.openxmlformats.org/officeDocument/2006/relationships/image" Target="../media/image163.png"/><Relationship Id="rId7" Type="http://schemas.openxmlformats.org/officeDocument/2006/relationships/image" Target="../media/image171.pn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177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3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21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1.xml"/><Relationship Id="rId11" Type="http://schemas.openxmlformats.org/officeDocument/2006/relationships/image" Target="../media/image108.png"/><Relationship Id="rId5" Type="http://schemas.openxmlformats.org/officeDocument/2006/relationships/image" Target="../media/image182.png"/><Relationship Id="rId10" Type="http://schemas.microsoft.com/office/2007/relationships/diagramDrawing" Target="../diagrams/drawing21.xml"/><Relationship Id="rId4" Type="http://schemas.openxmlformats.org/officeDocument/2006/relationships/image" Target="../media/image181.png"/><Relationship Id="rId9" Type="http://schemas.openxmlformats.org/officeDocument/2006/relationships/diagramColors" Target="../diagrams/colors2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08.png"/><Relationship Id="rId7" Type="http://schemas.openxmlformats.org/officeDocument/2006/relationships/image" Target="../media/image18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88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jpeg"/><Relationship Id="rId5" Type="http://schemas.openxmlformats.org/officeDocument/2006/relationships/image" Target="../media/image163.png"/><Relationship Id="rId4" Type="http://schemas.openxmlformats.org/officeDocument/2006/relationships/image" Target="../media/image1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0.png"/><Relationship Id="rId5" Type="http://schemas.openxmlformats.org/officeDocument/2006/relationships/image" Target="../media/image163.png"/><Relationship Id="rId4" Type="http://schemas.openxmlformats.org/officeDocument/2006/relationships/image" Target="../media/image18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jpeg"/><Relationship Id="rId5" Type="http://schemas.openxmlformats.org/officeDocument/2006/relationships/image" Target="../media/image191.png"/><Relationship Id="rId4" Type="http://schemas.openxmlformats.org/officeDocument/2006/relationships/image" Target="../media/image1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9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chart" Target="../charts/chart7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4" Type="http://schemas.openxmlformats.org/officeDocument/2006/relationships/chart" Target="../charts/chart8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Relationship Id="rId14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202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4.png"/><Relationship Id="rId5" Type="http://schemas.openxmlformats.org/officeDocument/2006/relationships/image" Target="../media/image203.jpeg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8.png"/><Relationship Id="rId5" Type="http://schemas.openxmlformats.org/officeDocument/2006/relationships/image" Target="../media/image207.jpe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211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jpeg"/><Relationship Id="rId5" Type="http://schemas.openxmlformats.org/officeDocument/2006/relationships/image" Target="../media/image209.png"/><Relationship Id="rId4" Type="http://schemas.openxmlformats.org/officeDocument/2006/relationships/image" Target="../media/image1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2.jpeg"/><Relationship Id="rId4" Type="http://schemas.openxmlformats.org/officeDocument/2006/relationships/image" Target="../media/image1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7.xml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3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6.png"/><Relationship Id="rId5" Type="http://schemas.openxmlformats.org/officeDocument/2006/relationships/image" Target="../media/image215.jpeg"/><Relationship Id="rId4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8.png"/><Relationship Id="rId5" Type="http://schemas.openxmlformats.org/officeDocument/2006/relationships/image" Target="../media/image217.jpeg"/><Relationship Id="rId4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0.jpg"/><Relationship Id="rId5" Type="http://schemas.openxmlformats.org/officeDocument/2006/relationships/image" Target="../media/image219.png"/><Relationship Id="rId4" Type="http://schemas.openxmlformats.org/officeDocument/2006/relationships/image" Target="../media/image1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163.png"/><Relationship Id="rId7" Type="http://schemas.openxmlformats.org/officeDocument/2006/relationships/image" Target="../media/image224.gif"/><Relationship Id="rId12" Type="http://schemas.openxmlformats.org/officeDocument/2006/relationships/image" Target="../media/image2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3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3.png"/><Relationship Id="rId4" Type="http://schemas.openxmlformats.org/officeDocument/2006/relationships/image" Target="../media/image242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2023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2024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2025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22.12.2022 №66</a:t>
            </a:r>
          </a:p>
          <a:p>
            <a:pPr algn="ctr"/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(в редакции решения от 20.10.2023 №39)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79" y="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5338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4400" b="1" cap="none" spc="0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399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903282" y="122283"/>
            <a:ext cx="3310141" cy="228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3" y="-305396"/>
            <a:ext cx="3254862" cy="3116924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82260141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Поддержка инвестиционной активности субъектов предпринимательской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деятельности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стимулирование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ответственности администраторов доходов бюджетов муниципальных    об       образований за эффективное прогнозирование, своевременное перечисление налогов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и  неналоговых платежей.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эффективности реализации мер, направленных на расширение налоговой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базы по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имущественным налогам путем выявления и включения в налогооблагаемую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базу имущества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 земельных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участков, которые ранее не были зарегистрированы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Указами Президента Российской Федерации, в части повышения оплаты труда     </a:t>
            </a:r>
          </a:p>
          <a:p>
            <a:pPr algn="just"/>
            <a:r>
              <a:rPr lang="ru-RU" sz="140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отдельных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категорий работников бюджетной сферы.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Стимулирование органов местного самоуправления муниципальных образований Холм-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района Смоленской области к повышению уровня самодостаточности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местных бюджетов.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Организация адресной работы органов местного самоуправления Холм-Жирковского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и территориальных налоговых органов с физическими лицами, имеющими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задолженность в бюджет по имущественным налогам.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5461908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оплаты труда работников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бюджетной сферы не ниже минимального 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размера оплаты труда, устанавливаемого на федеральном уровне.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Реализация мер по укреплению финансовой дисциплины, соблюдению требований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бюджетного законодательства 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ответственности муниципальных учреждений за невыполнение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муниципального задания, в т. ч. требований о возврате средств субсидий в случае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недостижения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показателей, установленных в муниципальных заданиях.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действующим законодательствам к полномочиям исполнительных органов района.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уровня долговой нагрузки на бюджеты муниципальных образований </a:t>
            </a:r>
            <a:endParaRPr lang="ru-RU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Холм-Жирковского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Применение совершенных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контроля 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497970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5638212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308 239,9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308 239,9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93 446,9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410 433,5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16 986,6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345 986,2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342 225,7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319 067,8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319 067,8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3 760,5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1499114893"/>
              </p:ext>
            </p:extLst>
          </p:nvPr>
        </p:nvGraphicFramePr>
        <p:xfrm>
          <a:off x="2857053" y="1820993"/>
          <a:ext cx="3316763" cy="304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5974593" y="4008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513754717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590625063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5" name="object 41"/>
          <p:cNvGrpSpPr/>
          <p:nvPr/>
        </p:nvGrpSpPr>
        <p:grpSpPr>
          <a:xfrm>
            <a:off x="6804248" y="4491781"/>
            <a:ext cx="721360" cy="466725"/>
            <a:chOff x="3459479" y="9268967"/>
            <a:chExt cx="721360" cy="466725"/>
          </a:xfrm>
        </p:grpSpPr>
        <p:sp>
          <p:nvSpPr>
            <p:cNvPr id="36" name="object 42"/>
            <p:cNvSpPr/>
            <p:nvPr/>
          </p:nvSpPr>
          <p:spPr>
            <a:xfrm>
              <a:off x="3459479" y="9340595"/>
              <a:ext cx="721360" cy="394970"/>
            </a:xfrm>
            <a:custGeom>
              <a:avLst/>
              <a:gdLst/>
              <a:ahLst/>
              <a:cxnLst/>
              <a:rect l="l" t="t" r="r" b="b"/>
              <a:pathLst>
                <a:path w="721360" h="394970">
                  <a:moveTo>
                    <a:pt x="360425" y="0"/>
                  </a:moveTo>
                  <a:lnTo>
                    <a:pt x="0" y="394716"/>
                  </a:lnTo>
                  <a:lnTo>
                    <a:pt x="720852" y="394716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3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251460" y="0"/>
                  </a:moveTo>
                  <a:lnTo>
                    <a:pt x="0" y="335280"/>
                  </a:lnTo>
                  <a:lnTo>
                    <a:pt x="502919" y="3352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4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0" y="335280"/>
                  </a:moveTo>
                  <a:lnTo>
                    <a:pt x="251460" y="0"/>
                  </a:lnTo>
                  <a:lnTo>
                    <a:pt x="502919" y="335280"/>
                  </a:lnTo>
                  <a:lnTo>
                    <a:pt x="0" y="335280"/>
                  </a:lnTo>
                  <a:close/>
                </a:path>
              </a:pathLst>
            </a:custGeom>
            <a:ln w="12191">
              <a:solidFill>
                <a:srgbClr val="4179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991" y="9268967"/>
              <a:ext cx="149351" cy="140208"/>
            </a:xfrm>
            <a:prstGeom prst="rect">
              <a:avLst/>
            </a:prstGeom>
          </p:spPr>
        </p:pic>
      </p:grpSp>
      <p:sp>
        <p:nvSpPr>
          <p:cNvPr id="40" name="object 5"/>
          <p:cNvSpPr/>
          <p:nvPr/>
        </p:nvSpPr>
        <p:spPr>
          <a:xfrm>
            <a:off x="5565807" y="4433107"/>
            <a:ext cx="3049905" cy="45720"/>
          </a:xfrm>
          <a:custGeom>
            <a:avLst/>
            <a:gdLst/>
            <a:ahLst/>
            <a:cxnLst/>
            <a:rect l="l" t="t" r="r" b="b"/>
            <a:pathLst>
              <a:path w="3049904" h="45720">
                <a:moveTo>
                  <a:pt x="0" y="45719"/>
                </a:moveTo>
                <a:lnTo>
                  <a:pt x="3049523" y="45719"/>
                </a:lnTo>
                <a:lnTo>
                  <a:pt x="304952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19812">
            <a:solidFill>
              <a:srgbClr val="417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5"/>
          <p:cNvGrpSpPr/>
          <p:nvPr/>
        </p:nvGrpSpPr>
        <p:grpSpPr>
          <a:xfrm>
            <a:off x="5310854" y="3911519"/>
            <a:ext cx="509905" cy="508634"/>
            <a:chOff x="2186939" y="8823947"/>
            <a:chExt cx="509905" cy="508634"/>
          </a:xfrm>
        </p:grpSpPr>
        <p:pic>
          <p:nvPicPr>
            <p:cNvPr id="43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6939" y="8823947"/>
              <a:ext cx="509803" cy="508266"/>
            </a:xfrm>
            <a:prstGeom prst="rect">
              <a:avLst/>
            </a:prstGeom>
          </p:spPr>
        </p:pic>
        <p:pic>
          <p:nvPicPr>
            <p:cNvPr id="46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79" y="8927592"/>
              <a:ext cx="304800" cy="304799"/>
            </a:xfrm>
            <a:prstGeom prst="rect">
              <a:avLst/>
            </a:prstGeom>
          </p:spPr>
        </p:pic>
      </p:grpSp>
      <p:grpSp>
        <p:nvGrpSpPr>
          <p:cNvPr id="47" name="object 38"/>
          <p:cNvGrpSpPr/>
          <p:nvPr/>
        </p:nvGrpSpPr>
        <p:grpSpPr>
          <a:xfrm>
            <a:off x="8360759" y="3895725"/>
            <a:ext cx="509905" cy="509905"/>
            <a:chOff x="4732020" y="8828531"/>
            <a:chExt cx="509905" cy="509905"/>
          </a:xfrm>
        </p:grpSpPr>
        <p:pic>
          <p:nvPicPr>
            <p:cNvPr id="48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2020" y="8828531"/>
              <a:ext cx="509777" cy="509777"/>
            </a:xfrm>
            <a:prstGeom prst="rect">
              <a:avLst/>
            </a:prstGeom>
          </p:spPr>
        </p:pic>
        <p:pic>
          <p:nvPicPr>
            <p:cNvPr id="49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40" y="8939783"/>
              <a:ext cx="304800" cy="304800"/>
            </a:xfrm>
            <a:prstGeom prst="rect">
              <a:avLst/>
            </a:prstGeom>
          </p:spPr>
        </p:pic>
      </p:grpSp>
      <p:sp>
        <p:nvSpPr>
          <p:cNvPr id="50" name="object 46"/>
          <p:cNvSpPr txBox="1"/>
          <p:nvPr/>
        </p:nvSpPr>
        <p:spPr>
          <a:xfrm>
            <a:off x="5193623" y="4478827"/>
            <a:ext cx="821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45" dirty="0">
                <a:solidFill>
                  <a:srgbClr val="39607C"/>
                </a:solidFill>
                <a:latin typeface="Arial"/>
                <a:cs typeface="Arial"/>
              </a:rPr>
              <a:t>ох</a:t>
            </a:r>
            <a:r>
              <a:rPr sz="1600" b="1" spc="-35" dirty="0">
                <a:solidFill>
                  <a:srgbClr val="3960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39607C"/>
                </a:solidFill>
                <a:latin typeface="Arial"/>
                <a:cs typeface="Arial"/>
              </a:rPr>
              <a:t>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8218304" y="4490350"/>
            <a:ext cx="910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57B2B"/>
                </a:solidFill>
                <a:latin typeface="Arial"/>
                <a:cs typeface="Arial"/>
              </a:rPr>
              <a:t>Расходы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5220072" y="1737328"/>
            <a:ext cx="3725642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муниципального образования «Холм-Жирковский район» Смоленской области </a:t>
            </a:r>
            <a:r>
              <a:rPr sz="1600" spc="8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lang="ru-RU" sz="1600" spc="-1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2023 год имеет дефицит в сумме 16 986,6 тыс. рублей, на </a:t>
            </a:r>
            <a:r>
              <a:rPr sz="1600" spc="5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4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5</a:t>
            </a:r>
            <a:r>
              <a:rPr sz="1600" spc="3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годы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принят</a:t>
            </a:r>
            <a:r>
              <a:rPr sz="1600" spc="6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 </a:t>
            </a:r>
            <a:r>
              <a:rPr sz="1600" spc="-409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расходы</a:t>
            </a:r>
            <a:r>
              <a:rPr sz="1600" spc="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бюджета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 err="1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его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 err="1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доходам</a:t>
            </a:r>
            <a:r>
              <a:rPr lang="ru-RU" sz="1600" spc="-2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3927"/>
            <a:ext cx="2233072" cy="145335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21" y="4311771"/>
            <a:ext cx="2233072" cy="145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582288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2023-2025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020272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569" y="120451"/>
            <a:ext cx="2222927" cy="16847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97662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422" y="120451"/>
            <a:ext cx="36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20272" y="764704"/>
            <a:ext cx="1368152" cy="668013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4114049"/>
              </p:ext>
            </p:extLst>
          </p:nvPr>
        </p:nvGraphicFramePr>
        <p:xfrm>
          <a:off x="395536" y="764704"/>
          <a:ext cx="8280920" cy="5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309" y="0"/>
            <a:ext cx="67129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375" y="3461933"/>
            <a:ext cx="1003563" cy="10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5533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795989" y="2243353"/>
            <a:ext cx="444375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«Бюджет для граждан» 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изменениями в параметрах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район» 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2023 год и на плановый период 2024 и 2025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 решением Холм-Жирковского районного Совета депутатов от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20.10.2023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№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39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5453387" y="6621461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3515" y="4522564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0405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398876" y="1354083"/>
            <a:ext cx="2883311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6374" r="5900" b="7991"/>
          <a:stretch/>
        </p:blipFill>
        <p:spPr>
          <a:xfrm>
            <a:off x="5676077" y="491150"/>
            <a:ext cx="1619720" cy="108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95437" y="0"/>
            <a:ext cx="6543770" cy="107721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Изменение доходной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 части бюджета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32" y="949931"/>
            <a:ext cx="8559994" cy="586314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Доходную часть бюджета муниципального образования по безвозмездным поступлениям на 2023 год предлагается утвердить в сумме </a:t>
            </a:r>
            <a:r>
              <a:rPr lang="ru-RU" sz="11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345 804,7 тыс. рублей</a:t>
            </a: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, с увеличением на </a:t>
            </a:r>
            <a:r>
              <a:rPr lang="ru-RU" sz="11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17 793,7 тыс. рублей </a:t>
            </a: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за счет: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Увеличение: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дотация на поддержку мер по обеспечению сбалансированности бюджетов </a:t>
            </a:r>
            <a:r>
              <a:rPr lang="ru-RU" sz="11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муниципальных </a:t>
            </a: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образований Смоленской области в сумме  2 103,0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государственную регистрацию актов гражданского состояния в сумме  13,9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осуществление государственных полномочий по созданию административных </a:t>
            </a:r>
            <a:r>
              <a:rPr lang="ru-RU" sz="11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комиссий 22,6 </a:t>
            </a: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осуществление государственных полномочий по созданию и организации деятельности комиссий по делам несовершеннолетних и защите их прав </a:t>
            </a:r>
            <a:r>
              <a:rPr lang="ru-RU" sz="11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</a:t>
            </a: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сумме  22,6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организацию и осуществление деятельности по опеке и попечительству в сумме  64,3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 субсидии на развитие сети учреждений культурно-досугового типа в сумме  4 846,3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бюджетам муниципальных районов из резервного фонда Администрации Смоленской области в сумме  394,0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иные межбюджетные трансферты на приобретение подвижного состава пассажирского транспорта </a:t>
            </a:r>
            <a:r>
              <a:rPr lang="ru-RU" sz="11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</a:t>
            </a: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сумме  10 466,2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иные межбюджетные трансферты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в сумме  84,8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Уменьшение</a:t>
            </a:r>
            <a:r>
              <a:rPr lang="ru-RU" sz="11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обеспечение детей-сирот и детей, оставшихся без попечения родителей, лиц из их числа жилыми помещениями в сумме  447,5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осуществление государственных полномочий по назначению и выплате ежемесячных денежных средств на содержание ребенка, находящегося под опекой (попечительством) в сумме  100,0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субвенции бюджетам муниципальных районов на осуществление государственных полномочий по выплате денежных средств на содержание ребенка, переданного на воспитание в приемную семью в сумме  150,0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субсидии на обеспечение комплексного развития сельских территорий (реализация мероприятий по благоустройству) в сумме  183,7 тыс. рублей.</a:t>
            </a:r>
          </a:p>
          <a:p>
            <a:pPr indent="450215" algn="just">
              <a:spcAft>
                <a:spcPts val="0"/>
              </a:spcAft>
            </a:pPr>
            <a:endParaRPr lang="ru-RU" sz="1200" dirty="0">
              <a:solidFill>
                <a:schemeClr val="bg1"/>
              </a:solidFill>
              <a:latin typeface="Sitka Small" panose="02000505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76" y="329436"/>
            <a:ext cx="1174961" cy="76470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5471294" y="6649614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79213" y="26064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73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012145379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084392372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031313287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(факт)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345 986,2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47 491,3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4 897,1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293 597,8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967082091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51326494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25793246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884075978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38666725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170951502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708514933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945122011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67417108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393 446,9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308 239,9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319 067,8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46 823,2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12,0 %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819,0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345 804,7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87,9 %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49 683,1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16,2  %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53 360,6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16,8 %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843,0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257 713,8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83,5 %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868,3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264 838,9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83,0 %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9309" y="0"/>
            <a:ext cx="476871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4818076" y="1134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73418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 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045,7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701,5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452,5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48 001,4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-13,2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759,2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177,7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210,7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258,8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323,9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77431827"/>
              </p:ext>
            </p:extLst>
          </p:nvPr>
        </p:nvGraphicFramePr>
        <p:xfrm>
          <a:off x="2843808" y="4985395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18678379"/>
              </p:ext>
            </p:extLst>
          </p:nvPr>
        </p:nvGraphicFramePr>
        <p:xfrm>
          <a:off x="3275856" y="5805265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309" y="0"/>
            <a:ext cx="6238086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0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19115835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2210381"/>
            <a:ext cx="9075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43 045,7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5121" y="1994458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41 701,5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8624" y="1438693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44 452,5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0164" y="881236"/>
            <a:ext cx="900100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48 001,4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16479241"/>
              </p:ext>
            </p:extLst>
          </p:nvPr>
        </p:nvGraphicFramePr>
        <p:xfrm>
          <a:off x="323528" y="2513574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16601" y="833719"/>
            <a:ext cx="2880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17872367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87,5 %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88,0%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88,4%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325" y="114585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282711" y="364004"/>
            <a:ext cx="1419860" cy="1392555"/>
            <a:chOff x="89915" y="1891283"/>
            <a:chExt cx="1419860" cy="139255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15" y="1891283"/>
              <a:ext cx="1419606" cy="13921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711" y="2121420"/>
              <a:ext cx="583666" cy="5730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9475" y="2176271"/>
              <a:ext cx="478790" cy="467995"/>
            </a:xfrm>
            <a:custGeom>
              <a:avLst/>
              <a:gdLst/>
              <a:ahLst/>
              <a:cxnLst/>
              <a:rect l="l" t="t" r="r" b="b"/>
              <a:pathLst>
                <a:path w="478790" h="467994">
                  <a:moveTo>
                    <a:pt x="239268" y="0"/>
                  </a:moveTo>
                  <a:lnTo>
                    <a:pt x="191047" y="4754"/>
                  </a:lnTo>
                  <a:lnTo>
                    <a:pt x="146134" y="18389"/>
                  </a:lnTo>
                  <a:lnTo>
                    <a:pt x="105491" y="39962"/>
                  </a:lnTo>
                  <a:lnTo>
                    <a:pt x="70080" y="68532"/>
                  </a:lnTo>
                  <a:lnTo>
                    <a:pt x="40863" y="103156"/>
                  </a:lnTo>
                  <a:lnTo>
                    <a:pt x="18802" y="142892"/>
                  </a:lnTo>
                  <a:lnTo>
                    <a:pt x="4861" y="186799"/>
                  </a:lnTo>
                  <a:lnTo>
                    <a:pt x="0" y="233933"/>
                  </a:lnTo>
                  <a:lnTo>
                    <a:pt x="4861" y="281068"/>
                  </a:lnTo>
                  <a:lnTo>
                    <a:pt x="18802" y="324975"/>
                  </a:lnTo>
                  <a:lnTo>
                    <a:pt x="40863" y="364711"/>
                  </a:lnTo>
                  <a:lnTo>
                    <a:pt x="70080" y="399335"/>
                  </a:lnTo>
                  <a:lnTo>
                    <a:pt x="105491" y="427905"/>
                  </a:lnTo>
                  <a:lnTo>
                    <a:pt x="146134" y="449478"/>
                  </a:lnTo>
                  <a:lnTo>
                    <a:pt x="191047" y="463113"/>
                  </a:lnTo>
                  <a:lnTo>
                    <a:pt x="239268" y="467867"/>
                  </a:lnTo>
                  <a:lnTo>
                    <a:pt x="287488" y="463113"/>
                  </a:lnTo>
                  <a:lnTo>
                    <a:pt x="332401" y="449478"/>
                  </a:lnTo>
                  <a:lnTo>
                    <a:pt x="373044" y="427905"/>
                  </a:lnTo>
                  <a:lnTo>
                    <a:pt x="408455" y="399335"/>
                  </a:lnTo>
                  <a:lnTo>
                    <a:pt x="437672" y="364711"/>
                  </a:lnTo>
                  <a:lnTo>
                    <a:pt x="459733" y="324975"/>
                  </a:lnTo>
                  <a:lnTo>
                    <a:pt x="473674" y="281068"/>
                  </a:lnTo>
                  <a:lnTo>
                    <a:pt x="478536" y="233933"/>
                  </a:lnTo>
                  <a:lnTo>
                    <a:pt x="473674" y="186799"/>
                  </a:lnTo>
                  <a:lnTo>
                    <a:pt x="459733" y="142892"/>
                  </a:lnTo>
                  <a:lnTo>
                    <a:pt x="437672" y="103156"/>
                  </a:lnTo>
                  <a:lnTo>
                    <a:pt x="408455" y="68532"/>
                  </a:lnTo>
                  <a:lnTo>
                    <a:pt x="373044" y="39962"/>
                  </a:lnTo>
                  <a:lnTo>
                    <a:pt x="332401" y="18389"/>
                  </a:lnTo>
                  <a:lnTo>
                    <a:pt x="287488" y="4754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252" y="2208250"/>
              <a:ext cx="310959" cy="48618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8160" y="2234183"/>
              <a:ext cx="208915" cy="384175"/>
            </a:xfrm>
            <a:custGeom>
              <a:avLst/>
              <a:gdLst/>
              <a:ahLst/>
              <a:cxnLst/>
              <a:rect l="l" t="t" r="r" b="b"/>
              <a:pathLst>
                <a:path w="208915" h="384175">
                  <a:moveTo>
                    <a:pt x="0" y="0"/>
                  </a:moveTo>
                  <a:lnTo>
                    <a:pt x="104394" y="192024"/>
                  </a:lnTo>
                  <a:lnTo>
                    <a:pt x="0" y="384048"/>
                  </a:lnTo>
                  <a:lnTo>
                    <a:pt x="208788" y="19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89267648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3 767,7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5900" y="809817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4 427,3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4813" y="749254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4 525,6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39351107"/>
              </p:ext>
            </p:extLst>
          </p:nvPr>
        </p:nvGraphicFramePr>
        <p:xfrm>
          <a:off x="179512" y="1740898"/>
          <a:ext cx="4968552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6331826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16769037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933271818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8,9 %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8,8 %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8,5%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0835" y="804182"/>
            <a:ext cx="81914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4 347,5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999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-59901"/>
            <a:ext cx="1518809" cy="1484363"/>
          </a:xfrm>
          <a:prstGeom prst="rect">
            <a:avLst/>
          </a:prstGeom>
        </p:spPr>
      </p:pic>
      <p:pic>
        <p:nvPicPr>
          <p:cNvPr id="54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5400" y="292006"/>
            <a:ext cx="271246" cy="461771"/>
          </a:xfrm>
          <a:prstGeom prst="rect">
            <a:avLst/>
          </a:prstGeom>
        </p:spPr>
      </p:pic>
      <p:sp>
        <p:nvSpPr>
          <p:cNvPr id="55" name="object 32"/>
          <p:cNvSpPr/>
          <p:nvPr/>
        </p:nvSpPr>
        <p:spPr>
          <a:xfrm>
            <a:off x="6078827" y="274340"/>
            <a:ext cx="486409" cy="467995"/>
          </a:xfrm>
          <a:custGeom>
            <a:avLst/>
            <a:gdLst/>
            <a:ahLst/>
            <a:cxnLst/>
            <a:rect l="l" t="t" r="r" b="b"/>
            <a:pathLst>
              <a:path w="486409" h="467995">
                <a:moveTo>
                  <a:pt x="0" y="233934"/>
                </a:moveTo>
                <a:lnTo>
                  <a:pt x="4938" y="186799"/>
                </a:lnTo>
                <a:lnTo>
                  <a:pt x="19101" y="142892"/>
                </a:lnTo>
                <a:lnTo>
                  <a:pt x="41513" y="103156"/>
                </a:lnTo>
                <a:lnTo>
                  <a:pt x="71194" y="68532"/>
                </a:lnTo>
                <a:lnTo>
                  <a:pt x="107169" y="39962"/>
                </a:lnTo>
                <a:lnTo>
                  <a:pt x="148459" y="18389"/>
                </a:lnTo>
                <a:lnTo>
                  <a:pt x="194088" y="4754"/>
                </a:lnTo>
                <a:lnTo>
                  <a:pt x="243077" y="0"/>
                </a:lnTo>
                <a:lnTo>
                  <a:pt x="292067" y="4754"/>
                </a:lnTo>
                <a:lnTo>
                  <a:pt x="337696" y="18389"/>
                </a:lnTo>
                <a:lnTo>
                  <a:pt x="378986" y="39962"/>
                </a:lnTo>
                <a:lnTo>
                  <a:pt x="414961" y="68532"/>
                </a:lnTo>
                <a:lnTo>
                  <a:pt x="444642" y="103156"/>
                </a:lnTo>
                <a:lnTo>
                  <a:pt x="467054" y="142892"/>
                </a:lnTo>
                <a:lnTo>
                  <a:pt x="481217" y="186799"/>
                </a:lnTo>
                <a:lnTo>
                  <a:pt x="486156" y="233934"/>
                </a:lnTo>
                <a:lnTo>
                  <a:pt x="481217" y="281068"/>
                </a:lnTo>
                <a:lnTo>
                  <a:pt x="467054" y="324975"/>
                </a:lnTo>
                <a:lnTo>
                  <a:pt x="444642" y="364711"/>
                </a:lnTo>
                <a:lnTo>
                  <a:pt x="414961" y="399335"/>
                </a:lnTo>
                <a:lnTo>
                  <a:pt x="378986" y="427905"/>
                </a:lnTo>
                <a:lnTo>
                  <a:pt x="337696" y="449478"/>
                </a:lnTo>
                <a:lnTo>
                  <a:pt x="292067" y="463113"/>
                </a:lnTo>
                <a:lnTo>
                  <a:pt x="243077" y="467868"/>
                </a:lnTo>
                <a:lnTo>
                  <a:pt x="194088" y="463113"/>
                </a:lnTo>
                <a:lnTo>
                  <a:pt x="148459" y="449478"/>
                </a:lnTo>
                <a:lnTo>
                  <a:pt x="107169" y="427905"/>
                </a:lnTo>
                <a:lnTo>
                  <a:pt x="71194" y="399335"/>
                </a:lnTo>
                <a:lnTo>
                  <a:pt x="41513" y="364711"/>
                </a:lnTo>
                <a:lnTo>
                  <a:pt x="19101" y="324975"/>
                </a:lnTo>
                <a:lnTo>
                  <a:pt x="4938" y="281068"/>
                </a:lnTo>
                <a:lnTo>
                  <a:pt x="0" y="2339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9" y="4155448"/>
            <a:ext cx="2783146" cy="1145759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Единый сельскохозяйственный налог.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 и </a:t>
            </a:r>
            <a:r>
              <a:rPr lang="ru-RU" sz="1050" dirty="0" err="1" smtClean="0">
                <a:solidFill>
                  <a:srgbClr val="003300"/>
                </a:solidFill>
              </a:rPr>
              <a:t>т.д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3" y="5489086"/>
            <a:ext cx="3548358" cy="1096396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rgbClr val="003300"/>
                </a:solidFill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29638" y="4163705"/>
            <a:ext cx="2783147" cy="1137501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15558973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0458" y="868070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789,0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5862" y="113141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728,3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9098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757,4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0455" y="96040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787,7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389368439"/>
              </p:ext>
            </p:extLst>
          </p:nvPr>
        </p:nvGraphicFramePr>
        <p:xfrm>
          <a:off x="251520" y="1689774"/>
          <a:ext cx="5472608" cy="280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9959999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0250121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14078502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4602119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668" y="4602119"/>
            <a:ext cx="4578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Плательщиками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государственной пошлины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80" y="102992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59" y="994134"/>
            <a:ext cx="1645500" cy="1596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791152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144,0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340012551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62019360"/>
              </p:ext>
            </p:extLst>
          </p:nvPr>
        </p:nvGraphicFramePr>
        <p:xfrm>
          <a:off x="3491880" y="5301208"/>
          <a:ext cx="5400600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037947" y="1886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308" y="0"/>
            <a:ext cx="6496908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561868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0326,1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535,5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645,1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393,3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702,8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87288952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819604942"/>
              </p:ext>
            </p:extLst>
          </p:nvPr>
        </p:nvGraphicFramePr>
        <p:xfrm>
          <a:off x="3563888" y="5013177"/>
          <a:ext cx="5580112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110463" y="9597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183112" y="390876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58005"/>
              </p:ext>
            </p:extLst>
          </p:nvPr>
        </p:nvGraphicFramePr>
        <p:xfrm>
          <a:off x="0" y="464841"/>
          <a:ext cx="9144001" cy="503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36 960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40 844,6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054,9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41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405,5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733,8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273,4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82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173 949,4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853,0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673,2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827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501,8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980,3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329,7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82,2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581,1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683,7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379,8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94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483,5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542,3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046,0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841982482"/>
              </p:ext>
            </p:extLst>
          </p:nvPr>
        </p:nvGraphicFramePr>
        <p:xfrm>
          <a:off x="-756592" y="5326929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32923783"/>
              </p:ext>
            </p:extLst>
          </p:nvPr>
        </p:nvGraphicFramePr>
        <p:xfrm>
          <a:off x="97305" y="5805264"/>
          <a:ext cx="5770839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3" y="275543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43" y="1401313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44335" y="5444508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8747" y="-21594"/>
            <a:ext cx="5272772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68" y="125706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433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0" y="3144218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5648272" y="595015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5385">
              <a:schemeClr val="bg2">
                <a:lumMod val="47000"/>
                <a:lumOff val="53000"/>
                <a:alpha val="28000"/>
              </a:schemeClr>
            </a:gs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09" y="0"/>
            <a:ext cx="455269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играет центральную роль в экономике района 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82637945"/>
              </p:ext>
            </p:extLst>
          </p:nvPr>
        </p:nvGraphicFramePr>
        <p:xfrm>
          <a:off x="107504" y="4077073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4678" y="4237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40 844,6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7714" y="5240233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32 910,4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3144" y="5042224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34 054,9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3399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78163086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0922788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28811613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</a:p>
          <a:p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3300"/>
                </a:solidFill>
                <a:latin typeface="Bookman Old Style" pitchFamily="18" charset="0"/>
              </a:rPr>
              <a:t>9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20363612"/>
              </p:ext>
            </p:extLst>
          </p:nvPr>
        </p:nvGraphicFramePr>
        <p:xfrm>
          <a:off x="165830" y="260649"/>
          <a:ext cx="8870666" cy="411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1 995,3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1 847,9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1 921,9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3 546,8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2 973,7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3 082,6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24 463,7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19 829,4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20 504,3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8 581,4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7 478,0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7 764,8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474,1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1 782,9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781,0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781,0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8747" y="-21594"/>
            <a:ext cx="4439164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9" y="13167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4" name="Прямоугольник с двумя скругленными противолежащими углами 53"/>
          <p:cNvSpPr/>
          <p:nvPr/>
        </p:nvSpPr>
        <p:spPr>
          <a:xfrm>
            <a:off x="4331654" y="592852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34609277"/>
              </p:ext>
            </p:extLst>
          </p:nvPr>
        </p:nvGraphicFramePr>
        <p:xfrm>
          <a:off x="179512" y="4472791"/>
          <a:ext cx="4152733" cy="231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6290" y="444399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214 604,0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505" y="52057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200 347,1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7701" y="5007932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206 167,3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5170604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5185754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1130759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55,3 %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2,6%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61,9 %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247527859"/>
              </p:ext>
            </p:extLst>
          </p:nvPr>
        </p:nvGraphicFramePr>
        <p:xfrm>
          <a:off x="395536" y="5733256"/>
          <a:ext cx="398096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84572103"/>
              </p:ext>
            </p:extLst>
          </p:nvPr>
        </p:nvGraphicFramePr>
        <p:xfrm>
          <a:off x="-756592" y="548680"/>
          <a:ext cx="7848872" cy="414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36 668,1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29 964,7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31 337,8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15</a:t>
            </a:r>
            <a:r>
              <a:rPr lang="en-US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3 338</a:t>
            </a:r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,</a:t>
            </a:r>
            <a:r>
              <a:rPr lang="en-US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6</a:t>
            </a:r>
            <a:endParaRPr lang="ru-RU" sz="1600" dirty="0" smtClean="0">
              <a:solidFill>
                <a:srgbClr val="FF0066"/>
              </a:solidFill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151 200,7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155 317,6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18 008,1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13 390,3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14 059,9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    101,0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 0,0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 0,0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8 462,5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7 297,3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6 957,9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805" y="13381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7315200" y="90971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5240695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08559779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19352591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20,3 %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17,8 %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17,6 %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1668659632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514494621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139316752"/>
              </p:ext>
            </p:extLst>
          </p:nvPr>
        </p:nvGraphicFramePr>
        <p:xfrm>
          <a:off x="3185864" y="486545"/>
          <a:ext cx="5940152" cy="233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50 329,7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49 980,3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83 501,8</a:t>
            </a:r>
            <a:endParaRPr sz="1600" dirty="0"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283253" y="306896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60672" y="2141408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75124" y="2185777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99718" y="3261070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0" y="11721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4720558" y="1016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61976896"/>
              </p:ext>
            </p:extLst>
          </p:nvPr>
        </p:nvGraphicFramePr>
        <p:xfrm>
          <a:off x="179512" y="5229200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5063852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8301415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1739538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849672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921,1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851,1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10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281,1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777,6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777,6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001,5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808,4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876,2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21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817,2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581,1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648,9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1240385166"/>
              </p:ext>
            </p:extLst>
          </p:nvPr>
        </p:nvGraphicFramePr>
        <p:xfrm>
          <a:off x="251520" y="5517232"/>
          <a:ext cx="416098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4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-8747" y="-21594"/>
            <a:ext cx="472476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47" y="8096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6" name="Прямоугольник с двумя скругленными противолежащими углами 45"/>
          <p:cNvSpPr/>
          <p:nvPr/>
        </p:nvSpPr>
        <p:spPr>
          <a:xfrm>
            <a:off x="7104742" y="70241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87839872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8747" y="-21594"/>
            <a:ext cx="731705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 В 2021-2022 гг.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7308304" y="5251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5363285"/>
              </p:ext>
            </p:extLst>
          </p:nvPr>
        </p:nvGraphicFramePr>
        <p:xfrm>
          <a:off x="19308" y="669131"/>
          <a:ext cx="8858852" cy="599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9" y="1204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ВИДЫ  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4161"/>
            <a:ext cx="1857888" cy="1497922"/>
          </a:xfrm>
          <a:prstGeom prst="rect">
            <a:avLst/>
          </a:prstGeom>
        </p:spPr>
      </p:pic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495" y="825070"/>
            <a:ext cx="937442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1872208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187624" y="1257727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7373" y="254325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7624" y="37261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6,0 %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1 000,5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625651585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25352072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503788289"/>
              </p:ext>
            </p:extLst>
          </p:nvPr>
        </p:nvGraphicFramePr>
        <p:xfrm>
          <a:off x="3851920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23 542,3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1 046,0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</a:t>
            </a:r>
            <a:r>
              <a:rPr lang="ru-RU" sz="14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бюджете                       муниципального района предусмотрены расходы на предоставление  бюджетам поселений трансфертов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09" y="559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4667381" y="1016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25 135,1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23 542,3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1 046,0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186,3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191,3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1 000,5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9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2025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2083198"/>
              </p:ext>
            </p:extLst>
          </p:nvPr>
        </p:nvGraphicFramePr>
        <p:xfrm>
          <a:off x="-466636" y="527736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3261" y="1778644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30390"/>
            <a:ext cx="479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2022-2025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6516216" y="260380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5,4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тыс. руб. – 2023 г.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5,8 тыс. руб. – 2024 г.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6,2 тыс. руб. – 2025 г.  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25,1 тыс. руб. – 2023 г.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23,4 тыс. руб. – 2024 г.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24,1 тыс. руб. – 2025 г. </a:t>
            </a:r>
          </a:p>
          <a:p>
            <a:pPr algn="r"/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9,7 тыс. руб. – 2023 г.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5,8 тыс. руб. – 2024 г.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5,8 тыс. руб. – 2025 г.</a:t>
            </a:r>
          </a:p>
          <a:p>
            <a:pPr algn="r"/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тыс. руб. – 2023 г.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0,1 тыс. руб. – 2024 г.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0,1 тыс. руб. – 2025 г.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35197" y="5268284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40,1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тыс. руб. – 2023 г.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29,9 тыс. руб. – 2024 г.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30,7 тыс. руб. – 2025 г.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99193" y="3563207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тыс. руб. – 2023 г.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0,1 тыс. руб. – 2024 г.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0,1 тыс. руб. – 2025 г.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2,5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тыс. руб. – 2023 г.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2,1 тыс. руб. – 2024 г.</a:t>
            </a:r>
          </a:p>
          <a:p>
            <a:pPr algn="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2,1 тыс. руб. – 2025 г.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5566" y="5152945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3553" y="3476752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5557" y="1754433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2403" y="1764523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3605" y="3140968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3518" y="4676371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72403" y="5789351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01.01.2022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8 613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181472" y="744976"/>
            <a:ext cx="2520280" cy="936104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ДОХОДЫ (</a:t>
            </a:r>
            <a:r>
              <a:rPr lang="ru-RU" sz="1400" dirty="0" err="1" smtClean="0">
                <a:solidFill>
                  <a:srgbClr val="FFFF00"/>
                </a:solidFill>
                <a:latin typeface="Bookman Old Style" pitchFamily="18" charset="0"/>
              </a:rPr>
              <a:t>тыс.руб</a:t>
            </a:r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.) </a:t>
            </a:r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 2023 г. -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393 446,9;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2024 г. –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308 239,9;</a:t>
            </a:r>
            <a:endParaRPr lang="ru-RU" sz="1400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2025 г. –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319 067,8.</a:t>
            </a:r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262446" y="747626"/>
            <a:ext cx="2520280" cy="933454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РАСХОДЫ (тыс. руб.) 2023 г. -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410 433,5;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2024 г. –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308 239,9; 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  <a:latin typeface="Bookman Old Style" pitchFamily="18" charset="0"/>
              </a:rPr>
              <a:t>2025 г. – </a:t>
            </a:r>
            <a:r>
              <a:rPr lang="ru-RU" sz="1400" b="1" dirty="0" smtClean="0">
                <a:solidFill>
                  <a:srgbClr val="FFFF00"/>
                </a:solidFill>
                <a:latin typeface="Bookman Old Style" pitchFamily="18" charset="0"/>
              </a:rPr>
              <a:t>319 067,8.</a:t>
            </a:r>
            <a:endParaRPr lang="ru-RU" sz="14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-8973"/>
            <a:ext cx="79370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51920" y="5253059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726665700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" y="-8973"/>
            <a:ext cx="565212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2023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104742" y="70241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506187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196,4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1 170,0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121,4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377,9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377,9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3707904" y="5754175"/>
            <a:ext cx="1903708" cy="11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 2 10"/>
          <p:cNvSpPr/>
          <p:nvPr/>
        </p:nvSpPr>
        <p:spPr>
          <a:xfrm>
            <a:off x="3603003" y="56349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8342" y="5999763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7 квартир стоимостью до 1 081,3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839368" y="5639723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13984" y="581974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343902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851,1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4 921,1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48496077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6516216" y="5996445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37606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52689020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Выноска 2 3"/>
          <p:cNvSpPr/>
          <p:nvPr/>
        </p:nvSpPr>
        <p:spPr>
          <a:xfrm>
            <a:off x="7546784" y="18127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МУНИЦИПАЛЬНЫХ  ПРОГРАММ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779912" y="547044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717127"/>
              </p:ext>
            </p:extLst>
          </p:nvPr>
        </p:nvGraphicFramePr>
        <p:xfrm>
          <a:off x="19309" y="664685"/>
          <a:ext cx="9144000" cy="6133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044235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222 772,9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92 397,6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75,0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1 193,0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0,5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827799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1 700,0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–8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– 25,4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251,5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9 729,6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-3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098,5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20 506,9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11 328,3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46,5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4572000" y="4796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526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2023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028348" y="10057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800838788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532597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915,5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(2,6%)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337,1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1,8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972,9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130,0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1,6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105,4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310,2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403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096,6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299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767,0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307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237,8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3 500,0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,0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342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225,7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410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433,5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308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239,9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319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067,8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342337" y="63985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42045409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50607240"/>
              </p:ext>
            </p:extLst>
          </p:nvPr>
        </p:nvGraphicFramePr>
        <p:xfrm>
          <a:off x="3048000" y="28061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4430" y="265912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755576" y="606807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78624094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63991386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1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муниципальном образовании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600896" y="3590619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79646570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576509095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Sitka Small" panose="02000505000000020004" pitchFamily="2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26356" y="608203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1</a:t>
            </a: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0,6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36 949,0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9,5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217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en-US" sz="1600" dirty="0" smtClean="0"/>
                <a:t>31 166</a:t>
              </a:r>
              <a:r>
                <a:rPr lang="ru-RU" sz="1600" dirty="0" smtClean="0"/>
                <a:t>,9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4 887,6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613,6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280,9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оказание услуг по реализации программ дошкольного образования, созданию условий для осуществления присмотра и ухода за детьми.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57640" y="5941758"/>
            <a:ext cx="377952" cy="42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69" name="Прямоугольник с двумя скругленными противолежащими углами 68"/>
          <p:cNvSpPr/>
          <p:nvPr/>
        </p:nvSpPr>
        <p:spPr>
          <a:xfrm>
            <a:off x="1483239" y="480725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8"/>
          <p:cNvGrpSpPr/>
          <p:nvPr/>
        </p:nvGrpSpPr>
        <p:grpSpPr>
          <a:xfrm>
            <a:off x="-201107" y="2599928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-1930708" y="2969442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</a:t>
            </a:r>
            <a:r>
              <a:rPr lang="ru-RU" sz="1400" b="1" dirty="0" smtClean="0">
                <a:solidFill>
                  <a:srgbClr val="000066"/>
                </a:solidFill>
                <a:latin typeface="Bookman Old Style" pitchFamily="18" charset="0"/>
              </a:rPr>
              <a:t>ОБЛАСТИ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НА 2023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5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93694756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309" y="0"/>
            <a:ext cx="714497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144 823,9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35,3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848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114 736,1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17 475,1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3 846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7 414,6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35,3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1 352,1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206540" y="472910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01216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9 647,1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2,4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9 449,4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187,7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10,0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Уплата имущественных налогов.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2,4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3869544" y="600511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96297062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77685126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Sitka Small" panose="02000505000000020004" pitchFamily="2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388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925452" y="283648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2160" y="6637619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22,5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412358" y="784498"/>
            <a:ext cx="716906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92 397,6 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22,5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, в </a:t>
            </a:r>
            <a:r>
              <a:rPr lang="ru-RU"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т.ч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 Расходы по региональному проекту «</a:t>
            </a:r>
            <a:r>
              <a:rPr lang="ru-RU" sz="1600" i="1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Культурная среда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» – 22 363,5 тыс. рублей.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1401" y="1856860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4 965,3 -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4,0 тыс. руб.- уплата налогов;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223,4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4 737,9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71351" y="4489098"/>
            <a:ext cx="4410024" cy="1572772"/>
            <a:chOff x="509016" y="6542531"/>
            <a:chExt cx="6970775" cy="1746312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31 673,0 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2" y="6896475"/>
              <a:ext cx="6739253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6 533,3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23 142,7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1 997,0 тыс. руб.– ремонт и газификация СДК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14 217,6–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278,4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13 917,9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21,3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 – комплектование книжных фонд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12940" y="4489098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1 115,4,0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58,9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1 056,5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99127" y="3716554"/>
            <a:ext cx="4332953" cy="64664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исскуств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7206453" y="127568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75734139"/>
              </p:ext>
            </p:extLst>
          </p:nvPr>
        </p:nvGraphicFramePr>
        <p:xfrm>
          <a:off x="108157" y="2249488"/>
          <a:ext cx="4572000" cy="44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6887" y="2105264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6007" y="4581128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388" y="708696"/>
            <a:ext cx="396454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09328"/>
            <a:ext cx="3775804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Улучшение условий жизни  населения  Холм-Жирковского района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994793" y="1022641"/>
            <a:ext cx="3964548" cy="94999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повышение уровня газификации населенных пунктов Холм-Жирковского района</a:t>
            </a:r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2986361" y="165342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994792" y="6205"/>
            <a:ext cx="414920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пунктов Холм-Жирковского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района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08972" y="50829"/>
            <a:ext cx="720080" cy="720080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012159" y="662380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457791" y="303747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1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48074108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5352086" y="4010436"/>
            <a:ext cx="2472275" cy="185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3" y="1046740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743401" y="6204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эффективности на территории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муниципального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2353" y="240613"/>
            <a:ext cx="731783" cy="620688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5970567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004" y="580526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Запланированы расходы на приобретение и замену светильников на </a:t>
            </a:r>
            <a:r>
              <a:rPr lang="ru-RU" sz="1500" dirty="0" err="1" smtClean="0">
                <a:solidFill>
                  <a:srgbClr val="000099"/>
                </a:solidFill>
                <a:latin typeface="Bookman Old Style" pitchFamily="18" charset="0"/>
              </a:rPr>
              <a:t>энергоэффективные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206400" y="110589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11868364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200014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3707904" y="0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обеспечения безопасности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жизнедеятельности населения муниципального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образования «Холм-Жирковский район»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7156" y="471904"/>
            <a:ext cx="952550" cy="596838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0847" y="5517232"/>
            <a:ext cx="3960440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7,5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профилактика правонарушений среди несовершеннолетних и молодежи;</a:t>
            </a:r>
          </a:p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расходы на организацию деятельности народной дружины 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7206400" y="110589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83494685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67200" y="3979476"/>
            <a:ext cx="4553272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на возмещение затрат</a:t>
            </a:r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 при оказании услуг по осуществлению пассажирских перевозок автомобильным транспортом во внутрирайонном сообщении, не компенсированных, в связи с государственным регулированием тарифов.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055021"/>
            <a:ext cx="2660088" cy="2079393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Поддержка пассажирского транспорта общего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9056" y="129318"/>
            <a:ext cx="766806" cy="435322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 возмещение части затрат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57532493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образовании «Холм-Жирковский район»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5408" y="116883"/>
            <a:ext cx="792639" cy="71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343635069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4031" y="4083406"/>
            <a:ext cx="2275892" cy="226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4920" y="0"/>
            <a:ext cx="511358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«Демографическое развитие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муниципального образования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4568" y="74499"/>
            <a:ext cx="956411" cy="673074"/>
          </a:xfrm>
          <a:prstGeom prst="rect">
            <a:avLst/>
          </a:prstGeom>
        </p:spPr>
      </p:pic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</a:t>
            </a:r>
          </a:p>
          <a:p>
            <a:pPr algn="ctr"/>
            <a:r>
              <a:rPr lang="ru-RU" sz="1600" b="1" dirty="0">
                <a:solidFill>
                  <a:srgbClr val="000099"/>
                </a:solidFill>
                <a:latin typeface="Bahnschrift SemiBold SemiConden" pitchFamily="34" charset="0"/>
              </a:rPr>
              <a:t>8 613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700809"/>
            <a:ext cx="4865657" cy="40235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723947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09" y="4016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599619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качества жизни молодых семей.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967808" y="21253"/>
            <a:ext cx="516577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«Обеспечение жильем молодых  семей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территоррии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904184" y="23667"/>
            <a:ext cx="496841" cy="496841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253508" y="515719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14210453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Sitka Small" panose="02000505000000020004" pitchFamily="2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80344"/>
            <a:ext cx="2129601" cy="1597201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4434560" y="0"/>
            <a:ext cx="4673943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Доступная среда на территории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2328" y="43141"/>
            <a:ext cx="684463" cy="693787"/>
          </a:xfrm>
          <a:prstGeom prst="rect">
            <a:avLst/>
          </a:prstGeom>
        </p:spPr>
      </p:pic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564620"/>
            <a:ext cx="454290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99"/>
                </a:solidFill>
                <a:latin typeface="Sitka Small" panose="02000505000000020004" pitchFamily="2" charset="0"/>
              </a:rPr>
              <a:t>5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обеспечение доступности объектов и услуг для инвалидов;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25,0 тыс. рубл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ей – проведение мероприятий для инвалидов.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10599966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19" y="4182017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35896" y="0"/>
            <a:ext cx="547260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 Построение и развитие аппаратно-программного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комплекса «Безопасный город»  на территории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8087" y="140468"/>
            <a:ext cx="1259632" cy="707913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03738" y="465949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64150477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81294" y="3260863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6984776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6840760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6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6945" y="3834040"/>
            <a:ext cx="4423232" cy="1942150"/>
            <a:chOff x="4814066" y="4281310"/>
            <a:chExt cx="3187094" cy="1602694"/>
          </a:xfr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13500000" scaled="1"/>
            <a:tileRect/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33798" y="4831743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8100">
              <a:solidFill>
                <a:srgbClr val="33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приобретению и содержанию объектов муниципального имущества»</a:t>
              </a:r>
              <a:endParaRPr lang="ru-RU" sz="12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800714" y="4457343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rgbClr val="33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066946" y="0"/>
            <a:ext cx="504155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«Управление муниципальным имуществом и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образования «Холм-Жирковский район»           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434" y="326190"/>
            <a:ext cx="1128664" cy="720080"/>
          </a:xfrm>
          <a:prstGeom prst="rect">
            <a:avLst/>
          </a:prstGeom>
        </p:spPr>
      </p:pic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832" y="5826309"/>
            <a:ext cx="515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Выделены средства из областного бюджета на приобретение 2 автобусов на осуществление муниципальных перевозок. </a:t>
            </a:r>
            <a:endParaRPr lang="ru-RU" sz="12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206400" y="110589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9013846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«Гражданско-патриотическое воспитание      граждан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9381" y="410717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209842" y="457427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22751437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91509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4515" y="1063907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0835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89986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78" y="3577644"/>
            <a:ext cx="4331970" cy="286893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3851920" y="0"/>
            <a:ext cx="5256584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03848" y="591354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0200434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«Развитие добровольчества (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в муниципальном  образовании «Холм-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4920" y="-28321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341760" y="494116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75954512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и предусматривает расходы на вывоз мусора с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1902"/>
            <a:ext cx="4582198" cy="2578883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район»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884" y="368319"/>
            <a:ext cx="648072" cy="648072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412752" y="468898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8914792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7554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89838" y="166883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66115" y="3662419"/>
            <a:ext cx="4038333" cy="2988367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211960" y="0"/>
            <a:ext cx="4896544" cy="6848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«Укрепление  общественного здоровья»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7213" y="54674"/>
            <a:ext cx="837804" cy="883486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659989" y="448424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63252" y="892056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89776162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дорожно-транспортного комплекса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муниципального образования «Холм-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72" y="-143647"/>
            <a:ext cx="1052736" cy="10527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3" y="3717032"/>
            <a:ext cx="4147661" cy="2592288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692176" y="462306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33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344525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8 188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716,7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731,1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327,97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330,67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3 093,4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3 214,5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3 353,6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2019-2023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10" y="188640"/>
            <a:ext cx="1374171" cy="141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60004546"/>
              </p:ext>
            </p:extLst>
          </p:nvPr>
        </p:nvGraphicFramePr>
        <p:xfrm>
          <a:off x="3181424" y="2204864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323528" y="802837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28" y="4964197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обеспечение условий для  функционирование центров «Точка роста»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11" y="2616391"/>
            <a:ext cx="2892852" cy="21696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356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26" y="167353"/>
            <a:ext cx="1740926" cy="132427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33672244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ая выноска 8"/>
          <p:cNvSpPr/>
          <p:nvPr/>
        </p:nvSpPr>
        <p:spPr>
          <a:xfrm>
            <a:off x="179512" y="763600"/>
            <a:ext cx="3600400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городской среды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выполнение работ по инженерным изысканиям в целях подготовки проектной документации, модернизация систем водоснабжения.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Ж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134506" cy="1980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17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19309" y="0"/>
            <a:ext cx="908919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520" y="116632"/>
            <a:ext cx="9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РАЙОНЕ     В 202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2-2023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гг.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7095" y="548680"/>
            <a:ext cx="3273417" cy="218227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Загнутый угол 20"/>
          <p:cNvSpPr/>
          <p:nvPr/>
        </p:nvSpPr>
        <p:spPr>
          <a:xfrm>
            <a:off x="362336" y="3380584"/>
            <a:ext cx="2664296" cy="3456384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ctr"/>
            <a:endParaRPr lang="ru-RU" sz="1400" dirty="0">
              <a:latin typeface="Franklin Gothic Book" panose="020B0503020102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2022 год (факт)</a:t>
            </a:r>
          </a:p>
          <a:p>
            <a:pPr algn="ctr"/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20 226,3 </a:t>
            </a:r>
            <a:r>
              <a:rPr lang="ru-RU" sz="1400" dirty="0">
                <a:solidFill>
                  <a:srgbClr val="0033CC"/>
                </a:solidFill>
                <a:latin typeface="Franklin Gothic Book" panose="020B0503020102020204" pitchFamily="34" charset="0"/>
              </a:rPr>
              <a:t>тыс. </a:t>
            </a:r>
            <a:r>
              <a:rPr lang="ru-RU" sz="1400" dirty="0" err="1">
                <a:solidFill>
                  <a:srgbClr val="0033CC"/>
                </a:solidFill>
                <a:latin typeface="Franklin Gothic Book" panose="020B0503020102020204" pitchFamily="34" charset="0"/>
              </a:rPr>
              <a:t>руб.,в</a:t>
            </a:r>
            <a:r>
              <a:rPr lang="ru-RU" sz="1400" dirty="0">
                <a:solidFill>
                  <a:srgbClr val="0033CC"/>
                </a:solidFill>
                <a:latin typeface="Franklin Gothic Book" panose="020B0503020102020204" pitchFamily="34" charset="0"/>
              </a:rPr>
              <a:t>  том числе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Федеральный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19 619,5 </a:t>
            </a:r>
            <a:r>
              <a:rPr lang="ru-RU" sz="1400" dirty="0">
                <a:latin typeface="Franklin Gothic Book" panose="020B0503020102020204" pitchFamily="34" charset="0"/>
              </a:rPr>
              <a:t>тыс. руб.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Областной бюджет – 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606,6 </a:t>
            </a:r>
            <a:r>
              <a:rPr lang="ru-RU" sz="1400" dirty="0">
                <a:latin typeface="Franklin Gothic Book" panose="020B0503020102020204" pitchFamily="34" charset="0"/>
              </a:rPr>
              <a:t>тыс. руб.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Местный бюджет –</a:t>
            </a:r>
          </a:p>
          <a:p>
            <a:pPr algn="ctr"/>
            <a:r>
              <a:rPr lang="ru-RU" sz="1400" dirty="0">
                <a:latin typeface="Franklin Gothic Book" panose="020B0503020102020204" pitchFamily="34" charset="0"/>
              </a:rPr>
              <a:t> </a:t>
            </a:r>
            <a:r>
              <a:rPr lang="ru-RU" sz="1400" dirty="0" smtClean="0">
                <a:latin typeface="Franklin Gothic Book" panose="020B0503020102020204" pitchFamily="34" charset="0"/>
              </a:rPr>
              <a:t>0,2 </a:t>
            </a:r>
            <a:r>
              <a:rPr lang="ru-RU" sz="1400" dirty="0">
                <a:latin typeface="Franklin Gothic Book" panose="020B0503020102020204" pitchFamily="34" charset="0"/>
              </a:rPr>
              <a:t>тыс. рублей.</a:t>
            </a:r>
          </a:p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2023 год (план)</a:t>
            </a:r>
          </a:p>
          <a:p>
            <a:pPr algn="ctr"/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36 082,5 тыс. </a:t>
            </a:r>
            <a:r>
              <a:rPr lang="ru-RU" sz="1400" dirty="0" err="1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руб.,в</a:t>
            </a:r>
            <a:r>
              <a:rPr lang="ru-RU" sz="1400" dirty="0" smtClean="0">
                <a:solidFill>
                  <a:srgbClr val="0033CC"/>
                </a:solidFill>
                <a:latin typeface="Franklin Gothic Book" panose="020B0503020102020204" pitchFamily="34" charset="0"/>
              </a:rPr>
              <a:t>  том числе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Федеральный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35 000, 0 тыс. руб.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Областной бюджет – 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1 082,1 тыс. руб.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Местный бюджет –</a:t>
            </a:r>
          </a:p>
          <a:p>
            <a:pPr algn="ctr"/>
            <a:r>
              <a:rPr lang="ru-RU" sz="1400" dirty="0" smtClean="0">
                <a:latin typeface="Franklin Gothic Book" panose="020B0503020102020204" pitchFamily="34" charset="0"/>
              </a:rPr>
              <a:t> 0,4 тыс. рублей.</a:t>
            </a:r>
            <a:endParaRPr lang="ru-RU" sz="1400" dirty="0">
              <a:latin typeface="Franklin Gothic Book" panose="020B05030201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563888" y="1196751"/>
            <a:ext cx="5013675" cy="5328592"/>
            <a:chOff x="3262220" y="1511229"/>
            <a:chExt cx="5013675" cy="4311426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262220" y="2501692"/>
              <a:ext cx="4941667" cy="332096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рямоугольник 26"/>
            <p:cNvSpPr/>
            <p:nvPr/>
          </p:nvSpPr>
          <p:spPr>
            <a:xfrm>
              <a:off x="3334228" y="1511229"/>
              <a:ext cx="4941667" cy="431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latin typeface="Sitka Small" panose="02000505000000020004" pitchFamily="2" charset="0"/>
                </a:rPr>
                <a:t>	</a:t>
              </a: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Важным проектом, положившим свое начало  в 2022 году стало </a:t>
              </a:r>
              <a:r>
                <a:rPr lang="ru-RU" sz="1400" b="1" i="1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строительство станции водоподготовки для хозяйственно-питьевых нужд с реконструкцией водопроводных сетей в </a:t>
              </a:r>
              <a:r>
                <a:rPr lang="ru-RU" sz="1400" b="1" i="1" kern="1200" dirty="0" err="1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пгт</a:t>
              </a:r>
              <a:r>
                <a:rPr lang="ru-RU" sz="1400" b="1" i="1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. Холм-Жирковский Смоленской области. </a:t>
              </a: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Работы проводились в рамках регионального проекта «Чистая вода» национального проекта «Жилье и городская среда».</a:t>
              </a:r>
              <a:endParaRPr lang="ru-RU" sz="1400" kern="1200" dirty="0">
                <a:solidFill>
                  <a:schemeClr val="bg1"/>
                </a:solidFill>
                <a:latin typeface="Sitka Small" panose="02000505000000020004" pitchFamily="2" charset="0"/>
              </a:endParaRPr>
            </a:p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	Мощность станции очистки воды составляет 2 400 </a:t>
              </a:r>
              <a:r>
                <a:rPr lang="ru-RU" sz="1400" kern="1200" dirty="0" err="1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мз</a:t>
              </a: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/сутки. Вода, поступающая на установку водоподготовки  из артезианских скважин проходит очистку на фильтрах, аэрацию и обезжелезивание.</a:t>
              </a:r>
              <a:endParaRPr lang="ru-RU" sz="1400" kern="1200" dirty="0">
                <a:solidFill>
                  <a:schemeClr val="bg1"/>
                </a:solidFill>
                <a:latin typeface="Sitka Small" panose="02000505000000020004" pitchFamily="2" charset="0"/>
              </a:endParaRPr>
            </a:p>
            <a:p>
              <a:pPr marL="228600" lvl="2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	Строительно-монтажные работы станции водоподготовки  завершены в ноябре 2022 года. В 2023 году завершились работу по благоустройству улиц, на которых произведена замена водопроводных труб.</a:t>
              </a:r>
            </a:p>
            <a:p>
              <a:pPr marL="685800" lvl="3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За счет средств резервного фонда Правительства Смоленской области произведено </a:t>
              </a:r>
              <a:r>
                <a:rPr lang="ru-RU" sz="1400" dirty="0" err="1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переподключение</a:t>
              </a:r>
              <a:r>
                <a:rPr lang="ru-RU" sz="14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 потребителей на новые водопроводные сети по ул. Колхозная, ул. Кирова, ул. Советская, ул. </a:t>
              </a:r>
              <a:r>
                <a:rPr lang="ru-RU" sz="1400" dirty="0" err="1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Льнозаводская</a:t>
              </a:r>
              <a:r>
                <a:rPr lang="ru-RU" sz="1400" dirty="0" smtClean="0">
                  <a:solidFill>
                    <a:schemeClr val="bg1"/>
                  </a:solidFill>
                  <a:latin typeface="Sitka Small" panose="02000505000000020004" pitchFamily="2" charset="0"/>
                </a:rPr>
                <a:t>. Объем средств, выделенных на эти работы составил 2 618,5 тыс. рублей.</a:t>
              </a:r>
              <a:endParaRPr lang="ru-RU" sz="1400" kern="1200" dirty="0" smtClean="0">
                <a:solidFill>
                  <a:schemeClr val="bg1"/>
                </a:solidFill>
                <a:latin typeface="Sitka Small" panose="02000505000000020004" pitchFamily="2" charset="0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8" y="2420887"/>
            <a:ext cx="1956832" cy="878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229200"/>
            <a:ext cx="403870" cy="12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19309" y="0"/>
            <a:ext cx="908919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520" y="116632"/>
            <a:ext cx="9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ЗНАЧИМЫЕ  ПРОЕКТЫ В ХОЛМ-ЖИРКОВСКОМ РАЙОНЕ     В 202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2-2023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гг.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182343" y="2683618"/>
            <a:ext cx="3312368" cy="404408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endParaRPr lang="ru-RU" sz="1400" dirty="0" smtClean="0">
              <a:latin typeface="Franklin Gothic Book" panose="020B0503020102020204" pitchFamily="34" charset="0"/>
            </a:endParaRPr>
          </a:p>
          <a:p>
            <a:pPr algn="just"/>
            <a:r>
              <a:rPr lang="ru-RU" sz="1400" dirty="0" smtClean="0">
                <a:latin typeface="Franklin Gothic Book" panose="020B0503020102020204" pitchFamily="34" charset="0"/>
              </a:rPr>
              <a:t>В 2021-2023  годах на территории </a:t>
            </a:r>
            <a:r>
              <a:rPr lang="ru-RU" sz="1400" dirty="0" err="1" smtClean="0">
                <a:latin typeface="Franklin Gothic Book" panose="020B0503020102020204" pitchFamily="34" charset="0"/>
              </a:rPr>
              <a:t>пгт</a:t>
            </a:r>
            <a:r>
              <a:rPr lang="ru-RU" sz="1400" dirty="0" smtClean="0">
                <a:latin typeface="Franklin Gothic Book" panose="020B0503020102020204" pitchFamily="34" charset="0"/>
              </a:rPr>
              <a:t>. Холм-Жирковский  Смоленской области за счет средств областного и местного бюджета осуществляется ремонт дорожного полотна улично-дорожной сети.  </a:t>
            </a:r>
          </a:p>
          <a:p>
            <a:pPr algn="just"/>
            <a:r>
              <a:rPr lang="ru-RU" sz="1400" b="1" dirty="0" smtClean="0">
                <a:latin typeface="Franklin Gothic Book" panose="020B0503020102020204" pitchFamily="34" charset="0"/>
              </a:rPr>
              <a:t>В 2021 </a:t>
            </a:r>
            <a:r>
              <a:rPr lang="ru-RU" sz="1400" dirty="0" smtClean="0">
                <a:latin typeface="Franklin Gothic Book" panose="020B0503020102020204" pitchFamily="34" charset="0"/>
              </a:rPr>
              <a:t>году было отремонтировано 5,8 км дорог на сумму </a:t>
            </a:r>
            <a:r>
              <a:rPr lang="ru-RU" sz="1400" b="1" dirty="0" smtClean="0">
                <a:latin typeface="Franklin Gothic Book" panose="020B0503020102020204" pitchFamily="34" charset="0"/>
              </a:rPr>
              <a:t>38 500,4  </a:t>
            </a:r>
            <a:r>
              <a:rPr lang="ru-RU" sz="1400" dirty="0" smtClean="0">
                <a:latin typeface="Franklin Gothic Book" panose="020B0503020102020204" pitchFamily="34" charset="0"/>
              </a:rPr>
              <a:t>тыс. рублей.</a:t>
            </a:r>
          </a:p>
          <a:p>
            <a:pPr algn="just"/>
            <a:r>
              <a:rPr lang="ru-RU" sz="1400" b="1" dirty="0" smtClean="0">
                <a:latin typeface="Franklin Gothic Book" panose="020B0503020102020204" pitchFamily="34" charset="0"/>
              </a:rPr>
              <a:t>В 2022 </a:t>
            </a:r>
            <a:r>
              <a:rPr lang="ru-RU" sz="1400" dirty="0" smtClean="0">
                <a:latin typeface="Franklin Gothic Book" panose="020B0503020102020204" pitchFamily="34" charset="0"/>
              </a:rPr>
              <a:t>году было отремонтировано 3,6 км дорог на сумму </a:t>
            </a:r>
            <a:r>
              <a:rPr lang="ru-RU" sz="1400" b="1" dirty="0" smtClean="0">
                <a:latin typeface="Franklin Gothic Book" panose="020B0503020102020204" pitchFamily="34" charset="0"/>
              </a:rPr>
              <a:t>20 835,7 </a:t>
            </a:r>
            <a:r>
              <a:rPr lang="ru-RU" sz="1400" dirty="0" smtClean="0">
                <a:latin typeface="Franklin Gothic Book" panose="020B0503020102020204" pitchFamily="34" charset="0"/>
              </a:rPr>
              <a:t>тыс. рублей.</a:t>
            </a:r>
          </a:p>
          <a:p>
            <a:pPr algn="just"/>
            <a:r>
              <a:rPr lang="ru-RU" sz="1400" b="1" dirty="0" smtClean="0">
                <a:latin typeface="Franklin Gothic Book" panose="020B0503020102020204" pitchFamily="34" charset="0"/>
              </a:rPr>
              <a:t>В 2023 </a:t>
            </a:r>
            <a:r>
              <a:rPr lang="ru-RU" sz="1400" dirty="0" smtClean="0">
                <a:latin typeface="Franklin Gothic Book" panose="020B0503020102020204" pitchFamily="34" charset="0"/>
              </a:rPr>
              <a:t>году завершилось обустройство тротуаров по улицам </a:t>
            </a:r>
            <a:r>
              <a:rPr lang="ru-RU" sz="1400" dirty="0" err="1" smtClean="0">
                <a:latin typeface="Franklin Gothic Book" panose="020B0503020102020204" pitchFamily="34" charset="0"/>
              </a:rPr>
              <a:t>пгт</a:t>
            </a:r>
            <a:r>
              <a:rPr lang="ru-RU" sz="1400" dirty="0" smtClean="0">
                <a:latin typeface="Franklin Gothic Book" panose="020B0503020102020204" pitchFamily="34" charset="0"/>
              </a:rPr>
              <a:t>. Холм-Жирковский общей протяженностью более 5,5 км на общую сумму </a:t>
            </a:r>
            <a:r>
              <a:rPr lang="ru-RU" sz="1400" b="1" dirty="0" smtClean="0">
                <a:latin typeface="Franklin Gothic Book" panose="020B0503020102020204" pitchFamily="34" charset="0"/>
              </a:rPr>
              <a:t>30 837,5</a:t>
            </a:r>
            <a:r>
              <a:rPr lang="ru-RU" sz="1400" dirty="0" smtClean="0">
                <a:latin typeface="Franklin Gothic Book" panose="020B0503020102020204" pitchFamily="34" charset="0"/>
              </a:rPr>
              <a:t> тыс. рублей.</a:t>
            </a:r>
            <a:endParaRPr lang="ru-RU" sz="1400" dirty="0">
              <a:latin typeface="Franklin Gothic Book" panose="020B05030201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563888" y="1196751"/>
            <a:ext cx="5013675" cy="5328592"/>
            <a:chOff x="3262220" y="1511229"/>
            <a:chExt cx="5013675" cy="4311426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262220" y="2501692"/>
              <a:ext cx="4941667" cy="332096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рямоугольник 26"/>
            <p:cNvSpPr/>
            <p:nvPr/>
          </p:nvSpPr>
          <p:spPr>
            <a:xfrm>
              <a:off x="3334228" y="1511229"/>
              <a:ext cx="4941667" cy="431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latin typeface="Sitka Small" panose="02000505000000020004" pitchFamily="2" charset="0"/>
                </a:rPr>
                <a:t>	</a:t>
              </a:r>
              <a:endParaRPr lang="ru-RU" sz="1400" kern="1200" dirty="0" smtClean="0">
                <a:solidFill>
                  <a:schemeClr val="bg1"/>
                </a:solidFill>
                <a:latin typeface="Sitka Small" panose="02000505000000020004" pitchFamily="2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83" y="665312"/>
            <a:ext cx="4392488" cy="5856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4" y="540104"/>
            <a:ext cx="3417325" cy="23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518578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03847657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район»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828346226"/>
              </p:ext>
            </p:extLst>
          </p:nvPr>
        </p:nvGraphicFramePr>
        <p:xfrm>
          <a:off x="323528" y="98072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912469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09" y="142088"/>
            <a:ext cx="9004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 за 2023 ГОД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9309" y="0"/>
            <a:ext cx="4624699" cy="593036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2671192" y="6638333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37041</TotalTime>
  <Words>8874</Words>
  <Application>Microsoft Office PowerPoint</Application>
  <PresentationFormat>Экран (4:3)</PresentationFormat>
  <Paragraphs>2085</Paragraphs>
  <Slides>76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97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Franklin Gothic Book</vt:lpstr>
      <vt:lpstr>Microsoft Sans Serif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4071</cp:revision>
  <cp:lastPrinted>2023-12-05T09:17:34Z</cp:lastPrinted>
  <dcterms:modified xsi:type="dcterms:W3CDTF">2023-12-11T11:54:58Z</dcterms:modified>
</cp:coreProperties>
</file>