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9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2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7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2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33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7"/>
  </p:notesMasterIdLst>
  <p:handoutMasterIdLst>
    <p:handoutMasterId r:id="rId78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512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484" r:id="rId43"/>
    <p:sldId id="495" r:id="rId44"/>
    <p:sldId id="489" r:id="rId45"/>
    <p:sldId id="497" r:id="rId46"/>
    <p:sldId id="462" r:id="rId47"/>
    <p:sldId id="395" r:id="rId48"/>
    <p:sldId id="418" r:id="rId49"/>
    <p:sldId id="419" r:id="rId50"/>
    <p:sldId id="508" r:id="rId51"/>
    <p:sldId id="509" r:id="rId52"/>
    <p:sldId id="510" r:id="rId53"/>
    <p:sldId id="420" r:id="rId54"/>
    <p:sldId id="511" r:id="rId55"/>
    <p:sldId id="506" r:id="rId56"/>
    <p:sldId id="507" r:id="rId57"/>
    <p:sldId id="424" r:id="rId58"/>
    <p:sldId id="423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72" r:id="rId67"/>
    <p:sldId id="473" r:id="rId68"/>
    <p:sldId id="474" r:id="rId69"/>
    <p:sldId id="487" r:id="rId70"/>
    <p:sldId id="514" r:id="rId71"/>
    <p:sldId id="488" r:id="rId72"/>
    <p:sldId id="502" r:id="rId73"/>
    <p:sldId id="503" r:id="rId74"/>
    <p:sldId id="468" r:id="rId75"/>
    <p:sldId id="469" r:id="rId76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512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6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87"/>
            <p14:sldId id="514"/>
            <p14:sldId id="488"/>
            <p14:sldId id="502"/>
            <p14:sldId id="503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29292"/>
    <a:srgbClr val="CCFFFF"/>
    <a:srgbClr val="3366FF"/>
    <a:srgbClr val="00CCFF"/>
    <a:srgbClr val="FFFF66"/>
    <a:srgbClr val="008080"/>
    <a:srgbClr val="FFFF00"/>
    <a:srgbClr val="FF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2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10.199999999999999</c:v>
                </c:pt>
                <c:pt idx="1">
                  <c:v>1.6</c:v>
                </c:pt>
                <c:pt idx="2">
                  <c:v>4.2</c:v>
                </c:pt>
                <c:pt idx="3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49560.2</c:v>
                </c:pt>
                <c:pt idx="1">
                  <c:v>47491.3</c:v>
                </c:pt>
                <c:pt idx="2">
                  <c:v>46823.199999999997</c:v>
                </c:pt>
                <c:pt idx="3">
                  <c:v>49683.1</c:v>
                </c:pt>
                <c:pt idx="4">
                  <c:v>53360.6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625344"/>
        <c:axId val="201625736"/>
      </c:barChart>
      <c:catAx>
        <c:axId val="20162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1625736"/>
        <c:crosses val="autoZero"/>
        <c:auto val="1"/>
        <c:lblAlgn val="ctr"/>
        <c:lblOffset val="100"/>
        <c:noMultiLvlLbl val="0"/>
      </c:catAx>
      <c:valAx>
        <c:axId val="201625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16253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49560.2</c:v>
                </c:pt>
                <c:pt idx="1">
                  <c:v>47491.3</c:v>
                </c:pt>
                <c:pt idx="2" formatCode="General">
                  <c:v>46723.199999999997</c:v>
                </c:pt>
                <c:pt idx="3">
                  <c:v>49683.1</c:v>
                </c:pt>
                <c:pt idx="4" formatCode="General">
                  <c:v>53360.6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627304"/>
        <c:axId val="201626520"/>
      </c:lineChart>
      <c:catAx>
        <c:axId val="201627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1626520"/>
        <c:crosses val="autoZero"/>
        <c:auto val="1"/>
        <c:lblAlgn val="ctr"/>
        <c:lblOffset val="100"/>
        <c:noMultiLvlLbl val="0"/>
      </c:catAx>
      <c:valAx>
        <c:axId val="201626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1627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11180418980791"/>
          <c:y val="7.8103769016444557E-2"/>
          <c:w val="0.71163963177350942"/>
          <c:h val="0.561496802164314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6.8922621242458321E-2"/>
                  <c:y val="-4.1763086232880879E-3"/>
                </c:manualLayout>
              </c:layout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9103209967068"/>
                      <c:h val="0.1378181845685067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3760.5</c:v>
                </c:pt>
                <c:pt idx="1">
                  <c:v>-12776.7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6988216"/>
        <c:axId val="196986256"/>
      </c:lineChart>
      <c:catAx>
        <c:axId val="196988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96986256"/>
        <c:crosses val="autoZero"/>
        <c:auto val="1"/>
        <c:lblAlgn val="ctr"/>
        <c:lblOffset val="100"/>
        <c:noMultiLvlLbl val="0"/>
      </c:catAx>
      <c:valAx>
        <c:axId val="19698625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9698821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45444.5</c:v>
                </c:pt>
                <c:pt idx="1">
                  <c:v>43045.7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6989392"/>
        <c:axId val="196992136"/>
      </c:barChart>
      <c:catAx>
        <c:axId val="196989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96992136"/>
        <c:crosses val="autoZero"/>
        <c:auto val="1"/>
        <c:lblAlgn val="ctr"/>
        <c:lblOffset val="100"/>
        <c:noMultiLvlLbl val="0"/>
      </c:catAx>
      <c:valAx>
        <c:axId val="1969921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9698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892808"/>
        <c:axId val="191895944"/>
      </c:lineChart>
      <c:catAx>
        <c:axId val="191892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91895944"/>
        <c:crosses val="autoZero"/>
        <c:auto val="1"/>
        <c:lblAlgn val="ctr"/>
        <c:lblOffset val="100"/>
        <c:noMultiLvlLbl val="0"/>
      </c:catAx>
      <c:valAx>
        <c:axId val="19189594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91892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724.7</c:v>
                </c:pt>
                <c:pt idx="1">
                  <c:v>-13.2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512.70000000000005</c:v>
                </c:pt>
                <c:pt idx="1">
                  <c:v>581</c:v>
                </c:pt>
                <c:pt idx="2">
                  <c:v>759.2</c:v>
                </c:pt>
                <c:pt idx="3">
                  <c:v>789.5</c:v>
                </c:pt>
                <c:pt idx="4">
                  <c:v>821.1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335.8</c:v>
                </c:pt>
                <c:pt idx="1">
                  <c:v>363.2</c:v>
                </c:pt>
                <c:pt idx="2">
                  <c:v>374.3</c:v>
                </c:pt>
                <c:pt idx="3">
                  <c:v>376.2</c:v>
                </c:pt>
                <c:pt idx="4">
                  <c:v>378.2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1922.4</c:v>
                </c:pt>
                <c:pt idx="1">
                  <c:v>2679.7</c:v>
                </c:pt>
                <c:pt idx="2">
                  <c:v>3210.7</c:v>
                </c:pt>
                <c:pt idx="3">
                  <c:v>3258.8</c:v>
                </c:pt>
                <c:pt idx="4">
                  <c:v>3323.9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96990176"/>
        <c:axId val="201632400"/>
      </c:barChart>
      <c:catAx>
        <c:axId val="19699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01632400"/>
        <c:crosses val="autoZero"/>
        <c:auto val="1"/>
        <c:lblAlgn val="ctr"/>
        <c:lblOffset val="100"/>
        <c:tickMarkSkip val="1"/>
        <c:noMultiLvlLbl val="0"/>
      </c:catAx>
      <c:valAx>
        <c:axId val="201632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6990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3495.6</c:v>
                </c:pt>
                <c:pt idx="1">
                  <c:v>3767.7</c:v>
                </c:pt>
                <c:pt idx="2">
                  <c:v>4347.5</c:v>
                </c:pt>
                <c:pt idx="3">
                  <c:v>4427.3</c:v>
                </c:pt>
                <c:pt idx="4">
                  <c:v>4525.6000000000004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50608"/>
        <c:axId val="486551000"/>
      </c:lineChart>
      <c:catAx>
        <c:axId val="4865506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86551000"/>
        <c:crosses val="autoZero"/>
        <c:auto val="1"/>
        <c:lblAlgn val="ctr"/>
        <c:lblOffset val="100"/>
        <c:noMultiLvlLbl val="0"/>
      </c:catAx>
      <c:valAx>
        <c:axId val="486551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8655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606920"/>
        <c:axId val="201607704"/>
      </c:lineChart>
      <c:catAx>
        <c:axId val="201606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1607704"/>
        <c:crosses val="autoZero"/>
        <c:auto val="1"/>
        <c:lblAlgn val="ctr"/>
        <c:lblOffset val="100"/>
        <c:noMultiLvlLbl val="0"/>
      </c:catAx>
      <c:valAx>
        <c:axId val="20160770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1606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6550216"/>
        <c:axId val="486543944"/>
      </c:barChart>
      <c:catAx>
        <c:axId val="486550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86543944"/>
        <c:crosses val="autoZero"/>
        <c:auto val="1"/>
        <c:lblAlgn val="ctr"/>
        <c:lblOffset val="100"/>
        <c:noMultiLvlLbl val="0"/>
      </c:catAx>
      <c:valAx>
        <c:axId val="4865439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50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44336"/>
        <c:axId val="486549432"/>
      </c:lineChart>
      <c:catAx>
        <c:axId val="4865443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86549432"/>
        <c:crosses val="autoZero"/>
        <c:auto val="1"/>
        <c:lblAlgn val="ctr"/>
        <c:lblOffset val="100"/>
        <c:noMultiLvlLbl val="0"/>
      </c:catAx>
      <c:valAx>
        <c:axId val="486549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44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baseline="0" dirty="0" smtClean="0"/>
                      <a:t> 897,1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2336.6</c:v>
                </c:pt>
                <c:pt idx="1">
                  <c:v>4897.1000000000004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521208"/>
        <c:axId val="486531008"/>
      </c:barChart>
      <c:catAx>
        <c:axId val="486521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86531008"/>
        <c:crosses val="autoZero"/>
        <c:auto val="1"/>
        <c:lblAlgn val="ctr"/>
        <c:lblOffset val="100"/>
        <c:noMultiLvlLbl val="0"/>
      </c:catAx>
      <c:valAx>
        <c:axId val="486531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21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27480"/>
        <c:axId val="486528264"/>
      </c:lineChart>
      <c:catAx>
        <c:axId val="486527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6528264"/>
        <c:crosses val="autoZero"/>
        <c:auto val="1"/>
        <c:lblAlgn val="ctr"/>
        <c:lblOffset val="100"/>
        <c:noMultiLvlLbl val="0"/>
      </c:catAx>
      <c:valAx>
        <c:axId val="486528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86527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328011</c:v>
                </c:pt>
                <c:pt idx="3">
                  <c:v>256207.9</c:v>
                </c:pt>
                <c:pt idx="4">
                  <c:v>263333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520424"/>
        <c:axId val="486520816"/>
      </c:barChart>
      <c:catAx>
        <c:axId val="486520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86520816"/>
        <c:crosses val="autoZero"/>
        <c:auto val="1"/>
        <c:lblAlgn val="ctr"/>
        <c:lblOffset val="100"/>
        <c:noMultiLvlLbl val="0"/>
      </c:catAx>
      <c:valAx>
        <c:axId val="4865208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20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328011</c:v>
                </c:pt>
                <c:pt idx="3">
                  <c:v>256207.9</c:v>
                </c:pt>
                <c:pt idx="4">
                  <c:v>263333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22384"/>
        <c:axId val="486541592"/>
      </c:lineChart>
      <c:catAx>
        <c:axId val="48652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6541592"/>
        <c:crosses val="autoZero"/>
        <c:auto val="1"/>
        <c:lblAlgn val="ctr"/>
        <c:lblOffset val="100"/>
        <c:noMultiLvlLbl val="0"/>
      </c:catAx>
      <c:valAx>
        <c:axId val="4865415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2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613976"/>
        <c:axId val="201608488"/>
      </c:lineChart>
      <c:catAx>
        <c:axId val="201613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01608488"/>
        <c:crosses val="autoZero"/>
        <c:auto val="1"/>
        <c:lblAlgn val="ctr"/>
        <c:lblOffset val="100"/>
        <c:noMultiLvlLbl val="0"/>
      </c:catAx>
      <c:valAx>
        <c:axId val="20160848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01613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388</a:t>
                    </a:r>
                    <a:r>
                      <a:rPr lang="en-US" baseline="0" dirty="0" smtClean="0"/>
                      <a:t> 429,9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388429.9</c:v>
                </c:pt>
                <c:pt idx="3">
                  <c:v>306734</c:v>
                </c:pt>
                <c:pt idx="4">
                  <c:v>317561.90000000002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540416"/>
        <c:axId val="486536888"/>
      </c:barChart>
      <c:catAx>
        <c:axId val="48654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86536888"/>
        <c:crosses val="autoZero"/>
        <c:auto val="1"/>
        <c:lblAlgn val="ctr"/>
        <c:lblOffset val="100"/>
        <c:noMultiLvlLbl val="0"/>
      </c:catAx>
      <c:valAx>
        <c:axId val="4865368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40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388429.9</c:v>
                </c:pt>
                <c:pt idx="3">
                  <c:v>306724</c:v>
                </c:pt>
                <c:pt idx="4">
                  <c:v>317561.90000000002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34536"/>
        <c:axId val="486543160"/>
      </c:lineChart>
      <c:catAx>
        <c:axId val="486534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6543160"/>
        <c:crosses val="autoZero"/>
        <c:auto val="1"/>
        <c:lblAlgn val="ctr"/>
        <c:lblOffset val="100"/>
        <c:noMultiLvlLbl val="0"/>
      </c:catAx>
      <c:valAx>
        <c:axId val="4865431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34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38453.1</c:v>
                </c:pt>
                <c:pt idx="1">
                  <c:v>32910.400000000001</c:v>
                </c:pt>
                <c:pt idx="2">
                  <c:v>34054.9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6537672"/>
        <c:axId val="486536496"/>
      </c:barChart>
      <c:catAx>
        <c:axId val="486537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86536496"/>
        <c:crosses val="autoZero"/>
        <c:auto val="1"/>
        <c:lblAlgn val="ctr"/>
        <c:lblOffset val="100"/>
        <c:noMultiLvlLbl val="0"/>
      </c:catAx>
      <c:valAx>
        <c:axId val="4865364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37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214604</c:v>
                </c:pt>
                <c:pt idx="1">
                  <c:v>200347.1</c:v>
                </c:pt>
                <c:pt idx="2">
                  <c:v>206167.3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896336"/>
        <c:axId val="196990568"/>
      </c:barChart>
      <c:catAx>
        <c:axId val="19189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96990568"/>
        <c:crosses val="autoZero"/>
        <c:auto val="1"/>
        <c:lblAlgn val="ctr"/>
        <c:lblOffset val="100"/>
        <c:noMultiLvlLbl val="0"/>
      </c:catAx>
      <c:valAx>
        <c:axId val="1969905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9189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01613192"/>
        <c:axId val="201615936"/>
        <c:axId val="0"/>
      </c:bar3DChart>
      <c:catAx>
        <c:axId val="201613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1615936"/>
        <c:crosses val="autoZero"/>
        <c:auto val="1"/>
        <c:lblAlgn val="ctr"/>
        <c:lblOffset val="100"/>
        <c:noMultiLvlLbl val="0"/>
      </c:catAx>
      <c:valAx>
        <c:axId val="201615936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1613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214604</c:v>
                </c:pt>
                <c:pt idx="1">
                  <c:v>200347.1</c:v>
                </c:pt>
                <c:pt idx="2">
                  <c:v>206167.3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498960"/>
        <c:axId val="492489552"/>
      </c:lineChart>
      <c:catAx>
        <c:axId val="492498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92489552"/>
        <c:crosses val="autoZero"/>
        <c:auto val="1"/>
        <c:lblAlgn val="ctr"/>
        <c:lblOffset val="100"/>
        <c:noMultiLvlLbl val="0"/>
      </c:catAx>
      <c:valAx>
        <c:axId val="492489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92498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20716.2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11512.8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10328"/>
        <c:axId val="492501312"/>
        <c:axId val="0"/>
      </c:bar3DChart>
      <c:catAx>
        <c:axId val="492510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92501312"/>
        <c:crosses val="autoZero"/>
        <c:auto val="1"/>
        <c:lblAlgn val="ctr"/>
        <c:lblOffset val="100"/>
        <c:noMultiLvlLbl val="0"/>
      </c:catAx>
      <c:valAx>
        <c:axId val="4925013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92510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328"/>
          <c:y val="0.1004277302521942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21170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10963.1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951.4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16895.8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09152"/>
        <c:axId val="492507976"/>
        <c:axId val="0"/>
      </c:bar3DChart>
      <c:catAx>
        <c:axId val="492509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92507976"/>
        <c:crosses val="autoZero"/>
        <c:auto val="1"/>
        <c:lblAlgn val="ctr"/>
        <c:lblOffset val="100"/>
        <c:noMultiLvlLbl val="0"/>
      </c:catAx>
      <c:valAx>
        <c:axId val="4925079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92509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31205.1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14217.56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1177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17536.5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12534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Ремонт памятников</c:v>
                </c:pt>
              </c:strCache>
            </c:strRef>
          </c:tx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07584"/>
        <c:axId val="492513072"/>
        <c:axId val="0"/>
      </c:bar3DChart>
      <c:catAx>
        <c:axId val="492507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92513072"/>
        <c:crosses val="autoZero"/>
        <c:auto val="1"/>
        <c:lblAlgn val="ctr"/>
        <c:lblOffset val="100"/>
        <c:noMultiLvlLbl val="0"/>
      </c:catAx>
      <c:valAx>
        <c:axId val="492513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92507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616066390220314"/>
          <c:y val="1.0935703898473804E-2"/>
          <c:w val="0.29867754225817789"/>
          <c:h val="0.6315044820423014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21817.200000000001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6532968"/>
        <c:axId val="486538456"/>
      </c:barChart>
      <c:catAx>
        <c:axId val="486532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86538456"/>
        <c:crosses val="autoZero"/>
        <c:auto val="1"/>
        <c:lblAlgn val="ctr"/>
        <c:lblOffset val="100"/>
        <c:noMultiLvlLbl val="0"/>
      </c:catAx>
      <c:valAx>
        <c:axId val="486538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32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21817.200000000001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545512"/>
        <c:axId val="486546688"/>
      </c:lineChart>
      <c:catAx>
        <c:axId val="486545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86546688"/>
        <c:crosses val="autoZero"/>
        <c:auto val="1"/>
        <c:lblAlgn val="ctr"/>
        <c:lblOffset val="100"/>
        <c:noMultiLvlLbl val="0"/>
      </c:catAx>
      <c:valAx>
        <c:axId val="4865466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6545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74359271829021"/>
          <c:y val="1.5779901712907423E-2"/>
          <c:w val="0.86323792279045941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835054941231369E-3"/>
                  <c:y val="0.1629840395975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2022(факт)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50309889421356E-2"/>
                  <c:y val="0.15663401208071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(план первоначальный)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333608790596852E-2"/>
                  <c:y val="0.15875068791964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333608790596852E-2"/>
                  <c:y val="0.15663401208071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67010988246066E-2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835054941229287E-3"/>
                  <c:y val="0.156634012080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28694</c:v>
                </c:pt>
                <c:pt idx="1">
                  <c:v>33656</c:v>
                </c:pt>
                <c:pt idx="2">
                  <c:v>35215</c:v>
                </c:pt>
                <c:pt idx="3">
                  <c:v>30490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(план уточненный)</c:v>
                </c:pt>
              </c:strCache>
            </c:strRef>
          </c:tx>
          <c:spPr>
            <a:solidFill>
              <a:srgbClr val="CCFFFF"/>
            </a:solidFill>
          </c:spPr>
          <c:invertIfNegative val="0"/>
          <c:dLbls>
            <c:dLbl>
              <c:idx val="0"/>
              <c:layout>
                <c:manualLayout>
                  <c:x val="7.0835054941230328E-3"/>
                  <c:y val="0.14816730872500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835054941230328E-3"/>
                  <c:y val="0.1439339570471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67010988246066E-2"/>
                  <c:y val="0.12065052281893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835054941231369E-3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86518856"/>
        <c:axId val="486529048"/>
        <c:axId val="0"/>
      </c:bar3DChart>
      <c:catAx>
        <c:axId val="486518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ru-RU"/>
          </a:p>
        </c:txPr>
        <c:crossAx val="486529048"/>
        <c:crosses val="autoZero"/>
        <c:auto val="1"/>
        <c:lblAlgn val="ctr"/>
        <c:lblOffset val="100"/>
        <c:noMultiLvlLbl val="0"/>
      </c:catAx>
      <c:valAx>
        <c:axId val="4865290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86518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34972125569244"/>
          <c:y val="1.2700055033571812E-2"/>
          <c:w val="0.19430055570379479"/>
          <c:h val="0.2399677065267282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23285.1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365144.8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621032"/>
        <c:axId val="201622600"/>
        <c:axId val="0"/>
      </c:bar3DChart>
      <c:catAx>
        <c:axId val="201621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1622600"/>
        <c:crosses val="autoZero"/>
        <c:auto val="1"/>
        <c:lblAlgn val="ctr"/>
        <c:lblOffset val="100"/>
        <c:noMultiLvlLbl val="0"/>
      </c:catAx>
      <c:valAx>
        <c:axId val="2016226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1621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305688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623384"/>
        <c:axId val="201614760"/>
        <c:axId val="0"/>
      </c:bar3DChart>
      <c:catAx>
        <c:axId val="201623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1614760"/>
        <c:crosses val="autoZero"/>
        <c:auto val="1"/>
        <c:lblAlgn val="ctr"/>
        <c:lblOffset val="100"/>
        <c:noMultiLvlLbl val="0"/>
      </c:catAx>
      <c:valAx>
        <c:axId val="201614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1623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316561.3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597392"/>
        <c:axId val="160598960"/>
        <c:axId val="0"/>
      </c:bar3DChart>
      <c:catAx>
        <c:axId val="16059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598960"/>
        <c:crosses val="autoZero"/>
        <c:auto val="1"/>
        <c:lblAlgn val="ctr"/>
        <c:lblOffset val="100"/>
        <c:noMultiLvlLbl val="0"/>
      </c:catAx>
      <c:valAx>
        <c:axId val="1605989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0597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8080">
                      <a:shade val="30000"/>
                      <a:satMod val="115000"/>
                    </a:srgbClr>
                  </a:gs>
                  <a:gs pos="50000">
                    <a:srgbClr val="008080">
                      <a:shade val="67500"/>
                      <a:satMod val="115000"/>
                    </a:srgbClr>
                  </a:gs>
                  <a:gs pos="100000">
                    <a:srgbClr val="00808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4954.6000000000004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720270466786434E-2"/>
          <c:y val="0.13021058359770724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310,2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381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922,2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261,1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731,9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333310.2</c:v>
                </c:pt>
                <c:pt idx="2">
                  <c:v>381922.2</c:v>
                </c:pt>
                <c:pt idx="3">
                  <c:v>298261.09999999998</c:v>
                </c:pt>
                <c:pt idx="4">
                  <c:v>305731.90000000002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915,5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507,7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972,9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130,0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8915.5</c:v>
                </c:pt>
                <c:pt idx="2">
                  <c:v>6507.7</c:v>
                </c:pt>
                <c:pt idx="3">
                  <c:v>4972.8999999999996</c:v>
                </c:pt>
                <c:pt idx="4">
                  <c:v>5130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489190792"/>
        <c:axId val="489193144"/>
        <c:axId val="0"/>
      </c:bar3DChart>
      <c:catAx>
        <c:axId val="489190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489193144"/>
        <c:crosses val="autoZero"/>
        <c:auto val="1"/>
        <c:lblAlgn val="ctr"/>
        <c:lblOffset val="100"/>
        <c:noMultiLvlLbl val="0"/>
      </c:catAx>
      <c:valAx>
        <c:axId val="48919314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89190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26270.9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30801.4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22396.7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23172.2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9197064"/>
        <c:axId val="489192752"/>
        <c:axId val="0"/>
      </c:bar3DChart>
      <c:catAx>
        <c:axId val="489197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9192752"/>
        <c:crosses val="autoZero"/>
        <c:auto val="1"/>
        <c:lblAlgn val="ctr"/>
        <c:lblOffset val="100"/>
        <c:noMultiLvlLbl val="0"/>
      </c:catAx>
      <c:valAx>
        <c:axId val="4891927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9197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71031706558246"/>
          <c:y val="0.33988733394702175"/>
          <c:w val="0.22728968293441751"/>
          <c:h val="0.457929277699303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29361.8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29532.2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7313.5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7506.1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592688"/>
        <c:axId val="160593080"/>
        <c:axId val="0"/>
      </c:bar3DChart>
      <c:catAx>
        <c:axId val="16059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60593080"/>
        <c:crosses val="autoZero"/>
        <c:auto val="1"/>
        <c:lblAlgn val="ctr"/>
        <c:lblOffset val="100"/>
        <c:noMultiLvlLbl val="0"/>
      </c:catAx>
      <c:valAx>
        <c:axId val="160593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59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188138.8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220 974,3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220974.3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213</a:t>
                    </a:r>
                    <a:r>
                      <a:rPr lang="en-US" baseline="0" dirty="0" smtClean="0"/>
                      <a:t> 655,5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213655.5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219296.2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8466384"/>
        <c:axId val="188460896"/>
        <c:axId val="0"/>
      </c:bar3DChart>
      <c:catAx>
        <c:axId val="18846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8460896"/>
        <c:crosses val="autoZero"/>
        <c:auto val="1"/>
        <c:lblAlgn val="ctr"/>
        <c:lblOffset val="100"/>
        <c:noMultiLvlLbl val="0"/>
      </c:catAx>
      <c:valAx>
        <c:axId val="1884608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846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62942.400000000001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</a:t>
                    </a:r>
                    <a:r>
                      <a:rPr lang="en-US" baseline="0" dirty="0" smtClean="0"/>
                      <a:t> 786,5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86786.5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54895.5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55483.5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1893200"/>
        <c:axId val="189757776"/>
        <c:axId val="0"/>
      </c:bar3DChart>
      <c:catAx>
        <c:axId val="19189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89757776"/>
        <c:crosses val="autoZero"/>
        <c:auto val="1"/>
        <c:lblAlgn val="ctr"/>
        <c:lblOffset val="100"/>
        <c:noMultiLvlLbl val="0"/>
      </c:catAx>
      <c:valAx>
        <c:axId val="18975777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89320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52128"/>
        <c:axId val="493355264"/>
        <c:axId val="0"/>
      </c:bar3DChart>
      <c:catAx>
        <c:axId val="493352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355264"/>
        <c:crosses val="autoZero"/>
        <c:auto val="1"/>
        <c:lblAlgn val="ctr"/>
        <c:lblOffset val="100"/>
        <c:noMultiLvlLbl val="0"/>
      </c:catAx>
      <c:valAx>
        <c:axId val="4933552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35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01531058617662"/>
          <c:y val="0.41721605831591357"/>
          <c:w val="0.29198468941382327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19.399999999999999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72904"/>
        <c:axId val="493374080"/>
        <c:axId val="0"/>
      </c:bar3DChart>
      <c:catAx>
        <c:axId val="493372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374080"/>
        <c:crosses val="autoZero"/>
        <c:auto val="1"/>
        <c:lblAlgn val="ctr"/>
        <c:lblOffset val="100"/>
        <c:noMultiLvlLbl val="0"/>
      </c:catAx>
      <c:valAx>
        <c:axId val="493374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3729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8.953855554511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66240"/>
        <c:axId val="493374864"/>
        <c:axId val="0"/>
      </c:bar3DChart>
      <c:catAx>
        <c:axId val="493366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374864"/>
        <c:crosses val="autoZero"/>
        <c:auto val="1"/>
        <c:lblAlgn val="ctr"/>
        <c:lblOffset val="100"/>
        <c:noMultiLvlLbl val="0"/>
      </c:catAx>
      <c:valAx>
        <c:axId val="493374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366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69376"/>
        <c:axId val="493376824"/>
        <c:axId val="0"/>
      </c:bar3DChart>
      <c:catAx>
        <c:axId val="49336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376824"/>
        <c:crosses val="autoZero"/>
        <c:auto val="1"/>
        <c:lblAlgn val="ctr"/>
        <c:lblOffset val="100"/>
        <c:noMultiLvlLbl val="0"/>
      </c:catAx>
      <c:valAx>
        <c:axId val="493376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36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405048"/>
        <c:axId val="493405440"/>
        <c:axId val="0"/>
      </c:bar3DChart>
      <c:catAx>
        <c:axId val="493405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405440"/>
        <c:crosses val="autoZero"/>
        <c:auto val="1"/>
        <c:lblAlgn val="ctr"/>
        <c:lblOffset val="100"/>
        <c:noMultiLvlLbl val="0"/>
      </c:catAx>
      <c:valAx>
        <c:axId val="493405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405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62712"/>
        <c:axId val="493354088"/>
        <c:axId val="0"/>
      </c:bar3DChart>
      <c:catAx>
        <c:axId val="493362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354088"/>
        <c:crosses val="autoZero"/>
        <c:auto val="1"/>
        <c:lblAlgn val="ctr"/>
        <c:lblOffset val="100"/>
        <c:noMultiLvlLbl val="0"/>
      </c:catAx>
      <c:valAx>
        <c:axId val="4933540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362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408968"/>
        <c:axId val="493407008"/>
        <c:axId val="0"/>
      </c:bar3DChart>
      <c:catAx>
        <c:axId val="493408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407008"/>
        <c:crosses val="autoZero"/>
        <c:auto val="1"/>
        <c:lblAlgn val="ctr"/>
        <c:lblOffset val="100"/>
        <c:noMultiLvlLbl val="0"/>
      </c:catAx>
      <c:valAx>
        <c:axId val="493407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408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408576"/>
        <c:axId val="493413672"/>
        <c:axId val="0"/>
      </c:bar3DChart>
      <c:catAx>
        <c:axId val="49340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3413672"/>
        <c:crosses val="autoZero"/>
        <c:auto val="1"/>
        <c:lblAlgn val="ctr"/>
        <c:lblOffset val="100"/>
        <c:noMultiLvlLbl val="0"/>
      </c:catAx>
      <c:valAx>
        <c:axId val="4934136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340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490728"/>
        <c:axId val="492491512"/>
        <c:axId val="0"/>
      </c:bar3DChart>
      <c:catAx>
        <c:axId val="492490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491512"/>
        <c:crosses val="autoZero"/>
        <c:auto val="1"/>
        <c:lblAlgn val="ctr"/>
        <c:lblOffset val="100"/>
        <c:noMultiLvlLbl val="0"/>
      </c:catAx>
      <c:valAx>
        <c:axId val="492491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490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10413.9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647.70000000000005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492506408"/>
        <c:axId val="492511504"/>
        <c:axId val="0"/>
      </c:bar3DChart>
      <c:catAx>
        <c:axId val="492506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511504"/>
        <c:crosses val="autoZero"/>
        <c:auto val="1"/>
        <c:lblAlgn val="ctr"/>
        <c:lblOffset val="100"/>
        <c:noMultiLvlLbl val="0"/>
      </c:catAx>
      <c:valAx>
        <c:axId val="49251150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506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522354958463736"/>
          <c:y val="0.26843906551220392"/>
          <c:w val="0.4647764504153627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76.400000000000006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504056"/>
        <c:axId val="492504448"/>
        <c:axId val="0"/>
      </c:bar3DChart>
      <c:catAx>
        <c:axId val="492504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504448"/>
        <c:crosses val="autoZero"/>
        <c:auto val="1"/>
        <c:lblAlgn val="ctr"/>
        <c:lblOffset val="100"/>
        <c:noMultiLvlLbl val="0"/>
      </c:catAx>
      <c:valAx>
        <c:axId val="492504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504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2376100384010226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515424"/>
        <c:axId val="492514640"/>
        <c:axId val="0"/>
      </c:bar3DChart>
      <c:catAx>
        <c:axId val="49251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514640"/>
        <c:crosses val="autoZero"/>
        <c:auto val="1"/>
        <c:lblAlgn val="ctr"/>
        <c:lblOffset val="100"/>
        <c:noMultiLvlLbl val="0"/>
      </c:catAx>
      <c:valAx>
        <c:axId val="4925146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515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26566688378932002"/>
          <c:w val="0.30496534479030696"/>
          <c:h val="0.331004940267986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519344"/>
        <c:axId val="492517776"/>
        <c:axId val="0"/>
      </c:bar3DChart>
      <c:catAx>
        <c:axId val="492519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517776"/>
        <c:crosses val="autoZero"/>
        <c:auto val="1"/>
        <c:lblAlgn val="ctr"/>
        <c:lblOffset val="100"/>
        <c:noMultiLvlLbl val="0"/>
      </c:catAx>
      <c:valAx>
        <c:axId val="492517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51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2518560"/>
        <c:axId val="492519736"/>
        <c:axId val="0"/>
      </c:bar3DChart>
      <c:catAx>
        <c:axId val="49251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92519736"/>
        <c:crosses val="autoZero"/>
        <c:auto val="1"/>
        <c:lblAlgn val="ctr"/>
        <c:lblOffset val="100"/>
        <c:noMultiLvlLbl val="0"/>
      </c:catAx>
      <c:valAx>
        <c:axId val="492519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92518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62320"/>
        <c:axId val="493364672"/>
        <c:axId val="0"/>
      </c:bar3DChart>
      <c:catAx>
        <c:axId val="49336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3364672"/>
        <c:crosses val="autoZero"/>
        <c:auto val="1"/>
        <c:lblAlgn val="ctr"/>
        <c:lblOffset val="100"/>
        <c:noMultiLvlLbl val="0"/>
      </c:catAx>
      <c:valAx>
        <c:axId val="4933646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93362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239438845629286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9.6143075494400532E-3"/>
                  <c:y val="0.18851252355315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9719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3374472"/>
        <c:axId val="493372512"/>
        <c:axId val="0"/>
      </c:bar3DChart>
      <c:catAx>
        <c:axId val="493374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3372512"/>
        <c:crosses val="autoZero"/>
        <c:auto val="1"/>
        <c:lblAlgn val="ctr"/>
        <c:lblOffset val="100"/>
        <c:noMultiLvlLbl val="0"/>
      </c:catAx>
      <c:valAx>
        <c:axId val="493372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93374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239438845629286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image" Target="../media/image240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image" Target="../media/image2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309 222,2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47,4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11 671,2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81,0%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3,0%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16,0 %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60 981,3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</a:t>
          </a:r>
          <a:r>
            <a:rPr lang="ru-RU" sz="1100" b="1" smtClean="0">
              <a:latin typeface="Arial" panose="020B0604020202020204" pitchFamily="34" charset="0"/>
              <a:cs typeface="Arial" panose="020B0604020202020204" pitchFamily="34" charset="0"/>
            </a:rPr>
            <a:t>911,0   23 998,8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20 924,8    21 644,7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419,6        346,6           0,0            0,0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679,7        684,1        719,4         746,0              0,0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4 473,7        4 954,6       0,0              0,0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23 285,1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6 239,8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6 967,5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8 025,4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882,2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7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346,0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30 130,2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36 949,0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30 245,6   31 618,7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142 647,3   142 812,6   146 045,7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9 119,3        9 597,1     8 980,9     9 429,9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10 697,2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12 496,7    12 496,7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  <a:endParaRPr lang="ru-RU" sz="1200" b="1" dirty="0" smtClean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31 205,1 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177,0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4 960,3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496,3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1 260,6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23 285,1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kern="1200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6 239,8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6 967,5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8 025,4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882,2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346,0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30 130,2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36 949,0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30 245,6   31 618,7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142 647,3   142 812,6   146 045,7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9 119,3        9 597,1     8 980,9     9 429,9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10 697,2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12 496,7    12 496,7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  <a:endParaRPr lang="ru-RU" sz="1200" b="1" kern="1200" dirty="0" smtClean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31 205,1 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4 960,3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177,0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496,3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1 260,6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373,3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7 738,9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959807"/>
          <a:ext cx="5760640" cy="194195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959807"/>
        <a:ext cx="5760640" cy="1048655"/>
      </dsp:txXfrm>
    </dsp:sp>
    <dsp:sp modelId="{22052C45-47D7-41F9-8331-5F0F5F725023}">
      <dsp:nvSpPr>
        <dsp:cNvPr id="0" name=""/>
        <dsp:cNvSpPr/>
      </dsp:nvSpPr>
      <dsp:spPr>
        <a:xfrm>
          <a:off x="0" y="3895185"/>
          <a:ext cx="3549769" cy="893298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895185"/>
        <a:ext cx="3549769" cy="893298"/>
      </dsp:txXfrm>
    </dsp:sp>
    <dsp:sp modelId="{7FB67BE6-7A52-4728-BADD-5BB631B00D32}">
      <dsp:nvSpPr>
        <dsp:cNvPr id="0" name=""/>
        <dsp:cNvSpPr/>
      </dsp:nvSpPr>
      <dsp:spPr>
        <a:xfrm>
          <a:off x="3553464" y="4010674"/>
          <a:ext cx="2207175" cy="893298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36 082,1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4010674"/>
        <a:ext cx="2207175" cy="893298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98672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1048340"/>
      </dsp:txXfrm>
    </dsp:sp>
    <dsp:sp modelId="{11990FBE-AFE9-40BA-9AE1-DD819D46B350}">
      <dsp:nvSpPr>
        <dsp:cNvPr id="0" name=""/>
        <dsp:cNvSpPr/>
      </dsp:nvSpPr>
      <dsp:spPr>
        <a:xfrm>
          <a:off x="0" y="940887"/>
          <a:ext cx="3549769" cy="893030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0" y="940887"/>
        <a:ext cx="3549769" cy="893030"/>
      </dsp:txXfrm>
    </dsp:sp>
    <dsp:sp modelId="{8400F8F8-C7C9-4D61-9285-46E0CAE02A8B}">
      <dsp:nvSpPr>
        <dsp:cNvPr id="0" name=""/>
        <dsp:cNvSpPr/>
      </dsp:nvSpPr>
      <dsp:spPr>
        <a:xfrm>
          <a:off x="3553464" y="1066430"/>
          <a:ext cx="2207175" cy="893030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1 728,1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1066430"/>
        <a:ext cx="2207175" cy="8930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06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27.07.2023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27.07.2023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2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3" Type="http://schemas.openxmlformats.org/officeDocument/2006/relationships/chart" Target="../charts/chart20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chart" Target="../charts/chart24.xml"/><Relationship Id="rId5" Type="http://schemas.openxmlformats.org/officeDocument/2006/relationships/image" Target="../media/image87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7.jpeg"/><Relationship Id="rId10" Type="http://schemas.openxmlformats.org/officeDocument/2006/relationships/image" Target="../media/image93.png"/><Relationship Id="rId4" Type="http://schemas.openxmlformats.org/officeDocument/2006/relationships/chart" Target="../charts/chart26.xml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7.jpe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chart" Target="../charts/chart36.xml"/><Relationship Id="rId10" Type="http://schemas.openxmlformats.org/officeDocument/2006/relationships/image" Target="../media/image100.jpeg"/><Relationship Id="rId4" Type="http://schemas.openxmlformats.org/officeDocument/2006/relationships/chart" Target="../charts/chart35.xml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chart" Target="../charts/chart38.xml"/><Relationship Id="rId10" Type="http://schemas.openxmlformats.org/officeDocument/2006/relationships/image" Target="../media/image105.jpeg"/><Relationship Id="rId4" Type="http://schemas.openxmlformats.org/officeDocument/2006/relationships/chart" Target="../charts/chart37.xml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chart" Target="../charts/chart41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chart" Target="../charts/chart40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0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Layout" Target="../diagrams/layout10.xml"/><Relationship Id="rId5" Type="http://schemas.openxmlformats.org/officeDocument/2006/relationships/chart" Target="../charts/chart44.xml"/><Relationship Id="rId10" Type="http://schemas.openxmlformats.org/officeDocument/2006/relationships/diagramData" Target="../diagrams/data10.xml"/><Relationship Id="rId4" Type="http://schemas.openxmlformats.org/officeDocument/2006/relationships/chart" Target="../charts/chart43.xml"/><Relationship Id="rId9" Type="http://schemas.openxmlformats.org/officeDocument/2006/relationships/image" Target="../media/image118.jpeg"/><Relationship Id="rId14" Type="http://schemas.microsoft.com/office/2007/relationships/diagramDrawing" Target="../diagrams/drawing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23.png"/><Relationship Id="rId3" Type="http://schemas.openxmlformats.org/officeDocument/2006/relationships/image" Target="../media/image87.jpeg"/><Relationship Id="rId21" Type="http://schemas.openxmlformats.org/officeDocument/2006/relationships/image" Target="../media/image126.png"/><Relationship Id="rId7" Type="http://schemas.openxmlformats.org/officeDocument/2006/relationships/image" Target="../media/image5.png"/><Relationship Id="rId12" Type="http://schemas.openxmlformats.org/officeDocument/2006/relationships/diagramData" Target="../diagrams/data11.xml"/><Relationship Id="rId17" Type="http://schemas.openxmlformats.org/officeDocument/2006/relationships/image" Target="../media/image122.png"/><Relationship Id="rId2" Type="http://schemas.openxmlformats.org/officeDocument/2006/relationships/chart" Target="../charts/chart46.xml"/><Relationship Id="rId16" Type="http://schemas.microsoft.com/office/2007/relationships/diagramDrawing" Target="../diagrams/drawing11.xml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21.jpeg"/><Relationship Id="rId5" Type="http://schemas.openxmlformats.org/officeDocument/2006/relationships/chart" Target="../charts/chart48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120.jpeg"/><Relationship Id="rId19" Type="http://schemas.openxmlformats.org/officeDocument/2006/relationships/image" Target="../media/image124.png"/><Relationship Id="rId4" Type="http://schemas.openxmlformats.org/officeDocument/2006/relationships/chart" Target="../charts/chart47.xml"/><Relationship Id="rId9" Type="http://schemas.openxmlformats.org/officeDocument/2006/relationships/image" Target="../media/image119.jpeg"/><Relationship Id="rId1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30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8.gif"/><Relationship Id="rId5" Type="http://schemas.openxmlformats.org/officeDocument/2006/relationships/chart" Target="../charts/chart53.xml"/><Relationship Id="rId10" Type="http://schemas.openxmlformats.org/officeDocument/2006/relationships/image" Target="../media/image127.jpeg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6.jpeg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image" Target="../media/image135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4.jpeg"/><Relationship Id="rId5" Type="http://schemas.openxmlformats.org/officeDocument/2006/relationships/chart" Target="../charts/chart59.xml"/><Relationship Id="rId10" Type="http://schemas.openxmlformats.org/officeDocument/2006/relationships/image" Target="../media/image133.png"/><Relationship Id="rId4" Type="http://schemas.openxmlformats.org/officeDocument/2006/relationships/chart" Target="../charts/chart58.xml"/><Relationship Id="rId9" Type="http://schemas.openxmlformats.org/officeDocument/2006/relationships/image" Target="../media/image132.png"/><Relationship Id="rId1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6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13.xml"/><Relationship Id="rId9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2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5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4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60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5.png"/><Relationship Id="rId10" Type="http://schemas.microsoft.com/office/2007/relationships/diagramDrawing" Target="../diagrams/drawing18.xml"/><Relationship Id="rId4" Type="http://schemas.openxmlformats.org/officeDocument/2006/relationships/image" Target="../media/image164.gif"/><Relationship Id="rId9" Type="http://schemas.openxmlformats.org/officeDocument/2006/relationships/diagramColors" Target="../diagrams/colors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6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microsoft.com/office/2007/relationships/diagramDrawing" Target="../diagrams/drawing20.xml"/><Relationship Id="rId4" Type="http://schemas.openxmlformats.org/officeDocument/2006/relationships/image" Target="../media/image163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9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7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8.png"/><Relationship Id="rId5" Type="http://schemas.openxmlformats.org/officeDocument/2006/relationships/image" Target="../media/image182.png"/><Relationship Id="rId10" Type="http://schemas.microsoft.com/office/2007/relationships/diagramDrawing" Target="../diagrams/drawing21.xml"/><Relationship Id="rId4" Type="http://schemas.openxmlformats.org/officeDocument/2006/relationships/image" Target="../media/image181.png"/><Relationship Id="rId9" Type="http://schemas.openxmlformats.org/officeDocument/2006/relationships/diagramColors" Target="../diagrams/colors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8.png"/><Relationship Id="rId7" Type="http://schemas.openxmlformats.org/officeDocument/2006/relationships/image" Target="../media/image18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88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jpeg"/><Relationship Id="rId5" Type="http://schemas.openxmlformats.org/officeDocument/2006/relationships/image" Target="../media/image163.png"/><Relationship Id="rId4" Type="http://schemas.openxmlformats.org/officeDocument/2006/relationships/image" Target="../media/image1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0.png"/><Relationship Id="rId5" Type="http://schemas.openxmlformats.org/officeDocument/2006/relationships/image" Target="../media/image163.png"/><Relationship Id="rId4" Type="http://schemas.openxmlformats.org/officeDocument/2006/relationships/image" Target="../media/image1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5" Type="http://schemas.openxmlformats.org/officeDocument/2006/relationships/image" Target="../media/image191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9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chart" Target="../charts/chart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chart" Target="../charts/char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02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11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jpeg"/><Relationship Id="rId5" Type="http://schemas.openxmlformats.org/officeDocument/2006/relationships/image" Target="../media/image209.pn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2.jpeg"/><Relationship Id="rId4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3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png"/><Relationship Id="rId5" Type="http://schemas.openxmlformats.org/officeDocument/2006/relationships/image" Target="../media/image215.jpe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5" Type="http://schemas.openxmlformats.org/officeDocument/2006/relationships/image" Target="../media/image217.jpeg"/><Relationship Id="rId4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0.jpg"/><Relationship Id="rId5" Type="http://schemas.openxmlformats.org/officeDocument/2006/relationships/image" Target="../media/image219.png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63.png"/><Relationship Id="rId7" Type="http://schemas.openxmlformats.org/officeDocument/2006/relationships/image" Target="../media/image224.gif"/><Relationship Id="rId12" Type="http://schemas.openxmlformats.org/officeDocument/2006/relationships/image" Target="../media/image2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2023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22.12.2022 №66</a:t>
            </a:r>
          </a:p>
          <a:p>
            <a:pPr algn="ctr"/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(в редакции решения от 2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3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.0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6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.2023 №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22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399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2260141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Поддержка инвестиционной активности субъектов предпринимательской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деятельности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стимулирование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ответственности администраторов доходов бюджетов муниципальных    об       образований за эффективное прогнозирование, своевременное перечисление налогов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и  неналоговых платежей.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эффективности реализации мер, направленных на расширение налоговой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базы по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имущественным налогам путем выявления и включения в налогооблагаемую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базу имущества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 земельных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участков, которые ранее не были зарегистрированы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Указами Президента Российской Федерации, в части повышения оплаты труда     </a:t>
            </a:r>
          </a:p>
          <a:p>
            <a:pPr algn="just"/>
            <a:r>
              <a:rPr lang="ru-RU" sz="140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отдельных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категорий работников бюджетной сферы.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Стимулирование органов местного самоуправления муниципальных образований Холм-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района Смоленской области к повышению уровня самодостаточности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местных бюджетов.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Организация адресной работы органов местного самоуправления Холм-Жирковского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и территориальных налоговых органов с физическими лицами, имеющими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задолженность в бюджет по имущественным налогам.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5461908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оплаты труда работников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бюджетной сферы не ниже минимального 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размера оплаты труда, устанавливаемого на федеральном уровне.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Реализация мер по укреплению финансовой дисциплины, соблюдению требований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бюджетного законодательства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ответственности муниципальных учреждений за невыполнение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недостижения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показателей, установленных в муниципальных заданиях.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действующим 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уровня долговой нагрузки на бюджеты муниципальных образований </a:t>
            </a:r>
            <a:endParaRPr lang="ru-RU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Холм-Жирковского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Применение совершенных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контроля 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497970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5638212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306 734,0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306 734,0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375 653</a:t>
            </a:r>
            <a:r>
              <a:rPr lang="ru-RU" sz="1600" b="1" dirty="0" smtClean="0">
                <a:latin typeface="Bookman Old Style" pitchFamily="18" charset="0"/>
              </a:rPr>
              <a:t>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88 429,9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12 776,7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345 986,2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342 225,7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317 561,9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317561,9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3 760,5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749456340"/>
              </p:ext>
            </p:extLst>
          </p:nvPr>
        </p:nvGraphicFramePr>
        <p:xfrm>
          <a:off x="2857053" y="1820993"/>
          <a:ext cx="3316763" cy="3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5974593" y="400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1375471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4066705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220072" y="1737328"/>
            <a:ext cx="3725642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3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 доходам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6" y="4359634"/>
            <a:ext cx="2233072" cy="145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28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2023-2025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97662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309" y="0"/>
            <a:ext cx="67129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795989" y="2243353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изменениями в параметрах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2023 год и на плановый период 2024 и 2025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</a:t>
            </a:r>
            <a:r>
              <a:rPr lang="en-US" sz="2000" i="1" dirty="0" smtClean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.0</a:t>
            </a:r>
            <a:r>
              <a:rPr lang="en-US" sz="2000" i="1" dirty="0" smtClean="0">
                <a:solidFill>
                  <a:schemeClr val="bg1"/>
                </a:solidFill>
                <a:latin typeface="Bookman Old Style" pitchFamily="18" charset="0"/>
              </a:rPr>
              <a:t>6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.2023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№ </a:t>
            </a:r>
            <a:r>
              <a:rPr lang="en-US" sz="2000" i="1" dirty="0" smtClean="0">
                <a:solidFill>
                  <a:schemeClr val="bg1"/>
                </a:solidFill>
                <a:latin typeface="Bookman Old Style" pitchFamily="18" charset="0"/>
              </a:rPr>
              <a:t>22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5453387" y="6621461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0405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98876" y="1354083"/>
            <a:ext cx="2883311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6374" r="5900" b="7991"/>
          <a:stretch/>
        </p:blipFill>
        <p:spPr>
          <a:xfrm>
            <a:off x="5676077" y="491150"/>
            <a:ext cx="1619720" cy="108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5437" y="0"/>
            <a:ext cx="6543770" cy="107721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 части бюджета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32" y="949931"/>
            <a:ext cx="8559994" cy="586314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Доходная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часть бюджета муниципального образования по безвозмездным поступлениям на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2023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год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утверждается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сумме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328 011,0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. рублей, с увеличением </a:t>
            </a: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17 626,0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за счет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УВЕЛИЧЕНИЕ:</a:t>
            </a:r>
            <a:endParaRPr lang="ru-RU" sz="1500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отации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поддержку мер по обеспечению сбалансированности бюджетов муниципальных образований Смоленской области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2 609,0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 err="1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cубвенции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в сумме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5 986,5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убвенции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 образования  в муниципальных дошкольных образовательных организациях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1 494,4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  <a:endParaRPr lang="ru-RU" sz="1500" b="1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проектирование. Строительство, реконструкцию, капитальный ремонт и ремонт автомобильных дорог общего пользования местного значения с твердым покрытием до сельских населенных пунктов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9 709,3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рублей.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     УМЕНЬШЕНИЕ: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субвенции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государственную регистрацию актов гражданского состояния в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сумме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185,1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обновление материально-технической базы общеобразовательных организаций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94,3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marL="285750" indent="-285750" algn="just"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по обеспечению деятельности советников директоров по воспитанию  и взаимодействию с детскими общественными  объединениями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84,8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6" y="329436"/>
            <a:ext cx="1174961" cy="764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5471294" y="6649614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79213" y="26064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73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2145379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84392372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31313287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345 986,2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47 491,3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4 897,1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293 597,8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7082091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1326494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25793246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075978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8666725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70951502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708514933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45122011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67417108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375 653,2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306 734,0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317 561,9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46 823,2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819,0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328 011,0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87,5 %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49 683,1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16,1  %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53 360,6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843,0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256 207,9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85,6 %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868,3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263 333,0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82,9 %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309" y="0"/>
            <a:ext cx="476871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4818076" y="1134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73418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48 001,4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177,7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77431827"/>
              </p:ext>
            </p:extLst>
          </p:nvPr>
        </p:nvGraphicFramePr>
        <p:xfrm>
          <a:off x="2843808" y="4985395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18678379"/>
              </p:ext>
            </p:extLst>
          </p:nvPr>
        </p:nvGraphicFramePr>
        <p:xfrm>
          <a:off x="3275856" y="5805265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309" y="0"/>
            <a:ext cx="623808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1911583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2210381"/>
            <a:ext cx="9075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5121" y="1994458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41 701,5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624" y="1438693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44 452,5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164" y="881236"/>
            <a:ext cx="900100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48 001,4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479241"/>
              </p:ext>
            </p:extLst>
          </p:nvPr>
        </p:nvGraphicFramePr>
        <p:xfrm>
          <a:off x="323528" y="2513574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6601" y="833719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87,5 %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88,4%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282711" y="364004"/>
            <a:ext cx="1419860" cy="1392555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89267648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3 767,7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5900" y="809817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4 427,3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4813" y="749254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4 525,6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39351107"/>
              </p:ext>
            </p:extLst>
          </p:nvPr>
        </p:nvGraphicFramePr>
        <p:xfrm>
          <a:off x="179512" y="1740898"/>
          <a:ext cx="4968552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6331826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6769037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332718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8,9 %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8,5%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0835" y="804182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4 347,5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rgbClr val="003300"/>
                </a:solidFill>
              </a:rPr>
              <a:t>т.д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rgbClr val="003300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15558973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58" y="86807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862" y="113141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728,3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9098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757,4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455" y="9604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389368439"/>
              </p:ext>
            </p:extLst>
          </p:nvPr>
        </p:nvGraphicFramePr>
        <p:xfrm>
          <a:off x="251520" y="1689774"/>
          <a:ext cx="5472608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9959999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0250121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4078502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9115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144,0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40012551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62019360"/>
              </p:ext>
            </p:extLst>
          </p:nvPr>
        </p:nvGraphicFramePr>
        <p:xfrm>
          <a:off x="3491880" y="5301208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308" y="0"/>
            <a:ext cx="6496908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111288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673,4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0326,1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534,5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645,1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640877147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162401761"/>
              </p:ext>
            </p:extLst>
          </p:nvPr>
        </p:nvGraphicFramePr>
        <p:xfrm>
          <a:off x="3563888" y="5013177"/>
          <a:ext cx="5580112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183112" y="39087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49315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36 960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453,1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1 457,0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173 949,4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604,0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347,1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980,3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329,7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817,2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379,8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285,1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13134631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156561014"/>
              </p:ext>
            </p:extLst>
          </p:nvPr>
        </p:nvGraphicFramePr>
        <p:xfrm>
          <a:off x="97305" y="5805264"/>
          <a:ext cx="5698831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44335" y="5444508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8747" y="-21594"/>
            <a:ext cx="5272772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5648272" y="595015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5385">
              <a:schemeClr val="bg2">
                <a:lumMod val="47000"/>
                <a:lumOff val="53000"/>
                <a:alpha val="28000"/>
              </a:schemeClr>
            </a:gs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9" y="0"/>
            <a:ext cx="4552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93193891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38 453,1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9202" y="5370520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32 910,4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3144" y="504222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34 054,9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</a:p>
          <a:p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3300"/>
                </a:solidFill>
                <a:latin typeface="Bookman Old Style" pitchFamily="18" charset="0"/>
              </a:rPr>
              <a:t>9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20363612"/>
              </p:ext>
            </p:extLst>
          </p:nvPr>
        </p:nvGraphicFramePr>
        <p:xfrm>
          <a:off x="165830" y="260649"/>
          <a:ext cx="8870666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1 758,1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1 847,9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1 921,9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3 457,3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2 973,7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3 082,6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23 071,3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19 829,4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20 504,3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7 741,8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7 478,0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7 764,8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1 062,0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1 362,3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781,0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781,0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8747" y="-21594"/>
            <a:ext cx="4439164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Прямоугольник с двумя скругленными противолежащими углами 53"/>
          <p:cNvSpPr/>
          <p:nvPr/>
        </p:nvSpPr>
        <p:spPr>
          <a:xfrm>
            <a:off x="4331654" y="592852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25489914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4911" y="459422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214 604,0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505" y="52057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200 347,1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7701" y="5007932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206 167,3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55,3 %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61,9 %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781929763"/>
              </p:ext>
            </p:extLst>
          </p:nvPr>
        </p:nvGraphicFramePr>
        <p:xfrm>
          <a:off x="395536" y="5733256"/>
          <a:ext cx="398096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85043872"/>
              </p:ext>
            </p:extLst>
          </p:nvPr>
        </p:nvGraphicFramePr>
        <p:xfrm>
          <a:off x="-756592" y="548680"/>
          <a:ext cx="7848872" cy="420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36 668,1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29 964,7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31 337,8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150 672,7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149 694,8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153 811,7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18 941,0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13 390,3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14 059,9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  101,0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8 221,2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7 297,3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6 957,9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05" y="13381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7315200" y="90971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17,6 %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166865963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514494621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417196201"/>
              </p:ext>
            </p:extLst>
          </p:nvPr>
        </p:nvGraphicFramePr>
        <p:xfrm>
          <a:off x="3185864" y="486545"/>
          <a:ext cx="5940152" cy="233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50 329,7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49 980,3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737 885,2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283253" y="30689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60672" y="214140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75124" y="2185777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99718" y="3261070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4720558" y="101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63121735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06316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954,6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056,3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008,2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1 798,1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808,4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876,2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21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817,2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484118194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4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8747" y="-21594"/>
            <a:ext cx="472476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87839872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747" y="-21594"/>
            <a:ext cx="731705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 В 2021-2022 гг.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308304" y="5251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6,0 %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1 000,5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962147068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53196163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07506987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23 285,1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1 046,0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667381" y="101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23 285,1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1 046,0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191,3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1 000,5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2025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2022-2025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6516216" y="26038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24,9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38,1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01.01.2022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8 613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-8973"/>
            <a:ext cx="79370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1920" y="5253059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0227414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" y="-8973"/>
            <a:ext cx="565212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2023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61365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568,9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7 квартир стоимостью до 1 081,3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13984" y="581974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18055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4 954,6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516216" y="5996445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37606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15949110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79912" y="547044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27637"/>
              </p:ext>
            </p:extLst>
          </p:nvPr>
        </p:nvGraphicFramePr>
        <p:xfrm>
          <a:off x="19309" y="664685"/>
          <a:ext cx="9144000" cy="613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044235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220 974,3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86 786,5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76,4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1 215,0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827799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–8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19,4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224,8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9 719,0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832,4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28 903,2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549,7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4572000" y="4796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2023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028348" y="1005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Председателя Совета депутатов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(ЗАГС, присяжные заседатели)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1 758,1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1 699,2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1 184,1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1 200,0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666,3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6 507,7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725953" y="550821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75907854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324706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915,5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(2,6%)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507,7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972,9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310,2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381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922,2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298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261,1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731,9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3 500,0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342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225,7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388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429,9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306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734,0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317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561,9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342337" y="63985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60405564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57498196"/>
              </p:ext>
            </p:extLst>
          </p:nvPr>
        </p:nvGraphicFramePr>
        <p:xfrm>
          <a:off x="3048000" y="28061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4430" y="26591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55576" y="60680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051280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1819726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600896" y="3590619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70326368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17510396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26356" y="608203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2023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369475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09" y="0"/>
            <a:ext cx="714497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0,6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36 949,0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9,5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en-US" sz="1600" dirty="0" smtClean="0"/>
                <a:t>31 166</a:t>
              </a:r>
              <a:r>
                <a:rPr lang="ru-RU" sz="1600" dirty="0" smtClean="0"/>
                <a:t>,9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4 887,6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613,6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280,9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Прямоугольник с двумя скругленными противолежащими углами 68"/>
          <p:cNvSpPr/>
          <p:nvPr/>
        </p:nvSpPr>
        <p:spPr>
          <a:xfrm>
            <a:off x="1483239" y="480725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142 647,3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36,7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112 559,5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17 475,1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</a:t>
              </a:r>
              <a:r>
                <a:rPr lang="ru-RU" sz="1600" dirty="0" smtClean="0"/>
                <a:t>3 846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7 414,6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37,0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1 352,1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206540" y="472910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01216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 </a:t>
            </a:r>
            <a:r>
              <a:rPr lang="en-US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597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,1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9 399,4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2,7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869544" y="600511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62846443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20426308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388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925452" y="28364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2160" y="6637619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18.9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412358" y="784498"/>
            <a:ext cx="716906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86 786,5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22,4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, в </a:t>
            </a:r>
            <a:r>
              <a:rPr lang="ru-RU"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т.ч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 Расходы по региональному проекту «</a:t>
            </a:r>
            <a:r>
              <a:rPr lang="ru-RU" sz="1600" i="1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Культурная среда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» – 17 262,1 тыс. рублей.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1401" y="1856860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4 960,3 -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223,4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4 732,9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489098"/>
            <a:ext cx="4410024" cy="1572772"/>
            <a:chOff x="509016" y="6542531"/>
            <a:chExt cx="6970775" cy="1746312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31 205,1</a:t>
              </a:r>
              <a:r>
                <a:rPr lang="ru-RU" dirty="0" smtClean="0"/>
                <a:t> </a:t>
              </a:r>
              <a:r>
                <a:rPr lang="ru-RU" dirty="0" smtClean="0"/>
                <a:t>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2" y="6896475"/>
              <a:ext cx="6739253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6 533,3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22 674,8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1 997,0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руб.– ремонт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и газификация СДК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14 217,6–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13 917,9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21,3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 – комплектование книжных фонд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1 177,0 </a:t>
              </a:r>
              <a:r>
                <a:rPr lang="ru-RU" dirty="0" smtClean="0"/>
                <a:t>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58,9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1 118,1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99127" y="3716554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7206453" y="127568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75734139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6007" y="4581128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994792" y="6205"/>
            <a:ext cx="414920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пунктов Холм-Жирковского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района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72" y="50829"/>
            <a:ext cx="720080" cy="720080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012159" y="662380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457791" y="303747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1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7255839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5352086" y="4010436"/>
            <a:ext cx="2472275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5970567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004" y="580526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1868364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7,5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89699838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57532493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Bahnschrift SemiBold SemiConden" pitchFamily="34" charset="0"/>
              </a:rPr>
              <a:t>8 613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43635069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6566553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14210453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99015410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74870982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6984776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6840760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5" y="3834040"/>
            <a:ext cx="4423232" cy="1942150"/>
            <a:chOff x="4814066" y="4281310"/>
            <a:chExt cx="3187094" cy="1602694"/>
          </a:xfr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33798" y="4831743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8100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800714" y="4457343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168,0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35,0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334,7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7112419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209842" y="457427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654496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91509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4515" y="1063907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0835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89986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8" y="3577644"/>
            <a:ext cx="4331970" cy="286893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51920" y="0"/>
            <a:ext cx="5256584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2527785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4231641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914792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66115" y="3662419"/>
            <a:ext cx="4038333" cy="2988367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659989" y="448424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44525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327,97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330,67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6128231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04546"/>
              </p:ext>
            </p:extLst>
          </p:nvPr>
        </p:nvGraphicFramePr>
        <p:xfrm>
          <a:off x="3181424" y="2204864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802837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964197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69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44393137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5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81389953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82971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309" y="0"/>
            <a:ext cx="4624699" cy="593036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2671192" y="6638333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36311</TotalTime>
  <Words>8385</Words>
  <Application>Microsoft Office PowerPoint</Application>
  <PresentationFormat>Экран (4:3)</PresentationFormat>
  <Paragraphs>2034</Paragraphs>
  <Slides>75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95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4020</cp:revision>
  <cp:lastPrinted>2023-07-26T09:46:16Z</cp:lastPrinted>
  <dcterms:modified xsi:type="dcterms:W3CDTF">2023-07-27T14:28:23Z</dcterms:modified>
</cp:coreProperties>
</file>