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5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27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0.xml" ContentType="application/vnd.openxmlformats-officedocument.drawingml.chart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3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89.jpg" ContentType="image/jpeg"/>
  <Override PartName="/ppt/media/image95.jpg" ContentType="image/jpeg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32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33.xml" ContentType="application/vnd.openxmlformats-officedocument.drawingml.chart+xml"/>
  <Override PartName="/ppt/notesSlides/notesSlide20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charts/chart34.xml" ContentType="application/vnd.openxmlformats-officedocument.drawingml.chart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35.xml" ContentType="application/vnd.openxmlformats-officedocument.drawingml.chart+xml"/>
  <Override PartName="/ppt/notesSlides/notesSlide21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charts/chart36.xml" ContentType="application/vnd.openxmlformats-officedocument.drawingml.chart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37.xml" ContentType="application/vnd.openxmlformats-officedocument.drawingml.chart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8.xml" ContentType="application/vnd.openxmlformats-officedocument.drawingml.chart+xml"/>
  <Override PartName="/ppt/notesSlides/notesSlide22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39.xml" ContentType="application/vnd.openxmlformats-officedocument.drawingml.chart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charts/chart40.xml" ContentType="application/vnd.openxmlformats-officedocument.drawingml.chart+xml"/>
  <Override PartName="/ppt/media/image115.jpg" ContentType="image/jpeg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charts/chart41.xml" ContentType="application/vnd.openxmlformats-officedocument.drawingml.chart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charts/chart42.xml" ContentType="application/vnd.openxmlformats-officedocument.drawingml.chart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media/image122.jpg" ContentType="image/jpeg"/>
  <Override PartName="/ppt/charts/chart4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4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4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5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5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5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5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5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5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5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5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6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6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6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media/image124.jpg" ContentType="image/jpeg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35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0"/>
  </p:notesMasterIdLst>
  <p:sldIdLst>
    <p:sldId id="256" r:id="rId2"/>
    <p:sldId id="283" r:id="rId3"/>
    <p:sldId id="297" r:id="rId4"/>
    <p:sldId id="292" r:id="rId5"/>
    <p:sldId id="321" r:id="rId6"/>
    <p:sldId id="340" r:id="rId7"/>
    <p:sldId id="293" r:id="rId8"/>
    <p:sldId id="353" r:id="rId9"/>
    <p:sldId id="296" r:id="rId10"/>
    <p:sldId id="295" r:id="rId11"/>
    <p:sldId id="299" r:id="rId12"/>
    <p:sldId id="311" r:id="rId13"/>
    <p:sldId id="294" r:id="rId14"/>
    <p:sldId id="300" r:id="rId15"/>
    <p:sldId id="338" r:id="rId16"/>
    <p:sldId id="302" r:id="rId17"/>
    <p:sldId id="303" r:id="rId18"/>
    <p:sldId id="298" r:id="rId19"/>
    <p:sldId id="372" r:id="rId20"/>
    <p:sldId id="370" r:id="rId21"/>
    <p:sldId id="304" r:id="rId22"/>
    <p:sldId id="307" r:id="rId23"/>
    <p:sldId id="310" r:id="rId24"/>
    <p:sldId id="356" r:id="rId25"/>
    <p:sldId id="373" r:id="rId26"/>
    <p:sldId id="334" r:id="rId27"/>
    <p:sldId id="301" r:id="rId28"/>
    <p:sldId id="312" r:id="rId29"/>
    <p:sldId id="313" r:id="rId30"/>
    <p:sldId id="314" r:id="rId31"/>
    <p:sldId id="315" r:id="rId32"/>
    <p:sldId id="371" r:id="rId33"/>
    <p:sldId id="360" r:id="rId34"/>
    <p:sldId id="364" r:id="rId35"/>
    <p:sldId id="367" r:id="rId36"/>
    <p:sldId id="365" r:id="rId37"/>
    <p:sldId id="316" r:id="rId38"/>
    <p:sldId id="368" r:id="rId39"/>
    <p:sldId id="366" r:id="rId40"/>
    <p:sldId id="375" r:id="rId41"/>
    <p:sldId id="376" r:id="rId42"/>
    <p:sldId id="318" r:id="rId43"/>
    <p:sldId id="357" r:id="rId44"/>
    <p:sldId id="317" r:id="rId45"/>
    <p:sldId id="322" r:id="rId46"/>
    <p:sldId id="325" r:id="rId47"/>
    <p:sldId id="326" r:id="rId48"/>
    <p:sldId id="358" r:id="rId49"/>
    <p:sldId id="327" r:id="rId50"/>
    <p:sldId id="328" r:id="rId51"/>
    <p:sldId id="345" r:id="rId52"/>
    <p:sldId id="335" r:id="rId53"/>
    <p:sldId id="359" r:id="rId54"/>
    <p:sldId id="374" r:id="rId55"/>
    <p:sldId id="350" r:id="rId56"/>
    <p:sldId id="395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87" r:id="rId68"/>
    <p:sldId id="388" r:id="rId69"/>
    <p:sldId id="389" r:id="rId70"/>
    <p:sldId id="390" r:id="rId71"/>
    <p:sldId id="391" r:id="rId72"/>
    <p:sldId id="392" r:id="rId73"/>
    <p:sldId id="393" r:id="rId74"/>
    <p:sldId id="394" r:id="rId75"/>
    <p:sldId id="397" r:id="rId76"/>
    <p:sldId id="396" r:id="rId77"/>
    <p:sldId id="323" r:id="rId78"/>
    <p:sldId id="341" r:id="rId79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FF6600"/>
    <a:srgbClr val="00CCFF"/>
    <a:srgbClr val="FF33CC"/>
    <a:srgbClr val="FF5050"/>
    <a:srgbClr val="663300"/>
    <a:srgbClr val="00CC99"/>
    <a:srgbClr val="3399FF"/>
    <a:srgbClr val="00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 varScale="1">
        <p:scale>
          <a:sx n="106" d="100"/>
          <a:sy n="106" d="100"/>
        </p:scale>
        <p:origin x="13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3324.3</c:v>
                </c:pt>
                <c:pt idx="1">
                  <c:v>5650</c:v>
                </c:pt>
                <c:pt idx="2">
                  <c:v>6590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349856"/>
        <c:axId val="137351816"/>
        <c:axId val="0"/>
      </c:bar3DChart>
      <c:catAx>
        <c:axId val="1373498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7351816"/>
        <c:crosses val="autoZero"/>
        <c:auto val="1"/>
        <c:lblAlgn val="ctr"/>
        <c:lblOffset val="100"/>
        <c:noMultiLvlLbl val="0"/>
      </c:catAx>
      <c:valAx>
        <c:axId val="13735181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7349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7"/>
          <c:y val="0.34804709198978001"/>
          <c:w val="0.20617859399957367"/>
          <c:h val="0.2252892039773364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Bahnschrift SemiBold SemiConden" panose="020B0502040204020203" pitchFamily="34" charset="0"/>
              </a:defRPr>
            </a:pPr>
            <a:r>
              <a:rPr lang="ru-RU" sz="1600" b="0" i="0" dirty="0" smtClean="0">
                <a:solidFill>
                  <a:srgbClr val="000099"/>
                </a:solidFill>
                <a:latin typeface="Bahnschrift SemiBold SemiConden" panose="020B0502040204020203" pitchFamily="34" charset="0"/>
              </a:rPr>
              <a:t>Профицит (дефицит)</a:t>
            </a:r>
          </a:p>
          <a:p>
            <a:pPr>
              <a:defRPr sz="1600">
                <a:latin typeface="Bahnschrift SemiBold SemiConden" panose="020B0502040204020203" pitchFamily="34" charset="0"/>
              </a:defRPr>
            </a:pPr>
            <a:r>
              <a:rPr lang="ru-RU" sz="1600" b="0" i="0" dirty="0" smtClean="0">
                <a:solidFill>
                  <a:srgbClr val="000099"/>
                </a:solidFill>
                <a:latin typeface="Bahnschrift SemiBold SemiConden" panose="020B0502040204020203" pitchFamily="34" charset="0"/>
              </a:rPr>
              <a:t>бюджета</a:t>
            </a:r>
            <a:endParaRPr lang="ru-RU" sz="1600" b="0" i="0" dirty="0">
              <a:solidFill>
                <a:srgbClr val="000099"/>
              </a:solidFill>
              <a:latin typeface="Bahnschrift SemiBold SemiConden" panose="020B0502040204020203" pitchFamily="34" charset="0"/>
            </a:endParaRPr>
          </a:p>
        </c:rich>
      </c:tx>
      <c:layout>
        <c:manualLayout>
          <c:xMode val="edge"/>
          <c:yMode val="edge"/>
          <c:x val="0.66234057871445495"/>
          <c:y val="0"/>
        </c:manualLayout>
      </c:layout>
      <c:overlay val="0"/>
      <c:spPr>
        <a:solidFill>
          <a:schemeClr val="tx2"/>
        </a:solidFill>
      </c:spPr>
    </c:title>
    <c:autoTitleDeleted val="0"/>
    <c:plotArea>
      <c:layout>
        <c:manualLayout>
          <c:layoutTarget val="inner"/>
          <c:xMode val="edge"/>
          <c:yMode val="edge"/>
          <c:x val="0.2500701220862428"/>
          <c:y val="0.23024544891837415"/>
          <c:w val="0.74992993202776015"/>
          <c:h val="0.6742570717948959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9.9442112814888184E-2"/>
                  <c:y val="-0.10834133508975194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1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6 310,8</a:t>
                    </a:r>
                    <a:endParaRPr lang="en-US" sz="1200" b="1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1944582989594"/>
                      <c:h val="0.111717348865998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2526473216769794E-3"/>
                  <c:y val="-0.1083411366990969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650159438547"/>
                      <c:h val="0.1318738394146682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2043664199807635E-2"/>
                  <c:y val="8.0625763804021866E-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 i="0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1396346032471"/>
                      <c:h val="0.11675647150316629"/>
                    </c:manualLayout>
                  </c15:layout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3760.5</c:v>
                </c:pt>
                <c:pt idx="1">
                  <c:v>2521.3000000000002</c:v>
                </c:pt>
                <c:pt idx="2">
                  <c:v>-2843.4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992640"/>
        <c:axId val="138985192"/>
      </c:lineChart>
      <c:catAx>
        <c:axId val="13899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8985192"/>
        <c:crosses val="autoZero"/>
        <c:auto val="1"/>
        <c:lblAlgn val="ctr"/>
        <c:lblOffset val="100"/>
        <c:noMultiLvlLbl val="0"/>
      </c:catAx>
      <c:valAx>
        <c:axId val="13898519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ahnschrift SemiBold SemiConden" panose="020B0502040204020203" pitchFamily="34" charset="0"/>
              </a:defRPr>
            </a:pPr>
            <a:endParaRPr lang="ru-RU"/>
          </a:p>
        </c:txPr>
        <c:crossAx val="13899264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9E-2"/>
          <c:w val="0.84797419628271764"/>
          <c:h val="0.824767836253493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991072"/>
        <c:axId val="138988328"/>
      </c:lineChart>
      <c:catAx>
        <c:axId val="138991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8988328"/>
        <c:crosses val="autoZero"/>
        <c:auto val="1"/>
        <c:lblAlgn val="ctr"/>
        <c:lblOffset val="100"/>
        <c:noMultiLvlLbl val="0"/>
      </c:catAx>
      <c:valAx>
        <c:axId val="138988328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8991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55660045036745"/>
          <c:y val="3.5423393445473732E-2"/>
          <c:w val="0.7523351827466449"/>
          <c:h val="0.914988790660293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0495925597386212"/>
                  <c:y val="0.14118464951705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799352761463299"/>
                  <c:y val="9.360856139757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479627986931177E-2"/>
                  <c:y val="-5.968065837802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-3760.5</c:v>
                </c:pt>
                <c:pt idx="1">
                  <c:v>-2521.3000000000002</c:v>
                </c:pt>
                <c:pt idx="2">
                  <c:v>2843.4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988720"/>
        <c:axId val="138985976"/>
      </c:lineChart>
      <c:catAx>
        <c:axId val="138988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</c:spPr>
        <c:crossAx val="138985976"/>
        <c:crosses val="autoZero"/>
        <c:auto val="1"/>
        <c:lblAlgn val="ctr"/>
        <c:lblOffset val="100"/>
        <c:noMultiLvlLbl val="0"/>
      </c:catAx>
      <c:valAx>
        <c:axId val="138985976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13898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29523620182591"/>
          <c:y val="3.2126001471003952E-2"/>
          <c:w val="0.77263505809296062"/>
          <c:h val="0.87879265173068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0066FF"/>
            </a:solidFill>
            <a:effectLst>
              <a:outerShdw blurRad="317500" dist="406400" dir="5160000" sx="108000" sy="108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rgbClr val="FFFF00"/>
                </a:solidFill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009980189221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66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0"/>
        <c:shape val="cylinder"/>
        <c:axId val="138989112"/>
        <c:axId val="152283880"/>
        <c:axId val="0"/>
      </c:bar3DChart>
      <c:catAx>
        <c:axId val="138989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CC"/>
          </a:solidFill>
        </c:spPr>
        <c:txPr>
          <a:bodyPr/>
          <a:lstStyle/>
          <a:p>
            <a:pPr>
              <a:defRPr sz="1600" b="1">
                <a:solidFill>
                  <a:srgbClr val="0000FF"/>
                </a:solidFill>
                <a:effectLst/>
                <a:latin typeface="Bookman Old Style" pitchFamily="18" charset="0"/>
              </a:defRPr>
            </a:pPr>
            <a:endParaRPr lang="ru-RU"/>
          </a:p>
        </c:txPr>
        <c:crossAx val="152283880"/>
        <c:crosses val="autoZero"/>
        <c:auto val="1"/>
        <c:lblAlgn val="ctr"/>
        <c:lblOffset val="100"/>
        <c:noMultiLvlLbl val="0"/>
      </c:catAx>
      <c:valAx>
        <c:axId val="152283880"/>
        <c:scaling>
          <c:orientation val="minMax"/>
        </c:scaling>
        <c:delete val="0"/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138989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10"/>
    </c:view3D>
    <c:floor>
      <c:thickness val="0"/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79337123139462E-2"/>
          <c:y val="0.12098435539682581"/>
          <c:w val="0.67340428561159205"/>
          <c:h val="0.7821163502158295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28379573137999E-3"/>
                  <c:y val="-9.282594331624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47491.3</c:v>
                </c:pt>
                <c:pt idx="1">
                  <c:v>50567.199999999997</c:v>
                </c:pt>
                <c:pt idx="2">
                  <c:v>57301.1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820948932844944E-2"/>
                  <c:y val="-3.713056005473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925693597070934E-3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641897865690173E-3"/>
                  <c:y val="-3.713037732649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4897.1000000000004</c:v>
                </c:pt>
                <c:pt idx="1">
                  <c:v>3506.8</c:v>
                </c:pt>
                <c:pt idx="2">
                  <c:v>1843.7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3399"/>
            </a:solidFill>
          </c:spPr>
          <c:invertIfNegative val="0"/>
          <c:dLbls>
            <c:dLbl>
              <c:idx val="0"/>
              <c:layout>
                <c:manualLayout>
                  <c:x val="1.1856759146276059E-2"/>
                  <c:y val="-0.24598874978803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641897865690173E-3"/>
                  <c:y val="-0.24366810120512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925693597070934E-3"/>
                  <c:y val="-0.25527134411965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293597.8</c:v>
                </c:pt>
                <c:pt idx="1">
                  <c:v>346434.3</c:v>
                </c:pt>
                <c:pt idx="2">
                  <c:v>404085.8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1"/>
        <c:shape val="cylinder"/>
        <c:axId val="154099952"/>
        <c:axId val="154104656"/>
        <c:axId val="0"/>
      </c:bar3DChart>
      <c:catAx>
        <c:axId val="15409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4104656"/>
        <c:crosses val="autoZero"/>
        <c:auto val="1"/>
        <c:lblAlgn val="ctr"/>
        <c:lblOffset val="100"/>
        <c:noMultiLvlLbl val="0"/>
      </c:catAx>
      <c:valAx>
        <c:axId val="1541046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4099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3"/>
          <c:w val="0.21096173721127232"/>
          <c:h val="0.29418733284377618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43045.7</c:v>
                </c:pt>
                <c:pt idx="1">
                  <c:v>-13.3</c:v>
                </c:pt>
                <c:pt idx="2">
                  <c:v>363.2</c:v>
                </c:pt>
                <c:pt idx="3">
                  <c:v>581</c:v>
                </c:pt>
                <c:pt idx="4">
                  <c:v>789</c:v>
                </c:pt>
                <c:pt idx="5">
                  <c:v>2679.2</c:v>
                </c:pt>
                <c:pt idx="6">
                  <c:v>45.9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Лист1!$C$2:$C$8</c:f>
              <c:numCache>
                <c:formatCode>#,##0.0</c:formatCode>
                <c:ptCount val="7"/>
                <c:pt idx="0">
                  <c:v>46919</c:v>
                </c:pt>
                <c:pt idx="1">
                  <c:v>-35.9</c:v>
                </c:pt>
                <c:pt idx="2">
                  <c:v>69.099999999999994</c:v>
                </c:pt>
                <c:pt idx="3">
                  <c:v>138.19999999999999</c:v>
                </c:pt>
                <c:pt idx="4">
                  <c:v>676.4</c:v>
                </c:pt>
                <c:pt idx="5">
                  <c:v>2693.5</c:v>
                </c:pt>
                <c:pt idx="6">
                  <c:v>106.9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  <c:pt idx="6">
                  <c:v>НДПИ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0">
                  <c:v>51550</c:v>
                </c:pt>
                <c:pt idx="1">
                  <c:v>6.8</c:v>
                </c:pt>
                <c:pt idx="2">
                  <c:v>250.4</c:v>
                </c:pt>
                <c:pt idx="3">
                  <c:v>854.5</c:v>
                </c:pt>
                <c:pt idx="4">
                  <c:v>1376.8</c:v>
                </c:pt>
                <c:pt idx="5">
                  <c:v>3204.4</c:v>
                </c:pt>
                <c:pt idx="6">
                  <c:v>58.3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154100736"/>
        <c:axId val="153864784"/>
        <c:axId val="0"/>
      </c:bar3DChart>
      <c:catAx>
        <c:axId val="1541007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3864784"/>
        <c:crosses val="autoZero"/>
        <c:auto val="1"/>
        <c:lblAlgn val="ctr"/>
        <c:lblOffset val="100"/>
        <c:noMultiLvlLbl val="0"/>
      </c:catAx>
      <c:valAx>
        <c:axId val="153864784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ahnschrift SemiBold Condensed" panose="020B0502040204020203" pitchFamily="34" charset="0"/>
              </a:defRPr>
            </a:pPr>
            <a:endParaRPr lang="ru-RU"/>
          </a:p>
        </c:txPr>
        <c:crossAx val="15410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080984881679801"/>
          <c:y val="4.7667376297528506E-3"/>
          <c:w val="0.14743708731608546"/>
          <c:h val="0.3465829247200761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182129215689651"/>
          <c:y val="4.2175265550204566E-2"/>
        </c:manualLayout>
      </c:layout>
      <c:overlay val="0"/>
      <c:spPr>
        <a:solidFill>
          <a:srgbClr val="CCFF66"/>
        </a:solidFill>
      </c:spPr>
      <c:txPr>
        <a:bodyPr/>
        <a:lstStyle/>
        <a:p>
          <a:pPr>
            <a:defRPr sz="12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2024 год</c:v>
                </c:pt>
              </c:strCache>
            </c:strRef>
          </c:tx>
          <c:spPr>
            <a:solidFill>
              <a:srgbClr val="CCECFF"/>
            </a:solidFill>
          </c:spPr>
          <c:explosion val="25"/>
          <c:dPt>
            <c:idx val="0"/>
            <c:bubble3D val="0"/>
            <c:spPr>
              <a:solidFill>
                <a:srgbClr val="FF66CC"/>
              </a:solidFill>
            </c:spPr>
          </c:dPt>
          <c:dPt>
            <c:idx val="1"/>
            <c:bubble3D val="0"/>
            <c:spPr>
              <a:solidFill>
                <a:srgbClr val="0099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  <c:spPr>
              <a:solidFill>
                <a:srgbClr val="66CCFF"/>
              </a:solidFill>
            </c:spPr>
          </c:dPt>
          <c:dLbls>
            <c:dLbl>
              <c:idx val="1"/>
              <c:layout>
                <c:manualLayout>
                  <c:x val="-8.2245198583275475E-2"/>
                  <c:y val="9.559988503692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824477847546821"/>
                  <c:y val="7.27787492211010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371623845211724E-2"/>
                  <c:y val="-4.276789293943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500967341925897E-2"/>
                  <c:y val="-4.20249199364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8653705747224159"/>
                  <c:y val="2.9850275771590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3907680447696294E-2"/>
                  <c:y val="-5.602837326571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  <c:pt idx="4">
                  <c:v>УСН</c:v>
                </c:pt>
                <c:pt idx="5">
                  <c:v>НДПИ</c:v>
                </c:pt>
                <c:pt idx="6">
                  <c:v>Госпошлина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0.9</c:v>
                </c:pt>
                <c:pt idx="1">
                  <c:v>0</c:v>
                </c:pt>
                <c:pt idx="2">
                  <c:v>5.0000000000000001E-3</c:v>
                </c:pt>
                <c:pt idx="3">
                  <c:v>1.4E-2</c:v>
                </c:pt>
                <c:pt idx="4">
                  <c:v>5.6000000000000001E-2</c:v>
                </c:pt>
                <c:pt idx="5">
                  <c:v>1E-3</c:v>
                </c:pt>
                <c:pt idx="6">
                  <c:v>2.4E-2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6070796055340262"/>
          <c:y val="9.1737684848352846E-2"/>
          <c:w val="0.22982322367014868"/>
          <c:h val="0.62679904925716767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5824301325305134E-2"/>
          <c:y val="5.1524534463035496E-2"/>
        </c:manualLayout>
      </c:layout>
      <c:overlay val="0"/>
      <c:spPr>
        <a:gradFill flip="none" rotWithShape="1">
          <a:gsLst>
            <a:gs pos="0">
              <a:srgbClr val="66CCFF">
                <a:tint val="66000"/>
                <a:satMod val="160000"/>
              </a:srgbClr>
            </a:gs>
            <a:gs pos="50000">
              <a:srgbClr val="66CCFF">
                <a:tint val="44500"/>
                <a:satMod val="160000"/>
              </a:srgbClr>
            </a:gs>
            <a:gs pos="100000">
              <a:srgbClr val="66CCFF">
                <a:tint val="23500"/>
                <a:satMod val="160000"/>
              </a:srgbClr>
            </a:gs>
          </a:gsLst>
          <a:lin ang="18900000" scaled="1"/>
          <a:tileRect/>
        </a:gradFill>
        <a:ln w="127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Poor Richard" panose="02080502050505020702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681"/>
          <c:w val="0.63839394839719421"/>
          <c:h val="0.45861762613165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бюджет МО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tx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4075311862600137"/>
                  <c:y val="-3.530739657027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162067226418786E-3"/>
                  <c:y val="3.5632692612602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890405148029903E-2"/>
                  <c:y val="3.32663522684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341909948404062E-2"/>
                  <c:y val="3.33426805442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"Ультадекор"</c:v>
                </c:pt>
                <c:pt idx="3">
                  <c:v>ООО "Ультралогистика"</c:v>
                </c:pt>
                <c:pt idx="4">
                  <c:v>ОГБУЗ "Сафоновская ЦРБ"</c:v>
                </c:pt>
                <c:pt idx="5">
                  <c:v>СОГБУ УОАД (ДРСУ)</c:v>
                </c:pt>
                <c:pt idx="6">
                  <c:v>Другие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21.8</c:v>
                </c:pt>
                <c:pt idx="1">
                  <c:v>4.2</c:v>
                </c:pt>
                <c:pt idx="2">
                  <c:v>9.8000000000000007</c:v>
                </c:pt>
                <c:pt idx="3">
                  <c:v>1.8</c:v>
                </c:pt>
                <c:pt idx="4">
                  <c:v>1.4</c:v>
                </c:pt>
                <c:pt idx="5">
                  <c:v>1.3</c:v>
                </c:pt>
                <c:pt idx="6">
                  <c:v>27.7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81548542141463"/>
          <c:y val="2.7210702731176404E-2"/>
          <c:w val="0.36982235953660414"/>
          <c:h val="0.9727892972688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Poor Richard" panose="02080502050505020702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434018809663944E-2"/>
          <c:y val="3.0190896999098778E-2"/>
          <c:w val="0.88486736092683915"/>
          <c:h val="0.939618206001804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FF66CC">
                    <a:shade val="30000"/>
                    <a:satMod val="115000"/>
                  </a:srgbClr>
                </a:gs>
                <a:gs pos="50000">
                  <a:srgbClr val="FF66CC">
                    <a:shade val="67500"/>
                    <a:satMod val="115000"/>
                  </a:srgbClr>
                </a:gs>
                <a:gs pos="100000">
                  <a:srgbClr val="FF66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2.027085692626133E-4"/>
                  <c:y val="1.130572386543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297193949010782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1321.7</c:v>
                </c:pt>
                <c:pt idx="1">
                  <c:v>621.70000000000005</c:v>
                </c:pt>
                <c:pt idx="2">
                  <c:v>782.6</c:v>
                </c:pt>
                <c:pt idx="3">
                  <c:v>182.3</c:v>
                </c:pt>
                <c:pt idx="4">
                  <c:v>1988.9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FF6801">
                    <a:shade val="30000"/>
                    <a:satMod val="115000"/>
                  </a:srgbClr>
                </a:gs>
                <a:gs pos="50000">
                  <a:srgbClr val="FF6801">
                    <a:shade val="67500"/>
                    <a:satMod val="115000"/>
                  </a:srgbClr>
                </a:gs>
                <a:gs pos="100000">
                  <a:srgbClr val="FF680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08819748319343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62E-2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1511.4</c:v>
                </c:pt>
                <c:pt idx="1">
                  <c:v>690.1</c:v>
                </c:pt>
                <c:pt idx="2">
                  <c:v>748.8</c:v>
                </c:pt>
                <c:pt idx="3">
                  <c:v>104.6</c:v>
                </c:pt>
                <c:pt idx="4">
                  <c:v>451.9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0097FE">
                    <a:shade val="30000"/>
                    <a:satMod val="115000"/>
                  </a:srgbClr>
                </a:gs>
                <a:gs pos="50000">
                  <a:srgbClr val="0097FE">
                    <a:shade val="67500"/>
                    <a:satMod val="115000"/>
                  </a:srgbClr>
                </a:gs>
                <a:gs pos="100000">
                  <a:srgbClr val="0097F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92569359707150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8.4170703333757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856759146276062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Штрафы, санкции, возмещение ущерба</c:v>
                </c:pt>
                <c:pt idx="4">
                  <c:v>Доходы от компенсации затрат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659.4</c:v>
                </c:pt>
                <c:pt idx="1">
                  <c:v>619.70000000000005</c:v>
                </c:pt>
                <c:pt idx="2">
                  <c:v>9.6999999999999993</c:v>
                </c:pt>
                <c:pt idx="3">
                  <c:v>105.3</c:v>
                </c:pt>
                <c:pt idx="4">
                  <c:v>449.5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153863608"/>
        <c:axId val="153862432"/>
        <c:axId val="0"/>
      </c:bar3DChart>
      <c:catAx>
        <c:axId val="1538636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3862432"/>
        <c:crosses val="autoZero"/>
        <c:auto val="1"/>
        <c:lblAlgn val="ctr"/>
        <c:lblOffset val="100"/>
        <c:noMultiLvlLbl val="0"/>
      </c:catAx>
      <c:valAx>
        <c:axId val="153862432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53863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848968000845435"/>
          <c:y val="0.37235530285165142"/>
          <c:w val="0.36175135436928851"/>
          <c:h val="7.9412549761898779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неналоговых </a:t>
            </a:r>
            <a:r>
              <a:rPr lang="ru-RU" sz="1200" dirty="0">
                <a:latin typeface="Franklin Gothic Demi" panose="020B0703020102020204" pitchFamily="34" charset="0"/>
              </a:rPr>
              <a:t>доходов </a:t>
            </a:r>
            <a:r>
              <a:rPr lang="ru-RU" sz="1200" dirty="0" smtClean="0">
                <a:latin typeface="Franklin Gothic Demi" panose="020B0703020102020204" pitchFamily="34" charset="0"/>
              </a:rPr>
              <a:t>за</a:t>
            </a:r>
          </a:p>
          <a:p>
            <a:pPr>
              <a:defRPr sz="1200">
                <a:solidFill>
                  <a:srgbClr val="000099"/>
                </a:solidFill>
                <a:latin typeface="Franklin Gothic Demi" panose="020B0703020102020204" pitchFamily="34" charset="0"/>
              </a:defRPr>
            </a:pPr>
            <a:r>
              <a:rPr lang="ru-RU" sz="1200" dirty="0" smtClean="0">
                <a:latin typeface="Franklin Gothic Demi" panose="020B0703020102020204" pitchFamily="34" charset="0"/>
              </a:rPr>
              <a:t> 2024 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15672841906454837"/>
          <c:y val="5.3584832037632758E-4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551252682675E-2"/>
          <c:y val="9.8118143389200704E-2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2024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99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98423984636628"/>
                  <c:y val="2.6308512348279457E-3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224236989540849"/>
                  <c:y val="-0.21771465224542225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047093973685463"/>
                  <c:y val="-7.7863977173268008E-3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250868951068929E-2"/>
                  <c:y val="9.2838261873341973E-2"/>
                </c:manualLayout>
              </c:layout>
              <c:spPr>
                <a:solidFill>
                  <a:schemeClr val="tx2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solidFill>
                        <a:srgbClr val="000099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0.33600000000000002</c:v>
                </c:pt>
                <c:pt idx="1">
                  <c:v>5.0000000000000001E-3</c:v>
                </c:pt>
                <c:pt idx="2">
                  <c:v>0.35799999999999998</c:v>
                </c:pt>
                <c:pt idx="3">
                  <c:v>0.24399999999999999</c:v>
                </c:pt>
                <c:pt idx="4">
                  <c:v>5.7000000000000002E-2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357111836058623"/>
          <c:y val="5.3475303216966821E-2"/>
          <c:w val="0.22085523483501834"/>
          <c:h val="0.8973458576592267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layout>
        <c:manualLayout>
          <c:xMode val="edge"/>
          <c:yMode val="edge"/>
          <c:x val="0.13673708385771344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366.2</c:v>
                </c:pt>
                <c:pt idx="1">
                  <c:v>376.3</c:v>
                </c:pt>
                <c:pt idx="2">
                  <c:v>259.8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352992"/>
        <c:axId val="137347112"/>
        <c:axId val="0"/>
      </c:bar3DChart>
      <c:catAx>
        <c:axId val="1373529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7347112"/>
        <c:crosses val="autoZero"/>
        <c:auto val="1"/>
        <c:lblAlgn val="ctr"/>
        <c:lblOffset val="100"/>
        <c:noMultiLvlLbl val="0"/>
      </c:catAx>
      <c:valAx>
        <c:axId val="13734711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7352992"/>
        <c:crosses val="autoZero"/>
        <c:crossBetween val="between"/>
      </c:valAx>
    </c:plotArea>
    <c:legend>
      <c:legendPos val="r"/>
      <c:layout/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6848082453497881E-3"/>
                  <c:y val="0.1857290533531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401904342141021E-3"/>
                  <c:y val="0.16773938207478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265302033834887E-3"/>
                  <c:y val="7.656288514165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46284679853499E-3"/>
                  <c:y val="0.1595723821691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140459</c:v>
                </c:pt>
                <c:pt idx="1">
                  <c:v>121103.5</c:v>
                </c:pt>
                <c:pt idx="2">
                  <c:v>33649.9</c:v>
                </c:pt>
                <c:pt idx="3">
                  <c:v>160.4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8184482234214414E-3"/>
                  <c:y val="0.15938938657000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20606020432844E-4"/>
                  <c:y val="0.15187333682500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409861563651397E-3"/>
                  <c:y val="0.13542405848364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856759146276066E-2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28379573137999E-3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146765</c:v>
                </c:pt>
                <c:pt idx="1">
                  <c:v>138381.6</c:v>
                </c:pt>
                <c:pt idx="2">
                  <c:v>49894.1</c:v>
                </c:pt>
                <c:pt idx="3">
                  <c:v>11400.6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7410597365320062E-4"/>
                  <c:y val="0.16280542199831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276173321360847E-3"/>
                  <c:y val="0.16225007157518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334340810948042E-2"/>
                  <c:y val="-1.1597335777671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78513871941408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6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183076</c:v>
                </c:pt>
                <c:pt idx="1">
                  <c:v>158993.1</c:v>
                </c:pt>
                <c:pt idx="2">
                  <c:v>57287</c:v>
                </c:pt>
                <c:pt idx="3">
                  <c:v>4853.2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153858512"/>
        <c:axId val="153862040"/>
        <c:axId val="0"/>
      </c:bar3DChart>
      <c:catAx>
        <c:axId val="153858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3862040"/>
        <c:crosses val="autoZero"/>
        <c:auto val="1"/>
        <c:lblAlgn val="ctr"/>
        <c:lblOffset val="100"/>
        <c:noMultiLvlLbl val="0"/>
      </c:catAx>
      <c:valAx>
        <c:axId val="153862040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53858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29884976350533"/>
          <c:y val="2.106616001722449E-3"/>
          <c:w val="0.25572830250190776"/>
          <c:h val="0.1360091934229530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sz="1200" dirty="0">
                <a:latin typeface="Franklin Gothic Demi" panose="020B0703020102020204" pitchFamily="34" charset="0"/>
              </a:rPr>
              <a:t>Структура </a:t>
            </a:r>
            <a:r>
              <a:rPr lang="ru-RU" sz="1200" dirty="0" smtClean="0">
                <a:latin typeface="Franklin Gothic Demi" panose="020B0703020102020204" pitchFamily="34" charset="0"/>
              </a:rPr>
              <a:t> безвозмездных поступлений  </a:t>
            </a:r>
            <a:r>
              <a:rPr lang="ru-RU" sz="1200" dirty="0">
                <a:latin typeface="Franklin Gothic Demi" panose="020B0703020102020204" pitchFamily="34" charset="0"/>
              </a:rPr>
              <a:t>за </a:t>
            </a:r>
            <a:r>
              <a:rPr lang="ru-RU" sz="1200" dirty="0" smtClean="0">
                <a:latin typeface="Franklin Gothic Demi" panose="020B0703020102020204" pitchFamily="34" charset="0"/>
              </a:rPr>
              <a:t>2024  </a:t>
            </a:r>
            <a:r>
              <a:rPr lang="ru-RU" sz="1200" dirty="0">
                <a:latin typeface="Franklin Gothic Demi" panose="020B070302010202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02233085212754E-2"/>
          <c:y val="0.13944889314292713"/>
          <c:w val="0.73082258414729717"/>
          <c:h val="0.828928126343452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порступлений за 2024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29A8FF"/>
              </a:solidFill>
            </c:spPr>
          </c:dPt>
          <c:dPt>
            <c:idx val="1"/>
            <c:bubble3D val="0"/>
            <c:spPr>
              <a:solidFill>
                <a:srgbClr val="00EE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-0.20438840128874569"/>
                  <c:y val="3.216950253390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770055852380063E-2"/>
                  <c:y val="-0.19267106546679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2994717758632897E-2"/>
                  <c:y val="-2.553135121738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995020755269619E-2"/>
                  <c:y val="-2.92011713798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0.45500000000000002</c:v>
                </c:pt>
                <c:pt idx="1">
                  <c:v>0.14199999999999999</c:v>
                </c:pt>
                <c:pt idx="2">
                  <c:v>0.39100000000000001</c:v>
                </c:pt>
                <c:pt idx="3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4455435394260616"/>
          <c:y val="9.8134039237805504E-2"/>
          <c:w val="0.24666545632237791"/>
          <c:h val="0.8695049095074092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2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6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113901910058547"/>
          <c:y val="4.9469435645361895E-2"/>
        </c:manualLayout>
      </c:layout>
      <c:overlay val="0"/>
      <c:spPr>
        <a:noFill/>
        <a:ln>
          <a:solidFill>
            <a:srgbClr val="3399FF"/>
          </a:solidFill>
        </a:ln>
      </c:spPr>
      <c:txPr>
        <a:bodyPr/>
        <a:lstStyle/>
        <a:p>
          <a:pPr>
            <a:defRPr sz="16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7275550148956E-3"/>
          <c:y val="0.11641762026441506"/>
          <c:w val="0.64237067921415192"/>
          <c:h val="0.883582379735582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 за 2024 год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FF6600"/>
              </a:solidFill>
            </c:spPr>
          </c:dPt>
          <c:dPt>
            <c:idx val="8"/>
            <c:bubble3D val="0"/>
            <c:spPr>
              <a:solidFill>
                <a:srgbClr val="000000"/>
              </a:solidFill>
            </c:spPr>
          </c:dPt>
          <c:dPt>
            <c:idx val="9"/>
            <c:bubble3D val="0"/>
            <c:spPr>
              <a:solidFill>
                <a:srgbClr val="CC66FF"/>
              </a:solidFill>
            </c:spPr>
          </c:dPt>
          <c:dLbls>
            <c:dLbl>
              <c:idx val="0"/>
              <c:layout>
                <c:manualLayout>
                  <c:x val="6.8971094714965764E-3"/>
                  <c:y val="-5.9360274332662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098723857946688E-2"/>
                  <c:y val="-6.0260242086922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8737656600247E-2"/>
                  <c:y val="2.6659639443855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689856122428973E-2"/>
                  <c:y val="8.3215855419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6006624847472598"/>
                  <c:y val="-0.14758082435284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7801700838095479E-2"/>
                  <c:y val="-9.109760162150004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132109504172739E-2"/>
                  <c:y val="-7.7339306472722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6.7568706184840344E-2"/>
                  <c:y val="-0.11268531138816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7341887315975163"/>
                  <c:y val="-9.675601762405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- 12,1%</c:v>
                </c:pt>
                <c:pt idx="1">
                  <c:v>Национальная оборона - 0,1</c:v>
                </c:pt>
                <c:pt idx="2">
                  <c:v>Национальная экономика - 1,9 %</c:v>
                </c:pt>
                <c:pt idx="3">
                  <c:v>Жилищно-коммунальное хозяйство - 1,0%</c:v>
                </c:pt>
                <c:pt idx="4">
                  <c:v>Образование - 52,4 %</c:v>
                </c:pt>
                <c:pt idx="5">
                  <c:v>Культура, кинематография - 20,1 %</c:v>
                </c:pt>
                <c:pt idx="6">
                  <c:v>Социальная политика - 4,6%</c:v>
                </c:pt>
                <c:pt idx="7">
                  <c:v>Физическая культура и спорт - 1,4%</c:v>
                </c:pt>
                <c:pt idx="8">
                  <c:v>Обслуживание муниципального долга, 0,01%</c:v>
                </c:pt>
                <c:pt idx="9">
                  <c:v>Межбюджетные трансферты - 6,3%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56642.5</c:v>
                </c:pt>
                <c:pt idx="1">
                  <c:v>220.9</c:v>
                </c:pt>
                <c:pt idx="2">
                  <c:v>8945.1</c:v>
                </c:pt>
                <c:pt idx="3">
                  <c:v>4752</c:v>
                </c:pt>
                <c:pt idx="4">
                  <c:v>244331.4</c:v>
                </c:pt>
                <c:pt idx="5">
                  <c:v>93890.6</c:v>
                </c:pt>
                <c:pt idx="6">
                  <c:v>21292.7</c:v>
                </c:pt>
                <c:pt idx="7">
                  <c:v>6441.3</c:v>
                </c:pt>
                <c:pt idx="8">
                  <c:v>7.3</c:v>
                </c:pt>
                <c:pt idx="9">
                  <c:v>29550.2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478"/>
          <c:y val="6.5023401958186997E-2"/>
          <c:w val="0.30347234994431238"/>
          <c:h val="0.909376166180965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090886076410456"/>
          <c:y val="1.3566868638527343E-2"/>
        </c:manualLayout>
      </c:layout>
      <c:overlay val="0"/>
      <c:spPr>
        <a:noFill/>
        <a:ln>
          <a:solidFill>
            <a:srgbClr val="0066FF"/>
          </a:solidFill>
        </a:ln>
      </c:spPr>
      <c:txPr>
        <a:bodyPr/>
        <a:lstStyle/>
        <a:p>
          <a:pPr>
            <a:defRPr sz="1600">
              <a:solidFill>
                <a:srgbClr val="000099"/>
              </a:solidFill>
              <a:latin typeface="Franklin Gothic Demi" panose="020B0703020102020204" pitchFamily="34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203"/>
          <c:h val="0.883582379735582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за 2024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544973145060392E-2"/>
                  <c:y val="-1.294158198946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009374186110911E-3"/>
                  <c:y val="-1.828749797031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3414001358683848E-3"/>
                  <c:y val="0.1240818327878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3967245897996765E-2"/>
                  <c:y val="-0.2105068810018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Совет депутатов - 0,8 %</c:v>
                </c:pt>
                <c:pt idx="1">
                  <c:v>Администрация муниципального образования -  13,5%</c:v>
                </c:pt>
                <c:pt idx="2">
                  <c:v>Финансовое управление - 8,2%</c:v>
                </c:pt>
                <c:pt idx="3">
                  <c:v>Контрольно-ревизионная комиссия - 0,4%</c:v>
                </c:pt>
                <c:pt idx="4">
                  <c:v>Отдел по образованию -  55,5%</c:v>
                </c:pt>
                <c:pt idx="5">
                  <c:v>Отдел по культуре и спорту - 21,6 %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3846.8</c:v>
                </c:pt>
                <c:pt idx="1">
                  <c:v>62952.3</c:v>
                </c:pt>
                <c:pt idx="2">
                  <c:v>38296.699999999997</c:v>
                </c:pt>
                <c:pt idx="3">
                  <c:v>1800.2</c:v>
                </c:pt>
                <c:pt idx="4">
                  <c:v>258546</c:v>
                </c:pt>
                <c:pt idx="5">
                  <c:v>100632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088506559380483"/>
          <c:y val="0.10346286310068112"/>
          <c:w val="0.27022236600304889"/>
          <c:h val="0.8573698363999442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Franklin Gothic Demi" panose="020B07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41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7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7735E-3"/>
                  <c:y val="0.24407808115883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88208717549902E-2"/>
                  <c:y val="0.16812995955532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4473.7</c:v>
                </c:pt>
                <c:pt idx="1">
                  <c:v>4963.5</c:v>
                </c:pt>
                <c:pt idx="2">
                  <c:v>5565.3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4.4092323075214362E-3"/>
                  <c:y val="0.24921747825120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757952820057031E-2"/>
                  <c:y val="0.238693927625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487205125356524E-3"/>
                  <c:y val="0.24538336320119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2600.3000000000002</c:v>
                </c:pt>
                <c:pt idx="1">
                  <c:v>2063.3000000000002</c:v>
                </c:pt>
                <c:pt idx="2">
                  <c:v>2393.1999999999998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863216"/>
        <c:axId val="153865568"/>
        <c:axId val="0"/>
      </c:bar3DChart>
      <c:catAx>
        <c:axId val="153863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53865568"/>
        <c:crosses val="autoZero"/>
        <c:auto val="1"/>
        <c:lblAlgn val="ctr"/>
        <c:lblOffset val="100"/>
        <c:noMultiLvlLbl val="0"/>
      </c:catAx>
      <c:valAx>
        <c:axId val="153865568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53863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30570677332146"/>
          <c:y val="0.61415073266090991"/>
          <c:w val="0.29799523902195668"/>
          <c:h val="0.33882104886896741"/>
        </c:manualLayout>
      </c:layout>
      <c:overlay val="0"/>
      <c:spPr>
        <a:ln>
          <a:solidFill>
            <a:srgbClr val="006600"/>
          </a:solidFill>
        </a:ln>
      </c:spPr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159507529466523E-2"/>
          <c:y val="1.8261474033749364E-2"/>
          <c:w val="0.8051531923450197"/>
          <c:h val="0.822532835857743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12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156473016"/>
        <c:axId val="156467136"/>
        <c:axId val="0"/>
      </c:bar3DChart>
      <c:catAx>
        <c:axId val="156473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DDDDFF"/>
          </a:solidFill>
          <a:ln w="9525" cap="flat" cmpd="sng" algn="ctr">
            <a:solidFill>
              <a:srgbClr val="6600F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56467136"/>
        <c:crosses val="autoZero"/>
        <c:auto val="1"/>
        <c:lblAlgn val="ctr"/>
        <c:lblOffset val="100"/>
        <c:noMultiLvlLbl val="0"/>
      </c:catAx>
      <c:valAx>
        <c:axId val="15646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Book Antiqua" pitchFamily="18" charset="0"/>
                <a:ea typeface="+mn-ea"/>
                <a:cs typeface="+mn-cs"/>
              </a:defRPr>
            </a:pPr>
            <a:endParaRPr lang="ru-RU"/>
          </a:p>
        </c:txPr>
        <c:crossAx val="156473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48262309934911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>
                <c:manualLayout>
                  <c:x val="7.4732750974938478E-3"/>
                  <c:y val="2.8912998737845156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66FF"/>
                  </a:solidFill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51530047090808E-3"/>
                  <c:y val="-8.6738996213535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732750974938755E-3"/>
                  <c:y val="-1.1565199495138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333310.2</c:v>
                </c:pt>
                <c:pt idx="1">
                  <c:v>390925.1</c:v>
                </c:pt>
                <c:pt idx="2">
                  <c:v>457074.4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565392922443643E-2"/>
                  <c:y val="-0.110891936415079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288,3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6318864758906"/>
                      <c:h val="5.909908006578503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0581592936559267E-2"/>
                  <c:y val="-0.10072571626831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915,5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17527807644727"/>
                      <c:h val="5.90990368886215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7175777231606567E-2"/>
                  <c:y val="-9.62329322242883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061,9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8915.5</c:v>
                </c:pt>
                <c:pt idx="1">
                  <c:v>7061.9</c:v>
                </c:pt>
                <c:pt idx="2">
                  <c:v>8999.6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gapDepth val="81"/>
        <c:shape val="cylinder"/>
        <c:axId val="154429168"/>
        <c:axId val="154425248"/>
        <c:axId val="0"/>
      </c:bar3DChart>
      <c:catAx>
        <c:axId val="15442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154425248"/>
        <c:crosses val="autoZero"/>
        <c:auto val="1"/>
        <c:lblAlgn val="ctr"/>
        <c:lblOffset val="100"/>
        <c:noMultiLvlLbl val="0"/>
      </c:catAx>
      <c:valAx>
        <c:axId val="15442524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154429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51532493191312889"/>
          <c:h val="8.8924894421013922E-2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97285486797772E-2"/>
          <c:y val="5.518928696031826E-2"/>
          <c:w val="0.71701894233973995"/>
          <c:h val="0.9448107130396817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7245076971902895"/>
          <c:y val="0.13065972467705608"/>
          <c:w val="0.32573907874851138"/>
          <c:h val="0.6681785357182537"/>
        </c:manualLayout>
      </c:layout>
      <c:overlay val="0"/>
      <c:txPr>
        <a:bodyPr rot="0"/>
        <a:lstStyle/>
        <a:p>
          <a:pPr>
            <a:defRPr sz="1100"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498569809589513"/>
          <c:y val="2.8265499739794992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1.9799600226975203E-2"/>
                  <c:y val="0.22177196883962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31571.200000000001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36705.300000000003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044088"/>
        <c:axId val="158034288"/>
        <c:axId val="0"/>
      </c:bar3DChart>
      <c:catAx>
        <c:axId val="158044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58034288"/>
        <c:crosses val="autoZero"/>
        <c:auto val="1"/>
        <c:lblAlgn val="ctr"/>
        <c:lblOffset val="100"/>
        <c:noMultiLvlLbl val="0"/>
      </c:catAx>
      <c:valAx>
        <c:axId val="1580342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044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422.4</c:v>
                </c:pt>
                <c:pt idx="1">
                  <c:v>564.20000000000005</c:v>
                </c:pt>
                <c:pt idx="2">
                  <c:v>743.7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353384"/>
        <c:axId val="137347896"/>
        <c:axId val="0"/>
      </c:bar3DChart>
      <c:catAx>
        <c:axId val="1373533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7347896"/>
        <c:crosses val="autoZero"/>
        <c:auto val="1"/>
        <c:lblAlgn val="ctr"/>
        <c:lblOffset val="100"/>
        <c:noMultiLvlLbl val="0"/>
      </c:catAx>
      <c:valAx>
        <c:axId val="13734789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7353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6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16356824550359"/>
          <c:y val="3.380293139678399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8.6703329259711203E-3"/>
                  <c:y val="0.313574131319111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209284.2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39415990816E-2"/>
                  <c:y val="0.2492849098829523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2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sz="1200" b="1" dirty="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258247.5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033896"/>
        <c:axId val="158042128"/>
        <c:axId val="0"/>
      </c:bar3DChart>
      <c:catAx>
        <c:axId val="158033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58042128"/>
        <c:crosses val="autoZero"/>
        <c:auto val="1"/>
        <c:lblAlgn val="ctr"/>
        <c:lblOffset val="100"/>
        <c:noMultiLvlLbl val="0"/>
      </c:catAx>
      <c:valAx>
        <c:axId val="1580421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033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07943994678792E-2"/>
          <c:y val="3.1597597874098111E-2"/>
          <c:w val="0.79658501147780136"/>
          <c:h val="0.609688835743396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-1.4963164266019505E-3"/>
                  <c:y val="-0.3110940889608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"Развитие культурно-досуговой деятельности"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Обеспечивающие комплексы процессных мероприятий</c:v>
                </c:pt>
                <c:pt idx="6">
                  <c:v>Региональный проект "Культурная среда"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43265.4</c:v>
                </c:pt>
                <c:pt idx="1">
                  <c:v>15633.9</c:v>
                </c:pt>
                <c:pt idx="2" formatCode="General">
                  <c:v>2562</c:v>
                </c:pt>
                <c:pt idx="3" formatCode="General">
                  <c:v>5781</c:v>
                </c:pt>
                <c:pt idx="4" formatCode="General">
                  <c:v>780.8</c:v>
                </c:pt>
                <c:pt idx="5">
                  <c:v>21339.200000000001</c:v>
                </c:pt>
                <c:pt idx="6" formatCode="General">
                  <c:v>7017.6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15841241305084E-2"/>
          <c:y val="0.52843215392101694"/>
          <c:w val="0.97637316000557872"/>
          <c:h val="0.46819386510684396"/>
        </c:manualLayout>
      </c:layout>
      <c:overlay val="0"/>
      <c:spPr>
        <a:solidFill>
          <a:srgbClr val="CCEC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ln>
                <a:noFill/>
              </a:ln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296184584691533"/>
          <c:y val="3.59817476420748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4.205236061241422E-2"/>
                  <c:y val="0.347558970055958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dLbls>
            <c:dLbl>
              <c:idx val="0"/>
              <c:layout>
                <c:manualLayout>
                  <c:x val="2.9970960673400219E-2"/>
                  <c:y val="0.2367061554564112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037816"/>
        <c:axId val="158046440"/>
        <c:axId val="0"/>
      </c:bar3DChart>
      <c:catAx>
        <c:axId val="158037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58046440"/>
        <c:crosses val="autoZero"/>
        <c:auto val="1"/>
        <c:lblAlgn val="ctr"/>
        <c:lblOffset val="100"/>
        <c:noMultiLvlLbl val="0"/>
      </c:catAx>
      <c:valAx>
        <c:axId val="158046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037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296184584691533"/>
          <c:y val="3.598174764207486E-2"/>
          <c:w val="0.7048519431647074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0.21296135224741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1221912"/>
        <c:axId val="171230928"/>
        <c:axId val="0"/>
      </c:bar3DChart>
      <c:catAx>
        <c:axId val="171221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1230928"/>
        <c:crosses val="autoZero"/>
        <c:auto val="1"/>
        <c:lblAlgn val="ctr"/>
        <c:lblOffset val="100"/>
        <c:noMultiLvlLbl val="0"/>
      </c:catAx>
      <c:valAx>
        <c:axId val="171230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221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4791169775462"/>
          <c:y val="0.29026014653342613"/>
          <c:w val="0.25816310008107846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05511917115593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7042208076171206E-2"/>
                  <c:y val="0.33827637572433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1697.1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2.9970960673400424E-2"/>
                  <c:y val="0.2413474526222231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1475.9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1232104"/>
        <c:axId val="171225048"/>
        <c:axId val="0"/>
      </c:bar3DChart>
      <c:catAx>
        <c:axId val="171232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1225048"/>
        <c:crosses val="autoZero"/>
        <c:auto val="1"/>
        <c:lblAlgn val="ctr"/>
        <c:lblOffset val="100"/>
        <c:noMultiLvlLbl val="0"/>
      </c:catAx>
      <c:valAx>
        <c:axId val="1712250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232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52973783054837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5784593673988941E-2"/>
                  <c:y val="0.3754067530508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1234848"/>
        <c:axId val="171236024"/>
        <c:axId val="0"/>
      </c:bar3DChart>
      <c:catAx>
        <c:axId val="17123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1236024"/>
        <c:crosses val="autoZero"/>
        <c:auto val="1"/>
        <c:lblAlgn val="ctr"/>
        <c:lblOffset val="100"/>
        <c:noMultiLvlLbl val="0"/>
      </c:catAx>
      <c:valAx>
        <c:axId val="171236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234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52973783054837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794746210231962E-2"/>
                  <c:y val="0.203678757915787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723498807461109E-2"/>
                  <c:y val="0.35737988176752289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1922248"/>
        <c:axId val="171923816"/>
        <c:axId val="0"/>
      </c:bar3DChart>
      <c:catAx>
        <c:axId val="171922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1923816"/>
        <c:crosses val="autoZero"/>
        <c:auto val="1"/>
        <c:lblAlgn val="ctr"/>
        <c:lblOffset val="100"/>
        <c:noMultiLvlLbl val="0"/>
      </c:catAx>
      <c:valAx>
        <c:axId val="171923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922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Lbls>
            <c:dLbl>
              <c:idx val="0"/>
              <c:layout>
                <c:manualLayout>
                  <c:x val="2.2465884405278778E-2"/>
                  <c:y val="0.22017400113437688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1928912"/>
        <c:axId val="171919112"/>
        <c:axId val="0"/>
      </c:bar3DChart>
      <c:catAx>
        <c:axId val="17192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1919112"/>
        <c:crosses val="autoZero"/>
        <c:auto val="1"/>
        <c:lblAlgn val="ctr"/>
        <c:lblOffset val="100"/>
        <c:noMultiLvlLbl val="0"/>
      </c:catAx>
      <c:valAx>
        <c:axId val="1719191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928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1.9537131808049626E-2"/>
                  <c:y val="-6.8282617720838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CC"/>
            </a:solidFill>
          </c:spPr>
          <c:invertIfNegative val="0"/>
          <c:dLbls>
            <c:dLbl>
              <c:idx val="0"/>
              <c:layout>
                <c:manualLayout>
                  <c:x val="2.2465884405278778E-2"/>
                  <c:y val="0.2367061554564112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363.1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1930872"/>
        <c:axId val="171933224"/>
        <c:axId val="0"/>
      </c:bar3DChart>
      <c:catAx>
        <c:axId val="171930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1933224"/>
        <c:crosses val="autoZero"/>
        <c:auto val="1"/>
        <c:lblAlgn val="ctr"/>
        <c:lblOffset val="100"/>
        <c:noMultiLvlLbl val="0"/>
      </c:catAx>
      <c:valAx>
        <c:axId val="1719332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930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3289669942110451E-2"/>
                  <c:y val="-4.230999187224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12685.4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14617.1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353704"/>
        <c:axId val="174361544"/>
        <c:axId val="0"/>
      </c:bar3DChart>
      <c:catAx>
        <c:axId val="174353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4361544"/>
        <c:crosses val="autoZero"/>
        <c:auto val="1"/>
        <c:lblAlgn val="ctr"/>
        <c:lblOffset val="100"/>
        <c:noMultiLvlLbl val="0"/>
      </c:catAx>
      <c:valAx>
        <c:axId val="1743615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53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22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79872851593338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37.299999999999997</c:v>
                </c:pt>
                <c:pt idx="1">
                  <c:v>29.8</c:v>
                </c:pt>
                <c:pt idx="2">
                  <c:v>37.299999999999997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346720"/>
        <c:axId val="137348680"/>
        <c:axId val="0"/>
      </c:bar3DChart>
      <c:catAx>
        <c:axId val="137346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7348680"/>
        <c:crosses val="autoZero"/>
        <c:auto val="1"/>
        <c:lblAlgn val="ctr"/>
        <c:lblOffset val="100"/>
        <c:noMultiLvlLbl val="0"/>
      </c:catAx>
      <c:valAx>
        <c:axId val="13734868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7346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5"/>
          <c:w val="0.20617859399957367"/>
          <c:h val="0.247335365514943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220141117217912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1.6961623000494499E-2"/>
                  <c:y val="-4.3931522228524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366248"/>
        <c:axId val="174372520"/>
        <c:axId val="0"/>
      </c:bar3DChart>
      <c:catAx>
        <c:axId val="174366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4372520"/>
        <c:crosses val="autoZero"/>
        <c:auto val="1"/>
        <c:lblAlgn val="ctr"/>
        <c:lblOffset val="100"/>
        <c:noMultiLvlLbl val="0"/>
      </c:catAx>
      <c:valAx>
        <c:axId val="1743725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66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184356422271167"/>
          <c:y val="0.27633625503599013"/>
          <c:w val="0.25448425120520379"/>
          <c:h val="0.50847749372876705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91030408385996"/>
          <c:y val="3.59817476420748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1.6961623000494436E-2"/>
                  <c:y val="-7.0157774867119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1187.9000000000001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3294.5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369384"/>
        <c:axId val="174369776"/>
        <c:axId val="0"/>
      </c:bar3DChart>
      <c:catAx>
        <c:axId val="174369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4369776"/>
        <c:crosses val="autoZero"/>
        <c:auto val="1"/>
        <c:lblAlgn val="ctr"/>
        <c:lblOffset val="100"/>
        <c:noMultiLvlLbl val="0"/>
      </c:catAx>
      <c:valAx>
        <c:axId val="174369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69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0606915135791012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C8C8C8"/>
            </a:solidFill>
          </c:spPr>
          <c:invertIfNegative val="0"/>
          <c:dLbls>
            <c:dLbl>
              <c:idx val="0"/>
              <c:layout>
                <c:manualLayout>
                  <c:x val="2.9971070752487197E-2"/>
                  <c:y val="0.3644149188101906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 b="1">
                        <a:solidFill>
                          <a:srgbClr val="0033CC"/>
                        </a:solidFill>
                        <a:latin typeface="Bookman Old Style" pitchFamily="18" charset="0"/>
                      </a:defRPr>
                    </a:pPr>
                    <a:fld id="{C7AD0FB4-6924-42CB-BF2A-075B02DB1FD7}" type="VALUE">
                      <a:rPr lang="en-US" b="1" dirty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rgbClr val="0033CC"/>
                          </a:solidFill>
                          <a:latin typeface="Bookman Old Style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33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341944"/>
        <c:axId val="174347824"/>
        <c:axId val="0"/>
      </c:bar3DChart>
      <c:catAx>
        <c:axId val="174341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4347824"/>
        <c:crosses val="autoZero"/>
        <c:auto val="1"/>
        <c:lblAlgn val="ctr"/>
        <c:lblOffset val="100"/>
        <c:noMultiLvlLbl val="0"/>
      </c:catAx>
      <c:valAx>
        <c:axId val="1743478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41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6437541803"/>
          <c:y val="0.2949014436992380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0045180165166834E-2"/>
                  <c:y val="-8.2290548454233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CCFFFF"/>
            </a:solidFill>
          </c:spPr>
          <c:invertIfNegative val="0"/>
          <c:dLbls>
            <c:dLbl>
              <c:idx val="0"/>
              <c:layout>
                <c:manualLayout>
                  <c:x val="1.7291107088319099E-2"/>
                  <c:y val="0.329594957827416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351744"/>
        <c:axId val="174349784"/>
        <c:axId val="0"/>
      </c:bar3DChart>
      <c:catAx>
        <c:axId val="174351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4349784"/>
        <c:crosses val="autoZero"/>
        <c:auto val="1"/>
        <c:lblAlgn val="ctr"/>
        <c:lblOffset val="100"/>
        <c:noMultiLvlLbl val="0"/>
      </c:catAx>
      <c:valAx>
        <c:axId val="1743497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51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0443098914935379"/>
          <c:h val="0.18277471161705103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-4.8118061752476578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7661730185031758E-2"/>
                  <c:y val="-2.6510197285189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расходов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240080"/>
        <c:axId val="176236944"/>
        <c:axId val="0"/>
      </c:bar3DChart>
      <c:catAx>
        <c:axId val="176240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Book Antiqua" panose="02040602050305030304" pitchFamily="18" charset="0"/>
              </a:defRPr>
            </a:pPr>
            <a:endParaRPr lang="ru-RU"/>
          </a:p>
        </c:txPr>
        <c:crossAx val="176236944"/>
        <c:crosses val="autoZero"/>
        <c:auto val="1"/>
        <c:lblAlgn val="ctr"/>
        <c:lblOffset val="100"/>
        <c:noMultiLvlLbl val="0"/>
      </c:catAx>
      <c:valAx>
        <c:axId val="1762369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Book Antiqua" panose="02040602050305030304" pitchFamily="18" charset="0"/>
              </a:defRPr>
            </a:pPr>
            <a:endParaRPr lang="ru-RU"/>
          </a:p>
        </c:txPr>
        <c:crossAx val="17624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068321078431371"/>
          <c:y val="0.29638857956351106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Параметры бюджета за</a:t>
            </a:r>
            <a:r>
              <a:rPr lang="ru-RU" baseline="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2024 год</a:t>
            </a:r>
          </a:p>
          <a:p>
            <a:pPr>
              <a:defRPr>
                <a:solidFill>
                  <a:schemeClr val="bg1"/>
                </a:solidFill>
                <a:latin typeface="Bahnschrift SemiLight Condensed" panose="020B0502040204020203" pitchFamily="34" charset="0"/>
              </a:defRPr>
            </a:pPr>
            <a:endParaRPr lang="ru-RU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660876443382117E-2"/>
                  <c:y val="-5.529930782376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966768102075568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450152153113455E-2"/>
                  <c:y val="0.10734597132120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35180.300000000003</c:v>
                </c:pt>
                <c:pt idx="1">
                  <c:v>36165.300000000003</c:v>
                </c:pt>
                <c:pt idx="2">
                  <c:v>-985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41692025518867E-3"/>
                  <c:y val="-1.9517402761328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25684689009982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833840510377846E-2"/>
                  <c:y val="-4.55406064430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34963.1</c:v>
                </c:pt>
                <c:pt idx="1">
                  <c:v>34904.1</c:v>
                </c:pt>
                <c:pt idx="2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34984"/>
        <c:axId val="176231456"/>
        <c:axId val="0"/>
      </c:bar3DChart>
      <c:catAx>
        <c:axId val="17623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1456"/>
        <c:crosses val="autoZero"/>
        <c:auto val="1"/>
        <c:lblAlgn val="ctr"/>
        <c:lblOffset val="100"/>
        <c:noMultiLvlLbl val="0"/>
      </c:catAx>
      <c:valAx>
        <c:axId val="17623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4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доходы за 2024 год</c:v>
                </c:pt>
              </c:strCache>
            </c:strRef>
          </c:tx>
          <c:dPt>
            <c:idx val="0"/>
            <c:bubble3D val="0"/>
            <c:spPr>
              <a:solidFill>
                <a:srgbClr val="66CC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CC99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102451784250116"/>
                  <c:y val="-6.270326024381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765552030230653E-2"/>
                  <c:y val="-0.11314221154463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9781770257744822"/>
                  <c:y val="-0.157082083472206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6341.1</c:v>
                </c:pt>
                <c:pt idx="1">
                  <c:v>228.4</c:v>
                </c:pt>
                <c:pt idx="2" formatCode="#,##0.00">
                  <c:v>28393.599999999999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120530086029089"/>
          <c:y val="3.8938674923565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899305874226533E-2"/>
          <c:y val="0.18033187510190066"/>
          <c:w val="0.48610770300884443"/>
          <c:h val="0.72600501098723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2024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3399FF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339966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9"/>
            <c:spPr>
              <a:solidFill>
                <a:srgbClr val="66FF3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explosion val="14"/>
            <c:spPr>
              <a:solidFill>
                <a:srgbClr val="990000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rgbClr val="FF000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explosion val="10"/>
            <c:spPr>
              <a:solidFill>
                <a:srgbClr val="FFFF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9.2424513218338066E-3"/>
                  <c:y val="-3.219988543841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880380440820586E-2"/>
                  <c:y val="-5.032882349291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36595450747019"/>
                  <c:y val="2.7713190597870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88557310057336E-2"/>
                  <c:y val="-0.1173336440251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705341918530791"/>
                  <c:y val="-8.48841470716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2251537268808691E-4"/>
                  <c:y val="-5.816074548715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Дорожное хозяйство</c:v>
                </c:pt>
                <c:pt idx="3">
                  <c:v>Коммунальное хозяйство</c:v>
                </c:pt>
                <c:pt idx="4">
                  <c:v>Благоустройство</c:v>
                </c:pt>
                <c:pt idx="5">
                  <c:v>Социальная политика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5552</c:v>
                </c:pt>
                <c:pt idx="1">
                  <c:v>56.4</c:v>
                </c:pt>
                <c:pt idx="2">
                  <c:v>4565.2</c:v>
                </c:pt>
                <c:pt idx="3">
                  <c:v>24139.1</c:v>
                </c:pt>
                <c:pt idx="4">
                  <c:v>500.8</c:v>
                </c:pt>
                <c:pt idx="5">
                  <c:v>90.7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7914579539486"/>
          <c:y val="0.1298538979074475"/>
          <c:w val="0.43581969153185879"/>
          <c:h val="0.85640304035482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Параметры бюджета за</a:t>
            </a:r>
            <a:r>
              <a:rPr lang="ru-RU" baseline="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2024 год</a:t>
            </a:r>
          </a:p>
          <a:p>
            <a:pPr>
              <a:defRPr>
                <a:solidFill>
                  <a:schemeClr val="bg1"/>
                </a:solidFill>
                <a:latin typeface="Bahnschrift SemiLight Condensed" panose="020B0502040204020203" pitchFamily="34" charset="0"/>
              </a:defRPr>
            </a:pPr>
            <a:endParaRPr lang="ru-RU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660876443382117E-2"/>
                  <c:y val="-5.529930782376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966768102075568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450152153113455E-2"/>
                  <c:y val="0.107345971321200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102190.1</c:v>
                </c:pt>
                <c:pt idx="1">
                  <c:v>105910.2</c:v>
                </c:pt>
                <c:pt idx="2">
                  <c:v>-3720.1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41692025518867E-3"/>
                  <c:y val="-1.9517402761328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25684689009982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833840510377846E-2"/>
                  <c:y val="-4.55406064430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94950.9</c:v>
                </c:pt>
                <c:pt idx="1">
                  <c:v>98275.8</c:v>
                </c:pt>
                <c:pt idx="2">
                  <c:v>-3324.8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33416"/>
        <c:axId val="176240472"/>
        <c:axId val="0"/>
      </c:bar3DChart>
      <c:catAx>
        <c:axId val="17623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40472"/>
        <c:crosses val="autoZero"/>
        <c:auto val="1"/>
        <c:lblAlgn val="ctr"/>
        <c:lblOffset val="100"/>
        <c:noMultiLvlLbl val="0"/>
      </c:catAx>
      <c:valAx>
        <c:axId val="17624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3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доходы за 2024 год</c:v>
                </c:pt>
              </c:strCache>
            </c:strRef>
          </c:tx>
          <c:dPt>
            <c:idx val="0"/>
            <c:bubble3D val="0"/>
            <c:spPr>
              <a:solidFill>
                <a:srgbClr val="FF6699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102451784250116"/>
                  <c:y val="-6.270326024381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033039064035622E-2"/>
                  <c:y val="-7.2717427388455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9781770257744822"/>
                  <c:y val="-0.157082083472206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6732</c:v>
                </c:pt>
                <c:pt idx="1">
                  <c:v>88219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95531265756795"/>
          <c:y val="0.75652652429428424"/>
          <c:w val="0.78332492970866496"/>
          <c:h val="0.22920590482706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327.39999999999998</c:v>
                </c:pt>
                <c:pt idx="1">
                  <c:v>180</c:v>
                </c:pt>
                <c:pt idx="2">
                  <c:v>307.60000000000002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351032"/>
        <c:axId val="136460136"/>
        <c:axId val="0"/>
      </c:bar3DChart>
      <c:catAx>
        <c:axId val="1373510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6460136"/>
        <c:crosses val="autoZero"/>
        <c:auto val="1"/>
        <c:lblAlgn val="ctr"/>
        <c:lblOffset val="100"/>
        <c:noMultiLvlLbl val="0"/>
      </c:catAx>
      <c:valAx>
        <c:axId val="13646013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7351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6"/>
          <c:w val="0.20617859399957367"/>
          <c:h val="0.32229231474280701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120530086029089"/>
          <c:y val="3.8938674923565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899305874226533E-2"/>
          <c:y val="0.18033187510190066"/>
          <c:w val="0.48610770300884443"/>
          <c:h val="0.72600501098723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2024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3399FF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339966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9"/>
            <c:spPr>
              <a:solidFill>
                <a:srgbClr val="66FF3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explosion val="14"/>
            <c:spPr>
              <a:solidFill>
                <a:srgbClr val="FF6699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rgbClr val="FF000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explosion val="10"/>
            <c:spPr>
              <a:solidFill>
                <a:srgbClr val="FFFF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9.2424513218338066E-3"/>
                  <c:y val="-3.219988543841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880380440820586E-2"/>
                  <c:y val="-5.032882349291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36595450747019"/>
                  <c:y val="2.7713190597870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88557310057336E-2"/>
                  <c:y val="-0.1173336440251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705341918530791"/>
                  <c:y val="-8.48841470716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2251537268808691E-4"/>
                  <c:y val="-5.816074548715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Дорожное хозяйство</c:v>
                </c:pt>
                <c:pt idx="3">
                  <c:v>Жилищно-коммунальное хозяйство</c:v>
                </c:pt>
                <c:pt idx="4">
                  <c:v>Социальная политика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22509.4</c:v>
                </c:pt>
                <c:pt idx="1">
                  <c:v>83.2</c:v>
                </c:pt>
                <c:pt idx="2">
                  <c:v>28062.9</c:v>
                </c:pt>
                <c:pt idx="3">
                  <c:v>47529.7</c:v>
                </c:pt>
                <c:pt idx="4">
                  <c:v>90.7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7914579539486"/>
          <c:y val="0.1298538979074475"/>
          <c:w val="0.43581969153185879"/>
          <c:h val="0.85640304035482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Параметры бюджета за</a:t>
            </a:r>
            <a:r>
              <a:rPr lang="ru-RU" baseline="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2024 год</a:t>
            </a:r>
          </a:p>
          <a:p>
            <a:pPr>
              <a:defRPr>
                <a:solidFill>
                  <a:schemeClr val="bg1"/>
                </a:solidFill>
                <a:latin typeface="Bahnschrift SemiLight Condensed" panose="020B0502040204020203" pitchFamily="34" charset="0"/>
              </a:defRPr>
            </a:pPr>
            <a:endParaRPr lang="ru-RU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660876443382117E-2"/>
                  <c:y val="-5.529930782376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966768102075568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164567183462609E-2"/>
                  <c:y val="-8.1178112436668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11209.1</c:v>
                </c:pt>
                <c:pt idx="1">
                  <c:v>13712.8</c:v>
                </c:pt>
                <c:pt idx="2">
                  <c:v>-2503.6999999999998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41692025518867E-3"/>
                  <c:y val="-1.9517402761328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25684689009982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833840510377846E-2"/>
                  <c:y val="-4.55406064430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9612.5</c:v>
                </c:pt>
                <c:pt idx="1">
                  <c:v>13618</c:v>
                </c:pt>
                <c:pt idx="2">
                  <c:v>-4005.5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35768"/>
        <c:axId val="176234200"/>
        <c:axId val="0"/>
      </c:bar3DChart>
      <c:catAx>
        <c:axId val="17623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4200"/>
        <c:crosses val="autoZero"/>
        <c:auto val="1"/>
        <c:lblAlgn val="ctr"/>
        <c:lblOffset val="100"/>
        <c:noMultiLvlLbl val="0"/>
      </c:catAx>
      <c:valAx>
        <c:axId val="17623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5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347004179022835E-2"/>
          <c:y val="0.15041034245353163"/>
          <c:w val="0.81530599164195428"/>
          <c:h val="0.5771400935031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доходы за 2024 год</c:v>
                </c:pt>
              </c:strCache>
            </c:strRef>
          </c:tx>
          <c:dPt>
            <c:idx val="0"/>
            <c:bubble3D val="0"/>
            <c:spPr>
              <a:solidFill>
                <a:srgbClr val="CC006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102451784250116"/>
                  <c:y val="-6.270326024381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033039064035622E-2"/>
                  <c:y val="-7.2717427388455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626366301180211"/>
                  <c:y val="-1.202838609994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5458.4</c:v>
                </c:pt>
                <c:pt idx="1">
                  <c:v>191</c:v>
                </c:pt>
                <c:pt idx="2">
                  <c:v>3963.1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95531265756795"/>
          <c:y val="0.75652652429428424"/>
          <c:w val="0.78332492970866496"/>
          <c:h val="0.22920590482706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120530086029089"/>
          <c:y val="3.8938674923565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899305874226533E-2"/>
          <c:y val="0.18033187510190066"/>
          <c:w val="0.48610770300884443"/>
          <c:h val="0.72600501098723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2024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0066CC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339966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9"/>
            <c:spPr>
              <a:solidFill>
                <a:srgbClr val="CC6600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explosion val="14"/>
            <c:spPr>
              <a:solidFill>
                <a:srgbClr val="FFCC00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rgbClr val="FF000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explosion val="10"/>
            <c:spPr>
              <a:solidFill>
                <a:srgbClr val="FFFF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9.2424513218338066E-3"/>
                  <c:y val="-3.219988543841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880380440820586E-2"/>
                  <c:y val="-5.032882349291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36595450747019"/>
                  <c:y val="2.7713190597870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88557310057336E-2"/>
                  <c:y val="-0.1173336440251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705341918530791"/>
                  <c:y val="-8.48841470716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2251537268808691E-4"/>
                  <c:y val="-5.816074548715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Дорожное хозяйство</c:v>
                </c:pt>
                <c:pt idx="3">
                  <c:v>Жилищно-коммунальное хозяйство</c:v>
                </c:pt>
                <c:pt idx="4">
                  <c:v>Социальная политика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4591.3999999999996</c:v>
                </c:pt>
                <c:pt idx="1">
                  <c:v>253</c:v>
                </c:pt>
                <c:pt idx="2">
                  <c:v>2566.5</c:v>
                </c:pt>
                <c:pt idx="3">
                  <c:v>6025.9</c:v>
                </c:pt>
                <c:pt idx="4">
                  <c:v>181.3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7914579539486"/>
          <c:y val="0.1298538979074475"/>
          <c:w val="0.43581969153185879"/>
          <c:h val="0.85640304035482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Параметры бюджета за</a:t>
            </a:r>
            <a:r>
              <a:rPr lang="ru-RU" baseline="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2024 год</a:t>
            </a:r>
          </a:p>
          <a:p>
            <a:pPr>
              <a:defRPr>
                <a:solidFill>
                  <a:schemeClr val="bg1"/>
                </a:solidFill>
                <a:latin typeface="Bahnschrift SemiLight Condensed" panose="020B0502040204020203" pitchFamily="34" charset="0"/>
              </a:defRPr>
            </a:pPr>
            <a:endParaRPr lang="ru-RU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4.660876443382117E-2"/>
                  <c:y val="-5.529930782376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966768102075568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164567183462609E-2"/>
                  <c:y val="-8.1178112436668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82808.899999999994</c:v>
                </c:pt>
                <c:pt idx="1">
                  <c:v>85147.9</c:v>
                </c:pt>
                <c:pt idx="2">
                  <c:v>-2339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047965116279031E-2"/>
                  <c:y val="-5.2824344411998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25684689009982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833840510377846E-2"/>
                  <c:y val="-4.55406064430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79593.399999999994</c:v>
                </c:pt>
                <c:pt idx="1">
                  <c:v>82321.5</c:v>
                </c:pt>
                <c:pt idx="2">
                  <c:v>-2728.1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39688"/>
        <c:axId val="176235376"/>
        <c:axId val="0"/>
      </c:bar3DChart>
      <c:catAx>
        <c:axId val="176239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5376"/>
        <c:crosses val="autoZero"/>
        <c:auto val="1"/>
        <c:lblAlgn val="ctr"/>
        <c:lblOffset val="100"/>
        <c:noMultiLvlLbl val="0"/>
      </c:catAx>
      <c:valAx>
        <c:axId val="17623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39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347004179022835E-2"/>
          <c:y val="0.15041034245353163"/>
          <c:w val="0.81530599164195428"/>
          <c:h val="0.5771400935031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доходы за 2024 год</c:v>
                </c:pt>
              </c:strCache>
            </c:strRef>
          </c:tx>
          <c:dPt>
            <c:idx val="0"/>
            <c:bubble3D val="0"/>
            <c:spPr>
              <a:solidFill>
                <a:srgbClr val="CC006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3399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102451784250116"/>
                  <c:y val="-6.270326024381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559352379650118"/>
                  <c:y val="-0.16783456657946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626366301180211"/>
                  <c:y val="-1.202838609994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11607.3</c:v>
                </c:pt>
                <c:pt idx="1">
                  <c:v>67986.100000000006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95531265756795"/>
          <c:y val="0.75652652429428424"/>
          <c:w val="0.78332492970866496"/>
          <c:h val="0.22920590482706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120530086029089"/>
          <c:y val="3.8938674923565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899305874226533E-2"/>
          <c:y val="0.18033187510190066"/>
          <c:w val="0.48610770300884443"/>
          <c:h val="0.72600501098723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2024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0066CC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663300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9"/>
            <c:spPr>
              <a:solidFill>
                <a:srgbClr val="00CCFF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explosion val="14"/>
            <c:spPr>
              <a:solidFill>
                <a:srgbClr val="00CC99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rgbClr val="FF000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explosion val="10"/>
            <c:spPr>
              <a:solidFill>
                <a:srgbClr val="FFFF00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9.2424513218338066E-3"/>
                  <c:y val="-3.219988543841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880380440820586E-2"/>
                  <c:y val="-5.032882349291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6437533510769334"/>
                  <c:y val="1.8551149439384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88557310057336E-2"/>
                  <c:y val="-0.1173336440251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705341918530791"/>
                  <c:y val="-8.48841470716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2251537268808691E-4"/>
                  <c:y val="-5.816074548715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Дорожное хозяйство</c:v>
                </c:pt>
                <c:pt idx="3">
                  <c:v>Жилищно-коммунальное хозяйство</c:v>
                </c:pt>
                <c:pt idx="4">
                  <c:v>Социальная политика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7339</c:v>
                </c:pt>
                <c:pt idx="1">
                  <c:v>77.3</c:v>
                </c:pt>
                <c:pt idx="2">
                  <c:v>27029.599999999999</c:v>
                </c:pt>
                <c:pt idx="3">
                  <c:v>47422.2</c:v>
                </c:pt>
                <c:pt idx="4">
                  <c:v>453.3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7914579539486"/>
          <c:y val="0.1298538979074475"/>
          <c:w val="0.43581969153185879"/>
          <c:h val="0.85640304035482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Параметры бюджета за</a:t>
            </a:r>
            <a:r>
              <a:rPr lang="ru-RU" baseline="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2024 год</a:t>
            </a:r>
          </a:p>
          <a:p>
            <a:pPr>
              <a:defRPr>
                <a:solidFill>
                  <a:schemeClr val="bg1"/>
                </a:solidFill>
                <a:latin typeface="Bahnschrift SemiLight Condensed" panose="020B0502040204020203" pitchFamily="34" charset="0"/>
              </a:defRPr>
            </a:pPr>
            <a:endParaRPr lang="ru-RU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4.660876443382117E-2"/>
                  <c:y val="-5.529930782376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966768102075568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164567183462609E-2"/>
                  <c:y val="-8.1178112436668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10129.799999999999</c:v>
                </c:pt>
                <c:pt idx="1">
                  <c:v>11596.3</c:v>
                </c:pt>
                <c:pt idx="2">
                  <c:v>-1466.5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047965116279031E-2"/>
                  <c:y val="-5.2824344411998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25684689009982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833840510377846E-2"/>
                  <c:y val="-4.55406064430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10282.5</c:v>
                </c:pt>
                <c:pt idx="1">
                  <c:v>11075.8</c:v>
                </c:pt>
                <c:pt idx="2">
                  <c:v>-793.3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49096"/>
        <c:axId val="176254584"/>
        <c:axId val="0"/>
      </c:bar3DChart>
      <c:catAx>
        <c:axId val="17624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54584"/>
        <c:crosses val="autoZero"/>
        <c:auto val="1"/>
        <c:lblAlgn val="ctr"/>
        <c:lblOffset val="100"/>
        <c:noMultiLvlLbl val="0"/>
      </c:catAx>
      <c:valAx>
        <c:axId val="176254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49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347004179022835E-2"/>
          <c:y val="0.15041034245353163"/>
          <c:w val="0.81530599164195428"/>
          <c:h val="0.5771400935031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доходы за 2024 год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3399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102451784250116"/>
                  <c:y val="-6.270326024381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559352379650118"/>
                  <c:y val="-0.16783456657946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626366301180211"/>
                  <c:y val="-1.202838609994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3764</c:v>
                </c:pt>
                <c:pt idx="1">
                  <c:v>6518.5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95531265756795"/>
          <c:y val="0.75652652429428424"/>
          <c:w val="0.78332492970866496"/>
          <c:h val="0.22920590482706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120530086029089"/>
          <c:y val="3.8938674923565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899305874226533E-2"/>
          <c:y val="0.18033187510190066"/>
          <c:w val="0.48610770300884443"/>
          <c:h val="0.72600501098723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2024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0066CC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663300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9"/>
            <c:spPr>
              <a:solidFill>
                <a:srgbClr val="00CCFF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explosion val="14"/>
            <c:spPr>
              <a:solidFill>
                <a:srgbClr val="00CC99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rgbClr val="FF000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explosion val="10"/>
            <c:spPr>
              <a:solidFill>
                <a:srgbClr val="FFFF00"/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3346777894243642"/>
                  <c:y val="-1.3875803121442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553300840969392E-2"/>
                  <c:y val="1.8386485195728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6437533510769334"/>
                  <c:y val="1.8551149439384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88557310057336E-2"/>
                  <c:y val="-0.1173336440251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705341918530791"/>
                  <c:y val="-8.48841470716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2251537268808691E-4"/>
                  <c:y val="-5.816074548715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</c:v>
                </c:pt>
                <c:pt idx="3">
                  <c:v>Дорожное хозяйство</c:v>
                </c:pt>
                <c:pt idx="4">
                  <c:v>Жилищно-коммунальное хозяйство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5763.1</c:v>
                </c:pt>
                <c:pt idx="1">
                  <c:v>78.2</c:v>
                </c:pt>
                <c:pt idx="2">
                  <c:v>50</c:v>
                </c:pt>
                <c:pt idx="3">
                  <c:v>2807.5</c:v>
                </c:pt>
                <c:pt idx="4">
                  <c:v>2266.5</c:v>
                </c:pt>
                <c:pt idx="5">
                  <c:v>90.7</c:v>
                </c:pt>
                <c:pt idx="6">
                  <c:v>19.8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7914579539486"/>
          <c:y val="0.11840134645934"/>
          <c:w val="0.43581969153185879"/>
          <c:h val="0.85640304035482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8057</c:v>
                </c:pt>
                <c:pt idx="1">
                  <c:v>7816</c:v>
                </c:pt>
                <c:pt idx="2">
                  <c:v>7641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346328"/>
        <c:axId val="138524528"/>
        <c:axId val="0"/>
      </c:bar3DChart>
      <c:catAx>
        <c:axId val="1373463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8524528"/>
        <c:crosses val="autoZero"/>
        <c:auto val="1"/>
        <c:lblAlgn val="ctr"/>
        <c:lblOffset val="100"/>
        <c:noMultiLvlLbl val="0"/>
      </c:catAx>
      <c:valAx>
        <c:axId val="13852452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7346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2"/>
          <c:w val="0.20617859399957367"/>
          <c:h val="0.32229231474280712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Параметры бюджета за</a:t>
            </a:r>
            <a:r>
              <a:rPr lang="ru-RU" baseline="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2024 год</a:t>
            </a:r>
          </a:p>
          <a:p>
            <a:pPr>
              <a:defRPr>
                <a:solidFill>
                  <a:schemeClr val="bg1"/>
                </a:solidFill>
                <a:latin typeface="Bahnschrift SemiLight Condensed" panose="020B0502040204020203" pitchFamily="34" charset="0"/>
              </a:defRPr>
            </a:pPr>
            <a:endParaRPr lang="ru-RU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4.660876443382117E-2"/>
                  <c:y val="-5.529930782376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966768102075568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164567183462609E-2"/>
                  <c:y val="-8.11781124366686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25383.599999999999</c:v>
                </c:pt>
                <c:pt idx="1">
                  <c:v>53481</c:v>
                </c:pt>
                <c:pt idx="2">
                  <c:v>-28097.4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047965116279031E-2"/>
                  <c:y val="-5.2824344411998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25684689009982E-2"/>
                  <c:y val="-2.277030322154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833840510377846E-2"/>
                  <c:y val="-4.55406064430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19043</c:v>
                </c:pt>
                <c:pt idx="1">
                  <c:v>51557</c:v>
                </c:pt>
                <c:pt idx="2">
                  <c:v>-32514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249880"/>
        <c:axId val="176245960"/>
        <c:axId val="0"/>
      </c:bar3DChart>
      <c:catAx>
        <c:axId val="17624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45960"/>
        <c:crosses val="autoZero"/>
        <c:auto val="1"/>
        <c:lblAlgn val="ctr"/>
        <c:lblOffset val="100"/>
        <c:noMultiLvlLbl val="0"/>
      </c:catAx>
      <c:valAx>
        <c:axId val="17624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6249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347004179022835E-2"/>
          <c:y val="0.15041034245353163"/>
          <c:w val="0.81530599164195428"/>
          <c:h val="0.5771400935031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доходы за 2024 год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3399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102451784250116"/>
                  <c:y val="-6.2703260243811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559352379650118"/>
                  <c:y val="-0.16783456657946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626366301180211"/>
                  <c:y val="-1.202838609994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ahnschrift SemiLight Condense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11391.2</c:v>
                </c:pt>
                <c:pt idx="1">
                  <c:v>2117.6999999999998</c:v>
                </c:pt>
                <c:pt idx="2">
                  <c:v>5534.1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95531265756795"/>
          <c:y val="0.75652652429428424"/>
          <c:w val="0.78332492970866496"/>
          <c:h val="0.22920590482706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120530086029089"/>
          <c:y val="3.89386749235654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899305874226533E-2"/>
          <c:y val="0.18033187510190066"/>
          <c:w val="0.48610770300884443"/>
          <c:h val="0.72600501098723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2024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0066CC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663300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9"/>
            <c:spPr>
              <a:solidFill>
                <a:srgbClr val="00CCFF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explosion val="14"/>
            <c:spPr>
              <a:solidFill>
                <a:srgbClr val="00CC99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explosion val="10"/>
            <c:spPr>
              <a:solidFill>
                <a:srgbClr val="FF0000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explosion val="10"/>
            <c:spPr>
              <a:solidFill>
                <a:srgbClr val="FFFF00"/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1078672418040788E-3"/>
                  <c:y val="-9.106608131402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957053081058621E-2"/>
                  <c:y val="-9.3419122561247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930191331397395E-3"/>
                  <c:y val="-2.5197764827805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5530689826731E-2"/>
                  <c:y val="-6.8832054827336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2318800326533764"/>
                  <c:y val="-0.17340515555991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508605324046121E-2"/>
                  <c:y val="0.184633345212725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6249112417460862"/>
                  <c:y val="-9.51247119728399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2404394680784261"/>
                  <c:y val="-9.2489189550448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Дорожное хозяйство</c:v>
                </c:pt>
                <c:pt idx="3">
                  <c:v>Жилищное хозяйство</c:v>
                </c:pt>
                <c:pt idx="4">
                  <c:v>Коммунальное хозяйство</c:v>
                </c:pt>
                <c:pt idx="5">
                  <c:v>Благоустройство</c:v>
                </c:pt>
                <c:pt idx="6">
                  <c:v>Социальная политика</c:v>
                </c:pt>
                <c:pt idx="7">
                  <c:v>Культура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704.2</c:v>
                </c:pt>
                <c:pt idx="1">
                  <c:v>436.7</c:v>
                </c:pt>
                <c:pt idx="2">
                  <c:v>3011.9</c:v>
                </c:pt>
                <c:pt idx="3">
                  <c:v>2048.1</c:v>
                </c:pt>
                <c:pt idx="4">
                  <c:v>32983.4</c:v>
                </c:pt>
                <c:pt idx="5">
                  <c:v>12227.2</c:v>
                </c:pt>
                <c:pt idx="6">
                  <c:v>90.7</c:v>
                </c:pt>
                <c:pt idx="7">
                  <c:v>54.7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07914579539486"/>
          <c:y val="0.11840134645934"/>
          <c:w val="0.43581969153185879"/>
          <c:h val="0.85640304035482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Bahnschrift SemiLigh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</c:spPr>
          </c:dPt>
          <c:dPt>
            <c:idx val="1"/>
            <c:invertIfNegative val="0"/>
            <c:bubble3D val="0"/>
            <c:spPr>
              <a:solidFill>
                <a:srgbClr val="A5A5A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296178384551362E-3"/>
                  <c:y val="-3.955148394364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856.8</c:v>
                </c:pt>
                <c:pt idx="1">
                  <c:v>892.3</c:v>
                </c:pt>
                <c:pt idx="2">
                  <c:v>994.4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526096"/>
        <c:axId val="138528448"/>
        <c:axId val="0"/>
      </c:bar3DChart>
      <c:catAx>
        <c:axId val="1385260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8528448"/>
        <c:crosses val="autoZero"/>
        <c:auto val="1"/>
        <c:lblAlgn val="ctr"/>
        <c:lblOffset val="100"/>
        <c:noMultiLvlLbl val="0"/>
      </c:catAx>
      <c:valAx>
        <c:axId val="13852844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8526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3"/>
          <c:w val="0.20617859399957367"/>
          <c:h val="0.32229231474280723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377417081162274E-2"/>
                  <c:y val="-6.826276408564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49114.7</c:v>
                </c:pt>
                <c:pt idx="1">
                  <c:v>57749</c:v>
                </c:pt>
                <c:pt idx="2">
                  <c:v>68310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527272"/>
        <c:axId val="138525704"/>
        <c:axId val="0"/>
      </c:bar3DChart>
      <c:catAx>
        <c:axId val="1385272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8525704"/>
        <c:crosses val="autoZero"/>
        <c:auto val="1"/>
        <c:lblAlgn val="ctr"/>
        <c:lblOffset val="100"/>
        <c:noMultiLvlLbl val="0"/>
      </c:catAx>
      <c:valAx>
        <c:axId val="13852570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8527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9"/>
          <c:w val="0.20617859399957367"/>
          <c:h val="0.3222923147428074"/>
        </c:manualLayout>
      </c:layout>
      <c:overlay val="0"/>
      <c:spPr>
        <a:solidFill>
          <a:schemeClr val="tx1"/>
        </a:solidFill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0033"/>
            </a:solidFill>
          </c:spPr>
          <c:invertIfNegative val="0"/>
          <c:dLbls>
            <c:dLbl>
              <c:idx val="0"/>
              <c:layout>
                <c:manualLayout>
                  <c:x val="7.1694834268640657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5.4730707428171946E-2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345986.2</c:v>
                </c:pt>
                <c:pt idx="1">
                  <c:v>342225.7</c:v>
                </c:pt>
                <c:pt idx="2">
                  <c:v>3760.5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2905070168355352E-2"/>
                  <c:y val="0.21938619286204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338966853728033E-2"/>
                  <c:y val="0.2301404180023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334E-3"/>
                  <c:y val="-6.8827040897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400508.3</c:v>
                </c:pt>
                <c:pt idx="1">
                  <c:v>397987</c:v>
                </c:pt>
                <c:pt idx="2">
                  <c:v>2521.3000000000002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1.4338966853728033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772863539100901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7393144212522002E-2"/>
                  <c:y val="1.9357605252533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9FFCC"/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463230.6</c:v>
                </c:pt>
                <c:pt idx="1">
                  <c:v>466074</c:v>
                </c:pt>
                <c:pt idx="2">
                  <c:v>-2843.4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gapDepth val="27"/>
        <c:shape val="cylinder"/>
        <c:axId val="138990680"/>
        <c:axId val="138991856"/>
        <c:axId val="0"/>
      </c:bar3DChart>
      <c:catAx>
        <c:axId val="138990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rgbClr val="0000FF"/>
                </a:solidFill>
                <a:latin typeface="Sitka Small" panose="02000505000000020004" pitchFamily="2" charset="0"/>
                <a:cs typeface="Mongolian Baiti" pitchFamily="66" charset="0"/>
              </a:defRPr>
            </a:pPr>
            <a:endParaRPr lang="ru-RU"/>
          </a:p>
        </c:txPr>
        <c:crossAx val="138991856"/>
        <c:crosses val="autoZero"/>
        <c:auto val="1"/>
        <c:lblAlgn val="ctr"/>
        <c:lblOffset val="100"/>
        <c:noMultiLvlLbl val="0"/>
      </c:catAx>
      <c:valAx>
        <c:axId val="138991856"/>
        <c:scaling>
          <c:orientation val="minMax"/>
        </c:scaling>
        <c:delete val="0"/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ahnschrift SemiBold SemiConden" panose="020B0502040204020203" pitchFamily="34" charset="0"/>
                <a:cs typeface="Mongolian Baiti" pitchFamily="66" charset="0"/>
              </a:defRPr>
            </a:pPr>
            <a:endParaRPr lang="ru-RU"/>
          </a:p>
        </c:txPr>
        <c:crossAx val="138990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24"/>
          <c:y val="0.40164185686685216"/>
          <c:w val="0.1139517695865772"/>
          <c:h val="0.2698450172203089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diagrams/_rels/drawing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gradFill flip="none" rotWithShape="1">
          <a:gsLst>
            <a:gs pos="0">
              <a:srgbClr val="FFFF66">
                <a:shade val="30000"/>
                <a:satMod val="115000"/>
              </a:srgbClr>
            </a:gs>
            <a:gs pos="50000">
              <a:srgbClr val="FFFF66">
                <a:shade val="67500"/>
                <a:satMod val="115000"/>
              </a:srgbClr>
            </a:gs>
            <a:gs pos="100000">
              <a:srgbClr val="FFFF66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108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162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gradFill flip="none" rotWithShape="1">
          <a:gsLst>
            <a:gs pos="0">
              <a:srgbClr val="99FF33">
                <a:shade val="30000"/>
                <a:satMod val="115000"/>
              </a:srgbClr>
            </a:gs>
            <a:gs pos="50000">
              <a:srgbClr val="99FF33">
                <a:shade val="67500"/>
                <a:satMod val="115000"/>
              </a:srgbClr>
            </a:gs>
            <a:gs pos="100000">
              <a:srgbClr val="99FF33">
                <a:shade val="100000"/>
                <a:satMod val="115000"/>
              </a:srgbClr>
            </a:gs>
          </a:gsLst>
          <a:lin ang="16200000" scaled="1"/>
          <a:tileRect/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marL="0" algn="ctr" defTabSz="914400" rtl="0" eaLnBrk="1" latinLnBrk="0" hangingPunct="1"/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4BB662C6-1121-4DB6-A183-CBF2D6E149DA}" type="presOf" srcId="{4603DC6C-7EC1-47C8-A84A-3B346902C257}" destId="{C3B215E5-EFF6-49A1-8AE4-4F5263ECB00F}" srcOrd="0" destOrd="0" presId="urn:microsoft.com/office/officeart/2008/layout/AlternatingHexagons"/>
    <dgm:cxn modelId="{37AEC3B2-8E16-4228-A9F8-8D83E79BC22C}" type="presOf" srcId="{C8DE20EF-8EF1-45FC-971F-A8C1C99DF9AE}" destId="{7FBAD070-8E4C-422C-8CB2-0A12B2F0C227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9BF88FCB-3E44-4B09-9898-2A57B726A174}" type="presOf" srcId="{7766BD68-16AE-4410-B516-7446B34E343E}" destId="{699AECFF-FDA4-4EF8-BDF9-C673FE5563E8}" srcOrd="0" destOrd="0" presId="urn:microsoft.com/office/officeart/2008/layout/AlternatingHexagons"/>
    <dgm:cxn modelId="{7697471B-3FBB-41C6-A30A-BF3084E4E804}" type="presOf" srcId="{70A5B45C-FC9D-49B7-9961-DDBF2C7D8526}" destId="{3CF31EB5-310B-4C29-A308-C76A0039882D}" srcOrd="0" destOrd="0" presId="urn:microsoft.com/office/officeart/2008/layout/AlternatingHexagons"/>
    <dgm:cxn modelId="{674211E2-4FA2-457D-8154-86CD09C152F2}" type="presOf" srcId="{6881E2F7-5943-41BE-8A54-E82407C42B28}" destId="{0EAD43CD-C870-4968-8E6F-80318E0E08E1}" srcOrd="0" destOrd="0" presId="urn:microsoft.com/office/officeart/2008/layout/AlternatingHexagons"/>
    <dgm:cxn modelId="{8D43CE03-3A88-4F73-9D75-2139A181CBD9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DDDA2F7A-EE00-4FE7-B424-DD335AAC8E00}" type="presOf" srcId="{E27D79CE-597B-423A-94E0-EDAF35FFD511}" destId="{23C757E7-C092-4716-97AC-1F669182D0AF}" srcOrd="0" destOrd="0" presId="urn:microsoft.com/office/officeart/2008/layout/AlternatingHexagons"/>
    <dgm:cxn modelId="{C4A15FBF-3FDA-4C09-B244-36270C7DD2E7}" type="presParOf" srcId="{23C757E7-C092-4716-97AC-1F669182D0AF}" destId="{7A1F00A2-048E-4F4A-B91D-2981356BBFBF}" srcOrd="0" destOrd="0" presId="urn:microsoft.com/office/officeart/2008/layout/AlternatingHexagons"/>
    <dgm:cxn modelId="{860186D2-7D64-4A56-89ED-6AA74420DA2E}" type="presParOf" srcId="{7A1F00A2-048E-4F4A-B91D-2981356BBFBF}" destId="{699AECFF-FDA4-4EF8-BDF9-C673FE5563E8}" srcOrd="0" destOrd="0" presId="urn:microsoft.com/office/officeart/2008/layout/AlternatingHexagons"/>
    <dgm:cxn modelId="{251D82FD-AEB5-434A-8407-250898D54D59}" type="presParOf" srcId="{7A1F00A2-048E-4F4A-B91D-2981356BBFBF}" destId="{002E6CA7-7525-4B3A-BDEA-2E7EE438876D}" srcOrd="1" destOrd="0" presId="urn:microsoft.com/office/officeart/2008/layout/AlternatingHexagons"/>
    <dgm:cxn modelId="{DF32E9AD-7D1B-4A43-8D79-4A0891C3B6D3}" type="presParOf" srcId="{7A1F00A2-048E-4F4A-B91D-2981356BBFBF}" destId="{9A90458D-2F16-4BDA-93F3-05862C01B8A7}" srcOrd="2" destOrd="0" presId="urn:microsoft.com/office/officeart/2008/layout/AlternatingHexagons"/>
    <dgm:cxn modelId="{EA817D72-EA2F-4055-A631-2F3D3F0CC696}" type="presParOf" srcId="{7A1F00A2-048E-4F4A-B91D-2981356BBFBF}" destId="{AF9F7455-5F80-4D98-8710-8EC0AE8706A2}" srcOrd="3" destOrd="0" presId="urn:microsoft.com/office/officeart/2008/layout/AlternatingHexagons"/>
    <dgm:cxn modelId="{7189303B-C498-432B-9219-5E5B2C41770C}" type="presParOf" srcId="{7A1F00A2-048E-4F4A-B91D-2981356BBFBF}" destId="{3CF31EB5-310B-4C29-A308-C76A0039882D}" srcOrd="4" destOrd="0" presId="urn:microsoft.com/office/officeart/2008/layout/AlternatingHexagons"/>
    <dgm:cxn modelId="{5A926A55-ADD9-4F29-B00C-1DF9888595A5}" type="presParOf" srcId="{23C757E7-C092-4716-97AC-1F669182D0AF}" destId="{FE7E3BEE-8997-42EF-8C52-F3C199F879DA}" srcOrd="1" destOrd="0" presId="urn:microsoft.com/office/officeart/2008/layout/AlternatingHexagons"/>
    <dgm:cxn modelId="{9A67E6CC-3FDE-4E58-86CA-E8D7D0E7A434}" type="presParOf" srcId="{23C757E7-C092-4716-97AC-1F669182D0AF}" destId="{840EDB5D-4B12-4556-B1C5-B88F1D0C5483}" srcOrd="2" destOrd="0" presId="urn:microsoft.com/office/officeart/2008/layout/AlternatingHexagons"/>
    <dgm:cxn modelId="{767611C6-262B-4E6E-8C84-AA6F99EDD991}" type="presParOf" srcId="{840EDB5D-4B12-4556-B1C5-B88F1D0C5483}" destId="{645E9327-EFF8-4681-AA27-642B2006EE5F}" srcOrd="0" destOrd="0" presId="urn:microsoft.com/office/officeart/2008/layout/AlternatingHexagons"/>
    <dgm:cxn modelId="{9BA5A873-47E1-4F64-B81F-9C444719158B}" type="presParOf" srcId="{840EDB5D-4B12-4556-B1C5-B88F1D0C5483}" destId="{F350C8BC-685B-4971-88B8-B9A5CA3EEBC9}" srcOrd="1" destOrd="0" presId="urn:microsoft.com/office/officeart/2008/layout/AlternatingHexagons"/>
    <dgm:cxn modelId="{D8D2A0BA-18FF-4AA8-9CFB-CC97049BBF2A}" type="presParOf" srcId="{840EDB5D-4B12-4556-B1C5-B88F1D0C5483}" destId="{21A06A91-5765-47E3-9551-71CA0F37F9F4}" srcOrd="2" destOrd="0" presId="urn:microsoft.com/office/officeart/2008/layout/AlternatingHexagons"/>
    <dgm:cxn modelId="{BB5027BF-867D-49B1-9B1B-D2D99D785E8D}" type="presParOf" srcId="{840EDB5D-4B12-4556-B1C5-B88F1D0C5483}" destId="{D66CA426-84FD-40F3-87C4-3A3B085FB9D6}" srcOrd="3" destOrd="0" presId="urn:microsoft.com/office/officeart/2008/layout/AlternatingHexagons"/>
    <dgm:cxn modelId="{04071BC4-0339-4D68-A916-C194AA5E8EE4}" type="presParOf" srcId="{840EDB5D-4B12-4556-B1C5-B88F1D0C5483}" destId="{0EAD43CD-C870-4968-8E6F-80318E0E08E1}" srcOrd="4" destOrd="0" presId="urn:microsoft.com/office/officeart/2008/layout/AlternatingHexagons"/>
    <dgm:cxn modelId="{94A0EE49-1ABE-4895-9E07-2B66A5127B87}" type="presParOf" srcId="{23C757E7-C092-4716-97AC-1F669182D0AF}" destId="{73250D12-867B-4876-A221-DC5700F33182}" srcOrd="3" destOrd="0" presId="urn:microsoft.com/office/officeart/2008/layout/AlternatingHexagons"/>
    <dgm:cxn modelId="{9E8E053D-C8A6-4D38-BD0F-BB2676ACAEEB}" type="presParOf" srcId="{23C757E7-C092-4716-97AC-1F669182D0AF}" destId="{EEE2586E-A5EA-4124-98C3-5E4BB5A659FD}" srcOrd="4" destOrd="0" presId="urn:microsoft.com/office/officeart/2008/layout/AlternatingHexagons"/>
    <dgm:cxn modelId="{693B3710-BC00-49C3-8760-B2B75C3F48A5}" type="presParOf" srcId="{EEE2586E-A5EA-4124-98C3-5E4BB5A659FD}" destId="{7FBAD070-8E4C-422C-8CB2-0A12B2F0C227}" srcOrd="0" destOrd="0" presId="urn:microsoft.com/office/officeart/2008/layout/AlternatingHexagons"/>
    <dgm:cxn modelId="{0AD893A2-9F6B-4BA5-B5D5-D9F59A4192FC}" type="presParOf" srcId="{EEE2586E-A5EA-4124-98C3-5E4BB5A659FD}" destId="{A747FBB7-DD11-46DD-975D-DE55298BFCD0}" srcOrd="1" destOrd="0" presId="urn:microsoft.com/office/officeart/2008/layout/AlternatingHexagons"/>
    <dgm:cxn modelId="{2495E7C9-9179-4FCB-ACC6-22200D5C9B90}" type="presParOf" srcId="{EEE2586E-A5EA-4124-98C3-5E4BB5A659FD}" destId="{A0143469-E59C-4FAD-9B60-75F32A6E5CBD}" srcOrd="2" destOrd="0" presId="urn:microsoft.com/office/officeart/2008/layout/AlternatingHexagons"/>
    <dgm:cxn modelId="{C52AFB5F-2A4C-465E-AC15-9C0182FBB1AF}" type="presParOf" srcId="{EEE2586E-A5EA-4124-98C3-5E4BB5A659FD}" destId="{A1DA8110-3833-4CC1-9337-BD3AF6D1643F}" srcOrd="3" destOrd="0" presId="urn:microsoft.com/office/officeart/2008/layout/AlternatingHexagons"/>
    <dgm:cxn modelId="{CEDAC121-57B9-4EA2-A026-1D5F93FDE4CA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34 876,1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632,3      </a:t>
          </a:r>
          <a:r>
            <a:rPr lang="ru-RU" sz="1200" dirty="0" smtClean="0">
              <a:latin typeface="Bookman Old Style" panose="02050604050505020204" pitchFamily="18" charset="0"/>
            </a:rPr>
            <a:t>            </a:t>
          </a:r>
          <a:endParaRPr lang="ru-RU" sz="12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54,2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               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1 237,1          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920,8        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971,9       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 (пенсии)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    5 565,3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FAC005AE-5DD2-451E-8F1B-C268B84DFC7F}" type="presOf" srcId="{A3445568-2506-42AC-BBB5-DB5ED086F057}" destId="{52584468-E839-4401-BB3F-A0FE05FF005B}" srcOrd="0" destOrd="0" presId="urn:microsoft.com/office/officeart/2008/layout/VerticalCurvedList"/>
    <dgm:cxn modelId="{6E0C6AD5-9889-4EDE-9B38-53B7C9FC55B1}" type="presOf" srcId="{4EFB4BC5-0CB0-4860-AE3E-40B93C03ADAA}" destId="{C331A558-E48E-47D4-910F-5DCF2C04B607}" srcOrd="0" destOrd="0" presId="urn:microsoft.com/office/officeart/2008/layout/VerticalCurvedList"/>
    <dgm:cxn modelId="{DD4A41D9-CFB0-4280-88E2-32D491CE9395}" type="presOf" srcId="{8A3A9D39-9891-4042-B27F-C8A433642566}" destId="{262F9EDB-960B-4F3F-BACE-D0C94E1B1159}" srcOrd="0" destOrd="0" presId="urn:microsoft.com/office/officeart/2008/layout/VerticalCurvedList"/>
    <dgm:cxn modelId="{CAD8702D-1601-4B31-8B6F-BC398F231A26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D5CD2549-3B37-4A5B-8716-AD1A1724B9ED}" type="presOf" srcId="{71EE7BEE-5E7D-4C7A-AEF8-1408C21F15CE}" destId="{C3A74AA2-FF48-47DF-A3C8-3CD6770F42AE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4E27B108-87DB-4BAC-A5B0-45DE08B92689}" type="presOf" srcId="{4376AF43-8EA0-4189-B4F5-756A66676509}" destId="{F7B79699-6C9E-4222-92C4-820989853EF6}" srcOrd="0" destOrd="0" presId="urn:microsoft.com/office/officeart/2008/layout/VerticalCurvedList"/>
    <dgm:cxn modelId="{287DB244-0A84-445E-9974-E26DE9E7AD0B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21BAD7DA-7F75-49E4-A41B-F1EEAB2B3C25}" type="presOf" srcId="{AC1DF1C8-1819-43F5-8C94-35F4725FA01C}" destId="{5979CBC2-0EE9-4535-A7E0-BF6040AD38B5}" srcOrd="0" destOrd="0" presId="urn:microsoft.com/office/officeart/2008/layout/VerticalCurvedList"/>
    <dgm:cxn modelId="{CB5B10CA-25D9-421A-ACB9-03A46BDC3CDE}" type="presOf" srcId="{81E65851-1FDD-4F11-ADF0-66C6D817BE38}" destId="{8CBB39F1-8E67-4419-A29C-14F00A783B16}" srcOrd="0" destOrd="0" presId="urn:microsoft.com/office/officeart/2008/layout/VerticalCurvedList"/>
    <dgm:cxn modelId="{DB169460-7136-4E30-B2E0-CDF2CA0CCF9E}" type="presParOf" srcId="{0436DA89-A853-4627-A083-1739EEEF6E06}" destId="{B5C51162-0C10-4B47-9AA5-5F9C13B00093}" srcOrd="0" destOrd="0" presId="urn:microsoft.com/office/officeart/2008/layout/VerticalCurvedList"/>
    <dgm:cxn modelId="{167B493C-3767-4F1A-BC3E-A1345BF48791}" type="presParOf" srcId="{B5C51162-0C10-4B47-9AA5-5F9C13B00093}" destId="{E1E61BAD-BED1-4D8A-90D4-BAE07F332A16}" srcOrd="0" destOrd="0" presId="urn:microsoft.com/office/officeart/2008/layout/VerticalCurvedList"/>
    <dgm:cxn modelId="{967B3D88-B92F-4162-BB4F-A926492E27DB}" type="presParOf" srcId="{E1E61BAD-BED1-4D8A-90D4-BAE07F332A16}" destId="{4B2E72F6-C480-4DB1-9B6F-57BDD76DA4A2}" srcOrd="0" destOrd="0" presId="urn:microsoft.com/office/officeart/2008/layout/VerticalCurvedList"/>
    <dgm:cxn modelId="{BC5D5A87-251C-436B-A26F-37B4B7FF3707}" type="presParOf" srcId="{E1E61BAD-BED1-4D8A-90D4-BAE07F332A16}" destId="{C3A74AA2-FF48-47DF-A3C8-3CD6770F42AE}" srcOrd="1" destOrd="0" presId="urn:microsoft.com/office/officeart/2008/layout/VerticalCurvedList"/>
    <dgm:cxn modelId="{2A0E40E8-1F25-49A7-B357-68E5078F92BC}" type="presParOf" srcId="{E1E61BAD-BED1-4D8A-90D4-BAE07F332A16}" destId="{CD51E50C-CCC6-4294-BB05-8281AC6B0206}" srcOrd="2" destOrd="0" presId="urn:microsoft.com/office/officeart/2008/layout/VerticalCurvedList"/>
    <dgm:cxn modelId="{10A64E9C-4E08-44D1-A2F2-467970ADE229}" type="presParOf" srcId="{E1E61BAD-BED1-4D8A-90D4-BAE07F332A16}" destId="{CAF5E078-4AEA-4373-9B88-DAA4E643181C}" srcOrd="3" destOrd="0" presId="urn:microsoft.com/office/officeart/2008/layout/VerticalCurvedList"/>
    <dgm:cxn modelId="{0BE2B06F-ABBE-4CC9-BE5F-1750CCEA97A4}" type="presParOf" srcId="{B5C51162-0C10-4B47-9AA5-5F9C13B00093}" destId="{F7B79699-6C9E-4222-92C4-820989853EF6}" srcOrd="1" destOrd="0" presId="urn:microsoft.com/office/officeart/2008/layout/VerticalCurvedList"/>
    <dgm:cxn modelId="{9AC8CF5D-6FF1-48C6-B0D2-C2E3865F95C6}" type="presParOf" srcId="{B5C51162-0C10-4B47-9AA5-5F9C13B00093}" destId="{135B7EAE-CDED-4E79-8A1E-6DC1E94DBBDC}" srcOrd="2" destOrd="0" presId="urn:microsoft.com/office/officeart/2008/layout/VerticalCurvedList"/>
    <dgm:cxn modelId="{0FACFC74-D230-4CD5-BEF5-4A2DB20EF995}" type="presParOf" srcId="{135B7EAE-CDED-4E79-8A1E-6DC1E94DBBDC}" destId="{4B24DBC4-281B-4427-8AC6-38D1BD950105}" srcOrd="0" destOrd="0" presId="urn:microsoft.com/office/officeart/2008/layout/VerticalCurvedList"/>
    <dgm:cxn modelId="{57B1C61A-EF9D-4E2B-99CA-E65592496454}" type="presParOf" srcId="{B5C51162-0C10-4B47-9AA5-5F9C13B00093}" destId="{52584468-E839-4401-BB3F-A0FE05FF005B}" srcOrd="3" destOrd="0" presId="urn:microsoft.com/office/officeart/2008/layout/VerticalCurvedList"/>
    <dgm:cxn modelId="{B1F0AF64-DF7A-40CB-9D0C-089AD38F1F8F}" type="presParOf" srcId="{B5C51162-0C10-4B47-9AA5-5F9C13B00093}" destId="{6C48ABAB-0992-4FBE-B23F-3A8F1359BF9D}" srcOrd="4" destOrd="0" presId="urn:microsoft.com/office/officeart/2008/layout/VerticalCurvedList"/>
    <dgm:cxn modelId="{A1BFDE62-2D5B-46A2-8E36-7E69E1FCEF81}" type="presParOf" srcId="{6C48ABAB-0992-4FBE-B23F-3A8F1359BF9D}" destId="{80251128-A1F5-40E1-9DDB-013A01EE5DA4}" srcOrd="0" destOrd="0" presId="urn:microsoft.com/office/officeart/2008/layout/VerticalCurvedList"/>
    <dgm:cxn modelId="{94BF7825-8F4E-4235-A00B-F66C9C76434F}" type="presParOf" srcId="{B5C51162-0C10-4B47-9AA5-5F9C13B00093}" destId="{5979CBC2-0EE9-4535-A7E0-BF6040AD38B5}" srcOrd="5" destOrd="0" presId="urn:microsoft.com/office/officeart/2008/layout/VerticalCurvedList"/>
    <dgm:cxn modelId="{783FC82C-A2A3-403B-BDF4-96BA818298F8}" type="presParOf" srcId="{B5C51162-0C10-4B47-9AA5-5F9C13B00093}" destId="{CD55839D-27D4-473B-8077-2E062ED3ECE8}" srcOrd="6" destOrd="0" presId="urn:microsoft.com/office/officeart/2008/layout/VerticalCurvedList"/>
    <dgm:cxn modelId="{345949EF-C4B6-4624-815B-70EB2691C8CB}" type="presParOf" srcId="{CD55839D-27D4-473B-8077-2E062ED3ECE8}" destId="{400EB121-59E7-4F3C-AAEC-8B8E786BC37E}" srcOrd="0" destOrd="0" presId="urn:microsoft.com/office/officeart/2008/layout/VerticalCurvedList"/>
    <dgm:cxn modelId="{62226D4D-759B-444A-B2C8-C58541FE7E83}" type="presParOf" srcId="{B5C51162-0C10-4B47-9AA5-5F9C13B00093}" destId="{6837DB48-D70D-438C-8D10-A5853F390E0A}" srcOrd="7" destOrd="0" presId="urn:microsoft.com/office/officeart/2008/layout/VerticalCurvedList"/>
    <dgm:cxn modelId="{9438017E-A505-41A9-B683-E1DFF5DF0BED}" type="presParOf" srcId="{B5C51162-0C10-4B47-9AA5-5F9C13B00093}" destId="{7E739400-C06E-476D-A588-BD2796D1BC92}" srcOrd="8" destOrd="0" presId="urn:microsoft.com/office/officeart/2008/layout/VerticalCurvedList"/>
    <dgm:cxn modelId="{F579D2F5-B8A6-4FA8-B6E6-54BF5DCE45CA}" type="presParOf" srcId="{7E739400-C06E-476D-A588-BD2796D1BC92}" destId="{93EF5291-800E-4F28-8287-2191C2C9315D}" srcOrd="0" destOrd="0" presId="urn:microsoft.com/office/officeart/2008/layout/VerticalCurvedList"/>
    <dgm:cxn modelId="{DC44E899-7BCA-42E6-B8D1-B6C26DCD7AF1}" type="presParOf" srcId="{B5C51162-0C10-4B47-9AA5-5F9C13B00093}" destId="{262F9EDB-960B-4F3F-BACE-D0C94E1B1159}" srcOrd="9" destOrd="0" presId="urn:microsoft.com/office/officeart/2008/layout/VerticalCurvedList"/>
    <dgm:cxn modelId="{04EA5236-9239-47D5-929C-0283C3A8EF71}" type="presParOf" srcId="{B5C51162-0C10-4B47-9AA5-5F9C13B00093}" destId="{6E524A4B-D17D-4B0D-8C97-4F3C4D129EE0}" srcOrd="10" destOrd="0" presId="urn:microsoft.com/office/officeart/2008/layout/VerticalCurvedList"/>
    <dgm:cxn modelId="{99EC89FC-F6D8-4262-BA13-8A8D368312A0}" type="presParOf" srcId="{6E524A4B-D17D-4B0D-8C97-4F3C4D129EE0}" destId="{2F8040AC-C318-4B86-9B65-C05202548638}" srcOrd="0" destOrd="0" presId="urn:microsoft.com/office/officeart/2008/layout/VerticalCurvedList"/>
    <dgm:cxn modelId="{92954C97-43F0-445F-B7A8-90B3DAA80667}" type="presParOf" srcId="{B5C51162-0C10-4B47-9AA5-5F9C13B00093}" destId="{8CBB39F1-8E67-4419-A29C-14F00A783B16}" srcOrd="11" destOrd="0" presId="urn:microsoft.com/office/officeart/2008/layout/VerticalCurvedList"/>
    <dgm:cxn modelId="{CC0ED8F8-DE9D-45D1-BFC6-376EC7EA0673}" type="presParOf" srcId="{B5C51162-0C10-4B47-9AA5-5F9C13B00093}" destId="{8D26E580-F4D3-4263-9C73-F248337C3113}" srcOrd="12" destOrd="0" presId="urn:microsoft.com/office/officeart/2008/layout/VerticalCurvedList"/>
    <dgm:cxn modelId="{60A24598-5EE0-4200-A5F5-9A37A02DF481}" type="presParOf" srcId="{8D26E580-F4D3-4263-9C73-F248337C3113}" destId="{9A04AD90-3895-4ACF-8499-71288C37341A}" srcOrd="0" destOrd="0" presId="urn:microsoft.com/office/officeart/2008/layout/VerticalCurvedList"/>
    <dgm:cxn modelId="{A5108637-3990-4894-B993-F5BF4214075B}" type="presParOf" srcId="{B5C51162-0C10-4B47-9AA5-5F9C13B00093}" destId="{C331A558-E48E-47D4-910F-5DCF2C04B607}" srcOrd="13" destOrd="0" presId="urn:microsoft.com/office/officeart/2008/layout/VerticalCurvedList"/>
    <dgm:cxn modelId="{B61842DB-9C39-49D6-ACFD-C810E3352C5F}" type="presParOf" srcId="{B5C51162-0C10-4B47-9AA5-5F9C13B00093}" destId="{2FF52826-56AF-4831-823A-E13D29DD9B7E}" srcOrd="14" destOrd="0" presId="urn:microsoft.com/office/officeart/2008/layout/VerticalCurvedList"/>
    <dgm:cxn modelId="{C28E5141-518E-40D0-AA30-95991755A1C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30C5AD8-2354-40C1-ACE4-6F8090E89C32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9FC6FA8-48AE-439F-B5EB-499F8043B96B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В 2024 </a:t>
          </a:r>
          <a:r>
            <a:rPr lang="ru-RU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36 705,3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99,6 %</a:t>
          </a:r>
          <a:r>
            <a:rPr lang="ru-RU" dirty="0" smtClean="0">
              <a:latin typeface="Sitka Small" panose="02000505000000020004" pitchFamily="2" charset="0"/>
            </a:rPr>
            <a:t> к годовому плану (</a:t>
          </a:r>
          <a:r>
            <a:rPr lang="ru-RU" b="1" dirty="0" smtClean="0">
              <a:latin typeface="Sitka Small" panose="02000505000000020004" pitchFamily="2" charset="0"/>
            </a:rPr>
            <a:t>36 856,0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FD8B4FC4-E10B-4C5D-BE1A-30728B879E53}" type="parTrans" cxnId="{8E88257A-460B-4ED2-86AB-DEA7FBBD4C47}">
      <dgm:prSet/>
      <dgm:spPr/>
      <dgm:t>
        <a:bodyPr/>
        <a:lstStyle/>
        <a:p>
          <a:endParaRPr lang="ru-RU"/>
        </a:p>
      </dgm:t>
    </dgm:pt>
    <dgm:pt modelId="{499C0488-B825-4356-BD3B-7324EF4DC4E3}" type="sibTrans" cxnId="{8E88257A-460B-4ED2-86AB-DEA7FBBD4C47}">
      <dgm:prSet/>
      <dgm:spPr/>
      <dgm:t>
        <a:bodyPr/>
        <a:lstStyle/>
        <a:p>
          <a:endParaRPr lang="ru-RU"/>
        </a:p>
      </dgm:t>
    </dgm:pt>
    <dgm:pt modelId="{EDCB8743-95D2-4A90-8321-89CB1FE5EAD6}" type="pres">
      <dgm:prSet presAssocID="{430C5AD8-2354-40C1-ACE4-6F8090E89C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D0F93-CD85-4C8E-BD79-AA3C95324ED8}" type="pres">
      <dgm:prSet presAssocID="{39FC6FA8-48AE-439F-B5EB-499F8043B9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42CC4-12FC-46A7-B0E9-CB7259BD103A}" type="presOf" srcId="{430C5AD8-2354-40C1-ACE4-6F8090E89C32}" destId="{EDCB8743-95D2-4A90-8321-89CB1FE5EAD6}" srcOrd="0" destOrd="0" presId="urn:microsoft.com/office/officeart/2005/8/layout/vList2"/>
    <dgm:cxn modelId="{B5390199-A34E-4858-85DB-05D4556A68A9}" type="presOf" srcId="{39FC6FA8-48AE-439F-B5EB-499F8043B96B}" destId="{76BD0F93-CD85-4C8E-BD79-AA3C95324ED8}" srcOrd="0" destOrd="0" presId="urn:microsoft.com/office/officeart/2005/8/layout/vList2"/>
    <dgm:cxn modelId="{8E88257A-460B-4ED2-86AB-DEA7FBBD4C47}" srcId="{430C5AD8-2354-40C1-ACE4-6F8090E89C32}" destId="{39FC6FA8-48AE-439F-B5EB-499F8043B96B}" srcOrd="0" destOrd="0" parTransId="{FD8B4FC4-E10B-4C5D-BE1A-30728B879E53}" sibTransId="{499C0488-B825-4356-BD3B-7324EF4DC4E3}"/>
    <dgm:cxn modelId="{87E9F868-CED6-4061-BB75-F0B9BA631A31}" type="presParOf" srcId="{EDCB8743-95D2-4A90-8321-89CB1FE5EAD6}" destId="{76BD0F93-CD85-4C8E-BD79-AA3C95324E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05AAE0-6098-4065-865B-0EE8AA0C8E51}" type="doc">
      <dgm:prSet loTypeId="urn:microsoft.com/office/officeart/2005/8/layout/vList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735342-10DA-4225-BCAB-5188046FC6D7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dirty="0">
            <a:solidFill>
              <a:schemeClr val="bg1"/>
            </a:solidFill>
          </a:endParaRPr>
        </a:p>
      </dgm:t>
    </dgm:pt>
    <dgm:pt modelId="{B4A39B66-9D7E-4B29-A585-B533AC7C4F18}" type="parTrans" cxnId="{2121FE01-EE53-4CEA-9DE5-FF2C67EA502B}">
      <dgm:prSet/>
      <dgm:spPr/>
      <dgm:t>
        <a:bodyPr/>
        <a:lstStyle/>
        <a:p>
          <a:endParaRPr lang="ru-RU"/>
        </a:p>
      </dgm:t>
    </dgm:pt>
    <dgm:pt modelId="{A024931A-515B-4AAC-83A2-BE482D994BDF}" type="sibTrans" cxnId="{2121FE01-EE53-4CEA-9DE5-FF2C67EA502B}">
      <dgm:prSet/>
      <dgm:spPr/>
      <dgm:t>
        <a:bodyPr/>
        <a:lstStyle/>
        <a:p>
          <a:endParaRPr lang="ru-RU"/>
        </a:p>
      </dgm:t>
    </dgm:pt>
    <dgm:pt modelId="{ED0929EB-55B6-45E7-8E8E-B7643E7D61B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35 236,1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AEA1F0C6-6957-4EC1-9F81-A8912B5F2EB3}" type="parTrans" cxnId="{30161CEA-A4BD-4F2D-A5B1-F1FC523FB4A7}">
      <dgm:prSet/>
      <dgm:spPr/>
      <dgm:t>
        <a:bodyPr/>
        <a:lstStyle/>
        <a:p>
          <a:endParaRPr lang="ru-RU"/>
        </a:p>
      </dgm:t>
    </dgm:pt>
    <dgm:pt modelId="{8F302CF2-3531-41F8-B802-CA1FBBAA419E}" type="sibTrans" cxnId="{30161CEA-A4BD-4F2D-A5B1-F1FC523FB4A7}">
      <dgm:prSet/>
      <dgm:spPr/>
      <dgm:t>
        <a:bodyPr/>
        <a:lstStyle/>
        <a:p>
          <a:endParaRPr lang="ru-RU"/>
        </a:p>
      </dgm:t>
    </dgm:pt>
    <dgm:pt modelId="{CB1F1690-2B95-44DC-B65D-333BBF7117B9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1 400,2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dirty="0" smtClean="0">
              <a:latin typeface="Sitka Small" panose="02000505000000020004" pitchFamily="2" charset="0"/>
            </a:rPr>
            <a:t>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255AD10-A63C-4B9B-9B3A-F104ACC0670B}" type="parTrans" cxnId="{F74A9656-A2E0-4A45-A8F6-7D224178D346}">
      <dgm:prSet/>
      <dgm:spPr/>
      <dgm:t>
        <a:bodyPr/>
        <a:lstStyle/>
        <a:p>
          <a:endParaRPr lang="ru-RU"/>
        </a:p>
      </dgm:t>
    </dgm:pt>
    <dgm:pt modelId="{E8D3A8F1-B86B-4EAD-849E-16A955E3E587}" type="sibTrans" cxnId="{F74A9656-A2E0-4A45-A8F6-7D224178D346}">
      <dgm:prSet/>
      <dgm:spPr/>
      <dgm:t>
        <a:bodyPr/>
        <a:lstStyle/>
        <a:p>
          <a:endParaRPr lang="ru-RU"/>
        </a:p>
      </dgm:t>
    </dgm:pt>
    <dgm:pt modelId="{46A1364D-E833-47B1-A3F6-BC3E68D5599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69,0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FF8EA41-EAAA-482D-8DE2-410A9E333B9B}" type="parTrans" cxnId="{471A1A1C-4209-4049-AF37-508A2343B733}">
      <dgm:prSet/>
      <dgm:spPr/>
      <dgm:t>
        <a:bodyPr/>
        <a:lstStyle/>
        <a:p>
          <a:endParaRPr lang="ru-RU"/>
        </a:p>
      </dgm:t>
    </dgm:pt>
    <dgm:pt modelId="{518B3D87-2BC7-478B-B8A7-FD17B799010C}" type="sibTrans" cxnId="{471A1A1C-4209-4049-AF37-508A2343B733}">
      <dgm:prSet/>
      <dgm:spPr/>
      <dgm:t>
        <a:bodyPr/>
        <a:lstStyle/>
        <a:p>
          <a:endParaRPr lang="ru-RU"/>
        </a:p>
      </dgm:t>
    </dgm:pt>
    <dgm:pt modelId="{38017869-FF2C-4E14-ABC9-A4CADB5E2026}" type="pres">
      <dgm:prSet presAssocID="{1A05AAE0-6098-4065-865B-0EE8AA0C8E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59E9A-AAF0-4C3D-91EC-357D74F3FFE1}" type="pres">
      <dgm:prSet presAssocID="{EE735342-10DA-4225-BCAB-5188046FC6D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B2E54-25D3-4EF3-89E6-36C7B43A0C16}" type="pres">
      <dgm:prSet presAssocID="{A024931A-515B-4AAC-83A2-BE482D994BDF}" presName="spacer" presStyleCnt="0"/>
      <dgm:spPr/>
    </dgm:pt>
    <dgm:pt modelId="{52F7BFDD-FA0F-4231-814D-5AE68CF250C0}" type="pres">
      <dgm:prSet presAssocID="{ED0929EB-55B6-45E7-8E8E-B7643E7D61B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9E5D0-4330-49B2-9566-3739C6D6E16D}" type="pres">
      <dgm:prSet presAssocID="{8F302CF2-3531-41F8-B802-CA1FBBAA419E}" presName="spacer" presStyleCnt="0"/>
      <dgm:spPr/>
    </dgm:pt>
    <dgm:pt modelId="{2FBD2C29-96C9-43B5-8E37-B36AB1E30577}" type="pres">
      <dgm:prSet presAssocID="{CB1F1690-2B95-44DC-B65D-333BBF7117B9}" presName="parentText" presStyleLbl="node1" presStyleIdx="2" presStyleCnt="4" custLinFactY="3212" custLinFactNeighborX="-49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2228D-1736-4704-8914-C4E6204BC637}" type="pres">
      <dgm:prSet presAssocID="{E8D3A8F1-B86B-4EAD-849E-16A955E3E587}" presName="spacer" presStyleCnt="0"/>
      <dgm:spPr/>
    </dgm:pt>
    <dgm:pt modelId="{3EC60290-8495-4FF1-971F-C19BE940ECDE}" type="pres">
      <dgm:prSet presAssocID="{46A1364D-E833-47B1-A3F6-BC3E68D5599B}" presName="parentText" presStyleLbl="node1" presStyleIdx="3" presStyleCnt="4" custScaleX="99152" custScaleY="108626" custLinFactY="11219" custLinFactNeighborX="3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9CD372-976F-4A7E-8517-84AB96F885C9}" type="presOf" srcId="{CB1F1690-2B95-44DC-B65D-333BBF7117B9}" destId="{2FBD2C29-96C9-43B5-8E37-B36AB1E30577}" srcOrd="0" destOrd="0" presId="urn:microsoft.com/office/officeart/2005/8/layout/vList2"/>
    <dgm:cxn modelId="{6A415051-DAE2-47FC-A93E-19D8570109DC}" type="presOf" srcId="{1A05AAE0-6098-4065-865B-0EE8AA0C8E51}" destId="{38017869-FF2C-4E14-ABC9-A4CADB5E2026}" srcOrd="0" destOrd="0" presId="urn:microsoft.com/office/officeart/2005/8/layout/vList2"/>
    <dgm:cxn modelId="{F74A9656-A2E0-4A45-A8F6-7D224178D346}" srcId="{1A05AAE0-6098-4065-865B-0EE8AA0C8E51}" destId="{CB1F1690-2B95-44DC-B65D-333BBF7117B9}" srcOrd="2" destOrd="0" parTransId="{3255AD10-A63C-4B9B-9B3A-F104ACC0670B}" sibTransId="{E8D3A8F1-B86B-4EAD-849E-16A955E3E587}"/>
    <dgm:cxn modelId="{43F10E6D-ED12-4996-8FC9-E548ABC25442}" type="presOf" srcId="{46A1364D-E833-47B1-A3F6-BC3E68D5599B}" destId="{3EC60290-8495-4FF1-971F-C19BE940ECDE}" srcOrd="0" destOrd="0" presId="urn:microsoft.com/office/officeart/2005/8/layout/vList2"/>
    <dgm:cxn modelId="{30161CEA-A4BD-4F2D-A5B1-F1FC523FB4A7}" srcId="{1A05AAE0-6098-4065-865B-0EE8AA0C8E51}" destId="{ED0929EB-55B6-45E7-8E8E-B7643E7D61BB}" srcOrd="1" destOrd="0" parTransId="{AEA1F0C6-6957-4EC1-9F81-A8912B5F2EB3}" sibTransId="{8F302CF2-3531-41F8-B802-CA1FBBAA419E}"/>
    <dgm:cxn modelId="{72761B89-31CB-4E7C-9488-33D3F1361D94}" type="presOf" srcId="{ED0929EB-55B6-45E7-8E8E-B7643E7D61BB}" destId="{52F7BFDD-FA0F-4231-814D-5AE68CF250C0}" srcOrd="0" destOrd="0" presId="urn:microsoft.com/office/officeart/2005/8/layout/vList2"/>
    <dgm:cxn modelId="{2121FE01-EE53-4CEA-9DE5-FF2C67EA502B}" srcId="{1A05AAE0-6098-4065-865B-0EE8AA0C8E51}" destId="{EE735342-10DA-4225-BCAB-5188046FC6D7}" srcOrd="0" destOrd="0" parTransId="{B4A39B66-9D7E-4B29-A585-B533AC7C4F18}" sibTransId="{A024931A-515B-4AAC-83A2-BE482D994BDF}"/>
    <dgm:cxn modelId="{304D137C-5964-4957-8C07-4D4EE4761D5C}" type="presOf" srcId="{EE735342-10DA-4225-BCAB-5188046FC6D7}" destId="{FE759E9A-AAF0-4C3D-91EC-357D74F3FFE1}" srcOrd="0" destOrd="0" presId="urn:microsoft.com/office/officeart/2005/8/layout/vList2"/>
    <dgm:cxn modelId="{471A1A1C-4209-4049-AF37-508A2343B733}" srcId="{1A05AAE0-6098-4065-865B-0EE8AA0C8E51}" destId="{46A1364D-E833-47B1-A3F6-BC3E68D5599B}" srcOrd="3" destOrd="0" parTransId="{1FF8EA41-EAAA-482D-8DE2-410A9E333B9B}" sibTransId="{518B3D87-2BC7-478B-B8A7-FD17B799010C}"/>
    <dgm:cxn modelId="{CC9170F6-237E-448A-AC48-81B1B1E418B4}" type="presParOf" srcId="{38017869-FF2C-4E14-ABC9-A4CADB5E2026}" destId="{FE759E9A-AAF0-4C3D-91EC-357D74F3FFE1}" srcOrd="0" destOrd="0" presId="urn:microsoft.com/office/officeart/2005/8/layout/vList2"/>
    <dgm:cxn modelId="{595AFAFA-9795-466F-8D33-E8CF01DCE694}" type="presParOf" srcId="{38017869-FF2C-4E14-ABC9-A4CADB5E2026}" destId="{DA9B2E54-25D3-4EF3-89E6-36C7B43A0C16}" srcOrd="1" destOrd="0" presId="urn:microsoft.com/office/officeart/2005/8/layout/vList2"/>
    <dgm:cxn modelId="{CAB3CE91-A159-4D32-98B3-3AC7DE710D57}" type="presParOf" srcId="{38017869-FF2C-4E14-ABC9-A4CADB5E2026}" destId="{52F7BFDD-FA0F-4231-814D-5AE68CF250C0}" srcOrd="2" destOrd="0" presId="urn:microsoft.com/office/officeart/2005/8/layout/vList2"/>
    <dgm:cxn modelId="{0DB4F943-659C-4212-A23B-35EBFFF6E28F}" type="presParOf" srcId="{38017869-FF2C-4E14-ABC9-A4CADB5E2026}" destId="{4909E5D0-4330-49B2-9566-3739C6D6E16D}" srcOrd="3" destOrd="0" presId="urn:microsoft.com/office/officeart/2005/8/layout/vList2"/>
    <dgm:cxn modelId="{E45FCF2B-64F1-4DCD-AAEF-21007274B35A}" type="presParOf" srcId="{38017869-FF2C-4E14-ABC9-A4CADB5E2026}" destId="{2FBD2C29-96C9-43B5-8E37-B36AB1E30577}" srcOrd="4" destOrd="0" presId="urn:microsoft.com/office/officeart/2005/8/layout/vList2"/>
    <dgm:cxn modelId="{629876A5-57C8-4EEF-8868-259EE1CA428E}" type="presParOf" srcId="{38017869-FF2C-4E14-ABC9-A4CADB5E2026}" destId="{D882228D-1736-4704-8914-C4E6204BC637}" srcOrd="5" destOrd="0" presId="urn:microsoft.com/office/officeart/2005/8/layout/vList2"/>
    <dgm:cxn modelId="{08381627-B36B-4804-9336-FCFA68D3A80E}" type="presParOf" srcId="{38017869-FF2C-4E14-ABC9-A4CADB5E2026}" destId="{3EC60290-8495-4FF1-971F-C19BE940EC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A84E2E5-84CA-4F87-8D0A-22DCD38E338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029BE89-A602-40EE-9F9F-E5BC8F55CA28}">
      <dgm:prSet/>
      <dgm:spPr/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dirty="0">
            <a:latin typeface="Sitka Small" panose="02000505000000020004" pitchFamily="2" charset="0"/>
          </a:endParaRPr>
        </a:p>
      </dgm:t>
    </dgm:pt>
    <dgm:pt modelId="{54534AD1-B48E-480D-AB7F-AB6690D05FCB}" type="parTrans" cxnId="{6B2544EB-ED8E-42EB-930C-0DE95A2F6F53}">
      <dgm:prSet/>
      <dgm:spPr/>
      <dgm:t>
        <a:bodyPr/>
        <a:lstStyle/>
        <a:p>
          <a:endParaRPr lang="ru-RU"/>
        </a:p>
      </dgm:t>
    </dgm:pt>
    <dgm:pt modelId="{237AFF64-FBA9-4F7F-A5F9-FAB8B75B4140}" type="sibTrans" cxnId="{6B2544EB-ED8E-42EB-930C-0DE95A2F6F53}">
      <dgm:prSet/>
      <dgm:spPr/>
      <dgm:t>
        <a:bodyPr/>
        <a:lstStyle/>
        <a:p>
          <a:endParaRPr lang="ru-RU"/>
        </a:p>
      </dgm:t>
    </dgm:pt>
    <dgm:pt modelId="{A554D83B-8394-4CE4-A1D0-56769370176A}" type="pres">
      <dgm:prSet presAssocID="{9A84E2E5-84CA-4F87-8D0A-22DCD38E33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A531AA-752A-4922-AD51-A79B26F1890C}" type="pres">
      <dgm:prSet presAssocID="{C029BE89-A602-40EE-9F9F-E5BC8F55CA2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2544EB-ED8E-42EB-930C-0DE95A2F6F53}" srcId="{9A84E2E5-84CA-4F87-8D0A-22DCD38E3381}" destId="{C029BE89-A602-40EE-9F9F-E5BC8F55CA28}" srcOrd="0" destOrd="0" parTransId="{54534AD1-B48E-480D-AB7F-AB6690D05FCB}" sibTransId="{237AFF64-FBA9-4F7F-A5F9-FAB8B75B4140}"/>
    <dgm:cxn modelId="{6E9834EA-D906-4689-A0A9-ED8674FA6ECC}" type="presOf" srcId="{C029BE89-A602-40EE-9F9F-E5BC8F55CA28}" destId="{96A531AA-752A-4922-AD51-A79B26F1890C}" srcOrd="0" destOrd="0" presId="urn:microsoft.com/office/officeart/2005/8/layout/vList2"/>
    <dgm:cxn modelId="{73925B9C-5A47-44BC-BC83-127238687DE0}" type="presOf" srcId="{9A84E2E5-84CA-4F87-8D0A-22DCD38E3381}" destId="{A554D83B-8394-4CE4-A1D0-56769370176A}" srcOrd="0" destOrd="0" presId="urn:microsoft.com/office/officeart/2005/8/layout/vList2"/>
    <dgm:cxn modelId="{2FEA2C69-9F6F-4E87-AF06-C193B592A720}" type="presParOf" srcId="{A554D83B-8394-4CE4-A1D0-56769370176A}" destId="{96A531AA-752A-4922-AD51-A79B26F189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                                                               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9 522,0    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педагогических работников»                           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3 642,0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                              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36 599,4     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         176 572,3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 проекты «Современная </a:t>
          </a:r>
        </a:p>
        <a:p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», 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«Патриотическое воспитание граждан РФ»                  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9 378,7               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11 148,7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9 289,9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462320AE-71D7-4EAB-BF67-FA44105F30E3}">
      <dgm:prSet/>
      <dgm:spPr/>
      <dgm:t>
        <a:bodyPr/>
        <a:lstStyle/>
        <a:p>
          <a:endParaRPr lang="ru-RU"/>
        </a:p>
      </dgm:t>
    </dgm:pt>
    <dgm:pt modelId="{0DACB14C-FB75-492D-BA43-30B4A3AC238D}" type="parTrans" cxnId="{43544F43-78E1-45E9-A5E8-24D7FCF50218}">
      <dgm:prSet/>
      <dgm:spPr/>
      <dgm:t>
        <a:bodyPr/>
        <a:lstStyle/>
        <a:p>
          <a:endParaRPr lang="ru-RU"/>
        </a:p>
      </dgm:t>
    </dgm:pt>
    <dgm:pt modelId="{848E1956-813D-4C17-AF42-311E18208E27}" type="sibTrans" cxnId="{43544F43-78E1-45E9-A5E8-24D7FCF50218}">
      <dgm:prSet/>
      <dgm:spPr/>
      <dgm:t>
        <a:bodyPr/>
        <a:lstStyle/>
        <a:p>
          <a:endParaRPr lang="ru-RU"/>
        </a:p>
      </dgm:t>
    </dgm:pt>
    <dgm:pt modelId="{2A189789-207D-4C2A-9D05-187448C33FC1}">
      <dgm:prSet/>
      <dgm:spPr/>
      <dgm:t>
        <a:bodyPr/>
        <a:lstStyle/>
        <a:p>
          <a:endParaRPr lang="ru-RU"/>
        </a:p>
      </dgm:t>
    </dgm:pt>
    <dgm:pt modelId="{E33F8080-4BBA-424C-B73A-43CFBCF85CBB}" type="parTrans" cxnId="{B3FA0067-DA24-4E5A-80F8-31CECC2ABF8A}">
      <dgm:prSet/>
      <dgm:spPr/>
      <dgm:t>
        <a:bodyPr/>
        <a:lstStyle/>
        <a:p>
          <a:endParaRPr lang="ru-RU"/>
        </a:p>
      </dgm:t>
    </dgm:pt>
    <dgm:pt modelId="{EF03DB55-056D-4D76-8C5A-9306E39B1DC7}" type="sibTrans" cxnId="{B3FA0067-DA24-4E5A-80F8-31CECC2ABF8A}">
      <dgm:prSet/>
      <dgm:spPr/>
      <dgm:t>
        <a:bodyPr/>
        <a:lstStyle/>
        <a:p>
          <a:endParaRPr lang="ru-RU"/>
        </a:p>
      </dgm:t>
    </dgm:pt>
    <dgm:pt modelId="{0A3A22C1-B62B-483C-B7E8-2349245D937B}">
      <dgm:prSet/>
      <dgm:spPr/>
      <dgm:t>
        <a:bodyPr/>
        <a:lstStyle/>
        <a:p>
          <a:endParaRPr lang="ru-RU"/>
        </a:p>
      </dgm:t>
    </dgm:pt>
    <dgm:pt modelId="{B29FC079-4B70-4818-865C-F0C1C5EB6199}" type="parTrans" cxnId="{3BF20196-DCE5-4395-B51F-AFBFCAAB5991}">
      <dgm:prSet/>
      <dgm:spPr/>
      <dgm:t>
        <a:bodyPr/>
        <a:lstStyle/>
        <a:p>
          <a:endParaRPr lang="ru-RU"/>
        </a:p>
      </dgm:t>
    </dgm:pt>
    <dgm:pt modelId="{54FAF576-E904-4AEC-AB93-804C140CA68F}" type="sibTrans" cxnId="{3BF20196-DCE5-4395-B51F-AFBFCAAB5991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981" custLinFactNeighborY="939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43544F43-78E1-45E9-A5E8-24D7FCF50218}" srcId="{BA071A15-EFEB-45C1-9F30-37EE5497FC18}" destId="{462320AE-71D7-4EAB-BF67-FA44105F30E3}" srcOrd="7" destOrd="0" parTransId="{0DACB14C-FB75-492D-BA43-30B4A3AC238D}" sibTransId="{848E1956-813D-4C17-AF42-311E18208E27}"/>
    <dgm:cxn modelId="{7042532A-40C9-4CBC-BA15-924388092C00}" type="presOf" srcId="{BA071A15-EFEB-45C1-9F30-37EE5497FC18}" destId="{0436DA89-A853-4627-A083-1739EEEF6E06}" srcOrd="0" destOrd="0" presId="urn:microsoft.com/office/officeart/2008/layout/VerticalCurvedList"/>
    <dgm:cxn modelId="{3BF20196-DCE5-4395-B51F-AFBFCAAB5991}" srcId="{BA071A15-EFEB-45C1-9F30-37EE5497FC18}" destId="{0A3A22C1-B62B-483C-B7E8-2349245D937B}" srcOrd="9" destOrd="0" parTransId="{B29FC079-4B70-4818-865C-F0C1C5EB6199}" sibTransId="{54FAF576-E904-4AEC-AB93-804C140CA68F}"/>
    <dgm:cxn modelId="{3B5400AA-6171-45B0-BA8D-2D3350735C2A}" type="presOf" srcId="{9DF0DDA7-E0FF-4DF2-96FC-33B731CB9910}" destId="{6837DB48-D70D-438C-8D10-A5853F390E0A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B3FA0067-DA24-4E5A-80F8-31CECC2ABF8A}" srcId="{BA071A15-EFEB-45C1-9F30-37EE5497FC18}" destId="{2A189789-207D-4C2A-9D05-187448C33FC1}" srcOrd="8" destOrd="0" parTransId="{E33F8080-4BBA-424C-B73A-43CFBCF85CBB}" sibTransId="{EF03DB55-056D-4D76-8C5A-9306E39B1DC7}"/>
    <dgm:cxn modelId="{DEE1580A-F603-4298-BCDA-A6C240E1B5AB}" type="presOf" srcId="{4376AF43-8EA0-4189-B4F5-756A66676509}" destId="{F7B79699-6C9E-4222-92C4-820989853EF6}" srcOrd="0" destOrd="0" presId="urn:microsoft.com/office/officeart/2008/layout/VerticalCurvedList"/>
    <dgm:cxn modelId="{558F1CCB-AE55-44B7-9A20-C33A58CE215C}" type="presOf" srcId="{A3445568-2506-42AC-BBB5-DB5ED086F057}" destId="{52584468-E839-4401-BB3F-A0FE05FF005B}" srcOrd="0" destOrd="0" presId="urn:microsoft.com/office/officeart/2008/layout/VerticalCurvedList"/>
    <dgm:cxn modelId="{873ADE0C-A070-49B5-83FA-CB3E63782D9E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EE5B392-9FFB-4D5F-9526-BD42C0A31F85}" type="presOf" srcId="{81E65851-1FDD-4F11-ADF0-66C6D817BE38}" destId="{8CBB39F1-8E67-4419-A29C-14F00A783B16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03954FD3-CB47-4F44-A877-602D2B5AB8D6}" type="presOf" srcId="{4EFB4BC5-0CB0-4860-AE3E-40B93C03ADAA}" destId="{C331A558-E48E-47D4-910F-5DCF2C04B607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1514D778-6228-40C0-8D07-DA065F926A40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42B2CA9C-68FC-4A50-A86E-784E0A241F61}" type="presOf" srcId="{8A3A9D39-9891-4042-B27F-C8A433642566}" destId="{262F9EDB-960B-4F3F-BACE-D0C94E1B1159}" srcOrd="0" destOrd="0" presId="urn:microsoft.com/office/officeart/2008/layout/VerticalCurvedList"/>
    <dgm:cxn modelId="{CC2D7ECF-9166-486A-A49D-902718B85235}" type="presParOf" srcId="{0436DA89-A853-4627-A083-1739EEEF6E06}" destId="{B5C51162-0C10-4B47-9AA5-5F9C13B00093}" srcOrd="0" destOrd="0" presId="urn:microsoft.com/office/officeart/2008/layout/VerticalCurvedList"/>
    <dgm:cxn modelId="{297773D8-7C59-4249-A199-D59484077869}" type="presParOf" srcId="{B5C51162-0C10-4B47-9AA5-5F9C13B00093}" destId="{E1E61BAD-BED1-4D8A-90D4-BAE07F332A16}" srcOrd="0" destOrd="0" presId="urn:microsoft.com/office/officeart/2008/layout/VerticalCurvedList"/>
    <dgm:cxn modelId="{BFE5BDFC-9AEC-4AD8-893B-D587CD110605}" type="presParOf" srcId="{E1E61BAD-BED1-4D8A-90D4-BAE07F332A16}" destId="{4B2E72F6-C480-4DB1-9B6F-57BDD76DA4A2}" srcOrd="0" destOrd="0" presId="urn:microsoft.com/office/officeart/2008/layout/VerticalCurvedList"/>
    <dgm:cxn modelId="{95C77C7A-5C8E-4023-A3CB-3C1081FC4A4D}" type="presParOf" srcId="{E1E61BAD-BED1-4D8A-90D4-BAE07F332A16}" destId="{C3A74AA2-FF48-47DF-A3C8-3CD6770F42AE}" srcOrd="1" destOrd="0" presId="urn:microsoft.com/office/officeart/2008/layout/VerticalCurvedList"/>
    <dgm:cxn modelId="{5E2AC96A-726B-4641-8DAD-ECFF38D3D5F0}" type="presParOf" srcId="{E1E61BAD-BED1-4D8A-90D4-BAE07F332A16}" destId="{CD51E50C-CCC6-4294-BB05-8281AC6B0206}" srcOrd="2" destOrd="0" presId="urn:microsoft.com/office/officeart/2008/layout/VerticalCurvedList"/>
    <dgm:cxn modelId="{468AE3B2-CE82-4FAE-8F1F-937E9944CAD3}" type="presParOf" srcId="{E1E61BAD-BED1-4D8A-90D4-BAE07F332A16}" destId="{CAF5E078-4AEA-4373-9B88-DAA4E643181C}" srcOrd="3" destOrd="0" presId="urn:microsoft.com/office/officeart/2008/layout/VerticalCurvedList"/>
    <dgm:cxn modelId="{CAF35DDD-D8A7-4AA1-91F6-4761B1515D67}" type="presParOf" srcId="{B5C51162-0C10-4B47-9AA5-5F9C13B00093}" destId="{F7B79699-6C9E-4222-92C4-820989853EF6}" srcOrd="1" destOrd="0" presId="urn:microsoft.com/office/officeart/2008/layout/VerticalCurvedList"/>
    <dgm:cxn modelId="{53520B72-EA5F-417D-84EB-4F3EF81A66A0}" type="presParOf" srcId="{B5C51162-0C10-4B47-9AA5-5F9C13B00093}" destId="{135B7EAE-CDED-4E79-8A1E-6DC1E94DBBDC}" srcOrd="2" destOrd="0" presId="urn:microsoft.com/office/officeart/2008/layout/VerticalCurvedList"/>
    <dgm:cxn modelId="{7837566F-5627-44C9-94F7-A8ADF642482E}" type="presParOf" srcId="{135B7EAE-CDED-4E79-8A1E-6DC1E94DBBDC}" destId="{4B24DBC4-281B-4427-8AC6-38D1BD950105}" srcOrd="0" destOrd="0" presId="urn:microsoft.com/office/officeart/2008/layout/VerticalCurvedList"/>
    <dgm:cxn modelId="{361B5A78-532C-4AC2-89FF-1C04AF352E30}" type="presParOf" srcId="{B5C51162-0C10-4B47-9AA5-5F9C13B00093}" destId="{52584468-E839-4401-BB3F-A0FE05FF005B}" srcOrd="3" destOrd="0" presId="urn:microsoft.com/office/officeart/2008/layout/VerticalCurvedList"/>
    <dgm:cxn modelId="{8D945FAD-A51B-42A1-9E3F-FAE9065EB34F}" type="presParOf" srcId="{B5C51162-0C10-4B47-9AA5-5F9C13B00093}" destId="{6C48ABAB-0992-4FBE-B23F-3A8F1359BF9D}" srcOrd="4" destOrd="0" presId="urn:microsoft.com/office/officeart/2008/layout/VerticalCurvedList"/>
    <dgm:cxn modelId="{E0C8BF44-0756-4DED-BCFD-32629C3B9734}" type="presParOf" srcId="{6C48ABAB-0992-4FBE-B23F-3A8F1359BF9D}" destId="{80251128-A1F5-40E1-9DDB-013A01EE5DA4}" srcOrd="0" destOrd="0" presId="urn:microsoft.com/office/officeart/2008/layout/VerticalCurvedList"/>
    <dgm:cxn modelId="{55AE5338-7E93-42AE-B29F-8F8E941A6F98}" type="presParOf" srcId="{B5C51162-0C10-4B47-9AA5-5F9C13B00093}" destId="{5979CBC2-0EE9-4535-A7E0-BF6040AD38B5}" srcOrd="5" destOrd="0" presId="urn:microsoft.com/office/officeart/2008/layout/VerticalCurvedList"/>
    <dgm:cxn modelId="{23E056A3-A182-49FF-AADD-42CF0EB1F6BD}" type="presParOf" srcId="{B5C51162-0C10-4B47-9AA5-5F9C13B00093}" destId="{CD55839D-27D4-473B-8077-2E062ED3ECE8}" srcOrd="6" destOrd="0" presId="urn:microsoft.com/office/officeart/2008/layout/VerticalCurvedList"/>
    <dgm:cxn modelId="{3FB8E8C7-32CD-4B1A-AE52-CDDF0D93D5CA}" type="presParOf" srcId="{CD55839D-27D4-473B-8077-2E062ED3ECE8}" destId="{400EB121-59E7-4F3C-AAEC-8B8E786BC37E}" srcOrd="0" destOrd="0" presId="urn:microsoft.com/office/officeart/2008/layout/VerticalCurvedList"/>
    <dgm:cxn modelId="{6838AB78-7CDA-4DC6-BE1A-3AE932CCF321}" type="presParOf" srcId="{B5C51162-0C10-4B47-9AA5-5F9C13B00093}" destId="{6837DB48-D70D-438C-8D10-A5853F390E0A}" srcOrd="7" destOrd="0" presId="urn:microsoft.com/office/officeart/2008/layout/VerticalCurvedList"/>
    <dgm:cxn modelId="{F2009553-EF15-47B0-BC87-97C617BB77B2}" type="presParOf" srcId="{B5C51162-0C10-4B47-9AA5-5F9C13B00093}" destId="{7E739400-C06E-476D-A588-BD2796D1BC92}" srcOrd="8" destOrd="0" presId="urn:microsoft.com/office/officeart/2008/layout/VerticalCurvedList"/>
    <dgm:cxn modelId="{E15FCDFF-90B8-4D3B-8420-CA6367B0D04C}" type="presParOf" srcId="{7E739400-C06E-476D-A588-BD2796D1BC92}" destId="{93EF5291-800E-4F28-8287-2191C2C9315D}" srcOrd="0" destOrd="0" presId="urn:microsoft.com/office/officeart/2008/layout/VerticalCurvedList"/>
    <dgm:cxn modelId="{B6FED55F-802C-4C14-A1D2-391D6A8ACCD9}" type="presParOf" srcId="{B5C51162-0C10-4B47-9AA5-5F9C13B00093}" destId="{262F9EDB-960B-4F3F-BACE-D0C94E1B1159}" srcOrd="9" destOrd="0" presId="urn:microsoft.com/office/officeart/2008/layout/VerticalCurvedList"/>
    <dgm:cxn modelId="{4AA85B25-3203-4EBA-847E-F117CD3D70CE}" type="presParOf" srcId="{B5C51162-0C10-4B47-9AA5-5F9C13B00093}" destId="{6E524A4B-D17D-4B0D-8C97-4F3C4D129EE0}" srcOrd="10" destOrd="0" presId="urn:microsoft.com/office/officeart/2008/layout/VerticalCurvedList"/>
    <dgm:cxn modelId="{39AE535D-1AB7-483F-B5F3-8EA347E990F6}" type="presParOf" srcId="{6E524A4B-D17D-4B0D-8C97-4F3C4D129EE0}" destId="{2F8040AC-C318-4B86-9B65-C05202548638}" srcOrd="0" destOrd="0" presId="urn:microsoft.com/office/officeart/2008/layout/VerticalCurvedList"/>
    <dgm:cxn modelId="{50F34CF2-981C-4457-875D-8C7594393E11}" type="presParOf" srcId="{B5C51162-0C10-4B47-9AA5-5F9C13B00093}" destId="{8CBB39F1-8E67-4419-A29C-14F00A783B16}" srcOrd="11" destOrd="0" presId="urn:microsoft.com/office/officeart/2008/layout/VerticalCurvedList"/>
    <dgm:cxn modelId="{A128C9AF-6110-4504-8153-3F322C291717}" type="presParOf" srcId="{B5C51162-0C10-4B47-9AA5-5F9C13B00093}" destId="{8D26E580-F4D3-4263-9C73-F248337C3113}" srcOrd="12" destOrd="0" presId="urn:microsoft.com/office/officeart/2008/layout/VerticalCurvedList"/>
    <dgm:cxn modelId="{AA8E5CF4-6CF3-40C3-B5D3-1786A0CE71F0}" type="presParOf" srcId="{8D26E580-F4D3-4263-9C73-F248337C3113}" destId="{9A04AD90-3895-4ACF-8499-71288C37341A}" srcOrd="0" destOrd="0" presId="urn:microsoft.com/office/officeart/2008/layout/VerticalCurvedList"/>
    <dgm:cxn modelId="{E9C2FE0F-EE97-46FD-9FA7-7E7B773BE382}" type="presParOf" srcId="{B5C51162-0C10-4B47-9AA5-5F9C13B00093}" destId="{C331A558-E48E-47D4-910F-5DCF2C04B607}" srcOrd="13" destOrd="0" presId="urn:microsoft.com/office/officeart/2008/layout/VerticalCurvedList"/>
    <dgm:cxn modelId="{3DAC01E3-3909-46EF-93E0-5FD58E5CFDB3}" type="presParOf" srcId="{B5C51162-0C10-4B47-9AA5-5F9C13B00093}" destId="{2FF52826-56AF-4831-823A-E13D29DD9B7E}" srcOrd="14" destOrd="0" presId="urn:microsoft.com/office/officeart/2008/layout/VerticalCurvedList"/>
    <dgm:cxn modelId="{4B5CE467-F615-4FAC-B111-458FC3002969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A003092-9B4E-4333-A3A8-8909FF4A9CB5}" type="doc">
      <dgm:prSet loTypeId="urn:microsoft.com/office/officeart/2005/8/layout/cycle4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677C8E3-0DB9-4698-A035-5F17823C59F4}">
      <dgm:prSet phldrT="[Текст]" custT="1"/>
      <dgm:spPr/>
      <dgm:t>
        <a:bodyPr/>
        <a:lstStyle/>
        <a:p>
          <a:r>
            <a:rPr lang="ru-RU" sz="2000" dirty="0" err="1" smtClean="0"/>
            <a:t>Игоревская</a:t>
          </a:r>
          <a:r>
            <a:rPr lang="ru-RU" sz="2000" dirty="0" smtClean="0"/>
            <a:t> школа</a:t>
          </a:r>
          <a:endParaRPr lang="ru-RU" sz="2000" dirty="0"/>
        </a:p>
      </dgm:t>
    </dgm:pt>
    <dgm:pt modelId="{862454A2-1EEB-4BC4-9B49-D3E0C1D0C293}" type="parTrans" cxnId="{FE5EF29D-6A9F-477D-BAE4-5C63095DCF80}">
      <dgm:prSet/>
      <dgm:spPr/>
      <dgm:t>
        <a:bodyPr/>
        <a:lstStyle/>
        <a:p>
          <a:endParaRPr lang="ru-RU"/>
        </a:p>
      </dgm:t>
    </dgm:pt>
    <dgm:pt modelId="{C10D1CA3-3033-4553-83F0-E80BC7C2AD1E}" type="sibTrans" cxnId="{FE5EF29D-6A9F-477D-BAE4-5C63095DCF80}">
      <dgm:prSet/>
      <dgm:spPr/>
      <dgm:t>
        <a:bodyPr/>
        <a:lstStyle/>
        <a:p>
          <a:endParaRPr lang="ru-RU"/>
        </a:p>
      </dgm:t>
    </dgm:pt>
    <dgm:pt modelId="{73B1FE19-3291-4B5E-8278-BDF24AC1A558}">
      <dgm:prSet phldrT="[Текст]" custT="1"/>
      <dgm:spPr/>
      <dgm:t>
        <a:bodyPr/>
        <a:lstStyle/>
        <a:p>
          <a:r>
            <a:rPr lang="ru-RU" sz="2000" dirty="0" smtClean="0">
              <a:latin typeface="Bahnschrift SemiCondensed" panose="020B0502040204020203" pitchFamily="34" charset="0"/>
            </a:rPr>
            <a:t>Оформление ПСД и экспертиза ПСД – </a:t>
          </a:r>
          <a:r>
            <a:rPr lang="ru-RU" sz="20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893,7</a:t>
          </a:r>
          <a:r>
            <a:rPr lang="ru-RU" sz="2000" dirty="0" smtClean="0">
              <a:latin typeface="Bahnschrift SemiCondensed" panose="020B0502040204020203" pitchFamily="34" charset="0"/>
            </a:rPr>
            <a:t>  тыс. рублей.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E5D8C6A0-F5EB-4461-8649-9720B954FCAE}" type="parTrans" cxnId="{3FEFE01D-D343-4122-A2BF-0B1EE703CF56}">
      <dgm:prSet/>
      <dgm:spPr/>
      <dgm:t>
        <a:bodyPr/>
        <a:lstStyle/>
        <a:p>
          <a:endParaRPr lang="ru-RU"/>
        </a:p>
      </dgm:t>
    </dgm:pt>
    <dgm:pt modelId="{57D94DE8-653F-45B5-B5C2-FEE62558E118}" type="sibTrans" cxnId="{3FEFE01D-D343-4122-A2BF-0B1EE703CF56}">
      <dgm:prSet/>
      <dgm:spPr/>
      <dgm:t>
        <a:bodyPr/>
        <a:lstStyle/>
        <a:p>
          <a:endParaRPr lang="ru-RU"/>
        </a:p>
      </dgm:t>
    </dgm:pt>
    <dgm:pt modelId="{626C573C-7BAF-49E6-807B-EB542BD6013A}">
      <dgm:prSet phldrT="[Текст]"/>
      <dgm:spPr/>
      <dgm:t>
        <a:bodyPr/>
        <a:lstStyle/>
        <a:p>
          <a:r>
            <a:rPr lang="ru-RU" dirty="0" err="1" smtClean="0"/>
            <a:t>Холмовская</a:t>
          </a:r>
          <a:r>
            <a:rPr lang="ru-RU" dirty="0" smtClean="0"/>
            <a:t> школа</a:t>
          </a:r>
          <a:endParaRPr lang="ru-RU" dirty="0"/>
        </a:p>
      </dgm:t>
    </dgm:pt>
    <dgm:pt modelId="{AE63D12B-9D78-4F51-AB87-627870A6791C}" type="parTrans" cxnId="{EB937A00-478D-4B43-BCAF-3DEBF9B7FD91}">
      <dgm:prSet/>
      <dgm:spPr/>
      <dgm:t>
        <a:bodyPr/>
        <a:lstStyle/>
        <a:p>
          <a:endParaRPr lang="ru-RU"/>
        </a:p>
      </dgm:t>
    </dgm:pt>
    <dgm:pt modelId="{3133613F-7A04-4756-A3C8-1C6D43D9E886}" type="sibTrans" cxnId="{EB937A00-478D-4B43-BCAF-3DEBF9B7FD91}">
      <dgm:prSet/>
      <dgm:spPr/>
      <dgm:t>
        <a:bodyPr/>
        <a:lstStyle/>
        <a:p>
          <a:endParaRPr lang="ru-RU"/>
        </a:p>
      </dgm:t>
    </dgm:pt>
    <dgm:pt modelId="{F4D4892D-211A-467E-BA74-8AF7516F316B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Капитальный ремонт здания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14 680,2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рублей;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B568709D-B5B3-43CD-A61F-48CC8C86227D}" type="parTrans" cxnId="{8CCDAEEA-EB31-426B-8B32-3D701C8ABEEE}">
      <dgm:prSet/>
      <dgm:spPr/>
      <dgm:t>
        <a:bodyPr/>
        <a:lstStyle/>
        <a:p>
          <a:endParaRPr lang="ru-RU"/>
        </a:p>
      </dgm:t>
    </dgm:pt>
    <dgm:pt modelId="{2C149F02-7065-4658-B085-FD2102ED2AD7}" type="sibTrans" cxnId="{8CCDAEEA-EB31-426B-8B32-3D701C8ABEEE}">
      <dgm:prSet/>
      <dgm:spPr/>
      <dgm:t>
        <a:bodyPr/>
        <a:lstStyle/>
        <a:p>
          <a:endParaRPr lang="ru-RU"/>
        </a:p>
      </dgm:t>
    </dgm:pt>
    <dgm:pt modelId="{AF4FE4DD-B3AA-485E-B953-B4C84D776B67}">
      <dgm:prSet phldrT="[Текст]"/>
      <dgm:spPr/>
      <dgm:t>
        <a:bodyPr/>
        <a:lstStyle/>
        <a:p>
          <a:r>
            <a:rPr lang="ru-RU" dirty="0" smtClean="0"/>
            <a:t>Школа им. </a:t>
          </a:r>
          <a:r>
            <a:rPr lang="ru-RU" dirty="0" err="1" smtClean="0"/>
            <a:t>М.Горького</a:t>
          </a:r>
          <a:endParaRPr lang="ru-RU" dirty="0"/>
        </a:p>
      </dgm:t>
    </dgm:pt>
    <dgm:pt modelId="{438C6435-1C40-4C72-9CA9-2FB6A63A4AB3}" type="parTrans" cxnId="{5065ECC5-A508-40CE-BF24-8B6B2C31DD63}">
      <dgm:prSet/>
      <dgm:spPr/>
      <dgm:t>
        <a:bodyPr/>
        <a:lstStyle/>
        <a:p>
          <a:endParaRPr lang="ru-RU"/>
        </a:p>
      </dgm:t>
    </dgm:pt>
    <dgm:pt modelId="{AD9563BF-1AA5-45FD-BB7B-864419C2C2A9}" type="sibTrans" cxnId="{5065ECC5-A508-40CE-BF24-8B6B2C31DD63}">
      <dgm:prSet/>
      <dgm:spPr/>
      <dgm:t>
        <a:bodyPr/>
        <a:lstStyle/>
        <a:p>
          <a:endParaRPr lang="ru-RU"/>
        </a:p>
      </dgm:t>
    </dgm:pt>
    <dgm:pt modelId="{CEC59323-9D57-4118-9CFB-10F76D642217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Замена оконных  блоков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900,0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рублей;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760BA394-D25D-4E3A-AEB3-486BBEF15974}" type="parTrans" cxnId="{0C763C64-A202-4A26-9C90-8CE9E35D7F0F}">
      <dgm:prSet/>
      <dgm:spPr/>
      <dgm:t>
        <a:bodyPr/>
        <a:lstStyle/>
        <a:p>
          <a:endParaRPr lang="ru-RU"/>
        </a:p>
      </dgm:t>
    </dgm:pt>
    <dgm:pt modelId="{8AB92C19-2DEA-4767-A4F6-FA87E874C836}" type="sibTrans" cxnId="{0C763C64-A202-4A26-9C90-8CE9E35D7F0F}">
      <dgm:prSet/>
      <dgm:spPr/>
      <dgm:t>
        <a:bodyPr/>
        <a:lstStyle/>
        <a:p>
          <a:endParaRPr lang="ru-RU"/>
        </a:p>
      </dgm:t>
    </dgm:pt>
    <dgm:pt modelId="{147263EE-54EE-4652-B652-8FAB4E25D4C5}">
      <dgm:prSet phldrT="[Текст]"/>
      <dgm:spPr/>
      <dgm:t>
        <a:bodyPr/>
        <a:lstStyle/>
        <a:p>
          <a:r>
            <a:rPr lang="ru-RU" dirty="0" err="1" smtClean="0"/>
            <a:t>Тупиковская</a:t>
          </a:r>
          <a:r>
            <a:rPr lang="ru-RU" dirty="0" smtClean="0"/>
            <a:t> школа</a:t>
          </a:r>
          <a:endParaRPr lang="ru-RU" dirty="0"/>
        </a:p>
      </dgm:t>
    </dgm:pt>
    <dgm:pt modelId="{E4E5C3D1-3CC5-4265-9156-7D424D563F4B}" type="parTrans" cxnId="{B6124DB1-8816-44D0-A47F-6B5CEE757FD6}">
      <dgm:prSet/>
      <dgm:spPr/>
      <dgm:t>
        <a:bodyPr/>
        <a:lstStyle/>
        <a:p>
          <a:endParaRPr lang="ru-RU"/>
        </a:p>
      </dgm:t>
    </dgm:pt>
    <dgm:pt modelId="{90B7AA60-D0AD-4146-9F1B-4A3955C88A48}" type="sibTrans" cxnId="{B6124DB1-8816-44D0-A47F-6B5CEE757FD6}">
      <dgm:prSet/>
      <dgm:spPr/>
      <dgm:t>
        <a:bodyPr/>
        <a:lstStyle/>
        <a:p>
          <a:endParaRPr lang="ru-RU"/>
        </a:p>
      </dgm:t>
    </dgm:pt>
    <dgm:pt modelId="{4D68E0EA-E072-4D8E-9B95-1B99984A6A10}">
      <dgm:prSet phldrT="[Текст]" custT="1"/>
      <dgm:spPr/>
      <dgm:t>
        <a:bodyPr/>
        <a:lstStyle/>
        <a:p>
          <a:r>
            <a:rPr lang="ru-RU" sz="1800" dirty="0" smtClean="0">
              <a:latin typeface="Bahnschrift SemiCondensed" panose="020B0502040204020203" pitchFamily="34" charset="0"/>
            </a:rPr>
            <a:t>Ремонт крыльца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422,7 </a:t>
          </a:r>
          <a:r>
            <a:rPr lang="ru-RU" sz="1800" dirty="0" smtClean="0"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1B27063A-7373-4CEA-9DA2-7660627D7DB6}" type="parTrans" cxnId="{0C7090A5-0A0B-4095-9FA8-0CEAF884A5B1}">
      <dgm:prSet/>
      <dgm:spPr/>
      <dgm:t>
        <a:bodyPr/>
        <a:lstStyle/>
        <a:p>
          <a:endParaRPr lang="ru-RU"/>
        </a:p>
      </dgm:t>
    </dgm:pt>
    <dgm:pt modelId="{401D1AF4-BC9D-433D-9C06-EC59D87CDC41}" type="sibTrans" cxnId="{0C7090A5-0A0B-4095-9FA8-0CEAF884A5B1}">
      <dgm:prSet/>
      <dgm:spPr/>
      <dgm:t>
        <a:bodyPr/>
        <a:lstStyle/>
        <a:p>
          <a:endParaRPr lang="ru-RU"/>
        </a:p>
      </dgm:t>
    </dgm:pt>
    <dgm:pt modelId="{66393E4F-5116-461E-8D1E-24FB3F60C545}">
      <dgm:prSet phldrT="[Текст]" custT="1"/>
      <dgm:spPr/>
      <dgm:t>
        <a:bodyPr/>
        <a:lstStyle/>
        <a:p>
          <a:pPr algn="r"/>
          <a:endParaRPr lang="ru-RU" sz="1800" dirty="0">
            <a:latin typeface="Bahnschrift SemiCondensed" panose="020B0502040204020203" pitchFamily="34" charset="0"/>
          </a:endParaRPr>
        </a:p>
      </dgm:t>
    </dgm:pt>
    <dgm:pt modelId="{28043FBD-A2A2-488C-9D66-AB00C6173A6E}" type="parTrans" cxnId="{66B32F83-A151-41B2-907D-D11A69684E22}">
      <dgm:prSet/>
      <dgm:spPr/>
      <dgm:t>
        <a:bodyPr/>
        <a:lstStyle/>
        <a:p>
          <a:endParaRPr lang="ru-RU"/>
        </a:p>
      </dgm:t>
    </dgm:pt>
    <dgm:pt modelId="{98140474-3D23-4959-9829-51F2BE80BDDD}" type="sibTrans" cxnId="{66B32F83-A151-41B2-907D-D11A69684E22}">
      <dgm:prSet/>
      <dgm:spPr/>
      <dgm:t>
        <a:bodyPr/>
        <a:lstStyle/>
        <a:p>
          <a:endParaRPr lang="ru-RU"/>
        </a:p>
      </dgm:t>
    </dgm:pt>
    <dgm:pt modelId="{CDB87EB5-99D5-4E0B-A1B9-1A1B21DDED97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Замена ограждения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437,0 </a:t>
          </a:r>
          <a:r>
            <a:rPr lang="ru-RU" sz="18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рублей.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2CB99291-6007-4017-8AFF-7DE4842AC30D}" type="parTrans" cxnId="{7B1C8705-08A3-4EDB-B3E3-A5DA3C4A2391}">
      <dgm:prSet/>
      <dgm:spPr/>
      <dgm:t>
        <a:bodyPr/>
        <a:lstStyle/>
        <a:p>
          <a:endParaRPr lang="ru-RU"/>
        </a:p>
      </dgm:t>
    </dgm:pt>
    <dgm:pt modelId="{3727263F-AD59-452E-8226-0A5842950A19}" type="sibTrans" cxnId="{7B1C8705-08A3-4EDB-B3E3-A5DA3C4A2391}">
      <dgm:prSet/>
      <dgm:spPr/>
      <dgm:t>
        <a:bodyPr/>
        <a:lstStyle/>
        <a:p>
          <a:endParaRPr lang="ru-RU"/>
        </a:p>
      </dgm:t>
    </dgm:pt>
    <dgm:pt modelId="{330D1AC7-24CE-4075-9978-B3B6B586B943}">
      <dgm:prSet phldrT="[Текст]" custT="1"/>
      <dgm:spPr/>
      <dgm:t>
        <a:bodyPr/>
        <a:lstStyle/>
        <a:p>
          <a:pPr algn="r"/>
          <a:r>
            <a:rPr lang="ru-RU" sz="1800" dirty="0" smtClean="0">
              <a:latin typeface="Bahnschrift SemiCondensed" panose="020B0502040204020203" pitchFamily="34" charset="0"/>
            </a:rPr>
            <a:t>Монтаж пожарной сигнализации и голосового оповещения – </a:t>
          </a:r>
          <a:r>
            <a:rPr lang="ru-RU" sz="18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1 755,0 </a:t>
          </a:r>
          <a:r>
            <a:rPr lang="ru-RU" sz="18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</a:t>
          </a:r>
          <a:endParaRPr lang="ru-RU" sz="1800" dirty="0">
            <a:latin typeface="Bahnschrift SemiCondensed" panose="020B0502040204020203" pitchFamily="34" charset="0"/>
          </a:endParaRPr>
        </a:p>
      </dgm:t>
    </dgm:pt>
    <dgm:pt modelId="{024D4A0E-041A-4909-88DE-F076D97A0930}" type="parTrans" cxnId="{ED229AF6-9B2F-434B-AD43-BFD231A385F6}">
      <dgm:prSet/>
      <dgm:spPr/>
      <dgm:t>
        <a:bodyPr/>
        <a:lstStyle/>
        <a:p>
          <a:endParaRPr lang="ru-RU"/>
        </a:p>
      </dgm:t>
    </dgm:pt>
    <dgm:pt modelId="{8AA69199-FF6C-454E-AC46-43282D8E3463}" type="sibTrans" cxnId="{ED229AF6-9B2F-434B-AD43-BFD231A385F6}">
      <dgm:prSet/>
      <dgm:spPr/>
      <dgm:t>
        <a:bodyPr/>
        <a:lstStyle/>
        <a:p>
          <a:endParaRPr lang="ru-RU"/>
        </a:p>
      </dgm:t>
    </dgm:pt>
    <dgm:pt modelId="{7725EC7E-A1D0-4B7B-A5E5-74C0A6363F95}">
      <dgm:prSet phldrT="[Текст]" custT="1"/>
      <dgm:spPr/>
      <dgm:t>
        <a:bodyPr/>
        <a:lstStyle/>
        <a:p>
          <a:endParaRPr lang="ru-RU" sz="2000" dirty="0">
            <a:latin typeface="Bahnschrift SemiCondensed" panose="020B0502040204020203" pitchFamily="34" charset="0"/>
          </a:endParaRPr>
        </a:p>
      </dgm:t>
    </dgm:pt>
    <dgm:pt modelId="{9D801185-21E6-40B9-B10F-9CFD8A94A88D}" type="parTrans" cxnId="{75D69130-E92A-4571-8EC5-4D06AC20CC4C}">
      <dgm:prSet/>
      <dgm:spPr/>
      <dgm:t>
        <a:bodyPr/>
        <a:lstStyle/>
        <a:p>
          <a:endParaRPr lang="ru-RU"/>
        </a:p>
      </dgm:t>
    </dgm:pt>
    <dgm:pt modelId="{6198F651-140F-4470-8C82-5AFC2366502B}" type="sibTrans" cxnId="{75D69130-E92A-4571-8EC5-4D06AC20CC4C}">
      <dgm:prSet/>
      <dgm:spPr/>
      <dgm:t>
        <a:bodyPr/>
        <a:lstStyle/>
        <a:p>
          <a:endParaRPr lang="ru-RU"/>
        </a:p>
      </dgm:t>
    </dgm:pt>
    <dgm:pt modelId="{762EA832-FB99-4CF1-8FE0-08CDAC9E0038}" type="pres">
      <dgm:prSet presAssocID="{0A003092-9B4E-4333-A3A8-8909FF4A9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31D5AB-B662-4B75-A1A3-26931DDDFCAC}" type="pres">
      <dgm:prSet presAssocID="{0A003092-9B4E-4333-A3A8-8909FF4A9CB5}" presName="children" presStyleCnt="0"/>
      <dgm:spPr/>
    </dgm:pt>
    <dgm:pt modelId="{7B714881-B257-4DC3-8AE2-242B3353FA76}" type="pres">
      <dgm:prSet presAssocID="{0A003092-9B4E-4333-A3A8-8909FF4A9CB5}" presName="child1group" presStyleCnt="0"/>
      <dgm:spPr/>
    </dgm:pt>
    <dgm:pt modelId="{240C6FF1-3B8C-44A6-9DB7-05BD634FDD9B}" type="pres">
      <dgm:prSet presAssocID="{0A003092-9B4E-4333-A3A8-8909FF4A9CB5}" presName="child1" presStyleLbl="bgAcc1" presStyleIdx="0" presStyleCnt="4" custScaleX="120757" custLinFactNeighborX="-12593" custLinFactNeighborY="2270"/>
      <dgm:spPr/>
      <dgm:t>
        <a:bodyPr/>
        <a:lstStyle/>
        <a:p>
          <a:endParaRPr lang="ru-RU"/>
        </a:p>
      </dgm:t>
    </dgm:pt>
    <dgm:pt modelId="{1CB4FD32-A6BA-42D6-AD0C-8FCD80CC18E4}" type="pres">
      <dgm:prSet presAssocID="{0A003092-9B4E-4333-A3A8-8909FF4A9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349AF-F983-4515-86E1-A5BFBBDD3118}" type="pres">
      <dgm:prSet presAssocID="{0A003092-9B4E-4333-A3A8-8909FF4A9CB5}" presName="child2group" presStyleCnt="0"/>
      <dgm:spPr/>
    </dgm:pt>
    <dgm:pt modelId="{4479A1F5-1443-40BE-BA67-C36909DD8A8F}" type="pres">
      <dgm:prSet presAssocID="{0A003092-9B4E-4333-A3A8-8909FF4A9CB5}" presName="child2" presStyleLbl="bgAcc1" presStyleIdx="1" presStyleCnt="4" custScaleX="115839" custLinFactNeighborX="14134" custLinFactNeighborY="3848"/>
      <dgm:spPr/>
      <dgm:t>
        <a:bodyPr/>
        <a:lstStyle/>
        <a:p>
          <a:endParaRPr lang="ru-RU"/>
        </a:p>
      </dgm:t>
    </dgm:pt>
    <dgm:pt modelId="{6EFBD89C-2D83-4CB6-9DEC-AC4C244B949F}" type="pres">
      <dgm:prSet presAssocID="{0A003092-9B4E-4333-A3A8-8909FF4A9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8E664-CDEB-48E2-8C4F-7D063855691C}" type="pres">
      <dgm:prSet presAssocID="{0A003092-9B4E-4333-A3A8-8909FF4A9CB5}" presName="child3group" presStyleCnt="0"/>
      <dgm:spPr/>
    </dgm:pt>
    <dgm:pt modelId="{7F26279C-B860-4D12-96F0-6FEF65CCF332}" type="pres">
      <dgm:prSet presAssocID="{0A003092-9B4E-4333-A3A8-8909FF4A9CB5}" presName="child3" presStyleLbl="bgAcc1" presStyleIdx="2" presStyleCnt="4" custScaleX="119971" custLinFactNeighborX="10960" custLinFactNeighborY="-1116"/>
      <dgm:spPr/>
      <dgm:t>
        <a:bodyPr/>
        <a:lstStyle/>
        <a:p>
          <a:endParaRPr lang="ru-RU"/>
        </a:p>
      </dgm:t>
    </dgm:pt>
    <dgm:pt modelId="{AB5448B4-2AA7-4B5D-97F0-058E30D392AC}" type="pres">
      <dgm:prSet presAssocID="{0A003092-9B4E-4333-A3A8-8909FF4A9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5493D-7D00-422A-9AB5-5245BE7D58BD}" type="pres">
      <dgm:prSet presAssocID="{0A003092-9B4E-4333-A3A8-8909FF4A9CB5}" presName="child4group" presStyleCnt="0"/>
      <dgm:spPr/>
    </dgm:pt>
    <dgm:pt modelId="{B8C91C24-5817-43DA-98E2-B91AEBACA72B}" type="pres">
      <dgm:prSet presAssocID="{0A003092-9B4E-4333-A3A8-8909FF4A9CB5}" presName="child4" presStyleLbl="bgAcc1" presStyleIdx="3" presStyleCnt="4" custScaleX="117630" custLinFactNeighborX="-13362" custLinFactNeighborY="1066"/>
      <dgm:spPr/>
      <dgm:t>
        <a:bodyPr/>
        <a:lstStyle/>
        <a:p>
          <a:endParaRPr lang="ru-RU"/>
        </a:p>
      </dgm:t>
    </dgm:pt>
    <dgm:pt modelId="{B4D37C5E-6E75-4201-A4E8-069912A87798}" type="pres">
      <dgm:prSet presAssocID="{0A003092-9B4E-4333-A3A8-8909FF4A9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280D7-BC20-4939-B64C-E1FE0208F19B}" type="pres">
      <dgm:prSet presAssocID="{0A003092-9B4E-4333-A3A8-8909FF4A9CB5}" presName="childPlaceholder" presStyleCnt="0"/>
      <dgm:spPr/>
    </dgm:pt>
    <dgm:pt modelId="{05083FC4-069A-435E-A8E0-A156BC4A1EE3}" type="pres">
      <dgm:prSet presAssocID="{0A003092-9B4E-4333-A3A8-8909FF4A9CB5}" presName="circle" presStyleCnt="0"/>
      <dgm:spPr/>
    </dgm:pt>
    <dgm:pt modelId="{6486CB92-D069-4EFF-B0A0-6BC1A852B2D3}" type="pres">
      <dgm:prSet presAssocID="{0A003092-9B4E-4333-A3A8-8909FF4A9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1EFC1-5F03-45C8-80DE-6E7EBC63593A}" type="pres">
      <dgm:prSet presAssocID="{0A003092-9B4E-4333-A3A8-8909FF4A9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76BC1-836F-4285-B7DA-9F48424536C6}" type="pres">
      <dgm:prSet presAssocID="{0A003092-9B4E-4333-A3A8-8909FF4A9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3DBBC-02B1-4562-A0B2-243ED28C485C}" type="pres">
      <dgm:prSet presAssocID="{0A003092-9B4E-4333-A3A8-8909FF4A9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45A47-EA9B-42E4-9F18-D99D07A68E30}" type="pres">
      <dgm:prSet presAssocID="{0A003092-9B4E-4333-A3A8-8909FF4A9CB5}" presName="quadrantPlaceholder" presStyleCnt="0"/>
      <dgm:spPr/>
    </dgm:pt>
    <dgm:pt modelId="{28F3A4FA-69B8-4E19-B80D-839D7BA5BEFE}" type="pres">
      <dgm:prSet presAssocID="{0A003092-9B4E-4333-A3A8-8909FF4A9CB5}" presName="center1" presStyleLbl="fgShp" presStyleIdx="0" presStyleCnt="2"/>
      <dgm:spPr/>
    </dgm:pt>
    <dgm:pt modelId="{643F8A2B-C9B1-48EC-B258-8DCF52346AFF}" type="pres">
      <dgm:prSet presAssocID="{0A003092-9B4E-4333-A3A8-8909FF4A9CB5}" presName="center2" presStyleLbl="fgShp" presStyleIdx="1" presStyleCnt="2"/>
      <dgm:spPr/>
    </dgm:pt>
  </dgm:ptLst>
  <dgm:cxnLst>
    <dgm:cxn modelId="{EB937A00-478D-4B43-BCAF-3DEBF9B7FD91}" srcId="{0A003092-9B4E-4333-A3A8-8909FF4A9CB5}" destId="{626C573C-7BAF-49E6-807B-EB542BD6013A}" srcOrd="1" destOrd="0" parTransId="{AE63D12B-9D78-4F51-AB87-627870A6791C}" sibTransId="{3133613F-7A04-4756-A3C8-1C6D43D9E886}"/>
    <dgm:cxn modelId="{0C7090A5-0A0B-4095-9FA8-0CEAF884A5B1}" srcId="{147263EE-54EE-4652-B652-8FAB4E25D4C5}" destId="{4D68E0EA-E072-4D8E-9B95-1B99984A6A10}" srcOrd="0" destOrd="0" parTransId="{1B27063A-7373-4CEA-9DA2-7660627D7DB6}" sibTransId="{401D1AF4-BC9D-433D-9C06-EC59D87CDC41}"/>
    <dgm:cxn modelId="{EA395504-E9ED-4949-94E9-105821B36B21}" type="presOf" srcId="{CEC59323-9D57-4118-9CFB-10F76D642217}" destId="{7F26279C-B860-4D12-96F0-6FEF65CCF332}" srcOrd="0" destOrd="0" presId="urn:microsoft.com/office/officeart/2005/8/layout/cycle4"/>
    <dgm:cxn modelId="{75D69130-E92A-4571-8EC5-4D06AC20CC4C}" srcId="{3677C8E3-0DB9-4698-A035-5F17823C59F4}" destId="{7725EC7E-A1D0-4B7B-A5E5-74C0A6363F95}" srcOrd="1" destOrd="0" parTransId="{9D801185-21E6-40B9-B10F-9CFD8A94A88D}" sibTransId="{6198F651-140F-4470-8C82-5AFC2366502B}"/>
    <dgm:cxn modelId="{C6AD7701-581B-49FB-AF32-52AA311CF769}" type="presOf" srcId="{CEC59323-9D57-4118-9CFB-10F76D642217}" destId="{AB5448B4-2AA7-4B5D-97F0-058E30D392AC}" srcOrd="1" destOrd="0" presId="urn:microsoft.com/office/officeart/2005/8/layout/cycle4"/>
    <dgm:cxn modelId="{66B32F83-A151-41B2-907D-D11A69684E22}" srcId="{AF4FE4DD-B3AA-485E-B953-B4C84D776B67}" destId="{66393E4F-5116-461E-8D1E-24FB3F60C545}" srcOrd="2" destOrd="0" parTransId="{28043FBD-A2A2-488C-9D66-AB00C6173A6E}" sibTransId="{98140474-3D23-4959-9829-51F2BE80BDDD}"/>
    <dgm:cxn modelId="{097CB092-1D63-4A0C-B7ED-98F630A8B3BE}" type="presOf" srcId="{73B1FE19-3291-4B5E-8278-BDF24AC1A558}" destId="{240C6FF1-3B8C-44A6-9DB7-05BD634FDD9B}" srcOrd="0" destOrd="0" presId="urn:microsoft.com/office/officeart/2005/8/layout/cycle4"/>
    <dgm:cxn modelId="{FE5EF29D-6A9F-477D-BAE4-5C63095DCF80}" srcId="{0A003092-9B4E-4333-A3A8-8909FF4A9CB5}" destId="{3677C8E3-0DB9-4698-A035-5F17823C59F4}" srcOrd="0" destOrd="0" parTransId="{862454A2-1EEB-4BC4-9B49-D3E0C1D0C293}" sibTransId="{C10D1CA3-3033-4553-83F0-E80BC7C2AD1E}"/>
    <dgm:cxn modelId="{70966485-3643-49C9-83AC-7D07B26AC8CD}" type="presOf" srcId="{3677C8E3-0DB9-4698-A035-5F17823C59F4}" destId="{6486CB92-D069-4EFF-B0A0-6BC1A852B2D3}" srcOrd="0" destOrd="0" presId="urn:microsoft.com/office/officeart/2005/8/layout/cycle4"/>
    <dgm:cxn modelId="{5065ECC5-A508-40CE-BF24-8B6B2C31DD63}" srcId="{0A003092-9B4E-4333-A3A8-8909FF4A9CB5}" destId="{AF4FE4DD-B3AA-485E-B953-B4C84D776B67}" srcOrd="2" destOrd="0" parTransId="{438C6435-1C40-4C72-9CA9-2FB6A63A4AB3}" sibTransId="{AD9563BF-1AA5-45FD-BB7B-864419C2C2A9}"/>
    <dgm:cxn modelId="{97E4BD87-9DD5-4966-9558-421028FF9856}" type="presOf" srcId="{147263EE-54EE-4652-B652-8FAB4E25D4C5}" destId="{0083DBBC-02B1-4562-A0B2-243ED28C485C}" srcOrd="0" destOrd="0" presId="urn:microsoft.com/office/officeart/2005/8/layout/cycle4"/>
    <dgm:cxn modelId="{70DF2810-DBE3-4092-9F4B-9FC2852123F2}" type="presOf" srcId="{7725EC7E-A1D0-4B7B-A5E5-74C0A6363F95}" destId="{240C6FF1-3B8C-44A6-9DB7-05BD634FDD9B}" srcOrd="0" destOrd="1" presId="urn:microsoft.com/office/officeart/2005/8/layout/cycle4"/>
    <dgm:cxn modelId="{CABA254E-54D3-4A55-BCAA-7E06A153D353}" type="presOf" srcId="{AF4FE4DD-B3AA-485E-B953-B4C84D776B67}" destId="{3DD76BC1-836F-4285-B7DA-9F48424536C6}" srcOrd="0" destOrd="0" presId="urn:microsoft.com/office/officeart/2005/8/layout/cycle4"/>
    <dgm:cxn modelId="{7B1C8705-08A3-4EDB-B3E3-A5DA3C4A2391}" srcId="{AF4FE4DD-B3AA-485E-B953-B4C84D776B67}" destId="{CDB87EB5-99D5-4E0B-A1B9-1A1B21DDED97}" srcOrd="1" destOrd="0" parTransId="{2CB99291-6007-4017-8AFF-7DE4842AC30D}" sibTransId="{3727263F-AD59-452E-8226-0A5842950A19}"/>
    <dgm:cxn modelId="{B6C25BB3-33CA-4136-AD07-60BF2D77DE87}" type="presOf" srcId="{0A003092-9B4E-4333-A3A8-8909FF4A9CB5}" destId="{762EA832-FB99-4CF1-8FE0-08CDAC9E0038}" srcOrd="0" destOrd="0" presId="urn:microsoft.com/office/officeart/2005/8/layout/cycle4"/>
    <dgm:cxn modelId="{06BBE1F4-3F49-4DBD-A150-79CC04E73429}" type="presOf" srcId="{7725EC7E-A1D0-4B7B-A5E5-74C0A6363F95}" destId="{1CB4FD32-A6BA-42D6-AD0C-8FCD80CC18E4}" srcOrd="1" destOrd="1" presId="urn:microsoft.com/office/officeart/2005/8/layout/cycle4"/>
    <dgm:cxn modelId="{2F290D24-21BF-439C-816D-49097D803884}" type="presOf" srcId="{4D68E0EA-E072-4D8E-9B95-1B99984A6A10}" destId="{B8C91C24-5817-43DA-98E2-B91AEBACA72B}" srcOrd="0" destOrd="0" presId="urn:microsoft.com/office/officeart/2005/8/layout/cycle4"/>
    <dgm:cxn modelId="{748CC833-348B-4C2B-A2C4-1C1843B10D84}" type="presOf" srcId="{F4D4892D-211A-467E-BA74-8AF7516F316B}" destId="{4479A1F5-1443-40BE-BA67-C36909DD8A8F}" srcOrd="0" destOrd="0" presId="urn:microsoft.com/office/officeart/2005/8/layout/cycle4"/>
    <dgm:cxn modelId="{0C763C64-A202-4A26-9C90-8CE9E35D7F0F}" srcId="{AF4FE4DD-B3AA-485E-B953-B4C84D776B67}" destId="{CEC59323-9D57-4118-9CFB-10F76D642217}" srcOrd="0" destOrd="0" parTransId="{760BA394-D25D-4E3A-AEB3-486BBEF15974}" sibTransId="{8AB92C19-2DEA-4767-A4F6-FA87E874C836}"/>
    <dgm:cxn modelId="{B6124DB1-8816-44D0-A47F-6B5CEE757FD6}" srcId="{0A003092-9B4E-4333-A3A8-8909FF4A9CB5}" destId="{147263EE-54EE-4652-B652-8FAB4E25D4C5}" srcOrd="3" destOrd="0" parTransId="{E4E5C3D1-3CC5-4265-9156-7D424D563F4B}" sibTransId="{90B7AA60-D0AD-4146-9F1B-4A3955C88A48}"/>
    <dgm:cxn modelId="{709EF6F6-1D8E-4BD3-85C8-5C5A0BD8B313}" type="presOf" srcId="{CDB87EB5-99D5-4E0B-A1B9-1A1B21DDED97}" destId="{7F26279C-B860-4D12-96F0-6FEF65CCF332}" srcOrd="0" destOrd="1" presId="urn:microsoft.com/office/officeart/2005/8/layout/cycle4"/>
    <dgm:cxn modelId="{3FEFE01D-D343-4122-A2BF-0B1EE703CF56}" srcId="{3677C8E3-0DB9-4698-A035-5F17823C59F4}" destId="{73B1FE19-3291-4B5E-8278-BDF24AC1A558}" srcOrd="0" destOrd="0" parTransId="{E5D8C6A0-F5EB-4461-8649-9720B954FCAE}" sibTransId="{57D94DE8-653F-45B5-B5C2-FEE62558E118}"/>
    <dgm:cxn modelId="{2D31AA3D-AE33-4B48-8289-D4F99CBE16CA}" type="presOf" srcId="{4D68E0EA-E072-4D8E-9B95-1B99984A6A10}" destId="{B4D37C5E-6E75-4201-A4E8-069912A87798}" srcOrd="1" destOrd="0" presId="urn:microsoft.com/office/officeart/2005/8/layout/cycle4"/>
    <dgm:cxn modelId="{12880D18-EAE4-462B-A458-E2CCF4136880}" type="presOf" srcId="{73B1FE19-3291-4B5E-8278-BDF24AC1A558}" destId="{1CB4FD32-A6BA-42D6-AD0C-8FCD80CC18E4}" srcOrd="1" destOrd="0" presId="urn:microsoft.com/office/officeart/2005/8/layout/cycle4"/>
    <dgm:cxn modelId="{8CCDAEEA-EB31-426B-8B32-3D701C8ABEEE}" srcId="{626C573C-7BAF-49E6-807B-EB542BD6013A}" destId="{F4D4892D-211A-467E-BA74-8AF7516F316B}" srcOrd="0" destOrd="0" parTransId="{B568709D-B5B3-43CD-A61F-48CC8C86227D}" sibTransId="{2C149F02-7065-4658-B085-FD2102ED2AD7}"/>
    <dgm:cxn modelId="{28E98223-0258-4DF3-BF83-9D46E0FFCBE9}" type="presOf" srcId="{CDB87EB5-99D5-4E0B-A1B9-1A1B21DDED97}" destId="{AB5448B4-2AA7-4B5D-97F0-058E30D392AC}" srcOrd="1" destOrd="1" presId="urn:microsoft.com/office/officeart/2005/8/layout/cycle4"/>
    <dgm:cxn modelId="{F0D73F68-B94E-45B6-93A0-7E6AD49C02ED}" type="presOf" srcId="{330D1AC7-24CE-4075-9978-B3B6B586B943}" destId="{6EFBD89C-2D83-4CB6-9DEC-AC4C244B949F}" srcOrd="1" destOrd="1" presId="urn:microsoft.com/office/officeart/2005/8/layout/cycle4"/>
    <dgm:cxn modelId="{ED229AF6-9B2F-434B-AD43-BFD231A385F6}" srcId="{626C573C-7BAF-49E6-807B-EB542BD6013A}" destId="{330D1AC7-24CE-4075-9978-B3B6B586B943}" srcOrd="1" destOrd="0" parTransId="{024D4A0E-041A-4909-88DE-F076D97A0930}" sibTransId="{8AA69199-FF6C-454E-AC46-43282D8E3463}"/>
    <dgm:cxn modelId="{B71749DD-F766-4F07-8560-76315CEB5E20}" type="presOf" srcId="{66393E4F-5116-461E-8D1E-24FB3F60C545}" destId="{7F26279C-B860-4D12-96F0-6FEF65CCF332}" srcOrd="0" destOrd="2" presId="urn:microsoft.com/office/officeart/2005/8/layout/cycle4"/>
    <dgm:cxn modelId="{CCE4E4B1-2CFE-4231-AFDF-331B259FBDB0}" type="presOf" srcId="{F4D4892D-211A-467E-BA74-8AF7516F316B}" destId="{6EFBD89C-2D83-4CB6-9DEC-AC4C244B949F}" srcOrd="1" destOrd="0" presId="urn:microsoft.com/office/officeart/2005/8/layout/cycle4"/>
    <dgm:cxn modelId="{2A9232DE-0087-40AA-91AC-AA037AD2FF9D}" type="presOf" srcId="{330D1AC7-24CE-4075-9978-B3B6B586B943}" destId="{4479A1F5-1443-40BE-BA67-C36909DD8A8F}" srcOrd="0" destOrd="1" presId="urn:microsoft.com/office/officeart/2005/8/layout/cycle4"/>
    <dgm:cxn modelId="{EC3EC50D-E525-4977-88F0-D11F0A2D7E90}" type="presOf" srcId="{66393E4F-5116-461E-8D1E-24FB3F60C545}" destId="{AB5448B4-2AA7-4B5D-97F0-058E30D392AC}" srcOrd="1" destOrd="2" presId="urn:microsoft.com/office/officeart/2005/8/layout/cycle4"/>
    <dgm:cxn modelId="{5E131CA9-1605-4518-917F-3ED05FD21A04}" type="presOf" srcId="{626C573C-7BAF-49E6-807B-EB542BD6013A}" destId="{C721EFC1-5F03-45C8-80DE-6E7EBC63593A}" srcOrd="0" destOrd="0" presId="urn:microsoft.com/office/officeart/2005/8/layout/cycle4"/>
    <dgm:cxn modelId="{9F2F1809-00D0-4D2C-A305-45512762E993}" type="presParOf" srcId="{762EA832-FB99-4CF1-8FE0-08CDAC9E0038}" destId="{4531D5AB-B662-4B75-A1A3-26931DDDFCAC}" srcOrd="0" destOrd="0" presId="urn:microsoft.com/office/officeart/2005/8/layout/cycle4"/>
    <dgm:cxn modelId="{3D9B7C61-5AC3-44F6-89F6-203CDC73A43F}" type="presParOf" srcId="{4531D5AB-B662-4B75-A1A3-26931DDDFCAC}" destId="{7B714881-B257-4DC3-8AE2-242B3353FA76}" srcOrd="0" destOrd="0" presId="urn:microsoft.com/office/officeart/2005/8/layout/cycle4"/>
    <dgm:cxn modelId="{71078B75-5C0B-4364-AEBD-879188A09F91}" type="presParOf" srcId="{7B714881-B257-4DC3-8AE2-242B3353FA76}" destId="{240C6FF1-3B8C-44A6-9DB7-05BD634FDD9B}" srcOrd="0" destOrd="0" presId="urn:microsoft.com/office/officeart/2005/8/layout/cycle4"/>
    <dgm:cxn modelId="{0109D98C-7641-45D8-9000-5F04372CCDE5}" type="presParOf" srcId="{7B714881-B257-4DC3-8AE2-242B3353FA76}" destId="{1CB4FD32-A6BA-42D6-AD0C-8FCD80CC18E4}" srcOrd="1" destOrd="0" presId="urn:microsoft.com/office/officeart/2005/8/layout/cycle4"/>
    <dgm:cxn modelId="{6B19F0AA-9183-4CA6-811C-BF3DF10E38BC}" type="presParOf" srcId="{4531D5AB-B662-4B75-A1A3-26931DDDFCAC}" destId="{F30349AF-F983-4515-86E1-A5BFBBDD3118}" srcOrd="1" destOrd="0" presId="urn:microsoft.com/office/officeart/2005/8/layout/cycle4"/>
    <dgm:cxn modelId="{B075D414-91A5-4DEB-8827-7BAE25212127}" type="presParOf" srcId="{F30349AF-F983-4515-86E1-A5BFBBDD3118}" destId="{4479A1F5-1443-40BE-BA67-C36909DD8A8F}" srcOrd="0" destOrd="0" presId="urn:microsoft.com/office/officeart/2005/8/layout/cycle4"/>
    <dgm:cxn modelId="{2B894528-8581-4B61-9DFC-30816E77AFAE}" type="presParOf" srcId="{F30349AF-F983-4515-86E1-A5BFBBDD3118}" destId="{6EFBD89C-2D83-4CB6-9DEC-AC4C244B949F}" srcOrd="1" destOrd="0" presId="urn:microsoft.com/office/officeart/2005/8/layout/cycle4"/>
    <dgm:cxn modelId="{FADDAA82-C794-4213-99C2-9F4E5357154C}" type="presParOf" srcId="{4531D5AB-B662-4B75-A1A3-26931DDDFCAC}" destId="{A978E664-CDEB-48E2-8C4F-7D063855691C}" srcOrd="2" destOrd="0" presId="urn:microsoft.com/office/officeart/2005/8/layout/cycle4"/>
    <dgm:cxn modelId="{BFFE3CC0-D17F-4B1A-BF0B-C04E649985EC}" type="presParOf" srcId="{A978E664-CDEB-48E2-8C4F-7D063855691C}" destId="{7F26279C-B860-4D12-96F0-6FEF65CCF332}" srcOrd="0" destOrd="0" presId="urn:microsoft.com/office/officeart/2005/8/layout/cycle4"/>
    <dgm:cxn modelId="{A6552589-DDCF-4D71-B015-115F8A4D0EA9}" type="presParOf" srcId="{A978E664-CDEB-48E2-8C4F-7D063855691C}" destId="{AB5448B4-2AA7-4B5D-97F0-058E30D392AC}" srcOrd="1" destOrd="0" presId="urn:microsoft.com/office/officeart/2005/8/layout/cycle4"/>
    <dgm:cxn modelId="{28AB6F39-A1A7-4193-B381-DDE34BF02834}" type="presParOf" srcId="{4531D5AB-B662-4B75-A1A3-26931DDDFCAC}" destId="{49D5493D-7D00-422A-9AB5-5245BE7D58BD}" srcOrd="3" destOrd="0" presId="urn:microsoft.com/office/officeart/2005/8/layout/cycle4"/>
    <dgm:cxn modelId="{D58645AF-642D-48A8-8C73-5DABB5050999}" type="presParOf" srcId="{49D5493D-7D00-422A-9AB5-5245BE7D58BD}" destId="{B8C91C24-5817-43DA-98E2-B91AEBACA72B}" srcOrd="0" destOrd="0" presId="urn:microsoft.com/office/officeart/2005/8/layout/cycle4"/>
    <dgm:cxn modelId="{F518F3EE-580B-470F-B459-50B47FC140C8}" type="presParOf" srcId="{49D5493D-7D00-422A-9AB5-5245BE7D58BD}" destId="{B4D37C5E-6E75-4201-A4E8-069912A87798}" srcOrd="1" destOrd="0" presId="urn:microsoft.com/office/officeart/2005/8/layout/cycle4"/>
    <dgm:cxn modelId="{B51162E2-E481-433D-8C90-F5B1FC9D1B62}" type="presParOf" srcId="{4531D5AB-B662-4B75-A1A3-26931DDDFCAC}" destId="{45F280D7-BC20-4939-B64C-E1FE0208F19B}" srcOrd="4" destOrd="0" presId="urn:microsoft.com/office/officeart/2005/8/layout/cycle4"/>
    <dgm:cxn modelId="{89CCC796-29A2-48FB-9D0A-D804C5473522}" type="presParOf" srcId="{762EA832-FB99-4CF1-8FE0-08CDAC9E0038}" destId="{05083FC4-069A-435E-A8E0-A156BC4A1EE3}" srcOrd="1" destOrd="0" presId="urn:microsoft.com/office/officeart/2005/8/layout/cycle4"/>
    <dgm:cxn modelId="{532CACE7-0C67-4A27-9728-970EA2572693}" type="presParOf" srcId="{05083FC4-069A-435E-A8E0-A156BC4A1EE3}" destId="{6486CB92-D069-4EFF-B0A0-6BC1A852B2D3}" srcOrd="0" destOrd="0" presId="urn:microsoft.com/office/officeart/2005/8/layout/cycle4"/>
    <dgm:cxn modelId="{D6CD9FFB-D2DD-462B-A985-4AD360F8B1EB}" type="presParOf" srcId="{05083FC4-069A-435E-A8E0-A156BC4A1EE3}" destId="{C721EFC1-5F03-45C8-80DE-6E7EBC63593A}" srcOrd="1" destOrd="0" presId="urn:microsoft.com/office/officeart/2005/8/layout/cycle4"/>
    <dgm:cxn modelId="{C8C72318-79B7-4281-9EBA-6CDFFC0A45F9}" type="presParOf" srcId="{05083FC4-069A-435E-A8E0-A156BC4A1EE3}" destId="{3DD76BC1-836F-4285-B7DA-9F48424536C6}" srcOrd="2" destOrd="0" presId="urn:microsoft.com/office/officeart/2005/8/layout/cycle4"/>
    <dgm:cxn modelId="{F5A4F45C-D380-4B79-8E80-18DE4ABDAABD}" type="presParOf" srcId="{05083FC4-069A-435E-A8E0-A156BC4A1EE3}" destId="{0083DBBC-02B1-4562-A0B2-243ED28C485C}" srcOrd="3" destOrd="0" presId="urn:microsoft.com/office/officeart/2005/8/layout/cycle4"/>
    <dgm:cxn modelId="{98017982-4A2A-4D73-9E83-85E325C82407}" type="presParOf" srcId="{05083FC4-069A-435E-A8E0-A156BC4A1EE3}" destId="{51F45A47-EA9B-42E4-9F18-D99D07A68E30}" srcOrd="4" destOrd="0" presId="urn:microsoft.com/office/officeart/2005/8/layout/cycle4"/>
    <dgm:cxn modelId="{7442B05A-2A2E-4AA2-8E54-F41F13308838}" type="presParOf" srcId="{762EA832-FB99-4CF1-8FE0-08CDAC9E0038}" destId="{28F3A4FA-69B8-4E19-B80D-839D7BA5BEFE}" srcOrd="2" destOrd="0" presId="urn:microsoft.com/office/officeart/2005/8/layout/cycle4"/>
    <dgm:cxn modelId="{70773103-9C80-46CB-B5A6-4964FE150767}" type="presParOf" srcId="{762EA832-FB99-4CF1-8FE0-08CDAC9E0038}" destId="{643F8A2B-C9B1-48EC-B258-8DCF52346AF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E2F2B4-E081-40D0-9312-16245465F19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1ED5D4B-65E4-4449-9CB4-B37D6A1A937A}">
      <dgm:prSet custT="1"/>
      <dgm:spPr/>
      <dgm:t>
        <a:bodyPr/>
        <a:lstStyle/>
        <a:p>
          <a:pPr rtl="0"/>
          <a:r>
            <a:rPr lang="ru-RU" sz="1100" dirty="0" smtClean="0"/>
            <a:t>-</a:t>
          </a:r>
          <a:r>
            <a:rPr lang="ru-RU" sz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dirty="0" smtClean="0"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latin typeface="Sitka Small" panose="02000505000000020004" pitchFamily="2" charset="0"/>
            </a:rPr>
            <a:t>82 296,9 </a:t>
          </a:r>
          <a:r>
            <a:rPr lang="ru-RU" sz="1200" dirty="0" smtClean="0">
              <a:latin typeface="Sitka Small" panose="02000505000000020004" pitchFamily="2" charset="0"/>
            </a:rPr>
            <a:t>тыс. руб.;</a:t>
          </a:r>
          <a:endParaRPr lang="ru-RU" sz="1200" dirty="0">
            <a:latin typeface="Sitka Small" panose="02000505000000020004" pitchFamily="2" charset="0"/>
          </a:endParaRPr>
        </a:p>
      </dgm:t>
    </dgm:pt>
    <dgm:pt modelId="{14C144A9-87F9-4A3E-B23C-5737C5E60C60}" type="parTrans" cxnId="{01A9E607-5FF3-48D1-880F-8A328F4C61C2}">
      <dgm:prSet/>
      <dgm:spPr/>
      <dgm:t>
        <a:bodyPr/>
        <a:lstStyle/>
        <a:p>
          <a:endParaRPr lang="ru-RU"/>
        </a:p>
      </dgm:t>
    </dgm:pt>
    <dgm:pt modelId="{22939E06-B622-4AB5-BECB-A85BED89C409}" type="sibTrans" cxnId="{01A9E607-5FF3-48D1-880F-8A328F4C61C2}">
      <dgm:prSet/>
      <dgm:spPr/>
      <dgm:t>
        <a:bodyPr/>
        <a:lstStyle/>
        <a:p>
          <a:endParaRPr lang="ru-RU"/>
        </a:p>
      </dgm:t>
    </dgm:pt>
    <dgm:pt modelId="{2C7FE31F-72BC-4A49-95F9-B15125ADD962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14 230,6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9FE481EE-10DF-4938-AC7C-282D9E9FBA15}" type="parTrans" cxnId="{1E9B39D5-D154-4933-B70E-065299A64F62}">
      <dgm:prSet/>
      <dgm:spPr/>
      <dgm:t>
        <a:bodyPr/>
        <a:lstStyle/>
        <a:p>
          <a:endParaRPr lang="ru-RU"/>
        </a:p>
      </dgm:t>
    </dgm:pt>
    <dgm:pt modelId="{33F3151A-A0B9-4C2C-A5A7-87DB59704590}" type="sibTrans" cxnId="{1E9B39D5-D154-4933-B70E-065299A64F62}">
      <dgm:prSet/>
      <dgm:spPr/>
      <dgm:t>
        <a:bodyPr/>
        <a:lstStyle/>
        <a:p>
          <a:endParaRPr lang="ru-RU"/>
        </a:p>
      </dgm:t>
    </dgm:pt>
    <dgm:pt modelId="{0CA7D27D-D7CB-4947-A685-653DE5CFB25C}" type="pres">
      <dgm:prSet presAssocID="{1BE2F2B4-E081-40D0-9312-16245465F1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54D24D-E8FA-45C2-92BD-B6E7B240D4DE}" type="pres">
      <dgm:prSet presAssocID="{11ED5D4B-65E4-4449-9CB4-B37D6A1A937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B9692-B770-47B2-AA89-F9EB12EA6816}" type="pres">
      <dgm:prSet presAssocID="{22939E06-B622-4AB5-BECB-A85BED89C409}" presName="spacer" presStyleCnt="0"/>
      <dgm:spPr/>
    </dgm:pt>
    <dgm:pt modelId="{287F886B-9E3A-476B-AE8E-D575CED8ED6E}" type="pres">
      <dgm:prSet presAssocID="{2C7FE31F-72BC-4A49-95F9-B15125ADD96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5B76A3-F04A-40DC-99B5-4F0915CC4D54}" type="presOf" srcId="{2C7FE31F-72BC-4A49-95F9-B15125ADD962}" destId="{287F886B-9E3A-476B-AE8E-D575CED8ED6E}" srcOrd="0" destOrd="0" presId="urn:microsoft.com/office/officeart/2005/8/layout/vList2"/>
    <dgm:cxn modelId="{42FD32AE-A91E-4A5F-AA9F-0E2AEF336320}" type="presOf" srcId="{1BE2F2B4-E081-40D0-9312-16245465F198}" destId="{0CA7D27D-D7CB-4947-A685-653DE5CFB25C}" srcOrd="0" destOrd="0" presId="urn:microsoft.com/office/officeart/2005/8/layout/vList2"/>
    <dgm:cxn modelId="{65486C35-B10F-45F6-95FC-4B8CE65D1385}" type="presOf" srcId="{11ED5D4B-65E4-4449-9CB4-B37D6A1A937A}" destId="{D554D24D-E8FA-45C2-92BD-B6E7B240D4DE}" srcOrd="0" destOrd="0" presId="urn:microsoft.com/office/officeart/2005/8/layout/vList2"/>
    <dgm:cxn modelId="{1E9B39D5-D154-4933-B70E-065299A64F62}" srcId="{1BE2F2B4-E081-40D0-9312-16245465F198}" destId="{2C7FE31F-72BC-4A49-95F9-B15125ADD962}" srcOrd="1" destOrd="0" parTransId="{9FE481EE-10DF-4938-AC7C-282D9E9FBA15}" sibTransId="{33F3151A-A0B9-4C2C-A5A7-87DB59704590}"/>
    <dgm:cxn modelId="{01A9E607-5FF3-48D1-880F-8A328F4C61C2}" srcId="{1BE2F2B4-E081-40D0-9312-16245465F198}" destId="{11ED5D4B-65E4-4449-9CB4-B37D6A1A937A}" srcOrd="0" destOrd="0" parTransId="{14C144A9-87F9-4A3E-B23C-5737C5E60C60}" sibTransId="{22939E06-B622-4AB5-BECB-A85BED89C409}"/>
    <dgm:cxn modelId="{64827A2C-C9A0-43E0-BFD6-9280FE10AEB7}" type="presParOf" srcId="{0CA7D27D-D7CB-4947-A685-653DE5CFB25C}" destId="{D554D24D-E8FA-45C2-92BD-B6E7B240D4DE}" srcOrd="0" destOrd="0" presId="urn:microsoft.com/office/officeart/2005/8/layout/vList2"/>
    <dgm:cxn modelId="{FDE013CC-60DA-46A6-B389-0956C008207F}" type="presParOf" srcId="{0CA7D27D-D7CB-4947-A685-653DE5CFB25C}" destId="{31BB9692-B770-47B2-AA89-F9EB12EA6816}" srcOrd="1" destOrd="0" presId="urn:microsoft.com/office/officeart/2005/8/layout/vList2"/>
    <dgm:cxn modelId="{28981FC8-40F1-4211-ACA5-B868811CE110}" type="presParOf" srcId="{0CA7D27D-D7CB-4947-A685-653DE5CFB25C}" destId="{287F886B-9E3A-476B-AE8E-D575CED8ED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6016BC1-F865-4D06-86F2-80C470C8C2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365AFF-3925-49E7-A267-8925222936F6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2024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96 527,5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97,8 </a:t>
          </a:r>
          <a:r>
            <a:rPr lang="ru-RU" dirty="0" smtClean="0">
              <a:latin typeface="Sitka Small" panose="02000505000000020004" pitchFamily="2" charset="0"/>
            </a:rPr>
            <a:t>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98 663,7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9101B849-7C81-48FC-AC40-33E07EB1BC10}" type="parTrans" cxnId="{22BE18D9-FF5F-4E2F-BA3C-45A7DC8CA40F}">
      <dgm:prSet/>
      <dgm:spPr/>
      <dgm:t>
        <a:bodyPr/>
        <a:lstStyle/>
        <a:p>
          <a:endParaRPr lang="ru-RU"/>
        </a:p>
      </dgm:t>
    </dgm:pt>
    <dgm:pt modelId="{4D1302FF-69B6-43E6-BA66-BF8266271CF8}" type="sibTrans" cxnId="{22BE18D9-FF5F-4E2F-BA3C-45A7DC8CA40F}">
      <dgm:prSet/>
      <dgm:spPr/>
      <dgm:t>
        <a:bodyPr/>
        <a:lstStyle/>
        <a:p>
          <a:endParaRPr lang="ru-RU"/>
        </a:p>
      </dgm:t>
    </dgm:pt>
    <dgm:pt modelId="{284DA754-6465-45EA-BE2C-91CE4E26C4E5}" type="pres">
      <dgm:prSet presAssocID="{06016BC1-F865-4D06-86F2-80C470C8C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93446-3F2C-4B32-8D3E-2CB2366D0492}" type="pres">
      <dgm:prSet presAssocID="{6D365AFF-3925-49E7-A267-8925222936F6}" presName="parentText" presStyleLbl="node1" presStyleIdx="0" presStyleCnt="1" custLinFactNeighborY="-91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187DC-4AD7-47F6-8390-DA0FA1408371}" type="presOf" srcId="{6D365AFF-3925-49E7-A267-8925222936F6}" destId="{59093446-3F2C-4B32-8D3E-2CB2366D0492}" srcOrd="0" destOrd="0" presId="urn:microsoft.com/office/officeart/2005/8/layout/vList2"/>
    <dgm:cxn modelId="{9DB2DDC5-0C32-4958-B06D-72F02844F3AC}" type="presOf" srcId="{06016BC1-F865-4D06-86F2-80C470C8C273}" destId="{284DA754-6465-45EA-BE2C-91CE4E26C4E5}" srcOrd="0" destOrd="0" presId="urn:microsoft.com/office/officeart/2005/8/layout/vList2"/>
    <dgm:cxn modelId="{22BE18D9-FF5F-4E2F-BA3C-45A7DC8CA40F}" srcId="{06016BC1-F865-4D06-86F2-80C470C8C273}" destId="{6D365AFF-3925-49E7-A267-8925222936F6}" srcOrd="0" destOrd="0" parTransId="{9101B849-7C81-48FC-AC40-33E07EB1BC10}" sibTransId="{4D1302FF-69B6-43E6-BA66-BF8266271CF8}"/>
    <dgm:cxn modelId="{96C6AB7E-2CF8-4830-9DF9-79117F2B064F}" type="presParOf" srcId="{284DA754-6465-45EA-BE2C-91CE4E26C4E5}" destId="{59093446-3F2C-4B32-8D3E-2CB2366D04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84B94B-7B58-4578-94FA-9D433C05CD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0FB6B-2176-46F7-AC96-B82BA2D36C3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dirty="0">
            <a:latin typeface="Sitka Small" panose="02000505000000020004" pitchFamily="2" charset="0"/>
          </a:endParaRPr>
        </a:p>
      </dgm:t>
    </dgm:pt>
    <dgm:pt modelId="{35DAC28B-D908-487A-8551-0D4A2268FE91}" type="parTrans" cxnId="{5B7E8F75-988C-47C4-A7A5-F056FE85B89E}">
      <dgm:prSet/>
      <dgm:spPr/>
      <dgm:t>
        <a:bodyPr/>
        <a:lstStyle/>
        <a:p>
          <a:endParaRPr lang="ru-RU"/>
        </a:p>
      </dgm:t>
    </dgm:pt>
    <dgm:pt modelId="{F71B1689-4B5F-4537-B557-82608AF31970}" type="sibTrans" cxnId="{5B7E8F75-988C-47C4-A7A5-F056FE85B89E}">
      <dgm:prSet/>
      <dgm:spPr/>
      <dgm:t>
        <a:bodyPr/>
        <a:lstStyle/>
        <a:p>
          <a:endParaRPr lang="ru-RU"/>
        </a:p>
      </dgm:t>
    </dgm:pt>
    <dgm:pt modelId="{16449FB9-BFBC-49B0-A1EC-32C6286EE2BE}" type="pres">
      <dgm:prSet presAssocID="{3B84B94B-7B58-4578-94FA-9D433C05CD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4DB98C-386D-4060-9C98-23FC9F743A38}" type="pres">
      <dgm:prSet presAssocID="{A610FB6B-2176-46F7-AC96-B82BA2D36C36}" presName="parentText" presStyleLbl="node1" presStyleIdx="0" presStyleCnt="1" custLinFactNeighborX="1287" custLinFactNeighborY="-20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7E8F75-988C-47C4-A7A5-F056FE85B89E}" srcId="{3B84B94B-7B58-4578-94FA-9D433C05CD4D}" destId="{A610FB6B-2176-46F7-AC96-B82BA2D36C36}" srcOrd="0" destOrd="0" parTransId="{35DAC28B-D908-487A-8551-0D4A2268FE91}" sibTransId="{F71B1689-4B5F-4537-B557-82608AF31970}"/>
    <dgm:cxn modelId="{6B497064-3A9D-49F2-807A-E9F13C1E136E}" type="presOf" srcId="{3B84B94B-7B58-4578-94FA-9D433C05CD4D}" destId="{16449FB9-BFBC-49B0-A1EC-32C6286EE2BE}" srcOrd="0" destOrd="0" presId="urn:microsoft.com/office/officeart/2005/8/layout/vList2"/>
    <dgm:cxn modelId="{F3A43B3A-37B1-4338-991A-B356B907FF28}" type="presOf" srcId="{A610FB6B-2176-46F7-AC96-B82BA2D36C36}" destId="{F14DB98C-386D-4060-9C98-23FC9F743A38}" srcOrd="0" destOrd="0" presId="urn:microsoft.com/office/officeart/2005/8/layout/vList2"/>
    <dgm:cxn modelId="{A210E144-CF6B-479B-AE0F-81E484EE2EF4}" type="presParOf" srcId="{16449FB9-BFBC-49B0-A1EC-32C6286EE2BE}" destId="{F14DB98C-386D-4060-9C98-23FC9F743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-4999" custLinFactNeighborY="-28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F1B64-7EFE-46A4-8088-3CF6DB1C17C4}" type="presOf" srcId="{DF2D1168-C179-4476-8718-FA6B6972800F}" destId="{AC398A1F-0C51-4A34-9E6F-17B7C83BCBF7}" srcOrd="0" destOrd="0" presId="urn:microsoft.com/office/officeart/2005/8/layout/process1"/>
    <dgm:cxn modelId="{322F36B5-73C1-4EB0-8064-533604394184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77786313-9E92-4A90-BA31-99D2E8824A2E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Сохранение действующих льгот и преференций для инвесторов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поступление в консолидированный  бюджет налоговых и неналоговых доходов в сумме </a:t>
          </a:r>
          <a:r>
            <a:rPr lang="en-US" sz="2000" dirty="0" smtClean="0">
              <a:latin typeface="Franklin Gothic Book" panose="020B0503020102020204" pitchFamily="34" charset="0"/>
            </a:rPr>
            <a:t>106 975</a:t>
          </a:r>
          <a:r>
            <a:rPr lang="ru-RU" sz="2000" dirty="0" smtClean="0">
              <a:latin typeface="Franklin Gothic Book" panose="020B0503020102020204" pitchFamily="34" charset="0"/>
            </a:rPr>
            <a:t>,9 тыс. рублей, что на 4 122,1  тыс. рублей или 4,0% больше уровня 2023 года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Увеличилось до 201 количество субъектов СМП, осуществляющих свою деятельность на территории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За 2024 год трудоустроено 5 человек, признанных ранее безработными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 отношении  2 ранее не зарегистрированных объектов недвижимости поданы сведения на регистрацию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B88F481B-685E-41DF-893B-DF922384D106}" type="presOf" srcId="{11724F9B-A9B6-497A-ABCC-F7F5F8EA7B13}" destId="{3E215DDD-360F-4C3F-AF61-2D7614C8B141}" srcOrd="0" destOrd="0" presId="urn:microsoft.com/office/officeart/2005/8/layout/vList3"/>
    <dgm:cxn modelId="{68A8323E-83BD-4EB5-8881-BCA7CD6FDC32}" type="presOf" srcId="{DCE58B99-2F00-4D63-BE64-111B4D3180DC}" destId="{555D8DE5-0DCE-4B81-B8BB-17CD35AC9AA3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67B52B7C-5F37-4AA4-A803-217FC68FC8FF}" type="presOf" srcId="{2CDB8F11-75FA-421D-B163-5C2187796A7C}" destId="{AD20D943-70C8-4A98-82F2-73C14B5EC0CA}" srcOrd="0" destOrd="0" presId="urn:microsoft.com/office/officeart/2005/8/layout/vList3"/>
    <dgm:cxn modelId="{F9F7A749-BFF5-4CE1-A091-4E8851F7FA05}" type="presOf" srcId="{CDD37EF6-5A57-4057-8FB0-606F15725C8B}" destId="{2CFF9B66-C5AE-40DF-BB5E-A72B68A47B5F}" srcOrd="0" destOrd="0" presId="urn:microsoft.com/office/officeart/2005/8/layout/vList3"/>
    <dgm:cxn modelId="{CE489100-6B0D-439D-85B8-888F9283F7D6}" type="presOf" srcId="{6E78D853-2BAB-49F9-BF7A-E74BBDF75672}" destId="{30168CFE-FA15-4595-BBC5-8E6A8B5D2020}" srcOrd="0" destOrd="0" presId="urn:microsoft.com/office/officeart/2005/8/layout/vList3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AEADC763-3DB9-464C-B7EC-077C254AFC10}" type="presOf" srcId="{93B71B81-1A19-4BC6-8ABB-5E70747657CD}" destId="{76E43C41-5B67-434D-A0F0-AE551C6060DB}" srcOrd="0" destOrd="0" presId="urn:microsoft.com/office/officeart/2005/8/layout/vList3"/>
    <dgm:cxn modelId="{374D8EEB-3C26-44CD-9224-FB63679EA7CB}" type="presOf" srcId="{68F9CE17-4E1B-49DE-A15B-907392F72220}" destId="{B9613442-FBDC-445E-A015-5094ABB9B85E}" srcOrd="0" destOrd="0" presId="urn:microsoft.com/office/officeart/2005/8/layout/vList3"/>
    <dgm:cxn modelId="{844F3D8D-8416-4236-9EB5-429EEBEE2BD9}" type="presParOf" srcId="{30168CFE-FA15-4595-BBC5-8E6A8B5D2020}" destId="{4C4EFD78-343F-408E-9989-4EEF7C8F4A0C}" srcOrd="0" destOrd="0" presId="urn:microsoft.com/office/officeart/2005/8/layout/vList3"/>
    <dgm:cxn modelId="{BB43587D-CE14-4C74-BF50-1681D600BA31}" type="presParOf" srcId="{4C4EFD78-343F-408E-9989-4EEF7C8F4A0C}" destId="{C2E5ED50-1F78-4D07-B0EA-A691D878FB30}" srcOrd="0" destOrd="0" presId="urn:microsoft.com/office/officeart/2005/8/layout/vList3"/>
    <dgm:cxn modelId="{2403A04E-608D-4804-8BD4-3EF90A7D0A8E}" type="presParOf" srcId="{4C4EFD78-343F-408E-9989-4EEF7C8F4A0C}" destId="{76E43C41-5B67-434D-A0F0-AE551C6060DB}" srcOrd="1" destOrd="0" presId="urn:microsoft.com/office/officeart/2005/8/layout/vList3"/>
    <dgm:cxn modelId="{55B2645A-9EE0-4DE1-BD5F-F7AB9FB64B8C}" type="presParOf" srcId="{30168CFE-FA15-4595-BBC5-8E6A8B5D2020}" destId="{5B5FFAC4-D1C7-40DB-A884-8EFCACC3BC7E}" srcOrd="1" destOrd="0" presId="urn:microsoft.com/office/officeart/2005/8/layout/vList3"/>
    <dgm:cxn modelId="{9B04B84F-0D43-4CBB-8040-2C672279110B}" type="presParOf" srcId="{30168CFE-FA15-4595-BBC5-8E6A8B5D2020}" destId="{F1056BD0-93A9-491B-A1C6-45AAA588E10D}" srcOrd="2" destOrd="0" presId="urn:microsoft.com/office/officeart/2005/8/layout/vList3"/>
    <dgm:cxn modelId="{61603DC7-78CE-4A91-A8BB-2D71062C51ED}" type="presParOf" srcId="{F1056BD0-93A9-491B-A1C6-45AAA588E10D}" destId="{A200E86B-49BC-44FC-9105-C5AF799FECF8}" srcOrd="0" destOrd="0" presId="urn:microsoft.com/office/officeart/2005/8/layout/vList3"/>
    <dgm:cxn modelId="{5321EE49-5A80-466E-8E34-260E9FBDAA55}" type="presParOf" srcId="{F1056BD0-93A9-491B-A1C6-45AAA588E10D}" destId="{3E215DDD-360F-4C3F-AF61-2D7614C8B141}" srcOrd="1" destOrd="0" presId="urn:microsoft.com/office/officeart/2005/8/layout/vList3"/>
    <dgm:cxn modelId="{CE004E71-8608-4C65-80E4-253A06C4D034}" type="presParOf" srcId="{30168CFE-FA15-4595-BBC5-8E6A8B5D2020}" destId="{B3BE700E-B03D-46EB-8915-6BC6BB89979D}" srcOrd="3" destOrd="0" presId="urn:microsoft.com/office/officeart/2005/8/layout/vList3"/>
    <dgm:cxn modelId="{D100B21C-BFC7-4B60-8A92-E50C76696664}" type="presParOf" srcId="{30168CFE-FA15-4595-BBC5-8E6A8B5D2020}" destId="{831EBE65-2018-4D6D-A5F0-9EDB61EB1CD5}" srcOrd="4" destOrd="0" presId="urn:microsoft.com/office/officeart/2005/8/layout/vList3"/>
    <dgm:cxn modelId="{F318D989-3ED4-4E05-B300-6F13502BE5BA}" type="presParOf" srcId="{831EBE65-2018-4D6D-A5F0-9EDB61EB1CD5}" destId="{7581FDFD-5345-4B6F-89BB-F9A632FC5412}" srcOrd="0" destOrd="0" presId="urn:microsoft.com/office/officeart/2005/8/layout/vList3"/>
    <dgm:cxn modelId="{30884098-D5B9-400B-90E0-235C5DC4700D}" type="presParOf" srcId="{831EBE65-2018-4D6D-A5F0-9EDB61EB1CD5}" destId="{555D8DE5-0DCE-4B81-B8BB-17CD35AC9AA3}" srcOrd="1" destOrd="0" presId="urn:microsoft.com/office/officeart/2005/8/layout/vList3"/>
    <dgm:cxn modelId="{5563A756-14EC-428E-BDB4-30F64EFB96F5}" type="presParOf" srcId="{30168CFE-FA15-4595-BBC5-8E6A8B5D2020}" destId="{6E574BFB-B1A1-4836-8BBF-1C5D0EC80DCA}" srcOrd="5" destOrd="0" presId="urn:microsoft.com/office/officeart/2005/8/layout/vList3"/>
    <dgm:cxn modelId="{7D878ABD-058F-4E37-8F53-570A5B979FF7}" type="presParOf" srcId="{30168CFE-FA15-4595-BBC5-8E6A8B5D2020}" destId="{484F974E-F860-4EFB-A61F-62385F7EDFA0}" srcOrd="6" destOrd="0" presId="urn:microsoft.com/office/officeart/2005/8/layout/vList3"/>
    <dgm:cxn modelId="{C128528F-E10E-4E42-A042-15C0A593442A}" type="presParOf" srcId="{484F974E-F860-4EFB-A61F-62385F7EDFA0}" destId="{43508742-3B14-4E15-A062-620BF18A1902}" srcOrd="0" destOrd="0" presId="urn:microsoft.com/office/officeart/2005/8/layout/vList3"/>
    <dgm:cxn modelId="{660325D3-9DAB-4AB4-AB5C-41A827B338E1}" type="presParOf" srcId="{484F974E-F860-4EFB-A61F-62385F7EDFA0}" destId="{2CFF9B66-C5AE-40DF-BB5E-A72B68A47B5F}" srcOrd="1" destOrd="0" presId="urn:microsoft.com/office/officeart/2005/8/layout/vList3"/>
    <dgm:cxn modelId="{BF60E021-EBAE-4773-8345-4F5E59AB5939}" type="presParOf" srcId="{30168CFE-FA15-4595-BBC5-8E6A8B5D2020}" destId="{951B672F-1C8D-47DC-815C-E3A4F2CC5729}" srcOrd="7" destOrd="0" presId="urn:microsoft.com/office/officeart/2005/8/layout/vList3"/>
    <dgm:cxn modelId="{B8CB3952-A2A5-4E64-B00F-6841D589B6B5}" type="presParOf" srcId="{30168CFE-FA15-4595-BBC5-8E6A8B5D2020}" destId="{99F3126B-8916-439F-BC4B-293701963560}" srcOrd="8" destOrd="0" presId="urn:microsoft.com/office/officeart/2005/8/layout/vList3"/>
    <dgm:cxn modelId="{D5FA77D2-17AF-4ADA-B483-81C42F0D6A37}" type="presParOf" srcId="{99F3126B-8916-439F-BC4B-293701963560}" destId="{71A2EC46-EBF3-49C2-98C4-B0FDCCECFCB2}" srcOrd="0" destOrd="0" presId="urn:microsoft.com/office/officeart/2005/8/layout/vList3"/>
    <dgm:cxn modelId="{8BC31492-D26B-43F0-B1B5-A1C3A548B7B3}" type="presParOf" srcId="{99F3126B-8916-439F-BC4B-293701963560}" destId="{AD20D943-70C8-4A98-82F2-73C14B5EC0CA}" srcOrd="1" destOrd="0" presId="urn:microsoft.com/office/officeart/2005/8/layout/vList3"/>
    <dgm:cxn modelId="{5B06F1F8-26B6-4156-97D1-ED04B45806F5}" type="presParOf" srcId="{30168CFE-FA15-4595-BBC5-8E6A8B5D2020}" destId="{9DE14E96-8076-407C-A8E3-A4B1E1AB4DD7}" srcOrd="9" destOrd="0" presId="urn:microsoft.com/office/officeart/2005/8/layout/vList3"/>
    <dgm:cxn modelId="{666A1756-DDFB-4539-99C6-6E6BE4E59473}" type="presParOf" srcId="{30168CFE-FA15-4595-BBC5-8E6A8B5D2020}" destId="{7CB01B4A-F364-4094-BAD2-DB5E3E109291}" srcOrd="10" destOrd="0" presId="urn:microsoft.com/office/officeart/2005/8/layout/vList3"/>
    <dgm:cxn modelId="{3AE71455-EDA8-42A8-8116-145272186F42}" type="presParOf" srcId="{7CB01B4A-F364-4094-BAD2-DB5E3E109291}" destId="{51A8FA49-6A15-4D16-BCE2-4BECA0159FE4}" srcOrd="0" destOrd="0" presId="urn:microsoft.com/office/officeart/2005/8/layout/vList3"/>
    <dgm:cxn modelId="{B21E0335-1E24-454C-82A5-50A96D0EC84A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73019EEB-7B3C-4907-86B6-4C19B3CB158A}">
      <dgm:prSet/>
      <dgm:spPr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 custLinFactNeighborY="62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F3A6C171-8B11-4828-A39B-E24552F7BD7E}" type="presOf" srcId="{73019EEB-7B3C-4907-86B6-4C19B3CB158A}" destId="{55DFD5C7-582B-4500-87D8-27EDE1A921D7}" srcOrd="0" destOrd="0" presId="urn:microsoft.com/office/officeart/2005/8/layout/vList2"/>
    <dgm:cxn modelId="{373F4638-7E0C-4114-9ED0-1ACC7A134281}" type="presOf" srcId="{1B917082-36C9-47BA-A66F-C49980565326}" destId="{1AC12EC1-0B94-421F-9EFC-643D177A3567}" srcOrd="0" destOrd="0" presId="urn:microsoft.com/office/officeart/2005/8/layout/vList2"/>
    <dgm:cxn modelId="{9DAA7C39-5F5D-4CEA-B214-F48E4137933A}" type="presParOf" srcId="{1AC12EC1-0B94-421F-9EFC-643D177A3567}" destId="{55DFD5C7-582B-4500-87D8-27EDE1A921D7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2024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24,2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65,6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37,0</a:t>
          </a:r>
          <a:r>
            <a:rPr lang="ru-RU" sz="1600" dirty="0" smtClean="0">
              <a:latin typeface="Sitka Small" panose="02000505000000020004" pitchFamily="2" charset="0"/>
            </a:rPr>
            <a:t> тыс. рублей) на установку энергосберегающих светильников.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NeighborX="-10000" custLinFactNeighborY="91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074BB5-E786-4CEA-8FDF-B3D700A4908B}" type="presOf" srcId="{CEFB5E53-F1BB-4A73-A0FD-B3C3AE0558F2}" destId="{7BA06D5E-C783-4E3A-9FAC-70222BF1E2F5}" srcOrd="0" destOrd="0" presId="urn:microsoft.com/office/officeart/2005/8/layout/vList2"/>
    <dgm:cxn modelId="{4EABD1A2-423E-4D5C-AE5D-0E3D85C821E7}" type="presOf" srcId="{2DEFA8E7-02C9-4A55-B781-324F34F95CF9}" destId="{12DB7482-09C5-468C-A52E-8BA0FEA54AC7}" srcOrd="0" destOrd="0" presId="urn:microsoft.com/office/officeart/2005/8/layout/vList2"/>
    <dgm:cxn modelId="{4462AB32-FDC0-48DC-8FA1-B4C657D5C85F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16B7CF1F-F8CA-4EAB-AFA6-B92B26D99327}" type="presParOf" srcId="{23BABC86-F4BB-4761-B0A9-6B7A7511AE65}" destId="{7BA06D5E-C783-4E3A-9FAC-70222BF1E2F5}" srcOrd="0" destOrd="0" presId="urn:microsoft.com/office/officeart/2005/8/layout/vList2"/>
    <dgm:cxn modelId="{08592136-CB3C-46AB-B5A5-09866BBDCC60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4137" custLinFactNeighborY="46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8234A-96DF-42E8-B033-34C114B8734E}" type="presOf" srcId="{DF2D1168-C179-4476-8718-FA6B6972800F}" destId="{AC398A1F-0C51-4A34-9E6F-17B7C83BCBF7}" srcOrd="0" destOrd="0" presId="urn:microsoft.com/office/officeart/2005/8/layout/process1"/>
    <dgm:cxn modelId="{C337B81A-FF6E-4A30-8580-0E76E4EC6117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C2A6FB90-472C-468A-AC8A-D7D33C59D973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73019EEB-7B3C-4907-86B6-4C19B3CB158A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dirty="0"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015A82-D16A-49C5-B336-35AA73E397CE}" type="presOf" srcId="{1B917082-36C9-47BA-A66F-C49980565326}" destId="{1AC12EC1-0B94-421F-9EFC-643D177A3567}" srcOrd="0" destOrd="0" presId="urn:microsoft.com/office/officeart/2005/8/layout/vList2"/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83192CF4-DA93-460A-A871-5C54CB886B74}" type="presOf" srcId="{73019EEB-7B3C-4907-86B6-4C19B3CB158A}" destId="{55DFD5C7-582B-4500-87D8-27EDE1A921D7}" srcOrd="0" destOrd="0" presId="urn:microsoft.com/office/officeart/2005/8/layout/vList2"/>
    <dgm:cxn modelId="{8CC62E5C-C994-4B52-A755-E6069D6C4193}" type="presParOf" srcId="{1AC12EC1-0B94-421F-9EFC-643D177A3567}" destId="{55DFD5C7-582B-4500-87D8-27EDE1A921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2024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7,8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53,3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14,7</a:t>
          </a:r>
          <a:r>
            <a:rPr lang="ru-RU" sz="1600" dirty="0" smtClean="0">
              <a:latin typeface="Sitka Small" panose="02000505000000020004" pitchFamily="2" charset="0"/>
            </a:rPr>
            <a:t> тыс. рублей) на обеспечение деятельности народной дружины.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469080" custLinFactY="-31557" custLinFactNeighborX="-56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F8685-1E73-427E-85F4-486C3DC21984}" type="presOf" srcId="{2DEFA8E7-02C9-4A55-B781-324F34F95CF9}" destId="{12DB7482-09C5-468C-A52E-8BA0FEA54AC7}" srcOrd="0" destOrd="0" presId="urn:microsoft.com/office/officeart/2005/8/layout/vList2"/>
    <dgm:cxn modelId="{AD65F004-5AB9-47A6-BB12-DB04B5678BF2}" type="presOf" srcId="{CEFB5E53-F1BB-4A73-A0FD-B3C3AE0558F2}" destId="{7BA06D5E-C783-4E3A-9FAC-70222BF1E2F5}" srcOrd="0" destOrd="0" presId="urn:microsoft.com/office/officeart/2005/8/layout/vList2"/>
    <dgm:cxn modelId="{16A836FA-7D22-4101-A065-3A6C4EFF6D39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F85685B7-239A-4D1B-9619-6B10518817B8}" type="presParOf" srcId="{23BABC86-F4BB-4761-B0A9-6B7A7511AE65}" destId="{7BA06D5E-C783-4E3A-9FAC-70222BF1E2F5}" srcOrd="0" destOrd="0" presId="urn:microsoft.com/office/officeart/2005/8/layout/vList2"/>
    <dgm:cxn modelId="{F18CFF49-24EE-4A2F-8AB6-4733D2DADC25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980B74C-D512-4121-9BD4-A84FD1FD9A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729C6FF-7745-4CB0-9531-25A3426DB99B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dirty="0">
            <a:latin typeface="Sitka Small" panose="02000505000000020004" pitchFamily="2" charset="0"/>
          </a:endParaRPr>
        </a:p>
      </dgm:t>
    </dgm:pt>
    <dgm:pt modelId="{C5A36403-26DF-47F8-A9F5-F2E012962A30}" type="parTrans" cxnId="{78DD3917-A1DE-48EC-BBDB-F74C81262A3E}">
      <dgm:prSet/>
      <dgm:spPr/>
      <dgm:t>
        <a:bodyPr/>
        <a:lstStyle/>
        <a:p>
          <a:endParaRPr lang="ru-RU"/>
        </a:p>
      </dgm:t>
    </dgm:pt>
    <dgm:pt modelId="{DCE9BEA9-B576-4B6F-97AA-1A44BB44CA4E}" type="sibTrans" cxnId="{78DD3917-A1DE-48EC-BBDB-F74C81262A3E}">
      <dgm:prSet/>
      <dgm:spPr/>
      <dgm:t>
        <a:bodyPr/>
        <a:lstStyle/>
        <a:p>
          <a:endParaRPr lang="ru-RU"/>
        </a:p>
      </dgm:t>
    </dgm:pt>
    <dgm:pt modelId="{16DAEF40-52B6-43A5-8005-E326175CFED4}" type="pres">
      <dgm:prSet presAssocID="{C980B74C-D512-4121-9BD4-A84FD1FD9A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1B99B-5C3E-4A41-95A4-B1151479FC34}" type="pres">
      <dgm:prSet presAssocID="{4729C6FF-7745-4CB0-9531-25A3426DB99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D3917-A1DE-48EC-BBDB-F74C81262A3E}" srcId="{C980B74C-D512-4121-9BD4-A84FD1FD9ADD}" destId="{4729C6FF-7745-4CB0-9531-25A3426DB99B}" srcOrd="0" destOrd="0" parTransId="{C5A36403-26DF-47F8-A9F5-F2E012962A30}" sibTransId="{DCE9BEA9-B576-4B6F-97AA-1A44BB44CA4E}"/>
    <dgm:cxn modelId="{374EF1FE-2533-443D-BC35-3FD3840A2A91}" type="presOf" srcId="{C980B74C-D512-4121-9BD4-A84FD1FD9ADD}" destId="{16DAEF40-52B6-43A5-8005-E326175CFED4}" srcOrd="0" destOrd="0" presId="urn:microsoft.com/office/officeart/2005/8/layout/vList2"/>
    <dgm:cxn modelId="{E849B9BC-1DD9-4C96-BCA4-450F113D773E}" type="presOf" srcId="{4729C6FF-7745-4CB0-9531-25A3426DB99B}" destId="{9591B99B-5C3E-4A41-95A4-B1151479FC34}" srcOrd="0" destOrd="0" presId="urn:microsoft.com/office/officeart/2005/8/layout/vList2"/>
    <dgm:cxn modelId="{99B46928-6DB0-4B50-82BF-12CEB04C2B71}" type="presParOf" srcId="{16DAEF40-52B6-43A5-8005-E326175CFED4}" destId="{9591B99B-5C3E-4A41-95A4-B1151479FC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ECC5700-49BD-4D8A-94AF-027B761D543B}" type="doc">
      <dgm:prSet loTypeId="urn:microsoft.com/office/officeart/2005/8/layout/process1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0C3C42D-950E-4FCE-9886-72ACFE1A7033}">
      <dgm:prSet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2024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1 475,9</a:t>
          </a:r>
          <a:r>
            <a:rPr lang="ru-RU" sz="16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100,0 % </a:t>
          </a:r>
          <a:r>
            <a:rPr lang="ru-RU" sz="1600" dirty="0" smtClean="0">
              <a:latin typeface="Sitka Small" panose="02000505000000020004" pitchFamily="2" charset="0"/>
            </a:rPr>
            <a:t>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1 475,9</a:t>
          </a:r>
          <a:r>
            <a:rPr lang="ru-RU" sz="1600" dirty="0" smtClean="0">
              <a:latin typeface="Sitka Small" panose="02000505000000020004" pitchFamily="2" charset="0"/>
            </a:rPr>
            <a:t> тыс. рублей) на организацию транспортного обслуживания населения на пассажирских муниципальных маршрутах.</a:t>
          </a:r>
        </a:p>
        <a:p>
          <a:pPr algn="just" rtl="0"/>
          <a:endParaRPr lang="ru-RU" sz="1400" dirty="0">
            <a:latin typeface="Sitka Small" panose="02000505000000020004" pitchFamily="2" charset="0"/>
          </a:endParaRPr>
        </a:p>
      </dgm:t>
    </dgm:pt>
    <dgm:pt modelId="{1C17C3FD-0E38-4505-857E-8C44471AF9A0}" type="parTrans" cxnId="{C6AD0942-8801-4072-9276-341CE3D1802B}">
      <dgm:prSet/>
      <dgm:spPr/>
      <dgm:t>
        <a:bodyPr/>
        <a:lstStyle/>
        <a:p>
          <a:endParaRPr lang="ru-RU"/>
        </a:p>
      </dgm:t>
    </dgm:pt>
    <dgm:pt modelId="{E0448085-A668-430F-B67F-5E5F71797ADA}" type="sibTrans" cxnId="{C6AD0942-8801-4072-9276-341CE3D1802B}">
      <dgm:prSet/>
      <dgm:spPr/>
      <dgm:t>
        <a:bodyPr/>
        <a:lstStyle/>
        <a:p>
          <a:endParaRPr lang="ru-RU"/>
        </a:p>
      </dgm:t>
    </dgm:pt>
    <dgm:pt modelId="{BEEBD6D7-C5D5-43A8-A40E-274B7E07BEC0}" type="pres">
      <dgm:prSet presAssocID="{7ECC5700-49BD-4D8A-94AF-027B761D54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48621-19AB-4E0C-A1BC-F425E1762C71}" type="pres">
      <dgm:prSet presAssocID="{D0C3C42D-950E-4FCE-9886-72ACFE1A7033}" presName="node" presStyleLbl="node1" presStyleIdx="0" presStyleCnt="1" custLinFactNeighborX="1313" custLinFactNeighborY="-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A09A5-F293-43C9-8D1D-D158DB867AAF}" type="presOf" srcId="{D0C3C42D-950E-4FCE-9886-72ACFE1A7033}" destId="{7C648621-19AB-4E0C-A1BC-F425E1762C71}" srcOrd="0" destOrd="0" presId="urn:microsoft.com/office/officeart/2005/8/layout/process1"/>
    <dgm:cxn modelId="{C6AD0942-8801-4072-9276-341CE3D1802B}" srcId="{7ECC5700-49BD-4D8A-94AF-027B761D543B}" destId="{D0C3C42D-950E-4FCE-9886-72ACFE1A7033}" srcOrd="0" destOrd="0" parTransId="{1C17C3FD-0E38-4505-857E-8C44471AF9A0}" sibTransId="{E0448085-A668-430F-B67F-5E5F71797ADA}"/>
    <dgm:cxn modelId="{3528574E-F20F-497C-88E7-A0681ABD55D4}" type="presOf" srcId="{7ECC5700-49BD-4D8A-94AF-027B761D543B}" destId="{BEEBD6D7-C5D5-43A8-A40E-274B7E07BEC0}" srcOrd="0" destOrd="0" presId="urn:microsoft.com/office/officeart/2005/8/layout/process1"/>
    <dgm:cxn modelId="{C10950C9-EE20-41A4-A827-047197FBF542}" type="presParOf" srcId="{BEEBD6D7-C5D5-43A8-A40E-274B7E07BEC0}" destId="{7C648621-19AB-4E0C-A1BC-F425E1762C7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0AA8A85-60D4-4CD2-A304-3A694A2C58C6}" type="doc">
      <dgm:prSet loTypeId="urn:microsoft.com/office/officeart/2005/8/layout/process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930FE83-CC97-4549-8F60-0572D67774C0}">
      <dgm:prSet/>
      <dgm:spPr/>
      <dgm:t>
        <a:bodyPr/>
        <a:lstStyle/>
        <a:p>
          <a:pPr algn="just" rtl="0"/>
          <a:r>
            <a:rPr lang="ru-RU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6FA6EC6-6E2E-405C-95E4-B2BDC9C91520}" type="parTrans" cxnId="{1B8FB0A7-D1C7-4EC7-9CD5-6A3A876337A6}">
      <dgm:prSet/>
      <dgm:spPr/>
      <dgm:t>
        <a:bodyPr/>
        <a:lstStyle/>
        <a:p>
          <a:endParaRPr lang="ru-RU"/>
        </a:p>
      </dgm:t>
    </dgm:pt>
    <dgm:pt modelId="{68558FAC-E00E-4A46-B81A-A01A16847C0D}" type="sibTrans" cxnId="{1B8FB0A7-D1C7-4EC7-9CD5-6A3A876337A6}">
      <dgm:prSet/>
      <dgm:spPr/>
      <dgm:t>
        <a:bodyPr/>
        <a:lstStyle/>
        <a:p>
          <a:endParaRPr lang="ru-RU"/>
        </a:p>
      </dgm:t>
    </dgm:pt>
    <dgm:pt modelId="{7A3CD9C5-3135-4B37-A943-3B902C1D8F43}" type="pres">
      <dgm:prSet presAssocID="{A0AA8A85-60D4-4CD2-A304-3A694A2C58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0F10B2-F2B4-42BD-927B-88F3B69D6A9F}" type="pres">
      <dgm:prSet presAssocID="{0930FE83-CC97-4549-8F60-0572D67774C0}" presName="node" presStyleLbl="node1" presStyleIdx="0" presStyleCnt="1" custScaleX="97383" custLinFactNeighborX="-576" custLinFactNeighborY="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FB0A7-D1C7-4EC7-9CD5-6A3A876337A6}" srcId="{A0AA8A85-60D4-4CD2-A304-3A694A2C58C6}" destId="{0930FE83-CC97-4549-8F60-0572D67774C0}" srcOrd="0" destOrd="0" parTransId="{76FA6EC6-6E2E-405C-95E4-B2BDC9C91520}" sibTransId="{68558FAC-E00E-4A46-B81A-A01A16847C0D}"/>
    <dgm:cxn modelId="{49F2FE04-31F0-4BE7-99AD-18A6DE795A0B}" type="presOf" srcId="{0930FE83-CC97-4549-8F60-0572D67774C0}" destId="{560F10B2-F2B4-42BD-927B-88F3B69D6A9F}" srcOrd="0" destOrd="0" presId="urn:microsoft.com/office/officeart/2005/8/layout/process1"/>
    <dgm:cxn modelId="{4D001AE6-7771-42E5-80D9-0D080D57B87F}" type="presOf" srcId="{A0AA8A85-60D4-4CD2-A304-3A694A2C58C6}" destId="{7A3CD9C5-3135-4B37-A943-3B902C1D8F43}" srcOrd="0" destOrd="0" presId="urn:microsoft.com/office/officeart/2005/8/layout/process1"/>
    <dgm:cxn modelId="{7A5D6CBE-A92F-48BD-8516-C55A966448DC}" type="presParOf" srcId="{7A3CD9C5-3135-4B37-A943-3B902C1D8F43}" destId="{560F10B2-F2B4-42BD-927B-88F3B69D6A9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5EF12F8-0C66-4A3A-8151-00D1B58E04DD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1600C60-7AC4-4DC9-A1C2-2FBBAA2BB74C}">
      <dgm:prSet custT="1"/>
      <dgm:spPr/>
      <dgm:t>
        <a:bodyPr/>
        <a:lstStyle/>
        <a:p>
          <a:pPr algn="just"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2024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1 000,0 </a:t>
          </a:r>
          <a:r>
            <a:rPr lang="ru-RU" sz="1400" dirty="0" smtClean="0">
              <a:latin typeface="Sitka Small" panose="02000505000000020004" pitchFamily="2" charset="0"/>
            </a:rPr>
            <a:t>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</a:t>
          </a:r>
          <a:r>
            <a:rPr lang="ru-RU" sz="1400" b="1" dirty="0" smtClean="0">
              <a:latin typeface="Sitka Small" panose="02000505000000020004" pitchFamily="2" charset="0"/>
            </a:rPr>
            <a:t>1 000,0 </a:t>
          </a:r>
          <a:r>
            <a:rPr lang="ru-RU" sz="1400" dirty="0" smtClean="0">
              <a:latin typeface="Sitka Small" panose="02000505000000020004" pitchFamily="2" charset="0"/>
            </a:rPr>
            <a:t>тыс. рублей)- субсидия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BAE3D0E-11F5-43D4-8C9F-89E8917FDF68}" type="parTrans" cxnId="{1D2D0EC7-5F9C-463A-B50D-6DC8C65F4C9F}">
      <dgm:prSet/>
      <dgm:spPr/>
      <dgm:t>
        <a:bodyPr/>
        <a:lstStyle/>
        <a:p>
          <a:endParaRPr lang="ru-RU"/>
        </a:p>
      </dgm:t>
    </dgm:pt>
    <dgm:pt modelId="{0C20BAE2-2F4A-43CD-BF6F-AC5037567A5F}" type="sibTrans" cxnId="{1D2D0EC7-5F9C-463A-B50D-6DC8C65F4C9F}">
      <dgm:prSet/>
      <dgm:spPr/>
      <dgm:t>
        <a:bodyPr/>
        <a:lstStyle/>
        <a:p>
          <a:endParaRPr lang="ru-RU"/>
        </a:p>
      </dgm:t>
    </dgm:pt>
    <dgm:pt modelId="{F447F925-39BD-46B7-963D-C9BD487630A1}" type="pres">
      <dgm:prSet presAssocID="{E5EF12F8-0C66-4A3A-8151-00D1B58E04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4CFB2-3EAF-4758-B700-0A9226678951}" type="pres">
      <dgm:prSet presAssocID="{A1600C60-7AC4-4DC9-A1C2-2FBBAA2BB74C}" presName="parentText" presStyleLbl="node1" presStyleIdx="0" presStyleCnt="1" custLinFactNeighborX="738" custLinFactNeighborY="281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1DA131-6519-42B2-9CA4-ADB63284BE58}" type="presOf" srcId="{E5EF12F8-0C66-4A3A-8151-00D1B58E04DD}" destId="{F447F925-39BD-46B7-963D-C9BD487630A1}" srcOrd="0" destOrd="0" presId="urn:microsoft.com/office/officeart/2005/8/layout/vList2"/>
    <dgm:cxn modelId="{10B37B6C-1459-4164-9E6A-21E7A6639234}" type="presOf" srcId="{A1600C60-7AC4-4DC9-A1C2-2FBBAA2BB74C}" destId="{3AC4CFB2-3EAF-4758-B700-0A9226678951}" srcOrd="0" destOrd="0" presId="urn:microsoft.com/office/officeart/2005/8/layout/vList2"/>
    <dgm:cxn modelId="{1D2D0EC7-5F9C-463A-B50D-6DC8C65F4C9F}" srcId="{E5EF12F8-0C66-4A3A-8151-00D1B58E04DD}" destId="{A1600C60-7AC4-4DC9-A1C2-2FBBAA2BB74C}" srcOrd="0" destOrd="0" parTransId="{3BAE3D0E-11F5-43D4-8C9F-89E8917FDF68}" sibTransId="{0C20BAE2-2F4A-43CD-BF6F-AC5037567A5F}"/>
    <dgm:cxn modelId="{3DF0B06B-A192-4879-923A-C6E2539E1CF5}" type="presParOf" srcId="{F447F925-39BD-46B7-963D-C9BD487630A1}" destId="{3AC4CFB2-3EAF-4758-B700-0A92266789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EEB6719-6B8A-43DA-91A7-9113E0F82851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6E83E64-3D70-4A32-8C7F-BB7BC6F5B0A8}">
      <dgm:prSet/>
      <dgm:spPr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dirty="0">
            <a:latin typeface="Sitka Small" panose="02000505000000020004" pitchFamily="2" charset="0"/>
          </a:endParaRPr>
        </a:p>
      </dgm:t>
    </dgm:pt>
    <dgm:pt modelId="{DE03F626-EA40-4AF3-B0AD-D768B60AD3D4}" type="parTrans" cxnId="{EC21891B-2326-45D5-8091-4B16674E7472}">
      <dgm:prSet/>
      <dgm:spPr/>
      <dgm:t>
        <a:bodyPr/>
        <a:lstStyle/>
        <a:p>
          <a:endParaRPr lang="ru-RU"/>
        </a:p>
      </dgm:t>
    </dgm:pt>
    <dgm:pt modelId="{A8192A95-1778-4284-BC3D-3ABCCAD80924}" type="sibTrans" cxnId="{EC21891B-2326-45D5-8091-4B16674E7472}">
      <dgm:prSet/>
      <dgm:spPr/>
      <dgm:t>
        <a:bodyPr/>
        <a:lstStyle/>
        <a:p>
          <a:endParaRPr lang="ru-RU"/>
        </a:p>
      </dgm:t>
    </dgm:pt>
    <dgm:pt modelId="{839B9620-DE27-4023-8897-4F8EEF491313}" type="pres">
      <dgm:prSet presAssocID="{0EEB6719-6B8A-43DA-91A7-9113E0F82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1DCF0-6431-4724-B322-561E26EFDF65}" type="pres">
      <dgm:prSet presAssocID="{36E83E64-3D70-4A32-8C7F-BB7BC6F5B0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1891B-2326-45D5-8091-4B16674E7472}" srcId="{0EEB6719-6B8A-43DA-91A7-9113E0F82851}" destId="{36E83E64-3D70-4A32-8C7F-BB7BC6F5B0A8}" srcOrd="0" destOrd="0" parTransId="{DE03F626-EA40-4AF3-B0AD-D768B60AD3D4}" sibTransId="{A8192A95-1778-4284-BC3D-3ABCCAD80924}"/>
    <dgm:cxn modelId="{6332BAD8-2026-4A13-9DC6-F354A3B153A0}" type="presOf" srcId="{0EEB6719-6B8A-43DA-91A7-9113E0F82851}" destId="{839B9620-DE27-4023-8897-4F8EEF491313}" srcOrd="0" destOrd="0" presId="urn:microsoft.com/office/officeart/2005/8/layout/vList2"/>
    <dgm:cxn modelId="{BED8AAFA-F7BD-421F-8260-A3C963931D57}" type="presOf" srcId="{36E83E64-3D70-4A32-8C7F-BB7BC6F5B0A8}" destId="{2041DCF0-6431-4724-B322-561E26EFDF65}" srcOrd="0" destOrd="0" presId="urn:microsoft.com/office/officeart/2005/8/layout/vList2"/>
    <dgm:cxn modelId="{BA82AA4E-70A3-4F4C-BE3B-8717B4F9A702}" type="presParOf" srcId="{839B9620-DE27-4023-8897-4F8EEF491313}" destId="{2041DCF0-6431-4724-B322-561E26EFDF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Исполнение бюджета в рамках 18 муниципальных программ, кассовое исполнение которых составило в целом более 98,9%.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2024 год. 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на 2024 год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A4E15B59-90B7-40C1-A544-8FA8B82ABAFF}" type="presOf" srcId="{DCE58B99-2F00-4D63-BE64-111B4D3180DC}" destId="{555D8DE5-0DCE-4B81-B8BB-17CD35AC9AA3}" srcOrd="0" destOrd="0" presId="urn:microsoft.com/office/officeart/2005/8/layout/vList3"/>
    <dgm:cxn modelId="{1464C392-728F-4522-AE98-8C3484DC5348}" type="presOf" srcId="{6E78D853-2BAB-49F9-BF7A-E74BBDF75672}" destId="{30168CFE-FA15-4595-BBC5-8E6A8B5D2020}" srcOrd="0" destOrd="0" presId="urn:microsoft.com/office/officeart/2005/8/layout/vList3"/>
    <dgm:cxn modelId="{537E6F11-E506-49BB-B475-437DA14F3AC2}" type="presOf" srcId="{11724F9B-A9B6-497A-ABCC-F7F5F8EA7B13}" destId="{3E215DDD-360F-4C3F-AF61-2D7614C8B141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F74FB885-A602-4DBE-9703-0A3F0E9176A7}" type="presOf" srcId="{93B71B81-1A19-4BC6-8ABB-5E70747657CD}" destId="{76E43C41-5B67-434D-A0F0-AE551C6060DB}" srcOrd="0" destOrd="0" presId="urn:microsoft.com/office/officeart/2005/8/layout/vList3"/>
    <dgm:cxn modelId="{46C44130-2165-439B-B165-0A95C6F9DEB6}" type="presOf" srcId="{68F9CE17-4E1B-49DE-A15B-907392F72220}" destId="{B9613442-FBDC-445E-A015-5094ABB9B85E}" srcOrd="0" destOrd="0" presId="urn:microsoft.com/office/officeart/2005/8/layout/vList3"/>
    <dgm:cxn modelId="{C4079825-C759-42DC-912D-148DD6525D53}" type="presOf" srcId="{2CDB8F11-75FA-421D-B163-5C2187796A7C}" destId="{AD20D943-70C8-4A98-82F2-73C14B5EC0CA}" srcOrd="0" destOrd="0" presId="urn:microsoft.com/office/officeart/2005/8/layout/vList3"/>
    <dgm:cxn modelId="{AF1483EC-89D4-49DD-95E0-8E6DC7A64F3F}" type="presOf" srcId="{CDD37EF6-5A57-4057-8FB0-606F15725C8B}" destId="{2CFF9B66-C5AE-40DF-BB5E-A72B68A47B5F}" srcOrd="0" destOrd="0" presId="urn:microsoft.com/office/officeart/2005/8/layout/vList3"/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3A8AF5FB-107C-42CB-8488-29DF7ABE40DE}" type="presParOf" srcId="{30168CFE-FA15-4595-BBC5-8E6A8B5D2020}" destId="{4C4EFD78-343F-408E-9989-4EEF7C8F4A0C}" srcOrd="0" destOrd="0" presId="urn:microsoft.com/office/officeart/2005/8/layout/vList3"/>
    <dgm:cxn modelId="{EEE95EFD-DD17-4926-B760-DE658A99C6BD}" type="presParOf" srcId="{4C4EFD78-343F-408E-9989-4EEF7C8F4A0C}" destId="{C2E5ED50-1F78-4D07-B0EA-A691D878FB30}" srcOrd="0" destOrd="0" presId="urn:microsoft.com/office/officeart/2005/8/layout/vList3"/>
    <dgm:cxn modelId="{39E5F876-BE5C-4E1D-8CA8-9814F2A492E7}" type="presParOf" srcId="{4C4EFD78-343F-408E-9989-4EEF7C8F4A0C}" destId="{76E43C41-5B67-434D-A0F0-AE551C6060DB}" srcOrd="1" destOrd="0" presId="urn:microsoft.com/office/officeart/2005/8/layout/vList3"/>
    <dgm:cxn modelId="{35BE9050-B230-4AE1-90A0-65E822A22267}" type="presParOf" srcId="{30168CFE-FA15-4595-BBC5-8E6A8B5D2020}" destId="{5B5FFAC4-D1C7-40DB-A884-8EFCACC3BC7E}" srcOrd="1" destOrd="0" presId="urn:microsoft.com/office/officeart/2005/8/layout/vList3"/>
    <dgm:cxn modelId="{DA4A19E8-D8CC-45FB-A112-2F08504D1539}" type="presParOf" srcId="{30168CFE-FA15-4595-BBC5-8E6A8B5D2020}" destId="{F1056BD0-93A9-491B-A1C6-45AAA588E10D}" srcOrd="2" destOrd="0" presId="urn:microsoft.com/office/officeart/2005/8/layout/vList3"/>
    <dgm:cxn modelId="{4A39D910-B9A8-4E3C-887C-00BE8C7D082B}" type="presParOf" srcId="{F1056BD0-93A9-491B-A1C6-45AAA588E10D}" destId="{A200E86B-49BC-44FC-9105-C5AF799FECF8}" srcOrd="0" destOrd="0" presId="urn:microsoft.com/office/officeart/2005/8/layout/vList3"/>
    <dgm:cxn modelId="{4E16E4D3-6FA5-4B47-9759-486D24FE12BB}" type="presParOf" srcId="{F1056BD0-93A9-491B-A1C6-45AAA588E10D}" destId="{3E215DDD-360F-4C3F-AF61-2D7614C8B141}" srcOrd="1" destOrd="0" presId="urn:microsoft.com/office/officeart/2005/8/layout/vList3"/>
    <dgm:cxn modelId="{A3D47AD7-CC5B-4322-9000-C5F1AE2A787C}" type="presParOf" srcId="{30168CFE-FA15-4595-BBC5-8E6A8B5D2020}" destId="{B3BE700E-B03D-46EB-8915-6BC6BB89979D}" srcOrd="3" destOrd="0" presId="urn:microsoft.com/office/officeart/2005/8/layout/vList3"/>
    <dgm:cxn modelId="{4B452D06-9633-4DA5-ABD7-BEF66948592A}" type="presParOf" srcId="{30168CFE-FA15-4595-BBC5-8E6A8B5D2020}" destId="{831EBE65-2018-4D6D-A5F0-9EDB61EB1CD5}" srcOrd="4" destOrd="0" presId="urn:microsoft.com/office/officeart/2005/8/layout/vList3"/>
    <dgm:cxn modelId="{C9562BF1-8FD6-4569-AA03-AB8436F2A24F}" type="presParOf" srcId="{831EBE65-2018-4D6D-A5F0-9EDB61EB1CD5}" destId="{7581FDFD-5345-4B6F-89BB-F9A632FC5412}" srcOrd="0" destOrd="0" presId="urn:microsoft.com/office/officeart/2005/8/layout/vList3"/>
    <dgm:cxn modelId="{193EEAA9-D1CA-43CC-821B-141D73219E8A}" type="presParOf" srcId="{831EBE65-2018-4D6D-A5F0-9EDB61EB1CD5}" destId="{555D8DE5-0DCE-4B81-B8BB-17CD35AC9AA3}" srcOrd="1" destOrd="0" presId="urn:microsoft.com/office/officeart/2005/8/layout/vList3"/>
    <dgm:cxn modelId="{39A5E737-9D33-47FC-AEF2-3DB929C02B34}" type="presParOf" srcId="{30168CFE-FA15-4595-BBC5-8E6A8B5D2020}" destId="{6E574BFB-B1A1-4836-8BBF-1C5D0EC80DCA}" srcOrd="5" destOrd="0" presId="urn:microsoft.com/office/officeart/2005/8/layout/vList3"/>
    <dgm:cxn modelId="{C4102866-6EDA-4385-BF3A-100B7128F898}" type="presParOf" srcId="{30168CFE-FA15-4595-BBC5-8E6A8B5D2020}" destId="{484F974E-F860-4EFB-A61F-62385F7EDFA0}" srcOrd="6" destOrd="0" presId="urn:microsoft.com/office/officeart/2005/8/layout/vList3"/>
    <dgm:cxn modelId="{B70C9B79-1B9A-4CC8-924A-928227BDD498}" type="presParOf" srcId="{484F974E-F860-4EFB-A61F-62385F7EDFA0}" destId="{43508742-3B14-4E15-A062-620BF18A1902}" srcOrd="0" destOrd="0" presId="urn:microsoft.com/office/officeart/2005/8/layout/vList3"/>
    <dgm:cxn modelId="{8BAE05E3-83A5-4C3D-8B1C-B5BFEA2AF127}" type="presParOf" srcId="{484F974E-F860-4EFB-A61F-62385F7EDFA0}" destId="{2CFF9B66-C5AE-40DF-BB5E-A72B68A47B5F}" srcOrd="1" destOrd="0" presId="urn:microsoft.com/office/officeart/2005/8/layout/vList3"/>
    <dgm:cxn modelId="{9C0A449B-A204-473F-944E-27A3F5A8B6C9}" type="presParOf" srcId="{30168CFE-FA15-4595-BBC5-8E6A8B5D2020}" destId="{951B672F-1C8D-47DC-815C-E3A4F2CC5729}" srcOrd="7" destOrd="0" presId="urn:microsoft.com/office/officeart/2005/8/layout/vList3"/>
    <dgm:cxn modelId="{D3317F97-AB40-45E4-B77F-9740256307BD}" type="presParOf" srcId="{30168CFE-FA15-4595-BBC5-8E6A8B5D2020}" destId="{99F3126B-8916-439F-BC4B-293701963560}" srcOrd="8" destOrd="0" presId="urn:microsoft.com/office/officeart/2005/8/layout/vList3"/>
    <dgm:cxn modelId="{940F4471-A657-4DB7-9C5B-4F6A5ADDBB1C}" type="presParOf" srcId="{99F3126B-8916-439F-BC4B-293701963560}" destId="{71A2EC46-EBF3-49C2-98C4-B0FDCCECFCB2}" srcOrd="0" destOrd="0" presId="urn:microsoft.com/office/officeart/2005/8/layout/vList3"/>
    <dgm:cxn modelId="{E5B87432-6C00-4481-AA23-DB6571C36912}" type="presParOf" srcId="{99F3126B-8916-439F-BC4B-293701963560}" destId="{AD20D943-70C8-4A98-82F2-73C14B5EC0CA}" srcOrd="1" destOrd="0" presId="urn:microsoft.com/office/officeart/2005/8/layout/vList3"/>
    <dgm:cxn modelId="{CC6E10D9-F8ED-43AB-A36B-F5A5066D0876}" type="presParOf" srcId="{30168CFE-FA15-4595-BBC5-8E6A8B5D2020}" destId="{9DE14E96-8076-407C-A8E3-A4B1E1AB4DD7}" srcOrd="9" destOrd="0" presId="urn:microsoft.com/office/officeart/2005/8/layout/vList3"/>
    <dgm:cxn modelId="{D637BEB7-6FA3-49C5-ABCB-52A60CD83F12}" type="presParOf" srcId="{30168CFE-FA15-4595-BBC5-8E6A8B5D2020}" destId="{7CB01B4A-F364-4094-BAD2-DB5E3E109291}" srcOrd="10" destOrd="0" presId="urn:microsoft.com/office/officeart/2005/8/layout/vList3"/>
    <dgm:cxn modelId="{819263F5-F0F1-49A9-958D-9ABC20499392}" type="presParOf" srcId="{7CB01B4A-F364-4094-BAD2-DB5E3E109291}" destId="{51A8FA49-6A15-4D16-BCE2-4BECA0159FE4}" srcOrd="0" destOrd="0" presId="urn:microsoft.com/office/officeart/2005/8/layout/vList3"/>
    <dgm:cxn modelId="{BFF0D021-A004-4EF9-9224-EE29B4DE842F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56CA169-B7D2-49E4-B630-409B8D015E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B48825-D055-4766-8E16-B70DF9FAB483}">
      <dgm:prSet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en-US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2024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45,0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89,5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40,3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праздничных  мероприятий, посвященных семейным ценностям и приобретение подарков для новорожденных.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62748ECB-A564-4E9B-911D-36DCF70A4EE3}" type="parTrans" cxnId="{230E4BBC-B4DD-4EB2-9749-67F3E7AEBE74}">
      <dgm:prSet/>
      <dgm:spPr/>
      <dgm:t>
        <a:bodyPr/>
        <a:lstStyle/>
        <a:p>
          <a:endParaRPr lang="ru-RU"/>
        </a:p>
      </dgm:t>
    </dgm:pt>
    <dgm:pt modelId="{4920C9F2-934B-4128-9033-287A6F1FB20A}" type="sibTrans" cxnId="{230E4BBC-B4DD-4EB2-9749-67F3E7AEBE74}">
      <dgm:prSet/>
      <dgm:spPr/>
      <dgm:t>
        <a:bodyPr/>
        <a:lstStyle/>
        <a:p>
          <a:endParaRPr lang="ru-RU"/>
        </a:p>
      </dgm:t>
    </dgm:pt>
    <dgm:pt modelId="{F2640C40-A437-420B-B938-8AB33F21546A}" type="pres">
      <dgm:prSet presAssocID="{A56CA169-B7D2-49E4-B630-409B8D015E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70073-C8C1-4683-A72E-FA9EEA778A72}" type="pres">
      <dgm:prSet presAssocID="{4BB48825-D055-4766-8E16-B70DF9FAB483}" presName="parentText" presStyleLbl="node1" presStyleIdx="0" presStyleCnt="1" custScaleY="132497" custLinFactNeighborX="212" custLinFactNeighborY="-15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CF024-4F42-4925-B480-3189AB0C5678}" type="presOf" srcId="{4BB48825-D055-4766-8E16-B70DF9FAB483}" destId="{63370073-C8C1-4683-A72E-FA9EEA778A72}" srcOrd="0" destOrd="0" presId="urn:microsoft.com/office/officeart/2005/8/layout/vList2"/>
    <dgm:cxn modelId="{64167585-004E-4AA0-98A5-0AF174DA8230}" type="presOf" srcId="{A56CA169-B7D2-49E4-B630-409B8D015EB7}" destId="{F2640C40-A437-420B-B938-8AB33F21546A}" srcOrd="0" destOrd="0" presId="urn:microsoft.com/office/officeart/2005/8/layout/vList2"/>
    <dgm:cxn modelId="{230E4BBC-B4DD-4EB2-9749-67F3E7AEBE74}" srcId="{A56CA169-B7D2-49E4-B630-409B8D015EB7}" destId="{4BB48825-D055-4766-8E16-B70DF9FAB483}" srcOrd="0" destOrd="0" parTransId="{62748ECB-A564-4E9B-911D-36DCF70A4EE3}" sibTransId="{4920C9F2-934B-4128-9033-287A6F1FB20A}"/>
    <dgm:cxn modelId="{1C388718-13E1-420D-A014-06B0729998E9}" type="presParOf" srcId="{F2640C40-A437-420B-B938-8AB33F21546A}" destId="{63370073-C8C1-4683-A72E-FA9EEA778A72}" srcOrd="0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>
        <a:solidFill>
          <a:srgbClr val="0099FF"/>
        </a:solidFill>
      </dgm:spPr>
      <dgm:t>
        <a:bodyPr/>
        <a:lstStyle/>
        <a:p>
          <a:pPr algn="just" rtl="0"/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9684E-6222-4E75-B6C9-C0B3767290E8}" type="presOf" srcId="{E4DF9648-CB8E-4216-9F9F-126376CC3B24}" destId="{47BB64A9-6567-4BA2-B440-B0C46970ECFF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466AEF07-F37F-440B-8F92-106E1E005B85}" type="presOf" srcId="{105F4010-127C-430B-A37B-2ECEFDC62213}" destId="{3F404D77-A163-4F4C-B5EC-20DB6691F6D6}" srcOrd="0" destOrd="0" presId="urn:microsoft.com/office/officeart/2005/8/layout/vList2"/>
    <dgm:cxn modelId="{F97AE7B2-B36A-4C6A-9EDC-67B428A89DE0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2024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50,2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50,2</a:t>
          </a:r>
          <a:r>
            <a:rPr lang="ru-RU" sz="1400" dirty="0" smtClean="0">
              <a:latin typeface="Sitka Small" panose="02000505000000020004" pitchFamily="2" charset="0"/>
            </a:rPr>
            <a:t> тыс. рублей), в том числе:</a:t>
          </a:r>
          <a:endParaRPr lang="ru-RU" sz="14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smtClean="0"/>
            <a:t>обеспечение доступности объектов и услуг для инвалидов </a:t>
          </a:r>
          <a:endParaRPr lang="ru-RU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299569AF-54E3-48BB-9208-5813619EC2C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25,2 тыс. рублей – на обеспечение доступности объектов и услуг для инвалидов в бюджетных учреждения культуры;</a:t>
          </a:r>
          <a:endParaRPr lang="ru-RU" sz="1400" dirty="0">
            <a:latin typeface="Sitka Small" panose="02000505000000020004" pitchFamily="2" charset="0"/>
          </a:endParaRPr>
        </a:p>
      </dgm:t>
    </dgm:pt>
    <dgm:pt modelId="{AD23B1E1-3B76-4CA5-B598-3C8D3CACE3C3}" type="parTrans" cxnId="{14AEB588-F02E-453A-9B96-151DA84DBF80}">
      <dgm:prSet/>
      <dgm:spPr/>
      <dgm:t>
        <a:bodyPr/>
        <a:lstStyle/>
        <a:p>
          <a:endParaRPr lang="ru-RU"/>
        </a:p>
      </dgm:t>
    </dgm:pt>
    <dgm:pt modelId="{DA6796DD-53D8-4065-AE43-034E204AC56A}" type="sibTrans" cxnId="{14AEB588-F02E-453A-9B96-151DA84DBF80}">
      <dgm:prSet/>
      <dgm:spPr/>
      <dgm:t>
        <a:bodyPr/>
        <a:lstStyle/>
        <a:p>
          <a:endParaRPr lang="ru-RU"/>
        </a:p>
      </dgm:t>
    </dgm:pt>
    <dgm:pt modelId="{C37029D8-DA9B-42BF-9C71-A7A4E4D345E7}">
      <dgm:prSet/>
      <dgm:spPr/>
      <dgm:t>
        <a:bodyPr/>
        <a:lstStyle/>
        <a:p>
          <a:pPr rtl="0"/>
          <a:r>
            <a:rPr lang="ru-RU" smtClean="0"/>
            <a:t>повышение уровня  социальной адаптации  инвалидов </a:t>
          </a:r>
          <a:endParaRPr lang="ru-RU"/>
        </a:p>
      </dgm:t>
    </dgm:pt>
    <dgm:pt modelId="{2D3BF4CB-700A-4153-B2A9-FAB2B71D4876}" type="parTrans" cxnId="{362AD0EA-8CE3-4481-B633-64172AB1EE0F}">
      <dgm:prSet/>
      <dgm:spPr/>
      <dgm:t>
        <a:bodyPr/>
        <a:lstStyle/>
        <a:p>
          <a:endParaRPr lang="ru-RU"/>
        </a:p>
      </dgm:t>
    </dgm:pt>
    <dgm:pt modelId="{149E38D5-6066-43D7-9D08-23EB38A0550F}" type="sibTrans" cxnId="{362AD0EA-8CE3-4481-B633-64172AB1EE0F}">
      <dgm:prSet/>
      <dgm:spPr/>
      <dgm:t>
        <a:bodyPr/>
        <a:lstStyle/>
        <a:p>
          <a:endParaRPr lang="ru-RU"/>
        </a:p>
      </dgm:t>
    </dgm:pt>
    <dgm:pt modelId="{F3A404E0-CC82-42D1-9EBA-4616B1219564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25,0 тыс. рублей – на проведение мероприятий для инвалидов.</a:t>
          </a:r>
          <a:endParaRPr lang="ru-RU" sz="1400" dirty="0">
            <a:latin typeface="Sitka Small" panose="02000505000000020004" pitchFamily="2" charset="0"/>
          </a:endParaRPr>
        </a:p>
      </dgm:t>
    </dgm:pt>
    <dgm:pt modelId="{C76A1A3F-F3B6-4B0C-A10E-3F734B8C9789}" type="parTrans" cxnId="{3FE2A697-804F-4EB7-A3D8-3F1FB97A8DA4}">
      <dgm:prSet/>
      <dgm:spPr/>
      <dgm:t>
        <a:bodyPr/>
        <a:lstStyle/>
        <a:p>
          <a:endParaRPr lang="ru-RU"/>
        </a:p>
      </dgm:t>
    </dgm:pt>
    <dgm:pt modelId="{E124DF8D-9590-4717-B4A7-A6E04A90C1B5}" type="sibTrans" cxnId="{3FE2A697-804F-4EB7-A3D8-3F1FB97A8DA4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3" custLinFactY="-17007" custLinFactNeighborX="2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3E6D-FE83-48C6-BC95-655241F04E94}" type="pres">
      <dgm:prSet presAssocID="{299569AF-54E3-48BB-9208-5813619EC2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3D92-2C4E-4B09-B7C4-4EDDF0B854A5}" type="pres">
      <dgm:prSet presAssocID="{299569AF-54E3-48BB-9208-5813619EC2C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10C2C-D459-4991-986A-A05B6774F47A}" type="pres">
      <dgm:prSet presAssocID="{F3A404E0-CC82-42D1-9EBA-4616B121956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A907E-B548-485D-9264-CC78FC0A5D4F}" type="presOf" srcId="{0E859B72-F7C5-403F-8008-A1FE6287771F}" destId="{933720EC-AA4B-4A0F-904B-00BEBE00F3A4}" srcOrd="0" destOrd="0" presId="urn:microsoft.com/office/officeart/2005/8/layout/vList2"/>
    <dgm:cxn modelId="{DBA2EA51-093F-441D-AC71-2F312B2B3EC9}" type="presOf" srcId="{7264CC30-7D24-4C58-BF4B-B165BD16079C}" destId="{6D86CDB5-D971-48EE-A839-81E23D778FCD}" srcOrd="0" destOrd="0" presId="urn:microsoft.com/office/officeart/2005/8/layout/vList2"/>
    <dgm:cxn modelId="{14AEB588-F02E-453A-9B96-151DA84DBF80}" srcId="{0E859B72-F7C5-403F-8008-A1FE6287771F}" destId="{299569AF-54E3-48BB-9208-5813619EC2CC}" srcOrd="1" destOrd="0" parTransId="{AD23B1E1-3B76-4CA5-B598-3C8D3CACE3C3}" sibTransId="{DA6796DD-53D8-4065-AE43-034E204AC56A}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4EE693E5-7CE6-4CF9-8FEC-DD32340098C4}" type="presOf" srcId="{C37029D8-DA9B-42BF-9C71-A7A4E4D345E7}" destId="{D8533D92-2C4E-4B09-B7C4-4EDDF0B854A5}" srcOrd="0" destOrd="0" presId="urn:microsoft.com/office/officeart/2005/8/layout/vList2"/>
    <dgm:cxn modelId="{362AD0EA-8CE3-4481-B633-64172AB1EE0F}" srcId="{299569AF-54E3-48BB-9208-5813619EC2CC}" destId="{C37029D8-DA9B-42BF-9C71-A7A4E4D345E7}" srcOrd="0" destOrd="0" parTransId="{2D3BF4CB-700A-4153-B2A9-FAB2B71D4876}" sibTransId="{149E38D5-6066-43D7-9D08-23EB38A0550F}"/>
    <dgm:cxn modelId="{3616B1E8-BEB3-428F-84E8-65BEA7CF24D3}" type="presOf" srcId="{F3A404E0-CC82-42D1-9EBA-4616B1219564}" destId="{2FB10C2C-D459-4991-986A-A05B6774F47A}" srcOrd="0" destOrd="0" presId="urn:microsoft.com/office/officeart/2005/8/layout/vList2"/>
    <dgm:cxn modelId="{BB7BD8AE-DA98-49A8-A83E-1CE9B5DFE703}" type="presOf" srcId="{299569AF-54E3-48BB-9208-5813619EC2CC}" destId="{FDBF3E6D-FE83-48C6-BC95-655241F04E94}" srcOrd="0" destOrd="0" presId="urn:microsoft.com/office/officeart/2005/8/layout/vList2"/>
    <dgm:cxn modelId="{B4E03139-74EA-4CAA-96A5-9BD401AF9E25}" type="presOf" srcId="{9460AC56-4803-4EC2-9408-D5E10535E5E9}" destId="{91F65084-AC6C-459C-9320-4F1E999A17E3}" srcOrd="0" destOrd="0" presId="urn:microsoft.com/office/officeart/2005/8/layout/vList2"/>
    <dgm:cxn modelId="{3FE2A697-804F-4EB7-A3D8-3F1FB97A8DA4}" srcId="{0E859B72-F7C5-403F-8008-A1FE6287771F}" destId="{F3A404E0-CC82-42D1-9EBA-4616B1219564}" srcOrd="2" destOrd="0" parTransId="{C76A1A3F-F3B6-4B0C-A10E-3F734B8C9789}" sibTransId="{E124DF8D-9590-4717-B4A7-A6E04A90C1B5}"/>
    <dgm:cxn modelId="{F076FC6A-4DB4-4FA3-ACCA-8C85A47D8D9C}" type="presParOf" srcId="{933720EC-AA4B-4A0F-904B-00BEBE00F3A4}" destId="{6D86CDB5-D971-48EE-A839-81E23D778FCD}" srcOrd="0" destOrd="0" presId="urn:microsoft.com/office/officeart/2005/8/layout/vList2"/>
    <dgm:cxn modelId="{2CC70409-0BE3-4962-9196-1879919C6F4D}" type="presParOf" srcId="{933720EC-AA4B-4A0F-904B-00BEBE00F3A4}" destId="{91F65084-AC6C-459C-9320-4F1E999A17E3}" srcOrd="1" destOrd="0" presId="urn:microsoft.com/office/officeart/2005/8/layout/vList2"/>
    <dgm:cxn modelId="{9BFDFDC8-D038-4A88-9E93-E9C941C65237}" type="presParOf" srcId="{933720EC-AA4B-4A0F-904B-00BEBE00F3A4}" destId="{FDBF3E6D-FE83-48C6-BC95-655241F04E94}" srcOrd="2" destOrd="0" presId="urn:microsoft.com/office/officeart/2005/8/layout/vList2"/>
    <dgm:cxn modelId="{7194836C-E60A-4F8C-9318-13F5BA16314B}" type="presParOf" srcId="{933720EC-AA4B-4A0F-904B-00BEBE00F3A4}" destId="{D8533D92-2C4E-4B09-B7C4-4EDDF0B854A5}" srcOrd="3" destOrd="0" presId="urn:microsoft.com/office/officeart/2005/8/layout/vList2"/>
    <dgm:cxn modelId="{14462376-4C35-4B1F-9BA5-CF474BEB53E7}" type="presParOf" srcId="{933720EC-AA4B-4A0F-904B-00BEBE00F3A4}" destId="{2FB10C2C-D459-4991-986A-A05B6774F4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/>
      <dgm:t>
        <a:bodyPr/>
        <a:lstStyle/>
        <a:p>
          <a:pPr algn="just" rtl="0"/>
          <a:r>
            <a:rPr lang="ru-RU" sz="1600" b="1" u="sng" dirty="0" smtClean="0"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latin typeface="Sitka Small" panose="02000505000000020004" pitchFamily="2" charset="0"/>
            </a:rPr>
            <a:t>: </a:t>
          </a:r>
          <a:r>
            <a:rPr lang="ru-RU" sz="1600" b="0" dirty="0" smtClean="0">
              <a:latin typeface="Sitka Small" panose="02000505000000020004" pitchFamily="2" charset="0"/>
            </a:rPr>
            <a:t>Создание комплексной системы безопасности на территории муниципального образования «Холм-Жирковский район» Смоленской области для </a:t>
          </a:r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  </a:t>
          </a:r>
          <a:r>
            <a:rPr lang="ru-RU" sz="1600" b="0" dirty="0" smtClean="0">
              <a:latin typeface="Sitka Small" panose="02000505000000020004" pitchFamily="2" charset="0"/>
            </a:rPr>
            <a:t>для повышения  общественной и личной безопасности граждан за счет применения  новых информационных технологий. </a:t>
          </a:r>
          <a:endParaRPr lang="ru-RU" sz="1600" b="0" dirty="0"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 custLinFactNeighborX="-196" custLinFactNeighborY="-4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065244-A623-4F4E-A23D-C1E3FCBD634C}" type="presOf" srcId="{105F4010-127C-430B-A37B-2ECEFDC62213}" destId="{3F404D77-A163-4F4C-B5EC-20DB6691F6D6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343B99FC-2B74-463E-8E80-8713172F6CE2}" type="presOf" srcId="{E4DF9648-CB8E-4216-9F9F-126376CC3B24}" destId="{47BB64A9-6567-4BA2-B440-B0C46970ECFF}" srcOrd="0" destOrd="0" presId="urn:microsoft.com/office/officeart/2005/8/layout/vList2"/>
    <dgm:cxn modelId="{2A8B1F73-0F5E-4D7D-A778-2E18FD7D1BC3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>
        <a:solidFill>
          <a:srgbClr val="FFCCFF"/>
        </a:solidFill>
      </dgm:spPr>
      <dgm:t>
        <a:bodyPr/>
        <a:lstStyle/>
        <a:p>
          <a:pPr algn="just" rtl="0"/>
          <a:r>
            <a:rPr lang="ru-RU" sz="1600" dirty="0" smtClean="0">
              <a:latin typeface="Sitka Small" panose="02000505000000020004" pitchFamily="2" charset="0"/>
            </a:rPr>
            <a:t>В </a:t>
          </a:r>
          <a:r>
            <a:rPr lang="ru-RU" sz="1600" b="1" dirty="0" smtClean="0">
              <a:latin typeface="Sitka Small" panose="02000505000000020004" pitchFamily="2" charset="0"/>
            </a:rPr>
            <a:t>2024</a:t>
          </a:r>
          <a:r>
            <a:rPr lang="ru-RU" sz="16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dirty="0" smtClean="0">
              <a:latin typeface="Sitka Small" panose="02000505000000020004" pitchFamily="2" charset="0"/>
            </a:rPr>
            <a:t>363,1</a:t>
          </a:r>
          <a:r>
            <a:rPr lang="ru-RU" sz="16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dirty="0" smtClean="0">
              <a:latin typeface="Sitka Small" panose="02000505000000020004" pitchFamily="2" charset="0"/>
            </a:rPr>
            <a:t>84,2</a:t>
          </a:r>
          <a:r>
            <a:rPr lang="ru-RU" sz="16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dirty="0" smtClean="0">
              <a:latin typeface="Sitka Small" panose="02000505000000020004" pitchFamily="2" charset="0"/>
            </a:rPr>
            <a:t>431,0</a:t>
          </a:r>
          <a:r>
            <a:rPr lang="ru-RU" sz="1600" dirty="0" smtClean="0">
              <a:latin typeface="Sitka Small" panose="02000505000000020004" pitchFamily="2" charset="0"/>
            </a:rPr>
            <a:t> тыс. рублей) на приобретение камер видеонаблюдения   и оплату услуг видеонаблюдения.</a:t>
          </a:r>
          <a:endParaRPr lang="ru-RU" sz="16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dirty="0" smtClean="0"/>
            <a:t> </a:t>
          </a:r>
          <a:endParaRPr lang="ru-RU" dirty="0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1" custScaleX="97297" custLinFactNeighborX="-6025" custLinFactNeighborY="-884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BC6D46B8-3676-444A-8D4D-98DC0535C215}" type="presOf" srcId="{7264CC30-7D24-4C58-BF4B-B165BD16079C}" destId="{6D86CDB5-D971-48EE-A839-81E23D778FCD}" srcOrd="0" destOrd="0" presId="urn:microsoft.com/office/officeart/2005/8/layout/vList2"/>
    <dgm:cxn modelId="{DE29F4C8-838C-4A71-8627-262456AA01D9}" type="presOf" srcId="{0E859B72-F7C5-403F-8008-A1FE6287771F}" destId="{933720EC-AA4B-4A0F-904B-00BEBE00F3A4}" srcOrd="0" destOrd="0" presId="urn:microsoft.com/office/officeart/2005/8/layout/vList2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BA3F6DAF-1812-45A0-B7D8-17C78F983F80}" type="presOf" srcId="{9460AC56-4803-4EC2-9408-D5E10535E5E9}" destId="{91F65084-AC6C-459C-9320-4F1E999A17E3}" srcOrd="0" destOrd="0" presId="urn:microsoft.com/office/officeart/2005/8/layout/vList2"/>
    <dgm:cxn modelId="{6138BAA1-6005-443F-A94E-78116E23E166}" type="presParOf" srcId="{933720EC-AA4B-4A0F-904B-00BEBE00F3A4}" destId="{6D86CDB5-D971-48EE-A839-81E23D778FCD}" srcOrd="0" destOrd="0" presId="urn:microsoft.com/office/officeart/2005/8/layout/vList2"/>
    <dgm:cxn modelId="{C541A2DF-71F6-46B1-BC42-14B4529A94AA}" type="presParOf" srcId="{933720EC-AA4B-4A0F-904B-00BEBE00F3A4}" destId="{91F65084-AC6C-459C-9320-4F1E999A17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6D7BEFC-87C0-47BC-9A28-1B4BAB584066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6CAB9D-317F-4AA3-B2D4-E2E14ADA620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57E2D99A-9636-4D57-B89A-61A713FC956A}" type="parTrans" cxnId="{26752C19-5A06-45AF-99DB-8C7E0A8899AD}">
      <dgm:prSet/>
      <dgm:spPr/>
      <dgm:t>
        <a:bodyPr/>
        <a:lstStyle/>
        <a:p>
          <a:endParaRPr lang="ru-RU"/>
        </a:p>
      </dgm:t>
    </dgm:pt>
    <dgm:pt modelId="{8D5520E3-AC44-4FB4-8BB5-BF2AE9C18D13}" type="sibTrans" cxnId="{26752C19-5A06-45AF-99DB-8C7E0A8899AD}">
      <dgm:prSet/>
      <dgm:spPr/>
      <dgm:t>
        <a:bodyPr/>
        <a:lstStyle/>
        <a:p>
          <a:endParaRPr lang="ru-RU"/>
        </a:p>
      </dgm:t>
    </dgm:pt>
    <dgm:pt modelId="{16AB125D-0763-413A-9CD5-06244DDEB064}" type="pres">
      <dgm:prSet presAssocID="{76D7BEFC-87C0-47BC-9A28-1B4BAB584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F1076D-4FBF-4F45-BF89-043B5E126B11}" type="pres">
      <dgm:prSet presAssocID="{146CAB9D-317F-4AA3-B2D4-E2E14ADA62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4AEB17-9E50-467F-8787-1B6175B4ED5C}" type="presOf" srcId="{146CAB9D-317F-4AA3-B2D4-E2E14ADA6204}" destId="{EBF1076D-4FBF-4F45-BF89-043B5E126B11}" srcOrd="0" destOrd="0" presId="urn:microsoft.com/office/officeart/2005/8/layout/vList2"/>
    <dgm:cxn modelId="{8BE8A122-9DA5-4B10-863B-0B1730B81E0A}" type="presOf" srcId="{76D7BEFC-87C0-47BC-9A28-1B4BAB584066}" destId="{16AB125D-0763-413A-9CD5-06244DDEB064}" srcOrd="0" destOrd="0" presId="urn:microsoft.com/office/officeart/2005/8/layout/vList2"/>
    <dgm:cxn modelId="{26752C19-5A06-45AF-99DB-8C7E0A8899AD}" srcId="{76D7BEFC-87C0-47BC-9A28-1B4BAB584066}" destId="{146CAB9D-317F-4AA3-B2D4-E2E14ADA6204}" srcOrd="0" destOrd="0" parTransId="{57E2D99A-9636-4D57-B89A-61A713FC956A}" sibTransId="{8D5520E3-AC44-4FB4-8BB5-BF2AE9C18D13}"/>
    <dgm:cxn modelId="{9D208F3F-4E98-402B-94E4-AC4C821BA1EE}" type="presParOf" srcId="{16AB125D-0763-413A-9CD5-06244DDEB064}" destId="{EBF1076D-4FBF-4F45-BF89-043B5E126B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D4C1D9E-2167-4530-B56A-3FAAB84AF68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BC3FD9-63D7-438C-98C6-7D49C8D1C51E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3 826,0 </a:t>
          </a:r>
          <a:r>
            <a:rPr lang="ru-RU" sz="1200" b="1" dirty="0" smtClean="0">
              <a:latin typeface="Sitka Small" panose="02000505000000020004" pitchFamily="2" charset="0"/>
            </a:rPr>
            <a:t>–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200" b="0" dirty="0" smtClean="0">
              <a:latin typeface="Sitka Small" panose="02000505000000020004" pitchFamily="2" charset="0"/>
            </a:rPr>
            <a:t>Благоустройство общественного рынка</a:t>
          </a:r>
          <a:endParaRPr lang="ru-RU" sz="1200" b="0" dirty="0">
            <a:latin typeface="Sitka Small" panose="02000505000000020004" pitchFamily="2" charset="0"/>
          </a:endParaRPr>
        </a:p>
      </dgm:t>
    </dgm:pt>
    <dgm:pt modelId="{82DE6583-DCAB-48A5-8B21-2D1E829BFBDD}" type="parTrans" cxnId="{12C79E3D-3F54-4562-B9CD-39CF995B1724}">
      <dgm:prSet/>
      <dgm:spPr/>
      <dgm:t>
        <a:bodyPr/>
        <a:lstStyle/>
        <a:p>
          <a:endParaRPr lang="ru-RU"/>
        </a:p>
      </dgm:t>
    </dgm:pt>
    <dgm:pt modelId="{84759C8A-F0AD-4184-9F14-A903BAB54DB8}" type="sibTrans" cxnId="{12C79E3D-3F54-4562-B9CD-39CF995B1724}">
      <dgm:prSet custT="1"/>
      <dgm:spPr>
        <a:solidFill>
          <a:srgbClr val="0099FF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308,6</a:t>
          </a:r>
          <a:r>
            <a:rPr lang="ru-RU" sz="1600" dirty="0" smtClean="0">
              <a:latin typeface="Sitka Small" panose="02000505000000020004" pitchFamily="2" charset="0"/>
            </a:rPr>
            <a:t> </a:t>
          </a:r>
          <a:r>
            <a:rPr lang="ru-RU" sz="1300" dirty="0" smtClean="0">
              <a:latin typeface="Sitka Small" panose="02000505000000020004" pitchFamily="2" charset="0"/>
            </a:rPr>
            <a:t>–  </a:t>
          </a:r>
          <a:r>
            <a:rPr lang="ru-RU" sz="1200" dirty="0" smtClean="0">
              <a:latin typeface="Sitka Small" panose="02000505000000020004" pitchFamily="2" charset="0"/>
            </a:rPr>
            <a:t>проведение ремонтных работ имущества</a:t>
          </a:r>
          <a:endParaRPr lang="ru-RU" sz="1200" dirty="0">
            <a:latin typeface="Sitka Small" panose="02000505000000020004" pitchFamily="2" charset="0"/>
          </a:endParaRPr>
        </a:p>
      </dgm:t>
    </dgm:pt>
    <dgm:pt modelId="{3034FE97-0827-4BD3-AB68-5F35FFA47835}">
      <dgm:prSet phldrT="[Текст]" custT="1"/>
      <dgm:spPr>
        <a:solidFill>
          <a:srgbClr val="FFFF99"/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2024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направлено 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14 617,1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98,7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процента к годовому плану (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14 814,0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рублей).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2EA8A71-815B-4F1B-8765-8DB08F8B4D62}" type="parTrans" cxnId="{1B6F93ED-D39A-432C-9697-1ED8F74AE534}">
      <dgm:prSet/>
      <dgm:spPr/>
      <dgm:t>
        <a:bodyPr/>
        <a:lstStyle/>
        <a:p>
          <a:endParaRPr lang="ru-RU"/>
        </a:p>
      </dgm:t>
    </dgm:pt>
    <dgm:pt modelId="{34757A8F-EDC2-4AEF-9AEA-8D0E7E84B7B1}" type="sibTrans" cxnId="{1B6F93ED-D39A-432C-9697-1ED8F74AE534}">
      <dgm:prSet/>
      <dgm:spPr/>
      <dgm:t>
        <a:bodyPr/>
        <a:lstStyle/>
        <a:p>
          <a:endParaRPr lang="ru-RU"/>
        </a:p>
      </dgm:t>
    </dgm:pt>
    <dgm:pt modelId="{19F180E7-2D25-42D6-BFA3-B8783ABEA906}">
      <dgm:prSet phldrT="[Текст]" custT="1"/>
      <dgm:spPr>
        <a:solidFill>
          <a:srgbClr val="0099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13,7</a:t>
          </a:r>
          <a:r>
            <a:rPr lang="ru-RU" sz="1200" b="1" dirty="0" smtClean="0">
              <a:latin typeface="Sitka Small" panose="02000505000000020004" pitchFamily="2" charset="0"/>
            </a:rPr>
            <a:t> - </a:t>
          </a:r>
          <a:r>
            <a:rPr lang="ru-RU" sz="1200" b="0" dirty="0" smtClean="0">
              <a:latin typeface="Sitka Small" panose="02000505000000020004" pitchFamily="2" charset="0"/>
            </a:rPr>
            <a:t> обслуживание пожарной сигнализации</a:t>
          </a:r>
          <a:endParaRPr lang="ru-RU" sz="1200" b="0" dirty="0">
            <a:latin typeface="Sitka Small" panose="02000505000000020004" pitchFamily="2" charset="0"/>
          </a:endParaRPr>
        </a:p>
      </dgm:t>
    </dgm:pt>
    <dgm:pt modelId="{EA8B546B-4649-4C9B-B60F-8FB74260D526}" type="parTrans" cxnId="{2737B428-76A2-49B0-8E59-7893E15666DD}">
      <dgm:prSet/>
      <dgm:spPr/>
      <dgm:t>
        <a:bodyPr/>
        <a:lstStyle/>
        <a:p>
          <a:endParaRPr lang="ru-RU"/>
        </a:p>
      </dgm:t>
    </dgm:pt>
    <dgm:pt modelId="{9D816F07-F7DC-4D98-8040-92B24B771618}" type="sibTrans" cxnId="{2737B428-76A2-49B0-8E59-7893E15666DD}">
      <dgm:prSet custT="1"/>
      <dgm:spPr>
        <a:solidFill>
          <a:srgbClr val="FF33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591,5 </a:t>
          </a:r>
          <a:r>
            <a:rPr lang="ru-RU" sz="1200" b="1" dirty="0" smtClean="0">
              <a:latin typeface="Sitka Small" panose="02000505000000020004" pitchFamily="2" charset="0"/>
            </a:rPr>
            <a:t>– </a:t>
          </a:r>
          <a:r>
            <a:rPr lang="ru-RU" sz="1200" b="0" dirty="0" smtClean="0">
              <a:latin typeface="Sitka Small" panose="02000505000000020004" pitchFamily="2" charset="0"/>
            </a:rPr>
            <a:t> межевание земельных участков,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оценка объектов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7D890E27-B352-45FE-AB60-40ADF179B8F0}">
      <dgm:prSet phldrT="[Текст]" phldr="1"/>
      <dgm:spPr/>
      <dgm:t>
        <a:bodyPr/>
        <a:lstStyle/>
        <a:p>
          <a:endParaRPr lang="ru-RU" dirty="0"/>
        </a:p>
      </dgm:t>
    </dgm:pt>
    <dgm:pt modelId="{98B2C442-D74F-49F3-9BEF-2E68D9D4F216}" type="parTrans" cxnId="{FFB2E104-88C1-4453-A3A1-80CB76F220D3}">
      <dgm:prSet/>
      <dgm:spPr/>
      <dgm:t>
        <a:bodyPr/>
        <a:lstStyle/>
        <a:p>
          <a:endParaRPr lang="ru-RU"/>
        </a:p>
      </dgm:t>
    </dgm:pt>
    <dgm:pt modelId="{E353324C-06E8-4F65-8445-63C902093C85}" type="sibTrans" cxnId="{FFB2E104-88C1-4453-A3A1-80CB76F220D3}">
      <dgm:prSet/>
      <dgm:spPr/>
      <dgm:t>
        <a:bodyPr/>
        <a:lstStyle/>
        <a:p>
          <a:endParaRPr lang="ru-RU"/>
        </a:p>
      </dgm:t>
    </dgm:pt>
    <dgm:pt modelId="{E4D2620A-34EF-4067-8519-EE08C7C672DE}">
      <dgm:prSet phldrT="[Текст]" custT="1"/>
      <dgm:spPr>
        <a:solidFill>
          <a:srgbClr val="CC3399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5 747,4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Покупка автобуса и иного имущества </a:t>
          </a:r>
        </a:p>
        <a:p>
          <a:endParaRPr lang="ru-RU" sz="1200" b="0" dirty="0" smtClean="0">
            <a:latin typeface="Sitka Small" panose="02000505000000020004" pitchFamily="2" charset="0"/>
          </a:endParaRPr>
        </a:p>
      </dgm:t>
    </dgm:pt>
    <dgm:pt modelId="{E9906FA5-7439-4450-8A08-F89C96EC8C5D}" type="parTrans" cxnId="{2DB7733E-D3BB-49DF-BF56-9F0681D3337E}">
      <dgm:prSet/>
      <dgm:spPr/>
      <dgm:t>
        <a:bodyPr/>
        <a:lstStyle/>
        <a:p>
          <a:endParaRPr lang="ru-RU"/>
        </a:p>
      </dgm:t>
    </dgm:pt>
    <dgm:pt modelId="{62E5DF86-156B-4C23-BB0A-F095BE787C4F}" type="sibTrans" cxnId="{2DB7733E-D3BB-49DF-BF56-9F0681D3337E}">
      <dgm:prSet custT="1"/>
      <dgm:spPr>
        <a:solidFill>
          <a:srgbClr val="CC6600"/>
        </a:solidFill>
      </dgm:spPr>
      <dgm:t>
        <a:bodyPr/>
        <a:lstStyle/>
        <a:p>
          <a:endParaRPr lang="ru-RU" sz="1600" b="1" dirty="0" smtClean="0">
            <a:latin typeface="Sitka Small" panose="02000505000000020004" pitchFamily="2" charset="0"/>
          </a:endParaRPr>
        </a:p>
        <a:p>
          <a:r>
            <a:rPr lang="ru-RU" sz="1600" b="1" dirty="0" smtClean="0">
              <a:latin typeface="Sitka Small" panose="02000505000000020004" pitchFamily="2" charset="0"/>
            </a:rPr>
            <a:t>4 047,2 </a:t>
          </a:r>
          <a:r>
            <a:rPr lang="ru-RU" sz="1200" b="1" dirty="0" smtClean="0">
              <a:latin typeface="Sitka Small" panose="02000505000000020004" pitchFamily="2" charset="0"/>
            </a:rPr>
            <a:t>– 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300" b="0" dirty="0" smtClean="0">
              <a:latin typeface="Sitka Small" panose="02000505000000020004" pitchFamily="2" charset="0"/>
            </a:rPr>
            <a:t>Ремонт здания и приобретение квартиры</a:t>
          </a:r>
        </a:p>
        <a:p>
          <a:endParaRPr lang="ru-RU" sz="1300" b="1" dirty="0">
            <a:latin typeface="Sitka Small" panose="02000505000000020004" pitchFamily="2" charset="0"/>
          </a:endParaRPr>
        </a:p>
      </dgm:t>
    </dgm:pt>
    <dgm:pt modelId="{431DECE0-1EEB-4660-AE28-FA45F5D5A372}" type="pres">
      <dgm:prSet presAssocID="{5D4C1D9E-2167-4530-B56A-3FAAB84AF68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C24751-1BB3-4D45-91C1-7E1C07E1BAC1}" type="pres">
      <dgm:prSet presAssocID="{FFBC3FD9-63D7-438C-98C6-7D49C8D1C51E}" presName="composite" presStyleCnt="0"/>
      <dgm:spPr/>
    </dgm:pt>
    <dgm:pt modelId="{C1FEA506-D162-43CA-AC28-91F9CCCF01E2}" type="pres">
      <dgm:prSet presAssocID="{FFBC3FD9-63D7-438C-98C6-7D49C8D1C51E}" presName="Parent1" presStyleLbl="node1" presStyleIdx="0" presStyleCnt="6" custScaleX="125650" custLinFactNeighborX="6762" custLinFactNeighborY="10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1665C-36F1-48F2-9F66-57D88A623377}" type="pres">
      <dgm:prSet presAssocID="{FFBC3FD9-63D7-438C-98C6-7D49C8D1C51E}" presName="Childtext1" presStyleLbl="revTx" presStyleIdx="0" presStyleCnt="3" custScaleX="94369" custScaleY="158325" custLinFactNeighborX="13519" custLinFactNeighborY="103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E92CA-8674-4A05-9B4E-57D5EF868C0C}" type="pres">
      <dgm:prSet presAssocID="{FFBC3FD9-63D7-438C-98C6-7D49C8D1C51E}" presName="BalanceSpacing" presStyleCnt="0"/>
      <dgm:spPr/>
    </dgm:pt>
    <dgm:pt modelId="{38E9A91D-B070-483A-94C8-1CA967C620F2}" type="pres">
      <dgm:prSet presAssocID="{FFBC3FD9-63D7-438C-98C6-7D49C8D1C51E}" presName="BalanceSpacing1" presStyleCnt="0"/>
      <dgm:spPr/>
    </dgm:pt>
    <dgm:pt modelId="{FC77D05C-6D23-41E8-9970-C9253E3D45C4}" type="pres">
      <dgm:prSet presAssocID="{84759C8A-F0AD-4184-9F14-A903BAB54DB8}" presName="Accent1Text" presStyleLbl="node1" presStyleIdx="1" presStyleCnt="6"/>
      <dgm:spPr/>
      <dgm:t>
        <a:bodyPr/>
        <a:lstStyle/>
        <a:p>
          <a:endParaRPr lang="ru-RU"/>
        </a:p>
      </dgm:t>
    </dgm:pt>
    <dgm:pt modelId="{54419D5A-3238-436C-B559-12188060FAC3}" type="pres">
      <dgm:prSet presAssocID="{84759C8A-F0AD-4184-9F14-A903BAB54DB8}" presName="spaceBetweenRectangles" presStyleCnt="0"/>
      <dgm:spPr/>
    </dgm:pt>
    <dgm:pt modelId="{50DFC4FC-23FB-46E9-B6A6-44C64B180642}" type="pres">
      <dgm:prSet presAssocID="{19F180E7-2D25-42D6-BFA3-B8783ABEA906}" presName="composite" presStyleCnt="0"/>
      <dgm:spPr/>
    </dgm:pt>
    <dgm:pt modelId="{D0D0A034-5192-4BAC-A11E-83A3DA08DF78}" type="pres">
      <dgm:prSet presAssocID="{19F180E7-2D25-42D6-BFA3-B8783ABEA906}" presName="Parent1" presStyleLbl="node1" presStyleIdx="2" presStyleCnt="6" custScaleX="121781" custLinFactNeighborX="-4546" custLinFactNeighborY="-18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D9A2-2402-4F0B-B71D-D044F3C96B93}" type="pres">
      <dgm:prSet presAssocID="{19F180E7-2D25-42D6-BFA3-B8783ABEA9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22764-4A13-4E51-B0E0-B7DFE0D9611C}" type="pres">
      <dgm:prSet presAssocID="{19F180E7-2D25-42D6-BFA3-B8783ABEA906}" presName="BalanceSpacing" presStyleCnt="0"/>
      <dgm:spPr/>
    </dgm:pt>
    <dgm:pt modelId="{11EDF19E-32E8-4DE6-B985-C0514A46EDDC}" type="pres">
      <dgm:prSet presAssocID="{19F180E7-2D25-42D6-BFA3-B8783ABEA906}" presName="BalanceSpacing1" presStyleCnt="0"/>
      <dgm:spPr/>
    </dgm:pt>
    <dgm:pt modelId="{89C43B52-5CDA-4FF1-A5D6-EB32EB28BA8C}" type="pres">
      <dgm:prSet presAssocID="{9D816F07-F7DC-4D98-8040-92B24B771618}" presName="Accent1Text" presStyleLbl="node1" presStyleIdx="3" presStyleCnt="6"/>
      <dgm:spPr/>
      <dgm:t>
        <a:bodyPr/>
        <a:lstStyle/>
        <a:p>
          <a:endParaRPr lang="ru-RU"/>
        </a:p>
      </dgm:t>
    </dgm:pt>
    <dgm:pt modelId="{4764C60C-6E9E-4C55-84A3-7B5B56C401D6}" type="pres">
      <dgm:prSet presAssocID="{9D816F07-F7DC-4D98-8040-92B24B771618}" presName="spaceBetweenRectangles" presStyleCnt="0"/>
      <dgm:spPr/>
    </dgm:pt>
    <dgm:pt modelId="{EF234150-0A7B-4758-9FB1-5BDE0C2177DF}" type="pres">
      <dgm:prSet presAssocID="{E4D2620A-34EF-4067-8519-EE08C7C672DE}" presName="composite" presStyleCnt="0"/>
      <dgm:spPr/>
    </dgm:pt>
    <dgm:pt modelId="{7A78A9E1-27CB-431A-ADE2-829FD37CFF90}" type="pres">
      <dgm:prSet presAssocID="{E4D2620A-34EF-4067-8519-EE08C7C672DE}" presName="Parent1" presStyleLbl="node1" presStyleIdx="4" presStyleCnt="6" custScaleX="101264" custLinFactNeighborX="1359" custLinFactNeighborY="-19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50ADF-3207-4721-9EB8-387615BD0035}" type="pres">
      <dgm:prSet presAssocID="{E4D2620A-34EF-4067-8519-EE08C7C672D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61AD8-9E80-4F98-95DD-8512BD6306EA}" type="pres">
      <dgm:prSet presAssocID="{E4D2620A-34EF-4067-8519-EE08C7C672DE}" presName="BalanceSpacing" presStyleCnt="0"/>
      <dgm:spPr/>
    </dgm:pt>
    <dgm:pt modelId="{9FFFC7D1-F9D8-4722-9421-38D342BB0666}" type="pres">
      <dgm:prSet presAssocID="{E4D2620A-34EF-4067-8519-EE08C7C672DE}" presName="BalanceSpacing1" presStyleCnt="0"/>
      <dgm:spPr/>
    </dgm:pt>
    <dgm:pt modelId="{65775499-DCEE-41C9-9D45-303E674519C7}" type="pres">
      <dgm:prSet presAssocID="{62E5DF86-156B-4C23-BB0A-F095BE787C4F}" presName="Accent1Text" presStyleLbl="node1" presStyleIdx="5" presStyleCnt="6" custScaleX="115514" custLinFactNeighborX="-3390" custLinFactNeighborY="-4097"/>
      <dgm:spPr/>
      <dgm:t>
        <a:bodyPr/>
        <a:lstStyle/>
        <a:p>
          <a:endParaRPr lang="ru-RU"/>
        </a:p>
      </dgm:t>
    </dgm:pt>
  </dgm:ptLst>
  <dgm:cxnLst>
    <dgm:cxn modelId="{12C79E3D-3F54-4562-B9CD-39CF995B1724}" srcId="{5D4C1D9E-2167-4530-B56A-3FAAB84AF68E}" destId="{FFBC3FD9-63D7-438C-98C6-7D49C8D1C51E}" srcOrd="0" destOrd="0" parTransId="{82DE6583-DCAB-48A5-8B21-2D1E829BFBDD}" sibTransId="{84759C8A-F0AD-4184-9F14-A903BAB54DB8}"/>
    <dgm:cxn modelId="{B9A62E3B-F5DE-4C3F-88E5-6D3C0DB96B9F}" type="presOf" srcId="{19F180E7-2D25-42D6-BFA3-B8783ABEA906}" destId="{D0D0A034-5192-4BAC-A11E-83A3DA08DF78}" srcOrd="0" destOrd="0" presId="urn:microsoft.com/office/officeart/2008/layout/AlternatingHexagons"/>
    <dgm:cxn modelId="{6C2F723B-4B4D-468B-8295-AF202DA8E90A}" type="presOf" srcId="{E4D2620A-34EF-4067-8519-EE08C7C672DE}" destId="{7A78A9E1-27CB-431A-ADE2-829FD37CFF90}" srcOrd="0" destOrd="0" presId="urn:microsoft.com/office/officeart/2008/layout/AlternatingHexagons"/>
    <dgm:cxn modelId="{2737B428-76A2-49B0-8E59-7893E15666DD}" srcId="{5D4C1D9E-2167-4530-B56A-3FAAB84AF68E}" destId="{19F180E7-2D25-42D6-BFA3-B8783ABEA906}" srcOrd="1" destOrd="0" parTransId="{EA8B546B-4649-4C9B-B60F-8FB74260D526}" sibTransId="{9D816F07-F7DC-4D98-8040-92B24B771618}"/>
    <dgm:cxn modelId="{BB07A591-3BA3-496D-A4BF-82360BA82345}" type="presOf" srcId="{5D4C1D9E-2167-4530-B56A-3FAAB84AF68E}" destId="{431DECE0-1EEB-4660-AE28-FA45F5D5A372}" srcOrd="0" destOrd="0" presId="urn:microsoft.com/office/officeart/2008/layout/AlternatingHexagons"/>
    <dgm:cxn modelId="{CC01A0A9-DA7B-41F3-B697-148688A8B5A4}" type="presOf" srcId="{FFBC3FD9-63D7-438C-98C6-7D49C8D1C51E}" destId="{C1FEA506-D162-43CA-AC28-91F9CCCF01E2}" srcOrd="0" destOrd="0" presId="urn:microsoft.com/office/officeart/2008/layout/AlternatingHexagons"/>
    <dgm:cxn modelId="{2DB7733E-D3BB-49DF-BF56-9F0681D3337E}" srcId="{5D4C1D9E-2167-4530-B56A-3FAAB84AF68E}" destId="{E4D2620A-34EF-4067-8519-EE08C7C672DE}" srcOrd="2" destOrd="0" parTransId="{E9906FA5-7439-4450-8A08-F89C96EC8C5D}" sibTransId="{62E5DF86-156B-4C23-BB0A-F095BE787C4F}"/>
    <dgm:cxn modelId="{FFB2E104-88C1-4453-A3A1-80CB76F220D3}" srcId="{19F180E7-2D25-42D6-BFA3-B8783ABEA906}" destId="{7D890E27-B352-45FE-AB60-40ADF179B8F0}" srcOrd="0" destOrd="0" parTransId="{98B2C442-D74F-49F3-9BEF-2E68D9D4F216}" sibTransId="{E353324C-06E8-4F65-8445-63C902093C85}"/>
    <dgm:cxn modelId="{831340E8-571C-4CB9-A898-8887E6D68326}" type="presOf" srcId="{7D890E27-B352-45FE-AB60-40ADF179B8F0}" destId="{18BCD9A2-2402-4F0B-B71D-D044F3C96B93}" srcOrd="0" destOrd="0" presId="urn:microsoft.com/office/officeart/2008/layout/AlternatingHexagons"/>
    <dgm:cxn modelId="{6DB36359-B034-4B71-8B17-D2F3488A4809}" type="presOf" srcId="{62E5DF86-156B-4C23-BB0A-F095BE787C4F}" destId="{65775499-DCEE-41C9-9D45-303E674519C7}" srcOrd="0" destOrd="0" presId="urn:microsoft.com/office/officeart/2008/layout/AlternatingHexagons"/>
    <dgm:cxn modelId="{C6EE42F1-438D-4A90-8FA0-557BD74914CE}" type="presOf" srcId="{9D816F07-F7DC-4D98-8040-92B24B771618}" destId="{89C43B52-5CDA-4FF1-A5D6-EB32EB28BA8C}" srcOrd="0" destOrd="0" presId="urn:microsoft.com/office/officeart/2008/layout/AlternatingHexagons"/>
    <dgm:cxn modelId="{1B6F93ED-D39A-432C-9697-1ED8F74AE534}" srcId="{FFBC3FD9-63D7-438C-98C6-7D49C8D1C51E}" destId="{3034FE97-0827-4BD3-AB68-5F35FFA47835}" srcOrd="0" destOrd="0" parTransId="{22EA8A71-815B-4F1B-8765-8DB08F8B4D62}" sibTransId="{34757A8F-EDC2-4AEF-9AEA-8D0E7E84B7B1}"/>
    <dgm:cxn modelId="{D79AFEC0-2EED-458B-9054-9D7A6D8841AA}" type="presOf" srcId="{3034FE97-0827-4BD3-AB68-5F35FFA47835}" destId="{B191665C-36F1-48F2-9F66-57D88A623377}" srcOrd="0" destOrd="0" presId="urn:microsoft.com/office/officeart/2008/layout/AlternatingHexagons"/>
    <dgm:cxn modelId="{519FC339-50A2-4268-B846-EAD422094275}" type="presOf" srcId="{84759C8A-F0AD-4184-9F14-A903BAB54DB8}" destId="{FC77D05C-6D23-41E8-9970-C9253E3D45C4}" srcOrd="0" destOrd="0" presId="urn:microsoft.com/office/officeart/2008/layout/AlternatingHexagons"/>
    <dgm:cxn modelId="{3D76452C-9FA1-4B65-8A78-E94F117D8C3E}" type="presParOf" srcId="{431DECE0-1EEB-4660-AE28-FA45F5D5A372}" destId="{F1C24751-1BB3-4D45-91C1-7E1C07E1BAC1}" srcOrd="0" destOrd="0" presId="urn:microsoft.com/office/officeart/2008/layout/AlternatingHexagons"/>
    <dgm:cxn modelId="{AE00AD97-DB06-4439-B71F-2396A2C4538F}" type="presParOf" srcId="{F1C24751-1BB3-4D45-91C1-7E1C07E1BAC1}" destId="{C1FEA506-D162-43CA-AC28-91F9CCCF01E2}" srcOrd="0" destOrd="0" presId="urn:microsoft.com/office/officeart/2008/layout/AlternatingHexagons"/>
    <dgm:cxn modelId="{2F98235E-DE2F-4E5B-85EE-D9EAD073B733}" type="presParOf" srcId="{F1C24751-1BB3-4D45-91C1-7E1C07E1BAC1}" destId="{B191665C-36F1-48F2-9F66-57D88A623377}" srcOrd="1" destOrd="0" presId="urn:microsoft.com/office/officeart/2008/layout/AlternatingHexagons"/>
    <dgm:cxn modelId="{889FACF4-FAD5-4720-AED3-F304C6610318}" type="presParOf" srcId="{F1C24751-1BB3-4D45-91C1-7E1C07E1BAC1}" destId="{A30E92CA-8674-4A05-9B4E-57D5EF868C0C}" srcOrd="2" destOrd="0" presId="urn:microsoft.com/office/officeart/2008/layout/AlternatingHexagons"/>
    <dgm:cxn modelId="{5AA18F27-A06A-4F95-8C0B-910E19D18487}" type="presParOf" srcId="{F1C24751-1BB3-4D45-91C1-7E1C07E1BAC1}" destId="{38E9A91D-B070-483A-94C8-1CA967C620F2}" srcOrd="3" destOrd="0" presId="urn:microsoft.com/office/officeart/2008/layout/AlternatingHexagons"/>
    <dgm:cxn modelId="{A1B3DA5F-EC39-4207-B2B5-18591866765E}" type="presParOf" srcId="{F1C24751-1BB3-4D45-91C1-7E1C07E1BAC1}" destId="{FC77D05C-6D23-41E8-9970-C9253E3D45C4}" srcOrd="4" destOrd="0" presId="urn:microsoft.com/office/officeart/2008/layout/AlternatingHexagons"/>
    <dgm:cxn modelId="{4414FE43-CE59-4A49-8EBB-0D05DA866C76}" type="presParOf" srcId="{431DECE0-1EEB-4660-AE28-FA45F5D5A372}" destId="{54419D5A-3238-436C-B559-12188060FAC3}" srcOrd="1" destOrd="0" presId="urn:microsoft.com/office/officeart/2008/layout/AlternatingHexagons"/>
    <dgm:cxn modelId="{C497FE7C-5200-45A8-903B-BD12FE742B3F}" type="presParOf" srcId="{431DECE0-1EEB-4660-AE28-FA45F5D5A372}" destId="{50DFC4FC-23FB-46E9-B6A6-44C64B180642}" srcOrd="2" destOrd="0" presId="urn:microsoft.com/office/officeart/2008/layout/AlternatingHexagons"/>
    <dgm:cxn modelId="{99D3059D-AE07-4166-919A-19C5A542062B}" type="presParOf" srcId="{50DFC4FC-23FB-46E9-B6A6-44C64B180642}" destId="{D0D0A034-5192-4BAC-A11E-83A3DA08DF78}" srcOrd="0" destOrd="0" presId="urn:microsoft.com/office/officeart/2008/layout/AlternatingHexagons"/>
    <dgm:cxn modelId="{55DF5FA8-2685-4985-9A02-BC774D2C75A0}" type="presParOf" srcId="{50DFC4FC-23FB-46E9-B6A6-44C64B180642}" destId="{18BCD9A2-2402-4F0B-B71D-D044F3C96B93}" srcOrd="1" destOrd="0" presId="urn:microsoft.com/office/officeart/2008/layout/AlternatingHexagons"/>
    <dgm:cxn modelId="{5168548F-AC50-479C-87F6-198C722D9034}" type="presParOf" srcId="{50DFC4FC-23FB-46E9-B6A6-44C64B180642}" destId="{BEA22764-4A13-4E51-B0E0-B7DFE0D9611C}" srcOrd="2" destOrd="0" presId="urn:microsoft.com/office/officeart/2008/layout/AlternatingHexagons"/>
    <dgm:cxn modelId="{527C867D-B5AB-4B9C-A7E8-32CF272E32B2}" type="presParOf" srcId="{50DFC4FC-23FB-46E9-B6A6-44C64B180642}" destId="{11EDF19E-32E8-4DE6-B985-C0514A46EDDC}" srcOrd="3" destOrd="0" presId="urn:microsoft.com/office/officeart/2008/layout/AlternatingHexagons"/>
    <dgm:cxn modelId="{0D0FF6A6-EEF5-4563-BB63-2020BE3C77A6}" type="presParOf" srcId="{50DFC4FC-23FB-46E9-B6A6-44C64B180642}" destId="{89C43B52-5CDA-4FF1-A5D6-EB32EB28BA8C}" srcOrd="4" destOrd="0" presId="urn:microsoft.com/office/officeart/2008/layout/AlternatingHexagons"/>
    <dgm:cxn modelId="{F7FDD740-B053-480D-A4D2-407460469466}" type="presParOf" srcId="{431DECE0-1EEB-4660-AE28-FA45F5D5A372}" destId="{4764C60C-6E9E-4C55-84A3-7B5B56C401D6}" srcOrd="3" destOrd="0" presId="urn:microsoft.com/office/officeart/2008/layout/AlternatingHexagons"/>
    <dgm:cxn modelId="{09094459-EB78-442E-B4E8-6BA9E939AEE2}" type="presParOf" srcId="{431DECE0-1EEB-4660-AE28-FA45F5D5A372}" destId="{EF234150-0A7B-4758-9FB1-5BDE0C2177DF}" srcOrd="4" destOrd="0" presId="urn:microsoft.com/office/officeart/2008/layout/AlternatingHexagons"/>
    <dgm:cxn modelId="{4549D4B7-A675-4F95-A548-561CEAFA0976}" type="presParOf" srcId="{EF234150-0A7B-4758-9FB1-5BDE0C2177DF}" destId="{7A78A9E1-27CB-431A-ADE2-829FD37CFF90}" srcOrd="0" destOrd="0" presId="urn:microsoft.com/office/officeart/2008/layout/AlternatingHexagons"/>
    <dgm:cxn modelId="{4CAE33C5-9F32-4FBB-B591-E2BD90EE8EDD}" type="presParOf" srcId="{EF234150-0A7B-4758-9FB1-5BDE0C2177DF}" destId="{E4750ADF-3207-4721-9EB8-387615BD0035}" srcOrd="1" destOrd="0" presId="urn:microsoft.com/office/officeart/2008/layout/AlternatingHexagons"/>
    <dgm:cxn modelId="{743892AE-9315-45F0-BCA3-FAE617F57B53}" type="presParOf" srcId="{EF234150-0A7B-4758-9FB1-5BDE0C2177DF}" destId="{89E61AD8-9E80-4F98-95DD-8512BD6306EA}" srcOrd="2" destOrd="0" presId="urn:microsoft.com/office/officeart/2008/layout/AlternatingHexagons"/>
    <dgm:cxn modelId="{0512A634-6DF2-4645-A86C-41A6B1939CDD}" type="presParOf" srcId="{EF234150-0A7B-4758-9FB1-5BDE0C2177DF}" destId="{9FFFC7D1-F9D8-4722-9421-38D342BB0666}" srcOrd="3" destOrd="0" presId="urn:microsoft.com/office/officeart/2008/layout/AlternatingHexagons"/>
    <dgm:cxn modelId="{F968BB5C-64CC-4C87-A45A-2170213F7064}" type="presParOf" srcId="{EF234150-0A7B-4758-9FB1-5BDE0C2177DF}" destId="{65775499-DCEE-41C9-9D45-303E674519C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C1BC6F3-423F-4541-B394-89E5F1F7BF5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D8D6059-92F1-40E1-8860-E3C3E821C9F9}">
      <dgm:prSet custT="1"/>
      <dgm:spPr/>
      <dgm:t>
        <a:bodyPr/>
        <a:lstStyle/>
        <a:p>
          <a:pPr algn="just" rtl="0"/>
          <a:r>
            <a:rPr lang="ru-RU" sz="1400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latin typeface="Sitka Small" panose="02000505000000020004" pitchFamily="2" charset="0"/>
            </a:rPr>
            <a:t>: </a:t>
          </a:r>
          <a:r>
            <a:rPr lang="ru-RU" sz="1400" b="0" i="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400" b="0" i="0" dirty="0" smtClean="0">
              <a:latin typeface="Sitka Small" panose="02000505000000020004" pitchFamily="2" charset="0"/>
            </a:rPr>
            <a:t> </a:t>
          </a:r>
          <a:r>
            <a:rPr lang="ru-RU" sz="1400" b="0" i="0" baseline="0" dirty="0" smtClean="0">
              <a:latin typeface="Sitka Small" panose="02000505000000020004" pitchFamily="2" charset="0"/>
            </a:rPr>
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400" dirty="0">
            <a:latin typeface="Sitka Small" panose="02000505000000020004" pitchFamily="2" charset="0"/>
          </a:endParaRPr>
        </a:p>
      </dgm:t>
    </dgm:pt>
    <dgm:pt modelId="{BDC723A8-AFF2-4240-84B0-B698EB5FC848}" type="parTrans" cxnId="{D208010E-8B16-4226-B411-2AF1B4ED3180}">
      <dgm:prSet/>
      <dgm:spPr/>
      <dgm:t>
        <a:bodyPr/>
        <a:lstStyle/>
        <a:p>
          <a:endParaRPr lang="ru-RU"/>
        </a:p>
      </dgm:t>
    </dgm:pt>
    <dgm:pt modelId="{D5609B5C-FF5E-4822-92F3-77C20706A04A}" type="sibTrans" cxnId="{D208010E-8B16-4226-B411-2AF1B4ED3180}">
      <dgm:prSet/>
      <dgm:spPr/>
      <dgm:t>
        <a:bodyPr/>
        <a:lstStyle/>
        <a:p>
          <a:endParaRPr lang="ru-RU"/>
        </a:p>
      </dgm:t>
    </dgm:pt>
    <dgm:pt modelId="{6A678949-F4BF-4B56-8DBC-D053D8E042D1}" type="pres">
      <dgm:prSet presAssocID="{AC1BC6F3-423F-4541-B394-89E5F1F7BF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08113E-2D91-4695-B012-989C769CAC0C}" type="pres">
      <dgm:prSet presAssocID="{3D8D6059-92F1-40E1-8860-E3C3E821C9F9}" presName="parentText" presStyleLbl="node1" presStyleIdx="0" presStyleCnt="1" custLinFactNeighborX="83" custLinFactNeighborY="19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08010E-8B16-4226-B411-2AF1B4ED3180}" srcId="{AC1BC6F3-423F-4541-B394-89E5F1F7BF54}" destId="{3D8D6059-92F1-40E1-8860-E3C3E821C9F9}" srcOrd="0" destOrd="0" parTransId="{BDC723A8-AFF2-4240-84B0-B698EB5FC848}" sibTransId="{D5609B5C-FF5E-4822-92F3-77C20706A04A}"/>
    <dgm:cxn modelId="{64A5ECA5-0C7B-49DB-92D1-68844A27F59B}" type="presOf" srcId="{3D8D6059-92F1-40E1-8860-E3C3E821C9F9}" destId="{3208113E-2D91-4695-B012-989C769CAC0C}" srcOrd="0" destOrd="0" presId="urn:microsoft.com/office/officeart/2005/8/layout/vList2"/>
    <dgm:cxn modelId="{3423CC6F-7C2F-42E2-B891-5D8064ACBD04}" type="presOf" srcId="{AC1BC6F3-423F-4541-B394-89E5F1F7BF54}" destId="{6A678949-F4BF-4B56-8DBC-D053D8E042D1}" srcOrd="0" destOrd="0" presId="urn:microsoft.com/office/officeart/2005/8/layout/vList2"/>
    <dgm:cxn modelId="{ADDE8E84-8238-43B0-9505-D6CDF83E203A}" type="presParOf" srcId="{6A678949-F4BF-4B56-8DBC-D053D8E042D1}" destId="{3208113E-2D91-4695-B012-989C769CA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32651EF-A668-4402-B42A-5DE668CA24FC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6ECFBE6-9D8F-48F4-8027-45466105650F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2024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268,2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97,0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276,4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проведение мероприятий, гражданско-патриотической направленности.</a:t>
          </a:r>
          <a:endParaRPr lang="ru-RU" dirty="0">
            <a:latin typeface="Sitka Small" panose="02000505000000020004" pitchFamily="2" charset="0"/>
          </a:endParaRPr>
        </a:p>
      </dgm:t>
    </dgm:pt>
    <dgm:pt modelId="{0338F392-56C0-4CC4-9D54-58C81BACFB5A}" type="parTrans" cxnId="{B81338A9-B744-40ED-AEA5-F01554A0254F}">
      <dgm:prSet/>
      <dgm:spPr/>
      <dgm:t>
        <a:bodyPr/>
        <a:lstStyle/>
        <a:p>
          <a:endParaRPr lang="ru-RU"/>
        </a:p>
      </dgm:t>
    </dgm:pt>
    <dgm:pt modelId="{FE33B87B-AA9C-4C3B-AF07-01C33EF15E9A}" type="sibTrans" cxnId="{B81338A9-B744-40ED-AEA5-F01554A0254F}">
      <dgm:prSet/>
      <dgm:spPr/>
      <dgm:t>
        <a:bodyPr/>
        <a:lstStyle/>
        <a:p>
          <a:endParaRPr lang="ru-RU"/>
        </a:p>
      </dgm:t>
    </dgm:pt>
    <dgm:pt modelId="{89A132C2-E0CF-4211-BA58-35071E8AD1BB}" type="pres">
      <dgm:prSet presAssocID="{D32651EF-A668-4402-B42A-5DE668CA24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C568F-D96F-4869-8396-C3B6573D4F5D}" type="pres">
      <dgm:prSet presAssocID="{46ECFBE6-9D8F-48F4-8027-45466105650F}" presName="parentText" presStyleLbl="node1" presStyleIdx="0" presStyleCnt="1" custLinFactNeighborX="461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43039-E71D-4C99-AD09-62D754EED757}" type="presOf" srcId="{D32651EF-A668-4402-B42A-5DE668CA24FC}" destId="{89A132C2-E0CF-4211-BA58-35071E8AD1BB}" srcOrd="0" destOrd="0" presId="urn:microsoft.com/office/officeart/2005/8/layout/vList2"/>
    <dgm:cxn modelId="{B81338A9-B744-40ED-AEA5-F01554A0254F}" srcId="{D32651EF-A668-4402-B42A-5DE668CA24FC}" destId="{46ECFBE6-9D8F-48F4-8027-45466105650F}" srcOrd="0" destOrd="0" parTransId="{0338F392-56C0-4CC4-9D54-58C81BACFB5A}" sibTransId="{FE33B87B-AA9C-4C3B-AF07-01C33EF15E9A}"/>
    <dgm:cxn modelId="{7A3E6CD9-5AEC-4C84-932C-AA1BD4CD899A}" type="presOf" srcId="{46ECFBE6-9D8F-48F4-8027-45466105650F}" destId="{78AC568F-D96F-4869-8396-C3B6573D4F5D}" srcOrd="0" destOrd="0" presId="urn:microsoft.com/office/officeart/2005/8/layout/vList2"/>
    <dgm:cxn modelId="{F11BE780-8AA1-4EB4-87D7-15FCA1EEADCE}" type="presParOf" srcId="{89A132C2-E0CF-4211-BA58-35071E8AD1BB}" destId="{78AC568F-D96F-4869-8396-C3B6573D4F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BB22EAB-CB10-4730-BCF2-1E64CF4BD9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D55E10-4E8F-4EFB-813C-8B87649854F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D2FDDE7A-AD5E-490F-A809-3FECFA5796AE}" type="parTrans" cxnId="{540965B0-AED1-4573-88A2-0D831F511E58}">
      <dgm:prSet/>
      <dgm:spPr/>
      <dgm:t>
        <a:bodyPr/>
        <a:lstStyle/>
        <a:p>
          <a:endParaRPr lang="ru-RU"/>
        </a:p>
      </dgm:t>
    </dgm:pt>
    <dgm:pt modelId="{6DF2C05B-1E3D-4507-93F0-323481F0AA8A}" type="sibTrans" cxnId="{540965B0-AED1-4573-88A2-0D831F511E58}">
      <dgm:prSet/>
      <dgm:spPr/>
      <dgm:t>
        <a:bodyPr/>
        <a:lstStyle/>
        <a:p>
          <a:endParaRPr lang="ru-RU"/>
        </a:p>
      </dgm:t>
    </dgm:pt>
    <dgm:pt modelId="{8E36BA62-E614-41A2-9F48-C29C820E8BF4}" type="pres">
      <dgm:prSet presAssocID="{3BB22EAB-CB10-4730-BCF2-1E64CF4BD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DA552-6CE4-4905-9E34-92CD717D29EB}" type="pres">
      <dgm:prSet presAssocID="{0ED55E10-4E8F-4EFB-813C-8B87649854F3}" presName="parentText" presStyleLbl="node1" presStyleIdx="0" presStyleCnt="1" custLinFactNeighborY="28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0965B0-AED1-4573-88A2-0D831F511E58}" srcId="{3BB22EAB-CB10-4730-BCF2-1E64CF4BD96A}" destId="{0ED55E10-4E8F-4EFB-813C-8B87649854F3}" srcOrd="0" destOrd="0" parTransId="{D2FDDE7A-AD5E-490F-A809-3FECFA5796AE}" sibTransId="{6DF2C05B-1E3D-4507-93F0-323481F0AA8A}"/>
    <dgm:cxn modelId="{6B67D061-5CD8-4264-9239-968D7C263A0F}" type="presOf" srcId="{0ED55E10-4E8F-4EFB-813C-8B87649854F3}" destId="{61CDA552-6CE4-4905-9E34-92CD717D29EB}" srcOrd="0" destOrd="0" presId="urn:microsoft.com/office/officeart/2005/8/layout/vList2"/>
    <dgm:cxn modelId="{570725E0-0E06-4E20-B395-6C5FBABC5A71}" type="presOf" srcId="{3BB22EAB-CB10-4730-BCF2-1E64CF4BD96A}" destId="{8E36BA62-E614-41A2-9F48-C29C820E8BF4}" srcOrd="0" destOrd="0" presId="urn:microsoft.com/office/officeart/2005/8/layout/vList2"/>
    <dgm:cxn modelId="{F7DDB259-9E56-4D58-A586-1F1F15D40DDE}" type="presParOf" srcId="{8E36BA62-E614-41A2-9F48-C29C820E8BF4}" destId="{61CDA552-6CE4-4905-9E34-92CD717D2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400" dirty="0" smtClean="0">
              <a:latin typeface="Sitka Small" panose="02000505000000020004" pitchFamily="2" charset="0"/>
            </a:rPr>
            <a:t>Доходы бюджета</a:t>
          </a:r>
          <a:endParaRPr lang="ru-RU" sz="44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 custScaleX="67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 custLinFactNeighborX="242" custLinFactNeighborY="-43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242" custLinFactNeighborY="41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6641F0B5-F460-4634-A072-14E3946D57C7}" type="presOf" srcId="{52EDB3A4-D7FD-41EC-B767-6E8D238E659F}" destId="{32C7786F-2271-4CC2-9897-2F12D6256F8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58F7C64D-9CEC-4B99-BBBD-62F54D20415E}" type="presOf" srcId="{6880C1AA-68DD-4204-BBB8-42703D4EFDE6}" destId="{D36E6FC4-4319-4BD3-8093-FB4CA8D2DD1A}" srcOrd="0" destOrd="0" presId="urn:microsoft.com/office/officeart/2008/layout/HorizontalMultiLevelHierarchy"/>
    <dgm:cxn modelId="{EEF0A802-B3E0-4A46-AFAF-6ED2AAD44107}" type="presOf" srcId="{F78657EC-9FC1-4178-AED5-7EBC196D8BDD}" destId="{BE2FAE97-92DA-49B2-B190-5A760CF9634D}" srcOrd="1" destOrd="0" presId="urn:microsoft.com/office/officeart/2008/layout/HorizontalMultiLevelHierarchy"/>
    <dgm:cxn modelId="{C7598811-F456-46A4-B630-6A214AAA2FA3}" type="presOf" srcId="{C9D24032-55D5-4549-829F-63C4A1811047}" destId="{2CC34557-A9E8-46DD-AD39-D7F498986942}" srcOrd="0" destOrd="0" presId="urn:microsoft.com/office/officeart/2008/layout/HorizontalMultiLevelHierarchy"/>
    <dgm:cxn modelId="{BE4ED40D-EAEC-4F2C-92E0-62A20ECE4F18}" type="presOf" srcId="{2DDF7F06-6D40-48E3-91D6-5E4BAA825DC8}" destId="{F8517B3E-9151-4ED5-9CF7-90583179D1D8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5FCB948B-F1A2-4BF7-9948-AFF905A7C9A1}" type="presOf" srcId="{20E3CE88-01D3-41A7-9D99-87602A562D7F}" destId="{2D0830CB-CAC8-4D26-A94F-EF9A7C7CE15F}" srcOrd="0" destOrd="0" presId="urn:microsoft.com/office/officeart/2008/layout/HorizontalMultiLevelHierarchy"/>
    <dgm:cxn modelId="{5B2D813A-74DE-4DC5-89D0-6B698AA3F974}" type="presOf" srcId="{20E3CE88-01D3-41A7-9D99-87602A562D7F}" destId="{ED9E8322-3230-4153-BCE8-518A9AFB39B7}" srcOrd="1" destOrd="0" presId="urn:microsoft.com/office/officeart/2008/layout/HorizontalMultiLevelHierarchy"/>
    <dgm:cxn modelId="{9AC3FEAC-073B-46A7-A442-505F33EDBA67}" type="presOf" srcId="{52EDB3A4-D7FD-41EC-B767-6E8D238E659F}" destId="{B46F572E-2E3B-4A76-8982-94F1855F5BFE}" srcOrd="1" destOrd="0" presId="urn:microsoft.com/office/officeart/2008/layout/HorizontalMultiLevelHierarchy"/>
    <dgm:cxn modelId="{45B8CEB0-0BFE-4A47-964B-5C9E6E9A14A4}" type="presOf" srcId="{3CC6EA65-40BB-426A-8ECB-DEFBC77FD996}" destId="{B8AB521B-3087-43E1-B997-014A727E8D05}" srcOrd="0" destOrd="0" presId="urn:microsoft.com/office/officeart/2008/layout/HorizontalMultiLevelHierarchy"/>
    <dgm:cxn modelId="{033C07E2-A593-49B8-8AD0-602A5DCDCED8}" type="presOf" srcId="{76C410F1-B307-4A58-8E4A-E935CC8A6C42}" destId="{3635D7EA-A0D2-4C31-BD91-D42E31987555}" srcOrd="0" destOrd="0" presId="urn:microsoft.com/office/officeart/2008/layout/HorizontalMultiLevelHierarchy"/>
    <dgm:cxn modelId="{B714EE0A-99AC-48AB-B508-8B7327EB10D0}" type="presOf" srcId="{F78657EC-9FC1-4178-AED5-7EBC196D8BDD}" destId="{C3CA5302-D760-4935-83CE-CAD436EDBEE6}" srcOrd="0" destOrd="0" presId="urn:microsoft.com/office/officeart/2008/layout/HorizontalMultiLevelHierarchy"/>
    <dgm:cxn modelId="{6534A3E2-615B-4CE0-9125-65A4828E57EE}" type="presParOf" srcId="{D36E6FC4-4319-4BD3-8093-FB4CA8D2DD1A}" destId="{697C86B7-E4EB-4C01-84E4-D04481AA7E28}" srcOrd="0" destOrd="0" presId="urn:microsoft.com/office/officeart/2008/layout/HorizontalMultiLevelHierarchy"/>
    <dgm:cxn modelId="{4F7EA5D6-33C6-4CAD-A7A5-F20BCFC9C57B}" type="presParOf" srcId="{697C86B7-E4EB-4C01-84E4-D04481AA7E28}" destId="{3635D7EA-A0D2-4C31-BD91-D42E31987555}" srcOrd="0" destOrd="0" presId="urn:microsoft.com/office/officeart/2008/layout/HorizontalMultiLevelHierarchy"/>
    <dgm:cxn modelId="{457D8CAA-A729-431A-A17C-4A805B0E9871}" type="presParOf" srcId="{697C86B7-E4EB-4C01-84E4-D04481AA7E28}" destId="{70BE67B5-EF7D-4E33-A287-E792EA31ECBE}" srcOrd="1" destOrd="0" presId="urn:microsoft.com/office/officeart/2008/layout/HorizontalMultiLevelHierarchy"/>
    <dgm:cxn modelId="{E9C1B8CF-DF1C-42EC-B4CC-5F887AE59978}" type="presParOf" srcId="{70BE67B5-EF7D-4E33-A287-E792EA31ECBE}" destId="{2D0830CB-CAC8-4D26-A94F-EF9A7C7CE15F}" srcOrd="0" destOrd="0" presId="urn:microsoft.com/office/officeart/2008/layout/HorizontalMultiLevelHierarchy"/>
    <dgm:cxn modelId="{579A7006-E83E-4070-812E-C20E20BF4F09}" type="presParOf" srcId="{2D0830CB-CAC8-4D26-A94F-EF9A7C7CE15F}" destId="{ED9E8322-3230-4153-BCE8-518A9AFB39B7}" srcOrd="0" destOrd="0" presId="urn:microsoft.com/office/officeart/2008/layout/HorizontalMultiLevelHierarchy"/>
    <dgm:cxn modelId="{19263846-D841-4208-8BD7-6BF40A43FB4B}" type="presParOf" srcId="{70BE67B5-EF7D-4E33-A287-E792EA31ECBE}" destId="{44DF5BDE-854E-4D7F-A69B-B1683522C5D1}" srcOrd="1" destOrd="0" presId="urn:microsoft.com/office/officeart/2008/layout/HorizontalMultiLevelHierarchy"/>
    <dgm:cxn modelId="{46F465FC-37A2-4A58-BA54-1144EBE6C24A}" type="presParOf" srcId="{44DF5BDE-854E-4D7F-A69B-B1683522C5D1}" destId="{2CC34557-A9E8-46DD-AD39-D7F498986942}" srcOrd="0" destOrd="0" presId="urn:microsoft.com/office/officeart/2008/layout/HorizontalMultiLevelHierarchy"/>
    <dgm:cxn modelId="{2C7FBF99-758E-43C4-A917-9C9550CFF427}" type="presParOf" srcId="{44DF5BDE-854E-4D7F-A69B-B1683522C5D1}" destId="{AA280579-21CE-4CFB-9044-E8423EA5043B}" srcOrd="1" destOrd="0" presId="urn:microsoft.com/office/officeart/2008/layout/HorizontalMultiLevelHierarchy"/>
    <dgm:cxn modelId="{8AAE6CFC-00BB-4576-8DC0-A4E168A4DB6E}" type="presParOf" srcId="{70BE67B5-EF7D-4E33-A287-E792EA31ECBE}" destId="{C3CA5302-D760-4935-83CE-CAD436EDBEE6}" srcOrd="2" destOrd="0" presId="urn:microsoft.com/office/officeart/2008/layout/HorizontalMultiLevelHierarchy"/>
    <dgm:cxn modelId="{DD3B565D-2678-4A26-B4D7-F8CD34A73143}" type="presParOf" srcId="{C3CA5302-D760-4935-83CE-CAD436EDBEE6}" destId="{BE2FAE97-92DA-49B2-B190-5A760CF9634D}" srcOrd="0" destOrd="0" presId="urn:microsoft.com/office/officeart/2008/layout/HorizontalMultiLevelHierarchy"/>
    <dgm:cxn modelId="{A75CB1FB-4B98-40B7-BCA8-102F9B8F94D6}" type="presParOf" srcId="{70BE67B5-EF7D-4E33-A287-E792EA31ECBE}" destId="{C22ACF1A-4EE6-4A33-9535-3C7ED3C6611C}" srcOrd="3" destOrd="0" presId="urn:microsoft.com/office/officeart/2008/layout/HorizontalMultiLevelHierarchy"/>
    <dgm:cxn modelId="{8DCBC9A7-F65D-4187-9211-9D66E14509AF}" type="presParOf" srcId="{C22ACF1A-4EE6-4A33-9535-3C7ED3C6611C}" destId="{F8517B3E-9151-4ED5-9CF7-90583179D1D8}" srcOrd="0" destOrd="0" presId="urn:microsoft.com/office/officeart/2008/layout/HorizontalMultiLevelHierarchy"/>
    <dgm:cxn modelId="{68784808-8721-428D-AFD3-A3B327687DD1}" type="presParOf" srcId="{C22ACF1A-4EE6-4A33-9535-3C7ED3C6611C}" destId="{7EC7F49E-5ECE-4E28-8049-46302C06F3CB}" srcOrd="1" destOrd="0" presId="urn:microsoft.com/office/officeart/2008/layout/HorizontalMultiLevelHierarchy"/>
    <dgm:cxn modelId="{FB06712A-A694-4D28-9073-81329B986B1F}" type="presParOf" srcId="{70BE67B5-EF7D-4E33-A287-E792EA31ECBE}" destId="{32C7786F-2271-4CC2-9897-2F12D6256F86}" srcOrd="4" destOrd="0" presId="urn:microsoft.com/office/officeart/2008/layout/HorizontalMultiLevelHierarchy"/>
    <dgm:cxn modelId="{3AF8C879-0952-4A01-9C3A-ABCC2524F4E0}" type="presParOf" srcId="{32C7786F-2271-4CC2-9897-2F12D6256F86}" destId="{B46F572E-2E3B-4A76-8982-94F1855F5BFE}" srcOrd="0" destOrd="0" presId="urn:microsoft.com/office/officeart/2008/layout/HorizontalMultiLevelHierarchy"/>
    <dgm:cxn modelId="{20968B97-DD89-4FFF-A481-FD213E624A2B}" type="presParOf" srcId="{70BE67B5-EF7D-4E33-A287-E792EA31ECBE}" destId="{0CD8EB0F-C3A4-463F-BFC1-A13BE0243762}" srcOrd="5" destOrd="0" presId="urn:microsoft.com/office/officeart/2008/layout/HorizontalMultiLevelHierarchy"/>
    <dgm:cxn modelId="{1F176094-20A8-4A31-8B10-927A2BD15848}" type="presParOf" srcId="{0CD8EB0F-C3A4-463F-BFC1-A13BE0243762}" destId="{B8AB521B-3087-43E1-B997-014A727E8D05}" srcOrd="0" destOrd="0" presId="urn:microsoft.com/office/officeart/2008/layout/HorizontalMultiLevelHierarchy"/>
    <dgm:cxn modelId="{4710E7F6-2F0C-4E64-9314-5D1A41FACB10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/>
      <dgm:spPr>
        <a:gradFill flip="none" rotWithShape="0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400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Y="-27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4B95BBE8-6DF3-484B-92B4-B43D438DA1EC}" type="presOf" srcId="{DE9C9C94-DBB2-44D5-920D-8051CCDFF018}" destId="{E7A02CB9-94FA-4939-9EFF-915B5BFC7691}" srcOrd="0" destOrd="0" presId="urn:microsoft.com/office/officeart/2005/8/layout/vList2"/>
    <dgm:cxn modelId="{2BB54408-F405-4AFA-A130-9EF1ECCA4400}" type="presOf" srcId="{BAE78F17-D213-45A5-BDBF-CE175FF75885}" destId="{2B0E552D-2E96-4390-951D-F36D7CD55989}" srcOrd="0" destOrd="0" presId="urn:microsoft.com/office/officeart/2005/8/layout/vList2"/>
    <dgm:cxn modelId="{4B871FF7-FD37-4AD1-8C62-DD5229A3E823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2024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3 294,5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3 294,5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рублей) на  изготовление и монтажные работы по установке стелы памяти участникам СВО и ремонт мемориального памятника «Танк» в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711" custLinFactNeighborY="-10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BCC86-7989-47D4-B85B-54111EEE8CD5}" type="presOf" srcId="{F02734AB-A5FE-4B3D-A246-635C110DA048}" destId="{E27E85E3-4976-4284-8FC2-A43FDD27937C}" srcOrd="0" destOrd="0" presId="urn:microsoft.com/office/officeart/2005/8/layout/vList2"/>
    <dgm:cxn modelId="{06432646-AB6A-40CD-9B50-4EF08DF194D5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57649EA8-EB72-433C-A03E-D3DE898732F1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областного и местного бюджетов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1964" custLinFactNeighborY="-26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CEF95-501B-46C4-BC49-61C0A16DB2EF}" type="presOf" srcId="{E2F7BDE9-6180-4D84-8F49-0D4451891A93}" destId="{7D16E844-27AD-4B5F-90B8-E5A896941874}" srcOrd="0" destOrd="0" presId="urn:microsoft.com/office/officeart/2005/8/layout/vList2"/>
    <dgm:cxn modelId="{9E7D4A43-4744-42FA-A76A-C661C9CD4A7D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E67B12C0-07E4-446B-A66C-2A5845EC5DFE}" type="presParOf" srcId="{BF677EAE-BC10-4FA7-95F1-694C3F5DC205}" destId="{7D16E844-27AD-4B5F-90B8-E5A896941874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just" rtl="0"/>
          <a:r>
            <a:rPr lang="ru-RU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ScaleY="51506" custLinFactNeighborX="-225" custLinFactNeighborY="-16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8C6960D-391C-4289-B88C-75748649659A}" type="presOf" srcId="{BAE78F17-D213-45A5-BDBF-CE175FF75885}" destId="{2B0E552D-2E96-4390-951D-F36D7CD55989}" srcOrd="0" destOrd="0" presId="urn:microsoft.com/office/officeart/2005/8/layout/vList2"/>
    <dgm:cxn modelId="{D1F53639-8FB6-426E-A694-D18EAD84FA4D}" type="presOf" srcId="{DE9C9C94-DBB2-44D5-920D-8051CCDFF018}" destId="{E7A02CB9-94FA-4939-9EFF-915B5BFC7691}" srcOrd="0" destOrd="0" presId="urn:microsoft.com/office/officeart/2005/8/layout/vList2"/>
    <dgm:cxn modelId="{15D9E92A-2A79-40B5-A656-EA7A4FF0A48A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2024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126,0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84,1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149,9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вывоз твердых бытовых отходов в территории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1615" custLinFactNeighborY="195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6842A7-2BF7-460B-A9B3-0F7AB56DDCB3}" type="presOf" srcId="{D7D22D01-714B-4EE6-87CA-75AE4EF8A89A}" destId="{A7D2623C-450B-44D9-B26F-6AB25B539D62}" srcOrd="0" destOrd="0" presId="urn:microsoft.com/office/officeart/2005/8/layout/vList2"/>
    <dgm:cxn modelId="{E63605FE-4AE6-4B43-A7EC-7A5D81A56A20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8D2A74CC-2543-481F-AD80-4FF0AA7E07BD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ScaleY="146891" custLinFactNeighborX="-1821" custLinFactNeighborY="-4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5740F654-76D9-4930-AC5A-A4448C104F27}" type="presOf" srcId="{129E70D9-7379-4E72-9BB0-54237EF4857C}" destId="{BF677EAE-BC10-4FA7-95F1-694C3F5DC205}" srcOrd="0" destOrd="0" presId="urn:microsoft.com/office/officeart/2005/8/layout/vList2"/>
    <dgm:cxn modelId="{63E2C6E4-7D69-446D-9ABA-032580A76A23}" type="presOf" srcId="{E2F7BDE9-6180-4D84-8F49-0D4451891A93}" destId="{7D16E844-27AD-4B5F-90B8-E5A896941874}" srcOrd="0" destOrd="0" presId="urn:microsoft.com/office/officeart/2005/8/layout/vList2"/>
    <dgm:cxn modelId="{7244A305-9FA7-4D05-AF73-B941D185C9DC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0A3B843-8DAD-499C-91DC-19FCDA5B9752}" type="presOf" srcId="{DE9C9C94-DBB2-44D5-920D-8051CCDFF018}" destId="{E7A02CB9-94FA-4939-9EFF-915B5BFC7691}" srcOrd="0" destOrd="0" presId="urn:microsoft.com/office/officeart/2005/8/layout/vList2"/>
    <dgm:cxn modelId="{93692694-966F-4F7B-972A-DB86D1456C9E}" type="presOf" srcId="{BAE78F17-D213-45A5-BDBF-CE175FF75885}" destId="{2B0E552D-2E96-4390-951D-F36D7CD55989}" srcOrd="0" destOrd="0" presId="urn:microsoft.com/office/officeart/2005/8/layout/vList2"/>
    <dgm:cxn modelId="{B26841B0-39A2-4D5B-9064-38C8CDBE4A87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>
        <a:solidFill>
          <a:srgbClr val="66CCFF"/>
        </a:solidFill>
      </dgm:spPr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2024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latin typeface="Sitka Small" panose="02000505000000020004" pitchFamily="2" charset="0"/>
            </a:rPr>
            <a:t>18</a:t>
          </a:r>
          <a:r>
            <a:rPr lang="ru-RU" b="1" i="0" baseline="0" dirty="0" smtClean="0">
              <a:latin typeface="Sitka Small" panose="02000505000000020004" pitchFamily="2" charset="0"/>
            </a:rPr>
            <a:t>,1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90,5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20,0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организацию лечебно-диагностических мероприятий</a:t>
          </a:r>
          <a:r>
            <a:rPr lang="ru-RU" b="0" i="0" dirty="0" smtClean="0">
              <a:latin typeface="Sitka Small" panose="02000505000000020004" pitchFamily="2" charset="0"/>
            </a:rPr>
            <a:t> в районе</a:t>
          </a:r>
          <a:r>
            <a:rPr lang="ru-RU" b="0" i="0" baseline="0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2370" custLinFactNeighborY="-181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7EBDF9-327E-4ED5-ACD6-B8ADFF36EA0F}" type="presOf" srcId="{F02734AB-A5FE-4B3D-A246-635C110DA048}" destId="{E27E85E3-4976-4284-8FC2-A43FDD27937C}" srcOrd="0" destOrd="0" presId="urn:microsoft.com/office/officeart/2005/8/layout/vList2"/>
    <dgm:cxn modelId="{29BBE15A-AC93-41AC-B082-2B4AE553D7AE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EFA38A2E-A8CC-4B1C-B77B-1E7059D85EA7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solidFill>
          <a:srgbClr val="CCECFF"/>
        </a:soli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100000" custScaleY="137566" custLinFactNeighborX="6897" custLinFactNeighborY="-394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F02FD0-734A-4152-89A0-B42B9AF0FF92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3E0BD2BC-66C9-4855-9FA7-901A8325D1FA}" type="presOf" srcId="{E2F7BDE9-6180-4D84-8F49-0D4451891A93}" destId="{7D16E844-27AD-4B5F-90B8-E5A896941874}" srcOrd="0" destOrd="0" presId="urn:microsoft.com/office/officeart/2005/8/layout/vList2"/>
    <dgm:cxn modelId="{01DF1F15-6F52-4714-9A04-993B0E407B17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8 779,6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«Патриотическое воспитание граждан РФ»»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1 505,9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ScaleY="135335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EB3B3ADA-F008-48AF-B4D4-7D566F415368}" type="presOf" srcId="{DED89EDD-978A-409A-B6B9-7C8B0CA85AA8}" destId="{B7FAECE0-4C06-41AA-B97B-6F4FDFDBFAFE}" srcOrd="1" destOrd="0" presId="urn:microsoft.com/office/officeart/2005/8/layout/process4"/>
    <dgm:cxn modelId="{907B8A7D-A12D-4884-B46F-7709D0C8BF52}" type="presOf" srcId="{48CEC056-8ADD-4D49-B8F6-3E2BCA3BEE13}" destId="{7FB67BE6-7A52-4728-BADD-5BB631B00D32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5948EEB3-012F-4B03-912F-2F07405EC0F5}" type="presOf" srcId="{084BDC5D-B174-473A-9964-3A64302ACC11}" destId="{8400F8F8-C7C9-4D61-9285-46E0CAE02A8B}" srcOrd="0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5D1E2B8-6ED3-47AF-B9C3-41A9FF44486E}" type="presOf" srcId="{4DF5D494-69BC-4705-964B-23897E8A8E7A}" destId="{AE5A27BB-AF77-41D8-AEE2-812D8D556EE1}" srcOrd="1" destOrd="0" presId="urn:microsoft.com/office/officeart/2005/8/layout/process4"/>
    <dgm:cxn modelId="{E3211979-D0C3-4F7B-8552-BB584723EA23}" type="presOf" srcId="{4EC12C7C-B899-4823-8090-88CD745905CC}" destId="{23CFD648-9CE0-4896-A3A3-341AFC6B3BC7}" srcOrd="0" destOrd="0" presId="urn:microsoft.com/office/officeart/2005/8/layout/process4"/>
    <dgm:cxn modelId="{86D12E5E-A647-45D8-AF2F-837A997CEDF5}" type="presOf" srcId="{DED89EDD-978A-409A-B6B9-7C8B0CA85AA8}" destId="{01529E76-B048-45C3-AF19-633418DA077A}" srcOrd="0" destOrd="0" presId="urn:microsoft.com/office/officeart/2005/8/layout/process4"/>
    <dgm:cxn modelId="{1D45854C-E867-4764-A51F-61E0E613A081}" type="presOf" srcId="{CFE6BFBC-C930-4BBB-87AC-02A632718685}" destId="{11990FBE-AFE9-40BA-9AE1-DD819D46B350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B48F2C54-44DD-447D-98CC-4D429E7DDD2F}" type="presOf" srcId="{4DF5D494-69BC-4705-964B-23897E8A8E7A}" destId="{E0FF52FB-DF70-4FDB-8ECA-8F0AEF90F0C2}" srcOrd="0" destOrd="0" presId="urn:microsoft.com/office/officeart/2005/8/layout/process4"/>
    <dgm:cxn modelId="{24051A0E-E679-4AB0-8B40-0F74FE889170}" type="presOf" srcId="{F3F3DA5A-CC07-4FC0-8D87-07189152F7C3}" destId="{22052C45-47D7-41F9-8331-5F0F5F725023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9C0AB5B0-7402-4EEB-9A89-A24FD5807737}" type="presParOf" srcId="{23CFD648-9CE0-4896-A3A3-341AFC6B3BC7}" destId="{8E0B9C63-F902-4929-B1FA-4C6FBE4374F3}" srcOrd="0" destOrd="0" presId="urn:microsoft.com/office/officeart/2005/8/layout/process4"/>
    <dgm:cxn modelId="{E8663E24-2D66-4161-9A30-7E37F5FCA0FF}" type="presParOf" srcId="{8E0B9C63-F902-4929-B1FA-4C6FBE4374F3}" destId="{E0FF52FB-DF70-4FDB-8ECA-8F0AEF90F0C2}" srcOrd="0" destOrd="0" presId="urn:microsoft.com/office/officeart/2005/8/layout/process4"/>
    <dgm:cxn modelId="{9C15A46D-73D1-4DB0-84F8-DA0659D44969}" type="presParOf" srcId="{8E0B9C63-F902-4929-B1FA-4C6FBE4374F3}" destId="{AE5A27BB-AF77-41D8-AEE2-812D8D556EE1}" srcOrd="1" destOrd="0" presId="urn:microsoft.com/office/officeart/2005/8/layout/process4"/>
    <dgm:cxn modelId="{EFFBB2D0-89FE-413D-B3F8-9FAF83E60D12}" type="presParOf" srcId="{8E0B9C63-F902-4929-B1FA-4C6FBE4374F3}" destId="{4F7674BE-1D46-4B4F-A202-E7F8F6E904A0}" srcOrd="2" destOrd="0" presId="urn:microsoft.com/office/officeart/2005/8/layout/process4"/>
    <dgm:cxn modelId="{D0FFDE37-67D2-4996-902B-9D1536BB3B58}" type="presParOf" srcId="{4F7674BE-1D46-4B4F-A202-E7F8F6E904A0}" destId="{22052C45-47D7-41F9-8331-5F0F5F725023}" srcOrd="0" destOrd="0" presId="urn:microsoft.com/office/officeart/2005/8/layout/process4"/>
    <dgm:cxn modelId="{61D449C1-855B-4017-8DA1-DD0CA6CD6671}" type="presParOf" srcId="{4F7674BE-1D46-4B4F-A202-E7F8F6E904A0}" destId="{7FB67BE6-7A52-4728-BADD-5BB631B00D32}" srcOrd="1" destOrd="0" presId="urn:microsoft.com/office/officeart/2005/8/layout/process4"/>
    <dgm:cxn modelId="{115DF6EF-765B-4F2E-975F-4680AF67601A}" type="presParOf" srcId="{23CFD648-9CE0-4896-A3A3-341AFC6B3BC7}" destId="{6E83B96D-F6C3-44AD-AEF9-025906CA1DA9}" srcOrd="1" destOrd="0" presId="urn:microsoft.com/office/officeart/2005/8/layout/process4"/>
    <dgm:cxn modelId="{50684D90-70A1-4473-AB98-6D102E06D606}" type="presParOf" srcId="{23CFD648-9CE0-4896-A3A3-341AFC6B3BC7}" destId="{19C349BE-6CB2-4766-ADAE-0DE686A717A1}" srcOrd="2" destOrd="0" presId="urn:microsoft.com/office/officeart/2005/8/layout/process4"/>
    <dgm:cxn modelId="{164CCFD7-86C6-4D59-B041-6AC3367300B2}" type="presParOf" srcId="{19C349BE-6CB2-4766-ADAE-0DE686A717A1}" destId="{01529E76-B048-45C3-AF19-633418DA077A}" srcOrd="0" destOrd="0" presId="urn:microsoft.com/office/officeart/2005/8/layout/process4"/>
    <dgm:cxn modelId="{44B2D155-BF8A-4473-898D-3EEC508A0F97}" type="presParOf" srcId="{19C349BE-6CB2-4766-ADAE-0DE686A717A1}" destId="{B7FAECE0-4C06-41AA-B97B-6F4FDFDBFAFE}" srcOrd="1" destOrd="0" presId="urn:microsoft.com/office/officeart/2005/8/layout/process4"/>
    <dgm:cxn modelId="{00B06636-9610-4122-B35C-2D361BAFDE2F}" type="presParOf" srcId="{19C349BE-6CB2-4766-ADAE-0DE686A717A1}" destId="{DFB10B7B-5059-44CC-88B9-887A5B5E46D8}" srcOrd="2" destOrd="0" presId="urn:microsoft.com/office/officeart/2005/8/layout/process4"/>
    <dgm:cxn modelId="{8E468966-E627-4C8D-ADFF-F99053D1642C}" type="presParOf" srcId="{DFB10B7B-5059-44CC-88B9-887A5B5E46D8}" destId="{11990FBE-AFE9-40BA-9AE1-DD819D46B350}" srcOrd="0" destOrd="0" presId="urn:microsoft.com/office/officeart/2005/8/layout/process4"/>
    <dgm:cxn modelId="{ACD4713B-4FA5-45D7-A41B-CBDAA99E2169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CCFF33">
            <a:alpha val="89804"/>
          </a:srgbClr>
        </a:solidFill>
        <a:ln w="19050"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00CC00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00CC00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CCFF33">
            <a:alpha val="90000"/>
          </a:srgbClr>
        </a:solidFill>
        <a:ln w="19050">
          <a:solidFill>
            <a:srgbClr val="00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FF9933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FF9933">
            <a:alpha val="90000"/>
          </a:srgbClr>
        </a:solidFill>
      </dgm:spPr>
      <dgm:t>
        <a:bodyPr/>
        <a:lstStyle/>
        <a:p>
          <a:r>
            <a:rPr lang="ru-RU" sz="3200" b="1" dirty="0" smtClean="0">
              <a:latin typeface="Bookman Old Style" panose="02050604050505020204" pitchFamily="18" charset="0"/>
            </a:rPr>
            <a:t>1 728,1</a:t>
          </a:r>
          <a:endParaRPr lang="ru-RU" sz="32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39B82-654C-4F60-B37D-6A1976DBC136}" type="pres">
      <dgm:prSet presAssocID="{DED89EDD-978A-409A-B6B9-7C8B0CA85AA8}" presName="boxAndChildren" presStyleCnt="0"/>
      <dgm:spPr/>
    </dgm:pt>
    <dgm:pt modelId="{3A693E17-7DF8-465B-B70B-1B6E02182B43}" type="pres">
      <dgm:prSet presAssocID="{DED89EDD-978A-409A-B6B9-7C8B0CA85AA8}" presName="parentTextBox" presStyleLbl="node1" presStyleIdx="0" presStyleCnt="1"/>
      <dgm:spPr/>
      <dgm:t>
        <a:bodyPr/>
        <a:lstStyle/>
        <a:p>
          <a:endParaRPr lang="ru-RU"/>
        </a:p>
      </dgm:t>
    </dgm:pt>
    <dgm:pt modelId="{F21B9316-B164-41BB-89B3-2C2DECB74104}" type="pres">
      <dgm:prSet presAssocID="{DED89EDD-978A-409A-B6B9-7C8B0CA85AA8}" presName="entireBox" presStyleLbl="node1" presStyleIdx="0" presStyleCnt="1" custLinFactNeighborX="7807" custLinFactNeighborY="-214"/>
      <dgm:spPr/>
      <dgm:t>
        <a:bodyPr/>
        <a:lstStyle/>
        <a:p>
          <a:endParaRPr lang="ru-RU"/>
        </a:p>
      </dgm:t>
    </dgm:pt>
    <dgm:pt modelId="{05B5B60A-3C6A-4E56-8F69-443D6F9DCAE4}" type="pres">
      <dgm:prSet presAssocID="{DED89EDD-978A-409A-B6B9-7C8B0CA85AA8}" presName="descendantBox" presStyleCnt="0"/>
      <dgm:spPr/>
    </dgm:pt>
    <dgm:pt modelId="{20CA3A67-262B-49DD-A7AD-14735CCF15F8}" type="pres">
      <dgm:prSet presAssocID="{CFE6BFBC-C930-4BBB-87AC-02A632718685}" presName="childTextBox" presStyleLbl="fgAccFollowNode1" presStyleIdx="0" presStyleCnt="2" custLinFactNeighborX="927" custLinFactNeighborY="4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4ED3-C55E-4480-8223-9E38C76902D8}" type="pres">
      <dgm:prSet presAssocID="{084BDC5D-B174-473A-9964-3A64302ACC11}" presName="childTextBox" presStyleLbl="fgAccFollowNode1" presStyleIdx="1" presStyleCnt="2" custLinFactNeighborX="3066" custLinFactNeighborY="-32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C16DE9-3A5A-4DC1-BFC2-B553128A0375}" type="presOf" srcId="{CFE6BFBC-C930-4BBB-87AC-02A632718685}" destId="{20CA3A67-262B-49DD-A7AD-14735CCF15F8}" srcOrd="0" destOrd="0" presId="urn:microsoft.com/office/officeart/2005/8/layout/process4"/>
    <dgm:cxn modelId="{BC402EF3-6DE6-44CA-A0F0-D4C2EA3CBBF4}" type="presOf" srcId="{DED89EDD-978A-409A-B6B9-7C8B0CA85AA8}" destId="{3A693E17-7DF8-465B-B70B-1B6E02182B43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06548BFF-30B1-4C35-8A34-E2EF22E643B3}" type="presOf" srcId="{4EC12C7C-B899-4823-8090-88CD745905CC}" destId="{23CFD648-9CE0-4896-A3A3-341AFC6B3BC7}" srcOrd="0" destOrd="0" presId="urn:microsoft.com/office/officeart/2005/8/layout/process4"/>
    <dgm:cxn modelId="{7E83E394-000B-4319-9739-37EDA798C95F}" type="presOf" srcId="{084BDC5D-B174-473A-9964-3A64302ACC11}" destId="{66BD4ED3-C55E-4480-8223-9E38C76902D8}" srcOrd="0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4DEC2038-4D1C-4D43-BE1D-4E619E9A72E7}" type="presOf" srcId="{DED89EDD-978A-409A-B6B9-7C8B0CA85AA8}" destId="{F21B9316-B164-41BB-89B3-2C2DECB74104}" srcOrd="1" destOrd="0" presId="urn:microsoft.com/office/officeart/2005/8/layout/process4"/>
    <dgm:cxn modelId="{987F34A0-D859-41BA-B8C1-0D95ACB51414}" type="presParOf" srcId="{23CFD648-9CE0-4896-A3A3-341AFC6B3BC7}" destId="{E9239B82-654C-4F60-B37D-6A1976DBC136}" srcOrd="0" destOrd="0" presId="urn:microsoft.com/office/officeart/2005/8/layout/process4"/>
    <dgm:cxn modelId="{5CD2E279-1E0C-4624-BBC1-27B0EA553827}" type="presParOf" srcId="{E9239B82-654C-4F60-B37D-6A1976DBC136}" destId="{3A693E17-7DF8-465B-B70B-1B6E02182B43}" srcOrd="0" destOrd="0" presId="urn:microsoft.com/office/officeart/2005/8/layout/process4"/>
    <dgm:cxn modelId="{D20F5E67-1D71-4B21-BDD4-DB7B7CCBEFEF}" type="presParOf" srcId="{E9239B82-654C-4F60-B37D-6A1976DBC136}" destId="{F21B9316-B164-41BB-89B3-2C2DECB74104}" srcOrd="1" destOrd="0" presId="urn:microsoft.com/office/officeart/2005/8/layout/process4"/>
    <dgm:cxn modelId="{B760D5A4-61AC-4682-8DBC-470DB9DB80B4}" type="presParOf" srcId="{E9239B82-654C-4F60-B37D-6A1976DBC136}" destId="{05B5B60A-3C6A-4E56-8F69-443D6F9DCAE4}" srcOrd="2" destOrd="0" presId="urn:microsoft.com/office/officeart/2005/8/layout/process4"/>
    <dgm:cxn modelId="{765E1C5E-C2BE-463E-8512-7568BAAC40D7}" type="presParOf" srcId="{05B5B60A-3C6A-4E56-8F69-443D6F9DCAE4}" destId="{20CA3A67-262B-49DD-A7AD-14735CCF15F8}" srcOrd="0" destOrd="0" presId="urn:microsoft.com/office/officeart/2005/8/layout/process4"/>
    <dgm:cxn modelId="{0D185CF2-2137-4A1F-BA51-C6243A927831}" type="presParOf" srcId="{05B5B60A-3C6A-4E56-8F69-443D6F9DCAE4}" destId="{66BD4ED3-C55E-4480-8223-9E38C76902D8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CF0AD99E-CD85-4864-826B-E0661CE97144}" type="presOf" srcId="{5817CE08-E96D-4C5C-849B-9F24C6430F8D}" destId="{37CCF16F-C79A-491A-B426-44B80CCDDCA4}" srcOrd="0" destOrd="0" presId="urn:microsoft.com/office/officeart/2005/8/layout/bList2#1"/>
    <dgm:cxn modelId="{61E90F06-568D-4EC1-BEFC-2B7C10C0E2E7}" type="presOf" srcId="{79087AE7-C37C-42A4-80BD-EEBDD4595B94}" destId="{46C91A30-F7B2-4023-B150-D16B78BAA061}" srcOrd="1" destOrd="0" presId="urn:microsoft.com/office/officeart/2005/8/layout/bList2#1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ADBF385-A699-4251-B465-0ADC86F57348}" type="presOf" srcId="{79087AE7-C37C-42A4-80BD-EEBDD4595B94}" destId="{5B0D0BE2-83FA-4B35-913D-82EF70A5D43D}" srcOrd="0" destOrd="0" presId="urn:microsoft.com/office/officeart/2005/8/layout/bList2#1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FE9C1FA2-0988-4198-BA84-D0260A10C6A9}" type="presOf" srcId="{F6CB8F80-3245-472D-BF3E-A512037552C8}" destId="{AF0E186F-2DBB-442C-868F-FE57E3A75F65}" srcOrd="0" destOrd="0" presId="urn:microsoft.com/office/officeart/2005/8/layout/bList2#1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E9B2A583-BEDD-4383-837B-D101A72DBA56}" type="presOf" srcId="{8E6B4781-F93B-4A53-A922-BD483C474837}" destId="{2D303DCD-190B-4478-BDEC-5B3D399CBB61}" srcOrd="1" destOrd="0" presId="urn:microsoft.com/office/officeart/2005/8/layout/bList2#1"/>
    <dgm:cxn modelId="{27EE502C-B097-4B2A-970E-DD0ADB2BB909}" type="presOf" srcId="{BF335E92-AFCC-451D-A5BF-E5B19DD380EA}" destId="{AA2A37BE-E7B4-4C05-872C-3716C3372581}" srcOrd="0" destOrd="2" presId="urn:microsoft.com/office/officeart/2005/8/layout/bList2#1"/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FFB1684F-D530-4AD0-9DB2-7553879AB8B0}" type="presOf" srcId="{EEA573DC-A484-4FD1-AD47-4291C1157057}" destId="{CF4115E6-EEC7-40F5-ACA0-A23EA6869A0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8F710B0B-1A20-4920-9F19-5B0AD545323A}" type="presOf" srcId="{5817CE08-E96D-4C5C-849B-9F24C6430F8D}" destId="{95F94A5F-C93D-4193-AA58-F733F0C48CFF}" srcOrd="1" destOrd="0" presId="urn:microsoft.com/office/officeart/2005/8/layout/bList2#1"/>
    <dgm:cxn modelId="{8689183C-363C-4EE2-B243-C0AF0A56E40B}" type="presOf" srcId="{0CD9861D-EDE9-43EB-BB96-C5FB923646E9}" destId="{486BC6C3-E16C-44C0-8209-A484484B77F2}" srcOrd="0" destOrd="2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03EC3248-2D87-4AFE-BB32-A41C49B760B7}" type="presOf" srcId="{073450A1-4E49-4F60-AC56-71CE9F24D07F}" destId="{486BC6C3-E16C-44C0-8209-A484484B77F2}" srcOrd="0" destOrd="0" presId="urn:microsoft.com/office/officeart/2005/8/layout/bList2#1"/>
    <dgm:cxn modelId="{7D51B7E0-1F7F-444A-B9D8-6A9C9297E81D}" type="presOf" srcId="{8B0111C4-CA26-4F35-A145-F311EC04C2E6}" destId="{FEF5FE76-D13B-4212-9EFA-A9545B683AF8}" srcOrd="0" destOrd="0" presId="urn:microsoft.com/office/officeart/2005/8/layout/bList2#1"/>
    <dgm:cxn modelId="{04778D93-B3BE-4394-A5A4-436B4AEE513C}" type="presOf" srcId="{8E6B4781-F93B-4A53-A922-BD483C474837}" destId="{7C569E83-E1EB-4C02-A508-7BF5A2F4CDF5}" srcOrd="0" destOrd="0" presId="urn:microsoft.com/office/officeart/2005/8/layout/bList2#1"/>
    <dgm:cxn modelId="{1C0A3D72-3EFA-4059-92BB-B6857CA19911}" type="presOf" srcId="{EEA573DC-A484-4FD1-AD47-4291C1157057}" destId="{51D62B2D-0738-4A6C-998B-4BE0E46B9DFB}" srcOrd="1" destOrd="0" presId="urn:microsoft.com/office/officeart/2005/8/layout/bList2#1"/>
    <dgm:cxn modelId="{CF675F02-32C1-46AA-B540-027C40073DF4}" type="presOf" srcId="{1302DBED-A0AE-4B23-9A2B-780A410A5700}" destId="{AA2A37BE-E7B4-4C05-872C-3716C3372581}" srcOrd="0" destOrd="1" presId="urn:microsoft.com/office/officeart/2005/8/layout/bList2#1"/>
    <dgm:cxn modelId="{0574792D-8E12-4F45-9EE7-BF61B7B5D16F}" type="presOf" srcId="{CBD0863B-5E90-458C-8853-C0DB8B79F67E}" destId="{195D110B-284A-4EBC-B455-B075490482F9}" srcOrd="0" destOrd="0" presId="urn:microsoft.com/office/officeart/2005/8/layout/bList2#1"/>
    <dgm:cxn modelId="{9B66DD56-2EBD-4F7E-A682-C6063FB93030}" type="presOf" srcId="{33F479F4-69C1-4B53-B89A-71C76E69D911}" destId="{486BC6C3-E16C-44C0-8209-A484484B77F2}" srcOrd="0" destOrd="1" presId="urn:microsoft.com/office/officeart/2005/8/layout/bList2#1"/>
    <dgm:cxn modelId="{5783CAF7-FC76-46D8-A5A0-F19638EFD7F3}" type="presOf" srcId="{0AFC26BB-35A0-4D2D-9E4B-FFE273E5F78E}" destId="{AA2A37BE-E7B4-4C05-872C-3716C3372581}" srcOrd="0" destOrd="0" presId="urn:microsoft.com/office/officeart/2005/8/layout/bList2#1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A0C38C79-AF37-480A-B72D-C6C8B3419587}" type="presOf" srcId="{F32F12E3-AA63-497F-8F18-AF0D46704E1F}" destId="{19922BC2-34F7-409E-B7AF-58496BB2BAFB}" srcOrd="0" destOrd="0" presId="urn:microsoft.com/office/officeart/2005/8/layout/bList2#1"/>
    <dgm:cxn modelId="{304971D6-C270-4256-B38F-B912D1CD72C6}" type="presOf" srcId="{6A0B4850-E2AF-4823-8B5C-9B90670EEE8D}" destId="{1E89D3EE-D937-48E8-8D74-0C223CC0225E}" srcOrd="0" destOrd="0" presId="urn:microsoft.com/office/officeart/2005/8/layout/bList2#1"/>
    <dgm:cxn modelId="{38B23764-D4EE-4512-B2C7-345FA8CC0146}" type="presOf" srcId="{BA409816-1C5B-46F6-BE85-00F8546A0048}" destId="{16BB8739-2D07-4D0D-AD4D-98F8D7812B52}" srcOrd="0" destOrd="0" presId="urn:microsoft.com/office/officeart/2005/8/layout/bList2#1"/>
    <dgm:cxn modelId="{40D393DB-DFB4-4DBA-8ED3-D106E5DDD172}" type="presOf" srcId="{4A846809-A27D-492D-AF20-C297CD701262}" destId="{FEF5FE76-D13B-4212-9EFA-A9545B683AF8}" srcOrd="0" destOrd="1" presId="urn:microsoft.com/office/officeart/2005/8/layout/bList2#1"/>
    <dgm:cxn modelId="{2CBE4D03-ED05-4F30-AA68-F1BE0A568593}" type="presOf" srcId="{2A2A2866-0165-49DC-BBE4-DC5CBF755158}" destId="{AF0E186F-2DBB-442C-868F-FE57E3A75F65}" srcOrd="0" destOrd="1" presId="urn:microsoft.com/office/officeart/2005/8/layout/bList2#1"/>
    <dgm:cxn modelId="{B20C3932-3487-4578-B733-4CE7DA578E40}" type="presParOf" srcId="{19922BC2-34F7-409E-B7AF-58496BB2BAFB}" destId="{DF64000F-C394-4671-B8C1-75258A46D657}" srcOrd="0" destOrd="0" presId="urn:microsoft.com/office/officeart/2005/8/layout/bList2#1"/>
    <dgm:cxn modelId="{42023A43-9365-434B-97DC-774A4F30ACF6}" type="presParOf" srcId="{DF64000F-C394-4671-B8C1-75258A46D657}" destId="{FEF5FE76-D13B-4212-9EFA-A9545B683AF8}" srcOrd="0" destOrd="0" presId="urn:microsoft.com/office/officeart/2005/8/layout/bList2#1"/>
    <dgm:cxn modelId="{FABEDBEF-BFFE-41C5-9A68-CF6823E0FCA9}" type="presParOf" srcId="{DF64000F-C394-4671-B8C1-75258A46D657}" destId="{7C569E83-E1EB-4C02-A508-7BF5A2F4CDF5}" srcOrd="1" destOrd="0" presId="urn:microsoft.com/office/officeart/2005/8/layout/bList2#1"/>
    <dgm:cxn modelId="{0292F4E3-E50B-42CD-A890-DD0DF4E04BBA}" type="presParOf" srcId="{DF64000F-C394-4671-B8C1-75258A46D657}" destId="{2D303DCD-190B-4478-BDEC-5B3D399CBB61}" srcOrd="2" destOrd="0" presId="urn:microsoft.com/office/officeart/2005/8/layout/bList2#1"/>
    <dgm:cxn modelId="{C9679966-04B6-4714-869C-3A4B35503C2C}" type="presParOf" srcId="{DF64000F-C394-4671-B8C1-75258A46D657}" destId="{5C2F2897-AD49-4E7D-B215-A60FFC8D1B0C}" srcOrd="3" destOrd="0" presId="urn:microsoft.com/office/officeart/2005/8/layout/bList2#1"/>
    <dgm:cxn modelId="{6A18849B-834E-4702-80BA-F9B540BD4A3B}" type="presParOf" srcId="{19922BC2-34F7-409E-B7AF-58496BB2BAFB}" destId="{1E89D3EE-D937-48E8-8D74-0C223CC0225E}" srcOrd="1" destOrd="0" presId="urn:microsoft.com/office/officeart/2005/8/layout/bList2#1"/>
    <dgm:cxn modelId="{2206A4A2-BFCE-4B9F-9DEB-63F641BA23FC}" type="presParOf" srcId="{19922BC2-34F7-409E-B7AF-58496BB2BAFB}" destId="{B8B9C65B-6CE7-4556-A13B-F772A2463C29}" srcOrd="2" destOrd="0" presId="urn:microsoft.com/office/officeart/2005/8/layout/bList2#1"/>
    <dgm:cxn modelId="{8100051C-3751-4AE1-ABB7-D076476F23C9}" type="presParOf" srcId="{B8B9C65B-6CE7-4556-A13B-F772A2463C29}" destId="{AA2A37BE-E7B4-4C05-872C-3716C3372581}" srcOrd="0" destOrd="0" presId="urn:microsoft.com/office/officeart/2005/8/layout/bList2#1"/>
    <dgm:cxn modelId="{59789EAC-3399-4C61-A313-F58D8BB3DA77}" type="presParOf" srcId="{B8B9C65B-6CE7-4556-A13B-F772A2463C29}" destId="{CF4115E6-EEC7-40F5-ACA0-A23EA6869A09}" srcOrd="1" destOrd="0" presId="urn:microsoft.com/office/officeart/2005/8/layout/bList2#1"/>
    <dgm:cxn modelId="{8CE6FC1E-3A44-4B8F-82F5-17865049A8B9}" type="presParOf" srcId="{B8B9C65B-6CE7-4556-A13B-F772A2463C29}" destId="{51D62B2D-0738-4A6C-998B-4BE0E46B9DFB}" srcOrd="2" destOrd="0" presId="urn:microsoft.com/office/officeart/2005/8/layout/bList2#1"/>
    <dgm:cxn modelId="{C1F97E17-45C5-4EF0-95EE-8239E76C419F}" type="presParOf" srcId="{B8B9C65B-6CE7-4556-A13B-F772A2463C29}" destId="{57F6F0C9-B63C-47F8-A535-C57DE9A9C441}" srcOrd="3" destOrd="0" presId="urn:microsoft.com/office/officeart/2005/8/layout/bList2#1"/>
    <dgm:cxn modelId="{336B71E7-5DDF-4D9E-A636-BCE51291484F}" type="presParOf" srcId="{19922BC2-34F7-409E-B7AF-58496BB2BAFB}" destId="{16BB8739-2D07-4D0D-AD4D-98F8D7812B52}" srcOrd="3" destOrd="0" presId="urn:microsoft.com/office/officeart/2005/8/layout/bList2#1"/>
    <dgm:cxn modelId="{A22A01BB-B138-41C7-BCBA-3C8D1F494086}" type="presParOf" srcId="{19922BC2-34F7-409E-B7AF-58496BB2BAFB}" destId="{983B8F5C-3725-4402-B152-AFBA62885B27}" srcOrd="4" destOrd="0" presId="urn:microsoft.com/office/officeart/2005/8/layout/bList2#1"/>
    <dgm:cxn modelId="{C80087ED-E0E9-413C-9286-0E214479AD7E}" type="presParOf" srcId="{983B8F5C-3725-4402-B152-AFBA62885B27}" destId="{486BC6C3-E16C-44C0-8209-A484484B77F2}" srcOrd="0" destOrd="0" presId="urn:microsoft.com/office/officeart/2005/8/layout/bList2#1"/>
    <dgm:cxn modelId="{2D687833-5EEB-43E7-924E-E53ED0535543}" type="presParOf" srcId="{983B8F5C-3725-4402-B152-AFBA62885B27}" destId="{5B0D0BE2-83FA-4B35-913D-82EF70A5D43D}" srcOrd="1" destOrd="0" presId="urn:microsoft.com/office/officeart/2005/8/layout/bList2#1"/>
    <dgm:cxn modelId="{1749C76A-E587-469F-8F38-9679850B7B4D}" type="presParOf" srcId="{983B8F5C-3725-4402-B152-AFBA62885B27}" destId="{46C91A30-F7B2-4023-B150-D16B78BAA061}" srcOrd="2" destOrd="0" presId="urn:microsoft.com/office/officeart/2005/8/layout/bList2#1"/>
    <dgm:cxn modelId="{63683FCE-8576-4687-B22C-32FC7BB7BA7F}" type="presParOf" srcId="{983B8F5C-3725-4402-B152-AFBA62885B27}" destId="{5D29DC6B-456E-4B9E-ACC6-D3B873A50633}" srcOrd="3" destOrd="0" presId="urn:microsoft.com/office/officeart/2005/8/layout/bList2#1"/>
    <dgm:cxn modelId="{45F60952-6B17-401E-A586-E1F6FFC3C00C}" type="presParOf" srcId="{19922BC2-34F7-409E-B7AF-58496BB2BAFB}" destId="{195D110B-284A-4EBC-B455-B075490482F9}" srcOrd="5" destOrd="0" presId="urn:microsoft.com/office/officeart/2005/8/layout/bList2#1"/>
    <dgm:cxn modelId="{8B88AE7B-B269-4D8E-9765-3E1DC92FCADB}" type="presParOf" srcId="{19922BC2-34F7-409E-B7AF-58496BB2BAFB}" destId="{C8E629C3-4C8A-4DA4-BA51-EF8A1025A7FA}" srcOrd="6" destOrd="0" presId="urn:microsoft.com/office/officeart/2005/8/layout/bList2#1"/>
    <dgm:cxn modelId="{731960CF-44C8-43EA-AB48-2FA57F0E7C79}" type="presParOf" srcId="{C8E629C3-4C8A-4DA4-BA51-EF8A1025A7FA}" destId="{AF0E186F-2DBB-442C-868F-FE57E3A75F65}" srcOrd="0" destOrd="0" presId="urn:microsoft.com/office/officeart/2005/8/layout/bList2#1"/>
    <dgm:cxn modelId="{8177830B-7422-4509-9237-DB7331CDDB16}" type="presParOf" srcId="{C8E629C3-4C8A-4DA4-BA51-EF8A1025A7FA}" destId="{37CCF16F-C79A-491A-B426-44B80CCDDCA4}" srcOrd="1" destOrd="0" presId="urn:microsoft.com/office/officeart/2005/8/layout/bList2#1"/>
    <dgm:cxn modelId="{F3B40C9B-DA94-4406-9672-8067EDF695E0}" type="presParOf" srcId="{C8E629C3-4C8A-4DA4-BA51-EF8A1025A7FA}" destId="{95F94A5F-C93D-4193-AA58-F733F0C48CFF}" srcOrd="2" destOrd="0" presId="urn:microsoft.com/office/officeart/2005/8/layout/bList2#1"/>
    <dgm:cxn modelId="{0CDE902F-59CD-49F5-A5AE-0906F95A4872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5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/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/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/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A275E63-FEC7-4C1C-B4D6-4BD2E8F63C16}" type="presOf" srcId="{B1E92CA7-7CDF-4716-AE96-A04A49310439}" destId="{98872DAF-62B1-4148-B6DB-9C877582F96A}" srcOrd="1" destOrd="0" presId="urn:microsoft.com/office/officeart/2005/8/layout/gear1"/>
    <dgm:cxn modelId="{F7A6395E-4B96-4904-8E61-12179BFDAAC7}" type="presOf" srcId="{4ADE201B-D01D-4542-B007-7F57385B6190}" destId="{01621A8A-33ED-4807-9C45-5817095A9C71}" srcOrd="1" destOrd="0" presId="urn:microsoft.com/office/officeart/2005/8/layout/gear1"/>
    <dgm:cxn modelId="{B4725326-3910-49D6-92C0-49F68DF28003}" type="presOf" srcId="{2AE727CA-8BAB-4542-A596-430B7AA2FF62}" destId="{5FA90AE7-432A-4720-B48F-825307D4AC7C}" srcOrd="1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4291ABAF-8E9F-4278-87B0-979DD119A22A}" type="presOf" srcId="{2AE727CA-8BAB-4542-A596-430B7AA2FF62}" destId="{D33BF323-A09A-44B7-890C-12021F3857FE}" srcOrd="0" destOrd="0" presId="urn:microsoft.com/office/officeart/2005/8/layout/gear1"/>
    <dgm:cxn modelId="{4D2D4F5D-B310-4459-9BF8-F75F7E41A045}" type="presOf" srcId="{7B26FD19-64A4-4113-BB50-5A08ABDB5CFC}" destId="{FFC2920B-E5C1-49F8-BC14-57F2514A690E}" srcOrd="0" destOrd="0" presId="urn:microsoft.com/office/officeart/2005/8/layout/gear1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C15CA9F2-86CF-4051-ACC7-F5A107D248DC}" type="presOf" srcId="{4ADE201B-D01D-4542-B007-7F57385B6190}" destId="{B8FB8D9A-E83A-4F28-8EC8-25FA599AE7DD}" srcOrd="3" destOrd="0" presId="urn:microsoft.com/office/officeart/2005/8/layout/gear1"/>
    <dgm:cxn modelId="{FC21A82D-27A4-42EB-8076-0F1C43F678DB}" type="presOf" srcId="{2AE727CA-8BAB-4542-A596-430B7AA2FF62}" destId="{14D438E6-A30E-4EA7-9800-042803298B88}" srcOrd="2" destOrd="0" presId="urn:microsoft.com/office/officeart/2005/8/layout/gear1"/>
    <dgm:cxn modelId="{E85F9E5B-4898-4915-BDF4-809AC9B599BA}" type="presOf" srcId="{B1E92CA7-7CDF-4716-AE96-A04A49310439}" destId="{BE29944C-2197-4EA1-A364-98478D93E5C4}" srcOrd="0" destOrd="0" presId="urn:microsoft.com/office/officeart/2005/8/layout/gear1"/>
    <dgm:cxn modelId="{D2969CA4-B6AA-4444-9E73-39B132482BB4}" type="presOf" srcId="{70179256-0105-433F-98E9-CCB1A4FE4ED5}" destId="{E73B4954-0E5A-4E78-A087-326FEC39F9BA}" srcOrd="0" destOrd="0" presId="urn:microsoft.com/office/officeart/2005/8/layout/gear1"/>
    <dgm:cxn modelId="{ADBE94A6-994F-4E7B-9531-DD05E859FC59}" type="presOf" srcId="{4ADE201B-D01D-4542-B007-7F57385B6190}" destId="{C90E3728-8E15-45E8-8AF3-811D7A5AFC57}" srcOrd="0" destOrd="0" presId="urn:microsoft.com/office/officeart/2005/8/layout/gear1"/>
    <dgm:cxn modelId="{9724AD0B-CEF4-4477-ADE0-F5BE8A6573C5}" type="presOf" srcId="{B1E92CA7-7CDF-4716-AE96-A04A49310439}" destId="{AB160E97-04C8-4AEE-A669-7B42BE1A7D68}" srcOrd="2" destOrd="0" presId="urn:microsoft.com/office/officeart/2005/8/layout/gear1"/>
    <dgm:cxn modelId="{B2DF4DEF-0E2D-4546-86B5-6FFCE153A6B7}" type="presOf" srcId="{680723F1-4F16-4C15-96DD-B9D04A33929C}" destId="{D4CDEF64-391A-4BFB-8501-3AC00FB9DED2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C293ADB7-A95C-45C3-8D99-833BC5239F1A}" type="presOf" srcId="{B39C4A9D-C00F-4225-AAE4-DEF70723475F}" destId="{DE26DF0C-0EE4-478B-A590-F46B5982E06A}" srcOrd="0" destOrd="0" presId="urn:microsoft.com/office/officeart/2005/8/layout/gear1"/>
    <dgm:cxn modelId="{9962A82B-6365-4BCF-AC20-EE437AC253E0}" type="presOf" srcId="{4ADE201B-D01D-4542-B007-7F57385B6190}" destId="{67ADFC62-5DF1-4C03-806E-1DF70361AE42}" srcOrd="2" destOrd="0" presId="urn:microsoft.com/office/officeart/2005/8/layout/gear1"/>
    <dgm:cxn modelId="{C7131DCB-630A-421F-868E-90F196AD5666}" type="presParOf" srcId="{E73B4954-0E5A-4E78-A087-326FEC39F9BA}" destId="{D33BF323-A09A-44B7-890C-12021F3857FE}" srcOrd="0" destOrd="0" presId="urn:microsoft.com/office/officeart/2005/8/layout/gear1"/>
    <dgm:cxn modelId="{40A518C3-D97F-46E3-9EAC-55E1FDEAFDA9}" type="presParOf" srcId="{E73B4954-0E5A-4E78-A087-326FEC39F9BA}" destId="{5FA90AE7-432A-4720-B48F-825307D4AC7C}" srcOrd="1" destOrd="0" presId="urn:microsoft.com/office/officeart/2005/8/layout/gear1"/>
    <dgm:cxn modelId="{F2DAEF90-6103-4E16-BD51-DEC6DB5D72D8}" type="presParOf" srcId="{E73B4954-0E5A-4E78-A087-326FEC39F9BA}" destId="{14D438E6-A30E-4EA7-9800-042803298B88}" srcOrd="2" destOrd="0" presId="urn:microsoft.com/office/officeart/2005/8/layout/gear1"/>
    <dgm:cxn modelId="{180D7D6B-5829-4521-9D73-E7EA63FDD17D}" type="presParOf" srcId="{E73B4954-0E5A-4E78-A087-326FEC39F9BA}" destId="{BE29944C-2197-4EA1-A364-98478D93E5C4}" srcOrd="3" destOrd="0" presId="urn:microsoft.com/office/officeart/2005/8/layout/gear1"/>
    <dgm:cxn modelId="{6DDCAAB9-626A-4C54-AFC7-60E5A87E9546}" type="presParOf" srcId="{E73B4954-0E5A-4E78-A087-326FEC39F9BA}" destId="{98872DAF-62B1-4148-B6DB-9C877582F96A}" srcOrd="4" destOrd="0" presId="urn:microsoft.com/office/officeart/2005/8/layout/gear1"/>
    <dgm:cxn modelId="{E8A2A5A5-C50D-4E90-BE50-48E5A9F53535}" type="presParOf" srcId="{E73B4954-0E5A-4E78-A087-326FEC39F9BA}" destId="{AB160E97-04C8-4AEE-A669-7B42BE1A7D68}" srcOrd="5" destOrd="0" presId="urn:microsoft.com/office/officeart/2005/8/layout/gear1"/>
    <dgm:cxn modelId="{5273B9E3-0BC0-45DB-BA43-0D2434A7E47F}" type="presParOf" srcId="{E73B4954-0E5A-4E78-A087-326FEC39F9BA}" destId="{C90E3728-8E15-45E8-8AF3-811D7A5AFC57}" srcOrd="6" destOrd="0" presId="urn:microsoft.com/office/officeart/2005/8/layout/gear1"/>
    <dgm:cxn modelId="{B49F10A8-09D8-475A-A918-6F48872DFBD6}" type="presParOf" srcId="{E73B4954-0E5A-4E78-A087-326FEC39F9BA}" destId="{01621A8A-33ED-4807-9C45-5817095A9C71}" srcOrd="7" destOrd="0" presId="urn:microsoft.com/office/officeart/2005/8/layout/gear1"/>
    <dgm:cxn modelId="{CD59C775-22CC-47A9-80AE-D053C42C438F}" type="presParOf" srcId="{E73B4954-0E5A-4E78-A087-326FEC39F9BA}" destId="{67ADFC62-5DF1-4C03-806E-1DF70361AE42}" srcOrd="8" destOrd="0" presId="urn:microsoft.com/office/officeart/2005/8/layout/gear1"/>
    <dgm:cxn modelId="{99181C75-127C-4FCA-B6A2-D7F38292E213}" type="presParOf" srcId="{E73B4954-0E5A-4E78-A087-326FEC39F9BA}" destId="{B8FB8D9A-E83A-4F28-8EC8-25FA599AE7DD}" srcOrd="9" destOrd="0" presId="urn:microsoft.com/office/officeart/2005/8/layout/gear1"/>
    <dgm:cxn modelId="{FD4A1882-C03D-4A5D-B912-2BD50B9F7059}" type="presParOf" srcId="{E73B4954-0E5A-4E78-A087-326FEC39F9BA}" destId="{DE26DF0C-0EE4-478B-A590-F46B5982E06A}" srcOrd="10" destOrd="0" presId="urn:microsoft.com/office/officeart/2005/8/layout/gear1"/>
    <dgm:cxn modelId="{DD6239D5-9D70-4A1E-8749-9AF593DFBEF8}" type="presParOf" srcId="{E73B4954-0E5A-4E78-A087-326FEC39F9BA}" destId="{FFC2920B-E5C1-49F8-BC14-57F2514A690E}" srcOrd="11" destOrd="0" presId="urn:microsoft.com/office/officeart/2005/8/layout/gear1"/>
    <dgm:cxn modelId="{523EBA23-C07A-4C28-BE99-51043DF98A85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B2B806-C667-4CCA-881F-F83984C59DDF}" type="doc">
      <dgm:prSet loTypeId="urn:microsoft.com/office/officeart/2005/8/layout/hierarchy3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0CE4E420-6C97-4AA4-A49E-97368003690D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latin typeface="Bahnschrift Condensed" panose="020B0502040204020203" pitchFamily="34" charset="0"/>
            </a:rPr>
            <a:t>Межбюджетные трансферты в бюджеты поселений из бюджета района</a:t>
          </a:r>
          <a:endParaRPr lang="ru-RU" sz="1600" b="1" dirty="0">
            <a:latin typeface="Bahnschrift Condensed" panose="020B0502040204020203" pitchFamily="34" charset="0"/>
          </a:endParaRPr>
        </a:p>
      </dgm:t>
    </dgm:pt>
    <dgm:pt modelId="{216FC029-BCFD-4FE6-8DA3-BC8E7EADE3CB}" type="parTrans" cxnId="{D046E17A-76B9-4A49-9105-6425A6F5D0B5}">
      <dgm:prSet/>
      <dgm:spPr/>
      <dgm:t>
        <a:bodyPr/>
        <a:lstStyle/>
        <a:p>
          <a:endParaRPr lang="ru-RU"/>
        </a:p>
      </dgm:t>
    </dgm:pt>
    <dgm:pt modelId="{38D6D609-0E24-46C9-B3FB-6AFFDDFF2173}" type="sibTrans" cxnId="{D046E17A-76B9-4A49-9105-6425A6F5D0B5}">
      <dgm:prSet/>
      <dgm:spPr/>
      <dgm:t>
        <a:bodyPr/>
        <a:lstStyle/>
        <a:p>
          <a:endParaRPr lang="ru-RU"/>
        </a:p>
      </dgm:t>
    </dgm:pt>
    <dgm:pt modelId="{E2FA72D0-900E-4EE8-985E-27F7CA32FA2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25 483,5</a:t>
          </a:r>
          <a:endParaRPr lang="ru-RU" sz="3200" dirty="0">
            <a:latin typeface="Sitka Small" panose="02000505000000020004" pitchFamily="2" charset="0"/>
          </a:endParaRPr>
        </a:p>
      </dgm:t>
    </dgm:pt>
    <dgm:pt modelId="{7A5C1BC0-8CCD-44E9-BC07-1C68E655A73A}" type="parTrans" cxnId="{5554B705-0F53-4231-A7E0-58BC3495F202}">
      <dgm:prSet/>
      <dgm:spPr/>
      <dgm:t>
        <a:bodyPr/>
        <a:lstStyle/>
        <a:p>
          <a:endParaRPr lang="ru-RU"/>
        </a:p>
      </dgm:t>
    </dgm:pt>
    <dgm:pt modelId="{C5A7A73B-2E19-4CE5-9CF1-D4A445914F0E}" type="sibTrans" cxnId="{5554B705-0F53-4231-A7E0-58BC3495F202}">
      <dgm:prSet/>
      <dgm:spPr/>
      <dgm:t>
        <a:bodyPr/>
        <a:lstStyle/>
        <a:p>
          <a:endParaRPr lang="ru-RU"/>
        </a:p>
      </dgm:t>
    </dgm:pt>
    <dgm:pt modelId="{030BEAAE-23B8-4D66-97EC-F5143DDFCDA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25 214,2</a:t>
          </a:r>
          <a:endParaRPr lang="ru-RU" sz="3200" dirty="0">
            <a:latin typeface="Sitka Small" panose="02000505000000020004" pitchFamily="2" charset="0"/>
          </a:endParaRPr>
        </a:p>
      </dgm:t>
    </dgm:pt>
    <dgm:pt modelId="{6F1FCC99-B45F-4F0B-AF9D-B10F642B4540}" type="parTrans" cxnId="{5B1825D3-6A2B-44A3-95DB-A225782CDB44}">
      <dgm:prSet/>
      <dgm:spPr/>
      <dgm:t>
        <a:bodyPr/>
        <a:lstStyle/>
        <a:p>
          <a:endParaRPr lang="ru-RU"/>
        </a:p>
      </dgm:t>
    </dgm:pt>
    <dgm:pt modelId="{78290428-50F6-48C5-A156-FF07E73A4C0F}" type="sibTrans" cxnId="{5B1825D3-6A2B-44A3-95DB-A225782CDB44}">
      <dgm:prSet/>
      <dgm:spPr/>
      <dgm:t>
        <a:bodyPr/>
        <a:lstStyle/>
        <a:p>
          <a:endParaRPr lang="ru-RU"/>
        </a:p>
      </dgm:t>
    </dgm:pt>
    <dgm:pt modelId="{D1281C0E-A2C5-433A-9C79-9B76C77024D5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latin typeface="Bahnschrift Condensed" panose="020B0502040204020203" pitchFamily="34" charset="0"/>
            </a:rPr>
            <a:t>Межбюджетные трансферты из бюджетов поселений в бюджет района </a:t>
          </a:r>
          <a:r>
            <a:rPr lang="ru-RU" sz="2000" b="1" dirty="0" smtClean="0">
              <a:latin typeface="Bahnschrift Condensed" panose="020B0502040204020203" pitchFamily="34" charset="0"/>
            </a:rPr>
            <a:t> </a:t>
          </a:r>
          <a:endParaRPr lang="ru-RU" sz="2000" b="1" dirty="0">
            <a:latin typeface="Bahnschrift Condensed" panose="020B0502040204020203" pitchFamily="34" charset="0"/>
          </a:endParaRPr>
        </a:p>
      </dgm:t>
    </dgm:pt>
    <dgm:pt modelId="{59CA9E0D-0446-4B58-85CB-C1E5B2DA75B0}" type="parTrans" cxnId="{34AF20EA-A4BF-4DF2-9802-DFCA43EAF38F}">
      <dgm:prSet/>
      <dgm:spPr/>
      <dgm:t>
        <a:bodyPr/>
        <a:lstStyle/>
        <a:p>
          <a:endParaRPr lang="ru-RU"/>
        </a:p>
      </dgm:t>
    </dgm:pt>
    <dgm:pt modelId="{EDFC10FB-63BF-4222-B5CC-FFF6D065ED2F}" type="sibTrans" cxnId="{34AF20EA-A4BF-4DF2-9802-DFCA43EAF38F}">
      <dgm:prSet/>
      <dgm:spPr/>
      <dgm:t>
        <a:bodyPr/>
        <a:lstStyle/>
        <a:p>
          <a:endParaRPr lang="ru-RU"/>
        </a:p>
      </dgm:t>
    </dgm:pt>
    <dgm:pt modelId="{9C71BD9B-85A7-45C5-BB89-1D0594D55FA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160,4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5206C7A0-10F1-4589-B870-3A30F3600A45}" type="parTrans" cxnId="{73064201-225F-4A7D-BA5C-7357B55A8D81}">
      <dgm:prSet/>
      <dgm:spPr/>
      <dgm:t>
        <a:bodyPr/>
        <a:lstStyle/>
        <a:p>
          <a:endParaRPr lang="ru-RU"/>
        </a:p>
      </dgm:t>
    </dgm:pt>
    <dgm:pt modelId="{B9D31857-7231-4F09-BB0E-47537F95021F}" type="sibTrans" cxnId="{73064201-225F-4A7D-BA5C-7357B55A8D81}">
      <dgm:prSet/>
      <dgm:spPr/>
      <dgm:t>
        <a:bodyPr/>
        <a:lstStyle/>
        <a:p>
          <a:endParaRPr lang="ru-RU"/>
        </a:p>
      </dgm:t>
    </dgm:pt>
    <dgm:pt modelId="{FFED8A84-3F5C-4BE6-942F-298499C2A41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160,4</a:t>
          </a:r>
          <a:endParaRPr lang="ru-RU" sz="3200" dirty="0">
            <a:latin typeface="Sitka Small" panose="02000505000000020004" pitchFamily="2" charset="0"/>
          </a:endParaRPr>
        </a:p>
      </dgm:t>
    </dgm:pt>
    <dgm:pt modelId="{C1FD9E80-5666-4840-8FFC-4CFF7D77A119}" type="parTrans" cxnId="{2271961A-3816-4BAB-AED2-E5C21DEB194E}">
      <dgm:prSet/>
      <dgm:spPr/>
      <dgm:t>
        <a:bodyPr/>
        <a:lstStyle/>
        <a:p>
          <a:endParaRPr lang="ru-RU"/>
        </a:p>
      </dgm:t>
    </dgm:pt>
    <dgm:pt modelId="{CEC74655-BD0B-4916-85A6-4CAB558CC751}" type="sibTrans" cxnId="{2271961A-3816-4BAB-AED2-E5C21DEB194E}">
      <dgm:prSet/>
      <dgm:spPr/>
      <dgm:t>
        <a:bodyPr/>
        <a:lstStyle/>
        <a:p>
          <a:endParaRPr lang="ru-RU"/>
        </a:p>
      </dgm:t>
    </dgm:pt>
    <dgm:pt modelId="{065FB8B1-F766-4E0B-A884-46FE7B7E331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29 550,2</a:t>
          </a:r>
          <a:endParaRPr lang="ru-RU" sz="3200" dirty="0">
            <a:latin typeface="Sitka Small" panose="02000505000000020004" pitchFamily="2" charset="0"/>
          </a:endParaRPr>
        </a:p>
      </dgm:t>
    </dgm:pt>
    <dgm:pt modelId="{1D144EB5-B402-41F1-A41A-9AC3DF24A498}" type="parTrans" cxnId="{DE7ADCB5-DBE0-41BB-907A-5EEB85581408}">
      <dgm:prSet/>
      <dgm:spPr/>
      <dgm:t>
        <a:bodyPr/>
        <a:lstStyle/>
        <a:p>
          <a:endParaRPr lang="ru-RU"/>
        </a:p>
      </dgm:t>
    </dgm:pt>
    <dgm:pt modelId="{D3EA1805-7509-4D02-A1F8-AEE894D8D1D7}" type="sibTrans" cxnId="{DE7ADCB5-DBE0-41BB-907A-5EEB85581408}">
      <dgm:prSet/>
      <dgm:spPr/>
      <dgm:t>
        <a:bodyPr/>
        <a:lstStyle/>
        <a:p>
          <a:endParaRPr lang="ru-RU"/>
        </a:p>
      </dgm:t>
    </dgm:pt>
    <dgm:pt modelId="{C26B0B29-9EAE-4641-A7EB-B6DA45EA4B4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 smtClean="0">
              <a:latin typeface="Sitka Small" panose="02000505000000020004" pitchFamily="2" charset="0"/>
            </a:rPr>
            <a:t>245,6</a:t>
          </a:r>
          <a:endParaRPr lang="ru-RU" sz="3200" dirty="0">
            <a:latin typeface="Sitka Small" panose="02000505000000020004" pitchFamily="2" charset="0"/>
          </a:endParaRPr>
        </a:p>
      </dgm:t>
    </dgm:pt>
    <dgm:pt modelId="{DA09E738-24E3-406E-BF0A-D8937D04B220}" type="parTrans" cxnId="{EBA175F8-2CF6-46C8-926D-59FE39F21429}">
      <dgm:prSet/>
      <dgm:spPr/>
      <dgm:t>
        <a:bodyPr/>
        <a:lstStyle/>
        <a:p>
          <a:endParaRPr lang="ru-RU"/>
        </a:p>
      </dgm:t>
    </dgm:pt>
    <dgm:pt modelId="{80D702DB-2355-4065-8C44-E736F7D292EF}" type="sibTrans" cxnId="{EBA175F8-2CF6-46C8-926D-59FE39F21429}">
      <dgm:prSet/>
      <dgm:spPr/>
      <dgm:t>
        <a:bodyPr/>
        <a:lstStyle/>
        <a:p>
          <a:endParaRPr lang="ru-RU"/>
        </a:p>
      </dgm:t>
    </dgm:pt>
    <dgm:pt modelId="{9169EF98-4F73-49E5-BA1D-5BDF47468062}" type="pres">
      <dgm:prSet presAssocID="{9EB2B806-C667-4CCA-881F-F83984C59DD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98C6BC-CBF4-4B96-8F6F-35F2E73DCEE4}" type="pres">
      <dgm:prSet presAssocID="{0CE4E420-6C97-4AA4-A49E-97368003690D}" presName="root" presStyleCnt="0"/>
      <dgm:spPr/>
    </dgm:pt>
    <dgm:pt modelId="{99867CD4-4CA2-445C-B8A6-93B6440698AA}" type="pres">
      <dgm:prSet presAssocID="{0CE4E420-6C97-4AA4-A49E-97368003690D}" presName="rootComposite" presStyleCnt="0"/>
      <dgm:spPr/>
    </dgm:pt>
    <dgm:pt modelId="{4CA6557F-331B-44A0-B7EA-45C156146FE4}" type="pres">
      <dgm:prSet presAssocID="{0CE4E420-6C97-4AA4-A49E-97368003690D}" presName="rootText" presStyleLbl="node1" presStyleIdx="0" presStyleCnt="2"/>
      <dgm:spPr/>
      <dgm:t>
        <a:bodyPr/>
        <a:lstStyle/>
        <a:p>
          <a:endParaRPr lang="ru-RU"/>
        </a:p>
      </dgm:t>
    </dgm:pt>
    <dgm:pt modelId="{DA2D0610-DE4F-4CCF-BF0C-FF6D90A69580}" type="pres">
      <dgm:prSet presAssocID="{0CE4E420-6C97-4AA4-A49E-97368003690D}" presName="rootConnector" presStyleLbl="node1" presStyleIdx="0" presStyleCnt="2"/>
      <dgm:spPr/>
      <dgm:t>
        <a:bodyPr/>
        <a:lstStyle/>
        <a:p>
          <a:endParaRPr lang="ru-RU"/>
        </a:p>
      </dgm:t>
    </dgm:pt>
    <dgm:pt modelId="{199627CD-3D01-41F3-8DB6-714EB0DB3815}" type="pres">
      <dgm:prSet presAssocID="{0CE4E420-6C97-4AA4-A49E-97368003690D}" presName="childShape" presStyleCnt="0"/>
      <dgm:spPr/>
    </dgm:pt>
    <dgm:pt modelId="{0F2DF947-2D16-4791-871A-CCA3DEDF8B72}" type="pres">
      <dgm:prSet presAssocID="{7A5C1BC0-8CCD-44E9-BC07-1C68E655A73A}" presName="Name13" presStyleLbl="parChTrans1D2" presStyleIdx="0" presStyleCnt="6"/>
      <dgm:spPr/>
      <dgm:t>
        <a:bodyPr/>
        <a:lstStyle/>
        <a:p>
          <a:endParaRPr lang="ru-RU"/>
        </a:p>
      </dgm:t>
    </dgm:pt>
    <dgm:pt modelId="{53A1AEE9-4FB5-4A64-ADC1-B1D8FC1C242B}" type="pres">
      <dgm:prSet presAssocID="{E2FA72D0-900E-4EE8-985E-27F7CA32FA20}" presName="childText" presStyleLbl="bgAcc1" presStyleIdx="0" presStyleCnt="6" custScaleX="12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CA361-8028-40B4-B40C-2EB29CF71847}" type="pres">
      <dgm:prSet presAssocID="{6F1FCC99-B45F-4F0B-AF9D-B10F642B4540}" presName="Name13" presStyleLbl="parChTrans1D2" presStyleIdx="1" presStyleCnt="6"/>
      <dgm:spPr/>
      <dgm:t>
        <a:bodyPr/>
        <a:lstStyle/>
        <a:p>
          <a:endParaRPr lang="ru-RU"/>
        </a:p>
      </dgm:t>
    </dgm:pt>
    <dgm:pt modelId="{EAEBABE1-B85E-4A92-810F-0B022E2DAAF9}" type="pres">
      <dgm:prSet presAssocID="{030BEAAE-23B8-4D66-97EC-F5143DDFCDA0}" presName="childText" presStyleLbl="bgAcc1" presStyleIdx="1" presStyleCnt="6" custScaleX="125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1B47F-8EC4-4396-9AAC-5A9791598B17}" type="pres">
      <dgm:prSet presAssocID="{1D144EB5-B402-41F1-A41A-9AC3DF24A498}" presName="Name13" presStyleLbl="parChTrans1D2" presStyleIdx="2" presStyleCnt="6"/>
      <dgm:spPr/>
      <dgm:t>
        <a:bodyPr/>
        <a:lstStyle/>
        <a:p>
          <a:endParaRPr lang="ru-RU"/>
        </a:p>
      </dgm:t>
    </dgm:pt>
    <dgm:pt modelId="{D1F26CBF-BCDA-48A4-A43C-0FC8A1D7B180}" type="pres">
      <dgm:prSet presAssocID="{065FB8B1-F766-4E0B-A884-46FE7B7E3319}" presName="childText" presStyleLbl="bgAcc1" presStyleIdx="2" presStyleCnt="6" custScaleX="12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9D04D-6680-45DE-B37C-CA244F0A2AFA}" type="pres">
      <dgm:prSet presAssocID="{D1281C0E-A2C5-433A-9C79-9B76C77024D5}" presName="root" presStyleCnt="0"/>
      <dgm:spPr/>
    </dgm:pt>
    <dgm:pt modelId="{B699E01D-87A4-428D-8C73-6F147DEAD08B}" type="pres">
      <dgm:prSet presAssocID="{D1281C0E-A2C5-433A-9C79-9B76C77024D5}" presName="rootComposite" presStyleCnt="0"/>
      <dgm:spPr/>
    </dgm:pt>
    <dgm:pt modelId="{CCC543F3-10BD-4A67-9E3C-AD5E1B697CAB}" type="pres">
      <dgm:prSet presAssocID="{D1281C0E-A2C5-433A-9C79-9B76C77024D5}" presName="rootText" presStyleLbl="node1" presStyleIdx="1" presStyleCnt="2"/>
      <dgm:spPr/>
      <dgm:t>
        <a:bodyPr/>
        <a:lstStyle/>
        <a:p>
          <a:endParaRPr lang="ru-RU"/>
        </a:p>
      </dgm:t>
    </dgm:pt>
    <dgm:pt modelId="{1F8172DD-A750-4E22-8163-945819598DF2}" type="pres">
      <dgm:prSet presAssocID="{D1281C0E-A2C5-433A-9C79-9B76C77024D5}" presName="rootConnector" presStyleLbl="node1" presStyleIdx="1" presStyleCnt="2"/>
      <dgm:spPr/>
      <dgm:t>
        <a:bodyPr/>
        <a:lstStyle/>
        <a:p>
          <a:endParaRPr lang="ru-RU"/>
        </a:p>
      </dgm:t>
    </dgm:pt>
    <dgm:pt modelId="{CD5AE1B1-8E97-40FA-8694-806E11A42D17}" type="pres">
      <dgm:prSet presAssocID="{D1281C0E-A2C5-433A-9C79-9B76C77024D5}" presName="childShape" presStyleCnt="0"/>
      <dgm:spPr/>
    </dgm:pt>
    <dgm:pt modelId="{12F3D1FC-AB55-4401-AF65-F774951D453C}" type="pres">
      <dgm:prSet presAssocID="{5206C7A0-10F1-4589-B870-3A30F3600A45}" presName="Name13" presStyleLbl="parChTrans1D2" presStyleIdx="3" presStyleCnt="6"/>
      <dgm:spPr/>
      <dgm:t>
        <a:bodyPr/>
        <a:lstStyle/>
        <a:p>
          <a:endParaRPr lang="ru-RU"/>
        </a:p>
      </dgm:t>
    </dgm:pt>
    <dgm:pt modelId="{92B26EE9-F08A-4096-BC42-B0766C72C526}" type="pres">
      <dgm:prSet presAssocID="{9C71BD9B-85A7-45C5-BB89-1D0594D55FA9}" presName="childText" presStyleLbl="bgAcc1" presStyleIdx="3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CB374-D867-4EFD-8C06-AEE9FFA167EE}" type="pres">
      <dgm:prSet presAssocID="{C1FD9E80-5666-4840-8FFC-4CFF7D77A11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661BF42-3E93-4B63-A5A5-FFC8CE457BDB}" type="pres">
      <dgm:prSet presAssocID="{FFED8A84-3F5C-4BE6-942F-298499C2A41A}" presName="childText" presStyleLbl="bgAcc1" presStyleIdx="4" presStyleCnt="6" custScaleX="119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4A947-269F-4B8D-A67B-B8DBCAF2A55D}" type="pres">
      <dgm:prSet presAssocID="{DA09E738-24E3-406E-BF0A-D8937D04B220}" presName="Name13" presStyleLbl="parChTrans1D2" presStyleIdx="5" presStyleCnt="6"/>
      <dgm:spPr/>
      <dgm:t>
        <a:bodyPr/>
        <a:lstStyle/>
        <a:p>
          <a:endParaRPr lang="ru-RU"/>
        </a:p>
      </dgm:t>
    </dgm:pt>
    <dgm:pt modelId="{F7D839F8-03FE-4F77-A1AF-DC7677C5597F}" type="pres">
      <dgm:prSet presAssocID="{C26B0B29-9EAE-4641-A7EB-B6DA45EA4B4F}" presName="childText" presStyleLbl="bgAcc1" presStyleIdx="5" presStyleCnt="6" custScaleX="119908" custLinFactNeighborX="1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E51C-540A-4237-99E7-FDEDD641FB8C}" type="presOf" srcId="{D1281C0E-A2C5-433A-9C79-9B76C77024D5}" destId="{CCC543F3-10BD-4A67-9E3C-AD5E1B697CAB}" srcOrd="0" destOrd="0" presId="urn:microsoft.com/office/officeart/2005/8/layout/hierarchy3"/>
    <dgm:cxn modelId="{E83DC90D-4023-4DB5-9587-E3D50A8A2861}" type="presOf" srcId="{D1281C0E-A2C5-433A-9C79-9B76C77024D5}" destId="{1F8172DD-A750-4E22-8163-945819598DF2}" srcOrd="1" destOrd="0" presId="urn:microsoft.com/office/officeart/2005/8/layout/hierarchy3"/>
    <dgm:cxn modelId="{FAD229E1-EF72-4514-9320-110536FD5C0B}" type="presOf" srcId="{9EB2B806-C667-4CCA-881F-F83984C59DDF}" destId="{9169EF98-4F73-49E5-BA1D-5BDF47468062}" srcOrd="0" destOrd="0" presId="urn:microsoft.com/office/officeart/2005/8/layout/hierarchy3"/>
    <dgm:cxn modelId="{EBA175F8-2CF6-46C8-926D-59FE39F21429}" srcId="{D1281C0E-A2C5-433A-9C79-9B76C77024D5}" destId="{C26B0B29-9EAE-4641-A7EB-B6DA45EA4B4F}" srcOrd="2" destOrd="0" parTransId="{DA09E738-24E3-406E-BF0A-D8937D04B220}" sibTransId="{80D702DB-2355-4065-8C44-E736F7D292EF}"/>
    <dgm:cxn modelId="{75BA9AAD-B4C6-4B87-BB65-0EBE4A240424}" type="presOf" srcId="{5206C7A0-10F1-4589-B870-3A30F3600A45}" destId="{12F3D1FC-AB55-4401-AF65-F774951D453C}" srcOrd="0" destOrd="0" presId="urn:microsoft.com/office/officeart/2005/8/layout/hierarchy3"/>
    <dgm:cxn modelId="{73064201-225F-4A7D-BA5C-7357B55A8D81}" srcId="{D1281C0E-A2C5-433A-9C79-9B76C77024D5}" destId="{9C71BD9B-85A7-45C5-BB89-1D0594D55FA9}" srcOrd="0" destOrd="0" parTransId="{5206C7A0-10F1-4589-B870-3A30F3600A45}" sibTransId="{B9D31857-7231-4F09-BB0E-47537F95021F}"/>
    <dgm:cxn modelId="{18E464AA-A780-4787-BC23-F59DD33DFF3A}" type="presOf" srcId="{030BEAAE-23B8-4D66-97EC-F5143DDFCDA0}" destId="{EAEBABE1-B85E-4A92-810F-0B022E2DAAF9}" srcOrd="0" destOrd="0" presId="urn:microsoft.com/office/officeart/2005/8/layout/hierarchy3"/>
    <dgm:cxn modelId="{DE7ADCB5-DBE0-41BB-907A-5EEB85581408}" srcId="{0CE4E420-6C97-4AA4-A49E-97368003690D}" destId="{065FB8B1-F766-4E0B-A884-46FE7B7E3319}" srcOrd="2" destOrd="0" parTransId="{1D144EB5-B402-41F1-A41A-9AC3DF24A498}" sibTransId="{D3EA1805-7509-4D02-A1F8-AEE894D8D1D7}"/>
    <dgm:cxn modelId="{62496A8B-16D6-412C-865C-0EF34C8C34D6}" type="presOf" srcId="{E2FA72D0-900E-4EE8-985E-27F7CA32FA20}" destId="{53A1AEE9-4FB5-4A64-ADC1-B1D8FC1C242B}" srcOrd="0" destOrd="0" presId="urn:microsoft.com/office/officeart/2005/8/layout/hierarchy3"/>
    <dgm:cxn modelId="{949C45DC-E261-41BA-9188-7E7C6029EDBA}" type="presOf" srcId="{FFED8A84-3F5C-4BE6-942F-298499C2A41A}" destId="{C661BF42-3E93-4B63-A5A5-FFC8CE457BDB}" srcOrd="0" destOrd="0" presId="urn:microsoft.com/office/officeart/2005/8/layout/hierarchy3"/>
    <dgm:cxn modelId="{8CA93893-3960-447F-95DC-9BA1E5EA0061}" type="presOf" srcId="{6F1FCC99-B45F-4F0B-AF9D-B10F642B4540}" destId="{940CA361-8028-40B4-B40C-2EB29CF71847}" srcOrd="0" destOrd="0" presId="urn:microsoft.com/office/officeart/2005/8/layout/hierarchy3"/>
    <dgm:cxn modelId="{BA698A71-65C2-4676-BE97-6DA3BB9142AC}" type="presOf" srcId="{C1FD9E80-5666-4840-8FFC-4CFF7D77A119}" destId="{673CB374-D867-4EFD-8C06-AEE9FFA167EE}" srcOrd="0" destOrd="0" presId="urn:microsoft.com/office/officeart/2005/8/layout/hierarchy3"/>
    <dgm:cxn modelId="{34AF20EA-A4BF-4DF2-9802-DFCA43EAF38F}" srcId="{9EB2B806-C667-4CCA-881F-F83984C59DDF}" destId="{D1281C0E-A2C5-433A-9C79-9B76C77024D5}" srcOrd="1" destOrd="0" parTransId="{59CA9E0D-0446-4B58-85CB-C1E5B2DA75B0}" sibTransId="{EDFC10FB-63BF-4222-B5CC-FFF6D065ED2F}"/>
    <dgm:cxn modelId="{8E1BC013-5132-4F9D-9C36-7F22E8A8F262}" type="presOf" srcId="{9C71BD9B-85A7-45C5-BB89-1D0594D55FA9}" destId="{92B26EE9-F08A-4096-BC42-B0766C72C526}" srcOrd="0" destOrd="0" presId="urn:microsoft.com/office/officeart/2005/8/layout/hierarchy3"/>
    <dgm:cxn modelId="{2DDEA5BA-9A7E-473B-83BE-AD3EE8C47319}" type="presOf" srcId="{065FB8B1-F766-4E0B-A884-46FE7B7E3319}" destId="{D1F26CBF-BCDA-48A4-A43C-0FC8A1D7B180}" srcOrd="0" destOrd="0" presId="urn:microsoft.com/office/officeart/2005/8/layout/hierarchy3"/>
    <dgm:cxn modelId="{5B1825D3-6A2B-44A3-95DB-A225782CDB44}" srcId="{0CE4E420-6C97-4AA4-A49E-97368003690D}" destId="{030BEAAE-23B8-4D66-97EC-F5143DDFCDA0}" srcOrd="1" destOrd="0" parTransId="{6F1FCC99-B45F-4F0B-AF9D-B10F642B4540}" sibTransId="{78290428-50F6-48C5-A156-FF07E73A4C0F}"/>
    <dgm:cxn modelId="{4CFC8E8F-0B10-4B40-AC61-53468CEFE3E8}" type="presOf" srcId="{0CE4E420-6C97-4AA4-A49E-97368003690D}" destId="{4CA6557F-331B-44A0-B7EA-45C156146FE4}" srcOrd="0" destOrd="0" presId="urn:microsoft.com/office/officeart/2005/8/layout/hierarchy3"/>
    <dgm:cxn modelId="{2271961A-3816-4BAB-AED2-E5C21DEB194E}" srcId="{D1281C0E-A2C5-433A-9C79-9B76C77024D5}" destId="{FFED8A84-3F5C-4BE6-942F-298499C2A41A}" srcOrd="1" destOrd="0" parTransId="{C1FD9E80-5666-4840-8FFC-4CFF7D77A119}" sibTransId="{CEC74655-BD0B-4916-85A6-4CAB558CC751}"/>
    <dgm:cxn modelId="{B780FBCE-B663-4732-B6F7-90A328980DB1}" type="presOf" srcId="{0CE4E420-6C97-4AA4-A49E-97368003690D}" destId="{DA2D0610-DE4F-4CCF-BF0C-FF6D90A69580}" srcOrd="1" destOrd="0" presId="urn:microsoft.com/office/officeart/2005/8/layout/hierarchy3"/>
    <dgm:cxn modelId="{D046E17A-76B9-4A49-9105-6425A6F5D0B5}" srcId="{9EB2B806-C667-4CCA-881F-F83984C59DDF}" destId="{0CE4E420-6C97-4AA4-A49E-97368003690D}" srcOrd="0" destOrd="0" parTransId="{216FC029-BCFD-4FE6-8DA3-BC8E7EADE3CB}" sibTransId="{38D6D609-0E24-46C9-B3FB-6AFFDDFF2173}"/>
    <dgm:cxn modelId="{5554B705-0F53-4231-A7E0-58BC3495F202}" srcId="{0CE4E420-6C97-4AA4-A49E-97368003690D}" destId="{E2FA72D0-900E-4EE8-985E-27F7CA32FA20}" srcOrd="0" destOrd="0" parTransId="{7A5C1BC0-8CCD-44E9-BC07-1C68E655A73A}" sibTransId="{C5A7A73B-2E19-4CE5-9CF1-D4A445914F0E}"/>
    <dgm:cxn modelId="{5254EA79-D3C6-43EE-BF70-08C4F03C4383}" type="presOf" srcId="{C26B0B29-9EAE-4641-A7EB-B6DA45EA4B4F}" destId="{F7D839F8-03FE-4F77-A1AF-DC7677C5597F}" srcOrd="0" destOrd="0" presId="urn:microsoft.com/office/officeart/2005/8/layout/hierarchy3"/>
    <dgm:cxn modelId="{D8A1828D-78FB-4694-AB7B-48DEEA2CB95A}" type="presOf" srcId="{7A5C1BC0-8CCD-44E9-BC07-1C68E655A73A}" destId="{0F2DF947-2D16-4791-871A-CCA3DEDF8B72}" srcOrd="0" destOrd="0" presId="urn:microsoft.com/office/officeart/2005/8/layout/hierarchy3"/>
    <dgm:cxn modelId="{4546DEE3-44E4-4725-A715-E495D5A973BD}" type="presOf" srcId="{DA09E738-24E3-406E-BF0A-D8937D04B220}" destId="{7354A947-269F-4B8D-A67B-B8DBCAF2A55D}" srcOrd="0" destOrd="0" presId="urn:microsoft.com/office/officeart/2005/8/layout/hierarchy3"/>
    <dgm:cxn modelId="{F21B3CC7-E1A9-4EAF-9124-E54AA958668A}" type="presOf" srcId="{1D144EB5-B402-41F1-A41A-9AC3DF24A498}" destId="{23B1B47F-8EC4-4396-9AAC-5A9791598B17}" srcOrd="0" destOrd="0" presId="urn:microsoft.com/office/officeart/2005/8/layout/hierarchy3"/>
    <dgm:cxn modelId="{09ECF97C-8CAE-4499-BC88-B97B9D46A7BD}" type="presParOf" srcId="{9169EF98-4F73-49E5-BA1D-5BDF47468062}" destId="{3798C6BC-CBF4-4B96-8F6F-35F2E73DCEE4}" srcOrd="0" destOrd="0" presId="urn:microsoft.com/office/officeart/2005/8/layout/hierarchy3"/>
    <dgm:cxn modelId="{F51AA876-A81D-4CCE-B2B7-58451DF04B4D}" type="presParOf" srcId="{3798C6BC-CBF4-4B96-8F6F-35F2E73DCEE4}" destId="{99867CD4-4CA2-445C-B8A6-93B6440698AA}" srcOrd="0" destOrd="0" presId="urn:microsoft.com/office/officeart/2005/8/layout/hierarchy3"/>
    <dgm:cxn modelId="{8590D35A-580B-4749-AB6F-52EA08DF8B00}" type="presParOf" srcId="{99867CD4-4CA2-445C-B8A6-93B6440698AA}" destId="{4CA6557F-331B-44A0-B7EA-45C156146FE4}" srcOrd="0" destOrd="0" presId="urn:microsoft.com/office/officeart/2005/8/layout/hierarchy3"/>
    <dgm:cxn modelId="{6850080B-3E90-4FEE-B5A9-96532AF37B1A}" type="presParOf" srcId="{99867CD4-4CA2-445C-B8A6-93B6440698AA}" destId="{DA2D0610-DE4F-4CCF-BF0C-FF6D90A69580}" srcOrd="1" destOrd="0" presId="urn:microsoft.com/office/officeart/2005/8/layout/hierarchy3"/>
    <dgm:cxn modelId="{80B250F6-A65B-46C7-95A8-4FE8B0F9B993}" type="presParOf" srcId="{3798C6BC-CBF4-4B96-8F6F-35F2E73DCEE4}" destId="{199627CD-3D01-41F3-8DB6-714EB0DB3815}" srcOrd="1" destOrd="0" presId="urn:microsoft.com/office/officeart/2005/8/layout/hierarchy3"/>
    <dgm:cxn modelId="{6B5F8EF3-20D4-482F-BA9F-6546B6D75A72}" type="presParOf" srcId="{199627CD-3D01-41F3-8DB6-714EB0DB3815}" destId="{0F2DF947-2D16-4791-871A-CCA3DEDF8B72}" srcOrd="0" destOrd="0" presId="urn:microsoft.com/office/officeart/2005/8/layout/hierarchy3"/>
    <dgm:cxn modelId="{6B29B0BC-F019-4CE4-B149-738B770F9D0A}" type="presParOf" srcId="{199627CD-3D01-41F3-8DB6-714EB0DB3815}" destId="{53A1AEE9-4FB5-4A64-ADC1-B1D8FC1C242B}" srcOrd="1" destOrd="0" presId="urn:microsoft.com/office/officeart/2005/8/layout/hierarchy3"/>
    <dgm:cxn modelId="{9096D48E-AE01-4C53-A9BF-6960812A937B}" type="presParOf" srcId="{199627CD-3D01-41F3-8DB6-714EB0DB3815}" destId="{940CA361-8028-40B4-B40C-2EB29CF71847}" srcOrd="2" destOrd="0" presId="urn:microsoft.com/office/officeart/2005/8/layout/hierarchy3"/>
    <dgm:cxn modelId="{328B77AA-3443-4AA8-A8F9-F62EF9BEDC2C}" type="presParOf" srcId="{199627CD-3D01-41F3-8DB6-714EB0DB3815}" destId="{EAEBABE1-B85E-4A92-810F-0B022E2DAAF9}" srcOrd="3" destOrd="0" presId="urn:microsoft.com/office/officeart/2005/8/layout/hierarchy3"/>
    <dgm:cxn modelId="{9C7CAFDE-7777-42EF-B20E-E30E944E0AA5}" type="presParOf" srcId="{199627CD-3D01-41F3-8DB6-714EB0DB3815}" destId="{23B1B47F-8EC4-4396-9AAC-5A9791598B17}" srcOrd="4" destOrd="0" presId="urn:microsoft.com/office/officeart/2005/8/layout/hierarchy3"/>
    <dgm:cxn modelId="{29A05E93-51FA-4BFC-8902-72E37BF2C63F}" type="presParOf" srcId="{199627CD-3D01-41F3-8DB6-714EB0DB3815}" destId="{D1F26CBF-BCDA-48A4-A43C-0FC8A1D7B180}" srcOrd="5" destOrd="0" presId="urn:microsoft.com/office/officeart/2005/8/layout/hierarchy3"/>
    <dgm:cxn modelId="{817F1B0F-2A35-43C5-BFCA-68F6F96EEB2C}" type="presParOf" srcId="{9169EF98-4F73-49E5-BA1D-5BDF47468062}" destId="{AE29D04D-6680-45DE-B37C-CA244F0A2AFA}" srcOrd="1" destOrd="0" presId="urn:microsoft.com/office/officeart/2005/8/layout/hierarchy3"/>
    <dgm:cxn modelId="{E63E31C2-3E22-4B2A-ACFF-562C2BAA9DA5}" type="presParOf" srcId="{AE29D04D-6680-45DE-B37C-CA244F0A2AFA}" destId="{B699E01D-87A4-428D-8C73-6F147DEAD08B}" srcOrd="0" destOrd="0" presId="urn:microsoft.com/office/officeart/2005/8/layout/hierarchy3"/>
    <dgm:cxn modelId="{862CBAE0-CCF0-48A3-83D5-6E9D771A772A}" type="presParOf" srcId="{B699E01D-87A4-428D-8C73-6F147DEAD08B}" destId="{CCC543F3-10BD-4A67-9E3C-AD5E1B697CAB}" srcOrd="0" destOrd="0" presId="urn:microsoft.com/office/officeart/2005/8/layout/hierarchy3"/>
    <dgm:cxn modelId="{D2B116F5-A181-4F1A-B1B1-5FD65668F192}" type="presParOf" srcId="{B699E01D-87A4-428D-8C73-6F147DEAD08B}" destId="{1F8172DD-A750-4E22-8163-945819598DF2}" srcOrd="1" destOrd="0" presId="urn:microsoft.com/office/officeart/2005/8/layout/hierarchy3"/>
    <dgm:cxn modelId="{A46FCCC8-BAC8-4F10-B085-43743A7489E8}" type="presParOf" srcId="{AE29D04D-6680-45DE-B37C-CA244F0A2AFA}" destId="{CD5AE1B1-8E97-40FA-8694-806E11A42D17}" srcOrd="1" destOrd="0" presId="urn:microsoft.com/office/officeart/2005/8/layout/hierarchy3"/>
    <dgm:cxn modelId="{A8AE43DF-7941-4180-9998-9E2A6FB039C6}" type="presParOf" srcId="{CD5AE1B1-8E97-40FA-8694-806E11A42D17}" destId="{12F3D1FC-AB55-4401-AF65-F774951D453C}" srcOrd="0" destOrd="0" presId="urn:microsoft.com/office/officeart/2005/8/layout/hierarchy3"/>
    <dgm:cxn modelId="{7BD4B0B2-795F-447C-AEC6-59EA8A481F87}" type="presParOf" srcId="{CD5AE1B1-8E97-40FA-8694-806E11A42D17}" destId="{92B26EE9-F08A-4096-BC42-B0766C72C526}" srcOrd="1" destOrd="0" presId="urn:microsoft.com/office/officeart/2005/8/layout/hierarchy3"/>
    <dgm:cxn modelId="{55BCBA89-5959-49B1-B48B-DCCB4FB57838}" type="presParOf" srcId="{CD5AE1B1-8E97-40FA-8694-806E11A42D17}" destId="{673CB374-D867-4EFD-8C06-AEE9FFA167EE}" srcOrd="2" destOrd="0" presId="urn:microsoft.com/office/officeart/2005/8/layout/hierarchy3"/>
    <dgm:cxn modelId="{EA071F7B-43A4-4059-B1C1-D71716BBBCAF}" type="presParOf" srcId="{CD5AE1B1-8E97-40FA-8694-806E11A42D17}" destId="{C661BF42-3E93-4B63-A5A5-FFC8CE457BDB}" srcOrd="3" destOrd="0" presId="urn:microsoft.com/office/officeart/2005/8/layout/hierarchy3"/>
    <dgm:cxn modelId="{7DAEBAD6-5392-4CC1-B8C5-5336BC7F83DD}" type="presParOf" srcId="{CD5AE1B1-8E97-40FA-8694-806E11A42D17}" destId="{7354A947-269F-4B8D-A67B-B8DBCAF2A55D}" srcOrd="4" destOrd="0" presId="urn:microsoft.com/office/officeart/2005/8/layout/hierarchy3"/>
    <dgm:cxn modelId="{7F426B72-E0A2-4847-AFBE-E243896D438B}" type="presParOf" srcId="{CD5AE1B1-8E97-40FA-8694-806E11A42D17}" destId="{F7D839F8-03FE-4F77-A1AF-DC7677C5597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EC456A-826E-409E-A232-76844136D9AA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2E81B95-A859-4BD5-9332-2F6EB3E0F991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4EA53834-CBBE-4797-995D-0304B488F9DE}" type="parTrans" cxnId="{44321E5C-D959-4239-82CD-8AB56BAEB60F}">
      <dgm:prSet/>
      <dgm:spPr/>
      <dgm:t>
        <a:bodyPr/>
        <a:lstStyle/>
        <a:p>
          <a:endParaRPr lang="ru-RU"/>
        </a:p>
      </dgm:t>
    </dgm:pt>
    <dgm:pt modelId="{7ED821E5-D3A2-4362-A9EB-89AA1C9639CF}" type="sibTrans" cxnId="{44321E5C-D959-4239-82CD-8AB56BAEB60F}">
      <dgm:prSet/>
      <dgm:spPr/>
      <dgm:t>
        <a:bodyPr/>
        <a:lstStyle/>
        <a:p>
          <a:endParaRPr lang="ru-RU"/>
        </a:p>
      </dgm:t>
    </dgm:pt>
    <dgm:pt modelId="{5419C6D8-83E8-4366-AB0E-6744BF77D993}" type="pres">
      <dgm:prSet presAssocID="{8BEC456A-826E-409E-A232-76844136D9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7A435-B338-4E84-9CB8-672C7AC4640E}" type="pres">
      <dgm:prSet presAssocID="{72E81B95-A859-4BD5-9332-2F6EB3E0F9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21E5C-D959-4239-82CD-8AB56BAEB60F}" srcId="{8BEC456A-826E-409E-A232-76844136D9AA}" destId="{72E81B95-A859-4BD5-9332-2F6EB3E0F991}" srcOrd="0" destOrd="0" parTransId="{4EA53834-CBBE-4797-995D-0304B488F9DE}" sibTransId="{7ED821E5-D3A2-4362-A9EB-89AA1C9639CF}"/>
    <dgm:cxn modelId="{5E42C72E-AC01-4C76-9E7B-EFA6688EABB8}" type="presOf" srcId="{8BEC456A-826E-409E-A232-76844136D9AA}" destId="{5419C6D8-83E8-4366-AB0E-6744BF77D993}" srcOrd="0" destOrd="0" presId="urn:microsoft.com/office/officeart/2005/8/layout/vList2"/>
    <dgm:cxn modelId="{04DF1709-DDC7-4FA3-BBF7-8D761794708B}" type="presOf" srcId="{72E81B95-A859-4BD5-9332-2F6EB3E0F991}" destId="{7967A435-B338-4E84-9CB8-672C7AC4640E}" srcOrd="0" destOrd="0" presId="urn:microsoft.com/office/officeart/2005/8/layout/vList2"/>
    <dgm:cxn modelId="{94A70787-75DD-459B-BC7B-B223D683B7CB}" type="presParOf" srcId="{5419C6D8-83E8-4366-AB0E-6744BF77D993}" destId="{7967A435-B338-4E84-9CB8-672C7AC464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FAFE79-1309-437C-9017-5A93B1A7692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23F3BF-C622-4ACC-9CC6-5132CEA7FDEB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2024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dirty="0" smtClean="0">
              <a:latin typeface="Sitka Small" panose="02000505000000020004" pitchFamily="2" charset="0"/>
            </a:rPr>
            <a:t>44 307,7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98,0</a:t>
          </a:r>
          <a:r>
            <a:rPr lang="ru-RU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45 </a:t>
          </a:r>
          <a:r>
            <a:rPr lang="ru-RU" b="1" dirty="0" smtClean="0">
              <a:latin typeface="Sitka Small" panose="02000505000000020004" pitchFamily="2" charset="0"/>
            </a:rPr>
            <a:t>208,0 </a:t>
          </a:r>
          <a:r>
            <a:rPr lang="ru-RU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b="1" dirty="0" smtClean="0">
              <a:latin typeface="Sitka Small" panose="02000505000000020004" pitchFamily="2" charset="0"/>
            </a:rPr>
            <a:t>2023</a:t>
          </a:r>
          <a:r>
            <a:rPr lang="ru-RU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b="1" dirty="0" smtClean="0">
              <a:latin typeface="Sitka Small" panose="02000505000000020004" pitchFamily="2" charset="0"/>
            </a:rPr>
            <a:t>11 890,3 </a:t>
          </a:r>
          <a:r>
            <a:rPr lang="ru-RU" dirty="0" smtClean="0">
              <a:latin typeface="Sitka Small" panose="02000505000000020004" pitchFamily="2" charset="0"/>
            </a:rPr>
            <a:t>тыс. рублей.</a:t>
          </a:r>
          <a:endParaRPr lang="ru-RU" dirty="0">
            <a:latin typeface="Sitka Small" panose="02000505000000020004" pitchFamily="2" charset="0"/>
          </a:endParaRPr>
        </a:p>
      </dgm:t>
    </dgm:pt>
    <dgm:pt modelId="{10D96505-4694-435B-AA13-EA72AE01D0FD}" type="parTrans" cxnId="{8691FA0A-FDA3-41E5-A284-85AABE49BA6C}">
      <dgm:prSet/>
      <dgm:spPr/>
      <dgm:t>
        <a:bodyPr/>
        <a:lstStyle/>
        <a:p>
          <a:endParaRPr lang="ru-RU"/>
        </a:p>
      </dgm:t>
    </dgm:pt>
    <dgm:pt modelId="{BE9BA3CA-2EE7-45C1-A6EF-B33BE2852BA3}" type="sibTrans" cxnId="{8691FA0A-FDA3-41E5-A284-85AABE49BA6C}">
      <dgm:prSet/>
      <dgm:spPr/>
      <dgm:t>
        <a:bodyPr/>
        <a:lstStyle/>
        <a:p>
          <a:endParaRPr lang="ru-RU"/>
        </a:p>
      </dgm:t>
    </dgm:pt>
    <dgm:pt modelId="{4776C69A-9CBC-404F-8DCA-D9E2447A10AC}" type="pres">
      <dgm:prSet presAssocID="{32FAFE79-1309-437C-9017-5A93B1A769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111D52-C353-45DC-803B-BD0210FB5D6C}" type="pres">
      <dgm:prSet presAssocID="{0923F3BF-C622-4ACC-9CC6-5132CEA7FD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6225D-650F-4945-9130-6EF7E1B63E44}" type="presOf" srcId="{0923F3BF-C622-4ACC-9CC6-5132CEA7FDEB}" destId="{93111D52-C353-45DC-803B-BD0210FB5D6C}" srcOrd="0" destOrd="0" presId="urn:microsoft.com/office/officeart/2005/8/layout/vList2"/>
    <dgm:cxn modelId="{BC6D4670-513A-4734-B077-71BF5BB1EE6B}" type="presOf" srcId="{32FAFE79-1309-437C-9017-5A93B1A76926}" destId="{4776C69A-9CBC-404F-8DCA-D9E2447A10AC}" srcOrd="0" destOrd="0" presId="urn:microsoft.com/office/officeart/2005/8/layout/vList2"/>
    <dgm:cxn modelId="{8691FA0A-FDA3-41E5-A284-85AABE49BA6C}" srcId="{32FAFE79-1309-437C-9017-5A93B1A76926}" destId="{0923F3BF-C622-4ACC-9CC6-5132CEA7FDEB}" srcOrd="0" destOrd="0" parTransId="{10D96505-4694-435B-AA13-EA72AE01D0FD}" sibTransId="{BE9BA3CA-2EE7-45C1-A6EF-B33BE2852BA3}"/>
    <dgm:cxn modelId="{1A8DEFF9-F0FF-4035-9AFC-641AC8C5C316}" type="presParOf" srcId="{4776C69A-9CBC-404F-8DCA-D9E2447A10AC}" destId="{93111D52-C353-45DC-803B-BD0210FB5D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0466" y="589924"/>
          <a:ext cx="1983661" cy="1725785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9999FF">
                <a:shade val="30000"/>
                <a:satMod val="115000"/>
              </a:srgbClr>
            </a:gs>
            <a:gs pos="50000">
              <a:srgbClr val="9999FF">
                <a:shade val="67500"/>
                <a:satMod val="115000"/>
              </a:srgbClr>
            </a:gs>
            <a:gs pos="100000">
              <a:srgbClr val="9999FF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339" y="770108"/>
        <a:ext cx="1187915" cy="1365420"/>
      </dsp:txXfrm>
    </dsp:sp>
    <dsp:sp modelId="{002E6CA7-7525-4B3A-BDEA-2E7EE438876D}">
      <dsp:nvSpPr>
        <dsp:cNvPr id="0" name=""/>
        <dsp:cNvSpPr/>
      </dsp:nvSpPr>
      <dsp:spPr>
        <a:xfrm>
          <a:off x="4927414" y="839826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60184" y="503258"/>
          <a:ext cx="1983661" cy="1725785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rgbClr val="FFFF66">
                <a:shade val="30000"/>
                <a:satMod val="115000"/>
              </a:srgbClr>
            </a:gs>
            <a:gs pos="50000">
              <a:srgbClr val="FFFF66">
                <a:shade val="67500"/>
                <a:satMod val="115000"/>
              </a:srgbClr>
            </a:gs>
            <a:gs pos="100000">
              <a:srgbClr val="FFFF66">
                <a:shade val="100000"/>
                <a:satMod val="115000"/>
              </a:srgb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58057" y="683442"/>
        <a:ext cx="1187915" cy="1365420"/>
      </dsp:txXfrm>
    </dsp:sp>
    <dsp:sp modelId="{645E9327-EFF8-4681-AA27-642B2006EE5F}">
      <dsp:nvSpPr>
        <dsp:cNvPr id="0" name=""/>
        <dsp:cNvSpPr/>
      </dsp:nvSpPr>
      <dsp:spPr>
        <a:xfrm rot="5400000">
          <a:off x="2084827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82700" y="2435947"/>
        <a:ext cx="1187915" cy="1365420"/>
      </dsp:txXfrm>
    </dsp:sp>
    <dsp:sp modelId="{F350C8BC-685B-4971-88B8-B9A5CA3EEBC9}">
      <dsp:nvSpPr>
        <dsp:cNvPr id="0" name=""/>
        <dsp:cNvSpPr/>
      </dsp:nvSpPr>
      <dsp:spPr>
        <a:xfrm>
          <a:off x="0" y="2523557"/>
          <a:ext cx="2142354" cy="1190196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48675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00FFFF">
                <a:shade val="30000"/>
                <a:satMod val="115000"/>
              </a:srgbClr>
            </a:gs>
            <a:gs pos="50000">
              <a:srgbClr val="00FFFF">
                <a:shade val="67500"/>
                <a:satMod val="115000"/>
              </a:srgbClr>
            </a:gs>
            <a:gs pos="100000">
              <a:srgbClr val="00FFFF">
                <a:shade val="100000"/>
                <a:satMod val="115000"/>
              </a:srgb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46548" y="2435947"/>
        <a:ext cx="1187915" cy="1365420"/>
      </dsp:txXfrm>
    </dsp:sp>
    <dsp:sp modelId="{7FBAD070-8E4C-422C-8CB2-0A12B2F0C227}">
      <dsp:nvSpPr>
        <dsp:cNvPr id="0" name=""/>
        <dsp:cNvSpPr/>
      </dsp:nvSpPr>
      <dsp:spPr>
        <a:xfrm rot="5400000">
          <a:off x="3020322" y="3939494"/>
          <a:ext cx="1983661" cy="1725785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195" y="4119678"/>
        <a:ext cx="1187915" cy="1365420"/>
      </dsp:txXfrm>
    </dsp:sp>
    <dsp:sp modelId="{A747FBB7-DD11-46DD-975D-DE55298BFCD0}">
      <dsp:nvSpPr>
        <dsp:cNvPr id="0" name=""/>
        <dsp:cNvSpPr/>
      </dsp:nvSpPr>
      <dsp:spPr>
        <a:xfrm>
          <a:off x="4927414" y="4207289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6211" y="3890439"/>
          <a:ext cx="1983661" cy="1725785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rgbClr val="99FF33">
                <a:shade val="30000"/>
                <a:satMod val="115000"/>
              </a:srgbClr>
            </a:gs>
            <a:gs pos="50000">
              <a:srgbClr val="99FF33">
                <a:shade val="67500"/>
                <a:satMod val="115000"/>
              </a:srgbClr>
            </a:gs>
            <a:gs pos="100000">
              <a:srgbClr val="99FF33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</a:t>
          </a:r>
          <a:r>
            <a:rPr lang="ru-RU" sz="1600" i="0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0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4084" y="4070623"/>
        <a:ext cx="1187915" cy="13654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426035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34 876,1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4260354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3925886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632,3      </a:t>
          </a:r>
          <a:r>
            <a:rPr lang="ru-RU" sz="1200" kern="1200" dirty="0" smtClean="0">
              <a:latin typeface="Bookman Old Style" panose="02050604050505020204" pitchFamily="18" charset="0"/>
            </a:rPr>
            <a:t>            </a:t>
          </a:r>
          <a:endParaRPr lang="ru-RU" sz="1200" kern="1200" dirty="0">
            <a:latin typeface="Bookman Old Style" panose="02050604050505020204" pitchFamily="18" charset="0"/>
          </a:endParaRPr>
        </a:p>
      </dsp:txBody>
      <dsp:txXfrm>
        <a:off x="619556" y="739079"/>
        <a:ext cx="3925886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37426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54,2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3742600" cy="369336"/>
      </dsp:txXfrm>
    </dsp:sp>
    <dsp:sp modelId="{400EB121-59E7-4F3C-AAEC-8B8E786BC37E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368407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               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1 237,1          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3684078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37426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971,9       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3742600" cy="369336"/>
      </dsp:txXfrm>
    </dsp:sp>
    <dsp:sp modelId="{2F8040AC-C318-4B86-9B65-C05202548638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3925886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920,8        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3925886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426035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 (пенсии)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5 565,3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4260354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D0F93-CD85-4C8E-BD79-AA3C95324ED8}">
      <dsp:nvSpPr>
        <dsp:cNvPr id="0" name=""/>
        <dsp:cNvSpPr/>
      </dsp:nvSpPr>
      <dsp:spPr>
        <a:xfrm>
          <a:off x="0" y="31003"/>
          <a:ext cx="4896544" cy="7300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Sitka Small" panose="02000505000000020004" pitchFamily="2" charset="0"/>
            </a:rPr>
            <a:t>В 2024 </a:t>
          </a:r>
          <a:r>
            <a:rPr lang="ru-RU" sz="1300" kern="1200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sz="1300" b="1" kern="1200" dirty="0" smtClean="0">
              <a:latin typeface="Sitka Small" panose="02000505000000020004" pitchFamily="2" charset="0"/>
            </a:rPr>
            <a:t>36 705,3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99,6 %</a:t>
          </a:r>
          <a:r>
            <a:rPr lang="ru-RU" sz="1300" kern="1200" dirty="0" smtClean="0">
              <a:latin typeface="Sitka Small" panose="02000505000000020004" pitchFamily="2" charset="0"/>
            </a:rPr>
            <a:t>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36 856,0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640" y="66643"/>
        <a:ext cx="4825264" cy="6588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9E9A-AAF0-4C3D-91EC-357D74F3FFE1}">
      <dsp:nvSpPr>
        <dsp:cNvPr id="0" name=""/>
        <dsp:cNvSpPr/>
      </dsp:nvSpPr>
      <dsp:spPr>
        <a:xfrm>
          <a:off x="0" y="67240"/>
          <a:ext cx="4630512" cy="3809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kern="12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8597" y="85837"/>
        <a:ext cx="4593318" cy="343758"/>
      </dsp:txXfrm>
    </dsp:sp>
    <dsp:sp modelId="{52F7BFDD-FA0F-4231-814D-5AE68CF250C0}">
      <dsp:nvSpPr>
        <dsp:cNvPr id="0" name=""/>
        <dsp:cNvSpPr/>
      </dsp:nvSpPr>
      <dsp:spPr>
        <a:xfrm>
          <a:off x="0" y="460539"/>
          <a:ext cx="4630512" cy="380952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35 236,1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18597" y="479136"/>
        <a:ext cx="4593318" cy="343758"/>
      </dsp:txXfrm>
    </dsp:sp>
    <dsp:sp modelId="{2FBD2C29-96C9-43B5-8E37-B36AB1E30577}">
      <dsp:nvSpPr>
        <dsp:cNvPr id="0" name=""/>
        <dsp:cNvSpPr/>
      </dsp:nvSpPr>
      <dsp:spPr>
        <a:xfrm>
          <a:off x="0" y="878422"/>
          <a:ext cx="4630512" cy="380952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1 400,2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18597" y="897019"/>
        <a:ext cx="4593318" cy="343758"/>
      </dsp:txXfrm>
    </dsp:sp>
    <dsp:sp modelId="{3EC60290-8495-4FF1-971F-C19BE940ECDE}">
      <dsp:nvSpPr>
        <dsp:cNvPr id="0" name=""/>
        <dsp:cNvSpPr/>
      </dsp:nvSpPr>
      <dsp:spPr>
        <a:xfrm>
          <a:off x="54021" y="1302224"/>
          <a:ext cx="4552311" cy="41381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69,0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74222" y="1322425"/>
        <a:ext cx="4511909" cy="37341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531AA-752A-4922-AD51-A79B26F1890C}">
      <dsp:nvSpPr>
        <dsp:cNvPr id="0" name=""/>
        <dsp:cNvSpPr/>
      </dsp:nvSpPr>
      <dsp:spPr>
        <a:xfrm>
          <a:off x="0" y="23080"/>
          <a:ext cx="9036496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55978"/>
        <a:ext cx="8970700" cy="6081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673159" y="-957770"/>
          <a:ext cx="8042693" cy="8042693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419224" y="271674"/>
          <a:ext cx="7493882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условий для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реализации программы                                                                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9 522,0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419224" y="271674"/>
        <a:ext cx="7493882" cy="543108"/>
      </dsp:txXfrm>
    </dsp:sp>
    <dsp:sp modelId="{4B24DBC4-281B-4427-8AC6-38D1BD950105}">
      <dsp:nvSpPr>
        <dsp:cNvPr id="0" name=""/>
        <dsp:cNvSpPr/>
      </dsp:nvSpPr>
      <dsp:spPr>
        <a:xfrm>
          <a:off x="79781" y="203785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11058" y="1086815"/>
          <a:ext cx="7002048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педагогических работников»                           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3 642,0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911058" y="1086815"/>
        <a:ext cx="7002048" cy="543108"/>
      </dsp:txXfrm>
    </dsp:sp>
    <dsp:sp modelId="{80251128-A1F5-40E1-9DDB-013A01EE5DA4}">
      <dsp:nvSpPr>
        <dsp:cNvPr id="0" name=""/>
        <dsp:cNvSpPr/>
      </dsp:nvSpPr>
      <dsp:spPr>
        <a:xfrm>
          <a:off x="571615" y="1018926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180580" y="1901359"/>
          <a:ext cx="6732526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                              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36 599,4      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0580" y="1901359"/>
        <a:ext cx="6732526" cy="543108"/>
      </dsp:txXfrm>
    </dsp:sp>
    <dsp:sp modelId="{400EB121-59E7-4F3C-AAEC-8B8E786BC37E}">
      <dsp:nvSpPr>
        <dsp:cNvPr id="0" name=""/>
        <dsp:cNvSpPr/>
      </dsp:nvSpPr>
      <dsp:spPr>
        <a:xfrm>
          <a:off x="841137" y="1833470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66636" y="2716501"/>
          <a:ext cx="6646470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          176 572,3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6636" y="2716501"/>
        <a:ext cx="6646470" cy="543108"/>
      </dsp:txXfrm>
    </dsp:sp>
    <dsp:sp modelId="{93EF5291-800E-4F28-8287-2191C2C9315D}">
      <dsp:nvSpPr>
        <dsp:cNvPr id="0" name=""/>
        <dsp:cNvSpPr/>
      </dsp:nvSpPr>
      <dsp:spPr>
        <a:xfrm>
          <a:off x="927193" y="2648612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180580" y="3531642"/>
          <a:ext cx="6732526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11 148,7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0580" y="3531642"/>
        <a:ext cx="6732526" cy="543108"/>
      </dsp:txXfrm>
    </dsp:sp>
    <dsp:sp modelId="{2F8040AC-C318-4B86-9B65-C05202548638}">
      <dsp:nvSpPr>
        <dsp:cNvPr id="0" name=""/>
        <dsp:cNvSpPr/>
      </dsp:nvSpPr>
      <dsp:spPr>
        <a:xfrm>
          <a:off x="841137" y="3463753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11058" y="4346186"/>
          <a:ext cx="7002048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 проекты «Современная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», </a:t>
          </a: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«Патриотическое воспитание граждан РФ»                  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9 378,7                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1058" y="4346186"/>
        <a:ext cx="7002048" cy="543108"/>
      </dsp:txXfrm>
    </dsp:sp>
    <dsp:sp modelId="{9A04AD90-3895-4ACF-8499-71288C37341A}">
      <dsp:nvSpPr>
        <dsp:cNvPr id="0" name=""/>
        <dsp:cNvSpPr/>
      </dsp:nvSpPr>
      <dsp:spPr>
        <a:xfrm>
          <a:off x="571615" y="4278297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419224" y="5161328"/>
          <a:ext cx="7493882" cy="5431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09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           9 289,9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224" y="5161328"/>
        <a:ext cx="7493882" cy="543108"/>
      </dsp:txXfrm>
    </dsp:sp>
    <dsp:sp modelId="{E547E3DF-A5BE-4C1B-B1E3-310C0790F7AC}">
      <dsp:nvSpPr>
        <dsp:cNvPr id="0" name=""/>
        <dsp:cNvSpPr/>
      </dsp:nvSpPr>
      <dsp:spPr>
        <a:xfrm>
          <a:off x="79781" y="5093439"/>
          <a:ext cx="678886" cy="67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6279C-B860-4D12-96F0-6FEF65CCF332}">
      <dsp:nvSpPr>
        <dsp:cNvPr id="0" name=""/>
        <dsp:cNvSpPr/>
      </dsp:nvSpPr>
      <dsp:spPr>
        <a:xfrm>
          <a:off x="5256581" y="3763346"/>
          <a:ext cx="3297276" cy="1780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Замена оконных  блоков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900,0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рублей;</a:t>
          </a:r>
          <a:endParaRPr lang="ru-RU" sz="1800" kern="1200" dirty="0">
            <a:latin typeface="Bahnschrift SemiCondensed" panose="020B0502040204020203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Замена ограждения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437,0 </a:t>
          </a:r>
          <a:r>
            <a:rPr lang="ru-RU" sz="1800" kern="12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рублей.</a:t>
          </a:r>
          <a:endParaRPr lang="ru-RU" sz="1800" kern="1200" dirty="0">
            <a:latin typeface="Bahnschrift SemiCondensed" panose="020B0502040204020203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6284872" y="4247538"/>
        <a:ext cx="2229877" cy="1257036"/>
      </dsp:txXfrm>
    </dsp:sp>
    <dsp:sp modelId="{B8C91C24-5817-43DA-98E2-B91AEBACA72B}">
      <dsp:nvSpPr>
        <dsp:cNvPr id="0" name=""/>
        <dsp:cNvSpPr/>
      </dsp:nvSpPr>
      <dsp:spPr>
        <a:xfrm>
          <a:off x="136064" y="3783215"/>
          <a:ext cx="3232936" cy="1780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Ремонт крыльца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422,7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175172" y="4267407"/>
        <a:ext cx="2184839" cy="1257036"/>
      </dsp:txXfrm>
    </dsp:sp>
    <dsp:sp modelId="{4479A1F5-1443-40BE-BA67-C36909DD8A8F}">
      <dsp:nvSpPr>
        <dsp:cNvPr id="0" name=""/>
        <dsp:cNvSpPr/>
      </dsp:nvSpPr>
      <dsp:spPr>
        <a:xfrm>
          <a:off x="5400597" y="68507"/>
          <a:ext cx="3183712" cy="1780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Капитальный ремонт здания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14 680,2 </a:t>
          </a:r>
          <a:r>
            <a:rPr lang="ru-RU" sz="1800" kern="1200" dirty="0" smtClean="0">
              <a:latin typeface="Bahnschrift SemiCondensed" panose="020B0502040204020203" pitchFamily="34" charset="0"/>
            </a:rPr>
            <a:t>тыс. рублей;</a:t>
          </a:r>
          <a:endParaRPr lang="ru-RU" sz="1800" kern="1200" dirty="0">
            <a:latin typeface="Bahnschrift SemiCondensed" panose="020B0502040204020203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Bahnschrift SemiCondensed" panose="020B0502040204020203" pitchFamily="34" charset="0"/>
            </a:rPr>
            <a:t>Монтаж пожарной сигнализации и голосового оповещения – </a:t>
          </a:r>
          <a:r>
            <a:rPr lang="ru-RU" sz="18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1 755,0 </a:t>
          </a:r>
          <a:r>
            <a:rPr lang="ru-RU" sz="1800" kern="1200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тыс. рублей</a:t>
          </a:r>
          <a:endParaRPr lang="ru-RU" sz="1800" kern="1200" dirty="0">
            <a:latin typeface="Bahnschrift SemiCondensed" panose="020B0502040204020203" pitchFamily="34" charset="0"/>
          </a:endParaRPr>
        </a:p>
      </dsp:txBody>
      <dsp:txXfrm>
        <a:off x="6394819" y="107615"/>
        <a:ext cx="2150383" cy="1257036"/>
      </dsp:txXfrm>
    </dsp:sp>
    <dsp:sp modelId="{240C6FF1-3B8C-44A6-9DB7-05BD634FDD9B}">
      <dsp:nvSpPr>
        <dsp:cNvPr id="0" name=""/>
        <dsp:cNvSpPr/>
      </dsp:nvSpPr>
      <dsp:spPr>
        <a:xfrm>
          <a:off x="114228" y="40413"/>
          <a:ext cx="3318878" cy="1780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Оформление ПСД и экспертиза ПСД – </a:t>
          </a:r>
          <a:r>
            <a:rPr lang="ru-RU" sz="2000" kern="1200" dirty="0" smtClean="0">
              <a:solidFill>
                <a:srgbClr val="FF0000"/>
              </a:solidFill>
              <a:latin typeface="Bahnschrift SemiCondensed" panose="020B0502040204020203" pitchFamily="34" charset="0"/>
            </a:rPr>
            <a:t>893,7</a:t>
          </a:r>
          <a:r>
            <a:rPr lang="ru-RU" sz="2000" kern="1200" dirty="0" smtClean="0">
              <a:latin typeface="Bahnschrift SemiCondensed" panose="020B0502040204020203" pitchFamily="34" charset="0"/>
            </a:rPr>
            <a:t>  тыс. рублей.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153336" y="79521"/>
        <a:ext cx="2244999" cy="1257036"/>
      </dsp:txXfrm>
    </dsp:sp>
    <dsp:sp modelId="{6486CB92-D069-4EFF-B0A0-6BC1A852B2D3}">
      <dsp:nvSpPr>
        <dsp:cNvPr id="0" name=""/>
        <dsp:cNvSpPr/>
      </dsp:nvSpPr>
      <dsp:spPr>
        <a:xfrm>
          <a:off x="1891830" y="317122"/>
          <a:ext cx="2409018" cy="2409018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Игоревская</a:t>
          </a:r>
          <a:r>
            <a:rPr lang="ru-RU" sz="2000" kern="1200" dirty="0" smtClean="0"/>
            <a:t> школа</a:t>
          </a:r>
          <a:endParaRPr lang="ru-RU" sz="2000" kern="1200" dirty="0"/>
        </a:p>
      </dsp:txBody>
      <dsp:txXfrm>
        <a:off x="2597415" y="1022707"/>
        <a:ext cx="1703433" cy="1703433"/>
      </dsp:txXfrm>
    </dsp:sp>
    <dsp:sp modelId="{C721EFC1-5F03-45C8-80DE-6E7EBC63593A}">
      <dsp:nvSpPr>
        <dsp:cNvPr id="0" name=""/>
        <dsp:cNvSpPr/>
      </dsp:nvSpPr>
      <dsp:spPr>
        <a:xfrm rot="5400000">
          <a:off x="4412119" y="317122"/>
          <a:ext cx="2409018" cy="2409018"/>
        </a:xfrm>
        <a:prstGeom prst="pieWedg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/>
            <a:t>Холмовская</a:t>
          </a:r>
          <a:r>
            <a:rPr lang="ru-RU" sz="2100" kern="1200" dirty="0" smtClean="0"/>
            <a:t> школа</a:t>
          </a:r>
          <a:endParaRPr lang="ru-RU" sz="2100" kern="1200" dirty="0"/>
        </a:p>
      </dsp:txBody>
      <dsp:txXfrm rot="-5400000">
        <a:off x="4412119" y="1022707"/>
        <a:ext cx="1703433" cy="1703433"/>
      </dsp:txXfrm>
    </dsp:sp>
    <dsp:sp modelId="{3DD76BC1-836F-4285-B7DA-9F48424536C6}">
      <dsp:nvSpPr>
        <dsp:cNvPr id="0" name=""/>
        <dsp:cNvSpPr/>
      </dsp:nvSpPr>
      <dsp:spPr>
        <a:xfrm rot="10800000">
          <a:off x="4412119" y="2837411"/>
          <a:ext cx="2409018" cy="2409018"/>
        </a:xfrm>
        <a:prstGeom prst="pieWedg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Школа им. </a:t>
          </a:r>
          <a:r>
            <a:rPr lang="ru-RU" sz="2100" kern="1200" dirty="0" err="1" smtClean="0"/>
            <a:t>М.Горького</a:t>
          </a:r>
          <a:endParaRPr lang="ru-RU" sz="2100" kern="1200" dirty="0"/>
        </a:p>
      </dsp:txBody>
      <dsp:txXfrm rot="10800000">
        <a:off x="4412119" y="2837411"/>
        <a:ext cx="1703433" cy="1703433"/>
      </dsp:txXfrm>
    </dsp:sp>
    <dsp:sp modelId="{0083DBBC-02B1-4562-A0B2-243ED28C485C}">
      <dsp:nvSpPr>
        <dsp:cNvPr id="0" name=""/>
        <dsp:cNvSpPr/>
      </dsp:nvSpPr>
      <dsp:spPr>
        <a:xfrm rot="16200000">
          <a:off x="1891830" y="2837411"/>
          <a:ext cx="2409018" cy="2409018"/>
        </a:xfrm>
        <a:prstGeom prst="pieWedg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/>
            <a:t>Тупиковская</a:t>
          </a:r>
          <a:r>
            <a:rPr lang="ru-RU" sz="2100" kern="1200" dirty="0" smtClean="0"/>
            <a:t> школа</a:t>
          </a:r>
          <a:endParaRPr lang="ru-RU" sz="2100" kern="1200" dirty="0"/>
        </a:p>
      </dsp:txBody>
      <dsp:txXfrm rot="5400000">
        <a:off x="2597415" y="2837411"/>
        <a:ext cx="1703433" cy="1703433"/>
      </dsp:txXfrm>
    </dsp:sp>
    <dsp:sp modelId="{28F3A4FA-69B8-4E19-B80D-839D7BA5BEFE}">
      <dsp:nvSpPr>
        <dsp:cNvPr id="0" name=""/>
        <dsp:cNvSpPr/>
      </dsp:nvSpPr>
      <dsp:spPr>
        <a:xfrm>
          <a:off x="3940608" y="2281056"/>
          <a:ext cx="831751" cy="723261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43F8A2B-C9B1-48EC-B258-8DCF52346AFF}">
      <dsp:nvSpPr>
        <dsp:cNvPr id="0" name=""/>
        <dsp:cNvSpPr/>
      </dsp:nvSpPr>
      <dsp:spPr>
        <a:xfrm rot="10800000">
          <a:off x="3940608" y="2559233"/>
          <a:ext cx="831751" cy="723261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4D24D-E8FA-45C2-92BD-B6E7B240D4DE}">
      <dsp:nvSpPr>
        <dsp:cNvPr id="0" name=""/>
        <dsp:cNvSpPr/>
      </dsp:nvSpPr>
      <dsp:spPr>
        <a:xfrm>
          <a:off x="0" y="14655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-</a:t>
          </a:r>
          <a:r>
            <a:rPr lang="ru-RU" sz="1200" kern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kern="1200" dirty="0" smtClean="0"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82 296,9 </a:t>
          </a:r>
          <a:r>
            <a:rPr lang="ru-RU" sz="1200" kern="1200" dirty="0" smtClean="0">
              <a:latin typeface="Sitka Small" panose="02000505000000020004" pitchFamily="2" charset="0"/>
            </a:rPr>
            <a:t>тыс. руб.;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43898"/>
        <a:ext cx="3433394" cy="540554"/>
      </dsp:txXfrm>
    </dsp:sp>
    <dsp:sp modelId="{287F886B-9E3A-476B-AE8E-D575CED8ED6E}">
      <dsp:nvSpPr>
        <dsp:cNvPr id="0" name=""/>
        <dsp:cNvSpPr/>
      </dsp:nvSpPr>
      <dsp:spPr>
        <a:xfrm>
          <a:off x="0" y="705856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14 230,6 </a:t>
          </a:r>
          <a:r>
            <a:rPr lang="ru-RU" sz="1200" kern="1200" dirty="0" smtClean="0">
              <a:latin typeface="Sitka Small" panose="02000505000000020004" pitchFamily="2" charset="0"/>
            </a:rPr>
            <a:t>тыс. руб.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735099"/>
        <a:ext cx="3433394" cy="54055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93446-3F2C-4B32-8D3E-2CB2366D0492}">
      <dsp:nvSpPr>
        <dsp:cNvPr id="0" name=""/>
        <dsp:cNvSpPr/>
      </dsp:nvSpPr>
      <dsp:spPr>
        <a:xfrm>
          <a:off x="0" y="69569"/>
          <a:ext cx="4680520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latin typeface="Sitka Small" panose="02000505000000020004" pitchFamily="2" charset="0"/>
            </a:rPr>
            <a:t>2024</a:t>
          </a:r>
          <a:r>
            <a:rPr lang="ru-RU" sz="12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200" b="1" kern="1200" dirty="0" smtClean="0">
              <a:latin typeface="Sitka Small" panose="02000505000000020004" pitchFamily="2" charset="0"/>
            </a:rPr>
            <a:t>96 527,5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latin typeface="Sitka Small" panose="02000505000000020004" pitchFamily="2" charset="0"/>
            </a:rPr>
            <a:t>97,8 </a:t>
          </a:r>
          <a:r>
            <a:rPr lang="ru-RU" sz="1200" kern="1200" dirty="0" smtClean="0">
              <a:latin typeface="Sitka Small" panose="02000505000000020004" pitchFamily="2" charset="0"/>
            </a:rPr>
            <a:t>% к годовому плану (</a:t>
          </a:r>
          <a:r>
            <a:rPr lang="ru-RU" sz="1200" b="1" kern="1200" dirty="0" smtClean="0">
              <a:latin typeface="Sitka Small" panose="02000505000000020004" pitchFamily="2" charset="0"/>
            </a:rPr>
            <a:t>98 663,7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102467"/>
        <a:ext cx="4614724" cy="6081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B98C-386D-4060-9C98-23FC9F743A38}">
      <dsp:nvSpPr>
        <dsp:cNvPr id="0" name=""/>
        <dsp:cNvSpPr/>
      </dsp:nvSpPr>
      <dsp:spPr>
        <a:xfrm>
          <a:off x="0" y="0"/>
          <a:ext cx="5472608" cy="87048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2493" y="42493"/>
        <a:ext cx="5387622" cy="78549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0" y="0"/>
          <a:ext cx="3056843" cy="73866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33">
                <a:tint val="66000"/>
                <a:satMod val="160000"/>
              </a:srgbClr>
            </a:gs>
            <a:gs pos="50000">
              <a:srgbClr val="FF9933">
                <a:tint val="44500"/>
                <a:satMod val="160000"/>
              </a:srgbClr>
            </a:gs>
            <a:gs pos="100000">
              <a:srgbClr val="FF9933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1635" y="21635"/>
        <a:ext cx="3013573" cy="695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21695"/>
          <a:ext cx="8928992" cy="842400"/>
        </a:xfrm>
        <a:prstGeom prst="roundRect">
          <a:avLst/>
        </a:prstGeom>
        <a:gradFill flip="none" rotWithShape="0">
          <a:gsLst>
            <a:gs pos="0">
              <a:srgbClr val="CCCC00">
                <a:tint val="66000"/>
                <a:satMod val="160000"/>
              </a:srgbClr>
            </a:gs>
            <a:gs pos="50000">
              <a:srgbClr val="CCCC00">
                <a:tint val="44500"/>
                <a:satMod val="160000"/>
              </a:srgbClr>
            </a:gs>
            <a:gs pos="100000">
              <a:srgbClr val="CCCC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Sitka Small" panose="02000505000000020004" pitchFamily="2" charset="0"/>
            </a:rPr>
            <a:t>Цель: </a:t>
          </a:r>
          <a:r>
            <a:rPr lang="ru-RU" sz="15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1123" y="62818"/>
        <a:ext cx="8846746" cy="76015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72008"/>
          <a:ext cx="5760640" cy="1270644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2024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24,2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65,6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37,0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установку энергосберегающих светильников.</a:t>
          </a:r>
        </a:p>
      </dsp:txBody>
      <dsp:txXfrm>
        <a:off x="62028" y="134036"/>
        <a:ext cx="5636584" cy="1146588"/>
      </dsp:txXfrm>
    </dsp:sp>
    <dsp:sp modelId="{12DB7482-09C5-468C-A52E-8BA0FEA54AC7}">
      <dsp:nvSpPr>
        <dsp:cNvPr id="0" name=""/>
        <dsp:cNvSpPr/>
      </dsp:nvSpPr>
      <dsp:spPr>
        <a:xfrm>
          <a:off x="0" y="1271212"/>
          <a:ext cx="5760640" cy="77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271212"/>
        <a:ext cx="5760640" cy="7794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2988" y="0"/>
          <a:ext cx="3056843" cy="73866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623" y="21635"/>
        <a:ext cx="3013573" cy="6953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1382"/>
          <a:ext cx="8928992" cy="5733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Sitka Small" panose="02000505000000020004" pitchFamily="2" charset="0"/>
            </a:rPr>
            <a:t>Цель: </a:t>
          </a:r>
          <a:r>
            <a:rPr lang="ru-RU" sz="1400" kern="1200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873020" cy="51732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0"/>
          <a:ext cx="5760640" cy="1398133"/>
        </a:xfrm>
        <a:prstGeom prst="roundRect">
          <a:avLst/>
        </a:prstGeom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2024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7,8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53,3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14,7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обеспечение деятельности народной дружины.</a:t>
          </a:r>
        </a:p>
      </dsp:txBody>
      <dsp:txXfrm>
        <a:off x="68251" y="68251"/>
        <a:ext cx="5624138" cy="1261631"/>
      </dsp:txXfrm>
    </dsp:sp>
    <dsp:sp modelId="{12DB7482-09C5-468C-A52E-8BA0FEA54AC7}">
      <dsp:nvSpPr>
        <dsp:cNvPr id="0" name=""/>
        <dsp:cNvSpPr/>
      </dsp:nvSpPr>
      <dsp:spPr>
        <a:xfrm>
          <a:off x="0" y="1440584"/>
          <a:ext cx="5760640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440584"/>
        <a:ext cx="5760640" cy="8271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1B99B-5C3E-4A41-95A4-B1151479FC34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48621-19AB-4E0C-A1BC-F425E1762C71}">
      <dsp:nvSpPr>
        <dsp:cNvPr id="0" name=""/>
        <dsp:cNvSpPr/>
      </dsp:nvSpPr>
      <dsp:spPr>
        <a:xfrm>
          <a:off x="10683" y="0"/>
          <a:ext cx="5461924" cy="17281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Sitka Small" panose="02000505000000020004" pitchFamily="2" charset="0"/>
          </a:endParaRP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2024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1 475,9</a:t>
          </a:r>
          <a:r>
            <a:rPr lang="ru-RU" sz="16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100,0 % </a:t>
          </a:r>
          <a:r>
            <a:rPr lang="ru-RU" sz="1600" kern="1200" dirty="0" smtClean="0">
              <a:latin typeface="Sitka Small" panose="02000505000000020004" pitchFamily="2" charset="0"/>
            </a:rPr>
            <a:t>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1 475,9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организацию транспортного обслуживания населения на пассажирских муниципальных маршрутах.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Sitka Small" panose="02000505000000020004" pitchFamily="2" charset="0"/>
          </a:endParaRPr>
        </a:p>
      </dsp:txBody>
      <dsp:txXfrm>
        <a:off x="61300" y="50617"/>
        <a:ext cx="5360690" cy="162695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F10B2-F2B4-42BD-927B-88F3B69D6A9F}">
      <dsp:nvSpPr>
        <dsp:cNvPr id="0" name=""/>
        <dsp:cNvSpPr/>
      </dsp:nvSpPr>
      <dsp:spPr>
        <a:xfrm>
          <a:off x="42996" y="0"/>
          <a:ext cx="5358718" cy="57606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59868" y="16872"/>
        <a:ext cx="5324974" cy="54232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CFB2-3EAF-4758-B700-0A9226678951}">
      <dsp:nvSpPr>
        <dsp:cNvPr id="0" name=""/>
        <dsp:cNvSpPr/>
      </dsp:nvSpPr>
      <dsp:spPr>
        <a:xfrm>
          <a:off x="0" y="29193"/>
          <a:ext cx="5400600" cy="1482974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2024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1 000,0 </a:t>
          </a:r>
          <a:r>
            <a:rPr lang="ru-RU" sz="14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</a:t>
          </a:r>
          <a:r>
            <a:rPr lang="ru-RU" sz="1400" b="1" kern="1200" dirty="0" smtClean="0">
              <a:latin typeface="Sitka Small" panose="02000505000000020004" pitchFamily="2" charset="0"/>
            </a:rPr>
            <a:t>1 000,0 </a:t>
          </a:r>
          <a:r>
            <a:rPr lang="ru-RU" sz="1400" kern="1200" dirty="0" smtClean="0">
              <a:latin typeface="Sitka Small" panose="02000505000000020004" pitchFamily="2" charset="0"/>
            </a:rPr>
            <a:t>тыс. рублей)- субсидия на возмещение части затрат на проведение комплекса агротехнологических работ сельскохозяйственным товаропроизводителям.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72393" y="101586"/>
        <a:ext cx="5255814" cy="133818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1DCF0-6431-4724-B322-561E26EFDF65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Исполнение бюджета в рамках 18 муниципальных программ, кассовое исполнение которых составило в целом более 98,9%.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2024 год. 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на 2024 год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0073-C8C1-4683-A72E-FA9EEA778A72}">
      <dsp:nvSpPr>
        <dsp:cNvPr id="0" name=""/>
        <dsp:cNvSpPr/>
      </dsp:nvSpPr>
      <dsp:spPr>
        <a:xfrm>
          <a:off x="0" y="0"/>
          <a:ext cx="4556811" cy="1813751"/>
        </a:xfrm>
        <a:prstGeom prst="round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2024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45,0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89,5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40,3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праздничных  мероприятий, посвященных семейным ценностям и приобретение подарков для новорожденных.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88540" y="88540"/>
        <a:ext cx="4379731" cy="163667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64A9-6567-4BA2-B440-B0C46970ECFF}">
      <dsp:nvSpPr>
        <dsp:cNvPr id="0" name=""/>
        <dsp:cNvSpPr/>
      </dsp:nvSpPr>
      <dsp:spPr>
        <a:xfrm>
          <a:off x="0" y="5740"/>
          <a:ext cx="9036496" cy="954720"/>
        </a:xfrm>
        <a:prstGeom prst="roundRect">
          <a:avLst/>
        </a:prstGeom>
        <a:solidFill>
          <a:srgbClr val="0099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6606" y="52346"/>
        <a:ext cx="8943284" cy="86150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0" y="0"/>
          <a:ext cx="5184576" cy="663517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2024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50,2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latin typeface="Sitka Small" panose="02000505000000020004" pitchFamily="2" charset="0"/>
            </a:rPr>
            <a:t>50,2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рублей), в том числе: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390" y="32390"/>
        <a:ext cx="5119796" cy="598737"/>
      </dsp:txXfrm>
    </dsp:sp>
    <dsp:sp modelId="{91F65084-AC6C-459C-9320-4F1E999A17E3}">
      <dsp:nvSpPr>
        <dsp:cNvPr id="0" name=""/>
        <dsp:cNvSpPr/>
      </dsp:nvSpPr>
      <dsp:spPr>
        <a:xfrm>
          <a:off x="0" y="664163"/>
          <a:ext cx="5184576" cy="69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1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" kern="1200" smtClean="0"/>
            <a:t>обеспечение доступности объектов и услуг для инвалидов </a:t>
          </a:r>
          <a:endParaRPr lang="ru-RU" sz="400" kern="1200"/>
        </a:p>
      </dsp:txBody>
      <dsp:txXfrm>
        <a:off x="0" y="664163"/>
        <a:ext cx="5184576" cy="69053"/>
      </dsp:txXfrm>
    </dsp:sp>
    <dsp:sp modelId="{FDBF3E6D-FE83-48C6-BC95-655241F04E94}">
      <dsp:nvSpPr>
        <dsp:cNvPr id="0" name=""/>
        <dsp:cNvSpPr/>
      </dsp:nvSpPr>
      <dsp:spPr>
        <a:xfrm>
          <a:off x="0" y="733217"/>
          <a:ext cx="5184576" cy="663517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– 25,2 тыс. рублей – на обеспечение доступности объектов и услуг для инвалидов в бюджетных учреждения культуры;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390" y="765607"/>
        <a:ext cx="5119796" cy="598737"/>
      </dsp:txXfrm>
    </dsp:sp>
    <dsp:sp modelId="{D8533D92-2C4E-4B09-B7C4-4EDDF0B854A5}">
      <dsp:nvSpPr>
        <dsp:cNvPr id="0" name=""/>
        <dsp:cNvSpPr/>
      </dsp:nvSpPr>
      <dsp:spPr>
        <a:xfrm>
          <a:off x="0" y="1396734"/>
          <a:ext cx="5184576" cy="69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1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" kern="1200" smtClean="0"/>
            <a:t>повышение уровня  социальной адаптации  инвалидов </a:t>
          </a:r>
          <a:endParaRPr lang="ru-RU" sz="400" kern="1200"/>
        </a:p>
      </dsp:txBody>
      <dsp:txXfrm>
        <a:off x="0" y="1396734"/>
        <a:ext cx="5184576" cy="69053"/>
      </dsp:txXfrm>
    </dsp:sp>
    <dsp:sp modelId="{2FB10C2C-D459-4991-986A-A05B6774F47A}">
      <dsp:nvSpPr>
        <dsp:cNvPr id="0" name=""/>
        <dsp:cNvSpPr/>
      </dsp:nvSpPr>
      <dsp:spPr>
        <a:xfrm>
          <a:off x="0" y="1465788"/>
          <a:ext cx="5184576" cy="663517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– 25,0 тыс. рублей – на проведение мероприятий для инвалидов.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2390" y="1498178"/>
        <a:ext cx="5119796" cy="59873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64A9-6567-4BA2-B440-B0C46970ECFF}">
      <dsp:nvSpPr>
        <dsp:cNvPr id="0" name=""/>
        <dsp:cNvSpPr/>
      </dsp:nvSpPr>
      <dsp:spPr>
        <a:xfrm>
          <a:off x="0" y="0"/>
          <a:ext cx="9036496" cy="965478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600" b="1" kern="1200" dirty="0" smtClean="0">
              <a:latin typeface="Sitka Small" panose="02000505000000020004" pitchFamily="2" charset="0"/>
            </a:rPr>
            <a:t>: </a:t>
          </a:r>
          <a:r>
            <a:rPr lang="ru-RU" sz="1600" b="0" kern="1200" dirty="0" smtClean="0">
              <a:latin typeface="Sitka Small" panose="02000505000000020004" pitchFamily="2" charset="0"/>
            </a:rPr>
            <a:t>Создание комплексной системы безопасности на территории муниципального образования «Холм-Жирковский район» Смоленской области для </a:t>
          </a:r>
          <a:r>
            <a:rPr lang="ru-RU" sz="1600" kern="1200" dirty="0" smtClean="0">
              <a:solidFill>
                <a:srgbClr val="000099"/>
              </a:solidFill>
              <a:latin typeface="Bookman Old Style" pitchFamily="18" charset="0"/>
            </a:rPr>
            <a:t>  </a:t>
          </a:r>
          <a:r>
            <a:rPr lang="ru-RU" sz="1600" b="0" kern="1200" dirty="0" smtClean="0">
              <a:latin typeface="Sitka Small" panose="02000505000000020004" pitchFamily="2" charset="0"/>
            </a:rPr>
            <a:t>для повышения  общественной и личной безопасности граждан за счет применения  новых информационных технологий. </a:t>
          </a:r>
          <a:endParaRPr lang="ru-RU" sz="1600" b="0" kern="1200" dirty="0">
            <a:latin typeface="Sitka Small" panose="02000505000000020004" pitchFamily="2" charset="0"/>
          </a:endParaRPr>
        </a:p>
      </dsp:txBody>
      <dsp:txXfrm>
        <a:off x="47131" y="47131"/>
        <a:ext cx="8942234" cy="87121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0" y="0"/>
          <a:ext cx="5184560" cy="1404000"/>
        </a:xfrm>
        <a:prstGeom prst="roundRect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В </a:t>
          </a:r>
          <a:r>
            <a:rPr lang="ru-RU" sz="1600" b="1" kern="1200" dirty="0" smtClean="0">
              <a:latin typeface="Sitka Small" panose="02000505000000020004" pitchFamily="2" charset="0"/>
            </a:rPr>
            <a:t>2024</a:t>
          </a:r>
          <a:r>
            <a:rPr lang="ru-RU" sz="16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600" b="1" kern="1200" dirty="0" smtClean="0">
              <a:latin typeface="Sitka Small" panose="02000505000000020004" pitchFamily="2" charset="0"/>
            </a:rPr>
            <a:t>363,1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600" b="1" kern="1200" dirty="0" smtClean="0">
              <a:latin typeface="Sitka Small" panose="02000505000000020004" pitchFamily="2" charset="0"/>
            </a:rPr>
            <a:t>84,2</a:t>
          </a:r>
          <a:r>
            <a:rPr lang="ru-RU" sz="16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kern="1200" dirty="0" smtClean="0">
              <a:latin typeface="Sitka Small" panose="02000505000000020004" pitchFamily="2" charset="0"/>
            </a:rPr>
            <a:t>431,0</a:t>
          </a:r>
          <a:r>
            <a:rPr lang="ru-RU" sz="1600" kern="1200" dirty="0" smtClean="0">
              <a:latin typeface="Sitka Small" panose="02000505000000020004" pitchFamily="2" charset="0"/>
            </a:rPr>
            <a:t> тыс. рублей) на приобретение камер видеонаблюдения   и оплату услуг видеонаблюдения.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68538" y="68538"/>
        <a:ext cx="5047484" cy="1266924"/>
      </dsp:txXfrm>
    </dsp:sp>
    <dsp:sp modelId="{91F65084-AC6C-459C-9320-4F1E999A17E3}">
      <dsp:nvSpPr>
        <dsp:cNvPr id="0" name=""/>
        <dsp:cNvSpPr/>
      </dsp:nvSpPr>
      <dsp:spPr>
        <a:xfrm>
          <a:off x="0" y="1424872"/>
          <a:ext cx="5328591" cy="198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15240" rIns="85344" bIns="15240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900" kern="1200" dirty="0" smtClean="0"/>
            <a:t> </a:t>
          </a:r>
          <a:endParaRPr lang="ru-RU" sz="900" kern="1200" dirty="0"/>
        </a:p>
      </dsp:txBody>
      <dsp:txXfrm>
        <a:off x="0" y="1424872"/>
        <a:ext cx="5328591" cy="19872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76D-4FBF-4F45-BF89-043B5E126B11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A506-D162-43CA-AC28-91F9CCCF01E2}">
      <dsp:nvSpPr>
        <dsp:cNvPr id="0" name=""/>
        <dsp:cNvSpPr/>
      </dsp:nvSpPr>
      <dsp:spPr>
        <a:xfrm rot="5400000">
          <a:off x="3648239" y="-66018"/>
          <a:ext cx="1880784" cy="2055989"/>
        </a:xfrm>
        <a:prstGeom prst="hexagon">
          <a:avLst>
            <a:gd name="adj" fmla="val 25000"/>
            <a:gd name="vf" fmla="val 115470"/>
          </a:avLst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3 826,0 </a:t>
          </a:r>
          <a:r>
            <a:rPr lang="ru-RU" sz="1200" b="1" kern="1200" dirty="0" smtClean="0">
              <a:latin typeface="Sitka Small" panose="02000505000000020004" pitchFamily="2" charset="0"/>
            </a:rPr>
            <a:t>–</a:t>
          </a:r>
          <a:endParaRPr lang="ru-RU" sz="1200" b="0" kern="1200" dirty="0" smtClean="0">
            <a:latin typeface="Sitka Small" panose="02000505000000020004" pitchFamily="2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Sitka Small" panose="02000505000000020004" pitchFamily="2" charset="0"/>
            </a:rPr>
            <a:t>Благоустройство общественного рынка</a:t>
          </a:r>
          <a:endParaRPr lang="ru-RU" sz="1200" b="0" kern="1200" dirty="0">
            <a:latin typeface="Sitka Small" panose="02000505000000020004" pitchFamily="2" charset="0"/>
          </a:endParaRPr>
        </a:p>
      </dsp:txBody>
      <dsp:txXfrm rot="-5400000">
        <a:off x="3903302" y="335048"/>
        <a:ext cx="1370659" cy="1253856"/>
      </dsp:txXfrm>
    </dsp:sp>
    <dsp:sp modelId="{B191665C-36F1-48F2-9F66-57D88A623377}">
      <dsp:nvSpPr>
        <dsp:cNvPr id="0" name=""/>
        <dsp:cNvSpPr/>
      </dsp:nvSpPr>
      <dsp:spPr>
        <a:xfrm>
          <a:off x="5688634" y="165601"/>
          <a:ext cx="1980763" cy="1786651"/>
        </a:xfrm>
        <a:prstGeom prst="rect">
          <a:avLst/>
        </a:prstGeom>
        <a:solidFill>
          <a:srgbClr val="FFFF99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2024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направлено 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14 617,1 </a:t>
          </a:r>
          <a:r>
            <a:rPr lang="ru-RU" sz="12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98,7 </a:t>
          </a:r>
          <a:r>
            <a:rPr lang="ru-RU" sz="12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процента к годовому плану (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14 814,0 </a:t>
          </a:r>
          <a:r>
            <a:rPr lang="ru-RU" sz="12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рублей).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5688634" y="165601"/>
        <a:ext cx="1980763" cy="1786651"/>
      </dsp:txXfrm>
    </dsp:sp>
    <dsp:sp modelId="{FC77D05C-6D23-41E8-9970-C9253E3D45C4}">
      <dsp:nvSpPr>
        <dsp:cNvPr id="0" name=""/>
        <dsp:cNvSpPr/>
      </dsp:nvSpPr>
      <dsp:spPr>
        <a:xfrm rot="5400000">
          <a:off x="1770408" y="124406"/>
          <a:ext cx="1880784" cy="1636282"/>
        </a:xfrm>
        <a:prstGeom prst="hexagon">
          <a:avLst>
            <a:gd name="adj" fmla="val 25000"/>
            <a:gd name="vf" fmla="val 11547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308,6</a:t>
          </a:r>
          <a:r>
            <a:rPr lang="ru-RU" sz="1600" kern="1200" dirty="0" smtClean="0">
              <a:latin typeface="Sitka Small" panose="02000505000000020004" pitchFamily="2" charset="0"/>
            </a:rPr>
            <a:t> </a:t>
          </a:r>
          <a:r>
            <a:rPr lang="ru-RU" sz="1300" kern="1200" dirty="0" smtClean="0">
              <a:latin typeface="Sitka Small" panose="02000505000000020004" pitchFamily="2" charset="0"/>
            </a:rPr>
            <a:t>–  </a:t>
          </a:r>
          <a:r>
            <a:rPr lang="ru-RU" sz="1200" kern="1200" dirty="0" smtClean="0">
              <a:latin typeface="Sitka Small" panose="02000505000000020004" pitchFamily="2" charset="0"/>
            </a:rPr>
            <a:t>проведение ремонтных работ имущества</a:t>
          </a:r>
          <a:endParaRPr lang="ru-RU" sz="1200" kern="1200" dirty="0">
            <a:latin typeface="Sitka Small" panose="02000505000000020004" pitchFamily="2" charset="0"/>
          </a:endParaRPr>
        </a:p>
      </dsp:txBody>
      <dsp:txXfrm rot="-5400000">
        <a:off x="2147646" y="295244"/>
        <a:ext cx="1126308" cy="1294606"/>
      </dsp:txXfrm>
    </dsp:sp>
    <dsp:sp modelId="{D0D0A034-5192-4BAC-A11E-83A3DA08DF78}">
      <dsp:nvSpPr>
        <dsp:cNvPr id="0" name=""/>
        <dsp:cNvSpPr/>
      </dsp:nvSpPr>
      <dsp:spPr>
        <a:xfrm rot="5400000">
          <a:off x="2576230" y="1507916"/>
          <a:ext cx="1880784" cy="1992681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13,7</a:t>
          </a:r>
          <a:r>
            <a:rPr lang="ru-RU" sz="1200" b="1" kern="1200" dirty="0" smtClean="0">
              <a:latin typeface="Sitka Small" panose="02000505000000020004" pitchFamily="2" charset="0"/>
            </a:rPr>
            <a:t> - </a:t>
          </a:r>
          <a:r>
            <a:rPr lang="ru-RU" sz="1200" b="0" kern="1200" dirty="0" smtClean="0">
              <a:latin typeface="Sitka Small" panose="02000505000000020004" pitchFamily="2" charset="0"/>
            </a:rPr>
            <a:t> обслуживание пожарной сигнализации</a:t>
          </a:r>
          <a:endParaRPr lang="ru-RU" sz="1200" b="0" kern="1200" dirty="0">
            <a:latin typeface="Sitka Small" panose="02000505000000020004" pitchFamily="2" charset="0"/>
          </a:endParaRPr>
        </a:p>
      </dsp:txBody>
      <dsp:txXfrm rot="-5400000">
        <a:off x="2852395" y="1877329"/>
        <a:ext cx="1328454" cy="1253856"/>
      </dsp:txXfrm>
    </dsp:sp>
    <dsp:sp modelId="{18BCD9A2-2402-4F0B-B71D-D044F3C96B93}">
      <dsp:nvSpPr>
        <dsp:cNvPr id="0" name=""/>
        <dsp:cNvSpPr/>
      </dsp:nvSpPr>
      <dsp:spPr>
        <a:xfrm>
          <a:off x="673911" y="1974722"/>
          <a:ext cx="2031247" cy="1128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673911" y="1974722"/>
        <a:ext cx="2031247" cy="1128470"/>
      </dsp:txXfrm>
    </dsp:sp>
    <dsp:sp modelId="{89C43B52-5CDA-4FF1-A5D6-EB32EB28BA8C}">
      <dsp:nvSpPr>
        <dsp:cNvPr id="0" name=""/>
        <dsp:cNvSpPr/>
      </dsp:nvSpPr>
      <dsp:spPr>
        <a:xfrm rot="5400000">
          <a:off x="4417801" y="1720816"/>
          <a:ext cx="1880784" cy="1636282"/>
        </a:xfrm>
        <a:prstGeom prst="hexagon">
          <a:avLst>
            <a:gd name="adj" fmla="val 25000"/>
            <a:gd name="vf" fmla="val 115470"/>
          </a:avLst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591,5 </a:t>
          </a:r>
          <a:r>
            <a:rPr lang="ru-RU" sz="1200" b="1" kern="1200" dirty="0" smtClean="0">
              <a:latin typeface="Sitka Small" panose="02000505000000020004" pitchFamily="2" charset="0"/>
            </a:rPr>
            <a:t>– </a:t>
          </a:r>
          <a:r>
            <a:rPr lang="ru-RU" sz="1200" b="0" kern="1200" dirty="0" smtClean="0">
              <a:latin typeface="Sitka Small" panose="02000505000000020004" pitchFamily="2" charset="0"/>
            </a:rPr>
            <a:t> межевание земельных участков,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Sitka Small" panose="02000505000000020004" pitchFamily="2" charset="0"/>
            </a:rPr>
            <a:t>оценка объектов</a:t>
          </a:r>
          <a:endParaRPr lang="ru-RU" sz="1200" b="1" kern="1200" dirty="0">
            <a:latin typeface="Sitka Small" panose="02000505000000020004" pitchFamily="2" charset="0"/>
          </a:endParaRPr>
        </a:p>
      </dsp:txBody>
      <dsp:txXfrm rot="-5400000">
        <a:off x="4795039" y="1891654"/>
        <a:ext cx="1126308" cy="1294606"/>
      </dsp:txXfrm>
    </dsp:sp>
    <dsp:sp modelId="{7A78A9E1-27CB-431A-ADE2-829FD37CFF90}">
      <dsp:nvSpPr>
        <dsp:cNvPr id="0" name=""/>
        <dsp:cNvSpPr/>
      </dsp:nvSpPr>
      <dsp:spPr>
        <a:xfrm rot="5400000">
          <a:off x="3559831" y="3270680"/>
          <a:ext cx="1880784" cy="1656965"/>
        </a:xfrm>
        <a:prstGeom prst="hexagon">
          <a:avLst>
            <a:gd name="adj" fmla="val 25000"/>
            <a:gd name="vf" fmla="val 115470"/>
          </a:avLst>
        </a:prstGeom>
        <a:solidFill>
          <a:srgbClr val="CC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5 747,4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Sitka Small" panose="02000505000000020004" pitchFamily="2" charset="0"/>
            </a:rPr>
            <a:t>Покупка автобуса и иного имущества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0" kern="1200" dirty="0" smtClean="0">
            <a:latin typeface="Sitka Small" panose="02000505000000020004" pitchFamily="2" charset="0"/>
          </a:endParaRPr>
        </a:p>
      </dsp:txBody>
      <dsp:txXfrm rot="-5400000">
        <a:off x="3931469" y="3453583"/>
        <a:ext cx="1137507" cy="1291160"/>
      </dsp:txXfrm>
    </dsp:sp>
    <dsp:sp modelId="{E4750ADF-3207-4721-9EB8-387615BD0035}">
      <dsp:nvSpPr>
        <dsp:cNvPr id="0" name=""/>
        <dsp:cNvSpPr/>
      </dsp:nvSpPr>
      <dsp:spPr>
        <a:xfrm>
          <a:off x="5345780" y="3571132"/>
          <a:ext cx="2098955" cy="1128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75499-DCEE-41C9-9D45-303E674519C7}">
      <dsp:nvSpPr>
        <dsp:cNvPr id="0" name=""/>
        <dsp:cNvSpPr/>
      </dsp:nvSpPr>
      <dsp:spPr>
        <a:xfrm rot="5400000">
          <a:off x="1714938" y="3113244"/>
          <a:ext cx="1880784" cy="1890135"/>
        </a:xfrm>
        <a:prstGeom prst="hexagon">
          <a:avLst>
            <a:gd name="adj" fmla="val 25000"/>
            <a:gd name="vf" fmla="val 115470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Sitka Small" panose="02000505000000020004" pitchFamily="2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4 047,2 </a:t>
          </a:r>
          <a:r>
            <a:rPr lang="ru-RU" sz="1200" b="1" kern="1200" dirty="0" smtClean="0">
              <a:latin typeface="Sitka Small" panose="02000505000000020004" pitchFamily="2" charset="0"/>
            </a:rPr>
            <a:t>– </a:t>
          </a:r>
          <a:endParaRPr lang="ru-RU" sz="1200" b="0" kern="1200" dirty="0" smtClean="0">
            <a:latin typeface="Sitka Small" panose="02000505000000020004" pitchFamily="2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Sitka Small" panose="02000505000000020004" pitchFamily="2" charset="0"/>
            </a:rPr>
            <a:t>Ремонт здания и приобретение квартиры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latin typeface="Sitka Small" panose="02000505000000020004" pitchFamily="2" charset="0"/>
          </a:endParaRPr>
        </a:p>
      </dsp:txBody>
      <dsp:txXfrm rot="-5400000">
        <a:off x="2025285" y="3431384"/>
        <a:ext cx="1260090" cy="1253856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8113E-2D91-4695-B012-989C769CAC0C}">
      <dsp:nvSpPr>
        <dsp:cNvPr id="0" name=""/>
        <dsp:cNvSpPr/>
      </dsp:nvSpPr>
      <dsp:spPr>
        <a:xfrm>
          <a:off x="0" y="652"/>
          <a:ext cx="9036496" cy="9354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400" b="0" i="0" kern="1200" dirty="0" smtClean="0">
              <a:latin typeface="Sitka Small" panose="02000505000000020004" pitchFamily="2" charset="0"/>
            </a:rPr>
            <a:t> 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45665" y="46317"/>
        <a:ext cx="8945166" cy="84412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C568F-D96F-4869-8396-C3B6573D4F5D}">
      <dsp:nvSpPr>
        <dsp:cNvPr id="0" name=""/>
        <dsp:cNvSpPr/>
      </dsp:nvSpPr>
      <dsp:spPr>
        <a:xfrm>
          <a:off x="0" y="68815"/>
          <a:ext cx="5184576" cy="87048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2024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 268,2 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97,0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200" b="1" i="0" kern="1200" baseline="0" dirty="0" smtClean="0">
              <a:latin typeface="Sitka Small" panose="02000505000000020004" pitchFamily="2" charset="0"/>
            </a:rPr>
            <a:t>276,4</a:t>
          </a:r>
          <a:r>
            <a:rPr lang="ru-RU" sz="1200" b="0" i="0" kern="1200" baseline="0" dirty="0" smtClean="0">
              <a:latin typeface="Sitka Small" panose="02000505000000020004" pitchFamily="2" charset="0"/>
            </a:rPr>
            <a:t> тыс. рублей) на  проведение мероприятий, гражданско-патриотической направленности.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2493" y="111308"/>
        <a:ext cx="5099590" cy="78549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DA552-6CE4-4905-9E34-92CD717D29EB}">
      <dsp:nvSpPr>
        <dsp:cNvPr id="0" name=""/>
        <dsp:cNvSpPr/>
      </dsp:nvSpPr>
      <dsp:spPr>
        <a:xfrm>
          <a:off x="0" y="124341"/>
          <a:ext cx="4176464" cy="532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latin typeface="Sitka Small" panose="02000505000000020004" pitchFamily="2" charset="0"/>
            </a:rPr>
            <a:t>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25987" y="150328"/>
        <a:ext cx="4124490" cy="4803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339489" y="2973454"/>
          <a:ext cx="748727" cy="187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363" y="0"/>
              </a:lnTo>
              <a:lnTo>
                <a:pt x="374363" y="1879989"/>
              </a:lnTo>
              <a:lnTo>
                <a:pt x="748727" y="18799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63263" y="3862859"/>
        <a:ext cx="101179" cy="101179"/>
      </dsp:txXfrm>
    </dsp:sp>
    <dsp:sp modelId="{C3CA5302-D760-4935-83CE-CAD436EDBEE6}">
      <dsp:nvSpPr>
        <dsp:cNvPr id="0" name=""/>
        <dsp:cNvSpPr/>
      </dsp:nvSpPr>
      <dsp:spPr>
        <a:xfrm>
          <a:off x="1339489" y="2927735"/>
          <a:ext cx="7397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9775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690883" y="2954960"/>
        <a:ext cx="36988" cy="36988"/>
      </dsp:txXfrm>
    </dsp:sp>
    <dsp:sp modelId="{2D0830CB-CAC8-4D26-A94F-EF9A7C7CE15F}">
      <dsp:nvSpPr>
        <dsp:cNvPr id="0" name=""/>
        <dsp:cNvSpPr/>
      </dsp:nvSpPr>
      <dsp:spPr>
        <a:xfrm>
          <a:off x="1339489" y="1067911"/>
          <a:ext cx="748727" cy="1905543"/>
        </a:xfrm>
        <a:custGeom>
          <a:avLst/>
          <a:gdLst/>
          <a:ahLst/>
          <a:cxnLst/>
          <a:rect l="0" t="0" r="0" b="0"/>
          <a:pathLst>
            <a:path>
              <a:moveTo>
                <a:pt x="0" y="1905543"/>
              </a:moveTo>
              <a:lnTo>
                <a:pt x="374363" y="1905543"/>
              </a:lnTo>
              <a:lnTo>
                <a:pt x="374363" y="0"/>
              </a:lnTo>
              <a:lnTo>
                <a:pt x="748727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62669" y="1969499"/>
        <a:ext cx="102368" cy="102368"/>
      </dsp:txXfrm>
    </dsp:sp>
    <dsp:sp modelId="{3635D7EA-A0D2-4C31-BD91-D42E31987555}">
      <dsp:nvSpPr>
        <dsp:cNvPr id="0" name=""/>
        <dsp:cNvSpPr/>
      </dsp:nvSpPr>
      <dsp:spPr>
        <a:xfrm rot="16200000">
          <a:off x="-2009872" y="2591743"/>
          <a:ext cx="5935300" cy="763423"/>
        </a:xfrm>
        <a:prstGeom prst="rect">
          <a:avLst/>
        </a:prstGeom>
        <a:gradFill flip="none" rotWithShape="0">
          <a:gsLst>
            <a:gs pos="0">
              <a:srgbClr val="9900CC">
                <a:shade val="30000"/>
                <a:satMod val="115000"/>
              </a:srgbClr>
            </a:gs>
            <a:gs pos="50000">
              <a:srgbClr val="9900CC">
                <a:shade val="67500"/>
                <a:satMod val="115000"/>
              </a:srgbClr>
            </a:gs>
            <a:gs pos="100000">
              <a:srgbClr val="9900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Sitka Small" panose="02000505000000020004" pitchFamily="2" charset="0"/>
            </a:rPr>
            <a:t>Доходы бюджета</a:t>
          </a:r>
          <a:endParaRPr lang="ru-RU" sz="4400" kern="1200" dirty="0">
            <a:latin typeface="Sitka Small" panose="02000505000000020004" pitchFamily="2" charset="0"/>
          </a:endParaRPr>
        </a:p>
      </dsp:txBody>
      <dsp:txXfrm>
        <a:off x="-2009872" y="2591743"/>
        <a:ext cx="5935300" cy="763423"/>
      </dsp:txXfrm>
    </dsp:sp>
    <dsp:sp modelId="{2CC34557-A9E8-46DD-AD39-D7F498986942}">
      <dsp:nvSpPr>
        <dsp:cNvPr id="0" name=""/>
        <dsp:cNvSpPr/>
      </dsp:nvSpPr>
      <dsp:spPr>
        <a:xfrm>
          <a:off x="2088216" y="504058"/>
          <a:ext cx="5625588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88216" y="504058"/>
        <a:ext cx="5625588" cy="1127707"/>
      </dsp:txXfrm>
    </dsp:sp>
    <dsp:sp modelId="{F8517B3E-9151-4ED5-9CF7-90583179D1D8}">
      <dsp:nvSpPr>
        <dsp:cNvPr id="0" name=""/>
        <dsp:cNvSpPr/>
      </dsp:nvSpPr>
      <dsp:spPr>
        <a:xfrm>
          <a:off x="2079265" y="2409601"/>
          <a:ext cx="5590338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79265" y="2409601"/>
        <a:ext cx="5590338" cy="1127707"/>
      </dsp:txXfrm>
    </dsp:sp>
    <dsp:sp modelId="{B8AB521B-3087-43E1-B997-014A727E8D05}">
      <dsp:nvSpPr>
        <dsp:cNvPr id="0" name=""/>
        <dsp:cNvSpPr/>
      </dsp:nvSpPr>
      <dsp:spPr>
        <a:xfrm>
          <a:off x="2088216" y="4289590"/>
          <a:ext cx="5542400" cy="1127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088216" y="4289590"/>
        <a:ext cx="5542400" cy="1127707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791715"/>
        </a:xfrm>
        <a:prstGeom prst="roundRect">
          <a:avLst/>
        </a:prstGeom>
        <a:gradFill flip="none" rotWithShape="0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648" y="38648"/>
        <a:ext cx="8959200" cy="71441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37339" y="23240"/>
          <a:ext cx="4682850" cy="155142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2024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3 294,5 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100,0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3 294,5 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тыс. рублей) на  изготовление и монтажные работы по установке стелы памяти участникам СВО и ремонт мемориального памятника «Танк» в </a:t>
          </a:r>
          <a:r>
            <a:rPr lang="ru-RU" sz="1300" b="0" i="0" kern="1200" baseline="0" dirty="0" err="1" smtClean="0">
              <a:latin typeface="Sitka Small" panose="02000505000000020004" pitchFamily="2" charset="0"/>
            </a:rPr>
            <a:t>пгт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. Холм-Жирковский.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113073" y="98974"/>
        <a:ext cx="4531382" cy="139995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107984" y="0"/>
          <a:ext cx="3882902" cy="89856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500" b="1" kern="1200" dirty="0" smtClean="0">
              <a:latin typeface="Sitka Small" panose="02000505000000020004" pitchFamily="2" charset="0"/>
            </a:rPr>
            <a:t>областного и местного бюджетов</a:t>
          </a:r>
          <a:r>
            <a:rPr lang="ru-RU" sz="1500" kern="1200" dirty="0" smtClean="0">
              <a:latin typeface="Sitka Small" panose="02000505000000020004" pitchFamily="2" charset="0"/>
            </a:rPr>
            <a:t>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151848" y="43864"/>
        <a:ext cx="3795174" cy="81083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8784976" cy="85933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u="sng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5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</a:r>
          <a:endParaRPr lang="ru-RU" sz="15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1949" y="41949"/>
        <a:ext cx="8701078" cy="775438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43832" y="49315"/>
          <a:ext cx="4879122" cy="168480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2024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 126,0 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84,1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600" b="1" i="0" kern="1200" baseline="0" dirty="0" smtClean="0">
              <a:latin typeface="Sitka Small" panose="02000505000000020004" pitchFamily="2" charset="0"/>
            </a:rPr>
            <a:t>149,9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 тыс. рублей) на  вывоз твердых бытовых отходов в территории </a:t>
          </a:r>
          <a:r>
            <a:rPr lang="ru-RU" sz="1600" b="0" i="0" kern="1200" baseline="0" dirty="0" err="1" smtClean="0">
              <a:latin typeface="Sitka Small" panose="02000505000000020004" pitchFamily="2" charset="0"/>
            </a:rPr>
            <a:t>пгт</a:t>
          </a:r>
          <a:r>
            <a:rPr lang="ru-RU" sz="1600" b="0" i="0" kern="1200" baseline="0" dirty="0" smtClean="0">
              <a:latin typeface="Sitka Small" panose="02000505000000020004" pitchFamily="2" charset="0"/>
            </a:rPr>
            <a:t>. Холм-Жирковский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126077" y="131560"/>
        <a:ext cx="4714632" cy="152031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120716" y="58717"/>
          <a:ext cx="4108595" cy="8421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4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400" kern="1200" dirty="0" smtClean="0">
              <a:latin typeface="Sitka Small" panose="02000505000000020004" pitchFamily="2" charset="0"/>
            </a:rPr>
            <a:t>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161825" y="99826"/>
        <a:ext cx="4026377" cy="759908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57330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7986"/>
        <a:ext cx="8980524" cy="517328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4890" y="0"/>
          <a:ext cx="4696416" cy="1422719"/>
        </a:xfrm>
        <a:prstGeom prst="roundRect">
          <a:avLst/>
        </a:prstGeom>
        <a:solidFill>
          <a:srgbClr val="66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2024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500" b="1" i="0" kern="1200" baseline="0" dirty="0" smtClean="0">
              <a:latin typeface="Sitka Small" panose="02000505000000020004" pitchFamily="2" charset="0"/>
            </a:rPr>
            <a:t>18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,1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90,5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20,0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тыс. рублей) на  организацию лечебно-диагностических мероприятий</a:t>
          </a:r>
          <a:r>
            <a:rPr lang="ru-RU" sz="1500" b="0" i="0" kern="1200" dirty="0" smtClean="0">
              <a:latin typeface="Sitka Small" panose="02000505000000020004" pitchFamily="2" charset="0"/>
            </a:rPr>
            <a:t> в районе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74341" y="69451"/>
        <a:ext cx="4557514" cy="1283817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0" y="0"/>
          <a:ext cx="4176464" cy="732332"/>
        </a:xfrm>
        <a:prstGeom prst="roundRect">
          <a:avLst/>
        </a:prstGeom>
        <a:solidFill>
          <a:srgbClr val="CCE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latin typeface="Sitka Small" panose="02000505000000020004" pitchFamily="2" charset="0"/>
            </a:rPr>
            <a:t>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750" y="35750"/>
        <a:ext cx="4104964" cy="660832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606997"/>
          <a:ext cx="5760640" cy="1710859"/>
        </a:xfrm>
        <a:prstGeom prst="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606997"/>
        <a:ext cx="5760640" cy="923863"/>
      </dsp:txXfrm>
    </dsp:sp>
    <dsp:sp modelId="{22052C45-47D7-41F9-8331-5F0F5F725023}">
      <dsp:nvSpPr>
        <dsp:cNvPr id="0" name=""/>
        <dsp:cNvSpPr/>
      </dsp:nvSpPr>
      <dsp:spPr>
        <a:xfrm>
          <a:off x="0" y="3292021"/>
          <a:ext cx="2880320" cy="106508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«Патриотическое воспитание граждан РФ»»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92021"/>
        <a:ext cx="2880320" cy="1065080"/>
      </dsp:txXfrm>
    </dsp:sp>
    <dsp:sp modelId="{7FB67BE6-7A52-4728-BADD-5BB631B00D32}">
      <dsp:nvSpPr>
        <dsp:cNvPr id="0" name=""/>
        <dsp:cNvSpPr/>
      </dsp:nvSpPr>
      <dsp:spPr>
        <a:xfrm>
          <a:off x="2880320" y="3584165"/>
          <a:ext cx="2880320" cy="7869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1 505,9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584165"/>
        <a:ext cx="2880320" cy="786995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631301"/>
        </a:xfrm>
        <a:prstGeom prst="upArrowCallou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923586"/>
      </dsp:txXfrm>
    </dsp:sp>
    <dsp:sp modelId="{11990FBE-AFE9-40BA-9AE1-DD819D46B350}">
      <dsp:nvSpPr>
        <dsp:cNvPr id="0" name=""/>
        <dsp:cNvSpPr/>
      </dsp:nvSpPr>
      <dsp:spPr>
        <a:xfrm>
          <a:off x="0" y="822965"/>
          <a:ext cx="2880320" cy="786759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822965"/>
        <a:ext cx="2880320" cy="786759"/>
      </dsp:txXfrm>
    </dsp:sp>
    <dsp:sp modelId="{8400F8F8-C7C9-4D61-9285-46E0CAE02A8B}">
      <dsp:nvSpPr>
        <dsp:cNvPr id="0" name=""/>
        <dsp:cNvSpPr/>
      </dsp:nvSpPr>
      <dsp:spPr>
        <a:xfrm>
          <a:off x="2880320" y="938933"/>
          <a:ext cx="2880320" cy="78675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8 779,6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938933"/>
        <a:ext cx="2880320" cy="7867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CCFF33">
            <a:alpha val="89804"/>
          </a:srgbClr>
        </a:solidFill>
        <a:ln w="1905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CCFF33">
            <a:alpha val="90000"/>
          </a:srgbClr>
        </a:solidFill>
        <a:ln w="1905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00CC00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00CC00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B9316-B164-41BB-89B3-2C2DECB74104}">
      <dsp:nvSpPr>
        <dsp:cNvPr id="0" name=""/>
        <dsp:cNvSpPr/>
      </dsp:nvSpPr>
      <dsp:spPr>
        <a:xfrm>
          <a:off x="0" y="0"/>
          <a:ext cx="5233110" cy="3950726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0"/>
        <a:ext cx="5233110" cy="2133392"/>
      </dsp:txXfrm>
    </dsp:sp>
    <dsp:sp modelId="{20CA3A67-262B-49DD-A7AD-14735CCF15F8}">
      <dsp:nvSpPr>
        <dsp:cNvPr id="0" name=""/>
        <dsp:cNvSpPr/>
      </dsp:nvSpPr>
      <dsp:spPr>
        <a:xfrm>
          <a:off x="24255" y="2133392"/>
          <a:ext cx="2616555" cy="1817333"/>
        </a:xfrm>
        <a:prstGeom prst="rect">
          <a:avLst/>
        </a:prstGeom>
        <a:solidFill>
          <a:srgbClr val="FF9933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24255" y="2133392"/>
        <a:ext cx="2616555" cy="1817333"/>
      </dsp:txXfrm>
    </dsp:sp>
    <dsp:sp modelId="{66BD4ED3-C55E-4480-8223-9E38C76902D8}">
      <dsp:nvSpPr>
        <dsp:cNvPr id="0" name=""/>
        <dsp:cNvSpPr/>
      </dsp:nvSpPr>
      <dsp:spPr>
        <a:xfrm>
          <a:off x="2616554" y="1467560"/>
          <a:ext cx="2616555" cy="1817333"/>
        </a:xfrm>
        <a:prstGeom prst="rect">
          <a:avLst/>
        </a:prstGeom>
        <a:solidFill>
          <a:srgbClr val="FF9933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Bookman Old Style" panose="02050604050505020204" pitchFamily="18" charset="0"/>
            </a:rPr>
            <a:t>1 728,1</a:t>
          </a:r>
          <a:endParaRPr lang="ru-RU" sz="3200" b="1" kern="1200" dirty="0">
            <a:latin typeface="Bookman Old Style" panose="02050604050505020204" pitchFamily="18" charset="0"/>
          </a:endParaRPr>
        </a:p>
      </dsp:txBody>
      <dsp:txXfrm>
        <a:off x="2616554" y="1467560"/>
        <a:ext cx="2616555" cy="1817333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333586" y="944529"/>
          <a:ext cx="1154425" cy="1154425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565677" y="1214948"/>
        <a:ext cx="690243" cy="593398"/>
      </dsp:txXfrm>
    </dsp:sp>
    <dsp:sp modelId="{BE29944C-2197-4EA1-A364-98478D93E5C4}">
      <dsp:nvSpPr>
        <dsp:cNvPr id="0" name=""/>
        <dsp:cNvSpPr/>
      </dsp:nvSpPr>
      <dsp:spPr>
        <a:xfrm>
          <a:off x="661920" y="671665"/>
          <a:ext cx="839582" cy="839582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873287" y="884310"/>
        <a:ext cx="416848" cy="414292"/>
      </dsp:txXfrm>
    </dsp:sp>
    <dsp:sp modelId="{C90E3728-8E15-45E8-8AF3-811D7A5AFC57}">
      <dsp:nvSpPr>
        <dsp:cNvPr id="0" name=""/>
        <dsp:cNvSpPr/>
      </dsp:nvSpPr>
      <dsp:spPr>
        <a:xfrm rot="20700000">
          <a:off x="1049627" y="92439"/>
          <a:ext cx="822618" cy="822618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20700000">
        <a:off x="1230052" y="272864"/>
        <a:ext cx="461770" cy="461770"/>
      </dsp:txXfrm>
    </dsp:sp>
    <dsp:sp modelId="{DE26DF0C-0EE4-478B-A590-F46B5982E06A}">
      <dsp:nvSpPr>
        <dsp:cNvPr id="0" name=""/>
        <dsp:cNvSpPr/>
      </dsp:nvSpPr>
      <dsp:spPr>
        <a:xfrm>
          <a:off x="1223629" y="782028"/>
          <a:ext cx="1477664" cy="1477664"/>
        </a:xfrm>
        <a:prstGeom prst="circularArrow">
          <a:avLst>
            <a:gd name="adj1" fmla="val 4687"/>
            <a:gd name="adj2" fmla="val 299029"/>
            <a:gd name="adj3" fmla="val 2428715"/>
            <a:gd name="adj4" fmla="val 16064494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513232" y="494890"/>
          <a:ext cx="1073615" cy="10736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941891" y="-78752"/>
          <a:ext cx="1157573" cy="11575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6557F-331B-44A0-B7EA-45C156146FE4}">
      <dsp:nvSpPr>
        <dsp:cNvPr id="0" name=""/>
        <dsp:cNvSpPr/>
      </dsp:nvSpPr>
      <dsp:spPr>
        <a:xfrm>
          <a:off x="1469169" y="2517"/>
          <a:ext cx="2131837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ahnschrift Condensed" panose="020B0502040204020203" pitchFamily="34" charset="0"/>
            </a:rPr>
            <a:t>Межбюджетные трансферты в бюджеты поселений из бюджета района</a:t>
          </a:r>
          <a:endParaRPr lang="ru-RU" sz="1600" b="1" kern="1200" dirty="0">
            <a:latin typeface="Bahnschrift Condensed" panose="020B0502040204020203" pitchFamily="34" charset="0"/>
          </a:endParaRPr>
        </a:p>
      </dsp:txBody>
      <dsp:txXfrm>
        <a:off x="1500389" y="33737"/>
        <a:ext cx="2069397" cy="1003478"/>
      </dsp:txXfrm>
    </dsp:sp>
    <dsp:sp modelId="{0F2DF947-2D16-4791-871A-CCA3DEDF8B72}">
      <dsp:nvSpPr>
        <dsp:cNvPr id="0" name=""/>
        <dsp:cNvSpPr/>
      </dsp:nvSpPr>
      <dsp:spPr>
        <a:xfrm>
          <a:off x="1682352" y="1068435"/>
          <a:ext cx="213183" cy="799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9439"/>
              </a:lnTo>
              <a:lnTo>
                <a:pt x="213183" y="799439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1AEE9-4FB5-4A64-ADC1-B1D8FC1C242B}">
      <dsp:nvSpPr>
        <dsp:cNvPr id="0" name=""/>
        <dsp:cNvSpPr/>
      </dsp:nvSpPr>
      <dsp:spPr>
        <a:xfrm>
          <a:off x="1895536" y="1334915"/>
          <a:ext cx="2142530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25 483,5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1926756" y="1366135"/>
        <a:ext cx="2080090" cy="1003478"/>
      </dsp:txXfrm>
    </dsp:sp>
    <dsp:sp modelId="{940CA361-8028-40B4-B40C-2EB29CF71847}">
      <dsp:nvSpPr>
        <dsp:cNvPr id="0" name=""/>
        <dsp:cNvSpPr/>
      </dsp:nvSpPr>
      <dsp:spPr>
        <a:xfrm>
          <a:off x="1682352" y="1068435"/>
          <a:ext cx="213183" cy="2131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1837"/>
              </a:lnTo>
              <a:lnTo>
                <a:pt x="213183" y="2131837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BABE1-B85E-4A92-810F-0B022E2DAAF9}">
      <dsp:nvSpPr>
        <dsp:cNvPr id="0" name=""/>
        <dsp:cNvSpPr/>
      </dsp:nvSpPr>
      <dsp:spPr>
        <a:xfrm>
          <a:off x="1895536" y="2667313"/>
          <a:ext cx="2138113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25 214,2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1926756" y="2698533"/>
        <a:ext cx="2075673" cy="1003478"/>
      </dsp:txXfrm>
    </dsp:sp>
    <dsp:sp modelId="{23B1B47F-8EC4-4396-9AAC-5A9791598B17}">
      <dsp:nvSpPr>
        <dsp:cNvPr id="0" name=""/>
        <dsp:cNvSpPr/>
      </dsp:nvSpPr>
      <dsp:spPr>
        <a:xfrm>
          <a:off x="1682352" y="1068435"/>
          <a:ext cx="213183" cy="346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4235"/>
              </a:lnTo>
              <a:lnTo>
                <a:pt x="213183" y="3464235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F26CBF-BCDA-48A4-A43C-0FC8A1D7B180}">
      <dsp:nvSpPr>
        <dsp:cNvPr id="0" name=""/>
        <dsp:cNvSpPr/>
      </dsp:nvSpPr>
      <dsp:spPr>
        <a:xfrm>
          <a:off x="1895536" y="3999712"/>
          <a:ext cx="2138539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29 550,2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1926756" y="4030932"/>
        <a:ext cx="2076099" cy="1003478"/>
      </dsp:txXfrm>
    </dsp:sp>
    <dsp:sp modelId="{CCC543F3-10BD-4A67-9E3C-AD5E1B697CAB}">
      <dsp:nvSpPr>
        <dsp:cNvPr id="0" name=""/>
        <dsp:cNvSpPr/>
      </dsp:nvSpPr>
      <dsp:spPr>
        <a:xfrm>
          <a:off x="4144659" y="2517"/>
          <a:ext cx="2131837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ahnschrift Condensed" panose="020B0502040204020203" pitchFamily="34" charset="0"/>
            </a:rPr>
            <a:t>Межбюджетные трансферты из бюджетов поселений в бюджет района </a:t>
          </a:r>
          <a:r>
            <a:rPr lang="ru-RU" sz="2000" b="1" kern="1200" dirty="0" smtClean="0">
              <a:latin typeface="Bahnschrift Condensed" panose="020B0502040204020203" pitchFamily="34" charset="0"/>
            </a:rPr>
            <a:t> </a:t>
          </a:r>
          <a:endParaRPr lang="ru-RU" sz="2000" b="1" kern="1200" dirty="0">
            <a:latin typeface="Bahnschrift Condensed" panose="020B0502040204020203" pitchFamily="34" charset="0"/>
          </a:endParaRPr>
        </a:p>
      </dsp:txBody>
      <dsp:txXfrm>
        <a:off x="4175879" y="33737"/>
        <a:ext cx="2069397" cy="1003478"/>
      </dsp:txXfrm>
    </dsp:sp>
    <dsp:sp modelId="{12F3D1FC-AB55-4401-AF65-F774951D453C}">
      <dsp:nvSpPr>
        <dsp:cNvPr id="0" name=""/>
        <dsp:cNvSpPr/>
      </dsp:nvSpPr>
      <dsp:spPr>
        <a:xfrm>
          <a:off x="4357843" y="1068435"/>
          <a:ext cx="213183" cy="799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9439"/>
              </a:lnTo>
              <a:lnTo>
                <a:pt x="213183" y="799439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26EE9-F08A-4096-BC42-B0766C72C526}">
      <dsp:nvSpPr>
        <dsp:cNvPr id="0" name=""/>
        <dsp:cNvSpPr/>
      </dsp:nvSpPr>
      <dsp:spPr>
        <a:xfrm>
          <a:off x="4571026" y="1334915"/>
          <a:ext cx="2044994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160,4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4602246" y="1366135"/>
        <a:ext cx="1982554" cy="1003478"/>
      </dsp:txXfrm>
    </dsp:sp>
    <dsp:sp modelId="{673CB374-D867-4EFD-8C06-AEE9FFA167EE}">
      <dsp:nvSpPr>
        <dsp:cNvPr id="0" name=""/>
        <dsp:cNvSpPr/>
      </dsp:nvSpPr>
      <dsp:spPr>
        <a:xfrm>
          <a:off x="4357843" y="1068435"/>
          <a:ext cx="213183" cy="2131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1837"/>
              </a:lnTo>
              <a:lnTo>
                <a:pt x="213183" y="2131837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1BF42-3E93-4B63-A5A5-FFC8CE457BDB}">
      <dsp:nvSpPr>
        <dsp:cNvPr id="0" name=""/>
        <dsp:cNvSpPr/>
      </dsp:nvSpPr>
      <dsp:spPr>
        <a:xfrm>
          <a:off x="4571026" y="2667313"/>
          <a:ext cx="2044994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160,4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4602246" y="2698533"/>
        <a:ext cx="1982554" cy="1003478"/>
      </dsp:txXfrm>
    </dsp:sp>
    <dsp:sp modelId="{7354A947-269F-4B8D-A67B-B8DBCAF2A55D}">
      <dsp:nvSpPr>
        <dsp:cNvPr id="0" name=""/>
        <dsp:cNvSpPr/>
      </dsp:nvSpPr>
      <dsp:spPr>
        <a:xfrm>
          <a:off x="4357843" y="1068435"/>
          <a:ext cx="241955" cy="3464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4235"/>
              </a:lnTo>
              <a:lnTo>
                <a:pt x="241955" y="3464235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839F8-03FE-4F77-A1AF-DC7677C5597F}">
      <dsp:nvSpPr>
        <dsp:cNvPr id="0" name=""/>
        <dsp:cNvSpPr/>
      </dsp:nvSpPr>
      <dsp:spPr>
        <a:xfrm>
          <a:off x="4599798" y="3999712"/>
          <a:ext cx="2044994" cy="1065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Sitka Small" panose="02000505000000020004" pitchFamily="2" charset="0"/>
            </a:rPr>
            <a:t>245,6</a:t>
          </a:r>
          <a:endParaRPr lang="ru-RU" sz="3200" kern="1200" dirty="0">
            <a:latin typeface="Sitka Small" panose="02000505000000020004" pitchFamily="2" charset="0"/>
          </a:endParaRPr>
        </a:p>
      </dsp:txBody>
      <dsp:txXfrm>
        <a:off x="4631018" y="4030932"/>
        <a:ext cx="1982554" cy="10034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A435-B338-4E84-9CB8-672C7AC4640E}">
      <dsp:nvSpPr>
        <dsp:cNvPr id="0" name=""/>
        <dsp:cNvSpPr/>
      </dsp:nvSpPr>
      <dsp:spPr>
        <a:xfrm>
          <a:off x="0" y="2923"/>
          <a:ext cx="612068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381" y="41304"/>
        <a:ext cx="6043918" cy="7094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11D52-C353-45DC-803B-BD0210FB5D6C}">
      <dsp:nvSpPr>
        <dsp:cNvPr id="0" name=""/>
        <dsp:cNvSpPr/>
      </dsp:nvSpPr>
      <dsp:spPr>
        <a:xfrm>
          <a:off x="0" y="24140"/>
          <a:ext cx="6120680" cy="943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В </a:t>
          </a:r>
          <a:r>
            <a:rPr lang="ru-RU" sz="1300" b="1" kern="1200" dirty="0" smtClean="0">
              <a:latin typeface="Sitka Small" panose="02000505000000020004" pitchFamily="2" charset="0"/>
            </a:rPr>
            <a:t>2024</a:t>
          </a:r>
          <a:r>
            <a:rPr lang="ru-RU" sz="13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kern="1200" dirty="0" smtClean="0">
              <a:latin typeface="Sitka Small" panose="02000505000000020004" pitchFamily="2" charset="0"/>
            </a:rPr>
            <a:t>44 307,7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98,0</a:t>
          </a:r>
          <a:r>
            <a:rPr lang="ru-RU" sz="13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45 </a:t>
          </a:r>
          <a:r>
            <a:rPr lang="ru-RU" sz="1300" b="1" kern="1200" dirty="0" smtClean="0">
              <a:latin typeface="Sitka Small" panose="02000505000000020004" pitchFamily="2" charset="0"/>
            </a:rPr>
            <a:t>208,0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sz="1300" b="1" kern="1200" dirty="0" smtClean="0">
              <a:latin typeface="Sitka Small" panose="02000505000000020004" pitchFamily="2" charset="0"/>
            </a:rPr>
            <a:t>2023</a:t>
          </a:r>
          <a:r>
            <a:rPr lang="ru-RU" sz="1300" kern="1200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sz="1300" b="1" kern="1200" dirty="0" smtClean="0">
              <a:latin typeface="Sitka Small" panose="02000505000000020004" pitchFamily="2" charset="0"/>
            </a:rPr>
            <a:t>11 890,3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46034" y="70174"/>
        <a:ext cx="6028612" cy="850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0.32873</cdr:x>
      <cdr:y>0.04077</cdr:y>
    </cdr:from>
    <cdr:to>
      <cdr:x>0.47999</cdr:x>
      <cdr:y>0.0989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16861" y="23741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CC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400 508,3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0.53651</cdr:x>
      <cdr:y>0.0449</cdr:y>
    </cdr:from>
    <cdr:to>
      <cdr:x>0.68777</cdr:x>
      <cdr:y>0.10303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597328" y="261489"/>
          <a:ext cx="1296140" cy="338554"/>
        </a:xfrm>
        <a:prstGeom xmlns:a="http://schemas.openxmlformats.org/drawingml/2006/main" prst="rect">
          <a:avLst/>
        </a:prstGeom>
        <a:solidFill xmlns:a="http://schemas.openxmlformats.org/drawingml/2006/main">
          <a:srgbClr val="CCFFCC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463 230,6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4538"/>
            <a:ext cx="496093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1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04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68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63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47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40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64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950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152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519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2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09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2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56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29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87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84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81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44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64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91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117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706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86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540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9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89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4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0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6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82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1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3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15000">
              <a:schemeClr val="bg2">
                <a:tint val="45000"/>
                <a:shade val="99000"/>
                <a:satMod val="350000"/>
              </a:schemeClr>
            </a:gs>
            <a:gs pos="31000">
              <a:srgbClr val="003CD2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7.png"/><Relationship Id="rId9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chart" Target="../charts/chart2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12" Type="http://schemas.openxmlformats.org/officeDocument/2006/relationships/diagramLayout" Target="../diagrams/layou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Data" Target="../diagrams/data7.xml"/><Relationship Id="rId5" Type="http://schemas.openxmlformats.org/officeDocument/2006/relationships/diagramLayout" Target="../diagrams/layout6.xml"/><Relationship Id="rId15" Type="http://schemas.microsoft.com/office/2007/relationships/diagramDrawing" Target="../diagrams/drawing7.xml"/><Relationship Id="rId10" Type="http://schemas.openxmlformats.org/officeDocument/2006/relationships/image" Target="../media/image44.png"/><Relationship Id="rId4" Type="http://schemas.openxmlformats.org/officeDocument/2006/relationships/diagramData" Target="../diagrams/data6.xml"/><Relationship Id="rId9" Type="http://schemas.openxmlformats.org/officeDocument/2006/relationships/image" Target="../media/image43.png"/><Relationship Id="rId14" Type="http://schemas.openxmlformats.org/officeDocument/2006/relationships/diagramColors" Target="../diagrams/colors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chart" Target="../charts/chart2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18" Type="http://schemas.openxmlformats.org/officeDocument/2006/relationships/diagramQuickStyle" Target="../diagrams/quickStyle10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17" Type="http://schemas.openxmlformats.org/officeDocument/2006/relationships/diagramLayout" Target="../diagrams/layout10.xml"/><Relationship Id="rId2" Type="http://schemas.openxmlformats.org/officeDocument/2006/relationships/image" Target="../media/image1.jpeg"/><Relationship Id="rId16" Type="http://schemas.openxmlformats.org/officeDocument/2006/relationships/diagramData" Target="../diagrams/data10.xml"/><Relationship Id="rId20" Type="http://schemas.microsoft.com/office/2007/relationships/diagramDrawing" Target="../diagrams/drawing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5" Type="http://schemas.openxmlformats.org/officeDocument/2006/relationships/image" Target="../media/image60.png"/><Relationship Id="rId10" Type="http://schemas.openxmlformats.org/officeDocument/2006/relationships/diagramData" Target="../diagrams/data9.xml"/><Relationship Id="rId19" Type="http://schemas.openxmlformats.org/officeDocument/2006/relationships/diagramColors" Target="../diagrams/colors10.xml"/><Relationship Id="rId4" Type="http://schemas.openxmlformats.org/officeDocument/2006/relationships/image" Target="../media/image59.gif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QuickStyle" Target="../diagrams/quickStyle12.xml"/><Relationship Id="rId1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diagramLayout" Target="../diagrams/layout11.xml"/><Relationship Id="rId12" Type="http://schemas.openxmlformats.org/officeDocument/2006/relationships/diagramLayout" Target="../diagrams/layout12.xml"/><Relationship Id="rId17" Type="http://schemas.openxmlformats.org/officeDocument/2006/relationships/chart" Target="../charts/chart29.xml"/><Relationship Id="rId2" Type="http://schemas.openxmlformats.org/officeDocument/2006/relationships/notesSlide" Target="../notesSlides/notesSlide14.xml"/><Relationship Id="rId16" Type="http://schemas.openxmlformats.org/officeDocument/2006/relationships/chart" Target="../charts/chart2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1.xml"/><Relationship Id="rId11" Type="http://schemas.openxmlformats.org/officeDocument/2006/relationships/diagramData" Target="../diagrams/data12.xml"/><Relationship Id="rId5" Type="http://schemas.openxmlformats.org/officeDocument/2006/relationships/image" Target="../media/image61.png"/><Relationship Id="rId15" Type="http://schemas.microsoft.com/office/2007/relationships/diagramDrawing" Target="../diagrams/drawing12.xml"/><Relationship Id="rId10" Type="http://schemas.microsoft.com/office/2007/relationships/diagramDrawing" Target="../diagrams/drawing1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1.xml"/><Relationship Id="rId14" Type="http://schemas.openxmlformats.org/officeDocument/2006/relationships/diagramColors" Target="../diagrams/colors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64.png"/><Relationship Id="rId5" Type="http://schemas.openxmlformats.org/officeDocument/2006/relationships/diagramData" Target="../diagrams/data13.xml"/><Relationship Id="rId10" Type="http://schemas.openxmlformats.org/officeDocument/2006/relationships/chart" Target="../charts/chart30.xml"/><Relationship Id="rId4" Type="http://schemas.openxmlformats.org/officeDocument/2006/relationships/image" Target="../media/image63.png"/><Relationship Id="rId9" Type="http://schemas.microsoft.com/office/2007/relationships/diagramDrawing" Target="../diagrams/drawing1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65.png"/><Relationship Id="rId4" Type="http://schemas.openxmlformats.org/officeDocument/2006/relationships/diagramData" Target="../diagrams/data14.xml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png"/><Relationship Id="rId3" Type="http://schemas.openxmlformats.org/officeDocument/2006/relationships/image" Target="../media/image1.jpeg"/><Relationship Id="rId7" Type="http://schemas.openxmlformats.org/officeDocument/2006/relationships/image" Target="../media/image67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image" Target="../media/image69.png"/><Relationship Id="rId1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image" Target="../media/image1.jpeg"/><Relationship Id="rId7" Type="http://schemas.openxmlformats.org/officeDocument/2006/relationships/image" Target="../media/image74.png"/><Relationship Id="rId12" Type="http://schemas.microsoft.com/office/2007/relationships/diagramDrawing" Target="../diagrams/drawing15.xml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diagramColors" Target="../diagrams/colors15.xml"/><Relationship Id="rId5" Type="http://schemas.openxmlformats.org/officeDocument/2006/relationships/image" Target="../media/image63.png"/><Relationship Id="rId15" Type="http://schemas.openxmlformats.org/officeDocument/2006/relationships/image" Target="../media/image79.png"/><Relationship Id="rId10" Type="http://schemas.openxmlformats.org/officeDocument/2006/relationships/diagramQuickStyle" Target="../diagrams/quickStyle15.xml"/><Relationship Id="rId4" Type="http://schemas.openxmlformats.org/officeDocument/2006/relationships/image" Target="../media/image7.png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Colors" Target="../diagrams/colors17.xml"/><Relationship Id="rId18" Type="http://schemas.openxmlformats.org/officeDocument/2006/relationships/diagramColors" Target="../diagrams/colors18.xml"/><Relationship Id="rId3" Type="http://schemas.openxmlformats.org/officeDocument/2006/relationships/image" Target="../media/image7.png"/><Relationship Id="rId21" Type="http://schemas.openxmlformats.org/officeDocument/2006/relationships/image" Target="../media/image83.png"/><Relationship Id="rId7" Type="http://schemas.openxmlformats.org/officeDocument/2006/relationships/diagramQuickStyle" Target="../diagrams/quickStyle16.xml"/><Relationship Id="rId12" Type="http://schemas.openxmlformats.org/officeDocument/2006/relationships/diagramQuickStyle" Target="../diagrams/quickStyle17.xml"/><Relationship Id="rId17" Type="http://schemas.openxmlformats.org/officeDocument/2006/relationships/diagramQuickStyle" Target="../diagrams/quickStyle18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18.xml"/><Relationship Id="rId20" Type="http://schemas.openxmlformats.org/officeDocument/2006/relationships/chart" Target="../charts/chart3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6.xml"/><Relationship Id="rId11" Type="http://schemas.openxmlformats.org/officeDocument/2006/relationships/diagramLayout" Target="../diagrams/layout17.xml"/><Relationship Id="rId5" Type="http://schemas.openxmlformats.org/officeDocument/2006/relationships/diagramData" Target="../diagrams/data16.xml"/><Relationship Id="rId15" Type="http://schemas.openxmlformats.org/officeDocument/2006/relationships/diagramData" Target="../diagrams/data18.xml"/><Relationship Id="rId10" Type="http://schemas.openxmlformats.org/officeDocument/2006/relationships/diagramData" Target="../diagrams/data17.xml"/><Relationship Id="rId19" Type="http://schemas.microsoft.com/office/2007/relationships/diagramDrawing" Target="../diagrams/drawing18.xml"/><Relationship Id="rId4" Type="http://schemas.openxmlformats.org/officeDocument/2006/relationships/image" Target="../media/image82.png"/><Relationship Id="rId9" Type="http://schemas.microsoft.com/office/2007/relationships/diagramDrawing" Target="../diagrams/drawing16.xml"/><Relationship Id="rId14" Type="http://schemas.microsoft.com/office/2007/relationships/diagramDrawing" Target="../diagrams/drawing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7.png"/><Relationship Id="rId7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11" Type="http://schemas.openxmlformats.org/officeDocument/2006/relationships/image" Target="../media/image89.jpg"/><Relationship Id="rId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82.png"/><Relationship Id="rId9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91.png"/><Relationship Id="rId4" Type="http://schemas.openxmlformats.org/officeDocument/2006/relationships/image" Target="../media/image82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chart" Target="../charts/chart6.xml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.png"/><Relationship Id="rId7" Type="http://schemas.openxmlformats.org/officeDocument/2006/relationships/image" Target="../media/image8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11" Type="http://schemas.openxmlformats.org/officeDocument/2006/relationships/image" Target="../media/image94.png"/><Relationship Id="rId5" Type="http://schemas.openxmlformats.org/officeDocument/2006/relationships/image" Target="../media/image85.png"/><Relationship Id="rId10" Type="http://schemas.openxmlformats.org/officeDocument/2006/relationships/image" Target="../media/image78.png"/><Relationship Id="rId4" Type="http://schemas.openxmlformats.org/officeDocument/2006/relationships/image" Target="../media/image82.png"/><Relationship Id="rId9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.png"/><Relationship Id="rId7" Type="http://schemas.openxmlformats.org/officeDocument/2006/relationships/image" Target="../media/image9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73.png"/><Relationship Id="rId4" Type="http://schemas.openxmlformats.org/officeDocument/2006/relationships/image" Target="../media/image82.png"/><Relationship Id="rId9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18" Type="http://schemas.microsoft.com/office/2007/relationships/diagramDrawing" Target="../diagrams/drawing21.xml"/><Relationship Id="rId3" Type="http://schemas.openxmlformats.org/officeDocument/2006/relationships/image" Target="../media/image7.png"/><Relationship Id="rId21" Type="http://schemas.openxmlformats.org/officeDocument/2006/relationships/chart" Target="../charts/chart32.xml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17" Type="http://schemas.openxmlformats.org/officeDocument/2006/relationships/diagramColors" Target="../diagrams/colors21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21.xml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5" Type="http://schemas.openxmlformats.org/officeDocument/2006/relationships/diagramLayout" Target="../diagrams/layout21.xml"/><Relationship Id="rId10" Type="http://schemas.openxmlformats.org/officeDocument/2006/relationships/diagramLayout" Target="../diagrams/layout20.xml"/><Relationship Id="rId19" Type="http://schemas.openxmlformats.org/officeDocument/2006/relationships/image" Target="../media/image99.png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Relationship Id="rId14" Type="http://schemas.openxmlformats.org/officeDocument/2006/relationships/diagramData" Target="../diagrams/data2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13" Type="http://schemas.openxmlformats.org/officeDocument/2006/relationships/diagramColors" Target="../diagrams/colors23.xml"/><Relationship Id="rId18" Type="http://schemas.openxmlformats.org/officeDocument/2006/relationships/diagramColors" Target="../diagrams/colors24.xml"/><Relationship Id="rId3" Type="http://schemas.openxmlformats.org/officeDocument/2006/relationships/image" Target="../media/image7.png"/><Relationship Id="rId21" Type="http://schemas.openxmlformats.org/officeDocument/2006/relationships/chart" Target="../charts/chart33.xml"/><Relationship Id="rId7" Type="http://schemas.openxmlformats.org/officeDocument/2006/relationships/diagramQuickStyle" Target="../diagrams/quickStyle22.xml"/><Relationship Id="rId12" Type="http://schemas.openxmlformats.org/officeDocument/2006/relationships/diagramQuickStyle" Target="../diagrams/quickStyle23.xml"/><Relationship Id="rId17" Type="http://schemas.openxmlformats.org/officeDocument/2006/relationships/diagramQuickStyle" Target="../diagrams/quickStyle24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24.xml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2.xml"/><Relationship Id="rId11" Type="http://schemas.openxmlformats.org/officeDocument/2006/relationships/diagramLayout" Target="../diagrams/layout23.xml"/><Relationship Id="rId5" Type="http://schemas.openxmlformats.org/officeDocument/2006/relationships/diagramData" Target="../diagrams/data22.xml"/><Relationship Id="rId15" Type="http://schemas.openxmlformats.org/officeDocument/2006/relationships/diagramData" Target="../diagrams/data24.xml"/><Relationship Id="rId10" Type="http://schemas.openxmlformats.org/officeDocument/2006/relationships/diagramData" Target="../diagrams/data23.xml"/><Relationship Id="rId19" Type="http://schemas.microsoft.com/office/2007/relationships/diagramDrawing" Target="../diagrams/drawing24.xml"/><Relationship Id="rId4" Type="http://schemas.openxmlformats.org/officeDocument/2006/relationships/image" Target="../media/image101.png"/><Relationship Id="rId9" Type="http://schemas.microsoft.com/office/2007/relationships/diagramDrawing" Target="../diagrams/drawing22.xml"/><Relationship Id="rId14" Type="http://schemas.microsoft.com/office/2007/relationships/diagramDrawing" Target="../diagrams/drawing2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13" Type="http://schemas.openxmlformats.org/officeDocument/2006/relationships/diagramQuickStyle" Target="../diagrams/quickStyle26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25.xml"/><Relationship Id="rId12" Type="http://schemas.openxmlformats.org/officeDocument/2006/relationships/diagramLayout" Target="../diagrams/layout26.xml"/><Relationship Id="rId17" Type="http://schemas.openxmlformats.org/officeDocument/2006/relationships/chart" Target="../charts/chart34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5.xml"/><Relationship Id="rId11" Type="http://schemas.openxmlformats.org/officeDocument/2006/relationships/diagramData" Target="../diagrams/data26.xml"/><Relationship Id="rId5" Type="http://schemas.openxmlformats.org/officeDocument/2006/relationships/image" Target="../media/image103.png"/><Relationship Id="rId15" Type="http://schemas.microsoft.com/office/2007/relationships/diagramDrawing" Target="../diagrams/drawing26.xml"/><Relationship Id="rId10" Type="http://schemas.microsoft.com/office/2007/relationships/diagramDrawing" Target="../diagrams/drawing25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5.xml"/><Relationship Id="rId14" Type="http://schemas.openxmlformats.org/officeDocument/2006/relationships/diagramColors" Target="../diagrams/colors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Colors" Target="../diagrams/colors28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7.xml"/><Relationship Id="rId12" Type="http://schemas.openxmlformats.org/officeDocument/2006/relationships/diagramQuickStyle" Target="../diagrams/quickStyle28.xml"/><Relationship Id="rId2" Type="http://schemas.openxmlformats.org/officeDocument/2006/relationships/image" Target="../media/image1.jpeg"/><Relationship Id="rId16" Type="http://schemas.openxmlformats.org/officeDocument/2006/relationships/chart" Target="../charts/chart3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7.xml"/><Relationship Id="rId11" Type="http://schemas.openxmlformats.org/officeDocument/2006/relationships/diagramLayout" Target="../diagrams/layout28.xml"/><Relationship Id="rId5" Type="http://schemas.openxmlformats.org/officeDocument/2006/relationships/diagramData" Target="../diagrams/data27.xml"/><Relationship Id="rId15" Type="http://schemas.openxmlformats.org/officeDocument/2006/relationships/image" Target="../media/image106.jpeg"/><Relationship Id="rId10" Type="http://schemas.openxmlformats.org/officeDocument/2006/relationships/diagramData" Target="../diagrams/data28.xml"/><Relationship Id="rId4" Type="http://schemas.openxmlformats.org/officeDocument/2006/relationships/image" Target="../media/image105.png"/><Relationship Id="rId9" Type="http://schemas.microsoft.com/office/2007/relationships/diagramDrawing" Target="../diagrams/drawing27.xml"/><Relationship Id="rId14" Type="http://schemas.microsoft.com/office/2007/relationships/diagramDrawing" Target="../diagrams/drawing2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9.xml"/><Relationship Id="rId13" Type="http://schemas.openxmlformats.org/officeDocument/2006/relationships/diagramQuickStyle" Target="../diagrams/quickStyle30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29.xml"/><Relationship Id="rId12" Type="http://schemas.openxmlformats.org/officeDocument/2006/relationships/diagramLayout" Target="../diagrams/layout30.xml"/><Relationship Id="rId17" Type="http://schemas.openxmlformats.org/officeDocument/2006/relationships/chart" Target="../charts/chart36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9.xml"/><Relationship Id="rId11" Type="http://schemas.openxmlformats.org/officeDocument/2006/relationships/diagramData" Target="../diagrams/data30.xml"/><Relationship Id="rId5" Type="http://schemas.openxmlformats.org/officeDocument/2006/relationships/image" Target="../media/image107.png"/><Relationship Id="rId15" Type="http://schemas.microsoft.com/office/2007/relationships/diagramDrawing" Target="../diagrams/drawing30.xml"/><Relationship Id="rId10" Type="http://schemas.microsoft.com/office/2007/relationships/diagramDrawing" Target="../diagrams/drawing29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9.xml"/><Relationship Id="rId14" Type="http://schemas.openxmlformats.org/officeDocument/2006/relationships/diagramColors" Target="../diagrams/colors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13" Type="http://schemas.openxmlformats.org/officeDocument/2006/relationships/diagramColors" Target="../diagrams/colors3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1.xml"/><Relationship Id="rId12" Type="http://schemas.openxmlformats.org/officeDocument/2006/relationships/diagramQuickStyle" Target="../diagrams/quickStyle32.xml"/><Relationship Id="rId2" Type="http://schemas.openxmlformats.org/officeDocument/2006/relationships/image" Target="../media/image1.jpeg"/><Relationship Id="rId16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1.xml"/><Relationship Id="rId11" Type="http://schemas.openxmlformats.org/officeDocument/2006/relationships/diagramLayout" Target="../diagrams/layout32.xml"/><Relationship Id="rId5" Type="http://schemas.openxmlformats.org/officeDocument/2006/relationships/diagramData" Target="../diagrams/data31.xml"/><Relationship Id="rId15" Type="http://schemas.openxmlformats.org/officeDocument/2006/relationships/chart" Target="../charts/chart37.xml"/><Relationship Id="rId10" Type="http://schemas.openxmlformats.org/officeDocument/2006/relationships/diagramData" Target="../diagrams/data32.xml"/><Relationship Id="rId4" Type="http://schemas.openxmlformats.org/officeDocument/2006/relationships/image" Target="../media/image109.png"/><Relationship Id="rId9" Type="http://schemas.microsoft.com/office/2007/relationships/diagramDrawing" Target="../diagrams/drawing31.xml"/><Relationship Id="rId14" Type="http://schemas.microsoft.com/office/2007/relationships/diagramDrawing" Target="../diagrams/drawing3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13" Type="http://schemas.microsoft.com/office/2007/relationships/diagramDrawing" Target="../diagrams/drawing3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3.xml"/><Relationship Id="rId12" Type="http://schemas.openxmlformats.org/officeDocument/2006/relationships/diagramColors" Target="../diagrams/colors34.xml"/><Relationship Id="rId2" Type="http://schemas.openxmlformats.org/officeDocument/2006/relationships/image" Target="../media/image1.jpeg"/><Relationship Id="rId16" Type="http://schemas.openxmlformats.org/officeDocument/2006/relationships/chart" Target="../charts/chart3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3.xml"/><Relationship Id="rId11" Type="http://schemas.openxmlformats.org/officeDocument/2006/relationships/diagramQuickStyle" Target="../diagrams/quickStyle34.xml"/><Relationship Id="rId5" Type="http://schemas.openxmlformats.org/officeDocument/2006/relationships/diagramLayout" Target="../diagrams/layout33.xml"/><Relationship Id="rId15" Type="http://schemas.openxmlformats.org/officeDocument/2006/relationships/image" Target="../media/image112.jpeg"/><Relationship Id="rId10" Type="http://schemas.openxmlformats.org/officeDocument/2006/relationships/diagramLayout" Target="../diagrams/layout34.xml"/><Relationship Id="rId4" Type="http://schemas.openxmlformats.org/officeDocument/2006/relationships/diagramData" Target="../diagrams/data33.xml"/><Relationship Id="rId9" Type="http://schemas.openxmlformats.org/officeDocument/2006/relationships/diagramData" Target="../diagrams/data34.xml"/><Relationship Id="rId1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5.xml"/><Relationship Id="rId13" Type="http://schemas.openxmlformats.org/officeDocument/2006/relationships/diagramQuickStyle" Target="../diagrams/quickStyle36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35.xml"/><Relationship Id="rId12" Type="http://schemas.openxmlformats.org/officeDocument/2006/relationships/diagramLayout" Target="../diagrams/layout36.xml"/><Relationship Id="rId2" Type="http://schemas.openxmlformats.org/officeDocument/2006/relationships/notesSlide" Target="../notesSlides/notesSlide22.xml"/><Relationship Id="rId16" Type="http://schemas.openxmlformats.org/officeDocument/2006/relationships/chart" Target="../charts/chart3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5.xml"/><Relationship Id="rId11" Type="http://schemas.openxmlformats.org/officeDocument/2006/relationships/diagramData" Target="../diagrams/data36.xml"/><Relationship Id="rId5" Type="http://schemas.openxmlformats.org/officeDocument/2006/relationships/image" Target="../media/image113.png"/><Relationship Id="rId15" Type="http://schemas.microsoft.com/office/2007/relationships/diagramDrawing" Target="../diagrams/drawing36.xml"/><Relationship Id="rId10" Type="http://schemas.microsoft.com/office/2007/relationships/diagramDrawing" Target="../diagrams/drawing35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35.xml"/><Relationship Id="rId14" Type="http://schemas.openxmlformats.org/officeDocument/2006/relationships/diagramColors" Target="../diagrams/colors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13" Type="http://schemas.openxmlformats.org/officeDocument/2006/relationships/diagramColors" Target="../diagrams/colors38.xml"/><Relationship Id="rId18" Type="http://schemas.openxmlformats.org/officeDocument/2006/relationships/diagramColors" Target="../diagrams/colors39.xml"/><Relationship Id="rId3" Type="http://schemas.openxmlformats.org/officeDocument/2006/relationships/image" Target="../media/image7.png"/><Relationship Id="rId21" Type="http://schemas.openxmlformats.org/officeDocument/2006/relationships/image" Target="../media/image115.jpg"/><Relationship Id="rId7" Type="http://schemas.openxmlformats.org/officeDocument/2006/relationships/diagramQuickStyle" Target="../diagrams/quickStyle37.xml"/><Relationship Id="rId12" Type="http://schemas.openxmlformats.org/officeDocument/2006/relationships/diagramQuickStyle" Target="../diagrams/quickStyle38.xml"/><Relationship Id="rId17" Type="http://schemas.openxmlformats.org/officeDocument/2006/relationships/diagramQuickStyle" Target="../diagrams/quickStyle39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39.xml"/><Relationship Id="rId20" Type="http://schemas.openxmlformats.org/officeDocument/2006/relationships/chart" Target="../charts/chart4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7.xml"/><Relationship Id="rId11" Type="http://schemas.openxmlformats.org/officeDocument/2006/relationships/diagramLayout" Target="../diagrams/layout38.xml"/><Relationship Id="rId5" Type="http://schemas.openxmlformats.org/officeDocument/2006/relationships/diagramData" Target="../diagrams/data37.xml"/><Relationship Id="rId15" Type="http://schemas.openxmlformats.org/officeDocument/2006/relationships/diagramData" Target="../diagrams/data39.xml"/><Relationship Id="rId10" Type="http://schemas.openxmlformats.org/officeDocument/2006/relationships/diagramData" Target="../diagrams/data38.xml"/><Relationship Id="rId19" Type="http://schemas.microsoft.com/office/2007/relationships/diagramDrawing" Target="../diagrams/drawing39.xml"/><Relationship Id="rId4" Type="http://schemas.openxmlformats.org/officeDocument/2006/relationships/image" Target="../media/image114.png"/><Relationship Id="rId9" Type="http://schemas.microsoft.com/office/2007/relationships/diagramDrawing" Target="../diagrams/drawing37.xml"/><Relationship Id="rId14" Type="http://schemas.microsoft.com/office/2007/relationships/diagramDrawing" Target="../diagrams/drawing38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13" Type="http://schemas.microsoft.com/office/2007/relationships/diagramDrawing" Target="../diagrams/drawing41.xml"/><Relationship Id="rId18" Type="http://schemas.microsoft.com/office/2007/relationships/diagramDrawing" Target="../diagrams/drawing42.xml"/><Relationship Id="rId3" Type="http://schemas.openxmlformats.org/officeDocument/2006/relationships/image" Target="../media/image7.png"/><Relationship Id="rId21" Type="http://schemas.openxmlformats.org/officeDocument/2006/relationships/image" Target="../media/image20.jpeg"/><Relationship Id="rId7" Type="http://schemas.openxmlformats.org/officeDocument/2006/relationships/diagramColors" Target="../diagrams/colors40.xml"/><Relationship Id="rId12" Type="http://schemas.openxmlformats.org/officeDocument/2006/relationships/diagramColors" Target="../diagrams/colors41.xml"/><Relationship Id="rId17" Type="http://schemas.openxmlformats.org/officeDocument/2006/relationships/diagramColors" Target="../diagrams/colors42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2.xml"/><Relationship Id="rId20" Type="http://schemas.openxmlformats.org/officeDocument/2006/relationships/chart" Target="../charts/chart4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0.xml"/><Relationship Id="rId11" Type="http://schemas.openxmlformats.org/officeDocument/2006/relationships/diagramQuickStyle" Target="../diagrams/quickStyle41.xml"/><Relationship Id="rId5" Type="http://schemas.openxmlformats.org/officeDocument/2006/relationships/diagramLayout" Target="../diagrams/layout40.xml"/><Relationship Id="rId15" Type="http://schemas.openxmlformats.org/officeDocument/2006/relationships/diagramLayout" Target="../diagrams/layout42.xml"/><Relationship Id="rId10" Type="http://schemas.openxmlformats.org/officeDocument/2006/relationships/diagramLayout" Target="../diagrams/layout41.xml"/><Relationship Id="rId19" Type="http://schemas.openxmlformats.org/officeDocument/2006/relationships/image" Target="../media/image116.jpeg"/><Relationship Id="rId4" Type="http://schemas.openxmlformats.org/officeDocument/2006/relationships/diagramData" Target="../diagrams/data40.xml"/><Relationship Id="rId9" Type="http://schemas.openxmlformats.org/officeDocument/2006/relationships/diagramData" Target="../diagrams/data41.xml"/><Relationship Id="rId14" Type="http://schemas.openxmlformats.org/officeDocument/2006/relationships/diagramData" Target="../diagrams/data4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13" Type="http://schemas.microsoft.com/office/2007/relationships/diagramDrawing" Target="../diagrams/drawing44.xml"/><Relationship Id="rId18" Type="http://schemas.microsoft.com/office/2007/relationships/diagramDrawing" Target="../diagrams/drawing45.xml"/><Relationship Id="rId3" Type="http://schemas.openxmlformats.org/officeDocument/2006/relationships/image" Target="../media/image7.png"/><Relationship Id="rId21" Type="http://schemas.openxmlformats.org/officeDocument/2006/relationships/chart" Target="../charts/chart42.xml"/><Relationship Id="rId7" Type="http://schemas.openxmlformats.org/officeDocument/2006/relationships/diagramColors" Target="../diagrams/colors43.xml"/><Relationship Id="rId12" Type="http://schemas.openxmlformats.org/officeDocument/2006/relationships/diagramColors" Target="../diagrams/colors44.xml"/><Relationship Id="rId17" Type="http://schemas.openxmlformats.org/officeDocument/2006/relationships/diagramColors" Target="../diagrams/colors45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5.xml"/><Relationship Id="rId20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3.xml"/><Relationship Id="rId11" Type="http://schemas.openxmlformats.org/officeDocument/2006/relationships/diagramQuickStyle" Target="../diagrams/quickStyle44.xml"/><Relationship Id="rId5" Type="http://schemas.openxmlformats.org/officeDocument/2006/relationships/diagramLayout" Target="../diagrams/layout43.xml"/><Relationship Id="rId15" Type="http://schemas.openxmlformats.org/officeDocument/2006/relationships/diagramLayout" Target="../diagrams/layout45.xml"/><Relationship Id="rId10" Type="http://schemas.openxmlformats.org/officeDocument/2006/relationships/diagramLayout" Target="../diagrams/layout44.xml"/><Relationship Id="rId19" Type="http://schemas.openxmlformats.org/officeDocument/2006/relationships/image" Target="../media/image117.png"/><Relationship Id="rId4" Type="http://schemas.openxmlformats.org/officeDocument/2006/relationships/diagramData" Target="../diagrams/data43.xml"/><Relationship Id="rId9" Type="http://schemas.openxmlformats.org/officeDocument/2006/relationships/diagramData" Target="../diagrams/data44.xml"/><Relationship Id="rId14" Type="http://schemas.openxmlformats.org/officeDocument/2006/relationships/diagramData" Target="../diagrams/data45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13" Type="http://schemas.microsoft.com/office/2007/relationships/diagramDrawing" Target="../diagrams/drawing47.xml"/><Relationship Id="rId18" Type="http://schemas.microsoft.com/office/2007/relationships/diagramDrawing" Target="../diagrams/drawing48.xml"/><Relationship Id="rId3" Type="http://schemas.openxmlformats.org/officeDocument/2006/relationships/image" Target="../media/image7.png"/><Relationship Id="rId21" Type="http://schemas.openxmlformats.org/officeDocument/2006/relationships/chart" Target="../charts/chart43.xml"/><Relationship Id="rId7" Type="http://schemas.openxmlformats.org/officeDocument/2006/relationships/diagramColors" Target="../diagrams/colors46.xml"/><Relationship Id="rId12" Type="http://schemas.openxmlformats.org/officeDocument/2006/relationships/diagramColors" Target="../diagrams/colors47.xml"/><Relationship Id="rId17" Type="http://schemas.openxmlformats.org/officeDocument/2006/relationships/diagramColors" Target="../diagrams/colors48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48.xml"/><Relationship Id="rId20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6.xml"/><Relationship Id="rId11" Type="http://schemas.openxmlformats.org/officeDocument/2006/relationships/diagramQuickStyle" Target="../diagrams/quickStyle47.xml"/><Relationship Id="rId5" Type="http://schemas.openxmlformats.org/officeDocument/2006/relationships/diagramLayout" Target="../diagrams/layout46.xml"/><Relationship Id="rId15" Type="http://schemas.openxmlformats.org/officeDocument/2006/relationships/diagramLayout" Target="../diagrams/layout48.xml"/><Relationship Id="rId10" Type="http://schemas.openxmlformats.org/officeDocument/2006/relationships/diagramLayout" Target="../diagrams/layout47.xml"/><Relationship Id="rId19" Type="http://schemas.openxmlformats.org/officeDocument/2006/relationships/image" Target="../media/image119.png"/><Relationship Id="rId4" Type="http://schemas.openxmlformats.org/officeDocument/2006/relationships/diagramData" Target="../diagrams/data46.xml"/><Relationship Id="rId9" Type="http://schemas.openxmlformats.org/officeDocument/2006/relationships/diagramData" Target="../diagrams/data47.xml"/><Relationship Id="rId14" Type="http://schemas.openxmlformats.org/officeDocument/2006/relationships/diagramData" Target="../diagrams/data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jpg"/><Relationship Id="rId5" Type="http://schemas.openxmlformats.org/officeDocument/2006/relationships/image" Target="../media/image121.jpeg"/><Relationship Id="rId4" Type="http://schemas.openxmlformats.org/officeDocument/2006/relationships/chart" Target="../charts/chart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6.xml"/><Relationship Id="rId4" Type="http://schemas.openxmlformats.org/officeDocument/2006/relationships/chart" Target="../charts/char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0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3.xml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6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8.xml"/><Relationship Id="rId4" Type="http://schemas.openxmlformats.org/officeDocument/2006/relationships/chart" Target="../charts/char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9.jpe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7.png"/><Relationship Id="rId5" Type="http://schemas.openxmlformats.org/officeDocument/2006/relationships/diagramData" Target="../diagrams/data2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diagramDrawing" Target="../diagrams/drawing2.xml"/><Relationship Id="rId1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9.xml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1.xml"/><Relationship Id="rId4" Type="http://schemas.openxmlformats.org/officeDocument/2006/relationships/chart" Target="../charts/chart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2.xml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3" Type="http://schemas.openxmlformats.org/officeDocument/2006/relationships/image" Target="../media/image123.jpeg"/><Relationship Id="rId7" Type="http://schemas.openxmlformats.org/officeDocument/2006/relationships/diagramColors" Target="../diagrams/colors4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9.xml"/><Relationship Id="rId5" Type="http://schemas.openxmlformats.org/officeDocument/2006/relationships/diagramLayout" Target="../diagrams/layout49.xml"/><Relationship Id="rId10" Type="http://schemas.openxmlformats.org/officeDocument/2006/relationships/image" Target="../media/image125.png"/><Relationship Id="rId4" Type="http://schemas.openxmlformats.org/officeDocument/2006/relationships/diagramData" Target="../diagrams/data49.xml"/><Relationship Id="rId9" Type="http://schemas.openxmlformats.org/officeDocument/2006/relationships/image" Target="../media/image124.jp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0.xml"/><Relationship Id="rId3" Type="http://schemas.openxmlformats.org/officeDocument/2006/relationships/image" Target="../media/image126.png"/><Relationship Id="rId7" Type="http://schemas.openxmlformats.org/officeDocument/2006/relationships/diagramColors" Target="../diagrams/colors5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0.xml"/><Relationship Id="rId5" Type="http://schemas.openxmlformats.org/officeDocument/2006/relationships/diagramLayout" Target="../diagrams/layout50.xml"/><Relationship Id="rId10" Type="http://schemas.openxmlformats.org/officeDocument/2006/relationships/image" Target="../media/image128.jpeg"/><Relationship Id="rId4" Type="http://schemas.openxmlformats.org/officeDocument/2006/relationships/diagramData" Target="../diagrams/data50.xml"/><Relationship Id="rId9" Type="http://schemas.openxmlformats.org/officeDocument/2006/relationships/image" Target="../media/image12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1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5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1.xml"/><Relationship Id="rId5" Type="http://schemas.openxmlformats.org/officeDocument/2006/relationships/image" Target="../media/image133.jpeg"/><Relationship Id="rId10" Type="http://schemas.microsoft.com/office/2007/relationships/diagramDrawing" Target="../diagrams/drawing5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3.png"/><Relationship Id="rId5" Type="http://schemas.openxmlformats.org/officeDocument/2006/relationships/diagramData" Target="../diagrams/data3.xml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microsoft.com/office/2007/relationships/diagramDrawing" Target="../diagrams/drawing3.xm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БЮДЖЕТ   </a:t>
            </a:r>
          </a:p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ДЛЯ   ГРАЖДАН</a:t>
            </a: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785" y="224556"/>
            <a:ext cx="1848297" cy="18277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проекту  решения   </a:t>
            </a:r>
          </a:p>
          <a:p>
            <a:pPr algn="ctr">
              <a:spcAft>
                <a:spcPts val="600"/>
              </a:spcAft>
            </a:pP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«Холм-Жирковский район»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за 2024 год»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67" y="292785"/>
            <a:ext cx="2788265" cy="2091199"/>
          </a:xfrm>
          <a:prstGeom prst="rect">
            <a:avLst/>
          </a:prstGeom>
        </p:spPr>
      </p:pic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763402"/>
            <a:ext cx="3635896" cy="193989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ДЛЯ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1" name="object 38"/>
          <p:cNvGrpSpPr/>
          <p:nvPr/>
        </p:nvGrpSpPr>
        <p:grpSpPr>
          <a:xfrm>
            <a:off x="6545072" y="0"/>
            <a:ext cx="2598928" cy="1076608"/>
            <a:chOff x="9593580" y="0"/>
            <a:chExt cx="2598928" cy="675132"/>
          </a:xfrm>
          <a:gradFill flip="none" rotWithShape="1">
            <a:gsLst>
              <a:gs pos="97000">
                <a:schemeClr val="accent1">
                  <a:lumMod val="40000"/>
                  <a:lumOff val="60000"/>
                </a:schemeClr>
              </a:gs>
              <a:gs pos="15000">
                <a:srgbClr val="0066FF">
                  <a:shade val="30000"/>
                  <a:satMod val="115000"/>
                </a:srgbClr>
              </a:gs>
              <a:gs pos="40000">
                <a:srgbClr val="0066FF">
                  <a:shade val="67500"/>
                  <a:satMod val="115000"/>
                </a:srgbClr>
              </a:gs>
              <a:gs pos="78000">
                <a:srgbClr val="0066FF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pic>
          <p:nvPicPr>
            <p:cNvPr id="12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3580" y="0"/>
              <a:ext cx="2598420" cy="573024"/>
            </a:xfrm>
            <a:prstGeom prst="rect">
              <a:avLst/>
            </a:prstGeom>
            <a:grpFill/>
          </p:spPr>
        </p:pic>
        <p:pic>
          <p:nvPicPr>
            <p:cNvPr id="13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53472" y="0"/>
              <a:ext cx="1938526" cy="675132"/>
            </a:xfrm>
            <a:prstGeom prst="rect">
              <a:avLst/>
            </a:prstGeom>
            <a:grpFill/>
          </p:spPr>
        </p:pic>
        <p:sp>
          <p:nvSpPr>
            <p:cNvPr id="15" name="object 41"/>
            <p:cNvSpPr/>
            <p:nvPr/>
          </p:nvSpPr>
          <p:spPr>
            <a:xfrm>
              <a:off x="9619488" y="0"/>
              <a:ext cx="2573020" cy="497205"/>
            </a:xfrm>
            <a:custGeom>
              <a:avLst/>
              <a:gdLst/>
              <a:ahLst/>
              <a:cxnLst/>
              <a:rect l="l" t="t" r="r" b="b"/>
              <a:pathLst>
                <a:path w="2573020" h="497205">
                  <a:moveTo>
                    <a:pt x="0" y="496824"/>
                  </a:moveTo>
                  <a:lnTo>
                    <a:pt x="2572511" y="496824"/>
                  </a:lnTo>
                  <a:lnTo>
                    <a:pt x="2572511" y="0"/>
                  </a:lnTo>
                  <a:lnTo>
                    <a:pt x="0" y="0"/>
                  </a:lnTo>
                  <a:lnTo>
                    <a:pt x="0" y="49682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6" name="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61083" y="207933"/>
            <a:ext cx="292607" cy="373380"/>
          </a:xfrm>
          <a:prstGeom prst="rect">
            <a:avLst/>
          </a:prstGeom>
        </p:spPr>
      </p:pic>
      <p:sp>
        <p:nvSpPr>
          <p:cNvPr id="17" name="object 42"/>
          <p:cNvSpPr txBox="1"/>
          <p:nvPr/>
        </p:nvSpPr>
        <p:spPr>
          <a:xfrm>
            <a:off x="6892723" y="0"/>
            <a:ext cx="2165431" cy="753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" algn="r">
              <a:lnSpc>
                <a:spcPct val="1071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EDEDED"/>
                </a:solidFill>
                <a:latin typeface="Calibri"/>
                <a:cs typeface="Calibri"/>
              </a:rPr>
              <a:t>Финансовое управление  МО «Холм-Жирковский муниципальный округ»</a:t>
            </a:r>
            <a:endParaRPr sz="1500" b="1" dirty="0">
              <a:latin typeface="Baskerville Old Face" panose="02020602080505020303" pitchFamily="18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206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 ФИНАНСИРОВАНИЯ  ДЕФИЦИТА  В 2022-2024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гг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8731" y="1059242"/>
            <a:ext cx="2411760" cy="216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615236"/>
            <a:ext cx="2016224" cy="191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Кредиты кредитных организа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091" y="351181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Изменение остатков средств на счетах по учету средств бюджетов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1962" y="133907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8997" y="4923927"/>
            <a:ext cx="1102308" cy="1601416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60066243"/>
              </p:ext>
            </p:extLst>
          </p:nvPr>
        </p:nvGraphicFramePr>
        <p:xfrm>
          <a:off x="251520" y="1268761"/>
          <a:ext cx="4680520" cy="22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95994584"/>
              </p:ext>
            </p:extLst>
          </p:nvPr>
        </p:nvGraphicFramePr>
        <p:xfrm>
          <a:off x="-27160" y="4096589"/>
          <a:ext cx="4860032" cy="255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Блок-схема: карточка 19"/>
          <p:cNvSpPr/>
          <p:nvPr/>
        </p:nvSpPr>
        <p:spPr>
          <a:xfrm>
            <a:off x="8082375" y="5505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898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064896" cy="1268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ДИНАМИКА  МУНИЦИПАЛЬНОГО ДОЛГА   </a:t>
            </a:r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В 2022-2024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ГОДАХ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795066" y="2881931"/>
            <a:ext cx="2195736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 2024 году расходы на  обслуживание муниципального долга составили  </a:t>
            </a:r>
            <a:r>
              <a:rPr lang="ru-RU" sz="16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27142664"/>
              </p:ext>
            </p:extLst>
          </p:nvPr>
        </p:nvGraphicFramePr>
        <p:xfrm>
          <a:off x="395536" y="872716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Блок-схема: карточка 8"/>
          <p:cNvSpPr/>
          <p:nvPr/>
        </p:nvSpPr>
        <p:spPr>
          <a:xfrm>
            <a:off x="8199396" y="10230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92394" y="0"/>
            <a:ext cx="3903542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ДОХОДЫ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143526331"/>
              </p:ext>
            </p:extLst>
          </p:nvPr>
        </p:nvGraphicFramePr>
        <p:xfrm>
          <a:off x="395536" y="692696"/>
          <a:ext cx="8280920" cy="594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09" y="5165754"/>
            <a:ext cx="192899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24364"/>
            <a:ext cx="586814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ДОХОДОВ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04154036"/>
              </p:ext>
            </p:extLst>
          </p:nvPr>
        </p:nvGraphicFramePr>
        <p:xfrm>
          <a:off x="211172" y="736781"/>
          <a:ext cx="8568952" cy="582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600" smtClean="0">
                <a:solidFill>
                  <a:srgbClr val="000099"/>
                </a:solidFill>
                <a:latin typeface="Bookman Old Style" pitchFamily="18" charset="0"/>
              </a:rPr>
              <a:t>45 986,2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86626"/>
              </p:ext>
            </p:extLst>
          </p:nvPr>
        </p:nvGraphicFramePr>
        <p:xfrm>
          <a:off x="6516218" y="4293096"/>
          <a:ext cx="2448270" cy="224825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6090"/>
                <a:gridCol w="816090"/>
                <a:gridCol w="816090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86,5</a:t>
                      </a:r>
                    </a:p>
                  </a:txBody>
                  <a:tcPr anchor="ctr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99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13,7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12,6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52728" y="3641205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Структура доходов бюджета, %</a:t>
            </a:r>
            <a:endParaRPr lang="ru-RU" sz="14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5941295" y="3490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087475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1523579"/>
              </p:ext>
            </p:extLst>
          </p:nvPr>
        </p:nvGraphicFramePr>
        <p:xfrm>
          <a:off x="0" y="692696"/>
          <a:ext cx="896448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65904072"/>
              </p:ext>
            </p:extLst>
          </p:nvPr>
        </p:nvGraphicFramePr>
        <p:xfrm>
          <a:off x="3772537" y="692696"/>
          <a:ext cx="5371463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1780" y="5949280"/>
            <a:ext cx="93994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на доходы физических лиц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949280"/>
            <a:ext cx="1008112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Единый налог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 вмененный доход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5955807"/>
            <a:ext cx="97160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Единый сельскохозяйственный налог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349" y="5949280"/>
            <a:ext cx="87428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с применением патента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28592" y="5949280"/>
            <a:ext cx="863080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Государственная пошлина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0001" y="5955807"/>
            <a:ext cx="1090311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с применением упрощенной системы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1938" y="5949280"/>
            <a:ext cx="95648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Налог на добычу полезных ископаемых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7947367" y="41033"/>
            <a:ext cx="882113" cy="579655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10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КРУПНЫЕ   ПРЕДПРИЯТИЯ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 РАЙОНА </a:t>
            </a:r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В 2024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10819651"/>
              </p:ext>
            </p:extLst>
          </p:nvPr>
        </p:nvGraphicFramePr>
        <p:xfrm>
          <a:off x="35496" y="61627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-48545" y="-35382"/>
            <a:ext cx="8424936" cy="1181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 И   СТРУКТУРА    НЕНАЛОГОВЫХ   ДОХОДОВ 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47432252"/>
              </p:ext>
            </p:extLst>
          </p:nvPr>
        </p:nvGraphicFramePr>
        <p:xfrm>
          <a:off x="107504" y="1988840"/>
          <a:ext cx="8928992" cy="436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69314576"/>
              </p:ext>
            </p:extLst>
          </p:nvPr>
        </p:nvGraphicFramePr>
        <p:xfrm>
          <a:off x="1979712" y="663210"/>
          <a:ext cx="50405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6565" y="6189764"/>
            <a:ext cx="1008112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Доходы от продажи земли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4098" y="6190400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Доходы от использования имущества</a:t>
            </a:r>
            <a:endParaRPr lang="ru-RU" sz="1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4541" y="6189764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Плата за негативное воздействие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1458" y="6212873"/>
            <a:ext cx="1080120" cy="553998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Доходы от компенсации затрат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2970" y="6189764"/>
            <a:ext cx="1008112" cy="40011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Штрафы, санкции</a:t>
            </a: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8172131" y="25505"/>
            <a:ext cx="882113" cy="595184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91573232"/>
              </p:ext>
            </p:extLst>
          </p:nvPr>
        </p:nvGraphicFramePr>
        <p:xfrm>
          <a:off x="179512" y="517068"/>
          <a:ext cx="8784976" cy="602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89863119"/>
              </p:ext>
            </p:extLst>
          </p:nvPr>
        </p:nvGraphicFramePr>
        <p:xfrm>
          <a:off x="4732775" y="692696"/>
          <a:ext cx="4428492" cy="309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7908" y="6401991"/>
            <a:ext cx="1008112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Дотации</a:t>
            </a:r>
            <a:endParaRPr lang="ru-RU" sz="10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278" y="6422583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Субвенции</a:t>
            </a:r>
            <a:endParaRPr lang="ru-RU" sz="10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649" y="6401991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6256" y="6420135"/>
            <a:ext cx="1080120" cy="246221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Иные</a:t>
            </a:r>
            <a:r>
              <a:rPr lang="ru-RU" sz="10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МБТ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-6633"/>
            <a:ext cx="7632848" cy="1052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ОБЪЕМ  И СТРУКТУРА  БЕЗВОЗМЕЗДНЫХ   ПОСТУПЛЕНИЙ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7506310" y="-823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083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6125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ТРАНСФЕРТЫ ИЗ  БЮДЖЕТА  СМОЛЕНСКОЙ  ОБЛАСТИ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890785"/>
              </p:ext>
            </p:extLst>
          </p:nvPr>
        </p:nvGraphicFramePr>
        <p:xfrm>
          <a:off x="323528" y="1772816"/>
          <a:ext cx="8640960" cy="40400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96133"/>
                <a:gridCol w="1444827"/>
              </a:tblGrid>
              <a:tr h="40487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оснащение и укрепление</a:t>
                      </a:r>
                      <a:r>
                        <a:rPr lang="ru-RU" sz="1700" b="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МБТ образовательных учреждений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291,7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функционирование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«Точек роста»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443,3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385341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983,2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зданий школ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940,1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модернизацию школьных систем образования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388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возмещение затрат субъектов МСП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1200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укрепление МБТ домов культуры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поддержку отрасли культуры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техническое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оснащение музеев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947,4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из резервного фонда Правительства Смоленской области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387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77280" y="770308"/>
            <a:ext cx="720080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68560" y="770308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 в бюджет муниципального образования  поступило </a:t>
            </a:r>
          </a:p>
          <a:p>
            <a:pPr algn="ctr"/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целевых субсидий на общую сумму 57 287,0 тыс. рублей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083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-61664"/>
            <a:ext cx="96125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ТРАНСФЕРТЫ ИЗ  БЮДЖЕТА  СМОЛЕНСКОЙ  ОБЛАСТИ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7524" y="466818"/>
            <a:ext cx="7344816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1365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 в бюджет муниципального образования  поступило </a:t>
            </a:r>
          </a:p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целевых субвенций на общую сумму 158 993,1 тыс. рублей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47923"/>
              </p:ext>
            </p:extLst>
          </p:nvPr>
        </p:nvGraphicFramePr>
        <p:xfrm>
          <a:off x="323528" y="1293566"/>
          <a:ext cx="8640960" cy="53667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3 771,6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972,0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1 438,4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751,0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431,4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предоставлению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компенсации педагогическим работникам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643,9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расчету и предоставлению дотации бюджетам поселений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210,2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115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168,4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15 066,9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973,9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315,3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1 403,1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562,1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1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676456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МУНИЦИПАЛЬНОЕ  ОБРАЗОВАНИЕ  «ХОЛМ-ЖИРКОВСКИЙ РАЙОН»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92696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874620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434" y="5224316"/>
            <a:ext cx="2232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за 202</a:t>
            </a:r>
            <a:r>
              <a:rPr lang="en-US" sz="15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г.</a:t>
            </a:r>
          </a:p>
          <a:p>
            <a:pPr algn="ctr"/>
            <a:r>
              <a:rPr lang="en-US" sz="1500" b="1" dirty="0" smtClean="0">
                <a:solidFill>
                  <a:srgbClr val="0000FF"/>
                </a:solidFill>
                <a:latin typeface="Bookman Old Style" pitchFamily="18" charset="0"/>
              </a:rPr>
              <a:t>7 716</a:t>
            </a:r>
            <a:r>
              <a:rPr lang="ru-RU" sz="1500" b="1" dirty="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карт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71" y="1769185"/>
            <a:ext cx="4865657" cy="37903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376041478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6130" y="664461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63284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НАПРАВЛЕНИЯ   РАСХОДОВАНИЯ   БЮДЖЕТНЫХ  СРЕДСТВ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8269"/>
              </p:ext>
            </p:extLst>
          </p:nvPr>
        </p:nvGraphicFramePr>
        <p:xfrm>
          <a:off x="251520" y="968137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РАЗДЕЛАМ  БЮДЖЕТНОЙ  КЛАССИФИКАЦИИ  РАСХОДОВ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79678914"/>
              </p:ext>
            </p:extLst>
          </p:nvPr>
        </p:nvGraphicFramePr>
        <p:xfrm>
          <a:off x="179512" y="692696"/>
          <a:ext cx="856895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Блок-схема: карточка 7"/>
          <p:cNvSpPr/>
          <p:nvPr/>
        </p:nvSpPr>
        <p:spPr>
          <a:xfrm>
            <a:off x="8261887" y="627916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27160" y="0"/>
            <a:ext cx="7695504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97438409"/>
              </p:ext>
            </p:extLst>
          </p:nvPr>
        </p:nvGraphicFramePr>
        <p:xfrm>
          <a:off x="179512" y="730094"/>
          <a:ext cx="8784976" cy="591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Блок-схема: карточка 7"/>
          <p:cNvSpPr/>
          <p:nvPr/>
        </p:nvSpPr>
        <p:spPr>
          <a:xfrm>
            <a:off x="7887964" y="8169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579613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60" y="17413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ПУБЛИЧНЫЕ   ОБЯЗАТЕЛЬСТВА  БЮДЖЕТА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graphicFrame>
        <p:nvGraphicFramePr>
          <p:cNvPr id="8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378921"/>
              </p:ext>
            </p:extLst>
          </p:nvPr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00356962"/>
              </p:ext>
            </p:extLst>
          </p:nvPr>
        </p:nvGraphicFramePr>
        <p:xfrm>
          <a:off x="179512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7 074,0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7 026,8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7 958,5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6458424" y="570181"/>
            <a:ext cx="2329408" cy="1980435"/>
          </a:xfrm>
          <a:prstGeom prst="foldedCorner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3500000" scaled="1"/>
            <a:tileRect/>
          </a:gradFill>
          <a:ln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000" dirty="0" smtClean="0">
              <a:latin typeface="Book Antiqua" panose="020406020503050303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56</a:t>
            </a:r>
            <a:r>
              <a:rPr lang="ru-RU" dirty="0" smtClean="0">
                <a:latin typeface="Bookman Old Style" panose="02050604050505020204" pitchFamily="18" charset="0"/>
              </a:rPr>
              <a:t> получателей муниципальных пенсий;</a:t>
            </a: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15</a:t>
            </a:r>
            <a:r>
              <a:rPr lang="ru-RU" dirty="0" smtClean="0">
                <a:latin typeface="Bookman Old Style" panose="02050604050505020204" pitchFamily="18" charset="0"/>
              </a:rPr>
              <a:t> получателя денежных выплат на содержание ребенка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Блок-схема: карточка 16"/>
          <p:cNvSpPr/>
          <p:nvPr/>
        </p:nvSpPr>
        <p:spPr>
          <a:xfrm>
            <a:off x="5353399" y="156039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9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7347" y="179348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МЕЖБЮДЖЕТНЫЕ    ОТНОШЕНИЯ  В  2022-2024 ГОДАХ   </a:t>
            </a:r>
            <a:endParaRPr lang="ru-RU" sz="1600" b="1" dirty="0"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012" y="2760489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692" y="4037833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2023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012" y="5357540"/>
            <a:ext cx="1872208" cy="523220"/>
          </a:xfrm>
          <a:prstGeom prst="rect">
            <a:avLst/>
          </a:prstGeom>
          <a:gradFill flip="none" rotWithShape="1">
            <a:gsLst>
              <a:gs pos="0">
                <a:srgbClr val="6600CC">
                  <a:shade val="30000"/>
                  <a:satMod val="115000"/>
                </a:srgbClr>
              </a:gs>
              <a:gs pos="50000">
                <a:srgbClr val="6600CC">
                  <a:shade val="67500"/>
                  <a:satMod val="115000"/>
                </a:srgbClr>
              </a:gs>
              <a:gs pos="100000">
                <a:srgbClr val="6600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2024 год</a:t>
            </a:r>
            <a:endParaRPr lang="ru-RU" sz="28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138326074"/>
              </p:ext>
            </p:extLst>
          </p:nvPr>
        </p:nvGraphicFramePr>
        <p:xfrm>
          <a:off x="-220658" y="520297"/>
          <a:ext cx="2877068" cy="2098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9287"/>
            <a:ext cx="582725" cy="3794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" y="756845"/>
            <a:ext cx="683568" cy="445167"/>
          </a:xfrm>
          <a:prstGeom prst="rect">
            <a:avLst/>
          </a:prstGeom>
        </p:spPr>
      </p:pic>
      <p:pic>
        <p:nvPicPr>
          <p:cNvPr id="29" name="Рисунок 28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93" y="1647964"/>
            <a:ext cx="924781" cy="70088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21234833"/>
              </p:ext>
            </p:extLst>
          </p:nvPr>
        </p:nvGraphicFramePr>
        <p:xfrm>
          <a:off x="1268349" y="1147866"/>
          <a:ext cx="8085191" cy="506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Блок-схема: карточка 15"/>
          <p:cNvSpPr/>
          <p:nvPr/>
        </p:nvSpPr>
        <p:spPr>
          <a:xfrm>
            <a:off x="8082375" y="66073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31641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В СФЕРЕ ОБРАЗОВАНИЯ И КУЛЬТУРЫ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015208" y="746612"/>
            <a:ext cx="4968552" cy="753178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Показатели уровня средней заработной платы отдельных категорий работников бюджетной сферы.</a:t>
            </a:r>
            <a:endParaRPr lang="ru-RU" sz="1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65220472"/>
              </p:ext>
            </p:extLst>
          </p:nvPr>
        </p:nvGraphicFramePr>
        <p:xfrm>
          <a:off x="31398" y="1556791"/>
          <a:ext cx="8964488" cy="530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1683" y="4405023"/>
            <a:ext cx="1123393" cy="131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4268967"/>
            <a:ext cx="769813" cy="1292276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97398" y="4998831"/>
            <a:ext cx="576064" cy="5858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r="39534" b="1227"/>
          <a:stretch/>
        </p:blipFill>
        <p:spPr>
          <a:xfrm>
            <a:off x="7075009" y="3542478"/>
            <a:ext cx="666078" cy="21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651" r="5415" b="-651"/>
          <a:stretch/>
        </p:blipFill>
        <p:spPr>
          <a:xfrm>
            <a:off x="2893230" y="4037017"/>
            <a:ext cx="1254804" cy="163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1835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1835" y="-1"/>
            <a:ext cx="9528717" cy="1323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8864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  О  ДОХОДАХ  И  РАСХОДАХ  НА  ДУШУ  НАСЕЛЕНИЯ В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2024 году 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73324" y="898241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463 230,6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940152" y="908140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466 074,0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7,5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0,3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52,9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31,9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3,2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2932995" y="1768542"/>
            <a:ext cx="3528392" cy="1402804"/>
          </a:xfrm>
          <a:prstGeom prst="ribbon">
            <a:avLst/>
          </a:prstGeom>
          <a:solidFill>
            <a:srgbClr val="99CCFF"/>
          </a:solidFill>
          <a:ln w="95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2023 год </a:t>
            </a:r>
          </a:p>
          <a:p>
            <a:pPr lvl="0"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7 641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2" y="4259039"/>
            <a:ext cx="1244366" cy="12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84805" y="-14314"/>
            <a:ext cx="871296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ПРОГРАММНЫЕ И НЕПОГРАММНЫЕ  НАПРАВЛЕНИЯ   РАСХОДОВ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3664899"/>
              </p:ext>
            </p:extLst>
          </p:nvPr>
        </p:nvGraphicFramePr>
        <p:xfrm>
          <a:off x="251520" y="692696"/>
          <a:ext cx="891214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809960"/>
              </p:ext>
            </p:extLst>
          </p:nvPr>
        </p:nvGraphicFramePr>
        <p:xfrm>
          <a:off x="2339752" y="4859021"/>
          <a:ext cx="6813484" cy="188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668"/>
                <a:gridCol w="1556008"/>
                <a:gridCol w="1609663"/>
                <a:gridCol w="1475145"/>
              </a:tblGrid>
              <a:tr h="376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Sitka Small" panose="02000505000000020004" pitchFamily="2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8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915,5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(2,6 %)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7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061,9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(1,8 %)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Sitka Small" panose="02000505000000020004" pitchFamily="2" charset="0"/>
                        </a:rPr>
                        <a:t>8</a:t>
                      </a:r>
                      <a:r>
                        <a:rPr lang="ru-RU" sz="1600" b="0" baseline="0" dirty="0" smtClean="0">
                          <a:latin typeface="Sitka Small" panose="02000505000000020004" pitchFamily="2" charset="0"/>
                        </a:rPr>
                        <a:t> 999,6</a:t>
                      </a:r>
                      <a:endParaRPr lang="ru-RU" sz="1600" b="0" dirty="0" smtClean="0"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(1,9 %)</a:t>
                      </a:r>
                      <a:endParaRPr lang="ru-RU" sz="1600" b="0" dirty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Sitka Small" panose="02000505000000020004" pitchFamily="2" charset="0"/>
                        </a:rPr>
                        <a:t>Программные расходы</a:t>
                      </a:r>
                      <a:endParaRPr lang="ru-RU" sz="160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333</a:t>
                      </a:r>
                      <a:r>
                        <a:rPr lang="ru-RU" sz="1600" b="0" baseline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 310,2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(97,4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%)</a:t>
                      </a:r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390</a:t>
                      </a:r>
                      <a:r>
                        <a:rPr lang="ru-RU" sz="1600" b="0" baseline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 925,1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(98,2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%)</a:t>
                      </a:r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 smtClean="0">
                          <a:solidFill>
                            <a:schemeClr val="dk1"/>
                          </a:solidFill>
                          <a:latin typeface="Sitka Small" panose="02000505000000020004" pitchFamily="2" charset="0"/>
                        </a:rPr>
                        <a:t>457 074,4</a:t>
                      </a:r>
                      <a:endParaRPr lang="ru-RU" sz="1600" b="0" dirty="0" smtClean="0">
                        <a:solidFill>
                          <a:srgbClr val="FF0000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(98,1</a:t>
                      </a:r>
                      <a:r>
                        <a:rPr lang="ru-RU" sz="1600" b="0" baseline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FF0000"/>
                          </a:solidFill>
                          <a:latin typeface="Sitka Small" panose="02000505000000020004" pitchFamily="2" charset="0"/>
                        </a:rPr>
                        <a:t>%)</a:t>
                      </a:r>
                      <a:endParaRPr lang="ru-RU" sz="1600" b="0" dirty="0"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455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РАСХОДЫ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342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225,7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397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987,0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466</a:t>
                      </a:r>
                      <a:r>
                        <a:rPr lang="ru-RU" sz="1600" b="1" baseline="0" dirty="0" smtClean="0">
                          <a:latin typeface="Sitka Small" panose="02000505000000020004" pitchFamily="2" charset="0"/>
                        </a:rPr>
                        <a:t> 074,0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143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Блок-схема: карточка 13"/>
          <p:cNvSpPr/>
          <p:nvPr/>
        </p:nvSpPr>
        <p:spPr>
          <a:xfrm>
            <a:off x="8240632" y="4260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" y="4706296"/>
            <a:ext cx="219884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3528" y="23792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-1483"/>
            <a:ext cx="8136904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490" y="-1483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ПЕРЕЧЕНЬ ДЕЙСТВУЮЩИХ   МУНИЦИПАЛЬНЫХ  ПРОГРАММ</a:t>
            </a:r>
            <a:r>
              <a:rPr lang="ru-RU" sz="1600" dirty="0" smtClean="0">
                <a:latin typeface="Sitka Small" panose="02000505000000020004" pitchFamily="2" charset="0"/>
              </a:rPr>
              <a:t> 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53863"/>
              </p:ext>
            </p:extLst>
          </p:nvPr>
        </p:nvGraphicFramePr>
        <p:xfrm>
          <a:off x="36004" y="544210"/>
          <a:ext cx="9144000" cy="6242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020694">
                <a:tc>
                  <a:txBody>
                    <a:bodyPr/>
                    <a:lstStyle/>
                    <a:p>
                      <a:r>
                        <a:rPr lang="ru-RU" sz="12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СОЦИАЛЬНАЯ  НАПРАВЛЕННОСТЬ</a:t>
                      </a: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358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451,0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78,4 %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258 247,5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96 527,5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50,2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268,2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«Укрепление общественного здоровья»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– 18,1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«Сохранение, охрана объектов культурного наследия, расположенных на территории муниципального образования «Холм-Жирковский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3 294,5</a:t>
                      </a:r>
                      <a:endParaRPr lang="ru-RU" sz="12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213718">
                <a:tc>
                  <a:txBody>
                    <a:bodyPr/>
                    <a:lstStyle/>
                    <a:p>
                      <a:pPr algn="just"/>
                      <a:r>
                        <a:rPr lang="ru-RU" sz="12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ПОДДЕРЖКА  ОТРАСЛЕЙ  ЭКОНОМИКИ: </a:t>
                      </a:r>
                      <a:r>
                        <a:rPr lang="ru-RU" sz="1200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1200" b="1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2 482,1 тыс. рублей или 0,5 %</a:t>
                      </a:r>
                      <a:endParaRPr lang="ru-RU" sz="12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1 457,9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 сельского хозяйства в муниципальном образовании «Холм-Жирковский район»-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1 000,0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24,2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570310">
                <a:tc>
                  <a:txBody>
                    <a:bodyPr/>
                    <a:lstStyle/>
                    <a:p>
                      <a:pPr algn="l"/>
                      <a:r>
                        <a:rPr lang="ru-RU" sz="12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МУНИЦИПАЛЬНОЕ</a:t>
                      </a:r>
                      <a:r>
                        <a:rPr lang="ru-RU" sz="12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УПРАВЛЕНИЕ</a:t>
                      </a:r>
                      <a:r>
                        <a:rPr lang="ru-RU" sz="12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200" b="1" u="none" baseline="0" dirty="0" smtClean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200" b="1" u="non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95 752,1</a:t>
                      </a:r>
                      <a:r>
                        <a:rPr lang="ru-RU" sz="12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20,9 %</a:t>
                      </a:r>
                      <a:endParaRPr lang="ru-RU" sz="12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области»-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303,7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36 705,3 </a:t>
                      </a:r>
                      <a:endParaRPr lang="ru-RU" sz="12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- 14 617,1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126,0</a:t>
                      </a:r>
                      <a:endPara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0472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ОБЕСПЕЧЕНИЕ БЕЗОПАСНЫХ УСЛОВИЙ ЖИЗНЕДЕЯТЕЛЬНОСТИ:</a:t>
                      </a:r>
                      <a:r>
                        <a:rPr lang="ru-RU" sz="1200" b="1" u="non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    375,9</a:t>
                      </a:r>
                      <a:r>
                        <a:rPr lang="ru-RU" sz="12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0,1%</a:t>
                      </a:r>
                      <a:endParaRPr lang="ru-RU" sz="12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 -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7,8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363,1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Обеспечение безопасности дорожного движения» – 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5,0</a:t>
                      </a:r>
                      <a:endParaRPr lang="ru-RU" sz="12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548640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8208135" y="3996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20231" cy="5760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76278641"/>
              </p:ext>
            </p:extLst>
          </p:nvPr>
        </p:nvGraphicFramePr>
        <p:xfrm>
          <a:off x="107504" y="836712"/>
          <a:ext cx="612068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49100762"/>
              </p:ext>
            </p:extLst>
          </p:nvPr>
        </p:nvGraphicFramePr>
        <p:xfrm>
          <a:off x="107504" y="1717618"/>
          <a:ext cx="6120680" cy="99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215820"/>
              </p:ext>
            </p:extLst>
          </p:nvPr>
        </p:nvGraphicFramePr>
        <p:xfrm>
          <a:off x="4932040" y="3140967"/>
          <a:ext cx="4032448" cy="3564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751"/>
                <a:gridCol w="950741"/>
                <a:gridCol w="917956"/>
              </a:tblGrid>
              <a:tr h="45138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0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672322">
                <a:tc>
                  <a:txBody>
                    <a:bodyPr/>
                    <a:lstStyle/>
                    <a:p>
                      <a:pPr algn="just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услуг, оказанных структурными подразделениями Администрации МО, ед.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103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2441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Удовлетворенность населения деятельностью Администрации МО,%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47,9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53,0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6814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района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243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259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8912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Расходы на содержание работников органов местного самоуправления, тыс. рублей</a:t>
                      </a:r>
                    </a:p>
                  </a:txBody>
                  <a:tcPr>
                    <a:solidFill>
                      <a:srgbClr val="F0F5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6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764,1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5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6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732,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0F5FA"/>
                    </a:solidFill>
                  </a:tcPr>
                </a:tc>
              </a:tr>
            </a:tbl>
          </a:graphicData>
        </a:graphic>
      </p:graphicFrame>
      <p:pic>
        <p:nvPicPr>
          <p:cNvPr id="17" name="Рисунок 16" descr="руководство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19772" y="992322"/>
            <a:ext cx="2800510" cy="1594893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207042976"/>
              </p:ext>
            </p:extLst>
          </p:nvPr>
        </p:nvGraphicFramePr>
        <p:xfrm>
          <a:off x="260334" y="2696403"/>
          <a:ext cx="459969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Блок-схема: карточка 20"/>
          <p:cNvSpPr/>
          <p:nvPr/>
        </p:nvSpPr>
        <p:spPr>
          <a:xfrm>
            <a:off x="8082375" y="222608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15556" y="38910"/>
            <a:ext cx="7848872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65558288"/>
              </p:ext>
            </p:extLst>
          </p:nvPr>
        </p:nvGraphicFramePr>
        <p:xfrm>
          <a:off x="114161" y="627436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963781915"/>
              </p:ext>
            </p:extLst>
          </p:nvPr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640500120"/>
              </p:ext>
            </p:extLst>
          </p:nvPr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211829361"/>
              </p:ext>
            </p:extLst>
          </p:nvPr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6023" y="66644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л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57678159"/>
              </p:ext>
            </p:extLst>
          </p:nvPr>
        </p:nvGraphicFramePr>
        <p:xfrm>
          <a:off x="107504" y="1700808"/>
          <a:ext cx="48965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55303669"/>
              </p:ext>
            </p:extLst>
          </p:nvPr>
        </p:nvGraphicFramePr>
        <p:xfrm>
          <a:off x="157512" y="2456253"/>
          <a:ext cx="463051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90366"/>
              </p:ext>
            </p:extLst>
          </p:nvPr>
        </p:nvGraphicFramePr>
        <p:xfrm>
          <a:off x="97764" y="4170643"/>
          <a:ext cx="5482348" cy="2629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794"/>
                <a:gridCol w="927944"/>
                <a:gridCol w="938610"/>
              </a:tblGrid>
              <a:tr h="4183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621327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85058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Средний показатель качества финансового менеджмента главных администраторов средств бюджета муниципального образования «Холм-Жирковский район» Смоленской области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4,1</a:t>
                      </a:r>
                      <a:endParaRPr lang="ru-RU" sz="1600" b="1" i="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i="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4,2</a:t>
                      </a:r>
                      <a:endParaRPr lang="ru-RU" sz="1600" b="1" i="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2132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12,6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68521705"/>
              </p:ext>
            </p:extLst>
          </p:nvPr>
        </p:nvGraphicFramePr>
        <p:xfrm>
          <a:off x="4716015" y="1196752"/>
          <a:ext cx="4263179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70364" y="919885"/>
            <a:ext cx="9073636" cy="786240"/>
            <a:chOff x="0" y="2923"/>
            <a:chExt cx="6120680" cy="786240"/>
          </a:xfrm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923"/>
              <a:ext cx="6120680" cy="78624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8381" y="41304"/>
              <a:ext cx="6043918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u="sng" kern="1200" dirty="0" smtClean="0">
                  <a:latin typeface="Sitka Small" panose="02000505000000020004" pitchFamily="2" charset="0"/>
                </a:rPr>
                <a:t>Цель</a:t>
              </a:r>
              <a:r>
                <a:rPr lang="ru-RU" sz="1400" b="1" kern="1200" dirty="0" smtClean="0">
                  <a:latin typeface="Sitka Small" panose="02000505000000020004" pitchFamily="2" charset="0"/>
                </a:rPr>
                <a:t>: </a:t>
              </a:r>
              <a:r>
                <a:rPr lang="ru-RU" sz="1400" kern="1200" dirty="0" smtClean="0">
                  <a:latin typeface="Sitka Small" panose="02000505000000020004" pitchFamily="2" charset="0"/>
                </a:rPr>
                <a:t>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и устойчивости бюджетной системы, повышение качества управления муниципальными финанс</a:t>
              </a:r>
              <a:r>
                <a:rPr lang="ru-RU" sz="1400" dirty="0" smtClean="0">
                  <a:latin typeface="Sitka Small" panose="02000505000000020004" pitchFamily="2" charset="0"/>
                </a:rPr>
                <a:t>ами.</a:t>
              </a:r>
              <a:endParaRPr lang="ru-RU" sz="14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6822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Блок-схема: карточка 23"/>
          <p:cNvSpPr/>
          <p:nvPr/>
        </p:nvSpPr>
        <p:spPr>
          <a:xfrm>
            <a:off x="8204989" y="1716761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713588931"/>
              </p:ext>
            </p:extLst>
          </p:nvPr>
        </p:nvGraphicFramePr>
        <p:xfrm>
          <a:off x="5580113" y="2347711"/>
          <a:ext cx="350699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34780" y="1716761"/>
            <a:ext cx="2098613" cy="11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79942711"/>
              </p:ext>
            </p:extLst>
          </p:nvPr>
        </p:nvGraphicFramePr>
        <p:xfrm>
          <a:off x="107504" y="764704"/>
          <a:ext cx="903649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727755"/>
              </p:ext>
            </p:extLst>
          </p:nvPr>
        </p:nvGraphicFramePr>
        <p:xfrm>
          <a:off x="93295" y="3635713"/>
          <a:ext cx="4293295" cy="3159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931"/>
                <a:gridCol w="796182"/>
                <a:gridCol w="796182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2022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6730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детей в возрасте 1,5-7 лет, получающих услуги дошкольного образования,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61,0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62,0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охвате детей от 5 до 18 лет,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охваченных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дополнительным образованием,%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93,4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8499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Удельный вес обучающихся, которым предоставлены все современные условия обучения, 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учреждений, требующих ремонта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90,0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80,0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42162" y="2333155"/>
            <a:ext cx="4195562" cy="1200329"/>
          </a:xfrm>
          <a:prstGeom prst="rect">
            <a:avLst/>
          </a:prstGeom>
          <a:gradFill flip="none" rotWithShape="1">
            <a:gsLst>
              <a:gs pos="0">
                <a:srgbClr val="D5D5FF">
                  <a:shade val="30000"/>
                  <a:satMod val="115000"/>
                </a:srgbClr>
              </a:gs>
              <a:gs pos="50000">
                <a:srgbClr val="D5D5FF">
                  <a:shade val="67500"/>
                  <a:satMod val="115000"/>
                </a:srgbClr>
              </a:gs>
              <a:gs pos="100000">
                <a:srgbClr val="D5D5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68 418,8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областного и федерального бюджетов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189 828,7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124832" y="1504952"/>
            <a:ext cx="4896544" cy="730080"/>
            <a:chOff x="0" y="31003"/>
            <a:chExt cx="4896544" cy="730080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1003"/>
              <a:ext cx="4896544" cy="7300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5640" y="66643"/>
              <a:ext cx="4825264" cy="6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Sitka Small" panose="02000505000000020004" pitchFamily="2" charset="0"/>
                </a:rPr>
                <a:t>В 2024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году на реализацию программы было направлено  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258 247,5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 или 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99,4 %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 к годовому плану (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259 938,1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рублей), в т. ч.:</a:t>
              </a:r>
              <a:endParaRPr lang="ru-RU" sz="13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448269115"/>
              </p:ext>
            </p:extLst>
          </p:nvPr>
        </p:nvGraphicFramePr>
        <p:xfrm>
          <a:off x="4985375" y="2469885"/>
          <a:ext cx="345638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5" name="Блок-схема: карточка 34"/>
          <p:cNvSpPr/>
          <p:nvPr/>
        </p:nvSpPr>
        <p:spPr>
          <a:xfrm>
            <a:off x="8261887" y="1621571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81" y="1675639"/>
            <a:ext cx="2650958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1655731"/>
              </p:ext>
            </p:extLst>
          </p:nvPr>
        </p:nvGraphicFramePr>
        <p:xfrm>
          <a:off x="683568" y="692695"/>
          <a:ext cx="7992888" cy="5976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88639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3660538" y="66245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Блок-схема: карточка 13"/>
          <p:cNvSpPr/>
          <p:nvPr/>
        </p:nvSpPr>
        <p:spPr>
          <a:xfrm>
            <a:off x="8131948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171674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-1948" y="2274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7,9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49" y="976830"/>
            <a:ext cx="732173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36 599,4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7,9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chemeClr val="bg1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2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р</a:t>
            </a:r>
            <a:r>
              <a:rPr sz="16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асходов</a:t>
            </a:r>
            <a:r>
              <a:rPr sz="1600" spc="3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3028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lang="ru-RU"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ывали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chemeClr val="bg1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(</a:t>
            </a:r>
            <a:r>
              <a:rPr lang="ru-RU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МБОУ)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202  детям 57  работниками основного персонала.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2024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30 979,1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4 524,6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/>
                <a:t> </a:t>
              </a:r>
              <a:r>
                <a:rPr lang="ru-RU" sz="1600" dirty="0" smtClean="0"/>
                <a:t>385,5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6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710,2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На изготовление проектно-сметной документации и ее государственная экспертиза.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10588" y="666442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7169" y="5858114"/>
            <a:ext cx="403860" cy="4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176 572,3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37,9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57210" y="2848567"/>
            <a:ext cx="314071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</a:t>
            </a:r>
            <a:r>
              <a:rPr lang="ru-RU"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ли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были оказаны  786  ребенку 204 работниками основного персонала.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143 983,3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На  капитальный ремонт, укрепление материально-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технической  базы и фонд   заработной платы работников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общеобразовательных учреждений.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16 099,8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3 891,3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6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11 075,3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37,9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1 522,6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80882" y="6854291"/>
              <a:ext cx="6739256" cy="78933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3" y="456657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pic>
        <p:nvPicPr>
          <p:cNvPr id="6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pic>
        <p:nvPicPr>
          <p:cNvPr id="80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sp>
        <p:nvSpPr>
          <p:cNvPr id="82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9618114"/>
              </p:ext>
            </p:extLst>
          </p:nvPr>
        </p:nvGraphicFramePr>
        <p:xfrm>
          <a:off x="251520" y="889785"/>
          <a:ext cx="8712968" cy="556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03848" y="3156073"/>
            <a:ext cx="2880320" cy="11488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Улучшение материально-технического состояния школ Холм-Жирковского района в 2024 году</a:t>
            </a:r>
            <a:endParaRPr lang="ru-RU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9" y="2374562"/>
            <a:ext cx="2822173" cy="2822173"/>
          </a:xfrm>
          <a:prstGeom prst="rect">
            <a:avLst/>
          </a:prstGeom>
        </p:spPr>
      </p:pic>
      <p:pic>
        <p:nvPicPr>
          <p:cNvPr id="13" name="object 6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31131" y="1835414"/>
            <a:ext cx="615696" cy="615695"/>
          </a:xfrm>
          <a:prstGeom prst="rect">
            <a:avLst/>
          </a:prstGeom>
        </p:spPr>
      </p:pic>
      <p:pic>
        <p:nvPicPr>
          <p:cNvPr id="15" name="object 5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73868" y="4994956"/>
            <a:ext cx="454151" cy="454152"/>
          </a:xfrm>
          <a:prstGeom prst="rect">
            <a:avLst/>
          </a:prstGeom>
        </p:spPr>
      </p:pic>
      <p:pic>
        <p:nvPicPr>
          <p:cNvPr id="17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71711" y="5037847"/>
            <a:ext cx="496233" cy="411261"/>
          </a:xfrm>
          <a:prstGeom prst="rect">
            <a:avLst/>
          </a:prstGeom>
        </p:spPr>
      </p:pic>
      <p:pic>
        <p:nvPicPr>
          <p:cNvPr id="19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5759" y="7917179"/>
            <a:ext cx="167640" cy="141731"/>
          </a:xfrm>
          <a:prstGeom prst="rect">
            <a:avLst/>
          </a:prstGeom>
        </p:spPr>
      </p:pic>
      <p:pic>
        <p:nvPicPr>
          <p:cNvPr id="20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47583" y="5222032"/>
            <a:ext cx="167640" cy="141731"/>
          </a:xfrm>
          <a:prstGeom prst="rect">
            <a:avLst/>
          </a:prstGeom>
        </p:spPr>
      </p:pic>
      <p:pic>
        <p:nvPicPr>
          <p:cNvPr id="21" name="object 6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93095" y="1848467"/>
            <a:ext cx="615696" cy="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11 148,8 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7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35584" y="1986249"/>
            <a:ext cx="3140710" cy="26359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chemeClr val="bg1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chemeClr val="bg1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chemeClr val="bg1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 оказаны  777  детям 11 работниками основного персонала .</a:t>
            </a:r>
            <a:endParaRPr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Фактические  расходы бюджета по данному направлению расходов в 2024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 10 609,7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412,1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127,0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8823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600" dirty="0" smtClean="0">
                  <a:solidFill>
                    <a:schemeClr val="bg2">
                      <a:lumMod val="50000"/>
                    </a:schemeClr>
                  </a:solidFill>
                </a:rPr>
                <a:t>Приобретение строительных материалов для ремонта здания котельной и приобретение электрического котла в Доме творчества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 rot="21222337"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2,4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44428" y="6646349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" name="object 6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28956" y="4723421"/>
            <a:ext cx="661579" cy="5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85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49717992"/>
              </p:ext>
            </p:extLst>
          </p:nvPr>
        </p:nvGraphicFramePr>
        <p:xfrm>
          <a:off x="5671785" y="1268762"/>
          <a:ext cx="3491880" cy="131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16519899"/>
              </p:ext>
            </p:extLst>
          </p:nvPr>
        </p:nvGraphicFramePr>
        <p:xfrm>
          <a:off x="251520" y="1844824"/>
          <a:ext cx="468052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3588717"/>
              </p:ext>
            </p:extLst>
          </p:nvPr>
        </p:nvGraphicFramePr>
        <p:xfrm>
          <a:off x="107504" y="836712"/>
          <a:ext cx="547260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025357401"/>
              </p:ext>
            </p:extLst>
          </p:nvPr>
        </p:nvGraphicFramePr>
        <p:xfrm>
          <a:off x="-18107" y="2636912"/>
          <a:ext cx="5176782" cy="427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4" name="Стрелка вправо с вырезом 33"/>
          <p:cNvSpPr/>
          <p:nvPr/>
        </p:nvSpPr>
        <p:spPr>
          <a:xfrm>
            <a:off x="5019519" y="1722224"/>
            <a:ext cx="648072" cy="484632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5486400" y="6748528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07010"/>
              </p:ext>
            </p:extLst>
          </p:nvPr>
        </p:nvGraphicFramePr>
        <p:xfrm>
          <a:off x="5292080" y="3068960"/>
          <a:ext cx="3851920" cy="3508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725"/>
                <a:gridCol w="711946"/>
                <a:gridCol w="745249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61960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населения,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принимающего участие в культурно-досуговых мероприятиях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</a:t>
                      </a:r>
                      <a:r>
                        <a:rPr lang="ru-RU" sz="1600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644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062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Процент обслуживания населения муниципальными библиотеками,%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85,0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89,0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9737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населения района, посетившего муниципальные музей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35,8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36,7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dirty="0" smtClean="0">
                          <a:effectLst/>
                          <a:latin typeface="Sitka Small" panose="02000505000000020004" pitchFamily="2" charset="0"/>
                          <a:ea typeface="Calibri" panose="020F0502020204030204" pitchFamily="34" charset="0"/>
                        </a:rPr>
                        <a:t>Удельный вес занимающихся физической культурой и спортом от численности граждан, проживающих на территории района, %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36,7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44,3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88313"/>
            <a:ext cx="1167599" cy="1471144"/>
          </a:xfrm>
          <a:prstGeom prst="rect">
            <a:avLst/>
          </a:prstGeom>
        </p:spPr>
      </p:pic>
      <p:sp>
        <p:nvSpPr>
          <p:cNvPr id="20" name="Блок-схема: карточка 19"/>
          <p:cNvSpPr/>
          <p:nvPr/>
        </p:nvSpPr>
        <p:spPr>
          <a:xfrm>
            <a:off x="4902498" y="242207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4094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63" name="object 61"/>
          <p:cNvGrpSpPr/>
          <p:nvPr/>
        </p:nvGrpSpPr>
        <p:grpSpPr>
          <a:xfrm>
            <a:off x="344163" y="873106"/>
            <a:ext cx="2813685" cy="2106295"/>
            <a:chOff x="646176" y="2516123"/>
            <a:chExt cx="2813685" cy="2106295"/>
          </a:xfrm>
        </p:grpSpPr>
        <p:sp>
          <p:nvSpPr>
            <p:cNvPr id="64" name="object 62"/>
            <p:cNvSpPr/>
            <p:nvPr/>
          </p:nvSpPr>
          <p:spPr>
            <a:xfrm>
              <a:off x="2662427" y="2523743"/>
              <a:ext cx="797560" cy="2098675"/>
            </a:xfrm>
            <a:custGeom>
              <a:avLst/>
              <a:gdLst/>
              <a:ahLst/>
              <a:cxnLst/>
              <a:rect l="l" t="t" r="r" b="b"/>
              <a:pathLst>
                <a:path w="797560" h="2098675">
                  <a:moveTo>
                    <a:pt x="620776" y="0"/>
                  </a:moveTo>
                  <a:lnTo>
                    <a:pt x="0" y="0"/>
                  </a:lnTo>
                  <a:lnTo>
                    <a:pt x="0" y="2098547"/>
                  </a:lnTo>
                  <a:lnTo>
                    <a:pt x="620776" y="2098547"/>
                  </a:lnTo>
                  <a:lnTo>
                    <a:pt x="666818" y="2092956"/>
                  </a:lnTo>
                  <a:lnTo>
                    <a:pt x="708697" y="2077268"/>
                  </a:lnTo>
                  <a:lnTo>
                    <a:pt x="744537" y="2053113"/>
                  </a:lnTo>
                  <a:lnTo>
                    <a:pt x="772461" y="2022122"/>
                  </a:lnTo>
                  <a:lnTo>
                    <a:pt x="790591" y="1985923"/>
                  </a:lnTo>
                  <a:lnTo>
                    <a:pt x="797051" y="1946147"/>
                  </a:lnTo>
                  <a:lnTo>
                    <a:pt x="797051" y="1940305"/>
                  </a:lnTo>
                  <a:lnTo>
                    <a:pt x="791461" y="1892575"/>
                  </a:lnTo>
                  <a:lnTo>
                    <a:pt x="775130" y="1848538"/>
                  </a:lnTo>
                  <a:lnTo>
                    <a:pt x="748716" y="1809025"/>
                  </a:lnTo>
                  <a:lnTo>
                    <a:pt x="712878" y="1774864"/>
                  </a:lnTo>
                  <a:lnTo>
                    <a:pt x="668274" y="1746884"/>
                  </a:lnTo>
                  <a:lnTo>
                    <a:pt x="622874" y="1722360"/>
                  </a:lnTo>
                  <a:lnTo>
                    <a:pt x="579321" y="1695742"/>
                  </a:lnTo>
                  <a:lnTo>
                    <a:pt x="537703" y="1667111"/>
                  </a:lnTo>
                  <a:lnTo>
                    <a:pt x="498112" y="1636544"/>
                  </a:lnTo>
                  <a:lnTo>
                    <a:pt x="460639" y="1604120"/>
                  </a:lnTo>
                  <a:lnTo>
                    <a:pt x="425374" y="1569917"/>
                  </a:lnTo>
                  <a:lnTo>
                    <a:pt x="392409" y="1534014"/>
                  </a:lnTo>
                  <a:lnTo>
                    <a:pt x="361834" y="1496489"/>
                  </a:lnTo>
                  <a:lnTo>
                    <a:pt x="333740" y="1457420"/>
                  </a:lnTo>
                  <a:lnTo>
                    <a:pt x="308217" y="1416886"/>
                  </a:lnTo>
                  <a:lnTo>
                    <a:pt x="285357" y="1374965"/>
                  </a:lnTo>
                  <a:lnTo>
                    <a:pt x="265251" y="1331736"/>
                  </a:lnTo>
                  <a:lnTo>
                    <a:pt x="247988" y="1287276"/>
                  </a:lnTo>
                  <a:lnTo>
                    <a:pt x="233661" y="1241665"/>
                  </a:lnTo>
                  <a:lnTo>
                    <a:pt x="222359" y="1194981"/>
                  </a:lnTo>
                  <a:lnTo>
                    <a:pt x="214174" y="1147302"/>
                  </a:lnTo>
                  <a:lnTo>
                    <a:pt x="209197" y="1098707"/>
                  </a:lnTo>
                  <a:lnTo>
                    <a:pt x="207518" y="1049273"/>
                  </a:lnTo>
                  <a:lnTo>
                    <a:pt x="209197" y="999840"/>
                  </a:lnTo>
                  <a:lnTo>
                    <a:pt x="214174" y="951245"/>
                  </a:lnTo>
                  <a:lnTo>
                    <a:pt x="222359" y="903566"/>
                  </a:lnTo>
                  <a:lnTo>
                    <a:pt x="233661" y="856882"/>
                  </a:lnTo>
                  <a:lnTo>
                    <a:pt x="247988" y="811271"/>
                  </a:lnTo>
                  <a:lnTo>
                    <a:pt x="265251" y="766811"/>
                  </a:lnTo>
                  <a:lnTo>
                    <a:pt x="285357" y="723582"/>
                  </a:lnTo>
                  <a:lnTo>
                    <a:pt x="308217" y="681661"/>
                  </a:lnTo>
                  <a:lnTo>
                    <a:pt x="333740" y="641127"/>
                  </a:lnTo>
                  <a:lnTo>
                    <a:pt x="361834" y="602058"/>
                  </a:lnTo>
                  <a:lnTo>
                    <a:pt x="392409" y="564533"/>
                  </a:lnTo>
                  <a:lnTo>
                    <a:pt x="425374" y="528630"/>
                  </a:lnTo>
                  <a:lnTo>
                    <a:pt x="460639" y="494427"/>
                  </a:lnTo>
                  <a:lnTo>
                    <a:pt x="498112" y="462003"/>
                  </a:lnTo>
                  <a:lnTo>
                    <a:pt x="537703" y="431436"/>
                  </a:lnTo>
                  <a:lnTo>
                    <a:pt x="579321" y="402805"/>
                  </a:lnTo>
                  <a:lnTo>
                    <a:pt x="622874" y="376187"/>
                  </a:lnTo>
                  <a:lnTo>
                    <a:pt x="668274" y="351663"/>
                  </a:lnTo>
                  <a:lnTo>
                    <a:pt x="712878" y="323063"/>
                  </a:lnTo>
                  <a:lnTo>
                    <a:pt x="748716" y="287429"/>
                  </a:lnTo>
                  <a:lnTo>
                    <a:pt x="775130" y="246168"/>
                  </a:lnTo>
                  <a:lnTo>
                    <a:pt x="791461" y="200689"/>
                  </a:lnTo>
                  <a:lnTo>
                    <a:pt x="797051" y="152400"/>
                  </a:lnTo>
                  <a:lnTo>
                    <a:pt x="791058" y="112624"/>
                  </a:lnTo>
                  <a:lnTo>
                    <a:pt x="773956" y="76425"/>
                  </a:lnTo>
                  <a:lnTo>
                    <a:pt x="747061" y="45434"/>
                  </a:lnTo>
                  <a:lnTo>
                    <a:pt x="711689" y="21279"/>
                  </a:lnTo>
                  <a:lnTo>
                    <a:pt x="669155" y="5591"/>
                  </a:lnTo>
                  <a:lnTo>
                    <a:pt x="620776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6379" y="2516123"/>
              <a:ext cx="1874520" cy="2098548"/>
            </a:xfrm>
            <a:prstGeom prst="rect">
              <a:avLst/>
            </a:prstGeom>
          </p:spPr>
        </p:pic>
        <p:pic>
          <p:nvPicPr>
            <p:cNvPr id="72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6176" y="2516123"/>
              <a:ext cx="1874520" cy="2098548"/>
            </a:xfrm>
            <a:prstGeom prst="rect">
              <a:avLst/>
            </a:prstGeom>
          </p:spPr>
        </p:pic>
      </p:grpSp>
      <p:grpSp>
        <p:nvGrpSpPr>
          <p:cNvPr id="73" name="object 53"/>
          <p:cNvGrpSpPr/>
          <p:nvPr/>
        </p:nvGrpSpPr>
        <p:grpSpPr>
          <a:xfrm>
            <a:off x="4997968" y="875328"/>
            <a:ext cx="3961922" cy="2109470"/>
            <a:chOff x="5143500" y="2531364"/>
            <a:chExt cx="6664959" cy="2109470"/>
          </a:xfrm>
        </p:grpSpPr>
        <p:sp>
          <p:nvSpPr>
            <p:cNvPr id="74" name="object 54"/>
            <p:cNvSpPr/>
            <p:nvPr/>
          </p:nvSpPr>
          <p:spPr>
            <a:xfrm>
              <a:off x="5143500" y="2531364"/>
              <a:ext cx="1201420" cy="2108200"/>
            </a:xfrm>
            <a:custGeom>
              <a:avLst/>
              <a:gdLst/>
              <a:ahLst/>
              <a:cxnLst/>
              <a:rect l="l" t="t" r="r" b="b"/>
              <a:pathLst>
                <a:path w="1201420" h="2108200">
                  <a:moveTo>
                    <a:pt x="1200912" y="0"/>
                  </a:moveTo>
                  <a:lnTo>
                    <a:pt x="195452" y="0"/>
                  </a:lnTo>
                  <a:lnTo>
                    <a:pt x="144462" y="5612"/>
                  </a:lnTo>
                  <a:lnTo>
                    <a:pt x="98043" y="21364"/>
                  </a:lnTo>
                  <a:lnTo>
                    <a:pt x="58292" y="45624"/>
                  </a:lnTo>
                  <a:lnTo>
                    <a:pt x="27304" y="76764"/>
                  </a:lnTo>
                  <a:lnTo>
                    <a:pt x="7175" y="113153"/>
                  </a:lnTo>
                  <a:lnTo>
                    <a:pt x="0" y="153162"/>
                  </a:lnTo>
                  <a:lnTo>
                    <a:pt x="6202" y="201616"/>
                  </a:lnTo>
                  <a:lnTo>
                    <a:pt x="24323" y="247272"/>
                  </a:lnTo>
                  <a:lnTo>
                    <a:pt x="53629" y="288703"/>
                  </a:lnTo>
                  <a:lnTo>
                    <a:pt x="93390" y="324483"/>
                  </a:lnTo>
                  <a:lnTo>
                    <a:pt x="142875" y="353187"/>
                  </a:lnTo>
                  <a:lnTo>
                    <a:pt x="190692" y="376472"/>
                  </a:lnTo>
                  <a:lnTo>
                    <a:pt x="236672" y="401648"/>
                  </a:lnTo>
                  <a:lnTo>
                    <a:pt x="280730" y="428646"/>
                  </a:lnTo>
                  <a:lnTo>
                    <a:pt x="322779" y="457400"/>
                  </a:lnTo>
                  <a:lnTo>
                    <a:pt x="362734" y="487843"/>
                  </a:lnTo>
                  <a:lnTo>
                    <a:pt x="400511" y="519907"/>
                  </a:lnTo>
                  <a:lnTo>
                    <a:pt x="436022" y="553526"/>
                  </a:lnTo>
                  <a:lnTo>
                    <a:pt x="469184" y="588634"/>
                  </a:lnTo>
                  <a:lnTo>
                    <a:pt x="499910" y="625161"/>
                  </a:lnTo>
                  <a:lnTo>
                    <a:pt x="528116" y="663043"/>
                  </a:lnTo>
                  <a:lnTo>
                    <a:pt x="553715" y="702211"/>
                  </a:lnTo>
                  <a:lnTo>
                    <a:pt x="576623" y="742600"/>
                  </a:lnTo>
                  <a:lnTo>
                    <a:pt x="596753" y="784141"/>
                  </a:lnTo>
                  <a:lnTo>
                    <a:pt x="614021" y="826768"/>
                  </a:lnTo>
                  <a:lnTo>
                    <a:pt x="628340" y="870414"/>
                  </a:lnTo>
                  <a:lnTo>
                    <a:pt x="639627" y="915011"/>
                  </a:lnTo>
                  <a:lnTo>
                    <a:pt x="647794" y="960494"/>
                  </a:lnTo>
                  <a:lnTo>
                    <a:pt x="652757" y="1006794"/>
                  </a:lnTo>
                  <a:lnTo>
                    <a:pt x="654430" y="1053846"/>
                  </a:lnTo>
                  <a:lnTo>
                    <a:pt x="652757" y="1100897"/>
                  </a:lnTo>
                  <a:lnTo>
                    <a:pt x="647794" y="1147197"/>
                  </a:lnTo>
                  <a:lnTo>
                    <a:pt x="639627" y="1192680"/>
                  </a:lnTo>
                  <a:lnTo>
                    <a:pt x="628340" y="1237277"/>
                  </a:lnTo>
                  <a:lnTo>
                    <a:pt x="614021" y="1280923"/>
                  </a:lnTo>
                  <a:lnTo>
                    <a:pt x="596753" y="1323550"/>
                  </a:lnTo>
                  <a:lnTo>
                    <a:pt x="576623" y="1365091"/>
                  </a:lnTo>
                  <a:lnTo>
                    <a:pt x="553715" y="1405480"/>
                  </a:lnTo>
                  <a:lnTo>
                    <a:pt x="528116" y="1444648"/>
                  </a:lnTo>
                  <a:lnTo>
                    <a:pt x="499910" y="1482530"/>
                  </a:lnTo>
                  <a:lnTo>
                    <a:pt x="469184" y="1519057"/>
                  </a:lnTo>
                  <a:lnTo>
                    <a:pt x="436022" y="1554165"/>
                  </a:lnTo>
                  <a:lnTo>
                    <a:pt x="400511" y="1587784"/>
                  </a:lnTo>
                  <a:lnTo>
                    <a:pt x="362734" y="1619848"/>
                  </a:lnTo>
                  <a:lnTo>
                    <a:pt x="322779" y="1650291"/>
                  </a:lnTo>
                  <a:lnTo>
                    <a:pt x="280730" y="1679045"/>
                  </a:lnTo>
                  <a:lnTo>
                    <a:pt x="236672" y="1706043"/>
                  </a:lnTo>
                  <a:lnTo>
                    <a:pt x="190692" y="1731219"/>
                  </a:lnTo>
                  <a:lnTo>
                    <a:pt x="142875" y="1754505"/>
                  </a:lnTo>
                  <a:lnTo>
                    <a:pt x="93390" y="1782588"/>
                  </a:lnTo>
                  <a:lnTo>
                    <a:pt x="53629" y="1816895"/>
                  </a:lnTo>
                  <a:lnTo>
                    <a:pt x="24323" y="1856579"/>
                  </a:lnTo>
                  <a:lnTo>
                    <a:pt x="6202" y="1900792"/>
                  </a:lnTo>
                  <a:lnTo>
                    <a:pt x="0" y="1948688"/>
                  </a:lnTo>
                  <a:lnTo>
                    <a:pt x="0" y="1954530"/>
                  </a:lnTo>
                  <a:lnTo>
                    <a:pt x="7175" y="1994538"/>
                  </a:lnTo>
                  <a:lnTo>
                    <a:pt x="27305" y="2030927"/>
                  </a:lnTo>
                  <a:lnTo>
                    <a:pt x="58293" y="2062067"/>
                  </a:lnTo>
                  <a:lnTo>
                    <a:pt x="98044" y="2086327"/>
                  </a:lnTo>
                  <a:lnTo>
                    <a:pt x="144462" y="2102079"/>
                  </a:lnTo>
                  <a:lnTo>
                    <a:pt x="195452" y="2107692"/>
                  </a:lnTo>
                  <a:lnTo>
                    <a:pt x="1200912" y="2107692"/>
                  </a:lnTo>
                  <a:lnTo>
                    <a:pt x="1200912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320" y="2537460"/>
              <a:ext cx="1952244" cy="2098547"/>
            </a:xfrm>
            <a:prstGeom prst="rect">
              <a:avLst/>
            </a:prstGeom>
          </p:spPr>
        </p:pic>
        <p:pic>
          <p:nvPicPr>
            <p:cNvPr id="7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9100" y="2537460"/>
              <a:ext cx="1952244" cy="2098547"/>
            </a:xfrm>
            <a:prstGeom prst="rect">
              <a:avLst/>
            </a:prstGeom>
          </p:spPr>
        </p:pic>
        <p:pic>
          <p:nvPicPr>
            <p:cNvPr id="7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2476" y="2542032"/>
              <a:ext cx="1952244" cy="2098547"/>
            </a:xfrm>
            <a:prstGeom prst="rect">
              <a:avLst/>
            </a:prstGeom>
          </p:spPr>
        </p:pic>
        <p:pic>
          <p:nvPicPr>
            <p:cNvPr id="78" name="object 5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780" y="2542032"/>
              <a:ext cx="1952244" cy="2098547"/>
            </a:xfrm>
            <a:prstGeom prst="rect">
              <a:avLst/>
            </a:prstGeom>
          </p:spPr>
        </p:pic>
        <p:pic>
          <p:nvPicPr>
            <p:cNvPr id="7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48928" y="2540508"/>
              <a:ext cx="1952244" cy="2098547"/>
            </a:xfrm>
            <a:prstGeom prst="rect">
              <a:avLst/>
            </a:prstGeom>
          </p:spPr>
        </p:pic>
        <p:pic>
          <p:nvPicPr>
            <p:cNvPr id="8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55708" y="2540508"/>
              <a:ext cx="1952244" cy="2098547"/>
            </a:xfrm>
            <a:prstGeom prst="rect">
              <a:avLst/>
            </a:prstGeom>
          </p:spPr>
        </p:pic>
      </p:grpSp>
      <p:pic>
        <p:nvPicPr>
          <p:cNvPr id="81" name="object 7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3375" y="1328033"/>
            <a:ext cx="1507236" cy="1356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341" y="137553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7 017,6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тыс. рублей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0236" y="1506881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/>
            </a:lvl1pPr>
          </a:lstStyle>
          <a:p>
            <a:r>
              <a:rPr lang="ru-RU" dirty="0">
                <a:solidFill>
                  <a:srgbClr val="FFFF00"/>
                </a:solidFill>
              </a:rPr>
              <a:t>Региональный проект «Культурная среда»</a:t>
            </a:r>
          </a:p>
        </p:txBody>
      </p:sp>
      <p:pic>
        <p:nvPicPr>
          <p:cNvPr id="114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9043" y="4121226"/>
            <a:ext cx="518159" cy="519684"/>
          </a:xfrm>
          <a:prstGeom prst="rect">
            <a:avLst/>
          </a:prstGeom>
        </p:spPr>
      </p:pic>
      <p:pic>
        <p:nvPicPr>
          <p:cNvPr id="58" name="object 5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1167" y="3284528"/>
            <a:ext cx="454151" cy="454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4" y="3599485"/>
            <a:ext cx="4167290" cy="27812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4449" y="3518602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  <a:latin typeface="YS Text"/>
              </a:rPr>
              <a:t>В 2024 году в рамках национального проекта «Культура» для Холм-Жирковского историко-краеведческого музея 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приобрели более 130 единиц нового оборудования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, в том числе 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интерактивные сенсорные панели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 со специальным программным обеспечением.  </a:t>
            </a:r>
          </a:p>
          <a:p>
            <a:pPr algn="just"/>
            <a:r>
              <a:rPr lang="ru-RU" sz="1600" dirty="0">
                <a:solidFill>
                  <a:srgbClr val="333333"/>
                </a:solidFill>
                <a:latin typeface="YS Text"/>
              </a:rPr>
              <a:t>Это оборудование предназначено для презентации экспозиций, нестандартной подачи информации и простоты её 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восприятия.</a:t>
            </a:r>
            <a:endParaRPr lang="ru-RU" sz="16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24396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55" y="317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20,7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96 527,5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20,7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Фактические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5 781,0 -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Дополнительное образование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199,1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4 612,2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8204" y="4509513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43 265,4 – </a:t>
              </a:r>
              <a:r>
                <a:rPr lang="ru-RU" sz="1400" dirty="0">
                  <a:latin typeface="Franklin Gothic Book" panose="020B0503020102020204" pitchFamily="34" charset="0"/>
                </a:rPr>
                <a:t>Д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осуговая деятельность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2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5 741,2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30 517,6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7 006,6 тыс. рублей – ремонт домов культуры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15 633,9–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Библиотечное обслуживание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4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260,1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15 358,4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15,4 – комплектование книжных фондов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32327" y="4443314"/>
            <a:ext cx="4390637" cy="1618553"/>
            <a:chOff x="539660" y="6491697"/>
            <a:chExt cx="6940131" cy="1797145"/>
          </a:xfrm>
        </p:grpSpPr>
        <p:sp>
          <p:nvSpPr>
            <p:cNvPr id="51" name="object 5"/>
            <p:cNvSpPr/>
            <p:nvPr/>
          </p:nvSpPr>
          <p:spPr>
            <a:xfrm>
              <a:off x="539660" y="6491697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>
                  <a:latin typeface="Franklin Gothic Book" panose="020B0503020102020204" pitchFamily="34" charset="0"/>
                </a:rPr>
                <a:t>2 562,0 – </a:t>
              </a:r>
              <a:r>
                <a:rPr lang="ru-RU" sz="1400" dirty="0" smtClean="0">
                  <a:latin typeface="Franklin Gothic Book" panose="020B0503020102020204" pitchFamily="34" charset="0"/>
                </a:rPr>
                <a:t>Музейная деятельность</a:t>
              </a:r>
              <a:endParaRPr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52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6</a:t>
              </a:r>
              <a:r>
                <a:rPr lang="en-US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,9 тыс. руб. – расходы на уплату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    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  <a:latin typeface="Franklin Gothic Book" panose="020B0503020102020204" pitchFamily="34" charset="0"/>
                </a:rPr>
                <a:t>2 499,1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72144" y="3767964"/>
            <a:ext cx="4368600" cy="61628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искусств.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оказывались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463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 оказывались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оказывались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 оказывались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5665403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22965890"/>
              </p:ext>
            </p:extLst>
          </p:nvPr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29784650"/>
              </p:ext>
            </p:extLst>
          </p:nvPr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51601047"/>
              </p:ext>
            </p:extLst>
          </p:nvPr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-1977" y="-9573"/>
            <a:ext cx="7848872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ХОЛМ-ЖИРКОВСКОГО РАЙОНА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5077" y="15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73" name="object 53"/>
          <p:cNvGrpSpPr/>
          <p:nvPr/>
        </p:nvGrpSpPr>
        <p:grpSpPr>
          <a:xfrm>
            <a:off x="2123728" y="875328"/>
            <a:ext cx="6836162" cy="898825"/>
            <a:chOff x="5143500" y="2531364"/>
            <a:chExt cx="6664959" cy="2109470"/>
          </a:xfrm>
        </p:grpSpPr>
        <p:sp>
          <p:nvSpPr>
            <p:cNvPr id="74" name="object 54"/>
            <p:cNvSpPr/>
            <p:nvPr/>
          </p:nvSpPr>
          <p:spPr>
            <a:xfrm>
              <a:off x="5143500" y="2531364"/>
              <a:ext cx="1201420" cy="2108200"/>
            </a:xfrm>
            <a:custGeom>
              <a:avLst/>
              <a:gdLst/>
              <a:ahLst/>
              <a:cxnLst/>
              <a:rect l="l" t="t" r="r" b="b"/>
              <a:pathLst>
                <a:path w="1201420" h="2108200">
                  <a:moveTo>
                    <a:pt x="1200912" y="0"/>
                  </a:moveTo>
                  <a:lnTo>
                    <a:pt x="195452" y="0"/>
                  </a:lnTo>
                  <a:lnTo>
                    <a:pt x="144462" y="5612"/>
                  </a:lnTo>
                  <a:lnTo>
                    <a:pt x="98043" y="21364"/>
                  </a:lnTo>
                  <a:lnTo>
                    <a:pt x="58292" y="45624"/>
                  </a:lnTo>
                  <a:lnTo>
                    <a:pt x="27304" y="76764"/>
                  </a:lnTo>
                  <a:lnTo>
                    <a:pt x="7175" y="113153"/>
                  </a:lnTo>
                  <a:lnTo>
                    <a:pt x="0" y="153162"/>
                  </a:lnTo>
                  <a:lnTo>
                    <a:pt x="6202" y="201616"/>
                  </a:lnTo>
                  <a:lnTo>
                    <a:pt x="24323" y="247272"/>
                  </a:lnTo>
                  <a:lnTo>
                    <a:pt x="53629" y="288703"/>
                  </a:lnTo>
                  <a:lnTo>
                    <a:pt x="93390" y="324483"/>
                  </a:lnTo>
                  <a:lnTo>
                    <a:pt x="142875" y="353187"/>
                  </a:lnTo>
                  <a:lnTo>
                    <a:pt x="190692" y="376472"/>
                  </a:lnTo>
                  <a:lnTo>
                    <a:pt x="236672" y="401648"/>
                  </a:lnTo>
                  <a:lnTo>
                    <a:pt x="280730" y="428646"/>
                  </a:lnTo>
                  <a:lnTo>
                    <a:pt x="322779" y="457400"/>
                  </a:lnTo>
                  <a:lnTo>
                    <a:pt x="362734" y="487843"/>
                  </a:lnTo>
                  <a:lnTo>
                    <a:pt x="400511" y="519907"/>
                  </a:lnTo>
                  <a:lnTo>
                    <a:pt x="436022" y="553526"/>
                  </a:lnTo>
                  <a:lnTo>
                    <a:pt x="469184" y="588634"/>
                  </a:lnTo>
                  <a:lnTo>
                    <a:pt x="499910" y="625161"/>
                  </a:lnTo>
                  <a:lnTo>
                    <a:pt x="528116" y="663043"/>
                  </a:lnTo>
                  <a:lnTo>
                    <a:pt x="553715" y="702211"/>
                  </a:lnTo>
                  <a:lnTo>
                    <a:pt x="576623" y="742600"/>
                  </a:lnTo>
                  <a:lnTo>
                    <a:pt x="596753" y="784141"/>
                  </a:lnTo>
                  <a:lnTo>
                    <a:pt x="614021" y="826768"/>
                  </a:lnTo>
                  <a:lnTo>
                    <a:pt x="628340" y="870414"/>
                  </a:lnTo>
                  <a:lnTo>
                    <a:pt x="639627" y="915011"/>
                  </a:lnTo>
                  <a:lnTo>
                    <a:pt x="647794" y="960494"/>
                  </a:lnTo>
                  <a:lnTo>
                    <a:pt x="652757" y="1006794"/>
                  </a:lnTo>
                  <a:lnTo>
                    <a:pt x="654430" y="1053846"/>
                  </a:lnTo>
                  <a:lnTo>
                    <a:pt x="652757" y="1100897"/>
                  </a:lnTo>
                  <a:lnTo>
                    <a:pt x="647794" y="1147197"/>
                  </a:lnTo>
                  <a:lnTo>
                    <a:pt x="639627" y="1192680"/>
                  </a:lnTo>
                  <a:lnTo>
                    <a:pt x="628340" y="1237277"/>
                  </a:lnTo>
                  <a:lnTo>
                    <a:pt x="614021" y="1280923"/>
                  </a:lnTo>
                  <a:lnTo>
                    <a:pt x="596753" y="1323550"/>
                  </a:lnTo>
                  <a:lnTo>
                    <a:pt x="576623" y="1365091"/>
                  </a:lnTo>
                  <a:lnTo>
                    <a:pt x="553715" y="1405480"/>
                  </a:lnTo>
                  <a:lnTo>
                    <a:pt x="528116" y="1444648"/>
                  </a:lnTo>
                  <a:lnTo>
                    <a:pt x="499910" y="1482530"/>
                  </a:lnTo>
                  <a:lnTo>
                    <a:pt x="469184" y="1519057"/>
                  </a:lnTo>
                  <a:lnTo>
                    <a:pt x="436022" y="1554165"/>
                  </a:lnTo>
                  <a:lnTo>
                    <a:pt x="400511" y="1587784"/>
                  </a:lnTo>
                  <a:lnTo>
                    <a:pt x="362734" y="1619848"/>
                  </a:lnTo>
                  <a:lnTo>
                    <a:pt x="322779" y="1650291"/>
                  </a:lnTo>
                  <a:lnTo>
                    <a:pt x="280730" y="1679045"/>
                  </a:lnTo>
                  <a:lnTo>
                    <a:pt x="236672" y="1706043"/>
                  </a:lnTo>
                  <a:lnTo>
                    <a:pt x="190692" y="1731219"/>
                  </a:lnTo>
                  <a:lnTo>
                    <a:pt x="142875" y="1754505"/>
                  </a:lnTo>
                  <a:lnTo>
                    <a:pt x="93390" y="1782588"/>
                  </a:lnTo>
                  <a:lnTo>
                    <a:pt x="53629" y="1816895"/>
                  </a:lnTo>
                  <a:lnTo>
                    <a:pt x="24323" y="1856579"/>
                  </a:lnTo>
                  <a:lnTo>
                    <a:pt x="6202" y="1900792"/>
                  </a:lnTo>
                  <a:lnTo>
                    <a:pt x="0" y="1948688"/>
                  </a:lnTo>
                  <a:lnTo>
                    <a:pt x="0" y="1954530"/>
                  </a:lnTo>
                  <a:lnTo>
                    <a:pt x="7175" y="1994538"/>
                  </a:lnTo>
                  <a:lnTo>
                    <a:pt x="27305" y="2030927"/>
                  </a:lnTo>
                  <a:lnTo>
                    <a:pt x="58293" y="2062067"/>
                  </a:lnTo>
                  <a:lnTo>
                    <a:pt x="98044" y="2086327"/>
                  </a:lnTo>
                  <a:lnTo>
                    <a:pt x="144462" y="2102079"/>
                  </a:lnTo>
                  <a:lnTo>
                    <a:pt x="195452" y="2107692"/>
                  </a:lnTo>
                  <a:lnTo>
                    <a:pt x="1200912" y="2107692"/>
                  </a:lnTo>
                  <a:lnTo>
                    <a:pt x="1200912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2320" y="2537460"/>
              <a:ext cx="1952244" cy="2098547"/>
            </a:xfrm>
            <a:prstGeom prst="rect">
              <a:avLst/>
            </a:prstGeom>
          </p:spPr>
        </p:pic>
        <p:pic>
          <p:nvPicPr>
            <p:cNvPr id="7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9100" y="2537460"/>
              <a:ext cx="1952244" cy="2098547"/>
            </a:xfrm>
            <a:prstGeom prst="rect">
              <a:avLst/>
            </a:prstGeom>
          </p:spPr>
        </p:pic>
        <p:pic>
          <p:nvPicPr>
            <p:cNvPr id="77" name="object 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2476" y="2542032"/>
              <a:ext cx="1952244" cy="2098547"/>
            </a:xfrm>
            <a:prstGeom prst="rect">
              <a:avLst/>
            </a:prstGeom>
          </p:spPr>
        </p:pic>
        <p:pic>
          <p:nvPicPr>
            <p:cNvPr id="7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0780" y="2542032"/>
              <a:ext cx="1952244" cy="2098547"/>
            </a:xfrm>
            <a:prstGeom prst="rect">
              <a:avLst/>
            </a:prstGeom>
          </p:spPr>
        </p:pic>
        <p:pic>
          <p:nvPicPr>
            <p:cNvPr id="7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48928" y="2540508"/>
              <a:ext cx="1952244" cy="2098547"/>
            </a:xfrm>
            <a:prstGeom prst="rect">
              <a:avLst/>
            </a:prstGeom>
          </p:spPr>
        </p:pic>
        <p:pic>
          <p:nvPicPr>
            <p:cNvPr id="8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55708" y="2540508"/>
              <a:ext cx="1952244" cy="2098547"/>
            </a:xfrm>
            <a:prstGeom prst="rect">
              <a:avLst/>
            </a:prstGeom>
          </p:spPr>
        </p:pic>
      </p:grpSp>
      <p:pic>
        <p:nvPicPr>
          <p:cNvPr id="81" name="object 7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7157" y="862183"/>
            <a:ext cx="1245261" cy="1131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1038" y="935304"/>
            <a:ext cx="5817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/>
            </a:lvl1pPr>
          </a:lstStyle>
          <a:p>
            <a:r>
              <a:rPr lang="ru-RU" sz="2000" b="1" dirty="0" smtClean="0"/>
              <a:t>Расходы на капитальный ремонт, ремонт зданий домов культуры и благоустройство территорий</a:t>
            </a:r>
            <a:endParaRPr lang="ru-RU" sz="2000" b="1" dirty="0"/>
          </a:p>
        </p:txBody>
      </p:sp>
      <p:grpSp>
        <p:nvGrpSpPr>
          <p:cNvPr id="89" name="object 13"/>
          <p:cNvGrpSpPr/>
          <p:nvPr/>
        </p:nvGrpSpPr>
        <p:grpSpPr>
          <a:xfrm>
            <a:off x="272909" y="3125270"/>
            <a:ext cx="8832513" cy="886942"/>
            <a:chOff x="1277111" y="5743955"/>
            <a:chExt cx="10355564" cy="886942"/>
          </a:xfrm>
        </p:grpSpPr>
        <p:sp>
          <p:nvSpPr>
            <p:cNvPr id="90" name="object 14"/>
            <p:cNvSpPr/>
            <p:nvPr/>
          </p:nvSpPr>
          <p:spPr>
            <a:xfrm>
              <a:off x="1277111" y="5743955"/>
              <a:ext cx="419616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1 572,9 тыс. рублей</a:t>
              </a:r>
              <a:endParaRPr dirty="0"/>
            </a:p>
          </p:txBody>
        </p:sp>
        <p:pic>
          <p:nvPicPr>
            <p:cNvPr id="91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2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3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Ремонт </a:t>
              </a:r>
              <a:r>
                <a:rPr lang="ru-RU" dirty="0" err="1" smtClean="0">
                  <a:solidFill>
                    <a:schemeClr val="bg1"/>
                  </a:solidFill>
                </a:rPr>
                <a:t>Печатниковского</a:t>
              </a:r>
              <a:r>
                <a:rPr lang="ru-RU" dirty="0" smtClean="0">
                  <a:solidFill>
                    <a:schemeClr val="bg1"/>
                  </a:solidFill>
                </a:rPr>
                <a:t> Дома культуры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object 13"/>
          <p:cNvGrpSpPr/>
          <p:nvPr/>
        </p:nvGrpSpPr>
        <p:grpSpPr>
          <a:xfrm>
            <a:off x="272909" y="3971374"/>
            <a:ext cx="8761035" cy="886942"/>
            <a:chOff x="1277111" y="5743955"/>
            <a:chExt cx="10271760" cy="886942"/>
          </a:xfrm>
        </p:grpSpPr>
        <p:sp>
          <p:nvSpPr>
            <p:cNvPr id="96" name="object 14"/>
            <p:cNvSpPr/>
            <p:nvPr/>
          </p:nvSpPr>
          <p:spPr>
            <a:xfrm>
              <a:off x="1277111" y="5743955"/>
              <a:ext cx="5088412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225,3 тыс. рублей</a:t>
              </a:r>
              <a:endParaRPr dirty="0"/>
            </a:p>
          </p:txBody>
        </p:sp>
        <p:pic>
          <p:nvPicPr>
            <p:cNvPr id="97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8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9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</a:t>
              </a:r>
              <a:r>
                <a:rPr lang="ru-RU" dirty="0" smtClean="0">
                  <a:solidFill>
                    <a:schemeClr val="bg1"/>
                  </a:solidFill>
                </a:rPr>
                <a:t>Ремонт навеса в </a:t>
              </a:r>
              <a:r>
                <a:rPr lang="ru-RU" dirty="0" err="1" smtClean="0">
                  <a:solidFill>
                    <a:schemeClr val="bg1"/>
                  </a:solidFill>
                </a:rPr>
                <a:t>Тупиковском</a:t>
              </a:r>
              <a:r>
                <a:rPr lang="ru-RU" dirty="0" smtClean="0">
                  <a:solidFill>
                    <a:schemeClr val="bg1"/>
                  </a:solidFill>
                </a:rPr>
                <a:t> Доме культуры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object 13"/>
          <p:cNvGrpSpPr/>
          <p:nvPr/>
        </p:nvGrpSpPr>
        <p:grpSpPr>
          <a:xfrm>
            <a:off x="272909" y="4876079"/>
            <a:ext cx="8832513" cy="886942"/>
            <a:chOff x="1277111" y="5743955"/>
            <a:chExt cx="10271760" cy="886942"/>
          </a:xfrm>
        </p:grpSpPr>
        <p:sp>
          <p:nvSpPr>
            <p:cNvPr id="102" name="object 14"/>
            <p:cNvSpPr/>
            <p:nvPr/>
          </p:nvSpPr>
          <p:spPr>
            <a:xfrm>
              <a:off x="1277111" y="5743955"/>
              <a:ext cx="5969086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   599,9 тыс. рублей</a:t>
              </a:r>
              <a:endParaRPr dirty="0"/>
            </a:p>
          </p:txBody>
        </p:sp>
        <p:pic>
          <p:nvPicPr>
            <p:cNvPr id="103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04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05" name="object 17"/>
            <p:cNvSpPr/>
            <p:nvPr/>
          </p:nvSpPr>
          <p:spPr>
            <a:xfrm>
              <a:off x="1353929" y="6151499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        </a:t>
              </a:r>
              <a:r>
                <a:rPr lang="ru-RU" sz="1600" dirty="0" smtClean="0">
                  <a:solidFill>
                    <a:schemeClr val="bg1"/>
                  </a:solidFill>
                </a:rPr>
                <a:t>Благоустройство территории вокруг Верховье-</a:t>
              </a:r>
              <a:r>
                <a:rPr lang="ru-RU" sz="1600" dirty="0" err="1" smtClean="0">
                  <a:solidFill>
                    <a:schemeClr val="bg1"/>
                  </a:solidFill>
                </a:rPr>
                <a:t>Малышкинского</a:t>
              </a:r>
              <a:r>
                <a:rPr lang="ru-RU" sz="1600" dirty="0" smtClean="0">
                  <a:solidFill>
                    <a:schemeClr val="bg1"/>
                  </a:solidFill>
                </a:rPr>
                <a:t> Дома культуры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object 13"/>
          <p:cNvGrpSpPr/>
          <p:nvPr/>
        </p:nvGrpSpPr>
        <p:grpSpPr>
          <a:xfrm>
            <a:off x="240397" y="5790391"/>
            <a:ext cx="8761035" cy="886942"/>
            <a:chOff x="1277111" y="5743955"/>
            <a:chExt cx="10271760" cy="886942"/>
          </a:xfrm>
        </p:grpSpPr>
        <p:sp>
          <p:nvSpPr>
            <p:cNvPr id="108" name="object 14"/>
            <p:cNvSpPr/>
            <p:nvPr/>
          </p:nvSpPr>
          <p:spPr>
            <a:xfrm>
              <a:off x="1277111" y="5743955"/>
              <a:ext cx="703214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 221,4 тыс. рублей</a:t>
              </a:r>
              <a:endParaRPr dirty="0"/>
            </a:p>
          </p:txBody>
        </p:sp>
        <p:pic>
          <p:nvPicPr>
            <p:cNvPr id="109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10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11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Установка инфракрасного отопления , приобретение котлов и насосов для отопления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3" name="object 19"/>
          <p:cNvSpPr/>
          <p:nvPr/>
        </p:nvSpPr>
        <p:spPr>
          <a:xfrm>
            <a:off x="43873" y="578223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9"/>
          <p:cNvSpPr/>
          <p:nvPr/>
        </p:nvSpPr>
        <p:spPr>
          <a:xfrm>
            <a:off x="6177" y="4867918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9"/>
          <p:cNvSpPr/>
          <p:nvPr/>
        </p:nvSpPr>
        <p:spPr>
          <a:xfrm>
            <a:off x="28275" y="3963499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9"/>
          <p:cNvSpPr/>
          <p:nvPr/>
        </p:nvSpPr>
        <p:spPr>
          <a:xfrm>
            <a:off x="6177" y="3113814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5" name="object 6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0394" y="3966685"/>
            <a:ext cx="615696" cy="615695"/>
          </a:xfrm>
          <a:prstGeom prst="rect">
            <a:avLst/>
          </a:prstGeom>
        </p:spPr>
      </p:pic>
      <p:pic>
        <p:nvPicPr>
          <p:cNvPr id="1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0700" y="5946374"/>
            <a:ext cx="400860" cy="380054"/>
          </a:xfrm>
          <a:prstGeom prst="rect">
            <a:avLst/>
          </a:prstGeom>
        </p:spPr>
      </p:pic>
      <p:grpSp>
        <p:nvGrpSpPr>
          <p:cNvPr id="59" name="object 13"/>
          <p:cNvGrpSpPr/>
          <p:nvPr/>
        </p:nvGrpSpPr>
        <p:grpSpPr>
          <a:xfrm>
            <a:off x="111038" y="2318363"/>
            <a:ext cx="8832513" cy="886942"/>
            <a:chOff x="1277111" y="5743955"/>
            <a:chExt cx="10355564" cy="886942"/>
          </a:xfrm>
        </p:grpSpPr>
        <p:sp>
          <p:nvSpPr>
            <p:cNvPr id="60" name="object 14"/>
            <p:cNvSpPr/>
            <p:nvPr/>
          </p:nvSpPr>
          <p:spPr>
            <a:xfrm>
              <a:off x="1277111" y="5743955"/>
              <a:ext cx="3679290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</a:t>
              </a:r>
              <a:r>
                <a:rPr lang="ru-RU" dirty="0"/>
                <a:t> </a:t>
              </a:r>
              <a:r>
                <a:rPr lang="ru-RU" dirty="0" smtClean="0"/>
                <a:t>  5 208,5 тыс. рублей</a:t>
              </a:r>
              <a:endParaRPr dirty="0"/>
            </a:p>
          </p:txBody>
        </p:sp>
        <p:pic>
          <p:nvPicPr>
            <p:cNvPr id="6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67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</a:rPr>
                <a:t>  </a:t>
              </a:r>
              <a:r>
                <a:rPr lang="ru-RU" dirty="0" smtClean="0">
                  <a:solidFill>
                    <a:schemeClr val="bg1"/>
                  </a:solidFill>
                </a:rPr>
                <a:t>Ремонт </a:t>
              </a:r>
              <a:r>
                <a:rPr lang="ru-RU" dirty="0" err="1" smtClean="0">
                  <a:solidFill>
                    <a:schemeClr val="bg1"/>
                  </a:solidFill>
                </a:rPr>
                <a:t>отмостки</a:t>
              </a:r>
              <a:r>
                <a:rPr lang="ru-RU" dirty="0" smtClean="0">
                  <a:solidFill>
                    <a:schemeClr val="bg1"/>
                  </a:solidFill>
                </a:rPr>
                <a:t> и кровли Районного Дома культуры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object 19"/>
          <p:cNvSpPr/>
          <p:nvPr/>
        </p:nvSpPr>
        <p:spPr>
          <a:xfrm>
            <a:off x="7659" y="2298463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0836" y="2459335"/>
            <a:ext cx="400860" cy="380054"/>
          </a:xfrm>
          <a:prstGeom prst="rect">
            <a:avLst/>
          </a:prstGeom>
        </p:spPr>
      </p:pic>
      <p:pic>
        <p:nvPicPr>
          <p:cNvPr id="70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8861" y="3221309"/>
            <a:ext cx="400860" cy="380054"/>
          </a:xfrm>
          <a:prstGeom prst="rect">
            <a:avLst/>
          </a:prstGeom>
        </p:spPr>
      </p:pic>
      <p:pic>
        <p:nvPicPr>
          <p:cNvPr id="82" name="object 6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6171" y="4859460"/>
            <a:ext cx="615696" cy="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4899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18184" y="666803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7009" y="1326901"/>
            <a:ext cx="4887440" cy="707886"/>
          </a:xfrm>
          <a:prstGeom prst="rect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/>
            </a:lvl1pPr>
          </a:lstStyle>
          <a:p>
            <a:r>
              <a:rPr lang="ru-RU" sz="2000" b="1" dirty="0" smtClean="0"/>
              <a:t>Расходы на организацию спортивных мероприятий – 780,8 тыс. рублей</a:t>
            </a:r>
            <a:endParaRPr lang="ru-RU" sz="2000" b="1" dirty="0"/>
          </a:p>
        </p:txBody>
      </p:sp>
      <p:grpSp>
        <p:nvGrpSpPr>
          <p:cNvPr id="89" name="object 13"/>
          <p:cNvGrpSpPr/>
          <p:nvPr/>
        </p:nvGrpSpPr>
        <p:grpSpPr>
          <a:xfrm>
            <a:off x="272909" y="3125270"/>
            <a:ext cx="8832513" cy="886942"/>
            <a:chOff x="1277111" y="5743955"/>
            <a:chExt cx="10355564" cy="886942"/>
          </a:xfrm>
        </p:grpSpPr>
        <p:sp>
          <p:nvSpPr>
            <p:cNvPr id="90" name="object 14"/>
            <p:cNvSpPr/>
            <p:nvPr/>
          </p:nvSpPr>
          <p:spPr>
            <a:xfrm>
              <a:off x="1277111" y="5743955"/>
              <a:ext cx="419616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155,0 тыс. рублей</a:t>
              </a:r>
              <a:endParaRPr dirty="0"/>
            </a:p>
          </p:txBody>
        </p:sp>
        <p:pic>
          <p:nvPicPr>
            <p:cNvPr id="91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2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3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Приобретение сувенирной продукции</a:t>
              </a:r>
              <a:endParaRPr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object 13"/>
          <p:cNvGrpSpPr/>
          <p:nvPr/>
        </p:nvGrpSpPr>
        <p:grpSpPr>
          <a:xfrm>
            <a:off x="272909" y="3971374"/>
            <a:ext cx="8761035" cy="886942"/>
            <a:chOff x="1277111" y="5743955"/>
            <a:chExt cx="10271760" cy="886942"/>
          </a:xfrm>
        </p:grpSpPr>
        <p:sp>
          <p:nvSpPr>
            <p:cNvPr id="96" name="object 14"/>
            <p:cNvSpPr/>
            <p:nvPr/>
          </p:nvSpPr>
          <p:spPr>
            <a:xfrm>
              <a:off x="1277111" y="5743955"/>
              <a:ext cx="5088412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26,2 тыс. рублей</a:t>
              </a:r>
              <a:endParaRPr dirty="0"/>
            </a:p>
          </p:txBody>
        </p:sp>
        <p:pic>
          <p:nvPicPr>
            <p:cNvPr id="97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98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99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</a:t>
              </a:r>
              <a:r>
                <a:rPr lang="ru-RU" dirty="0" smtClean="0">
                  <a:solidFill>
                    <a:schemeClr val="bg1"/>
                  </a:solidFill>
                </a:rPr>
                <a:t>Приобретение спортивного инвентаря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object 13"/>
          <p:cNvGrpSpPr/>
          <p:nvPr/>
        </p:nvGrpSpPr>
        <p:grpSpPr>
          <a:xfrm>
            <a:off x="272909" y="4876079"/>
            <a:ext cx="8832513" cy="886942"/>
            <a:chOff x="1277111" y="5743955"/>
            <a:chExt cx="10271760" cy="886942"/>
          </a:xfrm>
        </p:grpSpPr>
        <p:sp>
          <p:nvSpPr>
            <p:cNvPr id="102" name="object 14"/>
            <p:cNvSpPr/>
            <p:nvPr/>
          </p:nvSpPr>
          <p:spPr>
            <a:xfrm>
              <a:off x="1277111" y="5743955"/>
              <a:ext cx="5969086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   82,0 тыс. рублей</a:t>
              </a:r>
              <a:endParaRPr dirty="0"/>
            </a:p>
          </p:txBody>
        </p:sp>
        <p:pic>
          <p:nvPicPr>
            <p:cNvPr id="103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04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05" name="object 17"/>
            <p:cNvSpPr/>
            <p:nvPr/>
          </p:nvSpPr>
          <p:spPr>
            <a:xfrm>
              <a:off x="1353929" y="6151499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        Взносы на участие в спортивных мероприятиях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object 13"/>
          <p:cNvGrpSpPr/>
          <p:nvPr/>
        </p:nvGrpSpPr>
        <p:grpSpPr>
          <a:xfrm>
            <a:off x="240397" y="5790391"/>
            <a:ext cx="8761035" cy="886942"/>
            <a:chOff x="1277111" y="5743955"/>
            <a:chExt cx="10271760" cy="886942"/>
          </a:xfrm>
        </p:grpSpPr>
        <p:sp>
          <p:nvSpPr>
            <p:cNvPr id="108" name="object 14"/>
            <p:cNvSpPr/>
            <p:nvPr/>
          </p:nvSpPr>
          <p:spPr>
            <a:xfrm>
              <a:off x="1277111" y="5743955"/>
              <a:ext cx="7032144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  132,6 тыс. рублей</a:t>
              </a:r>
              <a:endParaRPr dirty="0"/>
            </a:p>
          </p:txBody>
        </p:sp>
        <p:pic>
          <p:nvPicPr>
            <p:cNvPr id="109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110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111" name="object 17"/>
            <p:cNvSpPr/>
            <p:nvPr/>
          </p:nvSpPr>
          <p:spPr>
            <a:xfrm>
              <a:off x="1431035" y="6143243"/>
              <a:ext cx="10041890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         </a:t>
              </a:r>
              <a:r>
                <a:rPr lang="ru-RU" dirty="0" smtClean="0">
                  <a:solidFill>
                    <a:schemeClr val="bg1"/>
                  </a:solidFill>
                </a:rPr>
                <a:t>Расходы на питание участников спортивных мероприятий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13" name="object 19"/>
          <p:cNvSpPr/>
          <p:nvPr/>
        </p:nvSpPr>
        <p:spPr>
          <a:xfrm>
            <a:off x="43873" y="578223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9"/>
          <p:cNvSpPr/>
          <p:nvPr/>
        </p:nvSpPr>
        <p:spPr>
          <a:xfrm>
            <a:off x="6177" y="4867918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9"/>
          <p:cNvSpPr/>
          <p:nvPr/>
        </p:nvSpPr>
        <p:spPr>
          <a:xfrm>
            <a:off x="28275" y="3963499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9"/>
          <p:cNvSpPr/>
          <p:nvPr/>
        </p:nvSpPr>
        <p:spPr>
          <a:xfrm>
            <a:off x="6177" y="3113814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13"/>
          <p:cNvGrpSpPr/>
          <p:nvPr/>
        </p:nvGrpSpPr>
        <p:grpSpPr>
          <a:xfrm>
            <a:off x="111038" y="2318363"/>
            <a:ext cx="8832513" cy="886942"/>
            <a:chOff x="1277111" y="5743955"/>
            <a:chExt cx="10355564" cy="886942"/>
          </a:xfrm>
        </p:grpSpPr>
        <p:sp>
          <p:nvSpPr>
            <p:cNvPr id="60" name="object 14"/>
            <p:cNvSpPr/>
            <p:nvPr/>
          </p:nvSpPr>
          <p:spPr>
            <a:xfrm>
              <a:off x="1277111" y="5743955"/>
              <a:ext cx="3679290" cy="410209"/>
            </a:xfrm>
            <a:custGeom>
              <a:avLst/>
              <a:gdLst/>
              <a:ahLst/>
              <a:cxnLst/>
              <a:rect l="l" t="t" r="r" b="b"/>
              <a:pathLst>
                <a:path w="8248015" h="410210">
                  <a:moveTo>
                    <a:pt x="8247888" y="0"/>
                  </a:moveTo>
                  <a:lnTo>
                    <a:pt x="0" y="0"/>
                  </a:lnTo>
                  <a:lnTo>
                    <a:pt x="0" y="409956"/>
                  </a:lnTo>
                  <a:lnTo>
                    <a:pt x="8247888" y="409956"/>
                  </a:lnTo>
                  <a:lnTo>
                    <a:pt x="8247888" y="0"/>
                  </a:lnTo>
                  <a:close/>
                </a:path>
              </a:pathLst>
            </a:custGeom>
            <a:solidFill>
              <a:srgbClr val="005CA0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 </a:t>
              </a:r>
              <a:r>
                <a:rPr lang="ru-RU" dirty="0"/>
                <a:t> </a:t>
              </a:r>
              <a:r>
                <a:rPr lang="ru-RU" dirty="0" smtClean="0"/>
                <a:t>  379,6 тыс. рублей</a:t>
              </a:r>
              <a:endParaRPr dirty="0"/>
            </a:p>
          </p:txBody>
        </p:sp>
        <p:pic>
          <p:nvPicPr>
            <p:cNvPr id="6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5127" y="6117335"/>
              <a:ext cx="10143744" cy="437349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3331" y="6102095"/>
              <a:ext cx="6246876" cy="528802"/>
            </a:xfrm>
            <a:prstGeom prst="rect">
              <a:avLst/>
            </a:prstGeom>
          </p:spPr>
        </p:pic>
        <p:sp>
          <p:nvSpPr>
            <p:cNvPr id="67" name="object 17"/>
            <p:cNvSpPr/>
            <p:nvPr/>
          </p:nvSpPr>
          <p:spPr>
            <a:xfrm>
              <a:off x="1431036" y="6143243"/>
              <a:ext cx="10201639" cy="335280"/>
            </a:xfrm>
            <a:custGeom>
              <a:avLst/>
              <a:gdLst/>
              <a:ahLst/>
              <a:cxnLst/>
              <a:rect l="l" t="t" r="r" b="b"/>
              <a:pathLst>
                <a:path w="10041890" h="335279">
                  <a:moveTo>
                    <a:pt x="10041635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0041635" y="335279"/>
                  </a:lnTo>
                  <a:lnTo>
                    <a:pt x="10041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     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</a:rPr>
                <a:t>  </a:t>
              </a:r>
              <a:r>
                <a:rPr lang="ru-RU" dirty="0" smtClean="0">
                  <a:solidFill>
                    <a:schemeClr val="bg1"/>
                  </a:solidFill>
                </a:rPr>
                <a:t>Расходы на ГСМ и доставку участников </a:t>
              </a:r>
              <a:r>
                <a:rPr lang="ru-RU" dirty="0" smtClean="0">
                  <a:solidFill>
                    <a:schemeClr val="bg1"/>
                  </a:solidFill>
                </a:rPr>
                <a:t>спортивных массовых </a:t>
              </a:r>
              <a:r>
                <a:rPr lang="ru-RU" dirty="0" smtClean="0">
                  <a:solidFill>
                    <a:schemeClr val="bg1"/>
                  </a:solidFill>
                </a:rPr>
                <a:t>мероприятий 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object 19"/>
          <p:cNvSpPr/>
          <p:nvPr/>
        </p:nvSpPr>
        <p:spPr>
          <a:xfrm>
            <a:off x="17215" y="2278755"/>
            <a:ext cx="751840" cy="715010"/>
          </a:xfrm>
          <a:custGeom>
            <a:avLst/>
            <a:gdLst/>
            <a:ahLst/>
            <a:cxnLst/>
            <a:rect l="l" t="t" r="r" b="b"/>
            <a:pathLst>
              <a:path w="751839" h="715010">
                <a:moveTo>
                  <a:pt x="375666" y="0"/>
                </a:moveTo>
                <a:lnTo>
                  <a:pt x="328542" y="2784"/>
                </a:lnTo>
                <a:lnTo>
                  <a:pt x="283165" y="10914"/>
                </a:lnTo>
                <a:lnTo>
                  <a:pt x="239887" y="24056"/>
                </a:lnTo>
                <a:lnTo>
                  <a:pt x="199061" y="41873"/>
                </a:lnTo>
                <a:lnTo>
                  <a:pt x="161037" y="64031"/>
                </a:lnTo>
                <a:lnTo>
                  <a:pt x="126169" y="90195"/>
                </a:lnTo>
                <a:lnTo>
                  <a:pt x="94807" y="120030"/>
                </a:lnTo>
                <a:lnTo>
                  <a:pt x="67305" y="153201"/>
                </a:lnTo>
                <a:lnTo>
                  <a:pt x="44014" y="189374"/>
                </a:lnTo>
                <a:lnTo>
                  <a:pt x="25285" y="228213"/>
                </a:lnTo>
                <a:lnTo>
                  <a:pt x="11472" y="269383"/>
                </a:lnTo>
                <a:lnTo>
                  <a:pt x="2926" y="312549"/>
                </a:lnTo>
                <a:lnTo>
                  <a:pt x="0" y="357378"/>
                </a:lnTo>
                <a:lnTo>
                  <a:pt x="2926" y="402206"/>
                </a:lnTo>
                <a:lnTo>
                  <a:pt x="11472" y="445372"/>
                </a:lnTo>
                <a:lnTo>
                  <a:pt x="25285" y="486542"/>
                </a:lnTo>
                <a:lnTo>
                  <a:pt x="44014" y="525381"/>
                </a:lnTo>
                <a:lnTo>
                  <a:pt x="67305" y="561554"/>
                </a:lnTo>
                <a:lnTo>
                  <a:pt x="94807" y="594725"/>
                </a:lnTo>
                <a:lnTo>
                  <a:pt x="126169" y="624560"/>
                </a:lnTo>
                <a:lnTo>
                  <a:pt x="161037" y="650724"/>
                </a:lnTo>
                <a:lnTo>
                  <a:pt x="199061" y="672882"/>
                </a:lnTo>
                <a:lnTo>
                  <a:pt x="239887" y="690699"/>
                </a:lnTo>
                <a:lnTo>
                  <a:pt x="283165" y="703841"/>
                </a:lnTo>
                <a:lnTo>
                  <a:pt x="328542" y="711971"/>
                </a:lnTo>
                <a:lnTo>
                  <a:pt x="375666" y="714756"/>
                </a:lnTo>
                <a:lnTo>
                  <a:pt x="422797" y="711971"/>
                </a:lnTo>
                <a:lnTo>
                  <a:pt x="468179" y="703841"/>
                </a:lnTo>
                <a:lnTo>
                  <a:pt x="511459" y="690699"/>
                </a:lnTo>
                <a:lnTo>
                  <a:pt x="552287" y="672882"/>
                </a:lnTo>
                <a:lnTo>
                  <a:pt x="590311" y="650724"/>
                </a:lnTo>
                <a:lnTo>
                  <a:pt x="625178" y="624560"/>
                </a:lnTo>
                <a:lnTo>
                  <a:pt x="656537" y="594725"/>
                </a:lnTo>
                <a:lnTo>
                  <a:pt x="684037" y="561554"/>
                </a:lnTo>
                <a:lnTo>
                  <a:pt x="707325" y="525381"/>
                </a:lnTo>
                <a:lnTo>
                  <a:pt x="726050" y="486542"/>
                </a:lnTo>
                <a:lnTo>
                  <a:pt x="739861" y="445372"/>
                </a:lnTo>
                <a:lnTo>
                  <a:pt x="748405" y="402206"/>
                </a:lnTo>
                <a:lnTo>
                  <a:pt x="751332" y="357378"/>
                </a:lnTo>
                <a:lnTo>
                  <a:pt x="748405" y="312549"/>
                </a:lnTo>
                <a:lnTo>
                  <a:pt x="739861" y="269383"/>
                </a:lnTo>
                <a:lnTo>
                  <a:pt x="726050" y="228213"/>
                </a:lnTo>
                <a:lnTo>
                  <a:pt x="707325" y="189374"/>
                </a:lnTo>
                <a:lnTo>
                  <a:pt x="684037" y="153201"/>
                </a:lnTo>
                <a:lnTo>
                  <a:pt x="656537" y="120030"/>
                </a:lnTo>
                <a:lnTo>
                  <a:pt x="625178" y="90195"/>
                </a:lnTo>
                <a:lnTo>
                  <a:pt x="590311" y="64031"/>
                </a:lnTo>
                <a:lnTo>
                  <a:pt x="552287" y="41873"/>
                </a:lnTo>
                <a:lnTo>
                  <a:pt x="511459" y="24056"/>
                </a:lnTo>
                <a:lnTo>
                  <a:pt x="468179" y="10914"/>
                </a:lnTo>
                <a:lnTo>
                  <a:pt x="422797" y="2784"/>
                </a:lnTo>
                <a:lnTo>
                  <a:pt x="375666" y="0"/>
                </a:lnTo>
                <a:close/>
              </a:path>
            </a:pathLst>
          </a:custGeom>
          <a:solidFill>
            <a:srgbClr val="005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601" r="7476" b="9400"/>
          <a:stretch/>
        </p:blipFill>
        <p:spPr>
          <a:xfrm>
            <a:off x="355903" y="566468"/>
            <a:ext cx="3329295" cy="1799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3519" y="2402519"/>
            <a:ext cx="484351" cy="475180"/>
          </a:xfrm>
          <a:prstGeom prst="rect">
            <a:avLst/>
          </a:prstGeom>
        </p:spPr>
      </p:pic>
      <p:pic>
        <p:nvPicPr>
          <p:cNvPr id="56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7617" y="5896206"/>
            <a:ext cx="484351" cy="475180"/>
          </a:xfrm>
          <a:prstGeom prst="rect">
            <a:avLst/>
          </a:prstGeom>
        </p:spPr>
      </p:pic>
      <p:pic>
        <p:nvPicPr>
          <p:cNvPr id="57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6445" y="4115160"/>
            <a:ext cx="417372" cy="413130"/>
          </a:xfrm>
          <a:prstGeom prst="rect">
            <a:avLst/>
          </a:prstGeom>
        </p:spPr>
      </p:pic>
      <p:pic>
        <p:nvPicPr>
          <p:cNvPr id="58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9340" y="4973507"/>
            <a:ext cx="452628" cy="487679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7438" y="3127444"/>
            <a:ext cx="550942" cy="6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эффективности на территории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112998"/>
              </p:ext>
            </p:extLst>
          </p:nvPr>
        </p:nvGraphicFramePr>
        <p:xfrm>
          <a:off x="33519" y="3609477"/>
          <a:ext cx="5727121" cy="2884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313"/>
                <a:gridCol w="1379165"/>
                <a:gridCol w="1321643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электрической энергии не менее 2 % ежегодно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</a:t>
                      </a:r>
                      <a:r>
                        <a:rPr lang="ru-RU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b="1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649,9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649,9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тепловой энергии не менее 2 % ежегодно,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369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Экономия природного газа не менее 2 % ежегодно</a:t>
                      </a:r>
                      <a:endParaRPr lang="ru-RU" sz="16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722,5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1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722,5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2798448"/>
              </p:ext>
            </p:extLst>
          </p:nvPr>
        </p:nvGraphicFramePr>
        <p:xfrm>
          <a:off x="5913949" y="1902700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13225806"/>
              </p:ext>
            </p:extLst>
          </p:nvPr>
        </p:nvGraphicFramePr>
        <p:xfrm>
          <a:off x="107504" y="980728"/>
          <a:ext cx="892899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83674456"/>
              </p:ext>
            </p:extLst>
          </p:nvPr>
        </p:nvGraphicFramePr>
        <p:xfrm>
          <a:off x="107504" y="1916832"/>
          <a:ext cx="5760640" cy="134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лампочки 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46158" y="203295"/>
            <a:ext cx="714564" cy="620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08920"/>
            <a:ext cx="2304256" cy="162900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21196727"/>
              </p:ext>
            </p:extLst>
          </p:nvPr>
        </p:nvGraphicFramePr>
        <p:xfrm>
          <a:off x="5740317" y="3717032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6" name="Блок-схема: карточка 15"/>
          <p:cNvSpPr/>
          <p:nvPr/>
        </p:nvSpPr>
        <p:spPr>
          <a:xfrm>
            <a:off x="8172400" y="340318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0852"/>
              </p:ext>
            </p:extLst>
          </p:nvPr>
        </p:nvGraphicFramePr>
        <p:xfrm>
          <a:off x="15413" y="4149080"/>
          <a:ext cx="5708716" cy="2312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979"/>
                <a:gridCol w="1185373"/>
                <a:gridCol w="1361364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преступлений, совершенных в районе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66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Обеспеченность оборудованием и антитеррористическая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защищенность  потенциально опасных объектов и мест массового пребывания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Количество 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мероприятий,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направленных на профилактику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11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7398490"/>
              </p:ext>
            </p:extLst>
          </p:nvPr>
        </p:nvGraphicFramePr>
        <p:xfrm>
          <a:off x="1672630" y="3266562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6494314"/>
              </p:ext>
            </p:extLst>
          </p:nvPr>
        </p:nvGraphicFramePr>
        <p:xfrm>
          <a:off x="107504" y="980728"/>
          <a:ext cx="89289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126649"/>
              </p:ext>
            </p:extLst>
          </p:nvPr>
        </p:nvGraphicFramePr>
        <p:xfrm>
          <a:off x="107504" y="1700808"/>
          <a:ext cx="5760640" cy="156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59" y="1844824"/>
            <a:ext cx="3086262" cy="142173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2397587"/>
              </p:ext>
            </p:extLst>
          </p:nvPr>
        </p:nvGraphicFramePr>
        <p:xfrm>
          <a:off x="5740317" y="3717032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5" name="Блок-схема: карточка 14"/>
          <p:cNvSpPr/>
          <p:nvPr/>
        </p:nvSpPr>
        <p:spPr>
          <a:xfrm>
            <a:off x="8172400" y="340318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635896" y="0"/>
            <a:ext cx="5508104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766806" cy="43532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80654079"/>
              </p:ext>
            </p:extLst>
          </p:nvPr>
        </p:nvGraphicFramePr>
        <p:xfrm>
          <a:off x="107504" y="836712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897521" y="1484784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44570824"/>
              </p:ext>
            </p:extLst>
          </p:nvPr>
        </p:nvGraphicFramePr>
        <p:xfrm>
          <a:off x="107504" y="1556792"/>
          <a:ext cx="547260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023971"/>
              </p:ext>
            </p:extLst>
          </p:nvPr>
        </p:nvGraphicFramePr>
        <p:xfrm>
          <a:off x="107504" y="3447320"/>
          <a:ext cx="5400600" cy="322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241"/>
                <a:gridCol w="1216223"/>
                <a:gridCol w="1224136"/>
              </a:tblGrid>
              <a:tr h="3948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7,0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6,8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48555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района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81154"/>
            <a:ext cx="2221037" cy="1710893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30259542"/>
              </p:ext>
            </p:extLst>
          </p:nvPr>
        </p:nvGraphicFramePr>
        <p:xfrm>
          <a:off x="5872699" y="2060847"/>
          <a:ext cx="3384376" cy="2954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" name="Блок-схема: карточка 17"/>
          <p:cNvSpPr/>
          <p:nvPr/>
        </p:nvSpPr>
        <p:spPr>
          <a:xfrm>
            <a:off x="8261887" y="446625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88640"/>
            <a:ext cx="749665" cy="60441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9794555"/>
              </p:ext>
            </p:extLst>
          </p:nvPr>
        </p:nvGraphicFramePr>
        <p:xfrm>
          <a:off x="0" y="836712"/>
          <a:ext cx="550810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2913037"/>
              </p:ext>
            </p:extLst>
          </p:nvPr>
        </p:nvGraphicFramePr>
        <p:xfrm>
          <a:off x="42573" y="1916832"/>
          <a:ext cx="540060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53950"/>
              </p:ext>
            </p:extLst>
          </p:nvPr>
        </p:nvGraphicFramePr>
        <p:xfrm>
          <a:off x="168901" y="3745467"/>
          <a:ext cx="5256582" cy="230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02"/>
                <a:gridCol w="1270340"/>
                <a:gridCol w="1270340"/>
              </a:tblGrid>
              <a:tr h="5525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17,6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16,9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272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прибыльных предприятий в их общем числе, %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7477" r="5113" b="7475"/>
          <a:stretch/>
        </p:blipFill>
        <p:spPr>
          <a:xfrm>
            <a:off x="5570519" y="3861048"/>
            <a:ext cx="357039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05367960"/>
              </p:ext>
            </p:extLst>
          </p:nvPr>
        </p:nvGraphicFramePr>
        <p:xfrm>
          <a:off x="5557342" y="793058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099462" y="3122269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16632"/>
            <a:ext cx="956411" cy="67307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6115800"/>
              </p:ext>
            </p:extLst>
          </p:nvPr>
        </p:nvGraphicFramePr>
        <p:xfrm>
          <a:off x="115420" y="908719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31631" y="3811352"/>
            <a:ext cx="4484803" cy="523220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78407121"/>
              </p:ext>
            </p:extLst>
          </p:nvPr>
        </p:nvGraphicFramePr>
        <p:xfrm>
          <a:off x="179512" y="1625072"/>
          <a:ext cx="4556811" cy="2028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389203"/>
              </p:ext>
            </p:extLst>
          </p:nvPr>
        </p:nvGraphicFramePr>
        <p:xfrm>
          <a:off x="155530" y="4417388"/>
          <a:ext cx="489603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13"/>
                <a:gridCol w="1554229"/>
                <a:gridCol w="1641795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Увеличение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рождаемости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42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33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Снижение смертности населения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162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146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20788"/>
            <a:ext cx="3435846" cy="229056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70848233"/>
              </p:ext>
            </p:extLst>
          </p:nvPr>
        </p:nvGraphicFramePr>
        <p:xfrm>
          <a:off x="5343550" y="3645024"/>
          <a:ext cx="3384376" cy="3096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7" name="Блок-схема: карточка 16"/>
          <p:cNvSpPr/>
          <p:nvPr/>
        </p:nvSpPr>
        <p:spPr>
          <a:xfrm>
            <a:off x="8052755" y="6004317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7916" y="76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ст сред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6632"/>
            <a:ext cx="1071786" cy="8448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7763442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27584" y="4045762"/>
            <a:ext cx="4248472" cy="52322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68931325"/>
              </p:ext>
            </p:extLst>
          </p:nvPr>
        </p:nvGraphicFramePr>
        <p:xfrm>
          <a:off x="179512" y="1895976"/>
          <a:ext cx="5184576" cy="212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669669"/>
              </p:ext>
            </p:extLst>
          </p:nvPr>
        </p:nvGraphicFramePr>
        <p:xfrm>
          <a:off x="98414" y="4624504"/>
          <a:ext cx="512165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106"/>
                <a:gridCol w="1312297"/>
                <a:gridCol w="1419254"/>
              </a:tblGrid>
              <a:tr h="4916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52519">
                <a:tc>
                  <a:txBody>
                    <a:bodyPr/>
                    <a:lstStyle/>
                    <a:p>
                      <a:pPr algn="just"/>
                      <a:r>
                        <a:rPr lang="ru-RU" sz="13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3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маломобильных групп  (единиц)</a:t>
                      </a:r>
                      <a:endParaRPr lang="ru-RU" sz="13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50</a:t>
                      </a:r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13205678"/>
              </p:ext>
            </p:extLst>
          </p:nvPr>
        </p:nvGraphicFramePr>
        <p:xfrm>
          <a:off x="5364088" y="1571068"/>
          <a:ext cx="4032448" cy="2474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8" name="Блок-схема: карточка 17"/>
          <p:cNvSpPr/>
          <p:nvPr/>
        </p:nvSpPr>
        <p:spPr>
          <a:xfrm>
            <a:off x="8269803" y="188323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05" y="4054376"/>
            <a:ext cx="4017893" cy="27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9654" y="-3329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«Построение и развитие аппаратно-программного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комплекса «Безопасный город» 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9629508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5576" y="3569347"/>
            <a:ext cx="42484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70323518"/>
              </p:ext>
            </p:extLst>
          </p:nvPr>
        </p:nvGraphicFramePr>
        <p:xfrm>
          <a:off x="179512" y="2072568"/>
          <a:ext cx="5328592" cy="164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93002"/>
              </p:ext>
            </p:extLst>
          </p:nvPr>
        </p:nvGraphicFramePr>
        <p:xfrm>
          <a:off x="107504" y="4166831"/>
          <a:ext cx="5328592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301168"/>
                <a:gridCol w="1363128"/>
              </a:tblGrid>
              <a:tr h="4626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96301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преступлений совершаемых на улицах района и в иных общественных местах на территории Холм-Жирковского района Смоленской области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(единиц)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мера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65104" y="82330"/>
            <a:ext cx="1259632" cy="707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5901"/>
          <a:stretch/>
        </p:blipFill>
        <p:spPr>
          <a:xfrm rot="2007762">
            <a:off x="6226297" y="5035653"/>
            <a:ext cx="3042552" cy="116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13425337"/>
              </p:ext>
            </p:extLst>
          </p:nvPr>
        </p:nvGraphicFramePr>
        <p:xfrm>
          <a:off x="5940152" y="1484784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8" name="Блок-схема: карточка 17"/>
          <p:cNvSpPr/>
          <p:nvPr/>
        </p:nvSpPr>
        <p:spPr>
          <a:xfrm>
            <a:off x="8261887" y="398698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32656"/>
            <a:ext cx="1128664" cy="72008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7096049"/>
              </p:ext>
            </p:extLst>
          </p:nvPr>
        </p:nvGraphicFramePr>
        <p:xfrm>
          <a:off x="107504" y="1052736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83571"/>
              </p:ext>
            </p:extLst>
          </p:nvPr>
        </p:nvGraphicFramePr>
        <p:xfrm>
          <a:off x="4488261" y="4150174"/>
          <a:ext cx="4620243" cy="270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95"/>
                <a:gridCol w="1142607"/>
                <a:gridCol w="1089641"/>
              </a:tblGrid>
              <a:tr h="5146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790897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664,0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432,2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20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от сдачи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имущества в аренду, тыс. рублей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90,1</a:t>
                      </a:r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156,1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2662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Обеспечение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сохранности и содержания муниципального имущества (да/нет)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957537473"/>
              </p:ext>
            </p:extLst>
          </p:nvPr>
        </p:nvGraphicFramePr>
        <p:xfrm>
          <a:off x="-1692696" y="1607220"/>
          <a:ext cx="8118648" cy="507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501243484"/>
              </p:ext>
            </p:extLst>
          </p:nvPr>
        </p:nvGraphicFramePr>
        <p:xfrm>
          <a:off x="5940152" y="1484784"/>
          <a:ext cx="338437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172400" y="342900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2024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306990" y="2060847"/>
            <a:ext cx="3904969" cy="4622663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ru-RU" sz="1400" dirty="0"/>
              <a:t> </a:t>
            </a:r>
            <a:r>
              <a:rPr lang="ru-RU" dirty="0" smtClean="0">
                <a:solidFill>
                  <a:srgbClr val="003300"/>
                </a:solidFill>
              </a:rPr>
              <a:t>В 2024 году в </a:t>
            </a:r>
            <a:r>
              <a:rPr lang="ru-RU" dirty="0" err="1" smtClean="0">
                <a:solidFill>
                  <a:srgbClr val="003300"/>
                </a:solidFill>
              </a:rPr>
              <a:t>пгт.Холм-Жирковский</a:t>
            </a:r>
            <a:r>
              <a:rPr lang="ru-RU" dirty="0" smtClean="0">
                <a:solidFill>
                  <a:srgbClr val="003300"/>
                </a:solidFill>
              </a:rPr>
              <a:t> </a:t>
            </a:r>
            <a:r>
              <a:rPr lang="ru-RU" dirty="0">
                <a:solidFill>
                  <a:srgbClr val="003300"/>
                </a:solidFill>
              </a:rPr>
              <a:t>появилась стела, посвященная участникам специальной военной операции. Установили ее в центральном сквере, вблизи отремонтированного в </a:t>
            </a:r>
            <a:r>
              <a:rPr lang="ru-RU" dirty="0" smtClean="0">
                <a:solidFill>
                  <a:srgbClr val="003300"/>
                </a:solidFill>
              </a:rPr>
              <a:t>2023 году </a:t>
            </a:r>
            <a:r>
              <a:rPr lang="ru-RU" dirty="0">
                <a:solidFill>
                  <a:srgbClr val="003300"/>
                </a:solidFill>
              </a:rPr>
              <a:t>мемориала павшим воинам Великой Отечественной войны и памятника землякам, погибшим в Афганистане. </a:t>
            </a:r>
            <a:r>
              <a:rPr lang="ru-RU" dirty="0" smtClean="0">
                <a:solidFill>
                  <a:srgbClr val="003300"/>
                </a:solidFill>
              </a:rPr>
              <a:t>На </a:t>
            </a:r>
            <a:r>
              <a:rPr lang="ru-RU" dirty="0">
                <a:solidFill>
                  <a:srgbClr val="003300"/>
                </a:solidFill>
              </a:rPr>
              <a:t>все эти работы и приобретение стелы было </a:t>
            </a:r>
            <a:r>
              <a:rPr lang="ru-RU" dirty="0" smtClean="0">
                <a:solidFill>
                  <a:srgbClr val="003300"/>
                </a:solidFill>
              </a:rPr>
              <a:t>из резервного фонда Правительства Смоленской области выделено более </a:t>
            </a:r>
            <a:r>
              <a:rPr lang="ru-RU" dirty="0">
                <a:solidFill>
                  <a:srgbClr val="003300"/>
                </a:solidFill>
              </a:rPr>
              <a:t>4 миллионов </a:t>
            </a:r>
            <a:r>
              <a:rPr lang="ru-RU" dirty="0" smtClean="0">
                <a:solidFill>
                  <a:srgbClr val="003300"/>
                </a:solidFill>
              </a:rPr>
              <a:t>рублей.</a:t>
            </a:r>
            <a:endParaRPr lang="ru-RU" dirty="0">
              <a:solidFill>
                <a:srgbClr val="0033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Picture 1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0" y="534814"/>
            <a:ext cx="2243583" cy="15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smoldaily.ru/wp-content/uploads/2024/08/img_666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b="30173"/>
          <a:stretch/>
        </p:blipFill>
        <p:spPr bwMode="auto">
          <a:xfrm>
            <a:off x="4431470" y="564630"/>
            <a:ext cx="4677033" cy="29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18632" r="10818" b="14103"/>
          <a:stretch/>
        </p:blipFill>
        <p:spPr bwMode="auto">
          <a:xfrm>
            <a:off x="4431471" y="3508909"/>
            <a:ext cx="4644516" cy="30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2894" y="679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712">
            <a:off x="3688627" y="-116416"/>
            <a:ext cx="1584176" cy="1118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59655985"/>
              </p:ext>
            </p:extLst>
          </p:nvPr>
        </p:nvGraphicFramePr>
        <p:xfrm>
          <a:off x="107504" y="836712"/>
          <a:ext cx="903649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12221717"/>
              </p:ext>
            </p:extLst>
          </p:nvPr>
        </p:nvGraphicFramePr>
        <p:xfrm>
          <a:off x="107504" y="1844824"/>
          <a:ext cx="51845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88494702"/>
              </p:ext>
            </p:extLst>
          </p:nvPr>
        </p:nvGraphicFramePr>
        <p:xfrm>
          <a:off x="611560" y="2779098"/>
          <a:ext cx="4176464" cy="65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456737"/>
              </p:ext>
            </p:extLst>
          </p:nvPr>
        </p:nvGraphicFramePr>
        <p:xfrm>
          <a:off x="107504" y="3544563"/>
          <a:ext cx="5212156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119"/>
                <a:gridCol w="1300788"/>
                <a:gridCol w="1369249"/>
              </a:tblGrid>
              <a:tr h="4899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12394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380,0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384,0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5103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76595521"/>
              </p:ext>
            </p:extLst>
          </p:nvPr>
        </p:nvGraphicFramePr>
        <p:xfrm>
          <a:off x="5397542" y="1473489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6" name="Блок-схема: карточка 15"/>
          <p:cNvSpPr/>
          <p:nvPr/>
        </p:nvSpPr>
        <p:spPr>
          <a:xfrm>
            <a:off x="6425952" y="1806380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4177"/>
          <a:stretch/>
        </p:blipFill>
        <p:spPr>
          <a:xfrm>
            <a:off x="5420691" y="3807565"/>
            <a:ext cx="3721273" cy="30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211960" y="0"/>
            <a:ext cx="4932040" cy="70309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«Сохранение, охрана объектов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культурного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наследия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(памятников истории 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культуры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281811"/>
              </p:ext>
            </p:extLst>
          </p:nvPr>
        </p:nvGraphicFramePr>
        <p:xfrm>
          <a:off x="107504" y="836712"/>
          <a:ext cx="903649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62968611"/>
              </p:ext>
            </p:extLst>
          </p:nvPr>
        </p:nvGraphicFramePr>
        <p:xfrm>
          <a:off x="142161" y="1700808"/>
          <a:ext cx="4926101" cy="1631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78993761"/>
              </p:ext>
            </p:extLst>
          </p:nvPr>
        </p:nvGraphicFramePr>
        <p:xfrm>
          <a:off x="481599" y="3356992"/>
          <a:ext cx="4266457" cy="947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349057"/>
              </p:ext>
            </p:extLst>
          </p:nvPr>
        </p:nvGraphicFramePr>
        <p:xfrm>
          <a:off x="27426" y="4437112"/>
          <a:ext cx="4824536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310"/>
                <a:gridCol w="1238155"/>
                <a:gridCol w="1110071"/>
              </a:tblGrid>
              <a:tr h="41523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08119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отремонтированных объектов культурного наследия от общего количества объектов культурного наследия, расположенных на территории МО,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20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2,3</a:t>
                      </a:r>
                      <a:endParaRPr lang="ru-RU" sz="20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0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0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1,2</a:t>
                      </a:r>
                      <a:endParaRPr lang="ru-RU" sz="20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8677" r="11413" b="21664"/>
          <a:stretch/>
        </p:blipFill>
        <p:spPr>
          <a:xfrm>
            <a:off x="4049959" y="5347"/>
            <a:ext cx="720080" cy="67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07956391"/>
              </p:ext>
            </p:extLst>
          </p:nvPr>
        </p:nvGraphicFramePr>
        <p:xfrm>
          <a:off x="5256483" y="1440998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20" name="Блок-схема: карточка 19"/>
          <p:cNvSpPr/>
          <p:nvPr/>
        </p:nvSpPr>
        <p:spPr>
          <a:xfrm>
            <a:off x="8172400" y="3461272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pic>
        <p:nvPicPr>
          <p:cNvPr id="21" name="Picture 8" descr="https://smoldaily.ru/wp-content/uploads/2024/08/img_6669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863" r="8776" b="30174"/>
          <a:stretch/>
        </p:blipFill>
        <p:spPr bwMode="auto">
          <a:xfrm>
            <a:off x="4949551" y="4077072"/>
            <a:ext cx="4194449" cy="27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 отходами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муниципального образования «Холм-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29976798"/>
              </p:ext>
            </p:extLst>
          </p:nvPr>
        </p:nvGraphicFramePr>
        <p:xfrm>
          <a:off x="107504" y="898848"/>
          <a:ext cx="8784976" cy="101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47470330"/>
              </p:ext>
            </p:extLst>
          </p:nvPr>
        </p:nvGraphicFramePr>
        <p:xfrm>
          <a:off x="8277" y="1887633"/>
          <a:ext cx="5132569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20494519"/>
              </p:ext>
            </p:extLst>
          </p:nvPr>
        </p:nvGraphicFramePr>
        <p:xfrm>
          <a:off x="251520" y="3688942"/>
          <a:ext cx="4514444" cy="964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355309"/>
              </p:ext>
            </p:extLst>
          </p:nvPr>
        </p:nvGraphicFramePr>
        <p:xfrm>
          <a:off x="24042" y="4797152"/>
          <a:ext cx="5772094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341"/>
                <a:gridCol w="1127707"/>
                <a:gridCol w="1230046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6631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построенных и обустроенных контейнерных площадок на территории МО «Холм-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Жирковский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район» Смоленской области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94,0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мусор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546140" y="18492"/>
            <a:ext cx="648072" cy="6480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44824"/>
            <a:ext cx="3634746" cy="230425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286677029"/>
              </p:ext>
            </p:extLst>
          </p:nvPr>
        </p:nvGraphicFramePr>
        <p:xfrm>
          <a:off x="5724128" y="4121696"/>
          <a:ext cx="367240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5" name="Блок-схема: карточка 14"/>
          <p:cNvSpPr/>
          <p:nvPr/>
        </p:nvSpPr>
        <p:spPr>
          <a:xfrm>
            <a:off x="8172400" y="422108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«Укрепление общественного здоровья»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31034785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32787368"/>
              </p:ext>
            </p:extLst>
          </p:nvPr>
        </p:nvGraphicFramePr>
        <p:xfrm>
          <a:off x="135685" y="1694884"/>
          <a:ext cx="4940372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23756185"/>
              </p:ext>
            </p:extLst>
          </p:nvPr>
        </p:nvGraphicFramePr>
        <p:xfrm>
          <a:off x="395536" y="3284984"/>
          <a:ext cx="41764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064432"/>
              </p:ext>
            </p:extLst>
          </p:nvPr>
        </p:nvGraphicFramePr>
        <p:xfrm>
          <a:off x="29092" y="4293096"/>
          <a:ext cx="6080266" cy="1931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6632"/>
                <a:gridCol w="1187915"/>
                <a:gridCol w="1295719"/>
              </a:tblGrid>
              <a:tr h="4273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81397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доли граждан, систематически занимающихся физической культурой и спортом, в общей численности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35,4</a:t>
                      </a:r>
                      <a:endParaRPr lang="ru-RU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37,0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16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граждан, приверженных здоровому образу жизни, %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82,5</a:t>
                      </a:r>
                      <a:endParaRPr lang="ru-RU" sz="18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Рисунок 19" descr="здоровье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0"/>
            <a:ext cx="936104" cy="9871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25" y="4800993"/>
            <a:ext cx="2811882" cy="1940375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7916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752932641"/>
              </p:ext>
            </p:extLst>
          </p:nvPr>
        </p:nvGraphicFramePr>
        <p:xfrm>
          <a:off x="5148064" y="1398128"/>
          <a:ext cx="3672408" cy="29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21" name="Блок-схема: карточка 20"/>
          <p:cNvSpPr/>
          <p:nvPr/>
        </p:nvSpPr>
        <p:spPr>
          <a:xfrm>
            <a:off x="7884368" y="3514603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27667" y="865228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431" y="983916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сокращение дорожно-транспортных происшествий, повышение безопасности дорожного движения на территории Холм-Жирковского района.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81147486"/>
              </p:ext>
            </p:extLst>
          </p:nvPr>
        </p:nvGraphicFramePr>
        <p:xfrm>
          <a:off x="32847" y="1649312"/>
          <a:ext cx="3707904" cy="4299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915690" y="1897166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дорожно-транспортных происшествий.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4" name="object 4"/>
          <p:cNvSpPr/>
          <p:nvPr/>
        </p:nvSpPr>
        <p:spPr>
          <a:xfrm>
            <a:off x="4478390" y="60543"/>
            <a:ext cx="465664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Обеспечение безопасности дорожного движения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74321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2459" y="-427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0" y="-37310"/>
            <a:ext cx="824440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НЕПРОГРАММНЫЕ  НАПРАВЛЕНИЯ  РАСХОДОВ   В 2024 ГОДУ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органов местного самоуправления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Осуществление переданных полномочий (ЗАГС)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Sitka Small" panose="02000505000000020004" pitchFamily="2" charset="0"/>
              </a:rPr>
              <a:t>Обеспечение деятельности Контрольно-ревизионной комиссии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Опубликование муниципальных НПА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Sitka Small" panose="02000505000000020004" pitchFamily="2" charset="0"/>
              </a:rPr>
              <a:t>Расходы за счет резервного фонда Администрации МО</a:t>
            </a:r>
            <a:endParaRPr lang="ru-RU" sz="1500" dirty="0">
              <a:solidFill>
                <a:schemeClr val="tx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1873" y="1195457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3 486,8   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808" y="2067622"/>
            <a:ext cx="123237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751,0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7734" y="2946249"/>
            <a:ext cx="146852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1 761,8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105" y="3848601"/>
            <a:ext cx="1193159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465,0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7862" y="4681864"/>
            <a:ext cx="147646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2 376,7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876256" y="1833462"/>
            <a:ext cx="1959193" cy="869195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8 999,6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27426" y="662260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6290582" y="689364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Куб 21"/>
          <p:cNvSpPr/>
          <p:nvPr/>
        </p:nvSpPr>
        <p:spPr>
          <a:xfrm>
            <a:off x="2247530" y="5384621"/>
            <a:ext cx="4140158" cy="864096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Sitka Small" panose="02000505000000020004" pitchFamily="2" charset="0"/>
              </a:rPr>
              <a:t>Награждение Почетными грамотами и памятными подарками</a:t>
            </a:r>
            <a:endParaRPr lang="ru-RU" sz="1500" dirty="0">
              <a:solidFill>
                <a:schemeClr val="bg2">
                  <a:lumMod val="60000"/>
                  <a:lumOff val="4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7688" y="5536964"/>
            <a:ext cx="113664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139,1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0" y="-37310"/>
            <a:ext cx="8532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РАСХОДЫ ЗА СЧЕТ  СРЕДСТВ  РЕЗЕРВНОГО ФОНДА В 2024 ГОДУ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516216" y="692696"/>
            <a:ext cx="2535257" cy="1368152"/>
          </a:xfrm>
          <a:prstGeom prst="wedgeRectCallout">
            <a:avLst/>
          </a:prstGeom>
          <a:gradFill>
            <a:gsLst>
              <a:gs pos="500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2 376,7 </a:t>
            </a:r>
            <a:r>
              <a:rPr lang="ru-RU" dirty="0" smtClean="0">
                <a:latin typeface="Bookman Old Style" panose="02050604050505020204" pitchFamily="18" charset="0"/>
              </a:rPr>
              <a:t>тысяч рублей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24377" y="667686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594887"/>
              </p:ext>
            </p:extLst>
          </p:nvPr>
        </p:nvGraphicFramePr>
        <p:xfrm>
          <a:off x="208038" y="626900"/>
          <a:ext cx="6096000" cy="6045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85648"/>
                <a:gridCol w="3378352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Направление расходов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</a:t>
                      </a:r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1.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Социальная помощь населению (на лечение и устранение последствий ЧС)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291,8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2.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Ремонт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муниципального жилого фонда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300,0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3.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Расходы на проведение праздничных мероприятий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430,7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4.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Расходы на приобретение дизельного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генератора и детектора </a:t>
                      </a:r>
                      <a:r>
                        <a:rPr lang="ru-RU" baseline="0" dirty="0" err="1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дронов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для СВО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220,9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5.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Расходы на благоустройство вокруг стелы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воинам-интернационалистам и стелы участникам СВО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279,0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6.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Прочие межбюджетные трансферты поселениям (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Тупиковское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,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Холм-Жирковское)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740,0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7.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Приобретение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котла и щита управления к нему для </a:t>
                      </a:r>
                      <a:r>
                        <a:rPr lang="ru-RU" baseline="0" dirty="0" err="1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Холмовской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 спортивной школы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83,0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8.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Light Condensed" panose="020B0502040204020203" pitchFamily="34" charset="0"/>
                        </a:rPr>
                        <a:t>Проведение мероприятия, посвященного памяти воинов-сибиряков 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43,2</a:t>
                      </a:r>
                      <a:endParaRPr lang="ru-RU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0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1018" y="0"/>
            <a:ext cx="955157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АГИБАЛОВСКОГО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3657600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65114027"/>
              </p:ext>
            </p:extLst>
          </p:nvPr>
        </p:nvGraphicFramePr>
        <p:xfrm>
          <a:off x="-27353" y="620688"/>
          <a:ext cx="6192000" cy="57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639843366"/>
              </p:ext>
            </p:extLst>
          </p:nvPr>
        </p:nvGraphicFramePr>
        <p:xfrm>
          <a:off x="4211960" y="968537"/>
          <a:ext cx="4680520" cy="534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27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АГИБАЛОВСКОГО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47260"/>
              </p:ext>
            </p:extLst>
          </p:nvPr>
        </p:nvGraphicFramePr>
        <p:xfrm>
          <a:off x="323529" y="1385463"/>
          <a:ext cx="4248471" cy="52483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5156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НДФЛ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878,6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797,0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Акцизы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4 365,4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4 682,7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ЕСХН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НИФЛ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52,8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57,9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физических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лиц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66,7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66,6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организаций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715,9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737,7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Неналоговые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227,5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228,4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405230"/>
              </p:ext>
            </p:extLst>
          </p:nvPr>
        </p:nvGraphicFramePr>
        <p:xfrm>
          <a:off x="4769769" y="1805248"/>
          <a:ext cx="4248471" cy="50268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6890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548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3 639,0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3 639,0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92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Субвенция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воинский учет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56,4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56,4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286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Субсидии на модернизацию коммунальной инфраструктуры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24 069,0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23 589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286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ремонт автомобильных дорог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745,5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745,5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201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 на ремонт шахтных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колодцев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213,5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213,5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20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Прочие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межбюджетные трансферты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150,0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150,0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836712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Налоговые и неналоговые доходы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77264" y="1340768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Безвозмездные поступления</a:t>
            </a:r>
            <a:endParaRPr lang="ru-RU" sz="16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АГИБАЛОВСКОГО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91889636"/>
              </p:ext>
            </p:extLst>
          </p:nvPr>
        </p:nvGraphicFramePr>
        <p:xfrm>
          <a:off x="395536" y="764704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088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2024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5496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437429"/>
            <a:ext cx="5012641" cy="415992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Загнутый угол 15"/>
          <p:cNvSpPr/>
          <p:nvPr/>
        </p:nvSpPr>
        <p:spPr>
          <a:xfrm>
            <a:off x="177535" y="1585934"/>
            <a:ext cx="4182682" cy="502689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ru-RU" sz="1700" dirty="0">
                <a:solidFill>
                  <a:srgbClr val="000099"/>
                </a:solidFill>
                <a:latin typeface="Franklin Gothic Book" panose="020B0503020102020204" pitchFamily="34" charset="0"/>
              </a:rPr>
              <a:t>В Холм-Жирковском районе Смоленской области с 2024 года  стартовал двухгодичный ремонт </a:t>
            </a:r>
            <a:r>
              <a:rPr lang="ru-RU" sz="1700" dirty="0" err="1">
                <a:solidFill>
                  <a:srgbClr val="000099"/>
                </a:solidFill>
                <a:latin typeface="Franklin Gothic Book" panose="020B0503020102020204" pitchFamily="34" charset="0"/>
              </a:rPr>
              <a:t>Холмовской</a:t>
            </a:r>
            <a:r>
              <a:rPr lang="ru-RU" sz="1700" dirty="0">
                <a:solidFill>
                  <a:srgbClr val="000099"/>
                </a:solidFill>
                <a:latin typeface="Franklin Gothic Book" panose="020B0503020102020204" pitchFamily="34" charset="0"/>
              </a:rPr>
              <a:t> средней школы имени Героя Советского Союза П.М. Михайлова.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В  рамках проекта «Модернизация школьных систем образования в</a:t>
            </a:r>
            <a:r>
              <a:rPr lang="ru-RU" sz="1700" dirty="0" smtClean="0">
                <a:solidFill>
                  <a:srgbClr val="000099"/>
                </a:solidFill>
              </a:rPr>
              <a:t> </a:t>
            </a:r>
            <a:r>
              <a:rPr lang="ru-RU" sz="1700" dirty="0">
                <a:solidFill>
                  <a:srgbClr val="000099"/>
                </a:solidFill>
                <a:latin typeface="Franklin Gothic Book" panose="020B0503020102020204" pitchFamily="34" charset="0"/>
              </a:rPr>
              <a:t>текущем году в учреждении обновят учебные классы на 2 и 3 этажах. В 2025 году будут отремонтированы помещения на 1 этаже и системы отопления.</a:t>
            </a:r>
          </a:p>
          <a:p>
            <a:pPr algn="just"/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В 2024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году на эти цели было выделено более </a:t>
            </a:r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36,0 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млн. рублей.</a:t>
            </a:r>
          </a:p>
          <a:p>
            <a:pPr algn="just"/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На 2025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год на завершение ремонтных работ в </a:t>
            </a:r>
            <a:r>
              <a:rPr lang="ru-RU" sz="1700" dirty="0" err="1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Холмовской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школе и ремонт кровли </a:t>
            </a:r>
            <a:r>
              <a:rPr lang="ru-RU" sz="1700" dirty="0" err="1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Агибпаловской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школы выделено из областного бюджета более </a:t>
            </a:r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41,0 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млн рублей</a:t>
            </a:r>
            <a:r>
              <a:rPr lang="ru-RU" sz="1700" b="1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.</a:t>
            </a:r>
            <a:r>
              <a:rPr lang="ru-RU" sz="1700" dirty="0" smtClean="0">
                <a:solidFill>
                  <a:srgbClr val="000099"/>
                </a:solidFill>
                <a:latin typeface="Franklin Gothic Book" panose="020B0503020102020204" pitchFamily="34" charset="0"/>
              </a:rPr>
              <a:t> </a:t>
            </a:r>
            <a:endParaRPr lang="ru-RU" sz="1700" dirty="0">
              <a:solidFill>
                <a:srgbClr val="000099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" y="576470"/>
            <a:ext cx="4367425" cy="10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Стартовал двухгодичный ремонт Холмовской средней школ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33" y="819076"/>
            <a:ext cx="4176464" cy="27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Продолжается ремонт Холмовской школы. - 9669132642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35" y="3613317"/>
            <a:ext cx="3912369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1018" y="0"/>
            <a:ext cx="955157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БОГДАНОВСКОГО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3657600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51798610"/>
              </p:ext>
            </p:extLst>
          </p:nvPr>
        </p:nvGraphicFramePr>
        <p:xfrm>
          <a:off x="-27353" y="620688"/>
          <a:ext cx="6192000" cy="57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540577517"/>
              </p:ext>
            </p:extLst>
          </p:nvPr>
        </p:nvGraphicFramePr>
        <p:xfrm>
          <a:off x="4211960" y="968537"/>
          <a:ext cx="4680520" cy="534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169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БОГДАНОВСКОГО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448171"/>
              </p:ext>
            </p:extLst>
          </p:nvPr>
        </p:nvGraphicFramePr>
        <p:xfrm>
          <a:off x="323529" y="1385463"/>
          <a:ext cx="4248471" cy="52483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5156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НДФЛ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501,3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439,7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Акцизы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5 421,6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5 815,7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ЕСХН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НИФЛ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90,5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111,4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 налог с физических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лиц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313,4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316,3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организаций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58,1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49,0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Неналоговые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126793"/>
              </p:ext>
            </p:extLst>
          </p:nvPr>
        </p:nvGraphicFramePr>
        <p:xfrm>
          <a:off x="4708739" y="1794514"/>
          <a:ext cx="4389004" cy="50268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63966"/>
                <a:gridCol w="1311663"/>
                <a:gridCol w="1213375"/>
              </a:tblGrid>
              <a:tr h="6890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548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5 228,6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5 228,6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92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Субвенция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воинский учет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83,2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83,2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286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Субсидии на модернизацию коммунальной инфраструктуры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49 546,0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47 191,5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286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ремонт автомобильных дорог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19 897,4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19 897,4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201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 на ремонт памятников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900,0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900,0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20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Прочие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межбюджетные трансферты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20 150,0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14 918,3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836712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Налоговые и неналоговые доходы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77264" y="1340768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Безвозмездные поступления</a:t>
            </a:r>
            <a:endParaRPr lang="ru-RU" sz="16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БОГДАНОВСКОГО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68681517"/>
              </p:ext>
            </p:extLst>
          </p:nvPr>
        </p:nvGraphicFramePr>
        <p:xfrm>
          <a:off x="395536" y="764704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92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1018" y="0"/>
            <a:ext cx="955157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ИГОРЕВСКОГО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3657600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51601686"/>
              </p:ext>
            </p:extLst>
          </p:nvPr>
        </p:nvGraphicFramePr>
        <p:xfrm>
          <a:off x="-27353" y="620688"/>
          <a:ext cx="6192000" cy="57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347217122"/>
              </p:ext>
            </p:extLst>
          </p:nvPr>
        </p:nvGraphicFramePr>
        <p:xfrm>
          <a:off x="4211960" y="968537"/>
          <a:ext cx="4680520" cy="534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108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ИГОРЕВСКОГО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023848"/>
              </p:ext>
            </p:extLst>
          </p:nvPr>
        </p:nvGraphicFramePr>
        <p:xfrm>
          <a:off x="323529" y="1385463"/>
          <a:ext cx="4248471" cy="52483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5156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НДФЛ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3 172,9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3 484,3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Акцизы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1 249,8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1 340,6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ЕСХН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НИФЛ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339,8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343,3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физических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лиц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199,9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216,7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организаций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644,3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73,5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Неналоговые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191,0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191,0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553630"/>
              </p:ext>
            </p:extLst>
          </p:nvPr>
        </p:nvGraphicFramePr>
        <p:xfrm>
          <a:off x="4708739" y="1794514"/>
          <a:ext cx="4389004" cy="521252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63966"/>
                <a:gridCol w="1311663"/>
                <a:gridCol w="1213375"/>
              </a:tblGrid>
              <a:tr h="6890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548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4 430,0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4 430,0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5092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Субвенция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воинский учет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306,5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253,0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286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Субсидии на подготовку ПСД для обустройства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канализации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600,0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593,0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28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Прочие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межбюджетные трансферты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75,0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75,0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201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Возврат остатков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субсидий, субвенций, иных МБТ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- 1 387,9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20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836712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Налоговые и неналоговые доходы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77264" y="1340768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Безвозмездные поступления</a:t>
            </a:r>
            <a:endParaRPr lang="ru-RU" sz="16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ИГОРЕВСКОГО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84152336"/>
              </p:ext>
            </p:extLst>
          </p:nvPr>
        </p:nvGraphicFramePr>
        <p:xfrm>
          <a:off x="395536" y="764704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150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1018" y="0"/>
            <a:ext cx="955157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ЛЕХМИНСКОГО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3657600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84407564"/>
              </p:ext>
            </p:extLst>
          </p:nvPr>
        </p:nvGraphicFramePr>
        <p:xfrm>
          <a:off x="-27353" y="620688"/>
          <a:ext cx="6192000" cy="57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288166671"/>
              </p:ext>
            </p:extLst>
          </p:nvPr>
        </p:nvGraphicFramePr>
        <p:xfrm>
          <a:off x="4211960" y="968537"/>
          <a:ext cx="4680520" cy="534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61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ЛЕХМИНСКОГО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211083" y="63342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032428"/>
              </p:ext>
            </p:extLst>
          </p:nvPr>
        </p:nvGraphicFramePr>
        <p:xfrm>
          <a:off x="323529" y="1385463"/>
          <a:ext cx="4248471" cy="52483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5156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НДФЛ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6 836,0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6 375,5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Акцизы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3 692,6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3 960,9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ЕСХН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НИФЛ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225,3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235,0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физических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лиц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868,7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872,6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организаций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163,3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163,3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Неналоговые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480697"/>
              </p:ext>
            </p:extLst>
          </p:nvPr>
        </p:nvGraphicFramePr>
        <p:xfrm>
          <a:off x="4712683" y="1719061"/>
          <a:ext cx="4381727" cy="5151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56689"/>
                <a:gridCol w="1239655"/>
                <a:gridCol w="1285383"/>
              </a:tblGrid>
              <a:tr h="6732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512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171,0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171,0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976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Субвенция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воинский учет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77,3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77,3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074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Субсидии на модернизацию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47 593,0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45 286,5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074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 на ремонт автомобильных дорог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23 031,7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23 031,7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025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Прочие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межбюджетные трансферты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150,0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150,0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074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Возврат остатков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субсидий, субвенций, иных МБТ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- 730,5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836712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Налоговые и неналоговые доходы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72716" y="1255447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Безвозмездные поступления</a:t>
            </a:r>
            <a:endParaRPr lang="ru-RU" sz="16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ЛЕХМИНСКОГО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872276006"/>
              </p:ext>
            </p:extLst>
          </p:nvPr>
        </p:nvGraphicFramePr>
        <p:xfrm>
          <a:off x="395536" y="764704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47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1018" y="0"/>
            <a:ext cx="955157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ТУПИКОВСКОГО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3657600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37196438"/>
              </p:ext>
            </p:extLst>
          </p:nvPr>
        </p:nvGraphicFramePr>
        <p:xfrm>
          <a:off x="-27353" y="620688"/>
          <a:ext cx="6192000" cy="57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433638452"/>
              </p:ext>
            </p:extLst>
          </p:nvPr>
        </p:nvGraphicFramePr>
        <p:xfrm>
          <a:off x="4211960" y="968537"/>
          <a:ext cx="4680520" cy="534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419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6768752" cy="1032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НАЛОГОВОЙ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РАЙОНА   ЗА 202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4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-80695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27280564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object 50"/>
          <p:cNvSpPr/>
          <p:nvPr/>
        </p:nvSpPr>
        <p:spPr>
          <a:xfrm>
            <a:off x="251520" y="2854096"/>
            <a:ext cx="621536" cy="5642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8" y="1924759"/>
            <a:ext cx="607429" cy="5441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" y="1032721"/>
            <a:ext cx="593578" cy="6000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0" y="3748475"/>
            <a:ext cx="804671" cy="80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7504" y="4701890"/>
            <a:ext cx="1021848" cy="811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" y="5777080"/>
            <a:ext cx="760795" cy="570596"/>
          </a:xfrm>
          <a:prstGeom prst="rect">
            <a:avLst/>
          </a:prstGeom>
        </p:spPr>
      </p:pic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ТУПИКОВСКОГО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211083" y="63342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74675"/>
              </p:ext>
            </p:extLst>
          </p:nvPr>
        </p:nvGraphicFramePr>
        <p:xfrm>
          <a:off x="323529" y="1385463"/>
          <a:ext cx="4248471" cy="52483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5156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НДФЛ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351,7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296,1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Акцизы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2 868,4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3 076,9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ЕСХН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НИФЛ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150,0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145,3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физических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лиц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160,0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143,2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 налог с организаций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98,0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85,7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Неналоговые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75460"/>
              </p:ext>
            </p:extLst>
          </p:nvPr>
        </p:nvGraphicFramePr>
        <p:xfrm>
          <a:off x="4712683" y="1719061"/>
          <a:ext cx="4381727" cy="45954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56689"/>
                <a:gridCol w="1239655"/>
                <a:gridCol w="1285383"/>
              </a:tblGrid>
              <a:tr h="6732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512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5 758,1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5 758,1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976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Субвенция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воинский учет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78,2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78,2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074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Субсидии на ремонт памятников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392,2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392,2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074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 за счет средств резервного фонда Правительства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Смоленской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обл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100,0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025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Прочие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межбюджетные трансферты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190,0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836712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Налоговые и неналоговые доходы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72716" y="1255447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Безвозмездные поступления</a:t>
            </a:r>
            <a:endParaRPr lang="ru-RU" sz="16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55157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ТУПИКОВСКОГО СЕЛЬСКОГО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460594826"/>
              </p:ext>
            </p:extLst>
          </p:nvPr>
        </p:nvGraphicFramePr>
        <p:xfrm>
          <a:off x="395536" y="764704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219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1018" y="0"/>
            <a:ext cx="9695586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ХОЛМ-ЖИРКОВСКОГО ГОРОДСКОГО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3657600" y="1340768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89820198"/>
              </p:ext>
            </p:extLst>
          </p:nvPr>
        </p:nvGraphicFramePr>
        <p:xfrm>
          <a:off x="-27353" y="620688"/>
          <a:ext cx="6192000" cy="571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625993330"/>
              </p:ext>
            </p:extLst>
          </p:nvPr>
        </p:nvGraphicFramePr>
        <p:xfrm>
          <a:off x="4283968" y="968537"/>
          <a:ext cx="4680520" cy="534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21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72108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ХОЛМ-ЖИРКОВСКОГО ГОРОДСКОГО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73871"/>
              </p:ext>
            </p:extLst>
          </p:nvPr>
        </p:nvGraphicFramePr>
        <p:xfrm>
          <a:off x="323529" y="1385463"/>
          <a:ext cx="4248471" cy="52483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04283"/>
                <a:gridCol w="1307218"/>
                <a:gridCol w="1136970"/>
              </a:tblGrid>
              <a:tr h="5156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НДФЛ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4 610,0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5 012,9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Акцизы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2 526,5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2 710,0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ЕСХН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251,2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251,2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7598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НИФЛ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1 5216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1 849,7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налог с физических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лиц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940,4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972,7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Земельный  налог с организаций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578,0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594,7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7536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Неналоговые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доходы</a:t>
                      </a:r>
                      <a:endParaRPr lang="ru-RU" sz="16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342,5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2 117,7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64"/>
              </p:ext>
            </p:extLst>
          </p:nvPr>
        </p:nvGraphicFramePr>
        <p:xfrm>
          <a:off x="4737952" y="1133374"/>
          <a:ext cx="4381727" cy="572462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56689"/>
                <a:gridCol w="1239655"/>
                <a:gridCol w="1285383"/>
              </a:tblGrid>
              <a:tr h="6590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Виды доходов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План 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Факт</a:t>
                      </a:r>
                      <a:endParaRPr lang="ru-RU" sz="200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3438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7 813,5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7 813,5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4870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Субвенция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на воинский учет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436,7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436,7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9477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Субсидии по формированию современной городской среды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1 726,8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1 126,8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12893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Субсидия за счет средств резервного фонда Правительства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Смоленской обл.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542,0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542,0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6876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Прочие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межбюджетные трансферты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2 500,0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2 500,0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  <a:tr h="10887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Возврат остатков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субсидий, субвенций, иных МБТ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-9 079,5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51520" y="836712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Налоговые и неналоговые доходы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800219" y="662734"/>
            <a:ext cx="4320480" cy="41873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Sitka Small" panose="02000505000000020004" pitchFamily="2" charset="0"/>
              </a:rPr>
              <a:t>Безвозмездные поступления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4365224" y="836712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1218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08520" y="12181"/>
            <a:ext cx="9721080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ИСПОЛНЕНИЕ БЮДЖЕТА ХОЛМ-ЖИРКОВСКОГО ГОРОДСКОГО ПОСЕЛЕНИЯ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0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Блок-схема: карточка 11"/>
          <p:cNvSpPr/>
          <p:nvPr/>
        </p:nvSpPr>
        <p:spPr>
          <a:xfrm>
            <a:off x="8154602" y="663338"/>
            <a:ext cx="882113" cy="634759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83680943"/>
              </p:ext>
            </p:extLst>
          </p:nvPr>
        </p:nvGraphicFramePr>
        <p:xfrm>
          <a:off x="323528" y="764704"/>
          <a:ext cx="8280920" cy="576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576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3181424" y="1844824"/>
          <a:ext cx="5760640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180311" y="802837"/>
            <a:ext cx="2735505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4725144"/>
            <a:ext cx="2664296" cy="1938427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</a:t>
            </a:r>
            <a:r>
              <a:rPr lang="ru-RU" sz="13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11" y="2616391"/>
            <a:ext cx="2892852" cy="21087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2024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61" y="546588"/>
            <a:ext cx="3381534" cy="16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19309" y="1278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/>
          </p:nvPr>
        </p:nvGraphicFramePr>
        <p:xfrm>
          <a:off x="3779912" y="2681522"/>
          <a:ext cx="5233110" cy="395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2024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653828"/>
            <a:ext cx="8784976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Среди обновленных в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году пространств – площадка под общественный рынок и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выставочно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-ярмарочную деятельность в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Холм-Жирковский. Здесь выполнили работы по благоустройству территории (асфальтирование площадки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sun9-54.userapi.com/impg/VABIX0hRTTFXF7wcltTMeVjBbFoW-QrTR6QylA/e2URJotoUew.jpg?size=1280x960&amp;quality=96&amp;sign=432f76bb182ac64f511f430aec0149da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4" y="2445006"/>
            <a:ext cx="2807023" cy="210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8.userapi.com/impg/28Ru5JzSYK-ZIq7p542hySZAHti9sMk_pPoL1g/n0XMmMxE88o.jpg?size=1280x960&amp;quality=96&amp;sign=0be683bab37b2cf6624369c186518302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4" y="4725144"/>
            <a:ext cx="2807023" cy="197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1675" y="666276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44016" y="-14843"/>
            <a:ext cx="806489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3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ИСТОЧНИКИ  РАЗМЕЩЕНИЯ  ИНФОРМАЦИИ   О   БЮДЖЕТЕ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Официальный сайт Администрации муниципального  образования «Холм-Жирковский </a:t>
            </a:r>
            <a:r>
              <a:rPr lang="ru-RU" sz="2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муниципальный округ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itka Small" panose="02000505000000020004" pitchFamily="2" charset="0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6516" y="5273352"/>
            <a:ext cx="1324000" cy="1324000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0138" y="5157371"/>
            <a:ext cx="1950934" cy="1468977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1158" y="2186339"/>
            <a:ext cx="2388826" cy="134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2308" y="1827254"/>
            <a:ext cx="1623333" cy="206001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46053" y="6655345"/>
            <a:ext cx="3657600" cy="189194"/>
          </a:xfrm>
          <a:prstGeom prst="rect">
            <a:avLst/>
          </a:prstGeom>
          <a:gradFill flip="none" rotWithShape="1">
            <a:gsLst>
              <a:gs pos="35000">
                <a:srgbClr val="3366CC">
                  <a:shade val="30000"/>
                  <a:satMod val="115000"/>
                </a:srgbClr>
              </a:gs>
              <a:gs pos="70000">
                <a:srgbClr val="3366CC">
                  <a:shade val="67500"/>
                  <a:satMod val="115000"/>
                </a:srgbClr>
              </a:gs>
              <a:gs pos="90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21632" y="-14935"/>
            <a:ext cx="41183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08" y="141051"/>
            <a:ext cx="380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КОНТАКТНАЯ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ИНФОРМАЦИЯ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03648" y="1334556"/>
            <a:ext cx="6624736" cy="12961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 Смоленской области</a:t>
            </a:r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  <a:endParaRPr lang="en-US" sz="20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30715924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21632" y="6644741"/>
            <a:ext cx="3657600" cy="189194"/>
          </a:xfrm>
          <a:prstGeom prst="rect">
            <a:avLst/>
          </a:prstGeom>
          <a:gradFill flip="none" rotWithShape="1">
            <a:gsLst>
              <a:gs pos="99487">
                <a:schemeClr val="bg2">
                  <a:lumMod val="20000"/>
                  <a:lumOff val="80000"/>
                </a:schemeClr>
              </a:gs>
              <a:gs pos="35000">
                <a:srgbClr val="3366CC">
                  <a:shade val="30000"/>
                  <a:satMod val="115000"/>
                </a:srgbClr>
              </a:gs>
              <a:gs pos="70000">
                <a:srgbClr val="3366CC">
                  <a:shade val="67500"/>
                  <a:satMod val="115000"/>
                </a:srgbClr>
              </a:gs>
              <a:gs pos="85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6768752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ИТОГИ  БЮДЖЕТНОЙ  ПОЛИТИКИ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ХОЛМ-ЖИРКОВСКОГО РАЙОНА   ЗА 202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4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72" y="52551"/>
            <a:ext cx="692696" cy="69269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11417774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7" name="Рисунок 2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690" y="5833713"/>
            <a:ext cx="685284" cy="513963"/>
          </a:xfrm>
          <a:prstGeom prst="rect">
            <a:avLst/>
          </a:prstGeom>
        </p:spPr>
      </p:pic>
      <p:sp>
        <p:nvSpPr>
          <p:cNvPr id="31" name="object 59"/>
          <p:cNvSpPr/>
          <p:nvPr/>
        </p:nvSpPr>
        <p:spPr>
          <a:xfrm>
            <a:off x="389287" y="4821238"/>
            <a:ext cx="472205" cy="5740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8"/>
          <p:cNvSpPr/>
          <p:nvPr/>
        </p:nvSpPr>
        <p:spPr>
          <a:xfrm>
            <a:off x="410827" y="3814583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8"/>
          <p:cNvSpPr/>
          <p:nvPr/>
        </p:nvSpPr>
        <p:spPr>
          <a:xfrm>
            <a:off x="395602" y="2855038"/>
            <a:ext cx="515010" cy="5150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" y="2011608"/>
            <a:ext cx="1027981" cy="522300"/>
          </a:xfrm>
          <a:prstGeom prst="rect">
            <a:avLst/>
          </a:prstGeom>
        </p:spPr>
      </p:pic>
      <p:sp>
        <p:nvSpPr>
          <p:cNvPr id="29" name="object 50"/>
          <p:cNvSpPr/>
          <p:nvPr/>
        </p:nvSpPr>
        <p:spPr>
          <a:xfrm>
            <a:off x="279246" y="993243"/>
            <a:ext cx="617609" cy="5510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27160" y="6658592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43508" y="0"/>
            <a:ext cx="5652628" cy="1340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ОСНОВНЫЕ   ПАРАМЕТРЫ  БЮДЖЕТА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64427272"/>
              </p:ext>
            </p:extLst>
          </p:nvPr>
        </p:nvGraphicFramePr>
        <p:xfrm>
          <a:off x="143508" y="764150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75362295"/>
              </p:ext>
            </p:extLst>
          </p:nvPr>
        </p:nvGraphicFramePr>
        <p:xfrm>
          <a:off x="5550072" y="548680"/>
          <a:ext cx="352242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98000">
                <a:srgbClr val="99CCFF"/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Блок-схема: карточка 9"/>
          <p:cNvSpPr/>
          <p:nvPr/>
        </p:nvSpPr>
        <p:spPr>
          <a:xfrm>
            <a:off x="6029086" y="116633"/>
            <a:ext cx="882113" cy="613461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660033"/>
                </a:solidFill>
                <a:latin typeface="Century" panose="02040604050505020304" pitchFamily="18" charset="0"/>
              </a:rPr>
              <a:t>Тыс. рублей</a:t>
            </a:r>
          </a:p>
          <a:p>
            <a:pPr algn="ctr"/>
            <a:endParaRPr lang="ru-RU" sz="1600" dirty="0">
              <a:solidFill>
                <a:srgbClr val="660033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18278</TotalTime>
  <Words>7038</Words>
  <Application>Microsoft Office PowerPoint</Application>
  <PresentationFormat>Экран (4:3)</PresentationFormat>
  <Paragraphs>1889</Paragraphs>
  <Slides>78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106" baseType="lpstr">
      <vt:lpstr>Arial Unicode MS</vt:lpstr>
      <vt:lpstr>Arial</vt:lpstr>
      <vt:lpstr>Arial Narrow</vt:lpstr>
      <vt:lpstr>Bahnschrift Condensed</vt:lpstr>
      <vt:lpstr>Bahnschrift SemiBold Condensed</vt:lpstr>
      <vt:lpstr>Bahnschrift SemiBold SemiConden</vt:lpstr>
      <vt:lpstr>Bahnschrift SemiCondensed</vt:lpstr>
      <vt:lpstr>Bahnschrift SemiLight Condensed</vt:lpstr>
      <vt:lpstr>Bahnschrift SemiLight SemiConde</vt:lpstr>
      <vt:lpstr>Baskerville Old Face</vt:lpstr>
      <vt:lpstr>Book Antiqua</vt:lpstr>
      <vt:lpstr>Bookman Old Style</vt:lpstr>
      <vt:lpstr>Calibri</vt:lpstr>
      <vt:lpstr>Century</vt:lpstr>
      <vt:lpstr>Century Schoolbook</vt:lpstr>
      <vt:lpstr>Franklin Gothic Book</vt:lpstr>
      <vt:lpstr>Franklin Gothic Demi</vt:lpstr>
      <vt:lpstr>Garamond</vt:lpstr>
      <vt:lpstr>Microsoft Sans Serif</vt:lpstr>
      <vt:lpstr>Monotype Corsiva</vt:lpstr>
      <vt:lpstr>Poor Richard</vt:lpstr>
      <vt:lpstr>Sitka Small</vt:lpstr>
      <vt:lpstr>Times New Roman</vt:lpstr>
      <vt:lpstr>Trebuchet MS</vt:lpstr>
      <vt:lpstr>Verdana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Журавлева О.Н.</cp:lastModifiedBy>
  <cp:revision>1716</cp:revision>
  <cp:lastPrinted>2025-03-31T09:45:54Z</cp:lastPrinted>
  <dcterms:created xsi:type="dcterms:W3CDTF">2019-01-25T09:12:31Z</dcterms:created>
  <dcterms:modified xsi:type="dcterms:W3CDTF">2025-04-15T09:50:54Z</dcterms:modified>
</cp:coreProperties>
</file>