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8.xml" ContentType="application/vnd.openxmlformats-officedocument.presentationml.notesSlide+xml"/>
  <Override PartName="/ppt/charts/chart29.xml" ContentType="application/vnd.openxmlformats-officedocument.drawingml.chart+xml"/>
  <Override PartName="/ppt/drawings/drawing2.xml" ContentType="application/vnd.openxmlformats-officedocument.drawingml.chartshapes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9.xml" ContentType="application/vnd.openxmlformats-officedocument.presentationml.notesSlide+xml"/>
  <Override PartName="/ppt/charts/chart3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notesSlides/notesSlide20.xml" ContentType="application/vnd.openxmlformats-officedocument.presentationml.notesSlide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notesSlides/notesSlide21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22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notesSlides/notesSlide23.xml" ContentType="application/vnd.openxmlformats-officedocument.presentationml.notesSlide+xml"/>
  <Override PartName="/ppt/charts/chart54.xml" ContentType="application/vnd.openxmlformats-officedocument.drawingml.chart+xml"/>
  <Override PartName="/ppt/drawings/drawing3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notesSlides/notesSlide26.xml" ContentType="application/vnd.openxmlformats-officedocument.presentationml.notesSlide+xml"/>
  <Override PartName="/ppt/charts/chart5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7.xml" ContentType="application/vnd.openxmlformats-officedocument.presentationml.notesSlide+xml"/>
  <Override PartName="/ppt/charts/chart5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charts/chart5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0.xml" ContentType="application/vnd.openxmlformats-officedocument.presentationml.notesSlide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charts/chart63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64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6.xml" ContentType="application/vnd.openxmlformats-officedocument.presentationml.notesSlide+xml"/>
  <Override PartName="/ppt/charts/chart65.xml" ContentType="application/vnd.openxmlformats-officedocument.drawingml.chart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6.xml" ContentType="application/vnd.openxmlformats-officedocument.drawingml.chart+xml"/>
  <Override PartName="/ppt/notesSlides/notesSlide38.xml" ContentType="application/vnd.openxmlformats-officedocument.presentationml.notesSlide+xml"/>
  <Override PartName="/ppt/charts/chart67.xml" ContentType="application/vnd.openxmlformats-officedocument.drawingml.chart+xml"/>
  <Override PartName="/ppt/notesSlides/notesSlide3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75.xml" ContentType="application/vnd.openxmlformats-officedocument.drawingml.chart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76.xml" ContentType="application/vnd.openxmlformats-officedocument.drawingml.chart+xml"/>
  <Override PartName="/ppt/notesSlides/notesSlide40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omments/comment1.xml" ContentType="application/vnd.openxmlformats-officedocument.presentationml.comments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notesSlides/notesSlide4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98"/>
  </p:notesMasterIdLst>
  <p:handoutMasterIdLst>
    <p:handoutMasterId r:id="rId99"/>
  </p:handoutMasterIdLst>
  <p:sldIdLst>
    <p:sldId id="361" r:id="rId2"/>
    <p:sldId id="411" r:id="rId3"/>
    <p:sldId id="413" r:id="rId4"/>
    <p:sldId id="526" r:id="rId5"/>
    <p:sldId id="504" r:id="rId6"/>
    <p:sldId id="452" r:id="rId7"/>
    <p:sldId id="529" r:id="rId8"/>
    <p:sldId id="527" r:id="rId9"/>
    <p:sldId id="441" r:id="rId10"/>
    <p:sldId id="528" r:id="rId11"/>
    <p:sldId id="480" r:id="rId12"/>
    <p:sldId id="530" r:id="rId13"/>
    <p:sldId id="531" r:id="rId14"/>
    <p:sldId id="532" r:id="rId15"/>
    <p:sldId id="533" r:id="rId16"/>
    <p:sldId id="534" r:id="rId17"/>
    <p:sldId id="536" r:id="rId18"/>
    <p:sldId id="535" r:id="rId19"/>
    <p:sldId id="537" r:id="rId20"/>
    <p:sldId id="538" r:id="rId21"/>
    <p:sldId id="539" r:id="rId22"/>
    <p:sldId id="540" r:id="rId23"/>
    <p:sldId id="470" r:id="rId24"/>
    <p:sldId id="438" r:id="rId25"/>
    <p:sldId id="381" r:id="rId26"/>
    <p:sldId id="485" r:id="rId27"/>
    <p:sldId id="491" r:id="rId28"/>
    <p:sldId id="382" r:id="rId29"/>
    <p:sldId id="440" r:id="rId30"/>
    <p:sldId id="559" r:id="rId31"/>
    <p:sldId id="347" r:id="rId32"/>
    <p:sldId id="443" r:id="rId33"/>
    <p:sldId id="435" r:id="rId34"/>
    <p:sldId id="437" r:id="rId35"/>
    <p:sldId id="513" r:id="rId36"/>
    <p:sldId id="444" r:id="rId37"/>
    <p:sldId id="445" r:id="rId38"/>
    <p:sldId id="550" r:id="rId39"/>
    <p:sldId id="448" r:id="rId40"/>
    <p:sldId id="449" r:id="rId41"/>
    <p:sldId id="521" r:id="rId42"/>
    <p:sldId id="523" r:id="rId43"/>
    <p:sldId id="548" r:id="rId44"/>
    <p:sldId id="522" r:id="rId45"/>
    <p:sldId id="450" r:id="rId46"/>
    <p:sldId id="451" r:id="rId47"/>
    <p:sldId id="515" r:id="rId48"/>
    <p:sldId id="551" r:id="rId49"/>
    <p:sldId id="369" r:id="rId50"/>
    <p:sldId id="554" r:id="rId51"/>
    <p:sldId id="454" r:id="rId52"/>
    <p:sldId id="471" r:id="rId53"/>
    <p:sldId id="492" r:id="rId54"/>
    <p:sldId id="463" r:id="rId55"/>
    <p:sldId id="484" r:id="rId56"/>
    <p:sldId id="547" r:id="rId57"/>
    <p:sldId id="462" r:id="rId58"/>
    <p:sldId id="497" r:id="rId59"/>
    <p:sldId id="395" r:id="rId60"/>
    <p:sldId id="524" r:id="rId61"/>
    <p:sldId id="418" r:id="rId62"/>
    <p:sldId id="419" r:id="rId63"/>
    <p:sldId id="525" r:id="rId64"/>
    <p:sldId id="508" r:id="rId65"/>
    <p:sldId id="509" r:id="rId66"/>
    <p:sldId id="510" r:id="rId67"/>
    <p:sldId id="420" r:id="rId68"/>
    <p:sldId id="517" r:id="rId69"/>
    <p:sldId id="424" r:id="rId70"/>
    <p:sldId id="544" r:id="rId71"/>
    <p:sldId id="464" r:id="rId72"/>
    <p:sldId id="465" r:id="rId73"/>
    <p:sldId id="507" r:id="rId74"/>
    <p:sldId id="543" r:id="rId75"/>
    <p:sldId id="558" r:id="rId76"/>
    <p:sldId id="423" r:id="rId77"/>
    <p:sldId id="425" r:id="rId78"/>
    <p:sldId id="426" r:id="rId79"/>
    <p:sldId id="427" r:id="rId80"/>
    <p:sldId id="553" r:id="rId81"/>
    <p:sldId id="428" r:id="rId82"/>
    <p:sldId id="429" r:id="rId83"/>
    <p:sldId id="430" r:id="rId84"/>
    <p:sldId id="555" r:id="rId85"/>
    <p:sldId id="431" r:id="rId86"/>
    <p:sldId id="556" r:id="rId87"/>
    <p:sldId id="545" r:id="rId88"/>
    <p:sldId id="473" r:id="rId89"/>
    <p:sldId id="474" r:id="rId90"/>
    <p:sldId id="546" r:id="rId91"/>
    <p:sldId id="487" r:id="rId92"/>
    <p:sldId id="475" r:id="rId93"/>
    <p:sldId id="516" r:id="rId94"/>
    <p:sldId id="557" r:id="rId95"/>
    <p:sldId id="468" r:id="rId96"/>
    <p:sldId id="469" r:id="rId97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526"/>
            <p14:sldId id="504"/>
            <p14:sldId id="452"/>
            <p14:sldId id="529"/>
            <p14:sldId id="527"/>
            <p14:sldId id="441"/>
            <p14:sldId id="528"/>
            <p14:sldId id="480"/>
            <p14:sldId id="530"/>
            <p14:sldId id="531"/>
            <p14:sldId id="532"/>
            <p14:sldId id="533"/>
            <p14:sldId id="534"/>
            <p14:sldId id="536"/>
            <p14:sldId id="535"/>
            <p14:sldId id="537"/>
            <p14:sldId id="538"/>
            <p14:sldId id="539"/>
            <p14:sldId id="540"/>
            <p14:sldId id="470"/>
            <p14:sldId id="438"/>
            <p14:sldId id="381"/>
            <p14:sldId id="485"/>
            <p14:sldId id="491"/>
            <p14:sldId id="382"/>
            <p14:sldId id="440"/>
            <p14:sldId id="559"/>
            <p14:sldId id="347"/>
            <p14:sldId id="443"/>
            <p14:sldId id="435"/>
            <p14:sldId id="437"/>
            <p14:sldId id="513"/>
            <p14:sldId id="444"/>
            <p14:sldId id="445"/>
            <p14:sldId id="550"/>
            <p14:sldId id="448"/>
            <p14:sldId id="449"/>
            <p14:sldId id="521"/>
            <p14:sldId id="523"/>
            <p14:sldId id="548"/>
            <p14:sldId id="522"/>
            <p14:sldId id="450"/>
            <p14:sldId id="451"/>
          </p14:sldIdLst>
        </p14:section>
        <p14:section name="Раздел без заголовка" id="{FF7777FE-79F9-4A07-A0BF-A20EEE4E7905}">
          <p14:sldIdLst>
            <p14:sldId id="515"/>
            <p14:sldId id="551"/>
            <p14:sldId id="369"/>
            <p14:sldId id="554"/>
            <p14:sldId id="454"/>
            <p14:sldId id="471"/>
            <p14:sldId id="492"/>
            <p14:sldId id="463"/>
            <p14:sldId id="484"/>
            <p14:sldId id="547"/>
            <p14:sldId id="462"/>
            <p14:sldId id="497"/>
            <p14:sldId id="395"/>
            <p14:sldId id="524"/>
            <p14:sldId id="418"/>
            <p14:sldId id="419"/>
          </p14:sldIdLst>
        </p14:section>
        <p14:section name="Раздел без заголовка" id="{3E04B424-F302-49D4-AD63-F6AC70828907}">
          <p14:sldIdLst>
            <p14:sldId id="525"/>
            <p14:sldId id="508"/>
            <p14:sldId id="509"/>
            <p14:sldId id="510"/>
            <p14:sldId id="420"/>
            <p14:sldId id="517"/>
            <p14:sldId id="424"/>
            <p14:sldId id="544"/>
            <p14:sldId id="464"/>
            <p14:sldId id="465"/>
            <p14:sldId id="507"/>
            <p14:sldId id="543"/>
            <p14:sldId id="558"/>
            <p14:sldId id="423"/>
            <p14:sldId id="425"/>
            <p14:sldId id="426"/>
            <p14:sldId id="427"/>
            <p14:sldId id="553"/>
            <p14:sldId id="428"/>
            <p14:sldId id="429"/>
            <p14:sldId id="430"/>
            <p14:sldId id="555"/>
            <p14:sldId id="431"/>
            <p14:sldId id="556"/>
            <p14:sldId id="545"/>
            <p14:sldId id="473"/>
            <p14:sldId id="474"/>
            <p14:sldId id="546"/>
            <p14:sldId id="487"/>
            <p14:sldId id="475"/>
            <p14:sldId id="516"/>
            <p14:sldId id="557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уравлева О.Н." initials="CТ" lastIdx="0" clrIdx="0">
    <p:extLst>
      <p:ext uri="{19B8F6BF-5375-455C-9EA6-DF929625EA0E}">
        <p15:presenceInfo xmlns:p15="http://schemas.microsoft.com/office/powerpoint/2012/main" userId="Журавлева О.Н." providerId="None"/>
      </p:ext>
    </p:extLst>
  </p:cmAuthor>
  <p:cmAuthor id="2" name="1" initials="1" lastIdx="1" clrIdx="1">
    <p:extLst>
      <p:ext uri="{19B8F6BF-5375-455C-9EA6-DF929625EA0E}">
        <p15:presenceInfo xmlns:p15="http://schemas.microsoft.com/office/powerpoint/2012/main" userId="9450376a425ba0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9999"/>
    <a:srgbClr val="FF0000"/>
    <a:srgbClr val="FF0066"/>
    <a:srgbClr val="000000"/>
    <a:srgbClr val="CCCC00"/>
    <a:srgbClr val="000099"/>
    <a:srgbClr val="8000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5501" autoAdjust="0"/>
  </p:normalViewPr>
  <p:slideViewPr>
    <p:cSldViewPr>
      <p:cViewPr varScale="1">
        <p:scale>
          <a:sx n="113" d="100"/>
          <a:sy n="113" d="100"/>
        </p:scale>
        <p:origin x="151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0.xlsx"/><Relationship Id="rId1" Type="http://schemas.openxmlformats.org/officeDocument/2006/relationships/image" Target="../media/image165.jpeg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53806438243162091"/>
          <c:h val="0.387891125085336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2024 году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"Ультрадекор"</c:v>
                </c:pt>
                <c:pt idx="3">
                  <c:v>ООО "Ультралогистика"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19.8</c:v>
                </c:pt>
                <c:pt idx="1">
                  <c:v>3.7</c:v>
                </c:pt>
                <c:pt idx="2">
                  <c:v>8.6</c:v>
                </c:pt>
                <c:pt idx="3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456916695472586"/>
          <c:y val="1.88899379021976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81.599999999999994</c:v>
                </c:pt>
                <c:pt idx="1">
                  <c:v>18.399999999999999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92916.2</c:v>
                </c:pt>
                <c:pt idx="1">
                  <c:v>100525.4</c:v>
                </c:pt>
                <c:pt idx="2">
                  <c:v>98874.8</c:v>
                </c:pt>
                <c:pt idx="3">
                  <c:v>102626.8</c:v>
                </c:pt>
                <c:pt idx="4">
                  <c:v>113858.4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3317232"/>
        <c:axId val="463311352"/>
      </c:barChart>
      <c:catAx>
        <c:axId val="46331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3311352"/>
        <c:crosses val="autoZero"/>
        <c:auto val="1"/>
        <c:lblAlgn val="ctr"/>
        <c:lblOffset val="100"/>
        <c:noMultiLvlLbl val="0"/>
      </c:catAx>
      <c:valAx>
        <c:axId val="463311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63317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17514728896253E-2"/>
          <c:y val="3.5273858460171094E-2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92916.2</c:v>
                </c:pt>
                <c:pt idx="1">
                  <c:v>101846.1</c:v>
                </c:pt>
                <c:pt idx="2" formatCode="General">
                  <c:v>98874.8</c:v>
                </c:pt>
                <c:pt idx="3">
                  <c:v>102626.8</c:v>
                </c:pt>
                <c:pt idx="4" formatCode="#,##0.0">
                  <c:v>113858.4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3313312"/>
        <c:axId val="463314096"/>
      </c:lineChart>
      <c:catAx>
        <c:axId val="463313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63314096"/>
        <c:crosses val="autoZero"/>
        <c:auto val="1"/>
        <c:lblAlgn val="ctr"/>
        <c:lblOffset val="100"/>
        <c:noMultiLvlLbl val="0"/>
      </c:catAx>
      <c:valAx>
        <c:axId val="46331409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63313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72592503966794E-2"/>
          <c:y val="2.9394882050142578E-2"/>
          <c:w val="0.95025481499206643"/>
          <c:h val="0.857661648705699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43045.7</c:v>
                </c:pt>
                <c:pt idx="1">
                  <c:v>67257.2</c:v>
                </c:pt>
                <c:pt idx="2">
                  <c:v>63358.7</c:v>
                </c:pt>
                <c:pt idx="3">
                  <c:v>66488.600000000006</c:v>
                </c:pt>
                <c:pt idx="4">
                  <c:v>70103.5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3314488"/>
        <c:axId val="463318408"/>
      </c:barChart>
      <c:catAx>
        <c:axId val="463314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3318408"/>
        <c:crosses val="autoZero"/>
        <c:auto val="1"/>
        <c:lblAlgn val="ctr"/>
        <c:lblOffset val="100"/>
        <c:noMultiLvlLbl val="0"/>
      </c:catAx>
      <c:valAx>
        <c:axId val="4633184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3314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569104"/>
        <c:axId val="219566752"/>
      </c:lineChart>
      <c:catAx>
        <c:axId val="219569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9566752"/>
        <c:crosses val="autoZero"/>
        <c:auto val="1"/>
        <c:lblAlgn val="ctr"/>
        <c:lblOffset val="100"/>
        <c:noMultiLvlLbl val="0"/>
      </c:catAx>
      <c:valAx>
        <c:axId val="21956675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9569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06236344109915E-2"/>
          <c:y val="8.5017725401190819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61888.3</c:v>
                </c:pt>
                <c:pt idx="1">
                  <c:v>67257.2</c:v>
                </c:pt>
                <c:pt idx="2">
                  <c:v>63358.7</c:v>
                </c:pt>
                <c:pt idx="3">
                  <c:v>66488.600000000006</c:v>
                </c:pt>
                <c:pt idx="4">
                  <c:v>70103.5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3315272"/>
        <c:axId val="463316056"/>
      </c:lineChart>
      <c:catAx>
        <c:axId val="4633152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3316056"/>
        <c:crosses val="autoZero"/>
        <c:auto val="1"/>
        <c:lblAlgn val="ctr"/>
        <c:lblOffset val="100"/>
        <c:noMultiLvlLbl val="0"/>
      </c:catAx>
      <c:valAx>
        <c:axId val="46331605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63315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63.4</c:v>
                </c:pt>
                <c:pt idx="1">
                  <c:v>35.6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64.099999999999994</c:v>
                </c:pt>
                <c:pt idx="1">
                  <c:v>35.9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61.1</c:v>
                </c:pt>
                <c:pt idx="1">
                  <c:v>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20094.099999999999</c:v>
                </c:pt>
                <c:pt idx="1">
                  <c:v>21621.1</c:v>
                </c:pt>
                <c:pt idx="2">
                  <c:v>22125.599999999999</c:v>
                </c:pt>
                <c:pt idx="3">
                  <c:v>22236.3</c:v>
                </c:pt>
                <c:pt idx="4">
                  <c:v>29307.599999999999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098640"/>
        <c:axId val="465099424"/>
      </c:barChart>
      <c:catAx>
        <c:axId val="46509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5099424"/>
        <c:crosses val="autoZero"/>
        <c:auto val="1"/>
        <c:lblAlgn val="ctr"/>
        <c:lblOffset val="100"/>
        <c:noMultiLvlLbl val="0"/>
      </c:catAx>
      <c:valAx>
        <c:axId val="465099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5098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20094.099999999999</c:v>
                </c:pt>
                <c:pt idx="1">
                  <c:v>21621.200000000001</c:v>
                </c:pt>
                <c:pt idx="2">
                  <c:v>22125.599999999999</c:v>
                </c:pt>
                <c:pt idx="3">
                  <c:v>22236.3</c:v>
                </c:pt>
                <c:pt idx="4">
                  <c:v>29307.599999999999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100208"/>
        <c:axId val="465097072"/>
      </c:lineChart>
      <c:catAx>
        <c:axId val="4651002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5097072"/>
        <c:crosses val="autoZero"/>
        <c:auto val="1"/>
        <c:lblAlgn val="ctr"/>
        <c:lblOffset val="100"/>
        <c:noMultiLvlLbl val="0"/>
      </c:catAx>
      <c:valAx>
        <c:axId val="4650970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5100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22.1</c:v>
                </c:pt>
                <c:pt idx="1">
                  <c:v>77.900000000000006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21.4</c:v>
                </c:pt>
                <c:pt idx="1">
                  <c:v>78.599999999999994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25.5</c:v>
                </c:pt>
                <c:pt idx="1">
                  <c:v>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621544967200113E-3"/>
                  <c:y val="-1.0582157538051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138.19999999999999</c:v>
                </c:pt>
                <c:pt idx="1">
                  <c:v>874.2</c:v>
                </c:pt>
                <c:pt idx="2">
                  <c:v>851.1</c:v>
                </c:pt>
                <c:pt idx="3">
                  <c:v>904.1</c:v>
                </c:pt>
                <c:pt idx="4">
                  <c:v>953.8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2.1886312146541646E-3"/>
                  <c:y val="-5.276691478724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241464732729273E-3"/>
                  <c:y val="-3.38351294300633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138.19999999999999</c:v>
                </c:pt>
                <c:pt idx="1">
                  <c:v>500.8</c:v>
                </c:pt>
                <c:pt idx="2">
                  <c:v>500</c:v>
                </c:pt>
                <c:pt idx="3">
                  <c:v>549</c:v>
                </c:pt>
                <c:pt idx="4">
                  <c:v>602.79999999999995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FF66CC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2693.5</c:v>
                </c:pt>
                <c:pt idx="1">
                  <c:v>3300.5</c:v>
                </c:pt>
                <c:pt idx="2">
                  <c:v>4472.7</c:v>
                </c:pt>
                <c:pt idx="3">
                  <c:v>4708.3</c:v>
                </c:pt>
                <c:pt idx="4">
                  <c:v>4950.6000000000004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65104128"/>
        <c:axId val="465097856"/>
      </c:barChart>
      <c:catAx>
        <c:axId val="465104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65097856"/>
        <c:crosses val="autoZero"/>
        <c:auto val="1"/>
        <c:lblAlgn val="ctr"/>
        <c:lblOffset val="100"/>
        <c:tickMarkSkip val="1"/>
        <c:noMultiLvlLbl val="0"/>
      </c:catAx>
      <c:valAx>
        <c:axId val="4650978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5104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9686.6</c:v>
                </c:pt>
                <c:pt idx="1">
                  <c:v>-731.2</c:v>
                </c:pt>
                <c:pt idx="2">
                  <c:v>-731.2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9567928"/>
        <c:axId val="219565576"/>
      </c:lineChart>
      <c:catAx>
        <c:axId val="219567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19565576"/>
        <c:crosses val="autoZero"/>
        <c:auto val="1"/>
        <c:lblAlgn val="ctr"/>
        <c:lblOffset val="100"/>
        <c:noMultiLvlLbl val="0"/>
      </c:catAx>
      <c:valAx>
        <c:axId val="219565576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19567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212002852403797E-2"/>
          <c:w val="0.98695152490563698"/>
          <c:h val="0.897587619704342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2934</c:v>
                </c:pt>
                <c:pt idx="1">
                  <c:v>4682.3</c:v>
                </c:pt>
                <c:pt idx="2">
                  <c:v>5823.8</c:v>
                </c:pt>
                <c:pt idx="3">
                  <c:v>6161.4</c:v>
                </c:pt>
                <c:pt idx="4">
                  <c:v>6507.2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099032"/>
        <c:axId val="465101776"/>
      </c:lineChart>
      <c:catAx>
        <c:axId val="4650990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5101776"/>
        <c:crosses val="autoZero"/>
        <c:auto val="1"/>
        <c:lblAlgn val="ctr"/>
        <c:lblOffset val="100"/>
        <c:noMultiLvlLbl val="0"/>
      </c:catAx>
      <c:valAx>
        <c:axId val="465101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65099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5.8</c:v>
                </c:pt>
                <c:pt idx="1">
                  <c:v>94.2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5.9</c:v>
                </c:pt>
                <c:pt idx="1">
                  <c:v>94.1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5.7</c:v>
                </c:pt>
                <c:pt idx="1">
                  <c:v>94.3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Организации 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505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2128.8000000000002</c:v>
                </c:pt>
                <c:pt idx="1">
                  <c:v>1050</c:v>
                </c:pt>
                <c:pt idx="2">
                  <c:v>1590.7</c:v>
                </c:pt>
                <c:pt idx="3">
                  <c:v>1611.4</c:v>
                </c:pt>
                <c:pt idx="4">
                  <c:v>1640.4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Физические лица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8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CC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66FF99"/>
              </a:solidFill>
            </c:spPr>
          </c:dPt>
          <c:dPt>
            <c:idx val="4"/>
            <c:invertIfNegative val="0"/>
            <c:bubble3D val="0"/>
            <c:spPr>
              <a:solidFill>
                <a:srgbClr val="99FFCC"/>
              </a:solidFill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3162.8</c:v>
                </c:pt>
                <c:pt idx="1">
                  <c:v>2200</c:v>
                </c:pt>
                <c:pt idx="2">
                  <c:v>2519.6999999999998</c:v>
                </c:pt>
                <c:pt idx="3">
                  <c:v>2552.5</c:v>
                </c:pt>
                <c:pt idx="4">
                  <c:v>2598.4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102168"/>
        <c:axId val="465102560"/>
      </c:barChart>
      <c:catAx>
        <c:axId val="465102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5102560"/>
        <c:crosses val="autoZero"/>
        <c:auto val="1"/>
        <c:lblAlgn val="ctr"/>
        <c:lblOffset val="100"/>
        <c:noMultiLvlLbl val="0"/>
      </c:catAx>
      <c:valAx>
        <c:axId val="4651025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5102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639928896791E-3"/>
          <c:y val="8.1979755351287834E-2"/>
          <c:w val="0.99336972750319741"/>
          <c:h val="0.6167728654455515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5291.6</c:v>
                </c:pt>
                <c:pt idx="1">
                  <c:v>3200</c:v>
                </c:pt>
                <c:pt idx="2">
                  <c:v>4110.3999999999996</c:v>
                </c:pt>
                <c:pt idx="3">
                  <c:v>4163.8999999999996</c:v>
                </c:pt>
                <c:pt idx="4">
                  <c:v>4238.8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11808"/>
        <c:axId val="467302400"/>
      </c:lineChart>
      <c:catAx>
        <c:axId val="4673118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7302400"/>
        <c:crosses val="autoZero"/>
        <c:auto val="1"/>
        <c:lblAlgn val="ctr"/>
        <c:lblOffset val="100"/>
        <c:noMultiLvlLbl val="0"/>
      </c:catAx>
      <c:valAx>
        <c:axId val="4673024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11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95.9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3.7</c:v>
                </c:pt>
                <c:pt idx="1">
                  <c:v>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суммы налоговых льгот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32387800232880526"/>
                  <c:y val="-1.42765049439894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 rtl="0">
                      <a:defRPr lang="ru-RU" sz="11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B5905167-4B03-4130-A19E-10A56DE2AED4}" type="CATEGORYNAME">
                      <a:rPr lang="ru-RU" sz="100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64C700CB-7E2A-4FBF-906B-1412A7EA9FBD}" type="VALUE">
                      <a:rPr lang="ru-RU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1085242665345"/>
                      <c:h val="0.4033216400331409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33652862428557878"/>
                  <c:y val="4.0789007137755073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1FC1A6F-2317-4B45-98AC-64C1DE488A46}" type="CATEGORYNAME">
                      <a:rPr lang="ru-RU" sz="1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1397D494-9D43-41FC-92EC-2E1E3C5463D5}" type="VALUE"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sz="1000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131241971174431"/>
                      <c:h val="0.513329976001932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90C226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99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Льготы для организаций</c:v>
                </c:pt>
                <c:pt idx="1">
                  <c:v>льготы для физических лиц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1129</c:v>
                </c:pt>
                <c:pt idx="1">
                  <c:v>7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cat>
            <c:strRef>
              <c:f>Лист1!$A$2:$A$6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6580.8</c:v>
                </c:pt>
                <c:pt idx="4">
                  <c:v>5849.7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219569496"/>
        <c:axId val="219565968"/>
        <c:axId val="0"/>
      </c:bar3DChart>
      <c:catAx>
        <c:axId val="219569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19565968"/>
        <c:crosses val="autoZero"/>
        <c:auto val="1"/>
        <c:lblAlgn val="ctr"/>
        <c:lblOffset val="100"/>
        <c:noMultiLvlLbl val="0"/>
      </c:catAx>
      <c:valAx>
        <c:axId val="219565968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19569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1921.5</c:v>
                </c:pt>
                <c:pt idx="1">
                  <c:v>2550.6</c:v>
                </c:pt>
                <c:pt idx="2">
                  <c:v>2550.6</c:v>
                </c:pt>
                <c:pt idx="3">
                  <c:v>2634.7</c:v>
                </c:pt>
                <c:pt idx="4">
                  <c:v>2721.7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7307888"/>
        <c:axId val="467303968"/>
      </c:barChart>
      <c:catAx>
        <c:axId val="46730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800000"/>
                </a:solidFill>
                <a:latin typeface="Bookman Old Style" pitchFamily="18" charset="0"/>
              </a:defRPr>
            </a:pPr>
            <a:endParaRPr lang="ru-RU"/>
          </a:p>
        </c:txPr>
        <c:crossAx val="467303968"/>
        <c:crosses val="autoZero"/>
        <c:auto val="1"/>
        <c:lblAlgn val="ctr"/>
        <c:lblOffset val="100"/>
        <c:noMultiLvlLbl val="0"/>
      </c:catAx>
      <c:valAx>
        <c:axId val="4673039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07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1921.5</c:v>
                </c:pt>
                <c:pt idx="1">
                  <c:v>2550.6</c:v>
                </c:pt>
                <c:pt idx="2">
                  <c:v>2550.6</c:v>
                </c:pt>
                <c:pt idx="3">
                  <c:v>2634.7</c:v>
                </c:pt>
                <c:pt idx="4">
                  <c:v>2721.7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01616"/>
        <c:axId val="467307104"/>
      </c:lineChart>
      <c:catAx>
        <c:axId val="4673016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7307104"/>
        <c:crosses val="autoZero"/>
        <c:auto val="1"/>
        <c:lblAlgn val="ctr"/>
        <c:lblOffset val="100"/>
        <c:noMultiLvlLbl val="0"/>
      </c:catAx>
      <c:valAx>
        <c:axId val="4673071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01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2.6</c:v>
                </c:pt>
                <c:pt idx="1">
                  <c:v>97.4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2.5</c:v>
                </c:pt>
                <c:pt idx="1">
                  <c:v>97.5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97.8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676.4</c:v>
                </c:pt>
                <c:pt idx="1">
                  <c:v>1100</c:v>
                </c:pt>
                <c:pt idx="2">
                  <c:v>905.7</c:v>
                </c:pt>
                <c:pt idx="3">
                  <c:v>941.9</c:v>
                </c:pt>
                <c:pt idx="4">
                  <c:v>979.9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7309848"/>
        <c:axId val="467306320"/>
      </c:barChart>
      <c:catAx>
        <c:axId val="467309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7306320"/>
        <c:crosses val="autoZero"/>
        <c:auto val="1"/>
        <c:lblAlgn val="ctr"/>
        <c:lblOffset val="100"/>
        <c:noMultiLvlLbl val="0"/>
      </c:catAx>
      <c:valAx>
        <c:axId val="4673063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09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676.4</c:v>
                </c:pt>
                <c:pt idx="1">
                  <c:v>1100</c:v>
                </c:pt>
                <c:pt idx="2">
                  <c:v>905.7</c:v>
                </c:pt>
                <c:pt idx="3">
                  <c:v>941.9</c:v>
                </c:pt>
                <c:pt idx="4">
                  <c:v>979.9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04752"/>
        <c:axId val="467311024"/>
      </c:lineChart>
      <c:catAx>
        <c:axId val="4673047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67311024"/>
        <c:crosses val="autoZero"/>
        <c:auto val="1"/>
        <c:lblAlgn val="ctr"/>
        <c:lblOffset val="100"/>
        <c:noMultiLvlLbl val="0"/>
      </c:catAx>
      <c:valAx>
        <c:axId val="4673110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04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653.20000000000005</c:v>
                </c:pt>
                <c:pt idx="1">
                  <c:v>57544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679.4</c:v>
                </c:pt>
                <c:pt idx="1">
                  <c:v>61603.6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706.5</c:v>
                </c:pt>
                <c:pt idx="1">
                  <c:v>66153.100000000006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152,9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6137.1</c:v>
                </c:pt>
                <c:pt idx="1">
                  <c:v>2152.9</c:v>
                </c:pt>
                <c:pt idx="2">
                  <c:v>1050.7</c:v>
                </c:pt>
                <c:pt idx="3">
                  <c:v>1032.4000000000001</c:v>
                </c:pt>
                <c:pt idx="4">
                  <c:v>960.7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311416"/>
        <c:axId val="467306712"/>
      </c:barChart>
      <c:catAx>
        <c:axId val="467311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67306712"/>
        <c:crosses val="autoZero"/>
        <c:auto val="1"/>
        <c:lblAlgn val="ctr"/>
        <c:lblOffset val="100"/>
        <c:noMultiLvlLbl val="0"/>
      </c:catAx>
      <c:valAx>
        <c:axId val="4673067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11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414840387866619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6137.1</c:v>
                </c:pt>
                <c:pt idx="1">
                  <c:v>2152.9</c:v>
                </c:pt>
                <c:pt idx="2">
                  <c:v>1050.7</c:v>
                </c:pt>
                <c:pt idx="3">
                  <c:v>1032.4000000000001</c:v>
                </c:pt>
                <c:pt idx="4">
                  <c:v>960.7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09456"/>
        <c:axId val="467300832"/>
      </c:lineChart>
      <c:catAx>
        <c:axId val="467309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67300832"/>
        <c:crosses val="autoZero"/>
        <c:auto val="1"/>
        <c:lblAlgn val="ctr"/>
        <c:lblOffset val="100"/>
        <c:noMultiLvlLbl val="0"/>
      </c:catAx>
      <c:valAx>
        <c:axId val="467300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67309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994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574</a:t>
                    </a:r>
                    <a:r>
                      <a:rPr lang="en-US" baseline="0" dirty="0" smtClean="0"/>
                      <a:t> 904,3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556 569,2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336 787,4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574904.30000000005</c:v>
                </c:pt>
                <c:pt idx="2">
                  <c:v>556569.19999999995</c:v>
                </c:pt>
                <c:pt idx="3">
                  <c:v>336787.4</c:v>
                </c:pt>
                <c:pt idx="4">
                  <c:v>365078.4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314552"/>
        <c:axId val="467314944"/>
      </c:barChart>
      <c:catAx>
        <c:axId val="467314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7314944"/>
        <c:crosses val="autoZero"/>
        <c:auto val="1"/>
        <c:lblAlgn val="ctr"/>
        <c:lblOffset val="100"/>
        <c:noMultiLvlLbl val="0"/>
      </c:catAx>
      <c:valAx>
        <c:axId val="4673149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145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574904.30000000005</c:v>
                </c:pt>
                <c:pt idx="2">
                  <c:v>556569.19999999995</c:v>
                </c:pt>
                <c:pt idx="3">
                  <c:v>336787.4</c:v>
                </c:pt>
                <c:pt idx="4">
                  <c:v>365078.4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315728"/>
        <c:axId val="467316120"/>
      </c:lineChart>
      <c:catAx>
        <c:axId val="467315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67316120"/>
        <c:crosses val="autoZero"/>
        <c:auto val="1"/>
        <c:lblAlgn val="ctr"/>
        <c:lblOffset val="100"/>
        <c:noMultiLvlLbl val="0"/>
      </c:catAx>
      <c:valAx>
        <c:axId val="4673161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315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477</a:t>
                    </a:r>
                    <a:r>
                      <a:rPr lang="en-US" baseline="0" dirty="0" smtClean="0"/>
                      <a:t> 136,2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542066.30000000005</c:v>
                </c:pt>
                <c:pt idx="1">
                  <c:v>437713</c:v>
                </c:pt>
                <c:pt idx="2">
                  <c:v>477136.2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700688"/>
        <c:axId val="467697552"/>
      </c:barChart>
      <c:catAx>
        <c:axId val="46770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67697552"/>
        <c:crosses val="autoZero"/>
        <c:auto val="1"/>
        <c:lblAlgn val="ctr"/>
        <c:lblOffset val="100"/>
        <c:noMultiLvlLbl val="0"/>
      </c:catAx>
      <c:valAx>
        <c:axId val="467697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7006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542066.30000000005</c:v>
                </c:pt>
                <c:pt idx="1">
                  <c:v>437713</c:v>
                </c:pt>
                <c:pt idx="2">
                  <c:v>477136.2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694416"/>
        <c:axId val="467695200"/>
      </c:lineChart>
      <c:catAx>
        <c:axId val="467694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67695200"/>
        <c:crosses val="autoZero"/>
        <c:auto val="1"/>
        <c:lblAlgn val="ctr"/>
        <c:lblOffset val="100"/>
        <c:noMultiLvlLbl val="0"/>
      </c:catAx>
      <c:valAx>
        <c:axId val="467695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6769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2023(факт)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2024(ожидаемое)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66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35706</c:v>
                </c:pt>
                <c:pt idx="1">
                  <c:v>42959</c:v>
                </c:pt>
                <c:pt idx="2">
                  <c:v>43159</c:v>
                </c:pt>
                <c:pt idx="3">
                  <c:v>40200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2025(план)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6870106220081799E-2"/>
                  <c:y val="-1.52816569235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870106220081883E-2"/>
                  <c:y val="-8.73237538487772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071982340126459E-2"/>
                  <c:y val="-1.7464750769755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1345840800296429E-3"/>
                  <c:y val="-1.5281656923536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99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38102</c:v>
                </c:pt>
                <c:pt idx="1">
                  <c:v>45819</c:v>
                </c:pt>
                <c:pt idx="2">
                  <c:v>46119</c:v>
                </c:pt>
                <c:pt idx="3">
                  <c:v>41900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7695984"/>
        <c:axId val="467694024"/>
      </c:barChart>
      <c:catAx>
        <c:axId val="46769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467694024"/>
        <c:crosses val="autoZero"/>
        <c:auto val="1"/>
        <c:lblAlgn val="ctr"/>
        <c:lblOffset val="100"/>
        <c:noMultiLvlLbl val="0"/>
      </c:catAx>
      <c:valAx>
        <c:axId val="467694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769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0166020200651"/>
          <c:y val="0.94376143975554849"/>
          <c:w val="0.54489211343667132"/>
          <c:h val="4.3139997167134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7200</c:v>
                </c:pt>
                <c:pt idx="1">
                  <c:v>0</c:v>
                </c:pt>
                <c:pt idx="2">
                  <c:v>881.4</c:v>
                </c:pt>
                <c:pt idx="3">
                  <c:v>1057.7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7637897128911308"/>
          <c:y val="5.1257926009062725E-2"/>
        </c:manualLayout>
      </c:layout>
      <c:overlay val="0"/>
      <c:spPr>
        <a:solidFill>
          <a:schemeClr val="bg2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5810216420660219"/>
          <c:y val="0.27806399701396345"/>
          <c:w val="0.44189783579339786"/>
          <c:h val="0.6503508786657893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муниципальных программ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rgbClr val="FFC000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CC99"/>
              </a:solidFill>
              <a:ln w="19050">
                <a:solidFill>
                  <a:srgbClr val="00CC99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66FF"/>
              </a:solidFill>
              <a:ln w="19050">
                <a:solidFill>
                  <a:srgbClr val="0066FF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CCCC00"/>
              </a:solidFill>
              <a:ln w="19050">
                <a:solidFill>
                  <a:srgbClr val="CCCC00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0000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FFFF00"/>
              </a:solidFill>
              <a:ln w="19050">
                <a:solidFill>
                  <a:srgbClr val="FFFF00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000099"/>
              </a:solidFill>
              <a:ln w="19050">
                <a:solidFill>
                  <a:srgbClr val="000099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800000"/>
              </a:solidFill>
              <a:ln w="19050">
                <a:solidFill>
                  <a:srgbClr val="800000"/>
                </a:solidFill>
              </a:ln>
              <a:effectLst/>
            </c:spPr>
          </c:dPt>
          <c:dPt>
            <c:idx val="10"/>
            <c:bubble3D val="0"/>
            <c:spPr>
              <a:solidFill>
                <a:srgbClr val="FF6699"/>
              </a:solidFill>
              <a:ln w="19050">
                <a:solidFill>
                  <a:srgbClr val="FF6699"/>
                </a:solidFill>
              </a:ln>
              <a:effectLst/>
            </c:spPr>
          </c:dPt>
          <c:dPt>
            <c:idx val="11"/>
            <c:bubble3D val="0"/>
            <c:spPr>
              <a:solidFill>
                <a:srgbClr val="660033"/>
              </a:solidFill>
              <a:ln w="19050">
                <a:solidFill>
                  <a:srgbClr val="660033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6469684532478787E-2"/>
                  <c:y val="-0.108666803139212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298216812056036E-2"/>
                  <c:y val="-8.4062998654862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423758587701381"/>
                  <c:y val="2.4603804484350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866502071228133"/>
                  <c:y val="-2.8704438565075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7767901344534924E-2"/>
                  <c:y val="1.8452853363262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7767901344534924E-2"/>
                  <c:y val="2.0503170403625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6374760053351832E-2"/>
                  <c:y val="8.2012681614500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8015912306253266E-2"/>
                  <c:y val="1.0251585201812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6221673570760442E-2"/>
                  <c:y val="-0.135320924663925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3187380026676013E-2"/>
                  <c:y val="-0.143522192825375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6469684532478787E-2"/>
                  <c:y val="8.4062998654862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9503978076563316E-2"/>
                  <c:y val="-9.2264266816312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206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Создание условий для эффективного управления муниципальным образованием "Холм-Жирковский муниципальный округ" Смоленской области</c:v>
                </c:pt>
                <c:pt idx="1">
                  <c:v>Создание условий для эффективного управления муниципальными финансами</c:v>
                </c:pt>
                <c:pt idx="2">
                  <c:v>Развитие системы образования и молодежной политики в муниципальном образовании "Холм-Жирковский муниципальный округ"  Смоленской области</c:v>
                </c:pt>
                <c:pt idx="3">
                  <c:v>Развитие культуры, спорта и туризма на территории муниципального образования "Холм-Жирковский муниципальный округ"  Смоленской области</c:v>
                </c:pt>
                <c:pt idx="4">
                  <c:v>Социальная поддержка и защита населения в муниципальном образовании "Холм-Жирковский муниципальный округ"  Смоленской области</c:v>
                </c:pt>
                <c:pt idx="5">
                  <c:v>Энергосбережие и повышение энергетической эффективности на территриии муниципального образования "Холм-Жирковский муниципальный округ"  Смоленской области</c:v>
                </c:pt>
                <c:pt idx="6">
                  <c:v>Развитие жилищно-коммунального хозяйства на территрии муниципального образования "Холм-Жирковский муниципальный округ"  Смоленской области</c:v>
                </c:pt>
                <c:pt idx="7">
                  <c:v>Развитие сельских территорий муниципального образования "Холм-Жирковский муниципальный округ"  Смоленской области</c:v>
                </c:pt>
                <c:pt idx="8">
                  <c:v>Формирование современной городской среды  муниципального образования "Холм-Жирковский муниципальный округ"  Смоленской области</c:v>
                </c:pt>
                <c:pt idx="9">
                  <c:v>Развитие дорожно-транспортного комплекса муниципального образования "Холм-Жирковский муниципальный округ"  Смоленской области</c:v>
                </c:pt>
                <c:pt idx="10">
                  <c:v>Материально-техническое и транспортное обеспечение деятельности  учреждений муниципальногообразования "Холм-Жирковский муниципальный округ"  Смоленской области</c:v>
                </c:pt>
                <c:pt idx="11">
                  <c:v>Остальные программы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31380.1</c:v>
                </c:pt>
                <c:pt idx="1">
                  <c:v>11097.1</c:v>
                </c:pt>
                <c:pt idx="2">
                  <c:v>271536.59999999998</c:v>
                </c:pt>
                <c:pt idx="3">
                  <c:v>51511.4</c:v>
                </c:pt>
                <c:pt idx="4">
                  <c:v>21305.1</c:v>
                </c:pt>
                <c:pt idx="5">
                  <c:v>7837.4</c:v>
                </c:pt>
                <c:pt idx="6">
                  <c:v>7685.4</c:v>
                </c:pt>
                <c:pt idx="7">
                  <c:v>21299.599999999999</c:v>
                </c:pt>
                <c:pt idx="8">
                  <c:v>9997.4</c:v>
                </c:pt>
                <c:pt idx="9">
                  <c:v>45725.599999999999</c:v>
                </c:pt>
                <c:pt idx="10">
                  <c:v>30311.1</c:v>
                </c:pt>
                <c:pt idx="11">
                  <c:v>39562.5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86368386706185E-3"/>
          <c:y val="5.292949944496142E-2"/>
          <c:w val="0.53707691971853277"/>
          <c:h val="0.940919549433951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00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549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249,3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430 392,2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463 843,3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343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571,1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601,8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549249.30000000005</c:v>
                </c:pt>
                <c:pt idx="1">
                  <c:v>436392.3</c:v>
                </c:pt>
                <c:pt idx="2">
                  <c:v>463843.3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296,8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323,0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323,0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250,7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624,5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7312.9</c:v>
                </c:pt>
                <c:pt idx="1">
                  <c:v>3323</c:v>
                </c:pt>
                <c:pt idx="2">
                  <c:v>3323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535414776"/>
        <c:axId val="535415952"/>
        <c:axId val="0"/>
      </c:bar3DChart>
      <c:catAx>
        <c:axId val="535414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535415952"/>
        <c:crosses val="autoZero"/>
        <c:auto val="1"/>
        <c:lblAlgn val="ctr"/>
        <c:lblOffset val="100"/>
        <c:noMultiLvlLbl val="0"/>
      </c:catAx>
      <c:valAx>
        <c:axId val="535415952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535414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2.170262164833461E-2"/>
                  <c:y val="0.2614044868030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31380.1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25752.6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25756.2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35411248"/>
        <c:axId val="535410072"/>
        <c:axId val="0"/>
      </c:bar3DChart>
      <c:catAx>
        <c:axId val="535411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35410072"/>
        <c:crosses val="autoZero"/>
        <c:auto val="1"/>
        <c:lblAlgn val="ctr"/>
        <c:lblOffset val="100"/>
        <c:noMultiLvlLbl val="0"/>
      </c:catAx>
      <c:valAx>
        <c:axId val="5354100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5411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640158809514988"/>
          <c:y val="0.20888938246682082"/>
          <c:w val="0.1778633392586009"/>
          <c:h val="0.60088499854817023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0.2586147835425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11097.1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091339898764415E-2"/>
                  <c:y val="0.29154304205850767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9069.7000000000007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6774301883198581E-2"/>
                  <c:y val="0.29688939791003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9068.9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4024440"/>
        <c:axId val="464029928"/>
        <c:axId val="0"/>
      </c:bar3DChart>
      <c:catAx>
        <c:axId val="464024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4029928"/>
        <c:crosses val="autoZero"/>
        <c:auto val="1"/>
        <c:lblAlgn val="ctr"/>
        <c:lblOffset val="100"/>
        <c:noMultiLvlLbl val="0"/>
      </c:catAx>
      <c:valAx>
        <c:axId val="464029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4024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19962326838796129"/>
          <c:h val="0.67227715439025293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56492117931627"/>
          <c:y val="3.4602351875432646E-2"/>
          <c:w val="0.64966764916802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271536.59999999998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250 453,1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238539.2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217053.2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4029536"/>
        <c:axId val="464024832"/>
        <c:axId val="0"/>
      </c:bar3DChart>
      <c:catAx>
        <c:axId val="464029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4024832"/>
        <c:crosses val="autoZero"/>
        <c:auto val="1"/>
        <c:lblAlgn val="ctr"/>
        <c:lblOffset val="100"/>
        <c:noMultiLvlLbl val="0"/>
      </c:catAx>
      <c:valAx>
        <c:axId val="4640248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402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793228602305382"/>
          <c:y val="0.46358994299778655"/>
          <c:w val="0.15877547823175686"/>
          <c:h val="0.37582398548780327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81838.8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</a:t>
                    </a:r>
                    <a:r>
                      <a:rPr lang="en-US" baseline="0" dirty="0" smtClean="0"/>
                      <a:t> 780,4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60787.5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>
                <a:solidFill>
                  <a:srgbClr val="CCFF99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99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67924.7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4028360"/>
        <c:axId val="538869736"/>
        <c:axId val="0"/>
      </c:bar3DChart>
      <c:catAx>
        <c:axId val="464028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38869736"/>
        <c:crosses val="autoZero"/>
        <c:auto val="1"/>
        <c:lblAlgn val="ctr"/>
        <c:lblOffset val="100"/>
        <c:noMultiLvlLbl val="0"/>
      </c:catAx>
      <c:valAx>
        <c:axId val="5388697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4028360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64886561425834843"/>
          <c:w val="0.26879921996046374"/>
          <c:h val="0.3324285517097426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78207402242664"/>
          <c:y val="2.5916351174655808E-2"/>
          <c:w val="0.71218644056384306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4250332338552366E-2"/>
                  <c:y val="0.24148748429661662"/>
                </c:manualLayout>
              </c:layout>
              <c:spPr>
                <a:solidFill>
                  <a:srgbClr val="FFCC66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21305.1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dLbls>
            <c:dLbl>
              <c:idx val="0"/>
              <c:layout>
                <c:manualLayout>
                  <c:x val="2.0594694459236274E-2"/>
                  <c:y val="0.23438058164477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19140.7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24509920353666E-2"/>
                  <c:y val="0.2414902617657867"/>
                </c:manualLayout>
              </c:layout>
              <c:spPr>
                <a:solidFill>
                  <a:srgbClr val="FFFFCC"/>
                </a:solidFill>
              </c:spPr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16498.900000000001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38863856"/>
        <c:axId val="538867776"/>
        <c:axId val="0"/>
      </c:bar3DChart>
      <c:catAx>
        <c:axId val="538863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38867776"/>
        <c:crosses val="autoZero"/>
        <c:auto val="1"/>
        <c:lblAlgn val="ctr"/>
        <c:lblOffset val="100"/>
        <c:noMultiLvlLbl val="0"/>
      </c:catAx>
      <c:valAx>
        <c:axId val="538867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8863856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1160570281462974"/>
          <c:y val="0.33622225735602029"/>
          <c:w val="0.18839429718537024"/>
          <c:h val="0.39723705913018209"/>
        </c:manualLayout>
      </c:layout>
      <c:overlay val="0"/>
      <c:txPr>
        <a:bodyPr/>
        <a:lstStyle/>
        <a:p>
          <a:pPr>
            <a:defRPr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879998847858432"/>
          <c:y val="0.11543533588493705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268164008881686E-2"/>
                  <c:y val="0.23443667243522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7837.4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7585452836243663E-2"/>
                  <c:y val="0.22267599715025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6807.4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3.193394864150529E-2"/>
                  <c:y val="0.224469178783899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6807.4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38870912"/>
        <c:axId val="538870520"/>
        <c:axId val="0"/>
      </c:bar3DChart>
      <c:catAx>
        <c:axId val="538870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38870520"/>
        <c:crosses val="autoZero"/>
        <c:auto val="1"/>
        <c:lblAlgn val="ctr"/>
        <c:lblOffset val="100"/>
        <c:noMultiLvlLbl val="0"/>
      </c:catAx>
      <c:valAx>
        <c:axId val="5388705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8870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45993236521155"/>
          <c:y val="0.14215565122019075"/>
          <c:w val="0.2015957160725533"/>
          <c:h val="0.34071112823832184"/>
        </c:manualLayout>
      </c:layout>
      <c:overlay val="0"/>
      <c:txPr>
        <a:bodyPr/>
        <a:lstStyle/>
        <a:p>
          <a:pPr>
            <a:defRPr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0.16008627246545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3.8839793662773049E-2"/>
                  <c:y val="-4.5096912308888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3.040849867256017E-3"/>
                  <c:y val="-2.9847111004760254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38872088"/>
        <c:axId val="540119768"/>
        <c:axId val="0"/>
      </c:bar3DChart>
      <c:catAx>
        <c:axId val="538872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9768"/>
        <c:crosses val="autoZero"/>
        <c:auto val="1"/>
        <c:lblAlgn val="ctr"/>
        <c:lblOffset val="100"/>
        <c:noMultiLvlLbl val="0"/>
      </c:catAx>
      <c:valAx>
        <c:axId val="5401197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8872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776465166421829"/>
          <c:y val="0.21412043960927418"/>
          <c:w val="0.22488449559244378"/>
          <c:h val="0.27784861511114156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4259917300855461E-2"/>
                  <c:y val="0.19536593778137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b="1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753584884330479E-2"/>
                  <c:y val="0.17900166979788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26824"/>
        <c:axId val="540124080"/>
        <c:axId val="0"/>
      </c:bar3DChart>
      <c:catAx>
        <c:axId val="540126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24080"/>
        <c:crosses val="autoZero"/>
        <c:auto val="1"/>
        <c:lblAlgn val="ctr"/>
        <c:lblOffset val="100"/>
        <c:noMultiLvlLbl val="0"/>
      </c:catAx>
      <c:valAx>
        <c:axId val="5401240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26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85733182424175"/>
          <c:y val="0.19473250899153827"/>
          <c:w val="0.21401224516720366"/>
          <c:h val="0.40907063394282883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1.8565188663247943E-2"/>
                  <c:y val="0.30661123123071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25256"/>
        <c:axId val="540126040"/>
        <c:axId val="0"/>
      </c:bar3DChart>
      <c:catAx>
        <c:axId val="540125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26040"/>
        <c:crosses val="autoZero"/>
        <c:auto val="1"/>
        <c:lblAlgn val="ctr"/>
        <c:lblOffset val="100"/>
        <c:noMultiLvlLbl val="0"/>
      </c:catAx>
      <c:valAx>
        <c:axId val="5401260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25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34862013382531"/>
          <c:y val="9.2069898216437476E-2"/>
          <c:w val="0.2344629836450921"/>
          <c:h val="0.446077786228880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62250393231162"/>
          <c:y val="3.9647543307791674E-2"/>
          <c:w val="0.71795287853006584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1.8565188663247943E-2"/>
                  <c:y val="0.19233766729069904"/>
                </c:manualLayout>
              </c:layout>
              <c:spPr>
                <a:solidFill>
                  <a:schemeClr val="tx1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2">
                          <a:lumMod val="50000"/>
                        </a:schemeClr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130.80000000000001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91E-2"/>
                  <c:y val="-4.2072854259974431E-2"/>
                </c:manualLayout>
              </c:layout>
              <c:spPr>
                <a:solidFill>
                  <a:schemeClr val="tx1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096640"/>
        <c:axId val="540104480"/>
        <c:axId val="0"/>
      </c:bar3DChart>
      <c:catAx>
        <c:axId val="540096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04480"/>
        <c:crosses val="autoZero"/>
        <c:auto val="1"/>
        <c:lblAlgn val="ctr"/>
        <c:lblOffset val="100"/>
        <c:noMultiLvlLbl val="0"/>
      </c:catAx>
      <c:valAx>
        <c:axId val="5401044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096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689233360036"/>
          <c:y val="0.14998209154206746"/>
          <c:w val="0.262310766639964"/>
          <c:h val="0.44592391890121663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3971880074834464E-2"/>
                  <c:y val="-1.38588565082750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en-US" baseline="0" dirty="0" smtClean="0"/>
                      <a:t> 685,4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20485399370869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22942.5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6182252443043145E-2"/>
                  <c:y val="0.236691102968395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70500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00168"/>
        <c:axId val="540099384"/>
        <c:axId val="0"/>
      </c:bar3DChart>
      <c:catAx>
        <c:axId val="540100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099384"/>
        <c:crosses val="autoZero"/>
        <c:auto val="1"/>
        <c:lblAlgn val="ctr"/>
        <c:lblOffset val="100"/>
        <c:noMultiLvlLbl val="0"/>
      </c:catAx>
      <c:valAx>
        <c:axId val="5400993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00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030608077949459"/>
          <c:y val="4.839419171041065E-2"/>
          <c:w val="0.41089801422615596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>
                <a:solidFill>
                  <a:srgbClr val="CCCCFF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1.8896709889377312E-2"/>
                  <c:y val="-3.4763551582444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097424"/>
        <c:axId val="540098600"/>
        <c:axId val="0"/>
      </c:bar3DChart>
      <c:catAx>
        <c:axId val="540097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098600"/>
        <c:crosses val="autoZero"/>
        <c:auto val="1"/>
        <c:lblAlgn val="ctr"/>
        <c:lblOffset val="100"/>
        <c:noMultiLvlLbl val="0"/>
      </c:catAx>
      <c:valAx>
        <c:axId val="5400986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097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26801783928768"/>
          <c:y val="0.18560847462996402"/>
          <c:w val="0.21573198216071229"/>
          <c:h val="0.41829393053404812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>
                <a:solidFill>
                  <a:srgbClr val="FFCCFF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21299.599999999999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024E-2"/>
                  <c:y val="-3.1977277212075279E-2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3064392022285589E-2"/>
                  <c:y val="-2.495018694085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095464"/>
        <c:axId val="540096248"/>
        <c:axId val="0"/>
      </c:bar3DChart>
      <c:catAx>
        <c:axId val="540095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096248"/>
        <c:crosses val="autoZero"/>
        <c:auto val="1"/>
        <c:lblAlgn val="ctr"/>
        <c:lblOffset val="100"/>
        <c:noMultiLvlLbl val="0"/>
      </c:catAx>
      <c:valAx>
        <c:axId val="5400962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095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333022668263196"/>
          <c:y val="5.2204173295310664E-2"/>
          <c:w val="0.25130901093294161"/>
          <c:h val="0.34209391224170116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2444.3000000000002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540104872"/>
        <c:axId val="540103304"/>
        <c:axId val="0"/>
      </c:bar3DChart>
      <c:catAx>
        <c:axId val="540104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03304"/>
        <c:crosses val="autoZero"/>
        <c:auto val="1"/>
        <c:lblAlgn val="ctr"/>
        <c:lblOffset val="100"/>
        <c:noMultiLvlLbl val="0"/>
      </c:catAx>
      <c:valAx>
        <c:axId val="5401033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04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1483393069279558"/>
          <c:w val="0.22850815318214118"/>
          <c:h val="0.38144372105666258"/>
        </c:manualLayout>
      </c:layout>
      <c:overlay val="0"/>
      <c:txPr>
        <a:bodyPr/>
        <a:lstStyle/>
        <a:p>
          <a:pPr>
            <a:defRPr sz="14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994.7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4.1086493877779767E-2"/>
                  <c:y val="-4.8127229800171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14672"/>
        <c:axId val="540113888"/>
        <c:axId val="0"/>
      </c:bar3DChart>
      <c:catAx>
        <c:axId val="54011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3888"/>
        <c:crosses val="autoZero"/>
        <c:auto val="1"/>
        <c:lblAlgn val="ctr"/>
        <c:lblOffset val="100"/>
        <c:noMultiLvlLbl val="0"/>
      </c:catAx>
      <c:valAx>
        <c:axId val="540113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14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77427666509168"/>
          <c:y val="0.25180566882217681"/>
          <c:w val="0.23422572333490826"/>
          <c:h val="0.36149961319570201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69904623097E-2"/>
                  <c:y val="0.18197810670210479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2182.6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99"/>
            </a:solidFill>
          </c:spPr>
          <c:invertIfNegative val="0"/>
          <c:dLbls>
            <c:dLbl>
              <c:idx val="0"/>
              <c:layout>
                <c:manualLayout>
                  <c:x val="3.1782290807460381E-2"/>
                  <c:y val="0.19128476654657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07224"/>
        <c:axId val="540117024"/>
        <c:axId val="0"/>
      </c:bar3DChart>
      <c:catAx>
        <c:axId val="540107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7024"/>
        <c:crosses val="autoZero"/>
        <c:auto val="1"/>
        <c:lblAlgn val="ctr"/>
        <c:lblOffset val="100"/>
        <c:noMultiLvlLbl val="0"/>
      </c:catAx>
      <c:valAx>
        <c:axId val="540117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07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157549407045601"/>
          <c:w val="0.21597493052941788"/>
          <c:h val="0.4391224170117054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838890312557501E-2"/>
                  <c:y val="-4.8127229800171485E-2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08008"/>
        <c:axId val="540108792"/>
        <c:axId val="0"/>
      </c:bar3DChart>
      <c:catAx>
        <c:axId val="540108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08792"/>
        <c:crosses val="autoZero"/>
        <c:auto val="1"/>
        <c:lblAlgn val="ctr"/>
        <c:lblOffset val="100"/>
        <c:noMultiLvlLbl val="0"/>
      </c:catAx>
      <c:valAx>
        <c:axId val="5401087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08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760.5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465.4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11144"/>
        <c:axId val="540113104"/>
        <c:axId val="0"/>
      </c:bar3DChart>
      <c:catAx>
        <c:axId val="540111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3104"/>
        <c:crosses val="autoZero"/>
        <c:auto val="1"/>
        <c:lblAlgn val="ctr"/>
        <c:lblOffset val="100"/>
        <c:noMultiLvlLbl val="0"/>
      </c:catAx>
      <c:valAx>
        <c:axId val="540113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11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56615321166305"/>
          <c:y val="0.18804407997331662"/>
          <c:w val="0.21648344718233725"/>
          <c:h val="0.3005102673402707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9997.4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838890312557501E-2"/>
                  <c:y val="0.18668284899398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3518.9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3461.7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0114280"/>
        <c:axId val="540115456"/>
        <c:axId val="0"/>
      </c:bar3DChart>
      <c:catAx>
        <c:axId val="540114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40115456"/>
        <c:crosses val="autoZero"/>
        <c:auto val="1"/>
        <c:lblAlgn val="ctr"/>
        <c:lblOffset val="100"/>
        <c:noMultiLvlLbl val="0"/>
      </c:catAx>
      <c:valAx>
        <c:axId val="5401154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0114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8.2997629532734304E-2"/>
          <c:w val="0.24508750890905159"/>
          <c:h val="0.28888054013892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1828407954671702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5702791976124655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-3.9857869066308664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4839168"/>
        <c:axId val="544840344"/>
        <c:axId val="0"/>
      </c:bar3DChart>
      <c:catAx>
        <c:axId val="544839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4840344"/>
        <c:crosses val="autoZero"/>
        <c:auto val="1"/>
        <c:lblAlgn val="ctr"/>
        <c:lblOffset val="100"/>
        <c:noMultiLvlLbl val="0"/>
      </c:catAx>
      <c:valAx>
        <c:axId val="5448403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44839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157549407045601"/>
          <c:w val="0.23485536304885765"/>
          <c:h val="0.4085456682284363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3.5776842730557895E-2"/>
          <c:w val="0.65606887494680965"/>
          <c:h val="0.901278748576803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45725.599999999999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17913637591E-2"/>
                  <c:y val="0.205768823325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22236.3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99869756944E-2"/>
                  <c:y val="0.22323528538191179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29307.599999999999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4837992"/>
        <c:axId val="544838384"/>
        <c:axId val="0"/>
      </c:bar3DChart>
      <c:catAx>
        <c:axId val="544837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4838384"/>
        <c:crosses val="autoZero"/>
        <c:auto val="1"/>
        <c:lblAlgn val="ctr"/>
        <c:lblOffset val="100"/>
        <c:noMultiLvlLbl val="0"/>
      </c:catAx>
      <c:valAx>
        <c:axId val="5448383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Bahnschrift SemiBold SemiConden" panose="020B0502040204020203" pitchFamily="34" charset="0"/>
              </a:defRPr>
            </a:pPr>
            <a:endParaRPr lang="ru-RU"/>
          </a:p>
        </c:txPr>
        <c:crossAx val="544837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0.23328675542687771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4838776"/>
        <c:axId val="544839560"/>
        <c:axId val="0"/>
      </c:bar3DChart>
      <c:catAx>
        <c:axId val="544838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4839560"/>
        <c:crosses val="autoZero"/>
        <c:auto val="1"/>
        <c:lblAlgn val="ctr"/>
        <c:lblOffset val="100"/>
        <c:noMultiLvlLbl val="0"/>
      </c:catAx>
      <c:valAx>
        <c:axId val="5448395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44838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0.23328675542687771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30311.1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16064.2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12025.7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44835248"/>
        <c:axId val="544837208"/>
        <c:axId val="0"/>
      </c:bar3DChart>
      <c:catAx>
        <c:axId val="544835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4837208"/>
        <c:crosses val="autoZero"/>
        <c:auto val="1"/>
        <c:lblAlgn val="ctr"/>
        <c:lblOffset val="100"/>
        <c:noMultiLvlLbl val="0"/>
      </c:catAx>
      <c:valAx>
        <c:axId val="5448372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44835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1-21T13:31:17.80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image" Target="../media/image171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image" Target="../media/image23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image" Target="../media/image1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6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E340C4-B45C-4039-86C6-B8EA4D108511}" type="doc">
      <dgm:prSet loTypeId="urn:microsoft.com/office/officeart/2005/8/layout/hProcess10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9E2560D-B45F-46CF-AF2A-769E525D00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DF79B06F-EAD5-47BD-BD04-9861134A751C}" type="parTrans" cxnId="{0F0EA19A-B2DA-4DB1-A77D-6E9D698D6563}">
      <dgm:prSet/>
      <dgm:spPr/>
      <dgm:t>
        <a:bodyPr/>
        <a:lstStyle/>
        <a:p>
          <a:endParaRPr lang="ru-RU"/>
        </a:p>
      </dgm:t>
    </dgm:pt>
    <dgm:pt modelId="{41ECD1C7-AF27-44BB-BE13-AE6DC43CC603}" type="sibTrans" cxnId="{0F0EA19A-B2DA-4DB1-A77D-6E9D698D6563}">
      <dgm:prSet/>
      <dgm:spPr/>
      <dgm:t>
        <a:bodyPr/>
        <a:lstStyle/>
        <a:p>
          <a:endParaRPr lang="ru-RU"/>
        </a:p>
      </dgm:t>
    </dgm:pt>
    <dgm:pt modelId="{33F5E91B-9741-4110-A482-4944AB34A0E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5 507,5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6F806575-D3DF-4A39-85CC-C6E733B7018A}" type="parTrans" cxnId="{3DD6767B-DA76-4152-BDCF-D18F8DA6A426}">
      <dgm:prSet/>
      <dgm:spPr/>
      <dgm:t>
        <a:bodyPr/>
        <a:lstStyle/>
        <a:p>
          <a:endParaRPr lang="ru-RU"/>
        </a:p>
      </dgm:t>
    </dgm:pt>
    <dgm:pt modelId="{0D98C0C3-F2FE-4C85-8237-AFFCCA4AFCE0}" type="sibTrans" cxnId="{3DD6767B-DA76-4152-BDCF-D18F8DA6A426}">
      <dgm:prSet/>
      <dgm:spPr/>
      <dgm:t>
        <a:bodyPr/>
        <a:lstStyle/>
        <a:p>
          <a:endParaRPr lang="ru-RU"/>
        </a:p>
      </dgm:t>
    </dgm:pt>
    <dgm:pt modelId="{264D797C-DB2F-442F-BB78-F65EA7FE7A3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9 062,4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7593F988-99A7-41ED-B807-F215F822990C}" type="parTrans" cxnId="{C7AD026D-B1F6-4855-87CB-AD9CAD3580CD}">
      <dgm:prSet/>
      <dgm:spPr/>
      <dgm:t>
        <a:bodyPr/>
        <a:lstStyle/>
        <a:p>
          <a:endParaRPr lang="ru-RU"/>
        </a:p>
      </dgm:t>
    </dgm:pt>
    <dgm:pt modelId="{F0D74FF5-9FD5-4A14-BB3C-584F0B3384B2}" type="sibTrans" cxnId="{C7AD026D-B1F6-4855-87CB-AD9CAD3580CD}">
      <dgm:prSet/>
      <dgm:spPr/>
      <dgm:t>
        <a:bodyPr/>
        <a:lstStyle/>
        <a:p>
          <a:endParaRPr lang="ru-RU"/>
        </a:p>
      </dgm:t>
    </dgm:pt>
    <dgm:pt modelId="{03592B1A-545C-4341-9AD1-24709BB033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F20CA39F-A22C-4977-9D1C-DD86C385CE01}" type="parTrans" cxnId="{9C8B0257-96DA-482D-97E9-77ECB76B0B35}">
      <dgm:prSet/>
      <dgm:spPr/>
      <dgm:t>
        <a:bodyPr/>
        <a:lstStyle/>
        <a:p>
          <a:endParaRPr lang="ru-RU"/>
        </a:p>
      </dgm:t>
    </dgm:pt>
    <dgm:pt modelId="{CCF4485D-1026-4816-92CD-A3B5C98F8537}" type="sibTrans" cxnId="{9C8B0257-96DA-482D-97E9-77ECB76B0B35}">
      <dgm:prSet/>
      <dgm:spPr/>
      <dgm:t>
        <a:bodyPr/>
        <a:lstStyle/>
        <a:p>
          <a:endParaRPr lang="ru-RU"/>
        </a:p>
      </dgm:t>
    </dgm:pt>
    <dgm:pt modelId="{C895146B-A26E-4A75-A204-010381B9FFB0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4 582,3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10BBF2D6-91C0-432F-A4EE-F54E2DA22A27}" type="parTrans" cxnId="{5C33CCF0-64C6-416F-86B0-1B77C17CB16A}">
      <dgm:prSet/>
      <dgm:spPr/>
      <dgm:t>
        <a:bodyPr/>
        <a:lstStyle/>
        <a:p>
          <a:endParaRPr lang="ru-RU"/>
        </a:p>
      </dgm:t>
    </dgm:pt>
    <dgm:pt modelId="{0CAD2D0C-EC96-40D9-A487-C23445728B50}" type="sibTrans" cxnId="{5C33CCF0-64C6-416F-86B0-1B77C17CB16A}">
      <dgm:prSet/>
      <dgm:spPr/>
      <dgm:t>
        <a:bodyPr/>
        <a:lstStyle/>
        <a:p>
          <a:endParaRPr lang="ru-RU"/>
        </a:p>
      </dgm:t>
    </dgm:pt>
    <dgm:pt modelId="{9648D4CE-5D53-4469-9EC0-9BDCFB2F72AA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38CE9188-03A9-402E-A569-A009142602EE}" type="parTrans" cxnId="{BCE893F9-1AE2-4A80-BA3F-924561B1D689}">
      <dgm:prSet/>
      <dgm:spPr/>
      <dgm:t>
        <a:bodyPr/>
        <a:lstStyle/>
        <a:p>
          <a:endParaRPr lang="ru-RU"/>
        </a:p>
      </dgm:t>
    </dgm:pt>
    <dgm:pt modelId="{3EF3DCC2-5691-4BD8-BA94-42956E1078CB}" type="sibTrans" cxnId="{BCE893F9-1AE2-4A80-BA3F-924561B1D689}">
      <dgm:prSet/>
      <dgm:spPr/>
      <dgm:t>
        <a:bodyPr/>
        <a:lstStyle/>
        <a:p>
          <a:endParaRPr lang="ru-RU"/>
        </a:p>
      </dgm:t>
    </dgm:pt>
    <dgm:pt modelId="{19E66A1F-DE10-4E3C-9874-F64CFE11305B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7,3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50E2C02B-18B0-47BC-84CD-8F3A693585A1}" type="parTrans" cxnId="{D5AAB31D-C0F7-404E-9B8B-DA0778C3CFB4}">
      <dgm:prSet/>
      <dgm:spPr/>
      <dgm:t>
        <a:bodyPr/>
        <a:lstStyle/>
        <a:p>
          <a:endParaRPr lang="ru-RU"/>
        </a:p>
      </dgm:t>
    </dgm:pt>
    <dgm:pt modelId="{B8CE31F9-4868-4637-9289-0B9C892368E4}" type="sibTrans" cxnId="{D5AAB31D-C0F7-404E-9B8B-DA0778C3CFB4}">
      <dgm:prSet/>
      <dgm:spPr/>
      <dgm:t>
        <a:bodyPr/>
        <a:lstStyle/>
        <a:p>
          <a:endParaRPr lang="ru-RU"/>
        </a:p>
      </dgm:t>
    </dgm:pt>
    <dgm:pt modelId="{F93ED145-C080-4518-9769-C7EC51262702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9 062,4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418D16C7-F90E-4273-B456-BCB877F44121}" type="parTrans" cxnId="{E8B01CF8-D2A9-460B-B57B-AE1BC4AD6B40}">
      <dgm:prSet/>
      <dgm:spPr/>
      <dgm:t>
        <a:bodyPr/>
        <a:lstStyle/>
        <a:p>
          <a:endParaRPr lang="ru-RU"/>
        </a:p>
      </dgm:t>
    </dgm:pt>
    <dgm:pt modelId="{227BE415-2664-4E29-91D2-CEBDD729B0F2}" type="sibTrans" cxnId="{E8B01CF8-D2A9-460B-B57B-AE1BC4AD6B40}">
      <dgm:prSet/>
      <dgm:spPr/>
      <dgm:t>
        <a:bodyPr/>
        <a:lstStyle/>
        <a:p>
          <a:endParaRPr lang="ru-RU"/>
        </a:p>
      </dgm:t>
    </dgm:pt>
    <dgm:pt modelId="{6198AC75-EDB0-4FE5-A066-F816C66A099A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B6FEE642-801C-463A-B508-0E5615DDC710}" type="parTrans" cxnId="{D21DA638-B607-4FD7-9AB4-EBC19B4F2F3D}">
      <dgm:prSet/>
      <dgm:spPr/>
      <dgm:t>
        <a:bodyPr/>
        <a:lstStyle/>
        <a:p>
          <a:endParaRPr lang="ru-RU"/>
        </a:p>
      </dgm:t>
    </dgm:pt>
    <dgm:pt modelId="{8BA4698B-1D5C-45A4-AAC5-2B597187CBAA}" type="sibTrans" cxnId="{D21DA638-B607-4FD7-9AB4-EBC19B4F2F3D}">
      <dgm:prSet/>
      <dgm:spPr/>
      <dgm:t>
        <a:bodyPr/>
        <a:lstStyle/>
        <a:p>
          <a:endParaRPr lang="ru-RU"/>
        </a:p>
      </dgm:t>
    </dgm:pt>
    <dgm:pt modelId="{1588AE22-4556-43BD-887C-5B89ADF951AC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9B81A004-D7A0-4767-8067-ABD30E27A23D}" type="parTrans" cxnId="{EBC03369-EF39-453D-AF8E-7D80475D9C55}">
      <dgm:prSet/>
      <dgm:spPr/>
      <dgm:t>
        <a:bodyPr/>
        <a:lstStyle/>
        <a:p>
          <a:endParaRPr lang="ru-RU"/>
        </a:p>
      </dgm:t>
    </dgm:pt>
    <dgm:pt modelId="{35ED7D82-5A4D-40BD-84E5-3F5C7B382A06}" type="sibTrans" cxnId="{EBC03369-EF39-453D-AF8E-7D80475D9C55}">
      <dgm:prSet/>
      <dgm:spPr/>
      <dgm:t>
        <a:bodyPr/>
        <a:lstStyle/>
        <a:p>
          <a:endParaRPr lang="ru-RU"/>
        </a:p>
      </dgm:t>
    </dgm:pt>
    <dgm:pt modelId="{DA6E8F9B-94B1-4093-8AD9-C4F274EE64B9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7,3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230C545C-690E-49C3-90C6-687BCA2DE9CF}" type="parTrans" cxnId="{3230B63F-B9F0-44AF-BADD-6B1013FB7E55}">
      <dgm:prSet/>
      <dgm:spPr/>
      <dgm:t>
        <a:bodyPr/>
        <a:lstStyle/>
        <a:p>
          <a:endParaRPr lang="ru-RU"/>
        </a:p>
      </dgm:t>
    </dgm:pt>
    <dgm:pt modelId="{AA26A172-F1FB-486F-B73D-5E34F2107C78}" type="sibTrans" cxnId="{3230B63F-B9F0-44AF-BADD-6B1013FB7E55}">
      <dgm:prSet/>
      <dgm:spPr/>
      <dgm:t>
        <a:bodyPr/>
        <a:lstStyle/>
        <a:p>
          <a:endParaRPr lang="ru-RU"/>
        </a:p>
      </dgm:t>
    </dgm:pt>
    <dgm:pt modelId="{EAA41810-7473-4BF6-ABAE-CF8862DFBF5F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6,5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F51892F7-23AE-4A8A-9BB3-CF377F705E7E}" type="parTrans" cxnId="{F673E3C1-BAF8-42B7-87EA-3BC002550545}">
      <dgm:prSet/>
      <dgm:spPr/>
      <dgm:t>
        <a:bodyPr/>
        <a:lstStyle/>
        <a:p>
          <a:endParaRPr lang="ru-RU"/>
        </a:p>
      </dgm:t>
    </dgm:pt>
    <dgm:pt modelId="{2430297E-E79F-4F5E-86C3-8B7201E84A01}" type="sibTrans" cxnId="{F673E3C1-BAF8-42B7-87EA-3BC002550545}">
      <dgm:prSet/>
      <dgm:spPr/>
      <dgm:t>
        <a:bodyPr/>
        <a:lstStyle/>
        <a:p>
          <a:endParaRPr lang="ru-RU"/>
        </a:p>
      </dgm:t>
    </dgm:pt>
    <dgm:pt modelId="{65BADB28-03AD-473A-80CA-EB4714A17138}" type="pres">
      <dgm:prSet presAssocID="{26E340C4-B45C-4039-86C6-B8EA4D1085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4A2F13-8E5C-4424-BC30-89394E319742}" type="pres">
      <dgm:prSet presAssocID="{79E2560D-B45F-46CF-AF2A-769E525D0029}" presName="composite" presStyleCnt="0"/>
      <dgm:spPr/>
    </dgm:pt>
    <dgm:pt modelId="{570157DB-6B6C-4341-B6C5-2B3EEACC816E}" type="pres">
      <dgm:prSet presAssocID="{79E2560D-B45F-46CF-AF2A-769E525D0029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CDD665FD-05F6-49E1-9528-D01FDF87120A}" type="pres">
      <dgm:prSet presAssocID="{79E2560D-B45F-46CF-AF2A-769E525D0029}" presName="txNode" presStyleLbl="node1" presStyleIdx="0" presStyleCnt="3" custScaleX="126518" custScaleY="217042" custLinFactNeighborX="-2883" custLinFactNeighborY="73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D8F7E-41F0-4AB5-8A3D-1B4A2396E39F}" type="pres">
      <dgm:prSet presAssocID="{41ECD1C7-AF27-44BB-BE13-AE6DC43CC60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5E3DFA9-4D65-4961-9093-BA3DA3F8E454}" type="pres">
      <dgm:prSet presAssocID="{41ECD1C7-AF27-44BB-BE13-AE6DC43CC603}" presName="connTx" presStyleLbl="sibTrans2D1" presStyleIdx="0" presStyleCnt="2"/>
      <dgm:spPr/>
      <dgm:t>
        <a:bodyPr/>
        <a:lstStyle/>
        <a:p>
          <a:endParaRPr lang="ru-RU"/>
        </a:p>
      </dgm:t>
    </dgm:pt>
    <dgm:pt modelId="{BB6C10E1-F1DB-4831-84C0-D22E2E599266}" type="pres">
      <dgm:prSet presAssocID="{03592B1A-545C-4341-9AD1-24709BB03329}" presName="composite" presStyleCnt="0"/>
      <dgm:spPr/>
    </dgm:pt>
    <dgm:pt modelId="{50CDFF59-5CA7-4590-BB51-F9F588AFF0B8}" type="pres">
      <dgm:prSet presAssocID="{03592B1A-545C-4341-9AD1-24709BB03329}" presName="imagSh" presStyleLbl="bgImgPlace1" presStyleIdx="1" presStyleCnt="3" custLinFactNeighborX="408" custLinFactNeighborY="-81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E78C99-C043-479D-ABB2-2BC86E2B9605}" type="pres">
      <dgm:prSet presAssocID="{03592B1A-545C-4341-9AD1-24709BB03329}" presName="txNode" presStyleLbl="node1" presStyleIdx="1" presStyleCnt="3" custScaleX="120650" custScaleY="172285" custLinFactNeighborX="-4458" custLinFactNeighborY="36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778B1-4BA5-406D-B5B6-DA463E20728E}" type="pres">
      <dgm:prSet presAssocID="{CCF4485D-1026-4816-92CD-A3B5C98F853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AA8752E-9BD3-4A3D-9C5D-A37F28CC5015}" type="pres">
      <dgm:prSet presAssocID="{CCF4485D-1026-4816-92CD-A3B5C98F8537}" presName="connTx" presStyleLbl="sibTrans2D1" presStyleIdx="1" presStyleCnt="2"/>
      <dgm:spPr/>
      <dgm:t>
        <a:bodyPr/>
        <a:lstStyle/>
        <a:p>
          <a:endParaRPr lang="ru-RU"/>
        </a:p>
      </dgm:t>
    </dgm:pt>
    <dgm:pt modelId="{A5514611-6EFA-4EAD-8D47-438484936366}" type="pres">
      <dgm:prSet presAssocID="{9648D4CE-5D53-4469-9EC0-9BDCFB2F72AA}" presName="composite" presStyleCnt="0"/>
      <dgm:spPr/>
    </dgm:pt>
    <dgm:pt modelId="{56D5EB45-5416-4CCF-A51A-451C360EBA29}" type="pres">
      <dgm:prSet presAssocID="{9648D4CE-5D53-4469-9EC0-9BDCFB2F72AA}" presName="imagSh" presStyleLbl="bgImgPlace1" presStyleIdx="2" presStyleCnt="3" custLinFactNeighborX="-3172" custLinFactNeighborY="-1352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/>
        </a:p>
      </dgm:t>
    </dgm:pt>
    <dgm:pt modelId="{5C369569-D94A-4664-930E-D201134B6FE8}" type="pres">
      <dgm:prSet presAssocID="{9648D4CE-5D53-4469-9EC0-9BDCFB2F72AA}" presName="txNode" presStyleLbl="node1" presStyleIdx="2" presStyleCnt="3" custScaleX="117180" custScaleY="150791" custLinFactNeighborX="-8076" custLinFactNeighborY="25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686E4B-EDC6-442C-AFB6-9C2408D9EDC7}" type="presOf" srcId="{19E66A1F-DE10-4E3C-9874-F64CFE11305B}" destId="{5C369569-D94A-4664-930E-D201134B6FE8}" srcOrd="0" destOrd="1" presId="urn:microsoft.com/office/officeart/2005/8/layout/hProcess10"/>
    <dgm:cxn modelId="{3D201CA1-FD22-4A96-9C57-EE32B6648A47}" type="presOf" srcId="{F93ED145-C080-4518-9769-C7EC51262702}" destId="{CDD665FD-05F6-49E1-9528-D01FDF87120A}" srcOrd="0" destOrd="3" presId="urn:microsoft.com/office/officeart/2005/8/layout/hProcess10"/>
    <dgm:cxn modelId="{E1BD334C-E375-4B0A-8A6E-344173EE1A99}" type="presOf" srcId="{79E2560D-B45F-46CF-AF2A-769E525D0029}" destId="{CDD665FD-05F6-49E1-9528-D01FDF87120A}" srcOrd="0" destOrd="0" presId="urn:microsoft.com/office/officeart/2005/8/layout/hProcess10"/>
    <dgm:cxn modelId="{3230B63F-B9F0-44AF-BADD-6B1013FB7E55}" srcId="{9648D4CE-5D53-4469-9EC0-9BDCFB2F72AA}" destId="{DA6E8F9B-94B1-4093-8AD9-C4F274EE64B9}" srcOrd="1" destOrd="0" parTransId="{230C545C-690E-49C3-90C6-687BCA2DE9CF}" sibTransId="{AA26A172-F1FB-486F-B73D-5E34F2107C78}"/>
    <dgm:cxn modelId="{D21DA638-B607-4FD7-9AB4-EBC19B4F2F3D}" srcId="{03592B1A-545C-4341-9AD1-24709BB03329}" destId="{6198AC75-EDB0-4FE5-A066-F816C66A099A}" srcOrd="1" destOrd="0" parTransId="{B6FEE642-801C-463A-B508-0E5615DDC710}" sibTransId="{8BA4698B-1D5C-45A4-AAC5-2B597187CBAA}"/>
    <dgm:cxn modelId="{EBC03369-EF39-453D-AF8E-7D80475D9C55}" srcId="{03592B1A-545C-4341-9AD1-24709BB03329}" destId="{1588AE22-4556-43BD-887C-5B89ADF951AC}" srcOrd="2" destOrd="0" parTransId="{9B81A004-D7A0-4767-8067-ABD30E27A23D}" sibTransId="{35ED7D82-5A4D-40BD-84E5-3F5C7B382A06}"/>
    <dgm:cxn modelId="{E5C2AACA-0AA4-458B-AE88-C7945C7F1962}" type="presOf" srcId="{EAA41810-7473-4BF6-ABAE-CF8862DFBF5F}" destId="{5C369569-D94A-4664-930E-D201134B6FE8}" srcOrd="0" destOrd="3" presId="urn:microsoft.com/office/officeart/2005/8/layout/hProcess10"/>
    <dgm:cxn modelId="{94AB6749-A350-4361-B1CF-55A555004FC6}" type="presOf" srcId="{03592B1A-545C-4341-9AD1-24709BB03329}" destId="{0EE78C99-C043-479D-ABB2-2BC86E2B9605}" srcOrd="0" destOrd="0" presId="urn:microsoft.com/office/officeart/2005/8/layout/hProcess10"/>
    <dgm:cxn modelId="{38FD6A86-23C6-4C38-84CF-9CBBD4D39FD5}" type="presOf" srcId="{26E340C4-B45C-4039-86C6-B8EA4D108511}" destId="{65BADB28-03AD-473A-80CA-EB4714A17138}" srcOrd="0" destOrd="0" presId="urn:microsoft.com/office/officeart/2005/8/layout/hProcess10"/>
    <dgm:cxn modelId="{BF36DC2D-6B37-4174-892F-82128462372B}" type="presOf" srcId="{264D797C-DB2F-442F-BB78-F65EA7FE7A3D}" destId="{CDD665FD-05F6-49E1-9528-D01FDF87120A}" srcOrd="0" destOrd="2" presId="urn:microsoft.com/office/officeart/2005/8/layout/hProcess10"/>
    <dgm:cxn modelId="{65D4301F-16E6-49CB-B18A-3A0F777F3823}" type="presOf" srcId="{C895146B-A26E-4A75-A204-010381B9FFB0}" destId="{0EE78C99-C043-479D-ABB2-2BC86E2B9605}" srcOrd="0" destOrd="1" presId="urn:microsoft.com/office/officeart/2005/8/layout/hProcess10"/>
    <dgm:cxn modelId="{C7AD026D-B1F6-4855-87CB-AD9CAD3580CD}" srcId="{79E2560D-B45F-46CF-AF2A-769E525D0029}" destId="{264D797C-DB2F-442F-BB78-F65EA7FE7A3D}" srcOrd="1" destOrd="0" parTransId="{7593F988-99A7-41ED-B807-F215F822990C}" sibTransId="{F0D74FF5-9FD5-4A14-BB3C-584F0B3384B2}"/>
    <dgm:cxn modelId="{D5AAB31D-C0F7-404E-9B8B-DA0778C3CFB4}" srcId="{9648D4CE-5D53-4469-9EC0-9BDCFB2F72AA}" destId="{19E66A1F-DE10-4E3C-9874-F64CFE11305B}" srcOrd="0" destOrd="0" parTransId="{50E2C02B-18B0-47BC-84CD-8F3A693585A1}" sibTransId="{B8CE31F9-4868-4637-9289-0B9C892368E4}"/>
    <dgm:cxn modelId="{33E56DCE-F229-4B2C-A617-B1B95D2C4BBA}" type="presOf" srcId="{41ECD1C7-AF27-44BB-BE13-AE6DC43CC603}" destId="{A16D8F7E-41F0-4AB5-8A3D-1B4A2396E39F}" srcOrd="0" destOrd="0" presId="urn:microsoft.com/office/officeart/2005/8/layout/hProcess10"/>
    <dgm:cxn modelId="{BCE893F9-1AE2-4A80-BA3F-924561B1D689}" srcId="{26E340C4-B45C-4039-86C6-B8EA4D108511}" destId="{9648D4CE-5D53-4469-9EC0-9BDCFB2F72AA}" srcOrd="2" destOrd="0" parTransId="{38CE9188-03A9-402E-A569-A009142602EE}" sibTransId="{3EF3DCC2-5691-4BD8-BA94-42956E1078CB}"/>
    <dgm:cxn modelId="{EBE22B37-F54A-4B4E-82ED-3A2725CD7E2E}" type="presOf" srcId="{9648D4CE-5D53-4469-9EC0-9BDCFB2F72AA}" destId="{5C369569-D94A-4664-930E-D201134B6FE8}" srcOrd="0" destOrd="0" presId="urn:microsoft.com/office/officeart/2005/8/layout/hProcess10"/>
    <dgm:cxn modelId="{0F0EA19A-B2DA-4DB1-A77D-6E9D698D6563}" srcId="{26E340C4-B45C-4039-86C6-B8EA4D108511}" destId="{79E2560D-B45F-46CF-AF2A-769E525D0029}" srcOrd="0" destOrd="0" parTransId="{DF79B06F-EAD5-47BD-BD04-9861134A751C}" sibTransId="{41ECD1C7-AF27-44BB-BE13-AE6DC43CC603}"/>
    <dgm:cxn modelId="{7E880573-8100-446A-992D-9C8FC6C18319}" type="presOf" srcId="{DA6E8F9B-94B1-4093-8AD9-C4F274EE64B9}" destId="{5C369569-D94A-4664-930E-D201134B6FE8}" srcOrd="0" destOrd="2" presId="urn:microsoft.com/office/officeart/2005/8/layout/hProcess10"/>
    <dgm:cxn modelId="{1738D9A4-47DC-44D3-B318-1C30E4E32236}" type="presOf" srcId="{CCF4485D-1026-4816-92CD-A3B5C98F8537}" destId="{273778B1-4BA5-406D-B5B6-DA463E20728E}" srcOrd="0" destOrd="0" presId="urn:microsoft.com/office/officeart/2005/8/layout/hProcess10"/>
    <dgm:cxn modelId="{E8B01CF8-D2A9-460B-B57B-AE1BC4AD6B40}" srcId="{79E2560D-B45F-46CF-AF2A-769E525D0029}" destId="{F93ED145-C080-4518-9769-C7EC51262702}" srcOrd="2" destOrd="0" parTransId="{418D16C7-F90E-4273-B456-BCB877F44121}" sibTransId="{227BE415-2664-4E29-91D2-CEBDD729B0F2}"/>
    <dgm:cxn modelId="{5C33CCF0-64C6-416F-86B0-1B77C17CB16A}" srcId="{03592B1A-545C-4341-9AD1-24709BB03329}" destId="{C895146B-A26E-4A75-A204-010381B9FFB0}" srcOrd="0" destOrd="0" parTransId="{10BBF2D6-91C0-432F-A4EE-F54E2DA22A27}" sibTransId="{0CAD2D0C-EC96-40D9-A487-C23445728B50}"/>
    <dgm:cxn modelId="{EF576DE2-0AA6-47BA-B06E-08F132B11832}" type="presOf" srcId="{33F5E91B-9741-4110-A482-4944AB34A0ED}" destId="{CDD665FD-05F6-49E1-9528-D01FDF87120A}" srcOrd="0" destOrd="1" presId="urn:microsoft.com/office/officeart/2005/8/layout/hProcess10"/>
    <dgm:cxn modelId="{17E6D36C-9CB0-4888-826B-3191BAA16690}" type="presOf" srcId="{6198AC75-EDB0-4FE5-A066-F816C66A099A}" destId="{0EE78C99-C043-479D-ABB2-2BC86E2B9605}" srcOrd="0" destOrd="2" presId="urn:microsoft.com/office/officeart/2005/8/layout/hProcess10"/>
    <dgm:cxn modelId="{9C8B0257-96DA-482D-97E9-77ECB76B0B35}" srcId="{26E340C4-B45C-4039-86C6-B8EA4D108511}" destId="{03592B1A-545C-4341-9AD1-24709BB03329}" srcOrd="1" destOrd="0" parTransId="{F20CA39F-A22C-4977-9D1C-DD86C385CE01}" sibTransId="{CCF4485D-1026-4816-92CD-A3B5C98F8537}"/>
    <dgm:cxn modelId="{F673E3C1-BAF8-42B7-87EA-3BC002550545}" srcId="{9648D4CE-5D53-4469-9EC0-9BDCFB2F72AA}" destId="{EAA41810-7473-4BF6-ABAE-CF8862DFBF5F}" srcOrd="2" destOrd="0" parTransId="{F51892F7-23AE-4A8A-9BB3-CF377F705E7E}" sibTransId="{2430297E-E79F-4F5E-86C3-8B7201E84A01}"/>
    <dgm:cxn modelId="{806CD267-25F3-48BD-AA36-A5604ECA1187}" type="presOf" srcId="{CCF4485D-1026-4816-92CD-A3B5C98F8537}" destId="{3AA8752E-9BD3-4A3D-9C5D-A37F28CC5015}" srcOrd="1" destOrd="0" presId="urn:microsoft.com/office/officeart/2005/8/layout/hProcess10"/>
    <dgm:cxn modelId="{9AD3417E-DDD6-4842-ACF6-D4745851798A}" type="presOf" srcId="{1588AE22-4556-43BD-887C-5B89ADF951AC}" destId="{0EE78C99-C043-479D-ABB2-2BC86E2B9605}" srcOrd="0" destOrd="3" presId="urn:microsoft.com/office/officeart/2005/8/layout/hProcess10"/>
    <dgm:cxn modelId="{3DD6767B-DA76-4152-BDCF-D18F8DA6A426}" srcId="{79E2560D-B45F-46CF-AF2A-769E525D0029}" destId="{33F5E91B-9741-4110-A482-4944AB34A0ED}" srcOrd="0" destOrd="0" parTransId="{6F806575-D3DF-4A39-85CC-C6E733B7018A}" sibTransId="{0D98C0C3-F2FE-4C85-8237-AFFCCA4AFCE0}"/>
    <dgm:cxn modelId="{FAFA990F-339B-48BC-894E-EC6DA9135989}" type="presOf" srcId="{41ECD1C7-AF27-44BB-BE13-AE6DC43CC603}" destId="{75E3DFA9-4D65-4961-9093-BA3DA3F8E454}" srcOrd="1" destOrd="0" presId="urn:microsoft.com/office/officeart/2005/8/layout/hProcess10"/>
    <dgm:cxn modelId="{6D87B3B0-4562-42C9-919D-6BDDBDBF0635}" type="presParOf" srcId="{65BADB28-03AD-473A-80CA-EB4714A17138}" destId="{8E4A2F13-8E5C-4424-BC30-89394E319742}" srcOrd="0" destOrd="0" presId="urn:microsoft.com/office/officeart/2005/8/layout/hProcess10"/>
    <dgm:cxn modelId="{4900DB0C-9599-4C03-86A7-56F3A519BDEB}" type="presParOf" srcId="{8E4A2F13-8E5C-4424-BC30-89394E319742}" destId="{570157DB-6B6C-4341-B6C5-2B3EEACC816E}" srcOrd="0" destOrd="0" presId="urn:microsoft.com/office/officeart/2005/8/layout/hProcess10"/>
    <dgm:cxn modelId="{4D37A0D8-71D0-45DD-8249-D7D99D4D370E}" type="presParOf" srcId="{8E4A2F13-8E5C-4424-BC30-89394E319742}" destId="{CDD665FD-05F6-49E1-9528-D01FDF87120A}" srcOrd="1" destOrd="0" presId="urn:microsoft.com/office/officeart/2005/8/layout/hProcess10"/>
    <dgm:cxn modelId="{8585355A-FE4B-4450-BCFB-7F0BC6BB6533}" type="presParOf" srcId="{65BADB28-03AD-473A-80CA-EB4714A17138}" destId="{A16D8F7E-41F0-4AB5-8A3D-1B4A2396E39F}" srcOrd="1" destOrd="0" presId="urn:microsoft.com/office/officeart/2005/8/layout/hProcess10"/>
    <dgm:cxn modelId="{84166925-77C3-4821-A6D4-1C4E67831DD6}" type="presParOf" srcId="{A16D8F7E-41F0-4AB5-8A3D-1B4A2396E39F}" destId="{75E3DFA9-4D65-4961-9093-BA3DA3F8E454}" srcOrd="0" destOrd="0" presId="urn:microsoft.com/office/officeart/2005/8/layout/hProcess10"/>
    <dgm:cxn modelId="{6DDA9FFC-1CB9-4540-9C91-3295F21A4C54}" type="presParOf" srcId="{65BADB28-03AD-473A-80CA-EB4714A17138}" destId="{BB6C10E1-F1DB-4831-84C0-D22E2E599266}" srcOrd="2" destOrd="0" presId="urn:microsoft.com/office/officeart/2005/8/layout/hProcess10"/>
    <dgm:cxn modelId="{07BDAFA3-6676-4EF5-9D5B-ABB6416B7D0C}" type="presParOf" srcId="{BB6C10E1-F1DB-4831-84C0-D22E2E599266}" destId="{50CDFF59-5CA7-4590-BB51-F9F588AFF0B8}" srcOrd="0" destOrd="0" presId="urn:microsoft.com/office/officeart/2005/8/layout/hProcess10"/>
    <dgm:cxn modelId="{A528C6C8-F411-4747-8F4A-4A4FF96CEC33}" type="presParOf" srcId="{BB6C10E1-F1DB-4831-84C0-D22E2E599266}" destId="{0EE78C99-C043-479D-ABB2-2BC86E2B9605}" srcOrd="1" destOrd="0" presId="urn:microsoft.com/office/officeart/2005/8/layout/hProcess10"/>
    <dgm:cxn modelId="{6C716376-EBF2-4C8A-BF1A-459CEDEBE843}" type="presParOf" srcId="{65BADB28-03AD-473A-80CA-EB4714A17138}" destId="{273778B1-4BA5-406D-B5B6-DA463E20728E}" srcOrd="3" destOrd="0" presId="urn:microsoft.com/office/officeart/2005/8/layout/hProcess10"/>
    <dgm:cxn modelId="{0A6F8CEA-855E-4561-BCE4-DDC1E9E72942}" type="presParOf" srcId="{273778B1-4BA5-406D-B5B6-DA463E20728E}" destId="{3AA8752E-9BD3-4A3D-9C5D-A37F28CC5015}" srcOrd="0" destOrd="0" presId="urn:microsoft.com/office/officeart/2005/8/layout/hProcess10"/>
    <dgm:cxn modelId="{D8E99EEA-4F69-4D0B-8693-081C8314CAA6}" type="presParOf" srcId="{65BADB28-03AD-473A-80CA-EB4714A17138}" destId="{A5514611-6EFA-4EAD-8D47-438484936366}" srcOrd="4" destOrd="0" presId="urn:microsoft.com/office/officeart/2005/8/layout/hProcess10"/>
    <dgm:cxn modelId="{92855FDA-0F77-43C0-A910-24BDAA8C109F}" type="presParOf" srcId="{A5514611-6EFA-4EAD-8D47-438484936366}" destId="{56D5EB45-5416-4CCF-A51A-451C360EBA29}" srcOrd="0" destOrd="0" presId="urn:microsoft.com/office/officeart/2005/8/layout/hProcess10"/>
    <dgm:cxn modelId="{85C3942F-2CE9-4379-9363-919F7031C78E}" type="presParOf" srcId="{A5514611-6EFA-4EAD-8D47-438484936366}" destId="{5C369569-D94A-4664-930E-D201134B6FE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51 511,4  </a:t>
          </a:r>
          <a:endParaRPr lang="ru-RU" sz="1400" b="1" dirty="0" smtClean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37 547,7</a:t>
          </a:r>
        </a:p>
        <a:p>
          <a:r>
            <a:rPr lang="ru-RU" sz="1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38 711,9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деятельности  библиотек»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16 597,5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15 879,5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16 579,5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музейного дела»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1 289,1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1 413,2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1 474,2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532,0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6 392,2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5 947,1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6 157,6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3 698,0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1 820,1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7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7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7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7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7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411BF985-420B-4D08-A58E-D4A947AAB9AF}" type="pres">
      <dgm:prSet presAssocID="{A4EF4478-B548-4B83-8ED9-B35A26125D6B}" presName="node" presStyleLbl="node1" presStyleIdx="5" presStyleCnt="7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6" presStyleCnt="7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CB40B5D9-15AD-498C-9B67-A78F353C8134}" srcId="{8B1ED9B9-F707-4E1B-B08A-65DC13FC4CD6}" destId="{A4EF4478-B548-4B83-8ED9-B35A26125D6B}" srcOrd="5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6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C11A898B-8F3E-4717-A129-5F098E5A9C90}" type="presParOf" srcId="{82E3E2AE-83ED-4794-A49C-6C18FE073B63}" destId="{411BF985-420B-4D08-A58E-D4A947AAB9AF}" srcOrd="10" destOrd="0" presId="urn:microsoft.com/office/officeart/2005/8/layout/default#1"/>
    <dgm:cxn modelId="{35C15AE6-636D-4974-86E0-4EDDC044060A}" type="presParOf" srcId="{82E3E2AE-83ED-4794-A49C-6C18FE073B63}" destId="{E5BF1FD6-3460-4058-B812-0BBE9BB92A45}" srcOrd="11" destOrd="0" presId="urn:microsoft.com/office/officeart/2005/8/layout/default#1"/>
    <dgm:cxn modelId="{F17FDDCD-DDFC-4125-95F7-969DC9C0C9F1}" type="presParOf" srcId="{82E3E2AE-83ED-4794-A49C-6C18FE073B63}" destId="{EB939345-C471-4FFD-AE7E-57D717FD336D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400" dirty="0" smtClean="0">
              <a:latin typeface="Book Antiqua" panose="02040602050305030304" pitchFamily="18" charset="0"/>
            </a:rPr>
            <a:t>7 689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500" dirty="0" smtClean="0">
              <a:latin typeface="Book Antiqua" panose="02040602050305030304" pitchFamily="18" charset="0"/>
            </a:rPr>
            <a:t>Минимальная сумма   муниципальной пенсии</a:t>
          </a:r>
          <a:r>
            <a:rPr lang="ru-RU" sz="1600" dirty="0" smtClean="0">
              <a:latin typeface="Book Antiqua" panose="02040602050305030304" pitchFamily="18" charset="0"/>
            </a:rPr>
            <a:t>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1 200*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A375103B-9D75-4BA8-9BE8-B10E467517BA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900" dirty="0" smtClean="0">
              <a:latin typeface="Book Antiqua" panose="02040602050305030304" pitchFamily="18" charset="0"/>
            </a:rPr>
            <a:t>3 000</a:t>
          </a:r>
        </a:p>
      </dgm:t>
    </dgm:pt>
    <dgm:pt modelId="{6CDA2957-AAC0-4D21-BEB3-8B702DB95D1B}" type="parTrans" cxnId="{4EAA247B-9480-448D-B8D1-AB18F74DDED7}">
      <dgm:prSet/>
      <dgm:spPr/>
      <dgm:t>
        <a:bodyPr/>
        <a:lstStyle/>
        <a:p>
          <a:endParaRPr lang="ru-RU"/>
        </a:p>
      </dgm:t>
    </dgm:pt>
    <dgm:pt modelId="{CC973168-6384-4CD9-9E4E-F537742D6821}" type="sibTrans" cxnId="{4EAA247B-9480-448D-B8D1-AB18F74DDED7}">
      <dgm:prSet/>
      <dgm:spPr/>
      <dgm:t>
        <a:bodyPr/>
        <a:lstStyle/>
        <a:p>
          <a:endParaRPr lang="ru-RU"/>
        </a:p>
      </dgm:t>
    </dgm:pt>
    <dgm:pt modelId="{7B9C215F-B485-4809-AF23-40D2F4F90F07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endParaRPr lang="en-US" sz="1200" dirty="0" smtClean="0">
            <a:latin typeface="Book Antiqua" panose="02040602050305030304" pitchFamily="18" charset="0"/>
          </a:endParaRPr>
        </a:p>
        <a:p>
          <a:r>
            <a:rPr lang="ru-RU" sz="1600" dirty="0" smtClean="0">
              <a:latin typeface="Book Antiqua" panose="02040602050305030304" pitchFamily="18" charset="0"/>
            </a:rPr>
            <a:t>    сумма стипендии,</a:t>
          </a:r>
        </a:p>
        <a:p>
          <a:r>
            <a:rPr lang="ru-RU" sz="1400" i="1" dirty="0" smtClean="0">
              <a:latin typeface="Book Antiqua" panose="02040602050305030304" pitchFamily="18" charset="0"/>
            </a:rPr>
            <a:t>      рублей</a:t>
          </a:r>
          <a:endParaRPr lang="ru-RU" sz="1400" dirty="0"/>
        </a:p>
      </dgm:t>
    </dgm:pt>
    <dgm:pt modelId="{44C0058E-91A9-47CE-83D4-5D28B30FB603}" type="sibTrans" cxnId="{7A5E8918-1E70-4AF6-AED6-217B6CF728E1}">
      <dgm:prSet/>
      <dgm:spPr/>
      <dgm:t>
        <a:bodyPr/>
        <a:lstStyle/>
        <a:p>
          <a:endParaRPr lang="ru-RU"/>
        </a:p>
      </dgm:t>
    </dgm:pt>
    <dgm:pt modelId="{4843DB8D-FAAD-4590-9E6F-8B2D00CEFAB8}" type="parTrans" cxnId="{7A5E8918-1E70-4AF6-AED6-217B6CF728E1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3" custLinFactNeighborX="-17170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3" custLinFactNeighborX="-46509" custLinFactNeighborY="-422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3" custLinFactNeighborX="-43042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3" custLinFactNeighborX="-29936" custLinFactNeighborY="-4631"/>
      <dgm:spPr/>
      <dgm:t>
        <a:bodyPr/>
        <a:lstStyle/>
        <a:p>
          <a:endParaRPr lang="ru-RU"/>
        </a:p>
      </dgm:t>
    </dgm:pt>
    <dgm:pt modelId="{8B062761-1F04-428D-8B41-14E7A3E3C8E8}" type="pres">
      <dgm:prSet presAssocID="{665E7DEC-6D7F-4A86-B79D-A1EBE23B24BF}" presName="transSpace" presStyleCnt="0"/>
      <dgm:spPr/>
    </dgm:pt>
    <dgm:pt modelId="{05A0EBC8-1586-42F5-810C-D836FD38897B}" type="pres">
      <dgm:prSet presAssocID="{A375103B-9D75-4BA8-9BE8-B10E467517BA}" presName="posSpace" presStyleCnt="0"/>
      <dgm:spPr/>
    </dgm:pt>
    <dgm:pt modelId="{271F04FB-724D-4DFE-B873-303BE7B1D73A}" type="pres">
      <dgm:prSet presAssocID="{A375103B-9D75-4BA8-9BE8-B10E467517BA}" presName="vertFlow" presStyleCnt="0"/>
      <dgm:spPr/>
    </dgm:pt>
    <dgm:pt modelId="{0517716D-5DC6-4607-AE59-3B085B27639A}" type="pres">
      <dgm:prSet presAssocID="{A375103B-9D75-4BA8-9BE8-B10E467517BA}" presName="topSpace" presStyleCnt="0"/>
      <dgm:spPr/>
    </dgm:pt>
    <dgm:pt modelId="{8E382437-2A94-42C1-AD91-9D657969F4CE}" type="pres">
      <dgm:prSet presAssocID="{A375103B-9D75-4BA8-9BE8-B10E467517BA}" presName="firstComp" presStyleCnt="0"/>
      <dgm:spPr/>
    </dgm:pt>
    <dgm:pt modelId="{8DF64134-D753-4739-8A0F-85C323B86AB9}" type="pres">
      <dgm:prSet presAssocID="{A375103B-9D75-4BA8-9BE8-B10E467517BA}" presName="firstChild" presStyleLbl="bgAccFollowNode1" presStyleIdx="2" presStyleCnt="3" custLinFactNeighborX="-71313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91DC233F-D431-49BD-9022-A629D0245412}" type="pres">
      <dgm:prSet presAssocID="{A375103B-9D75-4BA8-9BE8-B10E467517BA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59B98-50D0-4044-B374-1DA717FB3EF2}" type="pres">
      <dgm:prSet presAssocID="{A375103B-9D75-4BA8-9BE8-B10E467517BA}" presName="negSpace" presStyleCnt="0"/>
      <dgm:spPr/>
    </dgm:pt>
    <dgm:pt modelId="{5B802CF7-597C-4D5E-B06C-4CF302A998D8}" type="pres">
      <dgm:prSet presAssocID="{A375103B-9D75-4BA8-9BE8-B10E467517BA}" presName="circle" presStyleLbl="node1" presStyleIdx="2" presStyleCnt="3" custLinFactNeighborX="-32469" custLinFactNeighborY="-10650"/>
      <dgm:spPr/>
      <dgm:t>
        <a:bodyPr/>
        <a:lstStyle/>
        <a:p>
          <a:endParaRPr lang="ru-RU"/>
        </a:p>
      </dgm:t>
    </dgm:pt>
  </dgm:ptLst>
  <dgm:cxnLst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7CDA101E-BDFC-4F15-A11C-4BB63782592C}" type="presOf" srcId="{A375103B-9D75-4BA8-9BE8-B10E467517BA}" destId="{5B802CF7-597C-4D5E-B06C-4CF302A998D8}" srcOrd="0" destOrd="0" presId="urn:microsoft.com/office/officeart/2005/8/layout/hList9"/>
    <dgm:cxn modelId="{7A5E8918-1E70-4AF6-AED6-217B6CF728E1}" srcId="{A375103B-9D75-4BA8-9BE8-B10E467517BA}" destId="{7B9C215F-B485-4809-AF23-40D2F4F90F07}" srcOrd="0" destOrd="0" parTransId="{4843DB8D-FAAD-4590-9E6F-8B2D00CEFAB8}" sibTransId="{44C0058E-91A9-47CE-83D4-5D28B30FB603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74DA8BB3-AF44-440D-AC9F-43BEAC95CA00}" type="presOf" srcId="{7B9C215F-B485-4809-AF23-40D2F4F90F07}" destId="{8DF64134-D753-4739-8A0F-85C323B86AB9}" srcOrd="0" destOrd="0" presId="urn:microsoft.com/office/officeart/2005/8/layout/hList9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4EAA247B-9480-448D-B8D1-AB18F74DDED7}" srcId="{B7DCE0ED-61BD-424F-A372-B1AEBEA045EC}" destId="{A375103B-9D75-4BA8-9BE8-B10E467517BA}" srcOrd="2" destOrd="0" parTransId="{6CDA2957-AAC0-4D21-BEB3-8B702DB95D1B}" sibTransId="{CC973168-6384-4CD9-9E4E-F537742D6821}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A92E442D-7817-43A4-8AA5-7473032669DD}" type="presOf" srcId="{7B9C215F-B485-4809-AF23-40D2F4F90F07}" destId="{91DC233F-D431-49BD-9022-A629D0245412}" srcOrd="1" destOrd="0" presId="urn:microsoft.com/office/officeart/2005/8/layout/hList9"/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  <dgm:cxn modelId="{2F1153F9-5FF7-4325-B35D-A596CE12253D}" type="presParOf" srcId="{C942431A-BF34-455C-819C-390193AD5F05}" destId="{8B062761-1F04-428D-8B41-14E7A3E3C8E8}" srcOrd="9" destOrd="0" presId="urn:microsoft.com/office/officeart/2005/8/layout/hList9"/>
    <dgm:cxn modelId="{8E6DC71D-AEB0-4928-8195-82F9EBB32FF5}" type="presParOf" srcId="{C942431A-BF34-455C-819C-390193AD5F05}" destId="{05A0EBC8-1586-42F5-810C-D836FD38897B}" srcOrd="10" destOrd="0" presId="urn:microsoft.com/office/officeart/2005/8/layout/hList9"/>
    <dgm:cxn modelId="{69E3A5AE-4039-460A-BF19-375E4B6E5D97}" type="presParOf" srcId="{C942431A-BF34-455C-819C-390193AD5F05}" destId="{271F04FB-724D-4DFE-B873-303BE7B1D73A}" srcOrd="11" destOrd="0" presId="urn:microsoft.com/office/officeart/2005/8/layout/hList9"/>
    <dgm:cxn modelId="{A51A0A2B-26BD-4CC5-8F92-84422EC1303E}" type="presParOf" srcId="{271F04FB-724D-4DFE-B873-303BE7B1D73A}" destId="{0517716D-5DC6-4607-AE59-3B085B27639A}" srcOrd="0" destOrd="0" presId="urn:microsoft.com/office/officeart/2005/8/layout/hList9"/>
    <dgm:cxn modelId="{37CFF8E9-D5E8-4695-BAC7-6DB98925E372}" type="presParOf" srcId="{271F04FB-724D-4DFE-B873-303BE7B1D73A}" destId="{8E382437-2A94-42C1-AD91-9D657969F4CE}" srcOrd="1" destOrd="0" presId="urn:microsoft.com/office/officeart/2005/8/layout/hList9"/>
    <dgm:cxn modelId="{8478F0AB-C9FB-4F0F-8D2D-38FF2E21B74D}" type="presParOf" srcId="{8E382437-2A94-42C1-AD91-9D657969F4CE}" destId="{8DF64134-D753-4739-8A0F-85C323B86AB9}" srcOrd="0" destOrd="0" presId="urn:microsoft.com/office/officeart/2005/8/layout/hList9"/>
    <dgm:cxn modelId="{142608FC-590E-42ED-9163-61AA3B0A0590}" type="presParOf" srcId="{8E382437-2A94-42C1-AD91-9D657969F4CE}" destId="{91DC233F-D431-49BD-9022-A629D0245412}" srcOrd="1" destOrd="0" presId="urn:microsoft.com/office/officeart/2005/8/layout/hList9"/>
    <dgm:cxn modelId="{11B525A6-1CBA-4352-997B-502E7989E4B1}" type="presParOf" srcId="{C942431A-BF34-455C-819C-390193AD5F05}" destId="{75359B98-50D0-4044-B374-1DA717FB3EF2}" srcOrd="12" destOrd="0" presId="urn:microsoft.com/office/officeart/2005/8/layout/hList9"/>
    <dgm:cxn modelId="{181AE1FD-FC23-457C-857C-23A14D4FE4E1}" type="presParOf" srcId="{C942431A-BF34-455C-819C-390193AD5F05}" destId="{5B802CF7-597C-4D5E-B06C-4CF302A998D8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профилактических мероприятий по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предупреждению правонарушений несовершеннолетними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5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</dgm:pt>
    <dgm:pt modelId="{CAF5E078-4AEA-4373-9B88-DAA4E643181C}" type="pres">
      <dgm:prSet presAssocID="{BA071A15-EFEB-45C1-9F30-37EE5497FC18}" presName="dstNode" presStyleLbl="node1" presStyleIdx="0" presStyleCnt="5"/>
      <dgm:spPr/>
    </dgm:pt>
    <dgm:pt modelId="{F7B79699-6C9E-4222-92C4-820989853EF6}" type="pres">
      <dgm:prSet presAssocID="{4376AF43-8EA0-4189-B4F5-756A666765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5" custScaleX="151851" custLinFactNeighborX="-3781" custLinFactNeighborY="440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5" custScaleX="141654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5" custScaleX="154038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5" custScaleX="15163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5" custScaleX="154037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AA32829E-D99E-4C00-9315-3E33F8005001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C177358-CD37-4FDE-9DDD-671AB54AB8EA}" type="presOf" srcId="{71EE7BEE-5E7D-4C7A-AEF8-1408C21F15CE}" destId="{C3A74AA2-FF48-47DF-A3C8-3CD6770F42AE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4A8AA6B4-166B-49D5-ABD4-E243EB38AD52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B509216D-C5B0-4645-80B9-6F1B1997E187}" type="presOf" srcId="{A3445568-2506-42AC-BBB5-DB5ED086F057}" destId="{52584468-E839-4401-BB3F-A0FE05FF005B}" srcOrd="0" destOrd="0" presId="urn:microsoft.com/office/officeart/2008/layout/VerticalCurvedList"/>
    <dgm:cxn modelId="{3775D33E-16C7-4491-877A-907C058EB321}" type="presOf" srcId="{4376AF43-8EA0-4189-B4F5-756A66676509}" destId="{F7B79699-6C9E-4222-92C4-820989853EF6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A10627CD-4FA0-427E-B21B-3FDAD0692379}" type="presOf" srcId="{8A3A9D39-9891-4042-B27F-C8A433642566}" destId="{262F9EDB-960B-4F3F-BACE-D0C94E1B1159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9896ECBA-0043-4E4A-B52A-38D3F89F8D46}" type="presOf" srcId="{9DF0DDA7-E0FF-4DF2-96FC-33B731CB9910}" destId="{6837DB48-D70D-438C-8D10-A5853F390E0A}" srcOrd="0" destOrd="0" presId="urn:microsoft.com/office/officeart/2008/layout/VerticalCurvedList"/>
    <dgm:cxn modelId="{C9FDB440-E602-4998-992E-0FBD0D5901AE}" type="presParOf" srcId="{0436DA89-A853-4627-A083-1739EEEF6E06}" destId="{B5C51162-0C10-4B47-9AA5-5F9C13B00093}" srcOrd="0" destOrd="0" presId="urn:microsoft.com/office/officeart/2008/layout/VerticalCurvedList"/>
    <dgm:cxn modelId="{3EC75DCB-5B21-4D8B-A725-8C3BD515B320}" type="presParOf" srcId="{B5C51162-0C10-4B47-9AA5-5F9C13B00093}" destId="{E1E61BAD-BED1-4D8A-90D4-BAE07F332A16}" srcOrd="0" destOrd="0" presId="urn:microsoft.com/office/officeart/2008/layout/VerticalCurvedList"/>
    <dgm:cxn modelId="{53CC1157-1698-4ED2-8686-92F5C4E5B45B}" type="presParOf" srcId="{E1E61BAD-BED1-4D8A-90D4-BAE07F332A16}" destId="{4B2E72F6-C480-4DB1-9B6F-57BDD76DA4A2}" srcOrd="0" destOrd="0" presId="urn:microsoft.com/office/officeart/2008/layout/VerticalCurvedList"/>
    <dgm:cxn modelId="{C5628D75-8860-4BBA-9E53-6F3D85AA70B5}" type="presParOf" srcId="{E1E61BAD-BED1-4D8A-90D4-BAE07F332A16}" destId="{C3A74AA2-FF48-47DF-A3C8-3CD6770F42AE}" srcOrd="1" destOrd="0" presId="urn:microsoft.com/office/officeart/2008/layout/VerticalCurvedList"/>
    <dgm:cxn modelId="{BA31D3F3-B898-4551-BBF3-E5621EC7F9FA}" type="presParOf" srcId="{E1E61BAD-BED1-4D8A-90D4-BAE07F332A16}" destId="{CD51E50C-CCC6-4294-BB05-8281AC6B0206}" srcOrd="2" destOrd="0" presId="urn:microsoft.com/office/officeart/2008/layout/VerticalCurvedList"/>
    <dgm:cxn modelId="{5945613D-33C4-49E3-BBCA-28F076D9D9E0}" type="presParOf" srcId="{E1E61BAD-BED1-4D8A-90D4-BAE07F332A16}" destId="{CAF5E078-4AEA-4373-9B88-DAA4E643181C}" srcOrd="3" destOrd="0" presId="urn:microsoft.com/office/officeart/2008/layout/VerticalCurvedList"/>
    <dgm:cxn modelId="{483DC747-F402-4838-B6F4-B0233E748F6E}" type="presParOf" srcId="{B5C51162-0C10-4B47-9AA5-5F9C13B00093}" destId="{F7B79699-6C9E-4222-92C4-820989853EF6}" srcOrd="1" destOrd="0" presId="urn:microsoft.com/office/officeart/2008/layout/VerticalCurvedList"/>
    <dgm:cxn modelId="{25BB5B45-2BBB-4D29-9B07-B91DA78A300C}" type="presParOf" srcId="{B5C51162-0C10-4B47-9AA5-5F9C13B00093}" destId="{135B7EAE-CDED-4E79-8A1E-6DC1E94DBBDC}" srcOrd="2" destOrd="0" presId="urn:microsoft.com/office/officeart/2008/layout/VerticalCurvedList"/>
    <dgm:cxn modelId="{47044C2A-FA8B-4ED8-BD9D-53E5772C88FA}" type="presParOf" srcId="{135B7EAE-CDED-4E79-8A1E-6DC1E94DBBDC}" destId="{4B24DBC4-281B-4427-8AC6-38D1BD950105}" srcOrd="0" destOrd="0" presId="urn:microsoft.com/office/officeart/2008/layout/VerticalCurvedList"/>
    <dgm:cxn modelId="{88F73033-8A7B-4078-9614-38D3C228CF5B}" type="presParOf" srcId="{B5C51162-0C10-4B47-9AA5-5F9C13B00093}" destId="{52584468-E839-4401-BB3F-A0FE05FF005B}" srcOrd="3" destOrd="0" presId="urn:microsoft.com/office/officeart/2008/layout/VerticalCurvedList"/>
    <dgm:cxn modelId="{B3A3A289-572B-4F27-9594-966A441BD241}" type="presParOf" srcId="{B5C51162-0C10-4B47-9AA5-5F9C13B00093}" destId="{6C48ABAB-0992-4FBE-B23F-3A8F1359BF9D}" srcOrd="4" destOrd="0" presId="urn:microsoft.com/office/officeart/2008/layout/VerticalCurvedList"/>
    <dgm:cxn modelId="{3B2F87BD-CEF1-487A-B02B-38A44F8AEF4B}" type="presParOf" srcId="{6C48ABAB-0992-4FBE-B23F-3A8F1359BF9D}" destId="{80251128-A1F5-40E1-9DDB-013A01EE5DA4}" srcOrd="0" destOrd="0" presId="urn:microsoft.com/office/officeart/2008/layout/VerticalCurvedList"/>
    <dgm:cxn modelId="{42E5BE24-E4FA-4228-9B1F-F7AB1FD1C594}" type="presParOf" srcId="{B5C51162-0C10-4B47-9AA5-5F9C13B00093}" destId="{5979CBC2-0EE9-4535-A7E0-BF6040AD38B5}" srcOrd="5" destOrd="0" presId="urn:microsoft.com/office/officeart/2008/layout/VerticalCurvedList"/>
    <dgm:cxn modelId="{04ABD1F7-AF3C-4E47-9967-8A05FEAE87A5}" type="presParOf" srcId="{B5C51162-0C10-4B47-9AA5-5F9C13B00093}" destId="{CD55839D-27D4-473B-8077-2E062ED3ECE8}" srcOrd="6" destOrd="0" presId="urn:microsoft.com/office/officeart/2008/layout/VerticalCurvedList"/>
    <dgm:cxn modelId="{6482BF1B-0FC3-4306-8128-258DCCF292CD}" type="presParOf" srcId="{CD55839D-27D4-473B-8077-2E062ED3ECE8}" destId="{400EB121-59E7-4F3C-AAEC-8B8E786BC37E}" srcOrd="0" destOrd="0" presId="urn:microsoft.com/office/officeart/2008/layout/VerticalCurvedList"/>
    <dgm:cxn modelId="{42F216BE-60C8-45F9-B9B1-9FF1FE21FA43}" type="presParOf" srcId="{B5C51162-0C10-4B47-9AA5-5F9C13B00093}" destId="{6837DB48-D70D-438C-8D10-A5853F390E0A}" srcOrd="7" destOrd="0" presId="urn:microsoft.com/office/officeart/2008/layout/VerticalCurvedList"/>
    <dgm:cxn modelId="{3A108961-2235-4391-A9AD-FE35ED83C879}" type="presParOf" srcId="{B5C51162-0C10-4B47-9AA5-5F9C13B00093}" destId="{7E739400-C06E-476D-A588-BD2796D1BC92}" srcOrd="8" destOrd="0" presId="urn:microsoft.com/office/officeart/2008/layout/VerticalCurvedList"/>
    <dgm:cxn modelId="{75673781-A105-4989-85A5-751C0A72D173}" type="presParOf" srcId="{7E739400-C06E-476D-A588-BD2796D1BC92}" destId="{93EF5291-800E-4F28-8287-2191C2C9315D}" srcOrd="0" destOrd="0" presId="urn:microsoft.com/office/officeart/2008/layout/VerticalCurvedList"/>
    <dgm:cxn modelId="{12F0C323-78C5-41F4-8DE1-B98308D11C26}" type="presParOf" srcId="{B5C51162-0C10-4B47-9AA5-5F9C13B00093}" destId="{262F9EDB-960B-4F3F-BACE-D0C94E1B1159}" srcOrd="9" destOrd="0" presId="urn:microsoft.com/office/officeart/2008/layout/VerticalCurvedList"/>
    <dgm:cxn modelId="{60F3851E-99EE-4A43-B3FB-13320DD820FD}" type="presParOf" srcId="{B5C51162-0C10-4B47-9AA5-5F9C13B00093}" destId="{6E524A4B-D17D-4B0D-8C97-4F3C4D129EE0}" srcOrd="10" destOrd="0" presId="urn:microsoft.com/office/officeart/2008/layout/VerticalCurvedList"/>
    <dgm:cxn modelId="{18D079AD-E860-4771-8CAE-8C65B5431A0F}" type="presParOf" srcId="{6E524A4B-D17D-4B0D-8C97-4F3C4D129EE0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 custScaleX="151851" custLinFactNeighborX="-3781" custLinFactNeighborY="440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 custScaleX="141654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 custScaleX="15403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 custScaleX="15163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 custScaleX="154037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 custScaleX="164600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 custScaleX="17181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8AD0C5C5-179D-48C1-BBE1-C191691C9831}" type="presOf" srcId="{4EFB4BC5-0CB0-4860-AE3E-40B93C03ADAA}" destId="{C331A558-E48E-47D4-910F-5DCF2C04B607}" srcOrd="0" destOrd="0" presId="urn:microsoft.com/office/officeart/2008/layout/VerticalCurvedList"/>
    <dgm:cxn modelId="{DE26274B-A04E-4027-A502-101D25ECD628}" type="presOf" srcId="{AC1DF1C8-1819-43F5-8C94-35F4725FA01C}" destId="{5979CBC2-0EE9-4535-A7E0-BF6040AD38B5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E156033C-BE33-409B-BF36-A6ED5F8A6C9F}" type="presOf" srcId="{A3445568-2506-42AC-BBB5-DB5ED086F057}" destId="{52584468-E839-4401-BB3F-A0FE05FF005B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39B57884-604A-48FA-92BA-DD71F57BC554}" type="presOf" srcId="{71EE7BEE-5E7D-4C7A-AEF8-1408C21F15CE}" destId="{C3A74AA2-FF48-47DF-A3C8-3CD6770F42AE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7D18E593-3815-4FCC-9C5B-9BCB1B0DB221}" type="presOf" srcId="{81E65851-1FDD-4F11-ADF0-66C6D817BE38}" destId="{8CBB39F1-8E67-4419-A29C-14F00A783B1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AC0DF226-413F-4DC9-9608-46B81288DFE2}" type="presOf" srcId="{BA071A15-EFEB-45C1-9F30-37EE5497FC18}" destId="{0436DA89-A853-4627-A083-1739EEEF6E06}" srcOrd="0" destOrd="0" presId="urn:microsoft.com/office/officeart/2008/layout/VerticalCurvedList"/>
    <dgm:cxn modelId="{BD92DFD0-3CFB-437B-B795-B33777474913}" type="presOf" srcId="{8A3A9D39-9891-4042-B27F-C8A433642566}" destId="{262F9EDB-960B-4F3F-BACE-D0C94E1B1159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DB2151E8-45B0-45E6-B9FF-D5DDF3ED9F3F}" type="presOf" srcId="{4376AF43-8EA0-4189-B4F5-756A66676509}" destId="{F7B79699-6C9E-4222-92C4-820989853EF6}" srcOrd="0" destOrd="0" presId="urn:microsoft.com/office/officeart/2008/layout/VerticalCurvedList"/>
    <dgm:cxn modelId="{71E4D49D-C140-4F62-B2E7-257A2A8540F5}" type="presOf" srcId="{9DF0DDA7-E0FF-4DF2-96FC-33B731CB9910}" destId="{6837DB48-D70D-438C-8D10-A5853F390E0A}" srcOrd="0" destOrd="0" presId="urn:microsoft.com/office/officeart/2008/layout/VerticalCurvedList"/>
    <dgm:cxn modelId="{D0D1976C-97E4-4F4F-8BBF-5EE5B1E83908}" type="presParOf" srcId="{0436DA89-A853-4627-A083-1739EEEF6E06}" destId="{B5C51162-0C10-4B47-9AA5-5F9C13B00093}" srcOrd="0" destOrd="0" presId="urn:microsoft.com/office/officeart/2008/layout/VerticalCurvedList"/>
    <dgm:cxn modelId="{C7A44309-1306-45FE-9401-7D157C6F02C6}" type="presParOf" srcId="{B5C51162-0C10-4B47-9AA5-5F9C13B00093}" destId="{E1E61BAD-BED1-4D8A-90D4-BAE07F332A16}" srcOrd="0" destOrd="0" presId="urn:microsoft.com/office/officeart/2008/layout/VerticalCurvedList"/>
    <dgm:cxn modelId="{A0AC5403-1AB9-4D60-85EF-CD817F5F7E96}" type="presParOf" srcId="{E1E61BAD-BED1-4D8A-90D4-BAE07F332A16}" destId="{4B2E72F6-C480-4DB1-9B6F-57BDD76DA4A2}" srcOrd="0" destOrd="0" presId="urn:microsoft.com/office/officeart/2008/layout/VerticalCurvedList"/>
    <dgm:cxn modelId="{367955D8-6F4E-4E22-B0D8-7DD2C86FECA2}" type="presParOf" srcId="{E1E61BAD-BED1-4D8A-90D4-BAE07F332A16}" destId="{C3A74AA2-FF48-47DF-A3C8-3CD6770F42AE}" srcOrd="1" destOrd="0" presId="urn:microsoft.com/office/officeart/2008/layout/VerticalCurvedList"/>
    <dgm:cxn modelId="{F85D9EAA-031A-4D81-B6BA-957E8AA50FC8}" type="presParOf" srcId="{E1E61BAD-BED1-4D8A-90D4-BAE07F332A16}" destId="{CD51E50C-CCC6-4294-BB05-8281AC6B0206}" srcOrd="2" destOrd="0" presId="urn:microsoft.com/office/officeart/2008/layout/VerticalCurvedList"/>
    <dgm:cxn modelId="{436A7EE9-DCC7-41B8-ACF9-DF7C82D24A45}" type="presParOf" srcId="{E1E61BAD-BED1-4D8A-90D4-BAE07F332A16}" destId="{CAF5E078-4AEA-4373-9B88-DAA4E643181C}" srcOrd="3" destOrd="0" presId="urn:microsoft.com/office/officeart/2008/layout/VerticalCurvedList"/>
    <dgm:cxn modelId="{4588DBEC-C988-4040-A18E-101BD7538432}" type="presParOf" srcId="{B5C51162-0C10-4B47-9AA5-5F9C13B00093}" destId="{F7B79699-6C9E-4222-92C4-820989853EF6}" srcOrd="1" destOrd="0" presId="urn:microsoft.com/office/officeart/2008/layout/VerticalCurvedList"/>
    <dgm:cxn modelId="{F4D73D4C-9B34-4204-A601-E87C1BC8706E}" type="presParOf" srcId="{B5C51162-0C10-4B47-9AA5-5F9C13B00093}" destId="{135B7EAE-CDED-4E79-8A1E-6DC1E94DBBDC}" srcOrd="2" destOrd="0" presId="urn:microsoft.com/office/officeart/2008/layout/VerticalCurvedList"/>
    <dgm:cxn modelId="{4242ED5E-8D1D-4ACB-89F2-0652EEF3F470}" type="presParOf" srcId="{135B7EAE-CDED-4E79-8A1E-6DC1E94DBBDC}" destId="{4B24DBC4-281B-4427-8AC6-38D1BD950105}" srcOrd="0" destOrd="0" presId="urn:microsoft.com/office/officeart/2008/layout/VerticalCurvedList"/>
    <dgm:cxn modelId="{D62CC8CE-E048-4F07-95EA-FA67AB4EF263}" type="presParOf" srcId="{B5C51162-0C10-4B47-9AA5-5F9C13B00093}" destId="{52584468-E839-4401-BB3F-A0FE05FF005B}" srcOrd="3" destOrd="0" presId="urn:microsoft.com/office/officeart/2008/layout/VerticalCurvedList"/>
    <dgm:cxn modelId="{2EB1C81F-D9C4-4A84-88EB-2F50129D8378}" type="presParOf" srcId="{B5C51162-0C10-4B47-9AA5-5F9C13B00093}" destId="{6C48ABAB-0992-4FBE-B23F-3A8F1359BF9D}" srcOrd="4" destOrd="0" presId="urn:microsoft.com/office/officeart/2008/layout/VerticalCurvedList"/>
    <dgm:cxn modelId="{5417E13E-F4F9-4114-BB06-8FAF53125F77}" type="presParOf" srcId="{6C48ABAB-0992-4FBE-B23F-3A8F1359BF9D}" destId="{80251128-A1F5-40E1-9DDB-013A01EE5DA4}" srcOrd="0" destOrd="0" presId="urn:microsoft.com/office/officeart/2008/layout/VerticalCurvedList"/>
    <dgm:cxn modelId="{F982093F-66C0-4CD4-8E5F-C4CD33B9DE54}" type="presParOf" srcId="{B5C51162-0C10-4B47-9AA5-5F9C13B00093}" destId="{5979CBC2-0EE9-4535-A7E0-BF6040AD38B5}" srcOrd="5" destOrd="0" presId="urn:microsoft.com/office/officeart/2008/layout/VerticalCurvedList"/>
    <dgm:cxn modelId="{BAC5B3F2-0577-42B1-8A58-7479D63EE2A9}" type="presParOf" srcId="{B5C51162-0C10-4B47-9AA5-5F9C13B00093}" destId="{CD55839D-27D4-473B-8077-2E062ED3ECE8}" srcOrd="6" destOrd="0" presId="urn:microsoft.com/office/officeart/2008/layout/VerticalCurvedList"/>
    <dgm:cxn modelId="{FB50101C-CABE-4EF7-A753-59BA99459C89}" type="presParOf" srcId="{CD55839D-27D4-473B-8077-2E062ED3ECE8}" destId="{400EB121-59E7-4F3C-AAEC-8B8E786BC37E}" srcOrd="0" destOrd="0" presId="urn:microsoft.com/office/officeart/2008/layout/VerticalCurvedList"/>
    <dgm:cxn modelId="{8AFD5FCF-5EAD-4EB1-A8AC-62503D4AF443}" type="presParOf" srcId="{B5C51162-0C10-4B47-9AA5-5F9C13B00093}" destId="{6837DB48-D70D-438C-8D10-A5853F390E0A}" srcOrd="7" destOrd="0" presId="urn:microsoft.com/office/officeart/2008/layout/VerticalCurvedList"/>
    <dgm:cxn modelId="{A59EE3DC-00BC-49D4-A9CE-9898BAD2B673}" type="presParOf" srcId="{B5C51162-0C10-4B47-9AA5-5F9C13B00093}" destId="{7E739400-C06E-476D-A588-BD2796D1BC92}" srcOrd="8" destOrd="0" presId="urn:microsoft.com/office/officeart/2008/layout/VerticalCurvedList"/>
    <dgm:cxn modelId="{C6CB3339-A363-4C9D-B562-454EA24BE228}" type="presParOf" srcId="{7E739400-C06E-476D-A588-BD2796D1BC92}" destId="{93EF5291-800E-4F28-8287-2191C2C9315D}" srcOrd="0" destOrd="0" presId="urn:microsoft.com/office/officeart/2008/layout/VerticalCurvedList"/>
    <dgm:cxn modelId="{6516DDD1-890C-4E4E-AB57-4DD66A249370}" type="presParOf" srcId="{B5C51162-0C10-4B47-9AA5-5F9C13B00093}" destId="{262F9EDB-960B-4F3F-BACE-D0C94E1B1159}" srcOrd="9" destOrd="0" presId="urn:microsoft.com/office/officeart/2008/layout/VerticalCurvedList"/>
    <dgm:cxn modelId="{294F196B-14FD-4E99-92F8-CFBECE9EA7B1}" type="presParOf" srcId="{B5C51162-0C10-4B47-9AA5-5F9C13B00093}" destId="{6E524A4B-D17D-4B0D-8C97-4F3C4D129EE0}" srcOrd="10" destOrd="0" presId="urn:microsoft.com/office/officeart/2008/layout/VerticalCurvedList"/>
    <dgm:cxn modelId="{A0FA2509-FC6D-421F-BF80-9E20BA70749F}" type="presParOf" srcId="{6E524A4B-D17D-4B0D-8C97-4F3C4D129EE0}" destId="{2F8040AC-C318-4B86-9B65-C05202548638}" srcOrd="0" destOrd="0" presId="urn:microsoft.com/office/officeart/2008/layout/VerticalCurvedList"/>
    <dgm:cxn modelId="{76C4EC8C-B7A2-4B71-BA32-24770AA322FD}" type="presParOf" srcId="{B5C51162-0C10-4B47-9AA5-5F9C13B00093}" destId="{8CBB39F1-8E67-4419-A29C-14F00A783B16}" srcOrd="11" destOrd="0" presId="urn:microsoft.com/office/officeart/2008/layout/VerticalCurvedList"/>
    <dgm:cxn modelId="{5D564193-E2B0-4089-832F-A61E5103E7E5}" type="presParOf" srcId="{B5C51162-0C10-4B47-9AA5-5F9C13B00093}" destId="{8D26E580-F4D3-4263-9C73-F248337C3113}" srcOrd="12" destOrd="0" presId="urn:microsoft.com/office/officeart/2008/layout/VerticalCurvedList"/>
    <dgm:cxn modelId="{110EA28B-4230-4868-9F01-F64D21E7A8C3}" type="presParOf" srcId="{8D26E580-F4D3-4263-9C73-F248337C3113}" destId="{9A04AD90-3895-4ACF-8499-71288C37341A}" srcOrd="0" destOrd="0" presId="urn:microsoft.com/office/officeart/2008/layout/VerticalCurvedList"/>
    <dgm:cxn modelId="{0D9E94BA-AF52-4C3C-AC25-F22E6C1815FA}" type="presParOf" srcId="{B5C51162-0C10-4B47-9AA5-5F9C13B00093}" destId="{C331A558-E48E-47D4-910F-5DCF2C04B607}" srcOrd="13" destOrd="0" presId="urn:microsoft.com/office/officeart/2008/layout/VerticalCurvedList"/>
    <dgm:cxn modelId="{DA9C7BE1-4A3B-4870-A312-E003AC3E8583}" type="presParOf" srcId="{B5C51162-0C10-4B47-9AA5-5F9C13B00093}" destId="{2FF52826-56AF-4831-823A-E13D29DD9B7E}" srcOrd="14" destOrd="0" presId="urn:microsoft.com/office/officeart/2008/layout/VerticalCurvedList"/>
    <dgm:cxn modelId="{98905514-7E81-4628-BE5C-841CC7A8D05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5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5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5" custScaleX="151851" custLinFactNeighborX="-3781" custLinFactNeighborY="440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5" custScaleX="14165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5" custScaleX="154038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5" custScaleX="15163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5" custScaleX="154037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C031CEA9-772E-4F41-A1A8-294A101E1BFC}" type="presOf" srcId="{A3445568-2506-42AC-BBB5-DB5ED086F057}" destId="{52584468-E839-4401-BB3F-A0FE05FF005B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80BB867D-F46F-4DAE-9B2E-77B699FCDEEC}" type="presOf" srcId="{71EE7BEE-5E7D-4C7A-AEF8-1408C21F15CE}" destId="{C3A74AA2-FF48-47DF-A3C8-3CD6770F42AE}" srcOrd="0" destOrd="0" presId="urn:microsoft.com/office/officeart/2008/layout/VerticalCurvedList"/>
    <dgm:cxn modelId="{9EFAA9B8-4C34-4109-91E5-334C7B264972}" type="presOf" srcId="{9DF0DDA7-E0FF-4DF2-96FC-33B731CB9910}" destId="{6837DB48-D70D-438C-8D10-A5853F390E0A}" srcOrd="0" destOrd="0" presId="urn:microsoft.com/office/officeart/2008/layout/VerticalCurvedList"/>
    <dgm:cxn modelId="{31834CA3-21DB-4DBD-8F7D-18133B09C67C}" type="presOf" srcId="{8A3A9D39-9891-4042-B27F-C8A433642566}" destId="{262F9EDB-960B-4F3F-BACE-D0C94E1B1159}" srcOrd="0" destOrd="0" presId="urn:microsoft.com/office/officeart/2008/layout/VerticalCurvedList"/>
    <dgm:cxn modelId="{9DC1D9F5-FF02-42F1-AFCA-D02DDCB6F838}" type="presOf" srcId="{4376AF43-8EA0-4189-B4F5-756A66676509}" destId="{F7B79699-6C9E-4222-92C4-820989853EF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FCEE0139-6674-401F-8140-53AA29561922}" type="presOf" srcId="{AC1DF1C8-1819-43F5-8C94-35F4725FA01C}" destId="{5979CBC2-0EE9-4535-A7E0-BF6040AD38B5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4EC093-F09A-45FB-BF78-BC1D99EF0155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863C6F2-73F8-449A-9E63-1EBA1D7CC81E}" type="presParOf" srcId="{0436DA89-A853-4627-A083-1739EEEF6E06}" destId="{B5C51162-0C10-4B47-9AA5-5F9C13B00093}" srcOrd="0" destOrd="0" presId="urn:microsoft.com/office/officeart/2008/layout/VerticalCurvedList"/>
    <dgm:cxn modelId="{2E9DF65C-735B-43BB-A4FE-E2A9CF00557F}" type="presParOf" srcId="{B5C51162-0C10-4B47-9AA5-5F9C13B00093}" destId="{E1E61BAD-BED1-4D8A-90D4-BAE07F332A16}" srcOrd="0" destOrd="0" presId="urn:microsoft.com/office/officeart/2008/layout/VerticalCurvedList"/>
    <dgm:cxn modelId="{60835046-4817-459E-9ED6-0856607453E3}" type="presParOf" srcId="{E1E61BAD-BED1-4D8A-90D4-BAE07F332A16}" destId="{4B2E72F6-C480-4DB1-9B6F-57BDD76DA4A2}" srcOrd="0" destOrd="0" presId="urn:microsoft.com/office/officeart/2008/layout/VerticalCurvedList"/>
    <dgm:cxn modelId="{5FCAF2C8-13CC-4C88-AA4B-E79212CB50B2}" type="presParOf" srcId="{E1E61BAD-BED1-4D8A-90D4-BAE07F332A16}" destId="{C3A74AA2-FF48-47DF-A3C8-3CD6770F42AE}" srcOrd="1" destOrd="0" presId="urn:microsoft.com/office/officeart/2008/layout/VerticalCurvedList"/>
    <dgm:cxn modelId="{F20D292D-CBA3-43DF-82C7-661A0187133D}" type="presParOf" srcId="{E1E61BAD-BED1-4D8A-90D4-BAE07F332A16}" destId="{CD51E50C-CCC6-4294-BB05-8281AC6B0206}" srcOrd="2" destOrd="0" presId="urn:microsoft.com/office/officeart/2008/layout/VerticalCurvedList"/>
    <dgm:cxn modelId="{0090C55F-CE68-4EA4-AC29-D49DFB8D1021}" type="presParOf" srcId="{E1E61BAD-BED1-4D8A-90D4-BAE07F332A16}" destId="{CAF5E078-4AEA-4373-9B88-DAA4E643181C}" srcOrd="3" destOrd="0" presId="urn:microsoft.com/office/officeart/2008/layout/VerticalCurvedList"/>
    <dgm:cxn modelId="{E1C65527-488C-47DE-A3E1-1BCD23E0ACC9}" type="presParOf" srcId="{B5C51162-0C10-4B47-9AA5-5F9C13B00093}" destId="{F7B79699-6C9E-4222-92C4-820989853EF6}" srcOrd="1" destOrd="0" presId="urn:microsoft.com/office/officeart/2008/layout/VerticalCurvedList"/>
    <dgm:cxn modelId="{DFDDE87B-7C37-47EF-826D-AA8C0A557903}" type="presParOf" srcId="{B5C51162-0C10-4B47-9AA5-5F9C13B00093}" destId="{135B7EAE-CDED-4E79-8A1E-6DC1E94DBBDC}" srcOrd="2" destOrd="0" presId="urn:microsoft.com/office/officeart/2008/layout/VerticalCurvedList"/>
    <dgm:cxn modelId="{CA8A4E48-7C77-4218-877E-9A9F3DE0CB89}" type="presParOf" srcId="{135B7EAE-CDED-4E79-8A1E-6DC1E94DBBDC}" destId="{4B24DBC4-281B-4427-8AC6-38D1BD950105}" srcOrd="0" destOrd="0" presId="urn:microsoft.com/office/officeart/2008/layout/VerticalCurvedList"/>
    <dgm:cxn modelId="{6B8AD893-549D-4D09-8D3C-5ABE9A4E858E}" type="presParOf" srcId="{B5C51162-0C10-4B47-9AA5-5F9C13B00093}" destId="{52584468-E839-4401-BB3F-A0FE05FF005B}" srcOrd="3" destOrd="0" presId="urn:microsoft.com/office/officeart/2008/layout/VerticalCurvedList"/>
    <dgm:cxn modelId="{8CA0EFB7-BC85-40C6-82AD-8070FA297CAF}" type="presParOf" srcId="{B5C51162-0C10-4B47-9AA5-5F9C13B00093}" destId="{6C48ABAB-0992-4FBE-B23F-3A8F1359BF9D}" srcOrd="4" destOrd="0" presId="urn:microsoft.com/office/officeart/2008/layout/VerticalCurvedList"/>
    <dgm:cxn modelId="{C37A23A8-C87E-4123-9BE9-7112F4529356}" type="presParOf" srcId="{6C48ABAB-0992-4FBE-B23F-3A8F1359BF9D}" destId="{80251128-A1F5-40E1-9DDB-013A01EE5DA4}" srcOrd="0" destOrd="0" presId="urn:microsoft.com/office/officeart/2008/layout/VerticalCurvedList"/>
    <dgm:cxn modelId="{6FC7AFA5-B107-470B-AC50-68BD2FE82BCD}" type="presParOf" srcId="{B5C51162-0C10-4B47-9AA5-5F9C13B00093}" destId="{5979CBC2-0EE9-4535-A7E0-BF6040AD38B5}" srcOrd="5" destOrd="0" presId="urn:microsoft.com/office/officeart/2008/layout/VerticalCurvedList"/>
    <dgm:cxn modelId="{2DFECF43-7E12-45F5-BC69-6B641B3D9565}" type="presParOf" srcId="{B5C51162-0C10-4B47-9AA5-5F9C13B00093}" destId="{CD55839D-27D4-473B-8077-2E062ED3ECE8}" srcOrd="6" destOrd="0" presId="urn:microsoft.com/office/officeart/2008/layout/VerticalCurvedList"/>
    <dgm:cxn modelId="{CDF6B4B7-13E5-422B-8D6D-5E695DB3ADC6}" type="presParOf" srcId="{CD55839D-27D4-473B-8077-2E062ED3ECE8}" destId="{400EB121-59E7-4F3C-AAEC-8B8E786BC37E}" srcOrd="0" destOrd="0" presId="urn:microsoft.com/office/officeart/2008/layout/VerticalCurvedList"/>
    <dgm:cxn modelId="{C20F4D33-BE72-438E-A0DE-527D624FB82A}" type="presParOf" srcId="{B5C51162-0C10-4B47-9AA5-5F9C13B00093}" destId="{6837DB48-D70D-438C-8D10-A5853F390E0A}" srcOrd="7" destOrd="0" presId="urn:microsoft.com/office/officeart/2008/layout/VerticalCurvedList"/>
    <dgm:cxn modelId="{781B9827-41E4-4AD9-A531-15957331374C}" type="presParOf" srcId="{B5C51162-0C10-4B47-9AA5-5F9C13B00093}" destId="{7E739400-C06E-476D-A588-BD2796D1BC92}" srcOrd="8" destOrd="0" presId="urn:microsoft.com/office/officeart/2008/layout/VerticalCurvedList"/>
    <dgm:cxn modelId="{7CCE3E23-5E94-49F9-B1C7-FD6599A4D20B}" type="presParOf" srcId="{7E739400-C06E-476D-A588-BD2796D1BC92}" destId="{93EF5291-800E-4F28-8287-2191C2C9315D}" srcOrd="0" destOrd="0" presId="urn:microsoft.com/office/officeart/2008/layout/VerticalCurvedList"/>
    <dgm:cxn modelId="{35298541-708B-44A3-A067-6B78388F398C}" type="presParOf" srcId="{B5C51162-0C10-4B47-9AA5-5F9C13B00093}" destId="{262F9EDB-960B-4F3F-BACE-D0C94E1B1159}" srcOrd="9" destOrd="0" presId="urn:microsoft.com/office/officeart/2008/layout/VerticalCurvedList"/>
    <dgm:cxn modelId="{879DEB53-8D19-4F65-A07C-C1462C40D2D7}" type="presParOf" srcId="{B5C51162-0C10-4B47-9AA5-5F9C13B00093}" destId="{6E524A4B-D17D-4B0D-8C97-4F3C4D129EE0}" srcOrd="10" destOrd="0" presId="urn:microsoft.com/office/officeart/2008/layout/VerticalCurvedList"/>
    <dgm:cxn modelId="{490A2DDC-991E-4CE0-B205-7CA3BA5F36C3}" type="presParOf" srcId="{6E524A4B-D17D-4B0D-8C97-4F3C4D129EE0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</dgm:ptLst>
  <dgm:cxnLst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2025-2027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 custLinFactNeighborX="-409" custLinFactNeighborY="-2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0">
          <a:gsLst>
            <a:gs pos="0">
              <a:schemeClr val="tx2">
                <a:lumMod val="75000"/>
                <a:shade val="30000"/>
                <a:satMod val="115000"/>
              </a:schemeClr>
            </a:gs>
            <a:gs pos="50000">
              <a:schemeClr val="tx2">
                <a:lumMod val="75000"/>
                <a:shade val="67500"/>
                <a:satMod val="115000"/>
              </a:schemeClr>
            </a:gs>
            <a:gs pos="100000">
              <a:schemeClr val="tx2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высокой долговой устойчивости муниципального образования, способствующей обеспечению сбалансированности бюджета муниципального округа.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Стратегическая </a:t>
          </a:r>
          <a:r>
            <a:rPr lang="ru-RU" sz="140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приоритизация</a:t>
          </a:r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№309.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социальной направленности бюджета муниципального образования « Холм-Жирковский муниципальный округ» Смоленской области, исполнение всех социально значимых социальных обязательств.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округа, и обеспечение стабильных условий для введения предпринимательской деятельности.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Развитие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муниципальный округ» Смоленской области.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Повышение открытости и прозрачности управления общественными финансами.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111" custLinFactNeighborY="207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157DB-6B6C-4341-B6C5-2B3EEACC816E}">
      <dsp:nvSpPr>
        <dsp:cNvPr id="0" name=""/>
        <dsp:cNvSpPr/>
      </dsp:nvSpPr>
      <dsp:spPr>
        <a:xfrm>
          <a:off x="1733" y="804987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D665FD-05F6-49E1-9528-D01FDF87120A}">
      <dsp:nvSpPr>
        <dsp:cNvPr id="0" name=""/>
        <dsp:cNvSpPr/>
      </dsp:nvSpPr>
      <dsp:spPr>
        <a:xfrm>
          <a:off x="3217" y="1613882"/>
          <a:ext cx="1369992" cy="23502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5 507,5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9 062,4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9 062,4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43343" y="1654008"/>
        <a:ext cx="1289740" cy="2269973"/>
      </dsp:txXfrm>
    </dsp:sp>
    <dsp:sp modelId="{A16D8F7E-41F0-4AB5-8A3D-1B4A2396E39F}">
      <dsp:nvSpPr>
        <dsp:cNvPr id="0" name=""/>
        <dsp:cNvSpPr/>
      </dsp:nvSpPr>
      <dsp:spPr>
        <a:xfrm rot="61824">
          <a:off x="1344933" y="1233075"/>
          <a:ext cx="260419" cy="2601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344939" y="1284411"/>
        <a:ext cx="182361" cy="156116"/>
      </dsp:txXfrm>
    </dsp:sp>
    <dsp:sp modelId="{50CDFF59-5CA7-4590-BB51-F9F588AFF0B8}">
      <dsp:nvSpPr>
        <dsp:cNvPr id="0" name=""/>
        <dsp:cNvSpPr/>
      </dsp:nvSpPr>
      <dsp:spPr>
        <a:xfrm>
          <a:off x="1828511" y="837843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E78C99-C043-479D-ABB2-2BC86E2B9605}">
      <dsp:nvSpPr>
        <dsp:cNvPr id="0" name=""/>
        <dsp:cNvSpPr/>
      </dsp:nvSpPr>
      <dsp:spPr>
        <a:xfrm>
          <a:off x="1840293" y="1575146"/>
          <a:ext cx="1306450" cy="18655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4 582,3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0,0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0,0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1878558" y="1613411"/>
        <a:ext cx="1229920" cy="1789047"/>
      </dsp:txXfrm>
    </dsp:sp>
    <dsp:sp modelId="{273778B1-4BA5-406D-B5B6-DA463E20728E}">
      <dsp:nvSpPr>
        <dsp:cNvPr id="0" name=""/>
        <dsp:cNvSpPr/>
      </dsp:nvSpPr>
      <dsp:spPr>
        <a:xfrm rot="21599989">
          <a:off x="3145497" y="1249166"/>
          <a:ext cx="234142" cy="2601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145497" y="1301204"/>
        <a:ext cx="163899" cy="156116"/>
      </dsp:txXfrm>
    </dsp:sp>
    <dsp:sp modelId="{56D5EB45-5416-4CCF-A51A-451C360EBA29}">
      <dsp:nvSpPr>
        <dsp:cNvPr id="0" name=""/>
        <dsp:cNvSpPr/>
      </dsp:nvSpPr>
      <dsp:spPr>
        <a:xfrm>
          <a:off x="3580334" y="837838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369569-D94A-4664-930E-D201134B6FE8}">
      <dsp:nvSpPr>
        <dsp:cNvPr id="0" name=""/>
        <dsp:cNvSpPr/>
      </dsp:nvSpPr>
      <dsp:spPr>
        <a:xfrm>
          <a:off x="3610492" y="1634426"/>
          <a:ext cx="1268876" cy="1632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7,3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7,3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6,5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3647656" y="1671590"/>
        <a:ext cx="1194548" cy="15585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14351" y="142815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51 511,4  </a:t>
          </a:r>
          <a:endParaRPr lang="ru-RU" sz="1400" b="1" kern="1200" dirty="0" smtClean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37 547,7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38 711,9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51" y="142815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деятельности  библиотек»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16 597,5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15 879,5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16 579,5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6 392,2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5 947,1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6 157,6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музейного дела»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1 289,1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1 413,2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1 474,2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532,0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411BF985-420B-4D08-A58E-D4A947AAB9AF}">
      <dsp:nvSpPr>
        <dsp:cNvPr id="0" name=""/>
        <dsp:cNvSpPr/>
      </dsp:nvSpPr>
      <dsp:spPr>
        <a:xfrm>
          <a:off x="3836327" y="1672831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3 698,0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</dsp:txBody>
      <dsp:txXfrm>
        <a:off x="3836327" y="1672831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1918163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1 820,1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3144978"/>
        <a:ext cx="1743784" cy="11095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648079" y="538390"/>
          <a:ext cx="1790029" cy="1193949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Book Antiqua" panose="02040602050305030304" pitchFamily="18" charset="0"/>
            </a:rPr>
            <a:t>Минимальная сумма   муниципальной пенсии</a:t>
          </a:r>
          <a:r>
            <a:rPr lang="ru-RU" sz="1600" kern="1200" dirty="0" smtClean="0">
              <a:latin typeface="Book Antiqua" panose="02040602050305030304" pitchFamily="18" charset="0"/>
            </a:rPr>
            <a:t>,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934483" y="538390"/>
        <a:ext cx="1503625" cy="1193949"/>
      </dsp:txXfrm>
    </dsp:sp>
    <dsp:sp modelId="{3643A59B-1671-4D4F-A59D-A883152E6791}">
      <dsp:nvSpPr>
        <dsp:cNvPr id="0" name=""/>
        <dsp:cNvSpPr/>
      </dsp:nvSpPr>
      <dsp:spPr>
        <a:xfrm>
          <a:off x="0" y="0"/>
          <a:ext cx="1193353" cy="1193353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От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7 689</a:t>
          </a:r>
        </a:p>
      </dsp:txBody>
      <dsp:txXfrm>
        <a:off x="174763" y="174763"/>
        <a:ext cx="843827" cy="843827"/>
      </dsp:txXfrm>
    </dsp:sp>
    <dsp:sp modelId="{F7E97BA1-24A1-45D6-B192-2170BE92821F}">
      <dsp:nvSpPr>
        <dsp:cNvPr id="0" name=""/>
        <dsp:cNvSpPr/>
      </dsp:nvSpPr>
      <dsp:spPr>
        <a:xfrm>
          <a:off x="3168345" y="538390"/>
          <a:ext cx="1790029" cy="1193949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3454750" y="538390"/>
        <a:ext cx="1503625" cy="994954"/>
      </dsp:txXfrm>
    </dsp:sp>
    <dsp:sp modelId="{D332D07B-30FF-42B9-A8B2-49CDE7549373}">
      <dsp:nvSpPr>
        <dsp:cNvPr id="0" name=""/>
        <dsp:cNvSpPr/>
      </dsp:nvSpPr>
      <dsp:spPr>
        <a:xfrm>
          <a:off x="2448264" y="0"/>
          <a:ext cx="1193353" cy="1193353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1 200*</a:t>
          </a:r>
        </a:p>
      </dsp:txBody>
      <dsp:txXfrm>
        <a:off x="2623027" y="174763"/>
        <a:ext cx="843827" cy="843827"/>
      </dsp:txXfrm>
    </dsp:sp>
    <dsp:sp modelId="{8DF64134-D753-4739-8A0F-85C323B86AB9}">
      <dsp:nvSpPr>
        <dsp:cNvPr id="0" name=""/>
        <dsp:cNvSpPr/>
      </dsp:nvSpPr>
      <dsp:spPr>
        <a:xfrm>
          <a:off x="5645669" y="538390"/>
          <a:ext cx="1790029" cy="1193949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>
            <a:latin typeface="Book Antiqua" panose="0204060205030503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    сумма стипендии,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Book Antiqua" panose="02040602050305030304" pitchFamily="18" charset="0"/>
            </a:rPr>
            <a:t>      рублей</a:t>
          </a:r>
          <a:endParaRPr lang="ru-RU" sz="1400" kern="1200" dirty="0"/>
        </a:p>
      </dsp:txBody>
      <dsp:txXfrm>
        <a:off x="5932074" y="538390"/>
        <a:ext cx="1503625" cy="1193949"/>
      </dsp:txXfrm>
    </dsp:sp>
    <dsp:sp modelId="{5B802CF7-597C-4D5E-B06C-4CF302A998D8}">
      <dsp:nvSpPr>
        <dsp:cNvPr id="0" name=""/>
        <dsp:cNvSpPr/>
      </dsp:nvSpPr>
      <dsp:spPr>
        <a:xfrm>
          <a:off x="5076330" y="0"/>
          <a:ext cx="1193353" cy="1193353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 Antiqua" panose="02040602050305030304" pitchFamily="18" charset="0"/>
            </a:rPr>
            <a:t>От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Book Antiqua" panose="02040602050305030304" pitchFamily="18" charset="0"/>
            </a:rPr>
            <a:t>3 000</a:t>
          </a:r>
        </a:p>
      </dsp:txBody>
      <dsp:txXfrm>
        <a:off x="5251093" y="174763"/>
        <a:ext cx="843827" cy="8438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35231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631437" y="345193"/>
          <a:ext cx="7611121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437" y="345193"/>
        <a:ext cx="7611121" cy="690829"/>
      </dsp:txXfrm>
    </dsp:sp>
    <dsp:sp modelId="{4B24DBC4-281B-4427-8AC6-38D1BD950105}">
      <dsp:nvSpPr>
        <dsp:cNvPr id="0" name=""/>
        <dsp:cNvSpPr/>
      </dsp:nvSpPr>
      <dsp:spPr>
        <a:xfrm>
          <a:off x="-24207" y="296853"/>
          <a:ext cx="1311289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1126465" y="1381107"/>
          <a:ext cx="7116092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37762"/>
                <a:satOff val="-19831"/>
                <a:lumOff val="1038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7762"/>
                <a:satOff val="-19831"/>
                <a:lumOff val="1038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7762"/>
                <a:satOff val="-19831"/>
                <a:lumOff val="1038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6465" y="1381107"/>
        <a:ext cx="7116092" cy="690829"/>
      </dsp:txXfrm>
    </dsp:sp>
    <dsp:sp modelId="{80251128-A1F5-40E1-9DDB-013A01EE5DA4}">
      <dsp:nvSpPr>
        <dsp:cNvPr id="0" name=""/>
        <dsp:cNvSpPr/>
      </dsp:nvSpPr>
      <dsp:spPr>
        <a:xfrm>
          <a:off x="514848" y="1294753"/>
          <a:ext cx="1223234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278399" y="2417020"/>
          <a:ext cx="6964158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профилактических мероприятий по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предупреждению правонарушений несовершеннолетними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399" y="2417020"/>
        <a:ext cx="6964158" cy="690829"/>
      </dsp:txXfrm>
    </dsp:sp>
    <dsp:sp modelId="{400EB121-59E7-4F3C-AAEC-8B8E786BC37E}">
      <dsp:nvSpPr>
        <dsp:cNvPr id="0" name=""/>
        <dsp:cNvSpPr/>
      </dsp:nvSpPr>
      <dsp:spPr>
        <a:xfrm>
          <a:off x="613311" y="2330666"/>
          <a:ext cx="1330175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126465" y="3452933"/>
          <a:ext cx="7116092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13287"/>
                <a:satOff val="-59493"/>
                <a:lumOff val="3115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13287"/>
                <a:satOff val="-59493"/>
                <a:lumOff val="3115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13287"/>
                <a:satOff val="-59493"/>
                <a:lumOff val="3115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6465" y="3452933"/>
        <a:ext cx="7116092" cy="690829"/>
      </dsp:txXfrm>
    </dsp:sp>
    <dsp:sp modelId="{93EF5291-800E-4F28-8287-2191C2C9315D}">
      <dsp:nvSpPr>
        <dsp:cNvPr id="0" name=""/>
        <dsp:cNvSpPr/>
      </dsp:nvSpPr>
      <dsp:spPr>
        <a:xfrm>
          <a:off x="471766" y="3366579"/>
          <a:ext cx="1309398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631437" y="4488846"/>
          <a:ext cx="7611121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437" y="4488846"/>
        <a:ext cx="7611121" cy="690829"/>
      </dsp:txXfrm>
    </dsp:sp>
    <dsp:sp modelId="{2F8040AC-C318-4B86-9B65-C05202548638}">
      <dsp:nvSpPr>
        <dsp:cNvPr id="0" name=""/>
        <dsp:cNvSpPr/>
      </dsp:nvSpPr>
      <dsp:spPr>
        <a:xfrm>
          <a:off x="-33646" y="4402492"/>
          <a:ext cx="1330166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29948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500256" y="251160"/>
          <a:ext cx="7747585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00256" y="251160"/>
        <a:ext cx="7747585" cy="502100"/>
      </dsp:txXfrm>
    </dsp:sp>
    <dsp:sp modelId="{4B24DBC4-281B-4427-8AC6-38D1BD950105}">
      <dsp:nvSpPr>
        <dsp:cNvPr id="0" name=""/>
        <dsp:cNvSpPr/>
      </dsp:nvSpPr>
      <dsp:spPr>
        <a:xfrm>
          <a:off x="0" y="216026"/>
          <a:ext cx="953055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54953" y="1004752"/>
          <a:ext cx="729288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54953" y="1004752"/>
        <a:ext cx="7292888" cy="502100"/>
      </dsp:txXfrm>
    </dsp:sp>
    <dsp:sp modelId="{80251128-A1F5-40E1-9DDB-013A01EE5DA4}">
      <dsp:nvSpPr>
        <dsp:cNvPr id="0" name=""/>
        <dsp:cNvSpPr/>
      </dsp:nvSpPr>
      <dsp:spPr>
        <a:xfrm>
          <a:off x="510425" y="941990"/>
          <a:ext cx="889056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204125" y="1757792"/>
          <a:ext cx="7043716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25" y="1757792"/>
        <a:ext cx="7043716" cy="502100"/>
      </dsp:txXfrm>
    </dsp:sp>
    <dsp:sp modelId="{400EB121-59E7-4F3C-AAEC-8B8E786BC37E}">
      <dsp:nvSpPr>
        <dsp:cNvPr id="0" name=""/>
        <dsp:cNvSpPr/>
      </dsp:nvSpPr>
      <dsp:spPr>
        <a:xfrm>
          <a:off x="720734" y="1695030"/>
          <a:ext cx="966781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283683" y="2511384"/>
          <a:ext cx="696415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3683" y="2511384"/>
        <a:ext cx="6964158" cy="502100"/>
      </dsp:txXfrm>
    </dsp:sp>
    <dsp:sp modelId="{93EF5291-800E-4F28-8287-2191C2C9315D}">
      <dsp:nvSpPr>
        <dsp:cNvPr id="0" name=""/>
        <dsp:cNvSpPr/>
      </dsp:nvSpPr>
      <dsp:spPr>
        <a:xfrm>
          <a:off x="807842" y="2448622"/>
          <a:ext cx="951680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204125" y="3264977"/>
          <a:ext cx="7043716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25" y="3264977"/>
        <a:ext cx="7043716" cy="502100"/>
      </dsp:txXfrm>
    </dsp:sp>
    <dsp:sp modelId="{2F8040AC-C318-4B86-9B65-C05202548638}">
      <dsp:nvSpPr>
        <dsp:cNvPr id="0" name=""/>
        <dsp:cNvSpPr/>
      </dsp:nvSpPr>
      <dsp:spPr>
        <a:xfrm>
          <a:off x="720737" y="3202214"/>
          <a:ext cx="966775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954953" y="4018016"/>
          <a:ext cx="729288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954953" y="4018016"/>
        <a:ext cx="7292888" cy="502100"/>
      </dsp:txXfrm>
    </dsp:sp>
    <dsp:sp modelId="{9A04AD90-3895-4ACF-8499-71288C37341A}">
      <dsp:nvSpPr>
        <dsp:cNvPr id="0" name=""/>
        <dsp:cNvSpPr/>
      </dsp:nvSpPr>
      <dsp:spPr>
        <a:xfrm>
          <a:off x="438417" y="3955254"/>
          <a:ext cx="1033071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500256" y="4771609"/>
          <a:ext cx="7747585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256" y="4771609"/>
        <a:ext cx="7747585" cy="502100"/>
      </dsp:txXfrm>
    </dsp:sp>
    <dsp:sp modelId="{E547E3DF-A5BE-4C1B-B1E3-310C0790F7AC}">
      <dsp:nvSpPr>
        <dsp:cNvPr id="0" name=""/>
        <dsp:cNvSpPr/>
      </dsp:nvSpPr>
      <dsp:spPr>
        <a:xfrm>
          <a:off x="-38929" y="4708846"/>
          <a:ext cx="1078373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35231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631437" y="345193"/>
          <a:ext cx="7611121" cy="69082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437" y="345193"/>
        <a:ext cx="7611121" cy="690829"/>
      </dsp:txXfrm>
    </dsp:sp>
    <dsp:sp modelId="{4B24DBC4-281B-4427-8AC6-38D1BD950105}">
      <dsp:nvSpPr>
        <dsp:cNvPr id="0" name=""/>
        <dsp:cNvSpPr/>
      </dsp:nvSpPr>
      <dsp:spPr>
        <a:xfrm>
          <a:off x="-24207" y="296853"/>
          <a:ext cx="1311289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2584468-E839-4401-BB3F-A0FE05FF005B}">
      <dsp:nvSpPr>
        <dsp:cNvPr id="0" name=""/>
        <dsp:cNvSpPr/>
      </dsp:nvSpPr>
      <dsp:spPr>
        <a:xfrm>
          <a:off x="1126465" y="1381107"/>
          <a:ext cx="7116092" cy="690829"/>
        </a:xfrm>
        <a:prstGeom prst="rect">
          <a:avLst/>
        </a:prstGeom>
        <a:gradFill rotWithShape="0">
          <a:gsLst>
            <a:gs pos="0">
              <a:schemeClr val="accent5">
                <a:hueOff val="-459284"/>
                <a:satOff val="68"/>
                <a:lumOff val="-1618"/>
                <a:alphaOff val="0"/>
                <a:tint val="50000"/>
                <a:satMod val="300000"/>
              </a:schemeClr>
            </a:gs>
            <a:gs pos="35000">
              <a:schemeClr val="accent5">
                <a:hueOff val="-459284"/>
                <a:satOff val="68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5">
                <a:hueOff val="-459284"/>
                <a:satOff val="68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6465" y="1381107"/>
        <a:ext cx="7116092" cy="690829"/>
      </dsp:txXfrm>
    </dsp:sp>
    <dsp:sp modelId="{80251128-A1F5-40E1-9DDB-013A01EE5DA4}">
      <dsp:nvSpPr>
        <dsp:cNvPr id="0" name=""/>
        <dsp:cNvSpPr/>
      </dsp:nvSpPr>
      <dsp:spPr>
        <a:xfrm>
          <a:off x="514848" y="1294753"/>
          <a:ext cx="1223234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979CBC2-0EE9-4535-A7E0-BF6040AD38B5}">
      <dsp:nvSpPr>
        <dsp:cNvPr id="0" name=""/>
        <dsp:cNvSpPr/>
      </dsp:nvSpPr>
      <dsp:spPr>
        <a:xfrm>
          <a:off x="1278399" y="2417020"/>
          <a:ext cx="6964158" cy="690829"/>
        </a:xfrm>
        <a:prstGeom prst="rect">
          <a:avLst/>
        </a:prstGeom>
        <a:gradFill rotWithShape="0">
          <a:gsLst>
            <a:gs pos="0">
              <a:schemeClr val="accent5">
                <a:hueOff val="-918568"/>
                <a:satOff val="135"/>
                <a:lumOff val="-3236"/>
                <a:alphaOff val="0"/>
                <a:tint val="50000"/>
                <a:satMod val="300000"/>
              </a:schemeClr>
            </a:gs>
            <a:gs pos="35000">
              <a:schemeClr val="accent5">
                <a:hueOff val="-918568"/>
                <a:satOff val="135"/>
                <a:lumOff val="-3236"/>
                <a:alphaOff val="0"/>
                <a:tint val="37000"/>
                <a:satMod val="300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399" y="2417020"/>
        <a:ext cx="6964158" cy="690829"/>
      </dsp:txXfrm>
    </dsp:sp>
    <dsp:sp modelId="{400EB121-59E7-4F3C-AAEC-8B8E786BC37E}">
      <dsp:nvSpPr>
        <dsp:cNvPr id="0" name=""/>
        <dsp:cNvSpPr/>
      </dsp:nvSpPr>
      <dsp:spPr>
        <a:xfrm>
          <a:off x="613311" y="2330666"/>
          <a:ext cx="1330175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6837DB48-D70D-438C-8D10-A5853F390E0A}">
      <dsp:nvSpPr>
        <dsp:cNvPr id="0" name=""/>
        <dsp:cNvSpPr/>
      </dsp:nvSpPr>
      <dsp:spPr>
        <a:xfrm>
          <a:off x="1126465" y="3452933"/>
          <a:ext cx="7116092" cy="690829"/>
        </a:xfrm>
        <a:prstGeom prst="rect">
          <a:avLst/>
        </a:prstGeom>
        <a:gradFill rotWithShape="0">
          <a:gsLst>
            <a:gs pos="0">
              <a:schemeClr val="accent5">
                <a:hueOff val="-1377853"/>
                <a:satOff val="203"/>
                <a:lumOff val="-4853"/>
                <a:alphaOff val="0"/>
                <a:tint val="50000"/>
                <a:satMod val="300000"/>
              </a:schemeClr>
            </a:gs>
            <a:gs pos="35000">
              <a:schemeClr val="accent5">
                <a:hueOff val="-1377853"/>
                <a:satOff val="203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5">
                <a:hueOff val="-1377853"/>
                <a:satOff val="203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6465" y="3452933"/>
        <a:ext cx="7116092" cy="690829"/>
      </dsp:txXfrm>
    </dsp:sp>
    <dsp:sp modelId="{93EF5291-800E-4F28-8287-2191C2C9315D}">
      <dsp:nvSpPr>
        <dsp:cNvPr id="0" name=""/>
        <dsp:cNvSpPr/>
      </dsp:nvSpPr>
      <dsp:spPr>
        <a:xfrm>
          <a:off x="471766" y="3366579"/>
          <a:ext cx="1309398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262F9EDB-960B-4F3F-BACE-D0C94E1B1159}">
      <dsp:nvSpPr>
        <dsp:cNvPr id="0" name=""/>
        <dsp:cNvSpPr/>
      </dsp:nvSpPr>
      <dsp:spPr>
        <a:xfrm>
          <a:off x="631437" y="4488846"/>
          <a:ext cx="7611121" cy="690829"/>
        </a:xfrm>
        <a:prstGeom prst="rect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tint val="50000"/>
                <a:satMod val="300000"/>
              </a:schemeClr>
            </a:gs>
            <a:gs pos="35000">
              <a:schemeClr val="accent5">
                <a:hueOff val="-1837137"/>
                <a:satOff val="270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437" y="4488846"/>
        <a:ext cx="7611121" cy="690829"/>
      </dsp:txXfrm>
    </dsp:sp>
    <dsp:sp modelId="{2F8040AC-C318-4B86-9B65-C05202548638}">
      <dsp:nvSpPr>
        <dsp:cNvPr id="0" name=""/>
        <dsp:cNvSpPr/>
      </dsp:nvSpPr>
      <dsp:spPr>
        <a:xfrm>
          <a:off x="-33646" y="4402492"/>
          <a:ext cx="1330166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CC280-11B7-4F3C-8711-6EF09C223A6B}">
      <dsp:nvSpPr>
        <dsp:cNvPr id="0" name=""/>
        <dsp:cNvSpPr/>
      </dsp:nvSpPr>
      <dsp:spPr>
        <a:xfrm>
          <a:off x="4374022" y="3287177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517202" y="3287177"/>
          <a:ext cx="1856820" cy="612390"/>
        </a:xfrm>
        <a:custGeom>
          <a:avLst/>
          <a:gdLst/>
          <a:ahLst/>
          <a:cxnLst/>
          <a:rect l="0" t="0" r="0" b="0"/>
          <a:pathLst>
            <a:path>
              <a:moveTo>
                <a:pt x="1856820" y="0"/>
              </a:moveTo>
              <a:lnTo>
                <a:pt x="1856820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3087241" y="1337704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177149" y="1337704"/>
          <a:ext cx="1910092" cy="612390"/>
        </a:xfrm>
        <a:custGeom>
          <a:avLst/>
          <a:gdLst/>
          <a:ahLst/>
          <a:cxnLst/>
          <a:rect l="0" t="0" r="0" b="0"/>
          <a:pathLst>
            <a:path>
              <a:moveTo>
                <a:pt x="1910092" y="0"/>
              </a:moveTo>
              <a:lnTo>
                <a:pt x="1910092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381935" y="621"/>
          <a:ext cx="3410612" cy="133708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615895" y="222883"/>
          <a:ext cx="3410612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655057" y="262045"/>
        <a:ext cx="3332288" cy="1258758"/>
      </dsp:txXfrm>
    </dsp:sp>
    <dsp:sp modelId="{A7294914-302E-466D-BF9E-28D7B4E984D0}">
      <dsp:nvSpPr>
        <dsp:cNvPr id="0" name=""/>
        <dsp:cNvSpPr/>
      </dsp:nvSpPr>
      <dsp:spPr>
        <a:xfrm>
          <a:off x="124328" y="1950094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358288" y="2172356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7450" y="2211518"/>
        <a:ext cx="2027317" cy="1258758"/>
      </dsp:txXfrm>
    </dsp:sp>
    <dsp:sp modelId="{0D7CA14B-F4BC-4BE0-BF5A-C5D07C758FB8}">
      <dsp:nvSpPr>
        <dsp:cNvPr id="0" name=""/>
        <dsp:cNvSpPr/>
      </dsp:nvSpPr>
      <dsp:spPr>
        <a:xfrm>
          <a:off x="2697890" y="1950094"/>
          <a:ext cx="3352265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931850" y="2172356"/>
          <a:ext cx="3352265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971012" y="2211518"/>
        <a:ext cx="3273941" cy="1258758"/>
      </dsp:txXfrm>
    </dsp:sp>
    <dsp:sp modelId="{BD6490A8-E07B-4CFE-AF6B-7E977AB9132F}">
      <dsp:nvSpPr>
        <dsp:cNvPr id="0" name=""/>
        <dsp:cNvSpPr/>
      </dsp:nvSpPr>
      <dsp:spPr>
        <a:xfrm>
          <a:off x="1464381" y="3899567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698342" y="4121829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7504" y="4160991"/>
        <a:ext cx="2027317" cy="1258758"/>
      </dsp:txXfrm>
    </dsp:sp>
    <dsp:sp modelId="{E5CADDF7-4950-4576-A377-E56DF0AECD5F}">
      <dsp:nvSpPr>
        <dsp:cNvPr id="0" name=""/>
        <dsp:cNvSpPr/>
      </dsp:nvSpPr>
      <dsp:spPr>
        <a:xfrm>
          <a:off x="4037943" y="3899567"/>
          <a:ext cx="3245719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4271903" y="4121829"/>
          <a:ext cx="3245719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11065" y="4160991"/>
        <a:ext cx="3167395" cy="1258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2025-2027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091692" y="3781152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091692" y="3781152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60785"/>
          <a:ext cx="365413" cy="811525"/>
        </a:xfrm>
        <a:custGeom>
          <a:avLst/>
          <a:gdLst/>
          <a:ahLst/>
          <a:cxnLst/>
          <a:rect l="0" t="0" r="0" b="0"/>
          <a:pathLst>
            <a:path>
              <a:moveTo>
                <a:pt x="0" y="811525"/>
              </a:moveTo>
              <a:lnTo>
                <a:pt x="182706" y="811525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0442" y="2644298"/>
        <a:ext cx="44500" cy="4450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0">
          <a:gsLst>
            <a:gs pos="0">
              <a:schemeClr val="tx2">
                <a:lumMod val="75000"/>
                <a:shade val="30000"/>
                <a:satMod val="115000"/>
              </a:schemeClr>
            </a:gs>
            <a:gs pos="50000">
              <a:schemeClr val="tx2">
                <a:lumMod val="75000"/>
                <a:shade val="67500"/>
                <a:satMod val="115000"/>
              </a:schemeClr>
            </a:gs>
            <a:gs pos="100000">
              <a:schemeClr val="tx2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муниципальный округ» Смоленской области.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Развитие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5398" y="1990792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5398" y="1990792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социальной направленности бюджета муниципального образования « Холм-Жирковский муниципальный округ» Смоленской области, исполнение всех социально значимых социальных обязательств.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Стратегическая </a:t>
          </a:r>
          <a:r>
            <a:rPr lang="ru-RU" sz="1400" kern="120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приоритизация</a:t>
          </a: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№309.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высокой долговой устойчивости муниципального образования, способствующей обеспечению сбалансированности бюджета муниципального округа.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Повышение открытости и прозрачности управления общественными финансами.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округа, и обеспечение стабильных условий для введения предпринимательской деятельности.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52869" y="1381541"/>
          <a:ext cx="750954" cy="48757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b="1" kern="1200" dirty="0" smtClean="0">
              <a:solidFill>
                <a:srgbClr val="0033CC"/>
              </a:solidFill>
              <a:latin typeface="Bookman Old Style" pitchFamily="18" charset="0"/>
            </a:rPr>
            <a:t>6 580,9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0.84654</cdr:x>
      <cdr:y>0.59121</cdr:y>
    </cdr:from>
    <cdr:to>
      <cdr:x>0.98855</cdr:x>
      <cdr:y>0.66121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0471" y="2128593"/>
          <a:ext cx="864012" cy="252028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ЕСХН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0.84506</cdr:x>
      <cdr:y>0.72726</cdr:y>
    </cdr:from>
    <cdr:to>
      <cdr:x>0.98707</cdr:x>
      <cdr:y>0.79725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1505" y="2618438"/>
          <a:ext cx="864013" cy="251992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66CC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48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898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720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47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8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54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5158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94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47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04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15.07.2025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000066"/>
            </a:gs>
            <a:gs pos="95000">
              <a:srgbClr val="0031CC"/>
            </a:gs>
            <a:gs pos="85000">
              <a:srgbClr val="0066FF"/>
            </a:gs>
            <a:gs pos="6000">
              <a:srgbClr val="FFFF66"/>
            </a:gs>
            <a:gs pos="24000">
              <a:srgbClr val="FFCCCC"/>
            </a:gs>
            <a:gs pos="44000">
              <a:schemeClr val="tx1">
                <a:lumMod val="75000"/>
              </a:schemeClr>
            </a:gs>
            <a:gs pos="57000">
              <a:schemeClr val="bg2">
                <a:lumMod val="47000"/>
                <a:lumOff val="53000"/>
                <a:alpha val="28000"/>
              </a:schemeClr>
            </a:gs>
            <a:gs pos="69000">
              <a:schemeClr val="bg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15.07.2025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2.png"/><Relationship Id="rId4" Type="http://schemas.openxmlformats.org/officeDocument/2006/relationships/diagramData" Target="../diagrams/data4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6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17.png"/><Relationship Id="rId21" Type="http://schemas.openxmlformats.org/officeDocument/2006/relationships/image" Target="../media/image56.png"/><Relationship Id="rId34" Type="http://schemas.openxmlformats.org/officeDocument/2006/relationships/image" Target="../media/image64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diagramColors" Target="../diagrams/colors6.xml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diagramQuickStyle" Target="../diagrams/quickStyle6.xml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diagramLayout" Target="../diagrams/layout6.xml"/><Relationship Id="rId35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3.pn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7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chart" Target="../charts/chart1.xml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.png"/><Relationship Id="rId9" Type="http://schemas.microsoft.com/office/2007/relationships/diagramDrawing" Target="../diagrams/drawing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84.png"/><Relationship Id="rId5" Type="http://schemas.openxmlformats.org/officeDocument/2006/relationships/image" Target="../media/image85.pn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95.jpe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3.pn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chart" Target="../charts/chart19.xml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chart" Target="../charts/chart23.xml"/><Relationship Id="rId5" Type="http://schemas.openxmlformats.org/officeDocument/2006/relationships/image" Target="../media/image100.jpeg"/><Relationship Id="rId10" Type="http://schemas.openxmlformats.org/officeDocument/2006/relationships/chart" Target="../charts/chart22.xml"/><Relationship Id="rId4" Type="http://schemas.openxmlformats.org/officeDocument/2006/relationships/chart" Target="../charts/chart20.xml"/><Relationship Id="rId9" Type="http://schemas.openxmlformats.org/officeDocument/2006/relationships/chart" Target="../charts/chart2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100.jpeg"/><Relationship Id="rId9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29.xml"/><Relationship Id="rId7" Type="http://schemas.openxmlformats.org/officeDocument/2006/relationships/chart" Target="../charts/chart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1.xml"/><Relationship Id="rId5" Type="http://schemas.openxmlformats.org/officeDocument/2006/relationships/image" Target="../media/image100.jpeg"/><Relationship Id="rId4" Type="http://schemas.openxmlformats.org/officeDocument/2006/relationships/chart" Target="../charts/chart30.xml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chart" Target="../charts/chart35.xml"/><Relationship Id="rId7" Type="http://schemas.openxmlformats.org/officeDocument/2006/relationships/chart" Target="../charts/chart38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image" Target="../media/image100.jpeg"/><Relationship Id="rId9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chart" Target="../charts/chart41.xml"/><Relationship Id="rId7" Type="http://schemas.openxmlformats.org/officeDocument/2006/relationships/chart" Target="../charts/chart44.xm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3.xml"/><Relationship Id="rId5" Type="http://schemas.openxmlformats.org/officeDocument/2006/relationships/chart" Target="../charts/chart42.xml"/><Relationship Id="rId4" Type="http://schemas.openxmlformats.org/officeDocument/2006/relationships/image" Target="../media/image100.jpeg"/><Relationship Id="rId9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chart" Target="../charts/chart46.xml"/><Relationship Id="rId7" Type="http://schemas.openxmlformats.org/officeDocument/2006/relationships/chart" Target="../charts/chart49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5" Type="http://schemas.openxmlformats.org/officeDocument/2006/relationships/chart" Target="../charts/chart47.xml"/><Relationship Id="rId4" Type="http://schemas.openxmlformats.org/officeDocument/2006/relationships/image" Target="../media/image100.jpeg"/><Relationship Id="rId9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3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jpeg"/><Relationship Id="rId5" Type="http://schemas.openxmlformats.org/officeDocument/2006/relationships/chart" Target="../charts/chart51.xml"/><Relationship Id="rId10" Type="http://schemas.openxmlformats.org/officeDocument/2006/relationships/image" Target="../media/image134.jpeg"/><Relationship Id="rId4" Type="http://schemas.openxmlformats.org/officeDocument/2006/relationships/chart" Target="../charts/chart50.xml"/><Relationship Id="rId9" Type="http://schemas.openxmlformats.org/officeDocument/2006/relationships/image" Target="../media/image13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3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chart" Target="../charts/chart53.xml"/><Relationship Id="rId10" Type="http://schemas.openxmlformats.org/officeDocument/2006/relationships/image" Target="../media/image139.jpeg"/><Relationship Id="rId4" Type="http://schemas.openxmlformats.org/officeDocument/2006/relationships/chart" Target="../charts/chart52.xml"/><Relationship Id="rId9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chart" Target="../charts/chart55.xml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5" Type="http://schemas.openxmlformats.org/officeDocument/2006/relationships/image" Target="../media/image151.jpeg"/><Relationship Id="rId10" Type="http://schemas.openxmlformats.org/officeDocument/2006/relationships/image" Target="../media/image146.png"/><Relationship Id="rId4" Type="http://schemas.openxmlformats.org/officeDocument/2006/relationships/chart" Target="../charts/chart56.xml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58.xm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59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1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62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61.png"/><Relationship Id="rId4" Type="http://schemas.openxmlformats.org/officeDocument/2006/relationships/diagramData" Target="../diagrams/data9.xml"/><Relationship Id="rId9" Type="http://schemas.openxmlformats.org/officeDocument/2006/relationships/image" Target="../media/image1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6.png"/><Relationship Id="rId5" Type="http://schemas.openxmlformats.org/officeDocument/2006/relationships/chart" Target="../charts/chart60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jpeg"/><Relationship Id="rId9" Type="http://schemas.microsoft.com/office/2007/relationships/diagramDrawing" Target="../diagrams/drawing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67.png"/><Relationship Id="rId7" Type="http://schemas.openxmlformats.org/officeDocument/2006/relationships/diagramLayout" Target="../diagrams/layout10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0.xml"/><Relationship Id="rId5" Type="http://schemas.openxmlformats.org/officeDocument/2006/relationships/image" Target="../media/image170.png"/><Relationship Id="rId10" Type="http://schemas.microsoft.com/office/2007/relationships/diagramDrawing" Target="../diagrams/drawing10.xml"/><Relationship Id="rId4" Type="http://schemas.openxmlformats.org/officeDocument/2006/relationships/image" Target="../media/image88.png"/><Relationship Id="rId9" Type="http://schemas.openxmlformats.org/officeDocument/2006/relationships/diagramColors" Target="../diagrams/colors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67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4.png"/><Relationship Id="rId9" Type="http://schemas.openxmlformats.org/officeDocument/2006/relationships/image" Target="../media/image18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6.png"/><Relationship Id="rId3" Type="http://schemas.openxmlformats.org/officeDocument/2006/relationships/image" Target="../media/image167.png"/><Relationship Id="rId7" Type="http://schemas.openxmlformats.org/officeDocument/2006/relationships/image" Target="../media/image178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7.png"/><Relationship Id="rId11" Type="http://schemas.openxmlformats.org/officeDocument/2006/relationships/image" Target="../media/image184.png"/><Relationship Id="rId5" Type="http://schemas.openxmlformats.org/officeDocument/2006/relationships/image" Target="../media/image176.png"/><Relationship Id="rId10" Type="http://schemas.openxmlformats.org/officeDocument/2006/relationships/image" Target="../media/image183.png"/><Relationship Id="rId4" Type="http://schemas.openxmlformats.org/officeDocument/2006/relationships/image" Target="../media/image174.png"/><Relationship Id="rId9" Type="http://schemas.openxmlformats.org/officeDocument/2006/relationships/image" Target="../media/image180.png"/><Relationship Id="rId14" Type="http://schemas.openxmlformats.org/officeDocument/2006/relationships/image" Target="../media/image18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67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10" Type="http://schemas.openxmlformats.org/officeDocument/2006/relationships/image" Target="../media/image183.png"/><Relationship Id="rId4" Type="http://schemas.openxmlformats.org/officeDocument/2006/relationships/image" Target="../media/image174.png"/><Relationship Id="rId9" Type="http://schemas.openxmlformats.org/officeDocument/2006/relationships/image" Target="../media/image18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167.png"/><Relationship Id="rId7" Type="http://schemas.openxmlformats.org/officeDocument/2006/relationships/diagramLayout" Target="../diagrams/layout11.xml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1.xml"/><Relationship Id="rId11" Type="http://schemas.openxmlformats.org/officeDocument/2006/relationships/image" Target="../media/image142.png"/><Relationship Id="rId5" Type="http://schemas.openxmlformats.org/officeDocument/2006/relationships/image" Target="../media/image190.png"/><Relationship Id="rId10" Type="http://schemas.microsoft.com/office/2007/relationships/diagramDrawing" Target="../diagrams/drawing11.xml"/><Relationship Id="rId4" Type="http://schemas.openxmlformats.org/officeDocument/2006/relationships/image" Target="../media/image189.png"/><Relationship Id="rId9" Type="http://schemas.openxmlformats.org/officeDocument/2006/relationships/diagramColors" Target="../diagrams/colors1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42.png"/><Relationship Id="rId7" Type="http://schemas.openxmlformats.org/officeDocument/2006/relationships/image" Target="../media/image19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0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Relationship Id="rId9" Type="http://schemas.openxmlformats.org/officeDocument/2006/relationships/image" Target="../media/image1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99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1.jpeg"/><Relationship Id="rId5" Type="http://schemas.openxmlformats.org/officeDocument/2006/relationships/image" Target="../media/image200.png"/><Relationship Id="rId4" Type="http://schemas.openxmlformats.org/officeDocument/2006/relationships/image" Target="../media/image1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5.jpeg"/><Relationship Id="rId4" Type="http://schemas.openxmlformats.org/officeDocument/2006/relationships/image" Target="../media/image167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67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2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207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chart" Target="../charts/chart6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9.jpeg"/><Relationship Id="rId5" Type="http://schemas.openxmlformats.org/officeDocument/2006/relationships/image" Target="../media/image208.png"/><Relationship Id="rId4" Type="http://schemas.openxmlformats.org/officeDocument/2006/relationships/chart" Target="../charts/chart7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9.png"/><Relationship Id="rId5" Type="http://schemas.openxmlformats.org/officeDocument/2006/relationships/image" Target="../media/image183.png"/><Relationship Id="rId4" Type="http://schemas.openxmlformats.org/officeDocument/2006/relationships/image" Target="../media/image17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0.jpeg"/><Relationship Id="rId4" Type="http://schemas.openxmlformats.org/officeDocument/2006/relationships/image" Target="../media/image16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2.jpeg"/><Relationship Id="rId5" Type="http://schemas.openxmlformats.org/officeDocument/2006/relationships/image" Target="../media/image211.png"/><Relationship Id="rId4" Type="http://schemas.openxmlformats.org/officeDocument/2006/relationships/image" Target="../media/image167.pn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11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213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4" Type="http://schemas.openxmlformats.org/officeDocument/2006/relationships/image" Target="../media/image16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16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215.png"/><Relationship Id="rId9" Type="http://schemas.microsoft.com/office/2007/relationships/diagramDrawing" Target="../diagrams/drawing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2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7.jpeg"/><Relationship Id="rId5" Type="http://schemas.openxmlformats.org/officeDocument/2006/relationships/image" Target="../media/image167.png"/><Relationship Id="rId4" Type="http://schemas.openxmlformats.org/officeDocument/2006/relationships/image" Target="../media/image16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0.png"/><Relationship Id="rId5" Type="http://schemas.openxmlformats.org/officeDocument/2006/relationships/image" Target="../media/image219.jpeg"/><Relationship Id="rId4" Type="http://schemas.openxmlformats.org/officeDocument/2006/relationships/image" Target="../media/image1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comments" Target="../comments/comment1.xml"/><Relationship Id="rId5" Type="http://schemas.openxmlformats.org/officeDocument/2006/relationships/image" Target="../media/image221.jpeg"/><Relationship Id="rId4" Type="http://schemas.openxmlformats.org/officeDocument/2006/relationships/image" Target="../media/image16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3.jpg"/><Relationship Id="rId5" Type="http://schemas.openxmlformats.org/officeDocument/2006/relationships/image" Target="../media/image222.png"/><Relationship Id="rId4" Type="http://schemas.openxmlformats.org/officeDocument/2006/relationships/image" Target="../media/image16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4.png"/><Relationship Id="rId4" Type="http://schemas.openxmlformats.org/officeDocument/2006/relationships/image" Target="../media/image16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5.jpg"/><Relationship Id="rId4" Type="http://schemas.openxmlformats.org/officeDocument/2006/relationships/image" Target="../media/image16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3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png"/><Relationship Id="rId4" Type="http://schemas.openxmlformats.org/officeDocument/2006/relationships/image" Target="../media/image228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м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униципального образования «Холм-Жирковский муниципальный округ» Смоленской области на 2025 год и на плановый период 2026 и 2027 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</a:p>
          <a:p>
            <a:pPr algn="ctr"/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(решение №55 от 19.12.2025 в редакции от 27.02.2025 №20)</a:t>
            </a:r>
            <a:endParaRPr lang="ru-RU" sz="28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518" y="3031452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</a:t>
            </a:r>
            <a:r>
              <a:rPr lang="en-US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ДЛЯ  ГРАЖДАН</a:t>
            </a:r>
            <a:endParaRPr lang="ru-RU" sz="4400" b="1" i="1" cap="none" spc="0" dirty="0" smtClean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572372" y="134781"/>
            <a:ext cx="4051628" cy="2795559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669" y="20364"/>
            <a:ext cx="3358331" cy="560881"/>
          </a:xfrm>
          <a:prstGeom prst="rect">
            <a:avLst/>
          </a:prstGeom>
        </p:spPr>
      </p:pic>
      <p:sp>
        <p:nvSpPr>
          <p:cNvPr id="12" name="object 10"/>
          <p:cNvSpPr/>
          <p:nvPr/>
        </p:nvSpPr>
        <p:spPr>
          <a:xfrm>
            <a:off x="1979712" y="909955"/>
            <a:ext cx="6768752" cy="173228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30933" y="909955"/>
            <a:ext cx="6539231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200" dirty="0">
                <a:solidFill>
                  <a:srgbClr val="003300"/>
                </a:solidFill>
                <a:latin typeface="Verdana"/>
                <a:cs typeface="Verdana"/>
              </a:rPr>
              <a:t>- </a:t>
            </a:r>
            <a:r>
              <a:rPr sz="1600" i="1" spc="-65" dirty="0">
                <a:solidFill>
                  <a:schemeClr val="bg1"/>
                </a:solidFill>
                <a:latin typeface="Verdana"/>
                <a:cs typeface="Verdana"/>
              </a:rPr>
              <a:t>деятельность </a:t>
            </a:r>
            <a:r>
              <a:rPr sz="1600" i="1" spc="-15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600" i="1" spc="-75" dirty="0">
                <a:solidFill>
                  <a:schemeClr val="bg1"/>
                </a:solidFill>
                <a:latin typeface="Verdana"/>
                <a:cs typeface="Verdana"/>
              </a:rPr>
              <a:t>других </a:t>
            </a:r>
            <a:r>
              <a:rPr sz="1600" i="1" spc="-60" dirty="0">
                <a:solidFill>
                  <a:schemeClr val="bg1"/>
                </a:solidFill>
                <a:latin typeface="Verdana"/>
                <a:cs typeface="Verdana"/>
              </a:rPr>
              <a:t>участников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бюджетного  </a:t>
            </a:r>
            <a:r>
              <a:rPr sz="1600" i="1" spc="80" dirty="0">
                <a:solidFill>
                  <a:schemeClr val="bg1"/>
                </a:solidFill>
                <a:latin typeface="Verdana"/>
                <a:cs typeface="Verdana"/>
              </a:rPr>
              <a:t>процесса</a:t>
            </a:r>
            <a:r>
              <a:rPr sz="16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95" dirty="0">
                <a:solidFill>
                  <a:schemeClr val="bg1"/>
                </a:solidFill>
                <a:latin typeface="Verdana"/>
                <a:cs typeface="Verdana"/>
              </a:rPr>
              <a:t>по: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i="1" dirty="0">
                <a:solidFill>
                  <a:schemeClr val="bg1"/>
                </a:solidFill>
                <a:latin typeface="Verdana"/>
                <a:cs typeface="Verdana"/>
              </a:rPr>
              <a:t>составлению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600" i="1" spc="65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600" i="1" spc="-3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35" dirty="0">
                <a:solidFill>
                  <a:schemeClr val="bg1"/>
                </a:solidFill>
                <a:latin typeface="Verdana"/>
                <a:cs typeface="Verdana"/>
              </a:rPr>
              <a:t>проектов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утверждению и </a:t>
            </a: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исполнению</a:t>
            </a:r>
            <a:r>
              <a:rPr sz="1600" i="1" spc="-2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35" dirty="0">
                <a:solidFill>
                  <a:schemeClr val="bg1"/>
                </a:solidFill>
                <a:latin typeface="Verdana"/>
                <a:cs typeface="Verdana"/>
              </a:rPr>
              <a:t>контролю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sz="1600" i="1" spc="25" dirty="0">
                <a:solidFill>
                  <a:schemeClr val="bg1"/>
                </a:solidFill>
                <a:latin typeface="Verdana"/>
                <a:cs typeface="Verdana"/>
              </a:rPr>
              <a:t>исполнением</a:t>
            </a:r>
            <a:r>
              <a:rPr sz="1600" i="1" spc="-2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715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5" dirty="0">
                <a:solidFill>
                  <a:schemeClr val="bg1"/>
                </a:solidFill>
                <a:latin typeface="Verdana"/>
                <a:cs typeface="Verdana"/>
              </a:rPr>
              <a:t>осуществлению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600" i="1" spc="-75" dirty="0">
                <a:solidFill>
                  <a:schemeClr val="bg1"/>
                </a:solidFill>
                <a:latin typeface="Verdana"/>
                <a:cs typeface="Verdana"/>
              </a:rPr>
              <a:t>учета, </a:t>
            </a: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составлению, </a:t>
            </a:r>
            <a:r>
              <a:rPr sz="1600" i="1" spc="-15" dirty="0">
                <a:solidFill>
                  <a:schemeClr val="bg1"/>
                </a:solidFill>
                <a:latin typeface="Verdana"/>
                <a:cs typeface="Verdana"/>
              </a:rPr>
              <a:t>внешней 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проверке, </a:t>
            </a:r>
            <a:r>
              <a:rPr sz="1600" i="1" spc="65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600" i="1" spc="-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 утверждению </a:t>
            </a:r>
            <a:r>
              <a:rPr sz="1600" i="1" spc="-50" dirty="0">
                <a:solidFill>
                  <a:schemeClr val="bg1"/>
                </a:solidFill>
                <a:latin typeface="Verdana"/>
                <a:cs typeface="Verdana"/>
              </a:rPr>
              <a:t>отчетности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9572" y="2944782"/>
            <a:ext cx="7848875" cy="1857855"/>
          </a:xfrm>
          <a:custGeom>
            <a:avLst/>
            <a:gdLst/>
            <a:ahLst/>
            <a:cxnLst/>
            <a:rect l="l" t="t" r="r" b="b"/>
            <a:pathLst>
              <a:path w="6409055" h="1656714">
                <a:moveTo>
                  <a:pt x="0" y="1656206"/>
                </a:moveTo>
                <a:lnTo>
                  <a:pt x="6408674" y="1656206"/>
                </a:lnTo>
                <a:lnTo>
                  <a:pt x="6408674" y="0"/>
                </a:lnTo>
                <a:lnTo>
                  <a:pt x="0" y="0"/>
                </a:lnTo>
                <a:lnTo>
                  <a:pt x="0" y="1656206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765" y="337850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6782" y="352003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578" name="Picture 2" descr="https://mass-images.pro/files/preview/1/07/663027e2cccdbce95a7201f33f2ca325.png?16387747126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509120"/>
            <a:ext cx="4044457" cy="2580246"/>
          </a:xfrm>
          <a:prstGeom prst="rect">
            <a:avLst/>
          </a:prstGeom>
          <a:noFill/>
        </p:spPr>
      </p:pic>
      <p:sp>
        <p:nvSpPr>
          <p:cNvPr id="11" name="object 11"/>
          <p:cNvSpPr txBox="1"/>
          <p:nvPr/>
        </p:nvSpPr>
        <p:spPr>
          <a:xfrm>
            <a:off x="875600" y="3066265"/>
            <a:ext cx="7632847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53670" algn="just">
              <a:lnSpc>
                <a:spcPct val="100000"/>
              </a:lnSpc>
            </a:pP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«регламентируемая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законодательством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деятельность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власти,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иных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участников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400" i="1" spc="65" dirty="0">
                <a:solidFill>
                  <a:schemeClr val="bg1"/>
                </a:solidFill>
                <a:latin typeface="Verdana"/>
                <a:cs typeface="Verdana"/>
              </a:rPr>
              <a:t>процесса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по 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составлению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рассмотрению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проектов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бюджетов,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утверждению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исполнению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бюджетов, контролю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их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исполнением,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осуществлению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учета,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составлению, внешней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проверке,</a:t>
            </a:r>
            <a:r>
              <a:rPr sz="1400" i="1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утверждению</a:t>
            </a:r>
            <a:r>
              <a:rPr sz="1400" i="1" spc="-7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отчетности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19" name="object 9"/>
          <p:cNvSpPr txBox="1"/>
          <p:nvPr/>
        </p:nvSpPr>
        <p:spPr>
          <a:xfrm>
            <a:off x="163876" y="259495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6600"/>
                </a:solidFill>
                <a:latin typeface="Verdana"/>
                <a:cs typeface="Verdana"/>
              </a:rPr>
              <a:t>БЮДЖЕТНЫ</a:t>
            </a:r>
            <a:r>
              <a:rPr lang="ru-RU" sz="3600" b="1" i="1" spc="-600" dirty="0" smtClean="0">
                <a:solidFill>
                  <a:srgbClr val="FF6600"/>
                </a:solidFill>
                <a:latin typeface="Verdana"/>
                <a:cs typeface="Verdana"/>
              </a:rPr>
              <a:t>Й  ПРОЦЕСС</a:t>
            </a:r>
            <a:endParaRPr sz="36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8" y="835429"/>
            <a:ext cx="2131648" cy="207233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83"/>
            <a:ext cx="4427984" cy="560881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6" name="object 9"/>
          <p:cNvSpPr/>
          <p:nvPr/>
        </p:nvSpPr>
        <p:spPr>
          <a:xfrm>
            <a:off x="655508" y="5119664"/>
            <a:ext cx="8224657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206" y="615427"/>
            <a:ext cx="817064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tabLst>
                <a:tab pos="2627630" algn="l"/>
              </a:tabLst>
            </a:pPr>
            <a:r>
              <a:rPr lang="ru-RU" sz="2800" i="1" kern="0" cap="none" spc="-55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ГЛАВНЫЙ</a:t>
            </a:r>
            <a:r>
              <a:rPr lang="ru-RU" sz="2800" i="1" kern="0" cap="none" spc="-27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     </a:t>
            </a:r>
            <a:r>
              <a:rPr lang="ru-RU" sz="2800" i="1" kern="0" cap="none" spc="-415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АДМИНИСТРАТОР  ДОХОДОВ</a:t>
            </a:r>
            <a: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  <a:t/>
            </a:r>
            <a:b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</a:br>
            <a:endParaRPr sz="2800" i="1" spc="-415" dirty="0">
              <a:solidFill>
                <a:srgbClr val="33CC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1667" y="1130533"/>
            <a:ext cx="7458854" cy="2249589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10" name="object 10"/>
          <p:cNvSpPr/>
          <p:nvPr/>
        </p:nvSpPr>
        <p:spPr>
          <a:xfrm>
            <a:off x="655508" y="226019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7150" y="241665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53809" y="1079520"/>
            <a:ext cx="6480024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0" marR="5080" algn="just">
              <a:lnSpc>
                <a:spcPct val="100000"/>
              </a:lnSpc>
              <a:spcBef>
                <a:spcPts val="95"/>
              </a:spcBef>
            </a:pPr>
            <a:r>
              <a:rPr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иная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организация,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определенные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законом 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(решением)</a:t>
            </a:r>
            <a:r>
              <a:rPr sz="1400" i="1" spc="6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70" dirty="0">
                <a:solidFill>
                  <a:schemeClr val="bg1"/>
                </a:solidFill>
                <a:latin typeface="Verdana"/>
                <a:cs typeface="Verdana"/>
              </a:rPr>
              <a:t>о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бюджете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80" dirty="0">
                <a:solidFill>
                  <a:schemeClr val="bg1"/>
                </a:solidFill>
                <a:latin typeface="Verdana"/>
                <a:cs typeface="Verdana"/>
              </a:rPr>
              <a:t>своем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ведении 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администраторов </a:t>
            </a:r>
            <a:r>
              <a:rPr sz="1400" i="1" spc="-35" dirty="0" err="1">
                <a:solidFill>
                  <a:schemeClr val="bg1"/>
                </a:solidFill>
                <a:latin typeface="Verdana"/>
                <a:cs typeface="Verdana"/>
              </a:rPr>
              <a:t>доходов</a:t>
            </a:r>
            <a:r>
              <a:rPr sz="1400" i="1" spc="-2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 Бюджетном Кодексе:</a:t>
            </a:r>
          </a:p>
          <a:p>
            <a:pPr marL="12700" marR="1778000" algn="just">
              <a:lnSpc>
                <a:spcPct val="100000"/>
              </a:lnSpc>
            </a:pPr>
            <a:r>
              <a:rPr sz="12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« - определенный законом (решением) о бюджете орган  государственной власти (государственный орган), орган местного  самоуправления, орган местной администрации, орган  управления государственным внебюджетным фондом,  Центральный банк Российской Федерации, иная организация,  имеющие в своем ведении администраторов доходов бюджета и  или) являющиеся администраторами доходов бюджета, если иное  не установлено Бюджетным кодексом Российской Федерации 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21025"/>
            <a:ext cx="3249450" cy="40846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77387" y="3629400"/>
            <a:ext cx="7907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-55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ГЛАВНЫЙ</a:t>
            </a:r>
            <a:r>
              <a:rPr kumimoji="0" lang="ru-RU" sz="2800" b="1" i="1" u="none" strike="noStrike" kern="0" cap="none" spc="-27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     </a:t>
            </a:r>
            <a:r>
              <a:rPr kumimoji="0" lang="ru-RU" sz="2800" b="1" i="1" u="none" strike="noStrike" kern="0" cap="none" spc="-41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АДМИНИСТРАТОР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1" name="object 8"/>
          <p:cNvSpPr txBox="1"/>
          <p:nvPr/>
        </p:nvSpPr>
        <p:spPr>
          <a:xfrm>
            <a:off x="323528" y="4139690"/>
            <a:ext cx="829280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44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ИСТОЧНИКОВ</a:t>
            </a:r>
            <a:r>
              <a:rPr lang="ru-RU" sz="2800" b="1" i="1" spc="-44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2800" b="1" i="1" spc="-45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ФИНАНСИРОВАНИЯ  </a:t>
            </a:r>
            <a:r>
              <a:rPr sz="2800" b="1" i="1" spc="-52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ДЕФИЦИТА</a:t>
            </a:r>
            <a:r>
              <a:rPr sz="2800" b="1" i="1" spc="-28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2800" b="1" i="1" spc="-515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БЮДЖЕТА</a:t>
            </a:r>
            <a:endParaRPr sz="2800" i="1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2" name="object 9"/>
          <p:cNvSpPr txBox="1"/>
          <p:nvPr/>
        </p:nvSpPr>
        <p:spPr>
          <a:xfrm>
            <a:off x="2222825" y="4576989"/>
            <a:ext cx="665734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2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иная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организация,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определенные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законом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(решением) </a:t>
            </a:r>
            <a:r>
              <a:rPr sz="1200" i="1" spc="75" dirty="0">
                <a:solidFill>
                  <a:schemeClr val="bg1"/>
                </a:solidFill>
                <a:latin typeface="Verdana"/>
                <a:cs typeface="Verdana"/>
              </a:rPr>
              <a:t>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бюджете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80" dirty="0">
                <a:solidFill>
                  <a:schemeClr val="bg1"/>
                </a:solidFill>
                <a:latin typeface="Verdana"/>
                <a:cs typeface="Verdana"/>
              </a:rPr>
              <a:t>своем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ведении 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администраторов 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источников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финансирования 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дефицита 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</a:p>
        </p:txBody>
      </p:sp>
      <p:sp>
        <p:nvSpPr>
          <p:cNvPr id="23" name="object 13"/>
          <p:cNvSpPr txBox="1"/>
          <p:nvPr/>
        </p:nvSpPr>
        <p:spPr>
          <a:xfrm>
            <a:off x="626848" y="5173571"/>
            <a:ext cx="8253317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 Бюджетном Кодексе:</a:t>
            </a:r>
          </a:p>
          <a:p>
            <a:pPr marL="955675" marR="154305" algn="just">
              <a:lnSpc>
                <a:spcPct val="100000"/>
              </a:lnSpc>
            </a:pPr>
            <a:r>
              <a:rPr sz="12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«определенный законом (решением) о бюджете орган  государственной власти (государственный орган), орган местного  самоуправления, орган местной администрации,  орган управления государственным внебюджетным фондом, иная  организация, имеющие в своем ведении администраторов  источников финансирования дефицита бюджета и (или)  являющиеся администраторами источников финансирования  дефицита бюджета »</a:t>
            </a:r>
          </a:p>
        </p:txBody>
      </p:sp>
      <p:sp>
        <p:nvSpPr>
          <p:cNvPr id="24" name="object 11"/>
          <p:cNvSpPr/>
          <p:nvPr/>
        </p:nvSpPr>
        <p:spPr>
          <a:xfrm>
            <a:off x="733374" y="539220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8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7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8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FF9900"/>
              </a:solidFill>
            </a:endParaRPr>
          </a:p>
        </p:txBody>
      </p:sp>
      <p:sp>
        <p:nvSpPr>
          <p:cNvPr id="25" name="object 12"/>
          <p:cNvSpPr/>
          <p:nvPr/>
        </p:nvSpPr>
        <p:spPr>
          <a:xfrm>
            <a:off x="776403" y="5521960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05" y="1562795"/>
            <a:ext cx="2843980" cy="2427382"/>
          </a:xfrm>
          <a:prstGeom prst="rect">
            <a:avLst/>
          </a:prstGeom>
        </p:spPr>
      </p:pic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17" name="object 9"/>
          <p:cNvSpPr/>
          <p:nvPr/>
        </p:nvSpPr>
        <p:spPr>
          <a:xfrm>
            <a:off x="3347864" y="5860914"/>
            <a:ext cx="5678329" cy="86085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16" name="object 9"/>
          <p:cNvSpPr/>
          <p:nvPr/>
        </p:nvSpPr>
        <p:spPr>
          <a:xfrm>
            <a:off x="442029" y="4562605"/>
            <a:ext cx="8412621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251520" y="188640"/>
            <a:ext cx="515366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ГЛАВНЫЙ  РАСПОРЯДИТЕЛЬ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БЮДЖЕТНЫХ</a:t>
            </a:r>
            <a:r>
              <a:rPr sz="3200" b="1" i="1" spc="-285" dirty="0" smtClean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sz="3200" b="1" i="1" spc="-380" dirty="0">
                <a:solidFill>
                  <a:srgbClr val="FF6600"/>
                </a:solidFill>
                <a:latin typeface="Verdana"/>
                <a:cs typeface="Verdana"/>
              </a:rPr>
              <a:t>СРЕДСТВ</a:t>
            </a:r>
            <a:endParaRPr sz="32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7624" y="1339190"/>
            <a:ext cx="7267194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</a:t>
            </a:r>
            <a:r>
              <a:rPr sz="1400" i="1" spc="-4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14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между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бюджетных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средств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7544" y="2087683"/>
            <a:ext cx="7830438" cy="1795335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FFCCFF">
              <a:alpha val="2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780" y="26735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797" y="282378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7514" y="2137721"/>
            <a:ext cx="6502878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(государственный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орган),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управления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государственным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внебюджетным 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фондом,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самоуправления,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администрации,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наиболее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значимое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образования, 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указанное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ведомственной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структуре 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50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лимиты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между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распорядителями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средств,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если иное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установлено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Бюджетным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кодексом 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251520" y="3856312"/>
            <a:ext cx="849694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chemeClr val="tx2">
                    <a:lumMod val="25000"/>
                  </a:schemeClr>
                </a:solidFill>
                <a:latin typeface="Verdana"/>
                <a:cs typeface="Verdana"/>
              </a:rPr>
              <a:t>ГОСУДАРСТВЕННОЕ (МУНИЦИПАЛЬНОЕ )   ЗАДАНИЕ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441147" y="4707958"/>
            <a:ext cx="6659245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5080" indent="0" algn="just">
              <a:spcBef>
                <a:spcPts val="95"/>
              </a:spcBef>
              <a:buNone/>
            </a:pPr>
            <a:r>
              <a:rPr lang="ru-RU" sz="1400" spc="-200" dirty="0" smtClean="0">
                <a:solidFill>
                  <a:schemeClr val="bg1"/>
                </a:solidFill>
              </a:rPr>
              <a:t>- </a:t>
            </a:r>
            <a:r>
              <a:rPr lang="ru-RU" sz="1400" i="1" spc="-55" dirty="0" smtClean="0">
                <a:solidFill>
                  <a:schemeClr val="bg1"/>
                </a:solidFill>
              </a:rPr>
              <a:t>план, </a:t>
            </a:r>
            <a:r>
              <a:rPr lang="ru-RU" sz="1400" i="1" spc="85" dirty="0" smtClean="0">
                <a:solidFill>
                  <a:schemeClr val="bg1"/>
                </a:solidFill>
              </a:rPr>
              <a:t>формируемый </a:t>
            </a:r>
            <a:r>
              <a:rPr lang="ru-RU" sz="1400" i="1" spc="-50" dirty="0" smtClean="0">
                <a:solidFill>
                  <a:schemeClr val="bg1"/>
                </a:solidFill>
              </a:rPr>
              <a:t>главным </a:t>
            </a:r>
            <a:r>
              <a:rPr lang="ru-RU" sz="1400" i="1" spc="20" dirty="0" smtClean="0">
                <a:solidFill>
                  <a:schemeClr val="bg1"/>
                </a:solidFill>
              </a:rPr>
              <a:t>распорядителем </a:t>
            </a:r>
            <a:r>
              <a:rPr lang="ru-RU" sz="1400" i="1" spc="-65" dirty="0" smtClean="0">
                <a:solidFill>
                  <a:schemeClr val="bg1"/>
                </a:solidFill>
              </a:rPr>
              <a:t>бюджетных  </a:t>
            </a:r>
            <a:r>
              <a:rPr lang="ru-RU" sz="1400" i="1" spc="15" dirty="0" smtClean="0">
                <a:solidFill>
                  <a:schemeClr val="bg1"/>
                </a:solidFill>
              </a:rPr>
              <a:t>средств </a:t>
            </a:r>
            <a:r>
              <a:rPr lang="ru-RU" sz="14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400" i="1" spc="-20" dirty="0" smtClean="0">
                <a:solidFill>
                  <a:schemeClr val="bg1"/>
                </a:solidFill>
              </a:rPr>
              <a:t>каждого </a:t>
            </a:r>
            <a:r>
              <a:rPr lang="ru-RU" sz="1400" i="1" spc="-55" dirty="0" smtClean="0">
                <a:solidFill>
                  <a:schemeClr val="bg1"/>
                </a:solidFill>
              </a:rPr>
              <a:t>учреждения </a:t>
            </a:r>
            <a:r>
              <a:rPr lang="ru-RU" sz="1400" i="1" spc="30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 smtClean="0">
                <a:solidFill>
                  <a:schemeClr val="bg1"/>
                </a:solidFill>
              </a:rPr>
              <a:t>оказание </a:t>
            </a:r>
            <a:r>
              <a:rPr lang="ru-RU" sz="1400" i="1" spc="-70" dirty="0" smtClean="0">
                <a:solidFill>
                  <a:schemeClr val="bg1"/>
                </a:solidFill>
              </a:rPr>
              <a:t>(выполнение) </a:t>
            </a:r>
            <a:r>
              <a:rPr lang="ru-RU" sz="1400" i="1" spc="120" dirty="0" smtClean="0">
                <a:solidFill>
                  <a:schemeClr val="bg1"/>
                </a:solidFill>
              </a:rPr>
              <a:t>им  </a:t>
            </a:r>
            <a:r>
              <a:rPr lang="ru-RU" sz="1400" i="1" spc="-35" dirty="0" smtClean="0">
                <a:solidFill>
                  <a:schemeClr val="bg1"/>
                </a:solidFill>
              </a:rPr>
              <a:t>государственных </a:t>
            </a:r>
            <a:r>
              <a:rPr lang="ru-RU" sz="1400" i="1" spc="-55" dirty="0" smtClean="0">
                <a:solidFill>
                  <a:schemeClr val="bg1"/>
                </a:solidFill>
              </a:rPr>
              <a:t>муниципальных) </a:t>
            </a:r>
            <a:r>
              <a:rPr lang="ru-RU" sz="14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400" i="1" spc="-35" dirty="0" smtClean="0">
                <a:solidFill>
                  <a:schemeClr val="bg1"/>
                </a:solidFill>
              </a:rPr>
              <a:t>(работ), </a:t>
            </a:r>
            <a:r>
              <a:rPr lang="ru-RU" sz="1400" i="1" spc="-125" dirty="0" smtClean="0">
                <a:solidFill>
                  <a:schemeClr val="bg1"/>
                </a:solidFill>
              </a:rPr>
              <a:t>является  </a:t>
            </a:r>
            <a:r>
              <a:rPr lang="ru-RU" sz="1400" i="1" spc="10" dirty="0" smtClean="0">
                <a:solidFill>
                  <a:schemeClr val="bg1"/>
                </a:solidFill>
              </a:rPr>
              <a:t>основой </a:t>
            </a:r>
            <a:r>
              <a:rPr lang="ru-RU" sz="14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400" i="1" spc="30" dirty="0" smtClean="0">
                <a:solidFill>
                  <a:schemeClr val="bg1"/>
                </a:solidFill>
              </a:rPr>
              <a:t>финансового </a:t>
            </a:r>
            <a:r>
              <a:rPr lang="ru-RU" sz="1400" i="1" spc="-10" dirty="0" smtClean="0">
                <a:solidFill>
                  <a:schemeClr val="bg1"/>
                </a:solidFill>
              </a:rPr>
              <a:t>обеспечения </a:t>
            </a:r>
            <a:r>
              <a:rPr lang="ru-RU" sz="1400" i="1" spc="-55" dirty="0" smtClean="0">
                <a:solidFill>
                  <a:schemeClr val="bg1"/>
                </a:solidFill>
              </a:rPr>
              <a:t>деятельности  </a:t>
            </a:r>
            <a:r>
              <a:rPr lang="ru-RU" sz="1400" i="1" spc="-40" dirty="0" smtClean="0">
                <a:solidFill>
                  <a:schemeClr val="bg1"/>
                </a:solidFill>
              </a:rPr>
              <a:t>учреждений. </a:t>
            </a:r>
            <a:r>
              <a:rPr lang="ru-RU" sz="1400" i="1" spc="75" dirty="0" smtClean="0">
                <a:solidFill>
                  <a:schemeClr val="bg1"/>
                </a:solidFill>
              </a:rPr>
              <a:t>Объем </a:t>
            </a:r>
            <a:r>
              <a:rPr lang="ru-RU" sz="1400" i="1" spc="-45" dirty="0" smtClean="0">
                <a:solidFill>
                  <a:schemeClr val="bg1"/>
                </a:solidFill>
              </a:rPr>
              <a:t>задания </a:t>
            </a:r>
            <a:r>
              <a:rPr lang="ru-RU" sz="1400" i="1" spc="-50" dirty="0" smtClean="0">
                <a:solidFill>
                  <a:schemeClr val="bg1"/>
                </a:solidFill>
              </a:rPr>
              <a:t>зависит </a:t>
            </a:r>
            <a:r>
              <a:rPr lang="ru-RU" sz="1400" i="1" spc="-60" dirty="0" smtClean="0">
                <a:solidFill>
                  <a:schemeClr val="bg1"/>
                </a:solidFill>
              </a:rPr>
              <a:t>от </a:t>
            </a:r>
            <a:r>
              <a:rPr lang="ru-RU" sz="1400" i="1" spc="-15" dirty="0" smtClean="0">
                <a:solidFill>
                  <a:schemeClr val="bg1"/>
                </a:solidFill>
              </a:rPr>
              <a:t>планируемых  </a:t>
            </a:r>
            <a:r>
              <a:rPr lang="ru-RU" sz="1400" i="1" spc="-70" dirty="0" smtClean="0">
                <a:solidFill>
                  <a:schemeClr val="bg1"/>
                </a:solidFill>
              </a:rPr>
              <a:t>результатов </a:t>
            </a:r>
            <a:r>
              <a:rPr lang="ru-RU" sz="1400" i="1" spc="-55" dirty="0" smtClean="0">
                <a:solidFill>
                  <a:schemeClr val="bg1"/>
                </a:solidFill>
              </a:rPr>
              <a:t>деятельности </a:t>
            </a:r>
            <a:r>
              <a:rPr lang="ru-RU" sz="1400" i="1" spc="-45" dirty="0" smtClean="0">
                <a:solidFill>
                  <a:schemeClr val="bg1"/>
                </a:solidFill>
              </a:rPr>
              <a:t>учреждений, </a:t>
            </a:r>
            <a:r>
              <a:rPr lang="ru-RU" sz="1400" i="1" spc="-30" dirty="0" smtClean="0">
                <a:solidFill>
                  <a:schemeClr val="bg1"/>
                </a:solidFill>
              </a:rPr>
              <a:t>качества </a:t>
            </a:r>
            <a:r>
              <a:rPr lang="ru-RU" sz="1400" i="1" spc="-35" dirty="0" smtClean="0">
                <a:solidFill>
                  <a:schemeClr val="bg1"/>
                </a:solidFill>
              </a:rPr>
              <a:t>оказываемых  </a:t>
            </a:r>
            <a:r>
              <a:rPr lang="ru-RU" sz="1400" i="1" spc="65" dirty="0" smtClean="0">
                <a:solidFill>
                  <a:schemeClr val="bg1"/>
                </a:solidFill>
              </a:rPr>
              <a:t>ими </a:t>
            </a:r>
            <a:r>
              <a:rPr lang="ru-RU" sz="14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400" i="1" spc="-95" dirty="0" smtClean="0">
                <a:solidFill>
                  <a:schemeClr val="bg1"/>
                </a:solidFill>
              </a:rPr>
              <a:t>(выполнения</a:t>
            </a:r>
            <a:r>
              <a:rPr lang="ru-RU" sz="1400" i="1" spc="-335" dirty="0" smtClean="0">
                <a:solidFill>
                  <a:schemeClr val="bg1"/>
                </a:solidFill>
              </a:rPr>
              <a:t> </a:t>
            </a:r>
            <a:r>
              <a:rPr lang="ru-RU" sz="1400" i="1" spc="5" dirty="0" smtClean="0">
                <a:solidFill>
                  <a:schemeClr val="bg1"/>
                </a:solidFill>
              </a:rPr>
              <a:t>работ)</a:t>
            </a:r>
            <a:endParaRPr lang="ru-RU" sz="1400" i="1" spc="5" dirty="0">
              <a:solidFill>
                <a:schemeClr val="bg1"/>
              </a:solidFill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2710749" y="5825026"/>
            <a:ext cx="634347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53035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документ,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устанавливающий требования 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к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составу,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качеству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объему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(содержанию),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условиям,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порядку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результатам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оказания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(муниципальных)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услуг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(выполнения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работ)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659709" y="493443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732797" y="507028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16" name="object 9"/>
          <p:cNvSpPr/>
          <p:nvPr/>
        </p:nvSpPr>
        <p:spPr>
          <a:xfrm>
            <a:off x="1357941" y="5490335"/>
            <a:ext cx="7164384" cy="128578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59931" y="170921"/>
            <a:ext cx="9035014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chemeClr val="tx2">
                    <a:lumMod val="10000"/>
                  </a:schemeClr>
                </a:solidFill>
                <a:latin typeface="Verdana"/>
                <a:cs typeface="Verdana"/>
              </a:rPr>
              <a:t>ГОСУДАРСТВЕННЫЕ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chemeClr val="tx2">
                    <a:lumMod val="10000"/>
                  </a:schemeClr>
                </a:solidFill>
                <a:latin typeface="Verdana"/>
                <a:cs typeface="Verdana"/>
              </a:rPr>
              <a:t>(МУНИЦИПАЛЬНЫЕ)   УСЛУГИ 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20"/>
              </a:spcBef>
            </a:pPr>
            <a:r>
              <a:rPr lang="ru-RU"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услуги (работы),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lang="ru-RU" sz="1400" i="1" spc="-65" dirty="0">
                <a:solidFill>
                  <a:schemeClr val="bg1"/>
                </a:solidFill>
                <a:latin typeface="Verdana"/>
                <a:cs typeface="Verdana"/>
              </a:rPr>
              <a:t>оказывают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государственные 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(муниципальные) </a:t>
            </a:r>
            <a:r>
              <a:rPr lang="ru-RU" sz="1400" i="1" spc="-50" dirty="0">
                <a:solidFill>
                  <a:schemeClr val="bg1"/>
                </a:solidFill>
                <a:latin typeface="Verdana"/>
                <a:cs typeface="Verdana"/>
              </a:rPr>
              <a:t>учреждения </a:t>
            </a:r>
            <a:r>
              <a:rPr lang="ru-RU"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рамках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определенных </a:t>
            </a:r>
            <a:r>
              <a:rPr lang="ru-RU" sz="1400" i="1" spc="-13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lang="ru-RU" sz="1400" i="1" spc="-70" dirty="0">
                <a:solidFill>
                  <a:schemeClr val="bg1"/>
                </a:solidFill>
                <a:latin typeface="Verdana"/>
                <a:cs typeface="Verdana"/>
              </a:rPr>
              <a:t>этих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учреждений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заданий </a:t>
            </a:r>
            <a:r>
              <a:rPr lang="ru-RU" sz="1400" i="1" spc="20" dirty="0">
                <a:solidFill>
                  <a:schemeClr val="bg1"/>
                </a:solidFill>
                <a:latin typeface="Verdana"/>
                <a:cs typeface="Verdana"/>
              </a:rPr>
              <a:t>(например,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услуги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предоставлению  </a:t>
            </a:r>
            <a:r>
              <a:rPr lang="ru-RU" sz="1400" i="1" spc="-5" dirty="0">
                <a:solidFill>
                  <a:schemeClr val="bg1"/>
                </a:solidFill>
                <a:latin typeface="Verdana"/>
                <a:cs typeface="Verdana"/>
              </a:rPr>
              <a:t>основного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общего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lang="ru-RU" sz="1400" i="1" spc="30" dirty="0">
                <a:solidFill>
                  <a:schemeClr val="bg1"/>
                </a:solidFill>
                <a:latin typeface="Verdana"/>
                <a:cs typeface="Verdana"/>
              </a:rPr>
              <a:t>среднего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общего </a:t>
            </a:r>
            <a:r>
              <a:rPr lang="ru-RU"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по 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оказанию </a:t>
            </a:r>
            <a:r>
              <a:rPr lang="ru-RU" sz="1400" i="1" spc="25" dirty="0">
                <a:solidFill>
                  <a:schemeClr val="bg1"/>
                </a:solidFill>
                <a:latin typeface="Verdana"/>
                <a:cs typeface="Verdana"/>
              </a:rPr>
              <a:t>медицинской </a:t>
            </a:r>
            <a:r>
              <a:rPr lang="ru-RU" sz="1400" i="1" spc="85" dirty="0">
                <a:solidFill>
                  <a:schemeClr val="bg1"/>
                </a:solidFill>
                <a:latin typeface="Verdana"/>
                <a:cs typeface="Verdana"/>
              </a:rPr>
              <a:t>помощи </a:t>
            </a:r>
            <a:r>
              <a:rPr lang="ru-RU" sz="1400" i="1" spc="45" dirty="0">
                <a:solidFill>
                  <a:schemeClr val="bg1"/>
                </a:solidFill>
                <a:latin typeface="Verdana"/>
                <a:cs typeface="Verdana"/>
              </a:rPr>
              <a:t>гражданам </a:t>
            </a:r>
            <a:r>
              <a:rPr lang="ru-RU"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стационарных  </a:t>
            </a:r>
            <a:r>
              <a:rPr lang="ru-RU" sz="1400" i="1" spc="-95" dirty="0">
                <a:solidFill>
                  <a:schemeClr val="bg1"/>
                </a:solidFill>
                <a:latin typeface="Verdana"/>
                <a:cs typeface="Verdana"/>
              </a:rPr>
              <a:t>условиях). </a:t>
            </a:r>
            <a:r>
              <a:rPr lang="ru-RU" sz="1400" i="1" spc="-20" dirty="0">
                <a:solidFill>
                  <a:schemeClr val="bg1"/>
                </a:solidFill>
                <a:latin typeface="Verdana"/>
                <a:cs typeface="Verdana"/>
              </a:rPr>
              <a:t>Потребителями </a:t>
            </a:r>
            <a:r>
              <a:rPr lang="ru-RU" sz="1400" i="1" spc="-90" dirty="0">
                <a:solidFill>
                  <a:schemeClr val="bg1"/>
                </a:solidFill>
                <a:latin typeface="Verdana"/>
                <a:cs typeface="Verdana"/>
              </a:rPr>
              <a:t>таких </a:t>
            </a:r>
            <a:r>
              <a:rPr lang="ru-RU" sz="1400" i="1" spc="-60" dirty="0">
                <a:solidFill>
                  <a:schemeClr val="bg1"/>
                </a:solidFill>
                <a:latin typeface="Verdana"/>
                <a:cs typeface="Verdana"/>
              </a:rPr>
              <a:t>услуг </a:t>
            </a:r>
            <a:r>
              <a:rPr lang="ru-RU" sz="1400" i="1" spc="-140" dirty="0">
                <a:solidFill>
                  <a:schemeClr val="bg1"/>
                </a:solidFill>
                <a:latin typeface="Verdana"/>
                <a:cs typeface="Verdana"/>
              </a:rPr>
              <a:t>являются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физические </a:t>
            </a:r>
            <a:r>
              <a:rPr lang="ru-RU" sz="1400" i="1" spc="-70" dirty="0">
                <a:solidFill>
                  <a:schemeClr val="bg1"/>
                </a:solidFill>
                <a:latin typeface="Verdana"/>
                <a:cs typeface="Verdana"/>
              </a:rPr>
              <a:t>или 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юридические</a:t>
            </a:r>
            <a:r>
              <a:rPr lang="ru-RU" sz="1400" i="1" spc="-114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5" dirty="0">
                <a:solidFill>
                  <a:schemeClr val="bg1"/>
                </a:solidFill>
                <a:latin typeface="Verdana"/>
                <a:cs typeface="Verdana"/>
              </a:rPr>
              <a:t>лица,</a:t>
            </a:r>
            <a:r>
              <a:rPr lang="ru-RU" sz="14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5" dirty="0">
                <a:solidFill>
                  <a:schemeClr val="bg1"/>
                </a:solidFill>
                <a:latin typeface="Verdana"/>
                <a:cs typeface="Verdana"/>
              </a:rPr>
              <a:t>также</a:t>
            </a:r>
            <a:r>
              <a:rPr lang="ru-RU" sz="1400" i="1" spc="-1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25" dirty="0">
                <a:solidFill>
                  <a:schemeClr val="bg1"/>
                </a:solidFill>
                <a:latin typeface="Verdana"/>
                <a:cs typeface="Verdana"/>
              </a:rPr>
              <a:t>органы</a:t>
            </a:r>
            <a:r>
              <a:rPr lang="ru-RU" sz="14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3043" y="2137721"/>
            <a:ext cx="7830438" cy="1795335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80" y="26735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797" y="282378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7514" y="2137721"/>
            <a:ext cx="6502878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(государственный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орган),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управления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государственным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внебюджетным 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фондом,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самоуправления,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администрации,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наиболее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значимое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образования, 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указанное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ведомственной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структуре 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50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лимиты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между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распорядителями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средств,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если иное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установлено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Бюджетным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кодексом 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107504" y="3928146"/>
            <a:ext cx="8784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ГОСУДАРСТВЕННЫЙ (МУНИЦИПАЛЬНЫЙ) ДОЛГ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634236" y="4395370"/>
            <a:ext cx="6659245" cy="873957"/>
          </a:xfrm>
          <a:prstGeom prst="rect">
            <a:avLst/>
          </a:prstGeom>
          <a:solidFill>
            <a:srgbClr val="FFCCCC"/>
          </a:solidFill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2700" marR="5080" lvl="0" indent="0" algn="just">
              <a:spcBef>
                <a:spcPts val="95"/>
              </a:spcBef>
              <a:buClrTx/>
              <a:buSzTx/>
              <a:buNone/>
            </a:pPr>
            <a:r>
              <a:rPr lang="ru-RU" sz="1400" i="1" spc="-200" dirty="0">
                <a:solidFill>
                  <a:prstClr val="black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prstClr val="black"/>
                </a:solidFill>
                <a:latin typeface="Verdana"/>
                <a:cs typeface="Verdana"/>
              </a:rPr>
              <a:t>обязательства,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возникшие </a:t>
            </a:r>
            <a:r>
              <a:rPr lang="ru-RU" sz="1400" i="1" spc="-204" dirty="0">
                <a:solidFill>
                  <a:prstClr val="black"/>
                </a:solidFill>
                <a:latin typeface="Verdana"/>
                <a:cs typeface="Verdana"/>
              </a:rPr>
              <a:t>в </a:t>
            </a:r>
            <a:r>
              <a:rPr lang="ru-RU" sz="1400" i="1" spc="-100" dirty="0">
                <a:solidFill>
                  <a:prstClr val="black"/>
                </a:solidFill>
                <a:latin typeface="Verdana"/>
                <a:cs typeface="Verdana"/>
              </a:rPr>
              <a:t>связи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 </a:t>
            </a:r>
            <a:r>
              <a:rPr lang="ru-RU" sz="1400" i="1" spc="-15" dirty="0">
                <a:solidFill>
                  <a:prstClr val="black"/>
                </a:solidFill>
                <a:latin typeface="Verdana"/>
                <a:cs typeface="Verdana"/>
              </a:rPr>
              <a:t>привлечением </a:t>
            </a:r>
            <a:r>
              <a:rPr lang="ru-RU" sz="1400" i="1" spc="-50" dirty="0">
                <a:solidFill>
                  <a:prstClr val="black"/>
                </a:solidFill>
                <a:latin typeface="Verdana"/>
                <a:cs typeface="Verdana"/>
              </a:rPr>
              <a:t>кредитов </a:t>
            </a:r>
            <a:r>
              <a:rPr lang="ru-RU" sz="1400" i="1" spc="-204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400" i="1" spc="-80" dirty="0">
                <a:solidFill>
                  <a:prstClr val="black"/>
                </a:solidFill>
                <a:latin typeface="Verdana"/>
                <a:cs typeface="Verdana"/>
              </a:rPr>
              <a:t>кредитных </a:t>
            </a:r>
            <a:r>
              <a:rPr lang="ru-RU" sz="1400" i="1" spc="-55" dirty="0">
                <a:solidFill>
                  <a:prstClr val="black"/>
                </a:solidFill>
                <a:latin typeface="Verdana"/>
                <a:cs typeface="Verdana"/>
              </a:rPr>
              <a:t>организациях, </a:t>
            </a:r>
            <a:r>
              <a:rPr lang="ru-RU" sz="1400" i="1" spc="-10" dirty="0">
                <a:solidFill>
                  <a:prstClr val="black"/>
                </a:solidFill>
                <a:latin typeface="Verdana"/>
                <a:cs typeface="Verdana"/>
              </a:rPr>
              <a:t>получением </a:t>
            </a:r>
            <a:r>
              <a:rPr lang="ru-RU" sz="1400" i="1" spc="-65" dirty="0">
                <a:solidFill>
                  <a:prstClr val="black"/>
                </a:solidFill>
                <a:latin typeface="Verdana"/>
                <a:cs typeface="Verdana"/>
              </a:rPr>
              <a:t>бюджетных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кредитов </a:t>
            </a:r>
            <a:r>
              <a:rPr lang="ru-RU" sz="1400" i="1" spc="-95" dirty="0">
                <a:solidFill>
                  <a:prstClr val="black"/>
                </a:solidFill>
                <a:latin typeface="Verdana"/>
                <a:cs typeface="Verdana"/>
              </a:rPr>
              <a:t>из  </a:t>
            </a:r>
            <a:r>
              <a:rPr lang="ru-RU" sz="1400" i="1" spc="-75" dirty="0">
                <a:solidFill>
                  <a:prstClr val="black"/>
                </a:solidFill>
                <a:latin typeface="Verdana"/>
                <a:cs typeface="Verdana"/>
              </a:rPr>
              <a:t>других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бюджетов,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 </a:t>
            </a:r>
            <a:r>
              <a:rPr lang="ru-RU" sz="1400" i="1" spc="20" dirty="0">
                <a:solidFill>
                  <a:prstClr val="black"/>
                </a:solidFill>
                <a:latin typeface="Verdana"/>
                <a:cs typeface="Verdana"/>
              </a:rPr>
              <a:t>предоставлением </a:t>
            </a:r>
            <a:r>
              <a:rPr lang="ru-RU" sz="1400" i="1" spc="-35" dirty="0">
                <a:solidFill>
                  <a:prstClr val="black"/>
                </a:solidFill>
                <a:latin typeface="Verdana"/>
                <a:cs typeface="Verdana"/>
              </a:rPr>
              <a:t>государственных  </a:t>
            </a:r>
            <a:r>
              <a:rPr lang="ru-RU" sz="1400" i="1" spc="-65" dirty="0">
                <a:solidFill>
                  <a:prstClr val="black"/>
                </a:solidFill>
                <a:latin typeface="Verdana"/>
                <a:cs typeface="Verdana"/>
              </a:rPr>
              <a:t>(муниципальных) </a:t>
            </a:r>
            <a:r>
              <a:rPr lang="ru-RU" sz="1400" i="1" spc="-35" dirty="0">
                <a:solidFill>
                  <a:prstClr val="black"/>
                </a:solidFill>
                <a:latin typeface="Verdana"/>
                <a:cs typeface="Verdana"/>
              </a:rPr>
              <a:t>гарантий,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</a:t>
            </a:r>
            <a:r>
              <a:rPr lang="ru-RU" sz="1400" i="1" spc="-43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400" i="1" spc="80" dirty="0">
                <a:solidFill>
                  <a:prstClr val="black"/>
                </a:solidFill>
                <a:latin typeface="Verdana"/>
                <a:cs typeface="Verdana"/>
              </a:rPr>
              <a:t>размещением </a:t>
            </a:r>
            <a:r>
              <a:rPr lang="ru-RU" sz="1400" i="1" spc="-70" dirty="0">
                <a:solidFill>
                  <a:prstClr val="black"/>
                </a:solidFill>
                <a:latin typeface="Verdana"/>
                <a:cs typeface="Verdana"/>
              </a:rPr>
              <a:t>ценных </a:t>
            </a:r>
            <a:r>
              <a:rPr lang="ru-RU" sz="1400" i="1" spc="45" dirty="0">
                <a:solidFill>
                  <a:prstClr val="black"/>
                </a:solidFill>
                <a:latin typeface="Verdana"/>
                <a:cs typeface="Verdana"/>
              </a:rPr>
              <a:t>бумаг</a:t>
            </a:r>
            <a:endParaRPr lang="ru-RU" sz="1400" i="1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1429942" y="5529594"/>
            <a:ext cx="686353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1200" b="1" i="1" spc="-220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prstClr val="black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prstClr val="black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prstClr val="black"/>
                </a:solidFill>
                <a:cs typeface="Trebuchet MS"/>
              </a:rPr>
              <a:t>:</a:t>
            </a:r>
            <a:endParaRPr lang="ru-RU" sz="1200" dirty="0">
              <a:solidFill>
                <a:prstClr val="black"/>
              </a:solidFill>
              <a:cs typeface="Trebuchet MS"/>
            </a:endParaRPr>
          </a:p>
          <a:p>
            <a:pPr marL="12700" marR="5080" lvl="0" algn="just">
              <a:lnSpc>
                <a:spcPct val="99500"/>
              </a:lnSpc>
              <a:spcBef>
                <a:spcPts val="5"/>
              </a:spcBef>
            </a:pPr>
            <a:r>
              <a:rPr lang="ru-RU" sz="1200" i="1" spc="-265" dirty="0">
                <a:solidFill>
                  <a:prstClr val="black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prstClr val="black"/>
                </a:solidFill>
                <a:latin typeface="Verdana"/>
                <a:cs typeface="Verdana"/>
              </a:rPr>
              <a:t>- </a:t>
            </a:r>
            <a:r>
              <a:rPr lang="ru-RU" sz="1200" i="1" spc="-35" dirty="0">
                <a:solidFill>
                  <a:prstClr val="black"/>
                </a:solidFill>
                <a:latin typeface="Verdana"/>
                <a:cs typeface="Verdana"/>
              </a:rPr>
              <a:t>обязательства,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возникающие </a:t>
            </a:r>
            <a:r>
              <a:rPr lang="ru-RU" sz="1200" i="1" spc="-80" dirty="0">
                <a:solidFill>
                  <a:prstClr val="black"/>
                </a:solidFill>
                <a:latin typeface="Verdana"/>
                <a:cs typeface="Verdana"/>
              </a:rPr>
              <a:t>из </a:t>
            </a:r>
            <a:r>
              <a:rPr lang="ru-RU" sz="1200" i="1" spc="-20" dirty="0">
                <a:solidFill>
                  <a:prstClr val="black"/>
                </a:solidFill>
                <a:latin typeface="Verdana"/>
                <a:cs typeface="Verdana"/>
              </a:rPr>
              <a:t>государственных </a:t>
            </a:r>
            <a:r>
              <a:rPr lang="ru-RU" sz="1200" i="1" spc="-65" dirty="0">
                <a:solidFill>
                  <a:prstClr val="black"/>
                </a:solidFill>
                <a:latin typeface="Verdana"/>
                <a:cs typeface="Verdana"/>
              </a:rPr>
              <a:t>или  </a:t>
            </a:r>
            <a:r>
              <a:rPr lang="ru-RU" sz="1200" i="1" spc="-35" dirty="0">
                <a:solidFill>
                  <a:prstClr val="black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заимствований, гарантий </a:t>
            </a:r>
            <a:r>
              <a:rPr lang="ru-RU" sz="1200" i="1" spc="15" dirty="0">
                <a:solidFill>
                  <a:prstClr val="black"/>
                </a:solidFill>
                <a:latin typeface="Verdana"/>
                <a:cs typeface="Verdana"/>
              </a:rPr>
              <a:t>по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обязательствам  </a:t>
            </a:r>
            <a:r>
              <a:rPr lang="ru-RU" sz="1200" i="1" spc="-55" dirty="0">
                <a:solidFill>
                  <a:prstClr val="black"/>
                </a:solidFill>
                <a:latin typeface="Verdana"/>
                <a:cs typeface="Verdana"/>
              </a:rPr>
              <a:t>третьих </a:t>
            </a:r>
            <a:r>
              <a:rPr lang="ru-RU" sz="1200" i="1" spc="-70" dirty="0">
                <a:solidFill>
                  <a:prstClr val="black"/>
                </a:solidFill>
                <a:latin typeface="Verdana"/>
                <a:cs typeface="Verdana"/>
              </a:rPr>
              <a:t>лиц, </a:t>
            </a:r>
            <a:r>
              <a:rPr lang="ru-RU" sz="1200" i="1" spc="-25" dirty="0">
                <a:solidFill>
                  <a:prstClr val="black"/>
                </a:solidFill>
                <a:latin typeface="Verdana"/>
                <a:cs typeface="Verdana"/>
              </a:rPr>
              <a:t>другие </a:t>
            </a:r>
            <a:r>
              <a:rPr lang="ru-RU" sz="1200" i="1" spc="-30" dirty="0">
                <a:solidFill>
                  <a:prstClr val="black"/>
                </a:solidFill>
                <a:latin typeface="Verdana"/>
                <a:cs typeface="Verdana"/>
              </a:rPr>
              <a:t>обязательства </a:t>
            </a:r>
            <a:r>
              <a:rPr lang="ru-RU" sz="1200" i="1" spc="-155" dirty="0">
                <a:solidFill>
                  <a:prstClr val="black"/>
                </a:solidFill>
                <a:latin typeface="Verdana"/>
                <a:cs typeface="Verdana"/>
              </a:rPr>
              <a:t>в </a:t>
            </a:r>
            <a:r>
              <a:rPr lang="ru-RU" sz="1200" i="1" spc="-20" dirty="0">
                <a:solidFill>
                  <a:prstClr val="black"/>
                </a:solidFill>
                <a:latin typeface="Verdana"/>
                <a:cs typeface="Verdana"/>
              </a:rPr>
              <a:t>соответствии </a:t>
            </a:r>
            <a:r>
              <a:rPr lang="ru-RU" sz="1200" i="1" spc="150" dirty="0">
                <a:solidFill>
                  <a:prstClr val="black"/>
                </a:solidFill>
                <a:latin typeface="Verdana"/>
                <a:cs typeface="Verdana"/>
              </a:rPr>
              <a:t>с</a:t>
            </a:r>
            <a:r>
              <a:rPr lang="ru-RU" sz="1200" i="1" spc="-2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Verdana"/>
                <a:cs typeface="Verdana"/>
              </a:rPr>
              <a:t>видами </a:t>
            </a:r>
            <a:r>
              <a:rPr lang="ru-RU" sz="1200" i="1" spc="-80" dirty="0">
                <a:solidFill>
                  <a:prstClr val="black"/>
                </a:solidFill>
                <a:latin typeface="Verdana"/>
                <a:cs typeface="Verdana"/>
              </a:rPr>
              <a:t>долговых  </a:t>
            </a:r>
            <a:r>
              <a:rPr lang="ru-RU" sz="1200" i="1" spc="-45" dirty="0">
                <a:solidFill>
                  <a:prstClr val="black"/>
                </a:solidFill>
                <a:latin typeface="Verdana"/>
                <a:cs typeface="Verdana"/>
              </a:rPr>
              <a:t>обязательств,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установленными </a:t>
            </a:r>
            <a:r>
              <a:rPr lang="ru-RU" sz="1200" i="1" spc="-25" dirty="0">
                <a:solidFill>
                  <a:prstClr val="black"/>
                </a:solidFill>
                <a:latin typeface="Verdana"/>
                <a:cs typeface="Verdana"/>
              </a:rPr>
              <a:t>Бюджетным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кодексом Российской  </a:t>
            </a:r>
            <a:r>
              <a:rPr lang="ru-RU" sz="1200" i="1" spc="5" dirty="0">
                <a:solidFill>
                  <a:prstClr val="black"/>
                </a:solidFill>
                <a:latin typeface="Verdana"/>
                <a:cs typeface="Verdana"/>
              </a:rPr>
              <a:t>Федерации, </a:t>
            </a:r>
            <a:r>
              <a:rPr lang="ru-RU" sz="1200" i="1" spc="-45" dirty="0">
                <a:solidFill>
                  <a:prstClr val="black"/>
                </a:solidFill>
                <a:latin typeface="Verdana"/>
                <a:cs typeface="Verdana"/>
              </a:rPr>
              <a:t>принятые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на себя Российской </a:t>
            </a:r>
            <a:r>
              <a:rPr lang="ru-RU" sz="1200" i="1" spc="10" dirty="0">
                <a:solidFill>
                  <a:prstClr val="black"/>
                </a:solidFill>
                <a:latin typeface="Verdana"/>
                <a:cs typeface="Verdana"/>
              </a:rPr>
              <a:t>Федерацией,  </a:t>
            </a:r>
            <a:r>
              <a:rPr lang="ru-RU" sz="1200" i="1" spc="5" dirty="0">
                <a:solidFill>
                  <a:prstClr val="black"/>
                </a:solidFill>
                <a:latin typeface="Verdana"/>
                <a:cs typeface="Verdana"/>
              </a:rPr>
              <a:t>субъектом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15" dirty="0">
                <a:solidFill>
                  <a:prstClr val="black"/>
                </a:solidFill>
                <a:latin typeface="Verdana"/>
                <a:cs typeface="Verdana"/>
              </a:rPr>
              <a:t>Федерации </a:t>
            </a:r>
            <a:r>
              <a:rPr lang="ru-RU" sz="1200" i="1" spc="-65" dirty="0">
                <a:solidFill>
                  <a:prstClr val="black"/>
                </a:solidFill>
                <a:latin typeface="Verdana"/>
                <a:cs typeface="Verdana"/>
              </a:rPr>
              <a:t>или </a:t>
            </a:r>
            <a:r>
              <a:rPr lang="ru-RU" sz="1200" i="1" spc="-10" dirty="0">
                <a:solidFill>
                  <a:prstClr val="black"/>
                </a:solidFill>
                <a:latin typeface="Verdana"/>
                <a:cs typeface="Verdana"/>
              </a:rPr>
              <a:t>муниципальным  </a:t>
            </a:r>
            <a:r>
              <a:rPr lang="ru-RU" sz="1200" i="1" spc="25" dirty="0">
                <a:solidFill>
                  <a:prstClr val="black"/>
                </a:solidFill>
                <a:latin typeface="Verdana"/>
                <a:cs typeface="Verdana"/>
              </a:rPr>
              <a:t>образованием</a:t>
            </a:r>
            <a:r>
              <a:rPr lang="ru-RU" sz="1200" i="1" spc="2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prstClr val="black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659709" y="493443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732797" y="507028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31" name="object 9"/>
          <p:cNvSpPr/>
          <p:nvPr/>
        </p:nvSpPr>
        <p:spPr>
          <a:xfrm>
            <a:off x="1407458" y="5418975"/>
            <a:ext cx="7164384" cy="88696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666633"/>
                </a:solidFill>
                <a:latin typeface="Verdana"/>
                <a:cs typeface="Verdana"/>
              </a:rPr>
              <a:t>МЕЖБЮДЖЕТНЫЕ   ТРАНСФЕРТЫ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денежные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предоставляются</a:t>
            </a:r>
            <a:r>
              <a:rPr lang="ru-RU" sz="1400" i="1" spc="-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10" dirty="0" smtClean="0">
                <a:solidFill>
                  <a:schemeClr val="bg1"/>
                </a:solidFill>
                <a:latin typeface="Verdana"/>
                <a:cs typeface="Verdana"/>
              </a:rPr>
              <a:t>безвозмездно  из одного бюджета другому бюджету в форме дотаций, субсидий и иных межбюджетных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lang="ru-RU" sz="1400" i="1" spc="-10" dirty="0" smtClean="0">
                <a:solidFill>
                  <a:schemeClr val="bg1"/>
                </a:solidFill>
                <a:latin typeface="Verdana"/>
                <a:cs typeface="Verdana"/>
              </a:rPr>
              <a:t>рансфертов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7465" y="1708749"/>
            <a:ext cx="7830438" cy="96479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79" y="18941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666633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726" y="206182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10272" y="1844041"/>
            <a:ext cx="650287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200" dirty="0">
              <a:solidFill>
                <a:schemeClr val="bg1"/>
              </a:solidFill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одним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бюджетом </a:t>
            </a:r>
            <a:r>
              <a:rPr lang="ru-RU" sz="1200" i="1" spc="25" dirty="0" smtClean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другому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бюджету бюджетной  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i="1" spc="-3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31780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67619" y="4107451"/>
            <a:ext cx="8784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МЕЖБЮДЖЕТНЫЕ  ОТНОШЕНИЯ 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764518" y="4754851"/>
            <a:ext cx="6659245" cy="443070"/>
          </a:xfrm>
          <a:prstGeom prst="rect">
            <a:avLst/>
          </a:prstGeom>
          <a:solidFill>
            <a:srgbClr val="FFCCCC"/>
          </a:solidFill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400" i="1" kern="0" dirty="0">
                <a:solidFill>
                  <a:prstClr val="black"/>
                </a:solidFill>
                <a:latin typeface="Verdana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</p:txBody>
      </p:sp>
      <p:sp>
        <p:nvSpPr>
          <p:cNvPr id="25" name="object 12"/>
          <p:cNvSpPr txBox="1"/>
          <p:nvPr/>
        </p:nvSpPr>
        <p:spPr>
          <a:xfrm>
            <a:off x="1557881" y="5386677"/>
            <a:ext cx="686353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1200" b="1" i="1" spc="-220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prstClr val="black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prstClr val="black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prstClr val="black"/>
                </a:solidFill>
                <a:cs typeface="Trebuchet MS"/>
              </a:rPr>
              <a:t>:</a:t>
            </a:r>
            <a:endParaRPr lang="ru-RU" sz="1200" dirty="0">
              <a:solidFill>
                <a:prstClr val="black"/>
              </a:solidFill>
              <a:cs typeface="Trebuchet MS"/>
            </a:endParaRPr>
          </a:p>
          <a:p>
            <a:pPr lvl="0" algn="just"/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« - взаимоотношения между публично-правовыми образованиями по вопросам</a:t>
            </a:r>
          </a:p>
          <a:p>
            <a:pPr lvl="0" algn="just"/>
            <a:r>
              <a:rPr lang="ru-RU" sz="1200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регулирования бюджетных  правоотношений, организации и осуществления  </a:t>
            </a:r>
          </a:p>
          <a:p>
            <a:pPr lvl="0" algn="just"/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бюджетного </a:t>
            </a:r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процесса»</a:t>
            </a:r>
          </a:p>
        </p:txBody>
      </p:sp>
      <p:sp>
        <p:nvSpPr>
          <p:cNvPr id="26" name="object 11"/>
          <p:cNvSpPr/>
          <p:nvPr/>
        </p:nvSpPr>
        <p:spPr>
          <a:xfrm>
            <a:off x="732796" y="53867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829264" y="5552395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/>
          <p:cNvSpPr/>
          <p:nvPr/>
        </p:nvSpPr>
        <p:spPr>
          <a:xfrm>
            <a:off x="1979711" y="2427021"/>
            <a:ext cx="6428191" cy="1558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МБТ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297949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Дотации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1880" y="3461945"/>
            <a:ext cx="1304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Субсидии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8144" y="3478236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Субвенции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9835" y="2953280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Иные МБТ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" name="Picture 2" descr="https://mass-images.pro/files/preview/2/14/6cba708f906bf04730448d7208cc4790.png?16388881737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94" y="3149647"/>
            <a:ext cx="2828738" cy="1633497"/>
          </a:xfrm>
          <a:prstGeom prst="rect">
            <a:avLst/>
          </a:prstGeom>
          <a:noFill/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8080"/>
                </a:solidFill>
                <a:latin typeface="Verdana"/>
                <a:cs typeface="Verdana"/>
              </a:rPr>
              <a:t>НАЛОГОВЫЕ  ДОХОДЫ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часть доходов граждан и организаций, которые они обязаны заплатить государству.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96479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79" y="18941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726" y="206182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34484" y="1637487"/>
            <a:ext cx="6809924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200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665" algn="l"/>
                <a:tab pos="454025" algn="l"/>
                <a:tab pos="696595" algn="l"/>
                <a:tab pos="1699895" algn="l"/>
                <a:tab pos="2551430" algn="l"/>
                <a:tab pos="3489325" algn="l"/>
                <a:tab pos="4414520" algn="l"/>
                <a:tab pos="5138420" algn="l"/>
              </a:tabLst>
            </a:pP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«	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lang="ru-RU" sz="1200" i="1" spc="-95" dirty="0">
                <a:solidFill>
                  <a:schemeClr val="bg1"/>
                </a:solidFill>
                <a:latin typeface="Verdana"/>
                <a:cs typeface="Verdana"/>
              </a:rPr>
              <a:t>к	</a:t>
            </a:r>
            <a:r>
              <a:rPr lang="ru-RU"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200" i="1" spc="-114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вым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200" i="1" spc="180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lang="ru-RU" sz="1200" i="1" spc="-25" dirty="0">
                <a:solidFill>
                  <a:schemeClr val="bg1"/>
                </a:solidFill>
                <a:latin typeface="Verdana"/>
                <a:cs typeface="Verdana"/>
              </a:rPr>
              <a:t>джет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6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ятс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ды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-20" dirty="0" smtClean="0">
                <a:solidFill>
                  <a:schemeClr val="bg1"/>
                </a:solidFill>
                <a:latin typeface="Verdana"/>
                <a:cs typeface="Verdana"/>
              </a:rPr>
              <a:t>от предусмотренных законодательством Российской Федерации о налогах и сборах федеральных налогов и сборов, в том числе налогов, предусмотренных специальными налоговыми режимами, региональных и местных налогов.»    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33" name="object 23"/>
          <p:cNvSpPr/>
          <p:nvPr/>
        </p:nvSpPr>
        <p:spPr>
          <a:xfrm>
            <a:off x="3808471" y="2791652"/>
            <a:ext cx="1368425" cy="1368425"/>
          </a:xfrm>
          <a:custGeom>
            <a:avLst/>
            <a:gdLst/>
            <a:ahLst/>
            <a:cxnLst/>
            <a:rect l="l" t="t" r="r" b="b"/>
            <a:pathLst>
              <a:path w="1368425" h="1368425">
                <a:moveTo>
                  <a:pt x="684021" y="0"/>
                </a:moveTo>
                <a:lnTo>
                  <a:pt x="635181" y="1717"/>
                </a:lnTo>
                <a:lnTo>
                  <a:pt x="587265" y="6794"/>
                </a:lnTo>
                <a:lnTo>
                  <a:pt x="540391" y="15113"/>
                </a:lnTo>
                <a:lnTo>
                  <a:pt x="494674" y="26559"/>
                </a:lnTo>
                <a:lnTo>
                  <a:pt x="450230" y="41015"/>
                </a:lnTo>
                <a:lnTo>
                  <a:pt x="407174" y="58367"/>
                </a:lnTo>
                <a:lnTo>
                  <a:pt x="365624" y="78498"/>
                </a:lnTo>
                <a:lnTo>
                  <a:pt x="325694" y="101293"/>
                </a:lnTo>
                <a:lnTo>
                  <a:pt x="287500" y="126634"/>
                </a:lnTo>
                <a:lnTo>
                  <a:pt x="251159" y="154408"/>
                </a:lnTo>
                <a:lnTo>
                  <a:pt x="216786" y="184497"/>
                </a:lnTo>
                <a:lnTo>
                  <a:pt x="184497" y="216786"/>
                </a:lnTo>
                <a:lnTo>
                  <a:pt x="154408" y="251159"/>
                </a:lnTo>
                <a:lnTo>
                  <a:pt x="126634" y="287500"/>
                </a:lnTo>
                <a:lnTo>
                  <a:pt x="101293" y="325694"/>
                </a:lnTo>
                <a:lnTo>
                  <a:pt x="78498" y="365624"/>
                </a:lnTo>
                <a:lnTo>
                  <a:pt x="58367" y="407174"/>
                </a:lnTo>
                <a:lnTo>
                  <a:pt x="41015" y="450230"/>
                </a:lnTo>
                <a:lnTo>
                  <a:pt x="26559" y="494674"/>
                </a:lnTo>
                <a:lnTo>
                  <a:pt x="15113" y="540391"/>
                </a:lnTo>
                <a:lnTo>
                  <a:pt x="6794" y="587265"/>
                </a:lnTo>
                <a:lnTo>
                  <a:pt x="1717" y="635181"/>
                </a:lnTo>
                <a:lnTo>
                  <a:pt x="0" y="684022"/>
                </a:lnTo>
                <a:lnTo>
                  <a:pt x="1717" y="732878"/>
                </a:lnTo>
                <a:lnTo>
                  <a:pt x="6794" y="780808"/>
                </a:lnTo>
                <a:lnTo>
                  <a:pt x="15113" y="827696"/>
                </a:lnTo>
                <a:lnTo>
                  <a:pt x="26559" y="873425"/>
                </a:lnTo>
                <a:lnTo>
                  <a:pt x="41015" y="917879"/>
                </a:lnTo>
                <a:lnTo>
                  <a:pt x="58367" y="960944"/>
                </a:lnTo>
                <a:lnTo>
                  <a:pt x="78498" y="1002503"/>
                </a:lnTo>
                <a:lnTo>
                  <a:pt x="101293" y="1042441"/>
                </a:lnTo>
                <a:lnTo>
                  <a:pt x="126634" y="1080641"/>
                </a:lnTo>
                <a:lnTo>
                  <a:pt x="154408" y="1116988"/>
                </a:lnTo>
                <a:lnTo>
                  <a:pt x="184497" y="1151366"/>
                </a:lnTo>
                <a:lnTo>
                  <a:pt x="216786" y="1183659"/>
                </a:lnTo>
                <a:lnTo>
                  <a:pt x="251159" y="1213752"/>
                </a:lnTo>
                <a:lnTo>
                  <a:pt x="287500" y="1241528"/>
                </a:lnTo>
                <a:lnTo>
                  <a:pt x="325694" y="1266872"/>
                </a:lnTo>
                <a:lnTo>
                  <a:pt x="365624" y="1289668"/>
                </a:lnTo>
                <a:lnTo>
                  <a:pt x="407174" y="1309801"/>
                </a:lnTo>
                <a:lnTo>
                  <a:pt x="450230" y="1327153"/>
                </a:lnTo>
                <a:lnTo>
                  <a:pt x="494674" y="1341611"/>
                </a:lnTo>
                <a:lnTo>
                  <a:pt x="540391" y="1353057"/>
                </a:lnTo>
                <a:lnTo>
                  <a:pt x="587265" y="1361376"/>
                </a:lnTo>
                <a:lnTo>
                  <a:pt x="635181" y="1366453"/>
                </a:lnTo>
                <a:lnTo>
                  <a:pt x="684021" y="1368171"/>
                </a:lnTo>
                <a:lnTo>
                  <a:pt x="732878" y="1366453"/>
                </a:lnTo>
                <a:lnTo>
                  <a:pt x="780808" y="1361376"/>
                </a:lnTo>
                <a:lnTo>
                  <a:pt x="827696" y="1353057"/>
                </a:lnTo>
                <a:lnTo>
                  <a:pt x="873425" y="1341611"/>
                </a:lnTo>
                <a:lnTo>
                  <a:pt x="917879" y="1327153"/>
                </a:lnTo>
                <a:lnTo>
                  <a:pt x="960944" y="1309801"/>
                </a:lnTo>
                <a:lnTo>
                  <a:pt x="1002503" y="1289668"/>
                </a:lnTo>
                <a:lnTo>
                  <a:pt x="1042441" y="1266872"/>
                </a:lnTo>
                <a:lnTo>
                  <a:pt x="1080641" y="1241528"/>
                </a:lnTo>
                <a:lnTo>
                  <a:pt x="1116988" y="1213752"/>
                </a:lnTo>
                <a:lnTo>
                  <a:pt x="1151366" y="1183659"/>
                </a:lnTo>
                <a:lnTo>
                  <a:pt x="1183659" y="1151366"/>
                </a:lnTo>
                <a:lnTo>
                  <a:pt x="1213752" y="1116988"/>
                </a:lnTo>
                <a:lnTo>
                  <a:pt x="1241528" y="1080641"/>
                </a:lnTo>
                <a:lnTo>
                  <a:pt x="1266872" y="1042441"/>
                </a:lnTo>
                <a:lnTo>
                  <a:pt x="1289668" y="1002503"/>
                </a:lnTo>
                <a:lnTo>
                  <a:pt x="1309801" y="960944"/>
                </a:lnTo>
                <a:lnTo>
                  <a:pt x="1327153" y="917879"/>
                </a:lnTo>
                <a:lnTo>
                  <a:pt x="1341611" y="873425"/>
                </a:lnTo>
                <a:lnTo>
                  <a:pt x="1353057" y="827696"/>
                </a:lnTo>
                <a:lnTo>
                  <a:pt x="1361376" y="780808"/>
                </a:lnTo>
                <a:lnTo>
                  <a:pt x="1366453" y="732878"/>
                </a:lnTo>
                <a:lnTo>
                  <a:pt x="1368170" y="684022"/>
                </a:lnTo>
                <a:lnTo>
                  <a:pt x="1366453" y="635181"/>
                </a:lnTo>
                <a:lnTo>
                  <a:pt x="1361376" y="587265"/>
                </a:lnTo>
                <a:lnTo>
                  <a:pt x="1353057" y="540391"/>
                </a:lnTo>
                <a:lnTo>
                  <a:pt x="1341611" y="494674"/>
                </a:lnTo>
                <a:lnTo>
                  <a:pt x="1327153" y="450230"/>
                </a:lnTo>
                <a:lnTo>
                  <a:pt x="1309801" y="407174"/>
                </a:lnTo>
                <a:lnTo>
                  <a:pt x="1289668" y="365624"/>
                </a:lnTo>
                <a:lnTo>
                  <a:pt x="1266872" y="325694"/>
                </a:lnTo>
                <a:lnTo>
                  <a:pt x="1241528" y="287500"/>
                </a:lnTo>
                <a:lnTo>
                  <a:pt x="1213752" y="251159"/>
                </a:lnTo>
                <a:lnTo>
                  <a:pt x="1183659" y="216786"/>
                </a:lnTo>
                <a:lnTo>
                  <a:pt x="1151366" y="184497"/>
                </a:lnTo>
                <a:lnTo>
                  <a:pt x="1116988" y="154408"/>
                </a:lnTo>
                <a:lnTo>
                  <a:pt x="1080641" y="126634"/>
                </a:lnTo>
                <a:lnTo>
                  <a:pt x="1042441" y="101293"/>
                </a:lnTo>
                <a:lnTo>
                  <a:pt x="1002503" y="78498"/>
                </a:lnTo>
                <a:lnTo>
                  <a:pt x="960944" y="58367"/>
                </a:lnTo>
                <a:lnTo>
                  <a:pt x="917879" y="41015"/>
                </a:lnTo>
                <a:lnTo>
                  <a:pt x="873425" y="26559"/>
                </a:lnTo>
                <a:lnTo>
                  <a:pt x="827696" y="15113"/>
                </a:lnTo>
                <a:lnTo>
                  <a:pt x="780808" y="6794"/>
                </a:lnTo>
                <a:lnTo>
                  <a:pt x="732878" y="1717"/>
                </a:lnTo>
                <a:lnTo>
                  <a:pt x="684021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5"/>
          <p:cNvSpPr txBox="1"/>
          <p:nvPr/>
        </p:nvSpPr>
        <p:spPr>
          <a:xfrm>
            <a:off x="3926897" y="3260067"/>
            <a:ext cx="1131571" cy="431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50"/>
              </a:lnSpc>
              <a:spcBef>
                <a:spcPts val="100"/>
              </a:spcBef>
            </a:pPr>
            <a:r>
              <a:rPr sz="1400" b="1" spc="-175" dirty="0">
                <a:solidFill>
                  <a:srgbClr val="009999"/>
                </a:solidFill>
                <a:latin typeface="Verdana"/>
                <a:cs typeface="Verdana"/>
              </a:rPr>
              <a:t>НАЛОГОВЫЕ</a:t>
            </a:r>
            <a:endParaRPr sz="1400" dirty="0">
              <a:solidFill>
                <a:srgbClr val="009999"/>
              </a:solidFill>
              <a:latin typeface="Verdana"/>
              <a:cs typeface="Verdana"/>
            </a:endParaRPr>
          </a:p>
          <a:p>
            <a:pPr marL="1905" algn="ctr">
              <a:lnSpc>
                <a:spcPts val="1650"/>
              </a:lnSpc>
            </a:pPr>
            <a:r>
              <a:rPr sz="1400" b="1" spc="-110" dirty="0">
                <a:solidFill>
                  <a:srgbClr val="009999"/>
                </a:solidFill>
                <a:latin typeface="Verdana"/>
                <a:cs typeface="Verdana"/>
              </a:rPr>
              <a:t>ДОХОДЫ</a:t>
            </a:r>
            <a:endParaRPr sz="14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35" name="object 33"/>
          <p:cNvSpPr/>
          <p:nvPr/>
        </p:nvSpPr>
        <p:spPr>
          <a:xfrm>
            <a:off x="572395" y="2910661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3"/>
          <p:cNvSpPr/>
          <p:nvPr/>
        </p:nvSpPr>
        <p:spPr>
          <a:xfrm>
            <a:off x="1841203" y="3838502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3"/>
          <p:cNvSpPr/>
          <p:nvPr/>
        </p:nvSpPr>
        <p:spPr>
          <a:xfrm>
            <a:off x="1927066" y="5322170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3"/>
          <p:cNvSpPr/>
          <p:nvPr/>
        </p:nvSpPr>
        <p:spPr>
          <a:xfrm>
            <a:off x="3646321" y="5499299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3"/>
          <p:cNvSpPr/>
          <p:nvPr/>
        </p:nvSpPr>
        <p:spPr>
          <a:xfrm>
            <a:off x="5895801" y="4017603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3"/>
          <p:cNvSpPr/>
          <p:nvPr/>
        </p:nvSpPr>
        <p:spPr>
          <a:xfrm>
            <a:off x="7160796" y="2818602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endParaRPr lang="ru-RU" sz="1200" b="1" spc="-130" dirty="0" smtClean="0">
              <a:solidFill>
                <a:srgbClr val="009999"/>
              </a:solidFill>
              <a:latin typeface="Verdana"/>
              <a:cs typeface="Verdana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30" dirty="0" smtClean="0">
                <a:solidFill>
                  <a:srgbClr val="009999"/>
                </a:solidFill>
                <a:latin typeface="Verdana"/>
                <a:cs typeface="Verdana"/>
              </a:rPr>
              <a:t>Налоги </a:t>
            </a:r>
            <a:r>
              <a:rPr lang="ru-RU" sz="1200" b="1" spc="-95" dirty="0">
                <a:solidFill>
                  <a:srgbClr val="009999"/>
                </a:solidFill>
                <a:latin typeface="Verdana"/>
                <a:cs typeface="Verdana"/>
              </a:rPr>
              <a:t>за  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по</a:t>
            </a:r>
            <a:r>
              <a:rPr lang="ru-RU" sz="1200" b="1" spc="-135" dirty="0">
                <a:solidFill>
                  <a:srgbClr val="009999"/>
                </a:solidFill>
                <a:latin typeface="Verdana"/>
                <a:cs typeface="Verdana"/>
              </a:rPr>
              <a:t>л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ьзо</a:t>
            </a:r>
            <a:r>
              <a:rPr lang="ru-RU" sz="1200" b="1" spc="-145" dirty="0">
                <a:solidFill>
                  <a:srgbClr val="009999"/>
                </a:solidFill>
                <a:latin typeface="Verdana"/>
                <a:cs typeface="Verdana"/>
              </a:rPr>
              <a:t>в</a:t>
            </a:r>
            <a:r>
              <a:rPr lang="ru-RU" sz="1200" b="1" spc="-75" dirty="0">
                <a:solidFill>
                  <a:srgbClr val="009999"/>
                </a:solidFill>
                <a:latin typeface="Verdana"/>
                <a:cs typeface="Verdana"/>
              </a:rPr>
              <a:t>ание  </a:t>
            </a:r>
            <a:r>
              <a:rPr lang="ru-RU" sz="1200" b="1" spc="-114" dirty="0">
                <a:solidFill>
                  <a:srgbClr val="009999"/>
                </a:solidFill>
                <a:latin typeface="Verdana"/>
                <a:cs typeface="Verdana"/>
              </a:rPr>
              <a:t>при</a:t>
            </a:r>
            <a:r>
              <a:rPr lang="ru-RU" sz="1200" b="1" spc="-55" dirty="0">
                <a:solidFill>
                  <a:srgbClr val="009999"/>
                </a:solidFill>
                <a:latin typeface="Verdana"/>
                <a:cs typeface="Verdana"/>
              </a:rPr>
              <a:t>ро</a:t>
            </a:r>
            <a:r>
              <a:rPr lang="ru-RU" sz="1200" b="1" spc="-60" dirty="0">
                <a:solidFill>
                  <a:srgbClr val="009999"/>
                </a:solidFill>
                <a:latin typeface="Verdana"/>
                <a:cs typeface="Verdana"/>
              </a:rPr>
              <a:t>д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ны</a:t>
            </a:r>
            <a:r>
              <a:rPr lang="ru-RU" sz="1200" b="1" spc="-145" dirty="0">
                <a:solidFill>
                  <a:srgbClr val="009999"/>
                </a:solidFill>
                <a:latin typeface="Verdana"/>
                <a:cs typeface="Verdana"/>
              </a:rPr>
              <a:t>м</a:t>
            </a:r>
            <a:r>
              <a:rPr lang="ru-RU" sz="1200" b="1" spc="-95" dirty="0">
                <a:solidFill>
                  <a:srgbClr val="009999"/>
                </a:solidFill>
                <a:latin typeface="Verdana"/>
                <a:cs typeface="Verdana"/>
              </a:rPr>
              <a:t>и  </a:t>
            </a:r>
            <a:r>
              <a:rPr lang="ru-RU" sz="1200" b="1" spc="-45" dirty="0">
                <a:solidFill>
                  <a:srgbClr val="009999"/>
                </a:solidFill>
                <a:latin typeface="Verdana"/>
                <a:cs typeface="Verdana"/>
              </a:rPr>
              <a:t>ресурсами</a:t>
            </a:r>
            <a:endParaRPr lang="ru-RU"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1" name="object 33"/>
          <p:cNvSpPr/>
          <p:nvPr/>
        </p:nvSpPr>
        <p:spPr>
          <a:xfrm>
            <a:off x="5365576" y="5425335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5"/>
          <p:cNvSpPr txBox="1"/>
          <p:nvPr/>
        </p:nvSpPr>
        <p:spPr>
          <a:xfrm>
            <a:off x="725997" y="3175352"/>
            <a:ext cx="97028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marR="13906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Налог</a:t>
            </a:r>
            <a:r>
              <a:rPr sz="1200" b="1" spc="-200" dirty="0">
                <a:solidFill>
                  <a:srgbClr val="009999"/>
                </a:solidFill>
                <a:latin typeface="Verdana"/>
                <a:cs typeface="Verdana"/>
              </a:rPr>
              <a:t>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95" dirty="0">
                <a:solidFill>
                  <a:srgbClr val="009999"/>
                </a:solidFill>
                <a:latin typeface="Verdana"/>
                <a:cs typeface="Verdana"/>
              </a:rPr>
              <a:t>доходы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b="1" spc="-114" dirty="0">
                <a:solidFill>
                  <a:srgbClr val="009999"/>
                </a:solidFill>
                <a:latin typeface="Verdana"/>
                <a:cs typeface="Verdana"/>
              </a:rPr>
              <a:t>физи</a:t>
            </a:r>
            <a:r>
              <a:rPr sz="1200" b="1" spc="-100" dirty="0">
                <a:solidFill>
                  <a:srgbClr val="009999"/>
                </a:solidFill>
                <a:latin typeface="Verdana"/>
                <a:cs typeface="Verdana"/>
              </a:rPr>
              <a:t>ч</a:t>
            </a:r>
            <a:r>
              <a:rPr sz="1200" b="1" spc="-55" dirty="0">
                <a:solidFill>
                  <a:srgbClr val="009999"/>
                </a:solidFill>
                <a:latin typeface="Verdana"/>
                <a:cs typeface="Verdana"/>
              </a:rPr>
              <a:t>ес</a:t>
            </a:r>
            <a:r>
              <a:rPr sz="1200" b="1" spc="-50" dirty="0">
                <a:solidFill>
                  <a:srgbClr val="009999"/>
                </a:solidFill>
                <a:latin typeface="Verdana"/>
                <a:cs typeface="Verdana"/>
              </a:rPr>
              <a:t>к</a:t>
            </a:r>
            <a:r>
              <a:rPr sz="1200" b="1" spc="-110" dirty="0">
                <a:solidFill>
                  <a:srgbClr val="009999"/>
                </a:solidFill>
                <a:latin typeface="Verdana"/>
                <a:cs typeface="Verdana"/>
              </a:rPr>
              <a:t>их  </a:t>
            </a:r>
            <a:r>
              <a:rPr sz="1200" b="1" spc="-140" dirty="0">
                <a:solidFill>
                  <a:srgbClr val="009999"/>
                </a:solidFill>
                <a:latin typeface="Verdana"/>
                <a:cs typeface="Verdana"/>
              </a:rPr>
              <a:t>лиц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4" name="object 49"/>
          <p:cNvSpPr txBox="1"/>
          <p:nvPr/>
        </p:nvSpPr>
        <p:spPr>
          <a:xfrm>
            <a:off x="1927066" y="4134941"/>
            <a:ext cx="102235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 err="1" smtClean="0">
                <a:solidFill>
                  <a:srgbClr val="009999"/>
                </a:solidFill>
                <a:latin typeface="Verdana"/>
                <a:cs typeface="Verdana"/>
              </a:rPr>
              <a:t>Налог</a:t>
            </a:r>
            <a:r>
              <a:rPr lang="ru-RU" sz="1200" b="1" spc="-125" dirty="0" smtClean="0">
                <a:solidFill>
                  <a:srgbClr val="009999"/>
                </a:solidFill>
                <a:latin typeface="Verdana"/>
                <a:cs typeface="Verdana"/>
              </a:rPr>
              <a:t>и  на</a:t>
            </a:r>
          </a:p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25" dirty="0" err="1" smtClean="0">
                <a:solidFill>
                  <a:srgbClr val="009999"/>
                </a:solidFill>
                <a:latin typeface="Verdana"/>
                <a:cs typeface="Verdana"/>
              </a:rPr>
              <a:t>Соввокупный</a:t>
            </a:r>
            <a:r>
              <a:rPr lang="ru-RU" sz="1200" b="1" spc="-125" dirty="0" smtClean="0">
                <a:solidFill>
                  <a:srgbClr val="009999"/>
                </a:solidFill>
                <a:latin typeface="Verdana"/>
                <a:cs typeface="Verdana"/>
              </a:rPr>
              <a:t>  доход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5" name="object 42"/>
          <p:cNvSpPr txBox="1"/>
          <p:nvPr/>
        </p:nvSpPr>
        <p:spPr>
          <a:xfrm>
            <a:off x="2101055" y="5691440"/>
            <a:ext cx="9302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sz="1200" b="1" spc="-130" dirty="0">
                <a:solidFill>
                  <a:srgbClr val="009999"/>
                </a:solidFill>
                <a:latin typeface="Verdana"/>
                <a:cs typeface="Verdana"/>
              </a:rPr>
              <a:t>Налоги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110" dirty="0">
                <a:solidFill>
                  <a:srgbClr val="009999"/>
                </a:solidFill>
                <a:latin typeface="Verdana"/>
                <a:cs typeface="Verdana"/>
              </a:rPr>
              <a:t>им</a:t>
            </a:r>
            <a:r>
              <a:rPr sz="1200" b="1" spc="-60" dirty="0">
                <a:solidFill>
                  <a:srgbClr val="009999"/>
                </a:solidFill>
                <a:latin typeface="Verdana"/>
                <a:cs typeface="Verdana"/>
              </a:rPr>
              <a:t>у</a:t>
            </a:r>
            <a:r>
              <a:rPr sz="1200" b="1" spc="-80" dirty="0">
                <a:solidFill>
                  <a:srgbClr val="009999"/>
                </a:solidFill>
                <a:latin typeface="Verdana"/>
                <a:cs typeface="Verdana"/>
              </a:rPr>
              <a:t>щ</a:t>
            </a:r>
            <a:r>
              <a:rPr sz="1200" b="1" dirty="0">
                <a:solidFill>
                  <a:srgbClr val="009999"/>
                </a:solidFill>
                <a:latin typeface="Verdana"/>
                <a:cs typeface="Verdana"/>
              </a:rPr>
              <a:t>ес</a:t>
            </a:r>
            <a:r>
              <a:rPr sz="1200" b="1" spc="5" dirty="0">
                <a:solidFill>
                  <a:srgbClr val="009999"/>
                </a:solidFill>
                <a:latin typeface="Verdana"/>
                <a:cs typeface="Verdana"/>
              </a:rPr>
              <a:t>т</a:t>
            </a:r>
            <a:r>
              <a:rPr sz="1200" b="1" spc="-175" dirty="0">
                <a:solidFill>
                  <a:srgbClr val="009999"/>
                </a:solidFill>
                <a:latin typeface="Verdana"/>
                <a:cs typeface="Verdana"/>
              </a:rPr>
              <a:t>в</a:t>
            </a:r>
            <a:r>
              <a:rPr sz="1200" b="1" spc="-60" dirty="0">
                <a:solidFill>
                  <a:srgbClr val="009999"/>
                </a:solidFill>
                <a:latin typeface="Verdana"/>
                <a:cs typeface="Verdana"/>
              </a:rPr>
              <a:t>о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6" name="object 50"/>
          <p:cNvSpPr txBox="1"/>
          <p:nvPr/>
        </p:nvSpPr>
        <p:spPr>
          <a:xfrm>
            <a:off x="3808471" y="5822065"/>
            <a:ext cx="1000760" cy="578748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1905" algn="ctr">
              <a:lnSpc>
                <a:spcPct val="104200"/>
              </a:lnSpc>
              <a:spcBef>
                <a:spcPts val="145"/>
              </a:spcBef>
            </a:pPr>
            <a:r>
              <a:rPr sz="1200" b="1" spc="-135" dirty="0">
                <a:solidFill>
                  <a:srgbClr val="009999"/>
                </a:solidFill>
                <a:latin typeface="Verdana"/>
                <a:cs typeface="Verdana"/>
              </a:rPr>
              <a:t>Акцизы </a:t>
            </a:r>
            <a:r>
              <a:rPr sz="1200" b="1" spc="-105" dirty="0">
                <a:solidFill>
                  <a:srgbClr val="009999"/>
                </a:solidFill>
                <a:latin typeface="Verdana"/>
                <a:cs typeface="Verdana"/>
              </a:rPr>
              <a:t>по  </a:t>
            </a:r>
            <a:r>
              <a:rPr sz="1100" b="1" spc="-65" dirty="0">
                <a:solidFill>
                  <a:srgbClr val="009999"/>
                </a:solidFill>
                <a:latin typeface="Verdana"/>
                <a:cs typeface="Verdana"/>
              </a:rPr>
              <a:t>под</a:t>
            </a:r>
            <a:r>
              <a:rPr sz="1100" b="1" spc="-55" dirty="0">
                <a:solidFill>
                  <a:srgbClr val="009999"/>
                </a:solidFill>
                <a:latin typeface="Verdana"/>
                <a:cs typeface="Verdana"/>
              </a:rPr>
              <a:t>а</a:t>
            </a:r>
            <a:r>
              <a:rPr sz="1100" b="1" spc="-150" dirty="0">
                <a:solidFill>
                  <a:srgbClr val="009999"/>
                </a:solidFill>
                <a:latin typeface="Verdana"/>
                <a:cs typeface="Verdana"/>
              </a:rPr>
              <a:t>к</a:t>
            </a:r>
            <a:r>
              <a:rPr sz="1100" b="1" spc="-120" dirty="0">
                <a:solidFill>
                  <a:srgbClr val="009999"/>
                </a:solidFill>
                <a:latin typeface="Verdana"/>
                <a:cs typeface="Verdana"/>
              </a:rPr>
              <a:t>ци</a:t>
            </a:r>
            <a:r>
              <a:rPr sz="1100" b="1" spc="-110" dirty="0">
                <a:solidFill>
                  <a:srgbClr val="009999"/>
                </a:solidFill>
                <a:latin typeface="Verdana"/>
                <a:cs typeface="Verdana"/>
              </a:rPr>
              <a:t>з</a:t>
            </a:r>
            <a:r>
              <a:rPr sz="1100" b="1" spc="-100" dirty="0">
                <a:solidFill>
                  <a:srgbClr val="009999"/>
                </a:solidFill>
                <a:latin typeface="Verdana"/>
                <a:cs typeface="Verdana"/>
              </a:rPr>
              <a:t>ным  </a:t>
            </a:r>
            <a:r>
              <a:rPr sz="1200" b="1" spc="-55" dirty="0">
                <a:solidFill>
                  <a:srgbClr val="009999"/>
                </a:solidFill>
                <a:latin typeface="Verdana"/>
                <a:cs typeface="Verdana"/>
              </a:rPr>
              <a:t>товарам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7" name="object 49"/>
          <p:cNvSpPr txBox="1"/>
          <p:nvPr/>
        </p:nvSpPr>
        <p:spPr>
          <a:xfrm>
            <a:off x="5977715" y="4317281"/>
            <a:ext cx="1022351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Налог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145" dirty="0">
                <a:solidFill>
                  <a:srgbClr val="009999"/>
                </a:solidFill>
                <a:latin typeface="Verdana"/>
                <a:cs typeface="Verdana"/>
              </a:rPr>
              <a:t>прибыль  </a:t>
            </a:r>
            <a:r>
              <a:rPr sz="1200" b="1" spc="-95" dirty="0">
                <a:solidFill>
                  <a:srgbClr val="009999"/>
                </a:solidFill>
                <a:latin typeface="Verdana"/>
                <a:cs typeface="Verdana"/>
              </a:rPr>
              <a:t>организац</a:t>
            </a:r>
            <a:r>
              <a:rPr sz="1200" b="1" spc="-150" dirty="0">
                <a:solidFill>
                  <a:srgbClr val="009999"/>
                </a:solidFill>
                <a:latin typeface="Verdana"/>
                <a:cs typeface="Verdana"/>
              </a:rPr>
              <a:t>ий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8" name="object 52"/>
          <p:cNvSpPr txBox="1"/>
          <p:nvPr/>
        </p:nvSpPr>
        <p:spPr>
          <a:xfrm>
            <a:off x="5447490" y="5870762"/>
            <a:ext cx="10604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75"/>
              </a:lnSpc>
              <a:spcBef>
                <a:spcPts val="100"/>
              </a:spcBef>
            </a:pPr>
            <a:r>
              <a:rPr sz="900" b="1" spc="-55" dirty="0">
                <a:solidFill>
                  <a:srgbClr val="009999"/>
                </a:solidFill>
                <a:latin typeface="Verdana"/>
                <a:cs typeface="Verdana"/>
              </a:rPr>
              <a:t>Государственная</a:t>
            </a:r>
            <a:endParaRPr sz="900" dirty="0">
              <a:solidFill>
                <a:srgbClr val="009999"/>
              </a:solidFill>
              <a:latin typeface="Verdana"/>
              <a:cs typeface="Verdana"/>
            </a:endParaRPr>
          </a:p>
          <a:p>
            <a:pPr algn="ctr">
              <a:lnSpc>
                <a:spcPts val="1435"/>
              </a:lnSpc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пошлина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841203" y="3572175"/>
            <a:ext cx="18051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3065483" y="3926840"/>
            <a:ext cx="861414" cy="390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089566" y="4126240"/>
            <a:ext cx="1050386" cy="1492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308851" y="4221088"/>
            <a:ext cx="183831" cy="1204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5220072" y="3430742"/>
            <a:ext cx="1900009" cy="45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5058468" y="3903317"/>
            <a:ext cx="837333" cy="66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4870601" y="4160077"/>
            <a:ext cx="687453" cy="1339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81" y="4887159"/>
            <a:ext cx="2255652" cy="1818620"/>
          </a:xfrm>
          <a:prstGeom prst="rect">
            <a:avLst/>
          </a:prstGeom>
        </p:spPr>
      </p:pic>
      <p:sp>
        <p:nvSpPr>
          <p:cNvPr id="4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0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7" name="object 9"/>
          <p:cNvSpPr/>
          <p:nvPr/>
        </p:nvSpPr>
        <p:spPr>
          <a:xfrm>
            <a:off x="1835696" y="854368"/>
            <a:ext cx="7164384" cy="88696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7" name="object 7"/>
          <p:cNvSpPr txBox="1"/>
          <p:nvPr/>
        </p:nvSpPr>
        <p:spPr>
          <a:xfrm>
            <a:off x="1986789" y="909954"/>
            <a:ext cx="665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2105" algn="l"/>
                <a:tab pos="1448435" algn="l"/>
                <a:tab pos="1797050" algn="l"/>
                <a:tab pos="2522855" algn="l"/>
                <a:tab pos="3825875" algn="l"/>
                <a:tab pos="4958715" algn="l"/>
                <a:tab pos="5435600" algn="l"/>
              </a:tabLst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600" i="1" spc="-200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платежи	</a:t>
            </a:r>
            <a:r>
              <a:rPr sz="1600" i="1" spc="-204" dirty="0">
                <a:solidFill>
                  <a:schemeClr val="bg1"/>
                </a:solidFill>
                <a:latin typeface="Verdana"/>
                <a:cs typeface="Verdana"/>
              </a:rPr>
              <a:t>в	</a:t>
            </a:r>
            <a:r>
              <a:rPr sz="1600" i="1" spc="-55" dirty="0">
                <a:solidFill>
                  <a:schemeClr val="bg1"/>
                </a:solidFill>
                <a:latin typeface="Verdana"/>
                <a:cs typeface="Verdana"/>
              </a:rPr>
              <a:t>виде	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штрафов,	</a:t>
            </a:r>
            <a:r>
              <a:rPr sz="1600" i="1" spc="5" dirty="0">
                <a:solidFill>
                  <a:schemeClr val="bg1"/>
                </a:solidFill>
                <a:latin typeface="Verdana"/>
                <a:cs typeface="Verdana"/>
              </a:rPr>
              <a:t>санкций	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	</a:t>
            </a:r>
            <a:r>
              <a:rPr sz="1600" i="1" spc="20" dirty="0">
                <a:solidFill>
                  <a:schemeClr val="bg1"/>
                </a:solidFill>
                <a:latin typeface="Verdana"/>
                <a:cs typeface="Verdana"/>
              </a:rPr>
              <a:t>нарушение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6788" y="1190143"/>
            <a:ext cx="66567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0745" algn="l"/>
                <a:tab pos="3263900" algn="l"/>
                <a:tab pos="3736340" algn="l"/>
                <a:tab pos="5278755" algn="l"/>
              </a:tabLst>
            </a:pP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законодательства,	платежи	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	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пользование	</a:t>
            </a:r>
            <a:r>
              <a:rPr sz="1600" i="1" spc="55" dirty="0">
                <a:solidFill>
                  <a:schemeClr val="bg1"/>
                </a:solidFill>
                <a:latin typeface="Verdana"/>
                <a:cs typeface="Verdana"/>
              </a:rPr>
              <a:t>имуществом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86788" y="1397584"/>
            <a:ext cx="511429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государства, </a:t>
            </a:r>
            <a:r>
              <a:rPr sz="1600" i="1" spc="25" dirty="0">
                <a:solidFill>
                  <a:schemeClr val="bg1"/>
                </a:solidFill>
                <a:latin typeface="Verdana"/>
                <a:cs typeface="Verdana"/>
              </a:rPr>
              <a:t>средства 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самообложения</a:t>
            </a:r>
            <a:r>
              <a:rPr sz="1600" i="1" spc="-3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dirty="0">
                <a:solidFill>
                  <a:schemeClr val="bg1"/>
                </a:solidFill>
                <a:latin typeface="Verdana"/>
                <a:cs typeface="Verdana"/>
              </a:rPr>
              <a:t>граждан</a:t>
            </a:r>
          </a:p>
        </p:txBody>
      </p:sp>
      <p:sp>
        <p:nvSpPr>
          <p:cNvPr id="10" name="object 10"/>
          <p:cNvSpPr/>
          <p:nvPr/>
        </p:nvSpPr>
        <p:spPr>
          <a:xfrm>
            <a:off x="362712" y="1735035"/>
            <a:ext cx="7449648" cy="4464685"/>
          </a:xfrm>
          <a:custGeom>
            <a:avLst/>
            <a:gdLst/>
            <a:ahLst/>
            <a:cxnLst/>
            <a:rect l="l" t="t" r="r" b="b"/>
            <a:pathLst>
              <a:path w="6409055" h="4464685">
                <a:moveTo>
                  <a:pt x="0" y="4464558"/>
                </a:moveTo>
                <a:lnTo>
                  <a:pt x="6408674" y="4464558"/>
                </a:lnTo>
                <a:lnTo>
                  <a:pt x="6408674" y="0"/>
                </a:lnTo>
                <a:lnTo>
                  <a:pt x="0" y="0"/>
                </a:lnTo>
                <a:lnTo>
                  <a:pt x="0" y="4464558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0789" y="195745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1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1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98753" y="1947165"/>
            <a:ext cx="184403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9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98752" y="2130045"/>
            <a:ext cx="31400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5285" algn="l"/>
                <a:tab pos="723900" algn="l"/>
                <a:tab pos="1111250" algn="l"/>
                <a:tab pos="2440305" algn="l"/>
              </a:tabLst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	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К	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нен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ло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вым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хо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да</a:t>
            </a:r>
            <a:r>
              <a:rPr sz="1200" i="1" spc="180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13147" y="2130045"/>
            <a:ext cx="7981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84520" y="2130045"/>
            <a:ext cx="828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относятся: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98752" y="2313179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3050" algn="l"/>
                <a:tab pos="1043940" algn="l"/>
                <a:tab pos="1417955" algn="l"/>
                <a:tab pos="2767965" algn="l"/>
                <a:tab pos="3912870" algn="l"/>
                <a:tab pos="5229860" algn="l"/>
              </a:tabLst>
            </a:pP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ды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200" i="1" spc="-120" dirty="0">
                <a:solidFill>
                  <a:schemeClr val="bg1"/>
                </a:solidFill>
                <a:latin typeface="Verdana"/>
                <a:cs typeface="Verdana"/>
              </a:rPr>
              <a:t>з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4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-100" dirty="0">
                <a:solidFill>
                  <a:schemeClr val="bg1"/>
                </a:solidFill>
                <a:latin typeface="Verdana"/>
                <a:cs typeface="Verdana"/>
              </a:rPr>
              <a:t>ия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70" dirty="0">
                <a:solidFill>
                  <a:schemeClr val="bg1"/>
                </a:solidFill>
                <a:latin typeface="Verdana"/>
                <a:cs typeface="Verdana"/>
              </a:rPr>
              <a:t>им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105" dirty="0">
                <a:solidFill>
                  <a:schemeClr val="bg1"/>
                </a:solidFill>
                <a:latin typeface="Verdana"/>
                <a:cs typeface="Verdana"/>
              </a:rPr>
              <a:t>щес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тва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0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-9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spc="105" dirty="0">
                <a:solidFill>
                  <a:schemeClr val="bg1"/>
                </a:solidFill>
                <a:latin typeface="Verdana"/>
                <a:cs typeface="Verdana"/>
              </a:rPr>
              <a:t>щ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16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98751" y="2496059"/>
            <a:ext cx="53162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1790" algn="l"/>
                <a:tab pos="2152015" algn="l"/>
                <a:tab pos="3646170" algn="l"/>
                <a:tab pos="5132070" algn="l"/>
              </a:tabLst>
            </a:pP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рствен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й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му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ни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ц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й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200" i="1" spc="16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твен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200" i="1" spc="-75" dirty="0">
                <a:solidFill>
                  <a:schemeClr val="bg1"/>
                </a:solidFill>
                <a:latin typeface="Verdana"/>
                <a:cs typeface="Verdana"/>
              </a:rPr>
              <a:t>и,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за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98753" y="2678939"/>
            <a:ext cx="5315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исключением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автономных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учреждений,</a:t>
            </a:r>
            <a:r>
              <a:rPr sz="1200" i="1" spc="3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98752" y="2861818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муниципальных</a:t>
            </a:r>
            <a:r>
              <a:rPr sz="1200" i="1" spc="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унитарных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98752" y="3044698"/>
            <a:ext cx="2794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предприятий,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</a:t>
            </a:r>
            <a:r>
              <a:rPr sz="1200" i="1" spc="-2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казенных;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8751" y="3227579"/>
            <a:ext cx="53174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200" i="1" spc="-55" dirty="0">
                <a:solidFill>
                  <a:schemeClr val="bg1"/>
                </a:solidFill>
                <a:latin typeface="Verdana"/>
                <a:cs typeface="Verdana"/>
              </a:rPr>
              <a:t>доходы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продажи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(кроме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акций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иных</a:t>
            </a:r>
            <a:r>
              <a:rPr sz="1200" i="1" spc="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140" dirty="0">
                <a:solidFill>
                  <a:schemeClr val="bg1"/>
                </a:solidFill>
                <a:latin typeface="Verdana"/>
                <a:cs typeface="Verdana"/>
              </a:rPr>
              <a:t>форм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98752" y="3410458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  <a:tab pos="1022985" algn="l"/>
                <a:tab pos="1963420" algn="l"/>
                <a:tab pos="3470910" algn="l"/>
                <a:tab pos="4286250" algn="l"/>
              </a:tabLst>
            </a:pP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ч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5" dirty="0">
                <a:solidFill>
                  <a:schemeClr val="bg1"/>
                </a:solidFill>
                <a:latin typeface="Verdana"/>
                <a:cs typeface="Verdana"/>
              </a:rPr>
              <a:t>ти</a:t>
            </a:r>
            <a:r>
              <a:rPr sz="1200" i="1" spc="-16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90" dirty="0">
                <a:solidFill>
                  <a:schemeClr val="bg1"/>
                </a:solidFill>
                <a:latin typeface="Verdana"/>
                <a:cs typeface="Verdana"/>
              </a:rPr>
              <a:t>к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200" i="1" spc="10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ле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рственны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20" dirty="0">
                <a:solidFill>
                  <a:schemeClr val="bg1"/>
                </a:solidFill>
                <a:latin typeface="Verdana"/>
                <a:cs typeface="Verdana"/>
              </a:rPr>
              <a:t>з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р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це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ных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98752" y="3593415"/>
            <a:ext cx="49269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3465" algn="l"/>
                <a:tab pos="1463675" algn="l"/>
                <a:tab pos="2795270" algn="l"/>
                <a:tab pos="3807460" algn="l"/>
              </a:tabLst>
            </a:pP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металлов	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и	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драгоценных	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камней),	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находящегося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17817" y="3593415"/>
            <a:ext cx="971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98750" y="3776599"/>
            <a:ext cx="5681561" cy="2502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муниципальной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собственности,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за  исключением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движимого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автономных 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учреждений,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унитарных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предприятий,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</a:t>
            </a:r>
            <a:r>
              <a:rPr sz="1200" i="1" spc="-2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казенных;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доходы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платных услуг,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оказываемых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казенными</a:t>
            </a:r>
            <a:r>
              <a:rPr sz="1200" i="1" spc="-2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учреждениями;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</a:pP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полученные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результате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применения </a:t>
            </a:r>
            <a:r>
              <a:rPr sz="1200" i="1" spc="100" dirty="0">
                <a:solidFill>
                  <a:schemeClr val="bg1"/>
                </a:solidFill>
                <a:latin typeface="Verdana"/>
                <a:cs typeface="Verdana"/>
              </a:rPr>
              <a:t>мер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гражданско-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правовой,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административной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уголовной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ответственности,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штрафы,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конфискации,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компенсации,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полученные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возмещение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вреда,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причиненного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субъектам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муниципальным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образованиям,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иные </a:t>
            </a:r>
            <a:r>
              <a:rPr sz="1200" i="1" spc="65" dirty="0">
                <a:solidFill>
                  <a:schemeClr val="bg1"/>
                </a:solidFill>
                <a:latin typeface="Verdana"/>
                <a:cs typeface="Verdana"/>
              </a:rPr>
              <a:t>суммы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принудительного </a:t>
            </a:r>
            <a:r>
              <a:rPr sz="1200" i="1" spc="-130" dirty="0">
                <a:solidFill>
                  <a:schemeClr val="bg1"/>
                </a:solidFill>
                <a:latin typeface="Verdana"/>
                <a:cs typeface="Verdana"/>
              </a:rPr>
              <a:t>изъятия;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04139" indent="-91440" algn="just">
              <a:lnSpc>
                <a:spcPct val="100000"/>
              </a:lnSpc>
              <a:buFont typeface="Verdana"/>
              <a:buChar char="-"/>
              <a:tabLst>
                <a:tab pos="104139" algn="l"/>
              </a:tabLst>
            </a:pP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средства самообложения</a:t>
            </a:r>
            <a:r>
              <a:rPr sz="1200" i="1" spc="-1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граждан;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04139" indent="-91440" algn="just">
              <a:lnSpc>
                <a:spcPct val="100000"/>
              </a:lnSpc>
              <a:buFont typeface="Verdana"/>
              <a:buChar char="-"/>
              <a:tabLst>
                <a:tab pos="104139" algn="l"/>
              </a:tabLst>
            </a:pP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иные неналоговые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доходы</a:t>
            </a:r>
            <a:r>
              <a:rPr sz="1200" i="1" spc="1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1" name="object 8"/>
          <p:cNvSpPr txBox="1"/>
          <p:nvPr/>
        </p:nvSpPr>
        <p:spPr>
          <a:xfrm>
            <a:off x="797633" y="404687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FF0000"/>
                </a:solidFill>
                <a:latin typeface="Verdana"/>
                <a:cs typeface="Verdana"/>
              </a:rPr>
              <a:t>НЕНАЛОГОВЫЕ  ДОХОДЫ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36" name="object 12"/>
          <p:cNvSpPr/>
          <p:nvPr/>
        </p:nvSpPr>
        <p:spPr>
          <a:xfrm>
            <a:off x="974806" y="2130045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68" y="2396528"/>
            <a:ext cx="2604663" cy="1953497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pic>
        <p:nvPicPr>
          <p:cNvPr id="62" name="Picture 2" descr="https://mass-images.pro/files/preview/2/14/f94f733167c828797cdf68722ccee769.png?16388889269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7213" y="2104876"/>
            <a:ext cx="3837207" cy="2137614"/>
          </a:xfrm>
          <a:prstGeom prst="rect">
            <a:avLst/>
          </a:prstGeom>
          <a:noFill/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ОТЧЕТНЫЙ  ФИНАНСОВЫЙ  ГОД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год, который завершился.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76492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6873" y="163946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891" y="1766464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67789" y="1772817"/>
            <a:ext cx="68099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4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год, 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предшествующий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текущему </a:t>
            </a:r>
            <a:r>
              <a:rPr lang="ru-RU" sz="1400" i="1" spc="45" dirty="0">
                <a:solidFill>
                  <a:schemeClr val="bg1"/>
                </a:solidFill>
                <a:latin typeface="Verdana"/>
                <a:cs typeface="Verdana"/>
              </a:rPr>
              <a:t>финансовому </a:t>
            </a:r>
            <a:r>
              <a:rPr lang="ru-RU" sz="1400" i="1" spc="-45" dirty="0">
                <a:solidFill>
                  <a:schemeClr val="bg1"/>
                </a:solidFill>
                <a:latin typeface="Verdana"/>
                <a:cs typeface="Verdana"/>
              </a:rPr>
              <a:t>году</a:t>
            </a:r>
            <a:r>
              <a:rPr lang="ru-RU" sz="14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618" y="178744"/>
            <a:ext cx="3249450" cy="408467"/>
          </a:xfrm>
          <a:prstGeom prst="rect">
            <a:avLst/>
          </a:prstGeom>
        </p:spPr>
      </p:pic>
      <p:sp>
        <p:nvSpPr>
          <p:cNvPr id="42" name="object 8"/>
          <p:cNvSpPr txBox="1"/>
          <p:nvPr/>
        </p:nvSpPr>
        <p:spPr>
          <a:xfrm>
            <a:off x="108986" y="2402411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ОЧЕРЕДНОЙ  ФИНАНСОВЫЙ   ГОД</a:t>
            </a:r>
          </a:p>
        </p:txBody>
      </p:sp>
      <p:sp>
        <p:nvSpPr>
          <p:cNvPr id="52" name="object 10"/>
          <p:cNvSpPr/>
          <p:nvPr/>
        </p:nvSpPr>
        <p:spPr>
          <a:xfrm>
            <a:off x="582163" y="3426292"/>
            <a:ext cx="7830438" cy="76492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955675">
              <a:lnSpc>
                <a:spcPct val="100000"/>
              </a:lnSpc>
            </a:pPr>
            <a:endParaRPr lang="ru-RU" sz="1400" b="1" i="1" spc="-2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>
              <a:lnSpc>
                <a:spcPct val="100000"/>
              </a:lnSpc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dirty="0">
              <a:solidFill>
                <a:schemeClr val="bg1"/>
              </a:solidFill>
              <a:cs typeface="Trebuchet MS"/>
            </a:endParaRPr>
          </a:p>
          <a:p>
            <a:pPr marL="955675">
              <a:lnSpc>
                <a:spcPct val="100000"/>
              </a:lnSpc>
            </a:pP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65" dirty="0">
                <a:solidFill>
                  <a:schemeClr val="bg1"/>
                </a:solidFill>
                <a:latin typeface="Verdana"/>
                <a:cs typeface="Verdana"/>
              </a:rPr>
              <a:t>год, 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следующий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текущим </a:t>
            </a:r>
            <a:r>
              <a:rPr lang="ru-RU" sz="1400" i="1" spc="35" dirty="0">
                <a:solidFill>
                  <a:schemeClr val="bg1"/>
                </a:solidFill>
                <a:latin typeface="Verdana"/>
                <a:cs typeface="Verdana"/>
              </a:rPr>
              <a:t>финансовым</a:t>
            </a:r>
            <a:r>
              <a:rPr lang="ru-RU" sz="1400" i="1" spc="-3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5" dirty="0">
                <a:solidFill>
                  <a:schemeClr val="bg1"/>
                </a:solidFill>
                <a:latin typeface="Verdana"/>
                <a:cs typeface="Verdana"/>
              </a:rPr>
              <a:t>годом </a:t>
            </a: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4" name="object 11"/>
          <p:cNvSpPr/>
          <p:nvPr/>
        </p:nvSpPr>
        <p:spPr>
          <a:xfrm>
            <a:off x="586264" y="349223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55" name="object 12"/>
          <p:cNvSpPr/>
          <p:nvPr/>
        </p:nvSpPr>
        <p:spPr>
          <a:xfrm>
            <a:off x="660891" y="3663009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9"/>
          <p:cNvSpPr txBox="1"/>
          <p:nvPr/>
        </p:nvSpPr>
        <p:spPr>
          <a:xfrm>
            <a:off x="613762" y="2979936"/>
            <a:ext cx="8059282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год, который будет за текущим годом.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57" name="object 6"/>
          <p:cNvSpPr txBox="1"/>
          <p:nvPr/>
        </p:nvSpPr>
        <p:spPr>
          <a:xfrm>
            <a:off x="608959" y="4169434"/>
            <a:ext cx="817999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ОБОСНОВАНИЕ  БЮДЖЕТНЫХ АССИГНОВАНИЙ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2228431" y="5261423"/>
            <a:ext cx="665924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ru-RU" sz="1400" i="1" spc="-75" dirty="0" smtClean="0">
                <a:solidFill>
                  <a:schemeClr val="bg1"/>
                </a:solidFill>
                <a:latin typeface="Verdana"/>
                <a:cs typeface="Verdana"/>
              </a:rPr>
              <a:t>- документ, содержащий информацию о бюджетных средствах в очередном финансовом году (очередном финансовом году и плановом периоде).</a:t>
            </a:r>
            <a:endParaRPr sz="1400" i="1" spc="-7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1125204" y="5807078"/>
            <a:ext cx="7547840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4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документ, характеризующий бюджетные ассигнования в </a:t>
            </a:r>
          </a:p>
          <a:p>
            <a:pPr marL="12700">
              <a:lnSpc>
                <a:spcPct val="100000"/>
              </a:lnSpc>
            </a:pP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            очередном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финансовом году (очередном финансовом году и плановом </a:t>
            </a: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</a:t>
            </a:r>
          </a:p>
          <a:p>
            <a:pPr marL="12700">
              <a:lnSpc>
                <a:spcPct val="100000"/>
              </a:lnSpc>
            </a:pP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           периоде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)»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586753" y="583762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670281" y="5977320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ПОЛУЧАТЕЛЬ СРЕДСТВ  БЮДЖЕТА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орган, либо находящееся в ведении данного органа казенное учреждение, которое имеет право расходовать средства бюджета.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205438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«- орган государственной власти (государственный орган), орган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  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управления государственным внебюджетным фондом, орган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   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местного самоуправления, орган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lang="ru-RU"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нистрации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, находящееся в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ведении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главного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распорядителя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(распорядителя)  бюджетных средств </a:t>
            </a:r>
          </a:p>
          <a:p>
            <a:pPr algn="just"/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казенное учреждение, имеющие право на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принятие и (или) исполнение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бюджетных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обязательств от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имени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публично-правового образования за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счет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средств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соответствующего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бюджета, если иное не установлено </a:t>
            </a:r>
          </a:p>
          <a:p>
            <a:pPr algn="just"/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настоящим Кодексом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».</a:t>
            </a: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0281" y="229428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7150" y="242495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586753" y="369212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ПУБЛИЧНЫЕ   ОБЯЗАТЕЛЬСТВА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222337" y="4234539"/>
            <a:ext cx="665924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 обязательства публично-правового образования, вытекающие из нормативных актов (законов, постановлений, распоряжений и др.), перед населением, организациями, другими публично-правовыми образованиями</a:t>
            </a:r>
          </a:p>
        </p:txBody>
      </p:sp>
      <p:sp>
        <p:nvSpPr>
          <p:cNvPr id="59" name="object 10"/>
          <p:cNvSpPr/>
          <p:nvPr/>
        </p:nvSpPr>
        <p:spPr>
          <a:xfrm>
            <a:off x="638400" y="5107161"/>
            <a:ext cx="8076703" cy="1369041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«- обусловленные законом, иным нормативным правовым актом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нормативным правовым актом размере или имеющие установленный указанным законом, актом порядок его определения (расчета, индексации)»</a:t>
            </a:r>
          </a:p>
        </p:txBody>
      </p:sp>
      <p:sp>
        <p:nvSpPr>
          <p:cNvPr id="60" name="object 11"/>
          <p:cNvSpPr/>
          <p:nvPr/>
        </p:nvSpPr>
        <p:spPr>
          <a:xfrm>
            <a:off x="670280" y="54872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754297" y="568908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1" y="31784"/>
            <a:ext cx="321375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5" y="794801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муниципальный округ»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2025 год и на плановый период 2026 и 2026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решением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Холм-Жирковского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окружного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Совета депутатов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от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27 февраля 2025 года №20.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45847" y="3303025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52" y="-165680"/>
            <a:ext cx="3079759" cy="2868227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7212350" y="2187103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РАСХОДНЫЕ  ОБЯЗАТЕЛЬСТВА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9512" y="1061387"/>
            <a:ext cx="8587239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5536" y="2017079"/>
            <a:ext cx="7830438" cy="142227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    </a:t>
            </a:r>
            <a:r>
              <a:rPr lang="ru-RU" sz="12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обусловленные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законом,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иным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нормативным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правовым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актом </a:t>
            </a:r>
            <a:r>
              <a:rPr lang="ru-RU" sz="1200" i="1" spc="10" dirty="0" smtClean="0">
                <a:solidFill>
                  <a:schemeClr val="bg1"/>
                </a:solidFill>
                <a:latin typeface="Verdana"/>
                <a:cs typeface="Verdana"/>
              </a:rPr>
              <a:t>договором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lang="ru-RU"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80" dirty="0" smtClean="0">
                <a:solidFill>
                  <a:schemeClr val="bg1"/>
                </a:solidFill>
                <a:latin typeface="Verdana"/>
                <a:cs typeface="Verdana"/>
              </a:rPr>
              <a:t>    </a:t>
            </a: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80" dirty="0" smtClean="0">
                <a:solidFill>
                  <a:schemeClr val="bg1"/>
                </a:solidFill>
                <a:latin typeface="Verdana"/>
                <a:cs typeface="Verdana"/>
              </a:rPr>
              <a:t>            </a:t>
            </a:r>
            <a:r>
              <a:rPr lang="ru-RU" sz="1200" i="1" spc="30" dirty="0" smtClean="0">
                <a:solidFill>
                  <a:schemeClr val="bg1"/>
                </a:solidFill>
                <a:latin typeface="Verdana"/>
                <a:cs typeface="Verdana"/>
              </a:rPr>
              <a:t>соглашением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обязанности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публично-правового 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образования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(Российской </a:t>
            </a:r>
            <a:endParaRPr lang="ru-RU" sz="1200" i="1" spc="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200" i="1" spc="5" dirty="0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lang="ru-RU" sz="1200" i="1" spc="-20" dirty="0">
                <a:solidFill>
                  <a:schemeClr val="bg1"/>
                </a:solidFill>
                <a:latin typeface="Verdana"/>
                <a:cs typeface="Verdana"/>
              </a:rPr>
              <a:t>муниципального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образования)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 </a:t>
            </a:r>
            <a:endParaRPr lang="ru-RU" sz="1200" i="1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</a:t>
            </a:r>
            <a:r>
              <a:rPr lang="ru-RU" sz="1200" i="1" spc="-10" dirty="0" smtClean="0">
                <a:solidFill>
                  <a:schemeClr val="bg1"/>
                </a:solidFill>
                <a:latin typeface="Verdana"/>
                <a:cs typeface="Verdana"/>
              </a:rPr>
              <a:t>действующего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от 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его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имени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казенного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учреждения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предоставить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физическому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  </a:t>
            </a:r>
            <a:endParaRPr lang="ru-RU" sz="1200" i="1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</a:t>
            </a:r>
            <a:r>
              <a:rPr lang="ru-RU" sz="1200" i="1" dirty="0" smtClean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лицу,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иному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публично-правовому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образованию, 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субъекту </a:t>
            </a:r>
            <a:endParaRPr lang="ru-RU" sz="1200" i="1" spc="-3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</a:t>
            </a:r>
            <a:r>
              <a:rPr lang="ru-RU" sz="1200" i="1" spc="10" dirty="0" smtClean="0">
                <a:solidFill>
                  <a:schemeClr val="bg1"/>
                </a:solidFill>
                <a:latin typeface="Verdana"/>
                <a:cs typeface="Verdana"/>
              </a:rPr>
              <a:t>международного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права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средства 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соответствующего 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3132" y="250678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4297" y="265667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1714771" y="350901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РАСХОДЫ   БЮДЖЕТА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222337" y="4234539"/>
            <a:ext cx="665924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Выплачиваемые из бюджета денежные средства. </a:t>
            </a:r>
            <a:endParaRPr lang="ru-RU" sz="1400" i="1" spc="1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638400" y="5107161"/>
            <a:ext cx="8076703" cy="1369041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«- </a:t>
            </a:r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бюджета»</a:t>
            </a:r>
            <a:endParaRPr lang="ru-RU" sz="12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670280" y="54872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754297" y="568908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67" y="-13945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3870" y="80459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СУБВЕНЦИИ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2706" y="622432"/>
            <a:ext cx="8587239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3012" y="1513114"/>
            <a:ext cx="8424936" cy="2335133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marL="12700">
              <a:spcBef>
                <a:spcPts val="100"/>
              </a:spcBef>
            </a:pPr>
            <a:r>
              <a:rPr lang="ru-RU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</a:t>
            </a:r>
            <a:r>
              <a:rPr lang="ru-RU" sz="12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межбюджетные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трансферты</a:t>
            </a:r>
            <a:r>
              <a:rPr lang="ru-RU" sz="1200" i="1" dirty="0" smtClean="0">
                <a:solidFill>
                  <a:schemeClr val="bg1"/>
                </a:solidFill>
                <a:latin typeface="Verdana"/>
                <a:cs typeface="Verdana"/>
              </a:rPr>
              <a:t>:</a:t>
            </a:r>
          </a:p>
          <a:p>
            <a:pPr marL="12700">
              <a:spcBef>
                <a:spcPts val="100"/>
              </a:spcBef>
            </a:pP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               -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предоставляемые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из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федерального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бюджетам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субъектов Российской Федерации в    </a:t>
            </a:r>
          </a:p>
          <a:p>
            <a:pPr marL="12700">
              <a:spcBef>
                <a:spcPts val="100"/>
              </a:spcBef>
            </a:pP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целях финансового обеспечения расходных обязательств субъектов Российской Федерации и     </a:t>
            </a:r>
          </a:p>
          <a:p>
            <a:pPr marL="12700">
              <a:spcBef>
                <a:spcPts val="100"/>
              </a:spcBef>
            </a:pP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(или) </a:t>
            </a:r>
            <a:r>
              <a:rPr lang="ru-RU" sz="1200" spc="-40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образований, </a:t>
            </a: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spc="-55" dirty="0" smtClean="0">
                <a:solidFill>
                  <a:schemeClr val="bg1"/>
                </a:solidFill>
                <a:latin typeface="Verdana"/>
                <a:cs typeface="Verdana"/>
              </a:rPr>
              <a:t>выполнении 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endParaRPr lang="ru-RU" sz="1200" spc="2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              </a:t>
            </a:r>
            <a:r>
              <a:rPr lang="ru-RU" sz="1200" spc="15" dirty="0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переданных 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осуществления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субъектов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   </a:t>
            </a:r>
          </a:p>
          <a:p>
            <a:pPr marL="12700">
              <a:spcBef>
                <a:spcPts val="100"/>
              </a:spcBef>
            </a:pP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lang="ru-RU" sz="1200" spc="-7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местного 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5" dirty="0" smtClean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установленном</a:t>
            </a:r>
            <a:r>
              <a:rPr lang="ru-RU" sz="1200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55" dirty="0">
                <a:solidFill>
                  <a:schemeClr val="bg1"/>
                </a:solidFill>
                <a:latin typeface="Verdana"/>
                <a:cs typeface="Verdana"/>
              </a:rPr>
              <a:t>порядке;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84150" marR="508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spc="-15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-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lang="ru-RU" sz="1200" spc="-15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3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lang="ru-RU" sz="1200" spc="40" dirty="0">
                <a:solidFill>
                  <a:schemeClr val="bg1"/>
                </a:solidFill>
                <a:latin typeface="Verdana"/>
                <a:cs typeface="Verdana"/>
              </a:rPr>
              <a:t>местным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бюджетам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spc="-70" dirty="0">
                <a:solidFill>
                  <a:schemeClr val="bg1"/>
                </a:solidFill>
                <a:latin typeface="Verdana"/>
                <a:cs typeface="Verdana"/>
              </a:rPr>
              <a:t>целях </a:t>
            </a:r>
            <a:endParaRPr lang="ru-RU" sz="1200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</a:t>
            </a:r>
            <a:r>
              <a:rPr lang="ru-RU" sz="1200" spc="20" dirty="0" smtClean="0">
                <a:solidFill>
                  <a:schemeClr val="bg1"/>
                </a:solidFill>
                <a:latin typeface="Verdana"/>
                <a:cs typeface="Verdana"/>
              </a:rPr>
              <a:t>финансового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расходных  </a:t>
            </a:r>
            <a:r>
              <a:rPr lang="ru-RU" sz="1200" spc="-45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lang="ru-RU" sz="1200" spc="-40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образований,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               </a:t>
            </a:r>
          </a:p>
          <a:p>
            <a:pPr marL="12700" marR="5080" algn="just">
              <a:lnSpc>
                <a:spcPct val="100000"/>
              </a:lnSpc>
            </a:pP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              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при  </a:t>
            </a:r>
            <a:r>
              <a:rPr lang="ru-RU" sz="1200" spc="-50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Федерации,  </a:t>
            </a:r>
            <a:endParaRPr lang="ru-RU" sz="1200" spc="1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15" dirty="0" smtClean="0">
                <a:solidFill>
                  <a:schemeClr val="bg1"/>
                </a:solidFill>
                <a:latin typeface="Verdana"/>
                <a:cs typeface="Verdana"/>
              </a:rPr>
              <a:t>             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переданных 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lang="ru-RU" sz="1200" spc="-15" dirty="0">
                <a:solidFill>
                  <a:schemeClr val="bg1"/>
                </a:solidFill>
                <a:latin typeface="Verdana"/>
                <a:cs typeface="Verdana"/>
              </a:rPr>
              <a:t>осуществления 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</a:t>
            </a:r>
            <a:r>
              <a:rPr lang="ru-RU" sz="1200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ru-RU" sz="1200" spc="-8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85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</a:t>
            </a:r>
            <a:r>
              <a:rPr lang="ru-RU" sz="1200" spc="5" dirty="0" smtClean="0">
                <a:solidFill>
                  <a:schemeClr val="bg1"/>
                </a:solidFill>
                <a:latin typeface="Verdana"/>
                <a:cs typeface="Verdana"/>
              </a:rPr>
              <a:t>самоуправления</a:t>
            </a:r>
            <a:r>
              <a:rPr lang="ru-RU" sz="1200" spc="-9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установленном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порядке</a:t>
            </a:r>
            <a:r>
              <a:rPr lang="ru-RU" sz="1200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3011" y="2283579"/>
            <a:ext cx="727283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0624" y="244201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1468055" y="384790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                                                                 СУБСИДИИ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387204" y="4303118"/>
            <a:ext cx="757806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-средства, передаваемые безвозмездно из одного уровня бюджета другому для </a:t>
            </a:r>
            <a:r>
              <a:rPr lang="ru-RU" sz="1400" i="1" spc="10" dirty="0" err="1" smtClean="0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 их полномочий . </a:t>
            </a:r>
            <a:endParaRPr lang="ru-RU" sz="1400" i="1" spc="1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795152" y="4775635"/>
            <a:ext cx="8123652" cy="171966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 smtClean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 smtClean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«- межбюджетные трансферты: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-предоставляемые	из	федерального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	бюджетам субъектам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Федерации в целях </a:t>
            </a:r>
            <a:r>
              <a:rPr lang="ru-RU" sz="1200" i="1" spc="-15" dirty="0" err="1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 расходных обязательств, возникающих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полномочий органов государственной власти субъектов Российской Федерации по предметам ведения субъектов Российской Федерации и предметам совместного ведения Российской Федерации и субъектов Российской Федерации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расходных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выполнению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</a:t>
            </a:r>
            <a:r>
              <a:rPr lang="ru-RU" sz="1200" i="1" spc="-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50" dirty="0">
                <a:solidFill>
                  <a:schemeClr val="bg1"/>
                </a:solidFill>
                <a:latin typeface="Verdana"/>
                <a:cs typeface="Verdana"/>
              </a:rPr>
              <a:t>вопросам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значения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r>
              <a:rPr lang="ru-RU" sz="1200" spc="-150" dirty="0" smtClean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lang="ru-RU" sz="1200" i="1" spc="-150" dirty="0" smtClean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местным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бюджетам </a:t>
            </a:r>
            <a:r>
              <a:rPr lang="ru-RU"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целях </a:t>
            </a:r>
            <a:r>
              <a:rPr lang="ru-RU" sz="1200" i="1" spc="25" dirty="0" err="1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расходных  </a:t>
            </a:r>
            <a:r>
              <a:rPr lang="ru-RU" sz="1200" i="1" spc="-45" dirty="0">
                <a:solidFill>
                  <a:schemeClr val="bg1"/>
                </a:solidFill>
                <a:latin typeface="Verdana"/>
                <a:cs typeface="Verdana"/>
              </a:rPr>
              <a:t>обязательств,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i="1" spc="-45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полномочий органов 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200" i="1" spc="50" dirty="0">
                <a:solidFill>
                  <a:schemeClr val="bg1"/>
                </a:solidFill>
                <a:latin typeface="Verdana"/>
                <a:cs typeface="Verdana"/>
              </a:rPr>
              <a:t>вопросам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значения </a:t>
            </a:r>
            <a:r>
              <a:rPr lang="ru-RU" sz="1200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/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26706" y="54297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97319" y="554164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 descr="мбт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8453" y="3215877"/>
            <a:ext cx="1475657" cy="1530311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67" y="-13945"/>
            <a:ext cx="3290817" cy="56088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15313" y="1158003"/>
            <a:ext cx="673354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-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документ, который составляется и ведется финансовым органом (</a:t>
            </a:r>
            <a:r>
              <a:rPr lang="ru-RU" sz="1600" i="1" spc="-2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органом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управления государственным внебюджетным фондом) в целях организации исполнения бюджета по расходам бюджета и источникам финансирования дефицита бюджета.</a:t>
            </a:r>
            <a:endParaRPr sz="1600" i="1" spc="-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7434" y="241338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89" h="720089">
                <a:moveTo>
                  <a:pt x="360032" y="0"/>
                </a:moveTo>
                <a:lnTo>
                  <a:pt x="311177" y="3286"/>
                </a:lnTo>
                <a:lnTo>
                  <a:pt x="264320" y="12858"/>
                </a:lnTo>
                <a:lnTo>
                  <a:pt x="219889" y="28289"/>
                </a:lnTo>
                <a:lnTo>
                  <a:pt x="178315" y="49149"/>
                </a:lnTo>
                <a:lnTo>
                  <a:pt x="140025" y="75009"/>
                </a:lnTo>
                <a:lnTo>
                  <a:pt x="105449" y="105441"/>
                </a:lnTo>
                <a:lnTo>
                  <a:pt x="75016" y="140017"/>
                </a:lnTo>
                <a:lnTo>
                  <a:pt x="49154" y="178308"/>
                </a:lnTo>
                <a:lnTo>
                  <a:pt x="28292" y="219884"/>
                </a:lnTo>
                <a:lnTo>
                  <a:pt x="12860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6" y="580072"/>
                </a:lnTo>
                <a:lnTo>
                  <a:pt x="105449" y="614648"/>
                </a:lnTo>
                <a:lnTo>
                  <a:pt x="140025" y="645080"/>
                </a:lnTo>
                <a:lnTo>
                  <a:pt x="178315" y="670941"/>
                </a:lnTo>
                <a:lnTo>
                  <a:pt x="219889" y="691800"/>
                </a:lnTo>
                <a:lnTo>
                  <a:pt x="264320" y="707231"/>
                </a:lnTo>
                <a:lnTo>
                  <a:pt x="311177" y="716803"/>
                </a:lnTo>
                <a:lnTo>
                  <a:pt x="360032" y="720090"/>
                </a:lnTo>
                <a:lnTo>
                  <a:pt x="408895" y="716803"/>
                </a:lnTo>
                <a:lnTo>
                  <a:pt x="455758" y="707231"/>
                </a:lnTo>
                <a:lnTo>
                  <a:pt x="500192" y="691800"/>
                </a:lnTo>
                <a:lnTo>
                  <a:pt x="541769" y="670941"/>
                </a:lnTo>
                <a:lnTo>
                  <a:pt x="580059" y="645080"/>
                </a:lnTo>
                <a:lnTo>
                  <a:pt x="614635" y="614648"/>
                </a:lnTo>
                <a:lnTo>
                  <a:pt x="645067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7" y="140017"/>
                </a:lnTo>
                <a:lnTo>
                  <a:pt x="614635" y="105441"/>
                </a:lnTo>
                <a:lnTo>
                  <a:pt x="580059" y="75009"/>
                </a:lnTo>
                <a:lnTo>
                  <a:pt x="541769" y="49149"/>
                </a:lnTo>
                <a:lnTo>
                  <a:pt x="500192" y="28289"/>
                </a:lnTo>
                <a:lnTo>
                  <a:pt x="455758" y="12858"/>
                </a:lnTo>
                <a:lnTo>
                  <a:pt x="408895" y="3286"/>
                </a:lnTo>
                <a:lnTo>
                  <a:pt x="360032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1451" y="256340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968" name="Picture 32" descr="https://mass-images.pro/files/preview/3/12/fefc7754280175e2d8f112326d112390.png?16389682955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475" y="2997617"/>
            <a:ext cx="2988042" cy="1720388"/>
          </a:xfrm>
          <a:prstGeom prst="rect">
            <a:avLst/>
          </a:prstGeom>
          <a:noFill/>
        </p:spPr>
      </p:pic>
      <p:sp>
        <p:nvSpPr>
          <p:cNvPr id="13" name="object 13"/>
          <p:cNvSpPr txBox="1"/>
          <p:nvPr/>
        </p:nvSpPr>
        <p:spPr>
          <a:xfrm>
            <a:off x="1700596" y="2174546"/>
            <a:ext cx="6458966" cy="94897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  <a:tabLst>
                <a:tab pos="1711960" algn="l"/>
                <a:tab pos="2112645" algn="l"/>
                <a:tab pos="3515360" algn="l"/>
                <a:tab pos="4465955" algn="l"/>
              </a:tabLst>
            </a:pP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« -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документ, который составляется и ведется финансовым органом (органом управления государственным внебюджетным фондом) в соответствии с настоящим Кодексом в целях организации исполнения бюджета по расходам бюджета и источникам финансирования дефицита бюджета»</a:t>
            </a:r>
            <a:endParaRPr sz="1200" i="1" spc="2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0072" y="15663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ТЕРМИНЫ   И  ПОНЯТИЯ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8"/>
          <p:cNvSpPr txBox="1"/>
          <p:nvPr/>
        </p:nvSpPr>
        <p:spPr>
          <a:xfrm>
            <a:off x="109204" y="571480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СВОДНАЯ   БЮДЖЕТНАЯ  РОСПИСЬ</a:t>
            </a:r>
          </a:p>
        </p:txBody>
      </p:sp>
      <p:sp>
        <p:nvSpPr>
          <p:cNvPr id="18" name="object 8"/>
          <p:cNvSpPr txBox="1"/>
          <p:nvPr/>
        </p:nvSpPr>
        <p:spPr>
          <a:xfrm>
            <a:off x="135269" y="3605178"/>
            <a:ext cx="901871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ТЕКУЩИЙ  ФИНАНСОВЫЙ  ГОД</a:t>
            </a:r>
          </a:p>
        </p:txBody>
      </p:sp>
      <p:sp>
        <p:nvSpPr>
          <p:cNvPr id="19" name="object 7"/>
          <p:cNvSpPr txBox="1"/>
          <p:nvPr/>
        </p:nvSpPr>
        <p:spPr>
          <a:xfrm>
            <a:off x="827584" y="4433562"/>
            <a:ext cx="67335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-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год, в тором исполняется бюджет и в котором осуществляется составление, рассмотрение  и утверждение бюджета на будущий год и плановый период .</a:t>
            </a:r>
            <a:endParaRPr sz="1600" i="1" spc="-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0" name="object 13"/>
          <p:cNvSpPr txBox="1"/>
          <p:nvPr/>
        </p:nvSpPr>
        <p:spPr>
          <a:xfrm>
            <a:off x="1415142" y="5177466"/>
            <a:ext cx="6458966" cy="7643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  <a:tabLst>
                <a:tab pos="1711960" algn="l"/>
                <a:tab pos="2112645" algn="l"/>
                <a:tab pos="3515360" algn="l"/>
                <a:tab pos="4465955" algn="l"/>
              </a:tabLst>
            </a:pP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« -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год, в котором осуществляется исполнение бюджета, составление и рассмотрение проекта бюджета на очередной финансовый год и плановый период.»</a:t>
            </a:r>
            <a:endParaRPr sz="1200" i="1" spc="2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2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8277" y="90872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3179" y="256906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062" y="4000128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Численность населения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7 716 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6589" y="319939"/>
            <a:ext cx="6172922" cy="5152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93" y="4275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МУНИЦИПАЛЬНЫЙ ОКРУГ»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03683" y="1871931"/>
            <a:ext cx="2592288" cy="4998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Холм-Жирковский муниципальный округ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avatars.mds.yandex.net/i?id=a86c1a19e5ab83b6829f645013372bfc6b8f670d-4559743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92070"/>
            <a:ext cx="1295971" cy="16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7" y="4070268"/>
            <a:ext cx="3093073" cy="206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804988"/>
            <a:ext cx="2950469" cy="207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7164288" cy="560881"/>
          </a:xfrm>
          <a:prstGeom prst="rect">
            <a:avLst/>
          </a:prstGeom>
        </p:spPr>
      </p:pic>
      <p:grpSp>
        <p:nvGrpSpPr>
          <p:cNvPr id="53" name="object 8"/>
          <p:cNvGrpSpPr/>
          <p:nvPr/>
        </p:nvGrpSpPr>
        <p:grpSpPr>
          <a:xfrm>
            <a:off x="-180528" y="2491985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79024278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372200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70590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354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1 030,0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1 087,0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749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60 626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66 079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69 383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5 105,6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5 316,0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5 610,7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5 859,1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238,8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29,81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31,74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33,74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35,43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1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02"/>
            <a:ext cx="8195936" cy="560881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439184532"/>
              </p:ext>
            </p:extLst>
          </p:nvPr>
        </p:nvGraphicFramePr>
        <p:xfrm>
          <a:off x="0" y="980728"/>
          <a:ext cx="9057743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34250" r="10100" b="45800"/>
          <a:stretch/>
        </p:blipFill>
        <p:spPr>
          <a:xfrm>
            <a:off x="4521000" y="4178953"/>
            <a:ext cx="905269" cy="216024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36840" r="2919" b="26603"/>
          <a:stretch/>
        </p:blipFill>
        <p:spPr>
          <a:xfrm>
            <a:off x="4160164" y="5949280"/>
            <a:ext cx="1626940" cy="459100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402876" y="1052736"/>
            <a:ext cx="3757288" cy="845788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поступлений в бюджет за 11 месяцев 2024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37517902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500" y="38596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Стимулирование экономической и инвестиционной деятельности, поддержка субъектов    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малого и среднего бизнеса.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Вовлечение граждан в предпринимательскую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деятельность через социальные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контракты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сокращение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неформальной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занятости</a:t>
            </a:r>
            <a:r>
              <a:rPr lang="ru-RU" sz="14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Выявление и пресечение схем минимизации налогов, совершенствование методов     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контроля «теневой» заработной платы, доведение ее до среднеотраслевого уровня.   </a:t>
            </a:r>
          </a:p>
          <a:p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налоговой базы по имущественным налогам путем выявления и включения в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налогооблагаемую базу недвижимого имущества и земельных участков, которые до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настоящего времени не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зарегистрированы.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Создание условий для развития малых форматов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торговли,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том числе легализации 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незаконно установленных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нестационарных торговых объектов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органами местного самоуправления муниципальных образований совместно с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территориальными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налоговыми органами адресной работы с физическими лицами,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имеющими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задолженность в бюджет по имущественным налогам.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Актуализация на постоянной основе сведений, предоставляемых органами,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осуществляющими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регистрацию и учет объектов недвижимого имущества, в УФНС 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России.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ответственности главных администраторов доходов в области планирования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контроля за поступлением в бюджетную систему администрируемых налогов 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неналоговых  платежей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86" y="5916476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36" y="6652955"/>
            <a:ext cx="2719052" cy="304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оплаты труда работников бюджетной сферы не ниже минимального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размера оплаты труда, устанавливаемого на федеральном уровне.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Приоритизация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расходов бюджета исходя из необходимости достижения  национальных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целей и приоритетов социально-экономического развития.    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практики инициативного бюджетирования в целях вовлечения граждан в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бюджетный процесс.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действующим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законодательствам к полномочиям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муниципального округа.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открытости, прозрачности и публичности процесса управления 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долговой политики Холм-Жирковского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муниципального округа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учетом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сохранения оптимального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долговой нагрузки на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бюджет.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Применение совершенных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контроля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1571" y="6642190"/>
            <a:ext cx="2719052" cy="304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нутый угол 12"/>
          <p:cNvSpPr/>
          <p:nvPr/>
        </p:nvSpPr>
        <p:spPr>
          <a:xfrm>
            <a:off x="0" y="31784"/>
            <a:ext cx="4427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9206" y="6649614"/>
            <a:ext cx="25200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играет центральную роль в экономике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округа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2915" y="188640"/>
            <a:ext cx="6543770" cy="107721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Изменение доходной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 части бюджета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itka Small" panose="0200050500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76" y="329436"/>
            <a:ext cx="1174961" cy="76470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326579"/>
            <a:ext cx="8559994" cy="517064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Общие доходы бюджета муниципального образования «Холм-Жирковский муниципальный округ» Смоленской области на 2025 год предлагается к утверждению в сумме     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546 882,6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тыс. рублей с увеличением на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4 816,3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тыс. рублей за счет безвозмездных поступлений</a:t>
            </a:r>
            <a:r>
              <a:rPr lang="ru-RU" sz="1100" dirty="0" smtClean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bg1"/>
              </a:solidFill>
              <a:latin typeface="Sitka Subheading" panose="02000505000000020004" pitchFamily="2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100" dirty="0" smtClean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Доходную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часть бюджета муниципального образования по безвозмездным поступлениям на 2025 год предлагается утвердить в сумме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446 957,1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тыс. рублей, с увеличением на 4 816,3 тыс. рублей за счет: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Увеличение: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- межбюджетные трансферты, передаваемые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в сумме 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1 510,7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- межбюджетные трансферты, передаваемые бюджетам муниципальных округов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 в сумме 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468,7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- субсидии бюджетам муниципальных округов на обеспечение развития и укрепления материально-технической базы домов культуры в населенных пунктах с числом жителей до 50 тысяч человек в сумме 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594,0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- субсидии бюджетам муниципальных округов на реализацию мероприятий по модернизации школьных систем образования в сумме 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217,6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 smtClean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субсидии бюджетам муниципальных округов из резервного фонда Правительства Смоленской области в сумме 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2 905,8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тыс. рублей.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уменьшение: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- возврат прочих остатков субсидий, субвенций и иных межбюджетных трансфертов, имеющих целевое назначение, прошлых лет из бюджетов муниципальных округов в сумме 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880,5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тыс. рублей.</a:t>
            </a:r>
          </a:p>
          <a:p>
            <a:pPr indent="450215" algn="just"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latin typeface="Sitka Subheading" panose="02000505000000020004" pitchFamily="2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Общие расходы бюджета муниципального образования «Холм-Жирковский муниципальный округ» Смоленской области на 2025 год предлагаются к утверждению в сумме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556 569,2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тыс. рублей, с увеличением на  14 502,9 тыс. рублей, в том числе за счет безвозмездных поступлений расходы увеличены на 5 696,8 тыс. рублей, за счет средств местного бюджета расходы увеличены на </a:t>
            </a:r>
            <a:r>
              <a:rPr lang="ru-RU" sz="1100" b="1" dirty="0" smtClean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8 806,1 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тыс. рублей.</a:t>
            </a:r>
          </a:p>
          <a:p>
            <a:pPr indent="450215" algn="just"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latin typeface="Sitka Subheading" panose="02000505000000020004" pitchFamily="2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Объем дефицита бюджета муниципального образования на 2025 год предлагается к утверждению в сумме  </a:t>
            </a:r>
            <a:r>
              <a:rPr lang="ru-RU" sz="1100" b="1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9 686,6</a:t>
            </a:r>
            <a:r>
              <a:rPr lang="ru-RU" sz="1100" dirty="0">
                <a:solidFill>
                  <a:schemeClr val="bg1"/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тыс. рублей с увеличением на 9 686,6 тыс. рублей.</a:t>
            </a:r>
            <a:endParaRPr lang="ru-RU" sz="1100" dirty="0">
              <a:solidFill>
                <a:schemeClr val="bg1"/>
              </a:solidFill>
              <a:latin typeface="Sitka Subheading" panose="02000505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6" y="6652955"/>
            <a:ext cx="2719052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77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нутый угол 37"/>
          <p:cNvSpPr/>
          <p:nvPr/>
        </p:nvSpPr>
        <p:spPr>
          <a:xfrm>
            <a:off x="0" y="35673"/>
            <a:ext cx="435597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440 446,5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439 715,5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546 882,6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556 569,2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</a:t>
            </a:r>
            <a:r>
              <a:rPr lang="ru-RU" sz="1600" dirty="0" smtClean="0">
                <a:latin typeface="Bookman Old Style" pitchFamily="18" charset="0"/>
              </a:rPr>
              <a:t>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-9 686,6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681 880,2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60067"/>
            <a:ext cx="1656184" cy="1760821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728 030,3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44439" y="3960971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479 897,5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134041" y="3943803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479 166,3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99530" y="5369216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2" y="2087386"/>
            <a:ext cx="1281593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- 46 150,1</a:t>
            </a: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26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27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637663" y="3982427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6659" y="3927451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3738151" y="2722448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/>
          <p:cNvSpPr/>
          <p:nvPr/>
        </p:nvSpPr>
        <p:spPr>
          <a:xfrm>
            <a:off x="5140733" y="3044018"/>
            <a:ext cx="3888432" cy="368541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849" y="351304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730565419"/>
              </p:ext>
            </p:extLst>
          </p:nvPr>
        </p:nvGraphicFramePr>
        <p:xfrm>
          <a:off x="333318" y="114830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4028301298"/>
              </p:ext>
            </p:extLst>
          </p:nvPr>
        </p:nvGraphicFramePr>
        <p:xfrm>
          <a:off x="180368" y="4015164"/>
          <a:ext cx="4355976" cy="284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object 34"/>
          <p:cNvSpPr txBox="1"/>
          <p:nvPr/>
        </p:nvSpPr>
        <p:spPr>
          <a:xfrm>
            <a:off x="4572000" y="3207155"/>
            <a:ext cx="4301149" cy="3731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муниципального образования «Холм-Жирковский муниципальный округ» Смоленской области </a:t>
            </a:r>
            <a:r>
              <a:rPr sz="1600" spc="8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на</a:t>
            </a:r>
            <a:r>
              <a:rPr sz="1600" spc="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2</a:t>
            </a:r>
            <a:r>
              <a:rPr sz="1600" spc="-1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02</a:t>
            </a:r>
            <a:r>
              <a:rPr lang="ru-RU" sz="1600" spc="-1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5</a:t>
            </a:r>
            <a:r>
              <a:rPr sz="1600" spc="3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год</a:t>
            </a:r>
            <a:r>
              <a:rPr sz="1600" spc="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b="1" spc="-1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дефицитны</a:t>
            </a:r>
            <a:r>
              <a:rPr lang="ru-RU" sz="1600" b="1" spc="-1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й. </a:t>
            </a:r>
            <a:r>
              <a:rPr lang="ru-RU" sz="1600" spc="-1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Дефицит составил 9 686,6 за счет имеющегося остатка средств на счете по состоянию на 1 января 2025 года.</a:t>
            </a:r>
            <a:endParaRPr lang="ru-RU" sz="1600" spc="-25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lang="ru-RU" sz="1600" spc="-2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Бюджет на 2026-2027 годы принят с профицитом 731,2 тыс. рублей по причине необходимости погашения бюджетного кредита.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-2890" y="27204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980" y="160275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1" y="213326"/>
            <a:ext cx="2805625" cy="2805625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878712" y="1491317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01060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62945" y="2539298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5 849,7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970768"/>
          </a:xfrm>
          <a:prstGeom prst="wedgeRoundRectCallout">
            <a:avLst>
              <a:gd name="adj1" fmla="val -21140"/>
              <a:gd name="adj2" fmla="val 62134"/>
              <a:gd name="adj3" fmla="val 16667"/>
            </a:avLst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2025-2027 годах  предусмотрена сумма на обслуживание долга в размере 7,3 тыс. рублей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, 7,3 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,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6,5 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0,002  процента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от объема расходов бюджета, за исключением расходов, которые осуществляются за счет субвенций из бюджетов бюджетной системы Российской Федерации ежегодно.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10  процентов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объема расходов бюджета муниципального округа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6,5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0" y="26330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45373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3095328" y="940218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 физических лиц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41,052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629908" y="44961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93648" y="3315485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467544" y="4494447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7620" y="2575938"/>
            <a:ext cx="2160240" cy="2229925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23762"/>
            <a:ext cx="995320" cy="1203792"/>
          </a:xfrm>
          <a:prstGeom prst="rect">
            <a:avLst/>
          </a:prstGeom>
        </p:spPr>
      </p:pic>
      <p:sp>
        <p:nvSpPr>
          <p:cNvPr id="25" name="Загнутый угол 24"/>
          <p:cNvSpPr/>
          <p:nvPr/>
        </p:nvSpPr>
        <p:spPr>
          <a:xfrm>
            <a:off x="19682" y="25735"/>
            <a:ext cx="67125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5571673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имущество физических лиц-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67544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Земельный налог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245017691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187454874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6198960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(оценка)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2026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2027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681 880,2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102 595,2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15,0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4 380,7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0,6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574 904,3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84,4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895320333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52905773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953145540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920797124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746884787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57929270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538167001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906349964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455354123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546 882,6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440 446,5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479 897,5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98 874,8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18,1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1 050,7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446 957,1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81,7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102 626,8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23,3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113 858,4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23,7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1 032,4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336 787,3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76,5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960,7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365 078,4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76,0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2" name="Загнутый угол 61"/>
          <p:cNvSpPr/>
          <p:nvPr/>
        </p:nvSpPr>
        <p:spPr>
          <a:xfrm>
            <a:off x="19682" y="25735"/>
            <a:ext cx="476402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9" name="Прямоугольник с двумя скругленными противолежащими углами 58"/>
          <p:cNvSpPr/>
          <p:nvPr/>
        </p:nvSpPr>
        <p:spPr>
          <a:xfrm>
            <a:off x="6310188" y="33344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3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80374"/>
              </p:ext>
            </p:extLst>
          </p:nvPr>
        </p:nvGraphicFramePr>
        <p:xfrm>
          <a:off x="107502" y="692697"/>
          <a:ext cx="8928994" cy="356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888,3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358,7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акцизов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621,2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307,6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68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 на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соввокупный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682,3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823,8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161,4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941,9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имущество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213,1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806,4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661,0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960,5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85311472"/>
              </p:ext>
            </p:extLst>
          </p:nvPr>
        </p:nvGraphicFramePr>
        <p:xfrm>
          <a:off x="2843808" y="4365104"/>
          <a:ext cx="6096000" cy="2321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474271183"/>
              </p:ext>
            </p:extLst>
          </p:nvPr>
        </p:nvGraphicFramePr>
        <p:xfrm>
          <a:off x="3204498" y="5445224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309" y="5229200"/>
            <a:ext cx="296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Налоговые   доходы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109018" y="5008270"/>
            <a:ext cx="720080" cy="737023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Загнутый угол 33"/>
          <p:cNvSpPr/>
          <p:nvPr/>
        </p:nvSpPr>
        <p:spPr>
          <a:xfrm>
            <a:off x="25085" y="1943"/>
            <a:ext cx="60590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10" y="120451"/>
            <a:ext cx="621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732240" y="188641"/>
            <a:ext cx="2411760" cy="2732454"/>
          </a:xfrm>
          <a:prstGeom prst="round2DiagRect">
            <a:avLst>
              <a:gd name="adj1" fmla="val 16667"/>
              <a:gd name="adj2" fmla="val 85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31076" y="4113076"/>
            <a:ext cx="4027198" cy="2628292"/>
          </a:xfrm>
          <a:prstGeom prst="round2Diag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75425430"/>
              </p:ext>
            </p:extLst>
          </p:nvPr>
        </p:nvGraphicFramePr>
        <p:xfrm>
          <a:off x="230070" y="618877"/>
          <a:ext cx="578209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2270" y="1508111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61 888,3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944" y="863997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67 257,2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1959" y="1063680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63 358,7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6305" y="86399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66 488,8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0016" y="725496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70 103,5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50756743"/>
              </p:ext>
            </p:extLst>
          </p:nvPr>
        </p:nvGraphicFramePr>
        <p:xfrm>
          <a:off x="253479" y="1714479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6545" y="185262"/>
            <a:ext cx="221564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НДФЛ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522" y="4243392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иных    обязанностей;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в виде разного рода выигрышей.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086983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041352183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06502327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63,4 %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64,1%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65,0%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7" name="Загнутый угол 46"/>
          <p:cNvSpPr/>
          <p:nvPr/>
        </p:nvSpPr>
        <p:spPr>
          <a:xfrm>
            <a:off x="25085" y="1943"/>
            <a:ext cx="42588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923" y="69812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618021" y="4168242"/>
            <a:ext cx="4191004" cy="230338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97196077"/>
              </p:ext>
            </p:extLst>
          </p:nvPr>
        </p:nvGraphicFramePr>
        <p:xfrm>
          <a:off x="251520" y="589333"/>
          <a:ext cx="5616624" cy="370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5534" y="1858686"/>
            <a:ext cx="108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20 094,1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8021" y="1671828"/>
            <a:ext cx="99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21 621,2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7319" y="1589944"/>
            <a:ext cx="104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22 125,6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2833" y="1533328"/>
            <a:ext cx="91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22 236,3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2595" y="10527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29 307,6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134640433"/>
              </p:ext>
            </p:extLst>
          </p:nvPr>
        </p:nvGraphicFramePr>
        <p:xfrm>
          <a:off x="291610" y="227687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3193805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580580137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027932219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96336" y="3212976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22,1%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96336" y="4365104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21,4%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96336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25,5%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8021" y="4224858"/>
            <a:ext cx="4140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К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подакцизным нефтепродуктам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согласно статье 181 НК РФ относятся автомобильный бензин, дизельное топливо, моторные масла для дизельных, карбюраторных или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инжекторных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двигателей, прямогонный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бензин.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Акциз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включен в стоимость продуктов и услуг, оплачивает его конечный потребитель, а продавец передает этот налог государству.</a:t>
            </a: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78571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376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ОТ  УПЛАТЫ  АКЦИЗОВ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502" b="1061"/>
          <a:stretch/>
        </p:blipFill>
        <p:spPr>
          <a:xfrm>
            <a:off x="5603960" y="87213"/>
            <a:ext cx="3540040" cy="270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4" y="4699270"/>
            <a:ext cx="1472888" cy="16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13852" y="0"/>
            <a:ext cx="3027399" cy="1754325"/>
          </a:xfrm>
          <a:prstGeom prst="round2DiagRect">
            <a:avLst>
              <a:gd name="adj1" fmla="val 16667"/>
              <a:gd name="adj2" fmla="val 854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84618945"/>
              </p:ext>
            </p:extLst>
          </p:nvPr>
        </p:nvGraphicFramePr>
        <p:xfrm>
          <a:off x="-35634" y="672270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2349360"/>
              </p:ext>
            </p:extLst>
          </p:nvPr>
        </p:nvGraphicFramePr>
        <p:xfrm>
          <a:off x="79457" y="1424462"/>
          <a:ext cx="5049397" cy="157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48164" y="-198081"/>
            <a:ext cx="29523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В бюджет округа от субъектов малого и среднего бизнеса поступают 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налоги на совокупный доход</a:t>
            </a: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упрощенной системы налогообложения.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45800233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60911192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39629905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81183" y="345513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5604" y="4642103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5735" y="5915461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Bookman Old Style" pitchFamily="18" charset="0"/>
              </a:rPr>
              <a:t> 5,8 %</a:t>
            </a:r>
            <a:endParaRPr lang="ru-RU" sz="1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9999"/>
                </a:solidFill>
                <a:latin typeface="Bookman Old Style" pitchFamily="18" charset="0"/>
              </a:rPr>
              <a:t>5,9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>
                <a:solidFill>
                  <a:srgbClr val="008080"/>
                </a:solidFill>
                <a:latin typeface="Bookman Old Style" pitchFamily="18" charset="0"/>
              </a:rPr>
              <a:t>5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,7%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8" y="4155448"/>
            <a:ext cx="2940705" cy="1261630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Единый сельскохозяйственный налог.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2" y="5489086"/>
            <a:ext cx="3755545" cy="1160528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65045" y="4176359"/>
            <a:ext cx="2969546" cy="124071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15" y="1580366"/>
            <a:ext cx="2193923" cy="1463347"/>
          </a:xfrm>
          <a:prstGeom prst="rect">
            <a:avLst/>
          </a:prstGeom>
        </p:spPr>
      </p:pic>
      <p:sp>
        <p:nvSpPr>
          <p:cNvPr id="30" name="Загнутый угол 29"/>
          <p:cNvSpPr/>
          <p:nvPr/>
        </p:nvSpPr>
        <p:spPr>
          <a:xfrm>
            <a:off x="16708" y="14996"/>
            <a:ext cx="4131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571" y="8910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нутый угол 16"/>
          <p:cNvSpPr/>
          <p:nvPr/>
        </p:nvSpPr>
        <p:spPr>
          <a:xfrm>
            <a:off x="5804770" y="23531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1495184" y="3749982"/>
            <a:ext cx="6916452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/>
          <p:cNvSpPr/>
          <p:nvPr/>
        </p:nvSpPr>
        <p:spPr>
          <a:xfrm>
            <a:off x="1767474" y="687345"/>
            <a:ext cx="7222313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07127" y="1745845"/>
            <a:ext cx="6561532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46772" y="210146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6783" y="224148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1339" y="4787550"/>
            <a:ext cx="6409055" cy="151257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99591" y="667614"/>
            <a:ext cx="7985867" cy="49981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-план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доходов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государства,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муниципального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 </a:t>
            </a:r>
            <a:r>
              <a:rPr sz="1400" i="1" spc="5" dirty="0" err="1" smtClean="0">
                <a:solidFill>
                  <a:schemeClr val="bg1"/>
                </a:solidFill>
                <a:latin typeface="Verdana"/>
                <a:cs typeface="Verdana"/>
              </a:rPr>
              <a:t>необходимый</a:t>
            </a:r>
            <a:r>
              <a:rPr sz="1400" i="1" spc="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35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 </a:t>
            </a:r>
            <a:r>
              <a:rPr sz="1400" i="1" spc="-85" dirty="0">
                <a:solidFill>
                  <a:schemeClr val="bg1"/>
                </a:solidFill>
                <a:latin typeface="Verdana"/>
                <a:cs typeface="Verdana"/>
              </a:rPr>
              <a:t>выполнения </a:t>
            </a:r>
            <a:r>
              <a:rPr sz="1400" i="1" spc="70" dirty="0">
                <a:solidFill>
                  <a:schemeClr val="bg1"/>
                </a:solidFill>
                <a:latin typeface="Verdana"/>
                <a:cs typeface="Verdana"/>
              </a:rPr>
              <a:t>ими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своих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(например, 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</a:t>
            </a:r>
            <a:r>
              <a:rPr sz="14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прав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граждан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образование)</a:t>
            </a:r>
          </a:p>
          <a:p>
            <a:pPr marL="955675">
              <a:lnSpc>
                <a:spcPct val="100000"/>
              </a:lnSpc>
              <a:spcBef>
                <a:spcPts val="1485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rebuchet MS"/>
            </a:endParaRPr>
          </a:p>
          <a:p>
            <a:pPr marL="955675" marR="178181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 </a:t>
            </a:r>
            <a:r>
              <a:rPr sz="1200" i="1" spc="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форма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образования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расходования </a:t>
            </a:r>
            <a:r>
              <a:rPr sz="1200" i="1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денежных </a:t>
            </a:r>
            <a:r>
              <a:rPr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средств,  </a:t>
            </a:r>
            <a:r>
              <a:rPr sz="1200" i="1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предназначенных </a:t>
            </a:r>
            <a:r>
              <a:rPr sz="1200" i="1" spc="-10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для </a:t>
            </a:r>
            <a:r>
              <a:rPr sz="1200" i="1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финансового </a:t>
            </a:r>
            <a:r>
              <a:rPr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обеспечения </a:t>
            </a:r>
            <a:r>
              <a:rPr sz="1200" i="1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задач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функций  </a:t>
            </a:r>
            <a:r>
              <a:rPr sz="1200" i="1" spc="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государства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25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местного</a:t>
            </a:r>
            <a:r>
              <a:rPr sz="1200" i="1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самоуправления</a:t>
            </a:r>
            <a:r>
              <a:rPr sz="1200" i="1" spc="-26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sz="1400" dirty="0">
              <a:solidFill>
                <a:schemeClr val="bg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solidFill>
                <a:schemeClr val="bg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43330">
              <a:lnSpc>
                <a:spcPct val="100000"/>
              </a:lnSpc>
            </a:pP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БЮДЖЕТНАЯ</a:t>
            </a:r>
            <a:r>
              <a:rPr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СИСТЕМА</a:t>
            </a:r>
            <a:r>
              <a:rPr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РФ</a:t>
            </a:r>
          </a:p>
          <a:p>
            <a:pPr marL="1243330" marR="494665">
              <a:lnSpc>
                <a:spcPct val="100000"/>
              </a:lnSpc>
              <a:spcBef>
                <a:spcPts val="30"/>
              </a:spcBef>
            </a:pP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совокупность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федерального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r>
              <a:rPr sz="1400" i="1" spc="-29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субъектов 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Федерации,</a:t>
            </a:r>
            <a:r>
              <a:rPr sz="1400" i="1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местных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43330">
              <a:lnSpc>
                <a:spcPct val="100000"/>
              </a:lnSpc>
              <a:spcBef>
                <a:spcPts val="5"/>
              </a:spcBef>
            </a:pP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внебюджетных</a:t>
            </a:r>
            <a:r>
              <a:rPr sz="1400" i="1" spc="-1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фондов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73355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основанная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экономических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отношениях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государственном 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устройстве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регулируемая  законодательством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совокупность 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федерального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местных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государственных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внебюджетных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фондов»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0316" y="477443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5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5" y="720090"/>
                </a:lnTo>
                <a:lnTo>
                  <a:pt x="408908" y="716803"/>
                </a:lnTo>
                <a:lnTo>
                  <a:pt x="455771" y="707231"/>
                </a:lnTo>
                <a:lnTo>
                  <a:pt x="500205" y="691800"/>
                </a:lnTo>
                <a:lnTo>
                  <a:pt x="541781" y="670941"/>
                </a:lnTo>
                <a:lnTo>
                  <a:pt x="580072" y="645080"/>
                </a:lnTo>
                <a:lnTo>
                  <a:pt x="614648" y="614648"/>
                </a:lnTo>
                <a:lnTo>
                  <a:pt x="645080" y="580072"/>
                </a:lnTo>
                <a:lnTo>
                  <a:pt x="670940" y="541782"/>
                </a:lnTo>
                <a:lnTo>
                  <a:pt x="691800" y="500205"/>
                </a:lnTo>
                <a:lnTo>
                  <a:pt x="707231" y="455771"/>
                </a:lnTo>
                <a:lnTo>
                  <a:pt x="716803" y="408908"/>
                </a:lnTo>
                <a:lnTo>
                  <a:pt x="720090" y="360044"/>
                </a:lnTo>
                <a:lnTo>
                  <a:pt x="716803" y="311181"/>
                </a:lnTo>
                <a:lnTo>
                  <a:pt x="707231" y="264318"/>
                </a:lnTo>
                <a:lnTo>
                  <a:pt x="691800" y="219884"/>
                </a:lnTo>
                <a:lnTo>
                  <a:pt x="670940" y="178307"/>
                </a:lnTo>
                <a:lnTo>
                  <a:pt x="645080" y="140017"/>
                </a:lnTo>
                <a:lnTo>
                  <a:pt x="614648" y="105441"/>
                </a:lnTo>
                <a:lnTo>
                  <a:pt x="580072" y="75009"/>
                </a:lnTo>
                <a:lnTo>
                  <a:pt x="541782" y="49149"/>
                </a:lnTo>
                <a:lnTo>
                  <a:pt x="500205" y="28289"/>
                </a:lnTo>
                <a:lnTo>
                  <a:pt x="455771" y="12858"/>
                </a:lnTo>
                <a:lnTo>
                  <a:pt x="408908" y="3286"/>
                </a:lnTo>
                <a:lnTo>
                  <a:pt x="360045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0325" y="491445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05" name="Picture 5" descr="https://www.pngall.com/wp-content/uploads/5/Investment-PNG-Im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7609" y="5082122"/>
            <a:ext cx="1417859" cy="13716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1" name="object 9"/>
          <p:cNvSpPr txBox="1"/>
          <p:nvPr/>
        </p:nvSpPr>
        <p:spPr>
          <a:xfrm>
            <a:off x="251520" y="138665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ЮДЖЕТ</a:t>
            </a:r>
            <a:endParaRPr sz="3600" i="1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77935404"/>
              </p:ext>
            </p:extLst>
          </p:nvPr>
        </p:nvGraphicFramePr>
        <p:xfrm>
          <a:off x="90389" y="692696"/>
          <a:ext cx="5993779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5536" y="900582"/>
            <a:ext cx="103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5 291,6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844824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3 250,0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3" y="1370823"/>
            <a:ext cx="1008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4 110,4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1933" y="13176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4 163,9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1029" y="11791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4 238,8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995752587"/>
              </p:ext>
            </p:extLst>
          </p:nvPr>
        </p:nvGraphicFramePr>
        <p:xfrm>
          <a:off x="355232" y="2456015"/>
          <a:ext cx="5400600" cy="104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9433035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672185052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3010343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4,1%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4,0%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3,7%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" y="5147721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1181" y="5003652"/>
            <a:ext cx="46085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земельного налога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обладающие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земельными участками, признаваемыми объектом налогообложения в соответствии со ст. 389 НК РФ, на праве собственности, праве постоянного (бессрочного) пользования (п. 1 ст. 388 НК РФ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126" r="9838"/>
          <a:stretch/>
        </p:blipFill>
        <p:spPr>
          <a:xfrm>
            <a:off x="5534190" y="102992"/>
            <a:ext cx="3383224" cy="2499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64170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55" y="94348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ЗЕМЕЛЬНЫЙ    НАЛОГ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512" y="687487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19309" y="0"/>
            <a:ext cx="4984739" cy="548680"/>
          </a:xfrm>
          <a:prstGeom prst="foldedCorner">
            <a:avLst/>
          </a:prstGeom>
          <a:gradFill flip="none" rotWithShape="1">
            <a:gsLst>
              <a:gs pos="26000">
                <a:srgbClr val="002AFF"/>
              </a:gs>
              <a:gs pos="92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 ЗЕМЕЛЬНОМУ  НАЛОГУ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" y="622776"/>
            <a:ext cx="5184576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Земельный налог за 2023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860" y="1206422"/>
            <a:ext cx="2664296" cy="551723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налогоплательщиков, имеющих льготы, установленные в соответствии с п.2 ст. 387 НК РФ местными нормативно-правовыми актами 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-Органы местного самоуправления;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-Автономные, бюджетные и казенные учреждения, финансируемые за счет бюджетных средств;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-Дети-сироты;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Ветераны и инвалиды боевых действий и лица, приравненные к ним;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Граждане в возрасте 70 лет и старше;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Государственные бюджетные учреждения, созданные Смоленской областью;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</a:t>
            </a:r>
            <a:r>
              <a:rPr lang="ru-RU" sz="1400" dirty="0" smtClean="0">
                <a:solidFill>
                  <a:srgbClr val="CC3399"/>
                </a:solidFill>
              </a:rPr>
              <a:t>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Инвесторы (физические и юридические лица) в отношении земельных участков, используемых ими для реализации инвестиционного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4288" y="1206422"/>
            <a:ext cx="2304256" cy="436549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 для которых налоговая база уменьшена на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600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квадратных метров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(п.5 ст. 391 НК РФ):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Полные кавалеры ордена Славы;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ВОВ; 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имеющие трех и более детей;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-Пенсионеры;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достигшие 60 и 55 лет (мужчины и женщины соответственно).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276" y="126549"/>
            <a:ext cx="233239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837302" y="580207"/>
            <a:ext cx="2199194" cy="809876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сельскохозяйственного назначения и сельскохозяйственного использования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4" name="Рисунок 13" descr="пол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753755"/>
            <a:ext cx="1152128" cy="674694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6477262" y="1063964"/>
            <a:ext cx="36004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5292080" y="1498037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занятые жилищным фондом  и объектами инженерной инфраструктуры–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7" name="Рисунок 16" descr="дом на земл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6244" y="1418705"/>
            <a:ext cx="1305640" cy="822956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7394196" y="1844824"/>
            <a:ext cx="43204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7075084" y="2254063"/>
            <a:ext cx="1977189" cy="707677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для ведения личного подсобного хозяйства, садоводства и огородничества -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 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1" name="Рисунок 20" descr="сад огород.jpg"/>
          <p:cNvPicPr>
            <a:picLocks noChangeAspect="1"/>
          </p:cNvPicPr>
          <p:nvPr/>
        </p:nvPicPr>
        <p:blipFill>
          <a:blip r:embed="rId5" cstate="print"/>
          <a:srcRect b="9883"/>
          <a:stretch>
            <a:fillRect/>
          </a:stretch>
        </p:blipFill>
        <p:spPr>
          <a:xfrm>
            <a:off x="5471872" y="2241661"/>
            <a:ext cx="1152128" cy="72008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 flipV="1">
            <a:off x="6621278" y="2601701"/>
            <a:ext cx="432048" cy="1829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альтернативный процесс 24"/>
          <p:cNvSpPr/>
          <p:nvPr/>
        </p:nvSpPr>
        <p:spPr>
          <a:xfrm>
            <a:off x="5441596" y="3116163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предназначенные для объектов обороны, безопасности и таможенных нужд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6" name="Рисунок 25" descr="объек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7845" y="3080159"/>
            <a:ext cx="1230205" cy="720080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>
            <a:off x="7440386" y="3429000"/>
            <a:ext cx="317459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Блок-схема: альтернативный процесс 27"/>
          <p:cNvSpPr/>
          <p:nvPr/>
        </p:nvSpPr>
        <p:spPr>
          <a:xfrm>
            <a:off x="7016496" y="3964712"/>
            <a:ext cx="1888976" cy="576064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Прочие земельные участки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1,5 %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9" name="Рисунок 28" descr="дор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7711" y="3879731"/>
            <a:ext cx="1119039" cy="746026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 flipH="1" flipV="1">
            <a:off x="6605615" y="4255086"/>
            <a:ext cx="393129" cy="531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752568591"/>
              </p:ext>
            </p:extLst>
          </p:nvPr>
        </p:nvGraphicFramePr>
        <p:xfrm>
          <a:off x="5316048" y="4813317"/>
          <a:ext cx="3827952" cy="183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850163" y="6079634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бюджета) за 2023   год</a:t>
            </a:r>
            <a:r>
              <a:rPr lang="ru-RU" sz="1300" b="1" dirty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1 136,0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тыс. руб.</a:t>
            </a: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331640" y="5085184"/>
            <a:ext cx="4607400" cy="157512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58332351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98156" y="1466295"/>
            <a:ext cx="97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1 921,5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4680" y="1004630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2 556,4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4148" y="1004630"/>
            <a:ext cx="949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2 550,6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902195"/>
            <a:ext cx="86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2 634,7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86613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2 721,7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08680091"/>
              </p:ext>
            </p:extLst>
          </p:nvPr>
        </p:nvGraphicFramePr>
        <p:xfrm>
          <a:off x="291610" y="227687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25126052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3931505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64698122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2,6%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2,5%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2,2%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5158934"/>
            <a:ext cx="4140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налога на имущество физических лиц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физические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лица,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обладающие правом собственности на имущество, признаваемое объектом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налогообложения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487683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598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 НА  ИМУЩЕСТВО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508" y="4765951"/>
            <a:ext cx="2530627" cy="1799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b="28179"/>
          <a:stretch/>
        </p:blipFill>
        <p:spPr>
          <a:xfrm>
            <a:off x="5436095" y="-348215"/>
            <a:ext cx="4349499" cy="2913119"/>
          </a:xfrm>
          <a:prstGeom prst="rect">
            <a:avLst/>
          </a:prstGeom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38" y="616103"/>
            <a:ext cx="532859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Налог на имущество физических лиц за 2023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91" y="1154911"/>
            <a:ext cx="2664296" cy="44644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налогообложения: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квартиры,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комнаты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жилые дома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гаражи,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машино-место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объекты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незавершенного                   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строительства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единые недвижимые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комплексы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другие здания,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строения и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сооружения </a:t>
            </a:r>
            <a:endParaRPr lang="ru-RU" sz="1300" dirty="0" smtClean="0">
              <a:latin typeface="Bahnschrift SemiBold" pitchFamily="34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107504" y="1499344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107504" y="218860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107504" y="2877866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07504" y="3562040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107504" y="4284151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28049" y="497133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клю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049" y="1466782"/>
            <a:ext cx="659079" cy="659079"/>
          </a:xfrm>
          <a:prstGeom prst="rect">
            <a:avLst/>
          </a:prstGeom>
        </p:spPr>
      </p:pic>
      <p:pic>
        <p:nvPicPr>
          <p:cNvPr id="18" name="Рисунок 17" descr="до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97" y="2340040"/>
            <a:ext cx="722938" cy="406747"/>
          </a:xfrm>
          <a:prstGeom prst="rect">
            <a:avLst/>
          </a:prstGeom>
        </p:spPr>
      </p:pic>
      <p:pic>
        <p:nvPicPr>
          <p:cNvPr id="19" name="Рисунок 18" descr="гара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163" y="2963650"/>
            <a:ext cx="503843" cy="482712"/>
          </a:xfrm>
          <a:prstGeom prst="rect">
            <a:avLst/>
          </a:prstGeom>
        </p:spPr>
      </p:pic>
      <p:pic>
        <p:nvPicPr>
          <p:cNvPr id="20" name="Рисунок 19" descr="незав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44" y="3526036"/>
            <a:ext cx="720080" cy="720080"/>
          </a:xfrm>
          <a:prstGeom prst="rect">
            <a:avLst/>
          </a:prstGeom>
        </p:spPr>
      </p:pic>
      <p:pic>
        <p:nvPicPr>
          <p:cNvPr id="21" name="Рисунок 20" descr="единые ком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049" y="4252746"/>
            <a:ext cx="692696" cy="692696"/>
          </a:xfrm>
          <a:prstGeom prst="rect">
            <a:avLst/>
          </a:prstGeom>
        </p:spPr>
      </p:pic>
      <p:pic>
        <p:nvPicPr>
          <p:cNvPr id="22" name="Рисунок 21" descr="комплек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68" y="5017747"/>
            <a:ext cx="671567" cy="4835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51941" y="1154911"/>
            <a:ext cx="2232248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Необлагаемый минимум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(в квадратных метрах)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квартиры – 20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комнаты – 10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жилого дома - 50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1641" y="2344419"/>
            <a:ext cx="2232248" cy="26930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Льготные категории налогоплательщиков соответствии 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со ст.407 НК РФ: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ВОВ ; 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-Военнослужащие;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-Пенсионеры и т.д.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6556" y="214191"/>
            <a:ext cx="233239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7275202" y="741821"/>
            <a:ext cx="18002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Жилой дом, часть жилого дома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7" name="Рисунок 26" descr="дом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41062" y="618741"/>
            <a:ext cx="1127764" cy="720080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 flipV="1">
            <a:off x="6628364" y="1038538"/>
            <a:ext cx="610793" cy="2635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альтернативный процесс 31"/>
          <p:cNvSpPr/>
          <p:nvPr/>
        </p:nvSpPr>
        <p:spPr>
          <a:xfrm>
            <a:off x="5286477" y="1477166"/>
            <a:ext cx="19526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Квартира, часть квартиры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3" name="Рисунок 32" descr="дом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3768" y="1405781"/>
            <a:ext cx="848974" cy="720080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7297513" y="1762682"/>
            <a:ext cx="694016" cy="13501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Блок-схема: альтернативный процесс 35"/>
          <p:cNvSpPr/>
          <p:nvPr/>
        </p:nvSpPr>
        <p:spPr>
          <a:xfrm>
            <a:off x="7108306" y="2335072"/>
            <a:ext cx="1929094" cy="6126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Единый недвижимый комплекс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7" name="Рисунок 36" descr="единый комплек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14149" y="2236229"/>
            <a:ext cx="864096" cy="864096"/>
          </a:xfrm>
          <a:prstGeom prst="rect">
            <a:avLst/>
          </a:prstGeom>
        </p:spPr>
      </p:pic>
      <p:cxnSp>
        <p:nvCxnSpPr>
          <p:cNvPr id="38" name="Прямая со стрелкой 37"/>
          <p:cNvCxnSpPr/>
          <p:nvPr/>
        </p:nvCxnSpPr>
        <p:spPr>
          <a:xfrm flipH="1">
            <a:off x="6478245" y="2668277"/>
            <a:ext cx="565886" cy="1503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Блок-схема: альтернативный процесс 39"/>
          <p:cNvSpPr/>
          <p:nvPr/>
        </p:nvSpPr>
        <p:spPr>
          <a:xfrm>
            <a:off x="5330677" y="3215615"/>
            <a:ext cx="2292074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незавершенного строительства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1" name="Рисунок 40" descr="незаверш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719" y="3125124"/>
            <a:ext cx="1334816" cy="864096"/>
          </a:xfrm>
          <a:prstGeom prst="rect">
            <a:avLst/>
          </a:prstGeom>
        </p:spPr>
      </p:pic>
      <p:cxnSp>
        <p:nvCxnSpPr>
          <p:cNvPr id="42" name="Прямая со стрелкой 41"/>
          <p:cNvCxnSpPr/>
          <p:nvPr/>
        </p:nvCxnSpPr>
        <p:spPr>
          <a:xfrm>
            <a:off x="7667054" y="3541283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альтернативный процесс 42"/>
          <p:cNvSpPr/>
          <p:nvPr/>
        </p:nvSpPr>
        <p:spPr>
          <a:xfrm>
            <a:off x="7153587" y="3976016"/>
            <a:ext cx="1960984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Гараж и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-место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4" name="Рисунок 43" descr="гараж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40143" y="3960115"/>
            <a:ext cx="792687" cy="648072"/>
          </a:xfrm>
          <a:prstGeom prst="rect">
            <a:avLst/>
          </a:prstGeom>
        </p:spPr>
      </p:pic>
      <p:cxnSp>
        <p:nvCxnSpPr>
          <p:cNvPr id="45" name="Прямая со стрелкой 44"/>
          <p:cNvCxnSpPr>
            <a:stCxn id="43" idx="1"/>
          </p:cNvCxnSpPr>
          <p:nvPr/>
        </p:nvCxnSpPr>
        <p:spPr>
          <a:xfrm flipH="1">
            <a:off x="6615009" y="4264048"/>
            <a:ext cx="53857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Блок-схема: альтернативный процесс 46"/>
          <p:cNvSpPr/>
          <p:nvPr/>
        </p:nvSpPr>
        <p:spPr>
          <a:xfrm>
            <a:off x="5252502" y="4738001"/>
            <a:ext cx="2096616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Хозяйственные строения и сооружения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8" name="Рисунок 47" descr="хоз строение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97333" y="4608187"/>
            <a:ext cx="826907" cy="836712"/>
          </a:xfrm>
          <a:prstGeom prst="rect">
            <a:avLst/>
          </a:prstGeom>
        </p:spPr>
      </p:pic>
      <p:cxnSp>
        <p:nvCxnSpPr>
          <p:cNvPr id="49" name="Прямая со стрелкой 48"/>
          <p:cNvCxnSpPr/>
          <p:nvPr/>
        </p:nvCxnSpPr>
        <p:spPr>
          <a:xfrm>
            <a:off x="7478448" y="4971335"/>
            <a:ext cx="594989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Блок-схема: альтернативный процесс 51"/>
          <p:cNvSpPr/>
          <p:nvPr/>
        </p:nvSpPr>
        <p:spPr>
          <a:xfrm>
            <a:off x="7191400" y="5463980"/>
            <a:ext cx="1952600" cy="1394019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Административно-офисные и коммерческие объекты:</a:t>
            </a:r>
            <a:endParaRPr lang="en-US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-до 300 млн. -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2 %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Bahnschrift SemiBold" pitchFamily="34" charset="0"/>
              </a:rPr>
              <a:t>- свыше 300 млн. –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2,5%</a:t>
            </a:r>
          </a:p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3" name="Рисунок 52" descr="тц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966640" y="5437838"/>
            <a:ext cx="1794548" cy="744405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H="1" flipV="1">
            <a:off x="6632628" y="5860025"/>
            <a:ext cx="337308" cy="72008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Блок-схема: альтернативный процесс 57"/>
          <p:cNvSpPr/>
          <p:nvPr/>
        </p:nvSpPr>
        <p:spPr>
          <a:xfrm>
            <a:off x="3715450" y="6211896"/>
            <a:ext cx="1672952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Прочие объекты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0,5%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9" name="Рисунок 58" descr="хоз строение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1272" y="6186875"/>
            <a:ext cx="749293" cy="611727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>
            <a:off x="5388402" y="6499928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8702" y="5734608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бюджетов) за 2023  год, 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391,0 </a:t>
            </a:r>
            <a:r>
              <a:rPr lang="ru-RU" sz="1300" b="1" dirty="0" err="1" smtClean="0">
                <a:solidFill>
                  <a:srgbClr val="003300"/>
                </a:solidFill>
                <a:latin typeface="Bahnschrift SemiBold" pitchFamily="34" charset="0"/>
              </a:rPr>
              <a:t>тыс.руб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.</a:t>
            </a:r>
          </a:p>
        </p:txBody>
      </p:sp>
      <p:sp>
        <p:nvSpPr>
          <p:cNvPr id="50" name="Загнутый угол 49"/>
          <p:cNvSpPr/>
          <p:nvPr/>
        </p:nvSpPr>
        <p:spPr>
          <a:xfrm>
            <a:off x="-5808" y="5528"/>
            <a:ext cx="582625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6270" y="166865"/>
            <a:ext cx="5976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НАЛОГУ   ИМУЩЕСТВО  ФИЗИЧЕСКИХ  ЛИЦ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0"/>
          <p:cNvSpPr/>
          <p:nvPr/>
        </p:nvSpPr>
        <p:spPr>
          <a:xfrm>
            <a:off x="1114067" y="4642103"/>
            <a:ext cx="4824973" cy="2073081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9673116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87401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676,4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6223" y="775398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1 100,0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7082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905,7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8881" y="121964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941,9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6816" y="116904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979,6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319412087"/>
              </p:ext>
            </p:extLst>
          </p:nvPr>
        </p:nvGraphicFramePr>
        <p:xfrm>
          <a:off x="323528" y="2335684"/>
          <a:ext cx="5400600" cy="193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D600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0227815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57920819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2664948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668" y="4593354"/>
            <a:ext cx="47933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государственной пошлины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8874" y="0"/>
            <a:ext cx="412590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874" y="89674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59" y="369909"/>
            <a:ext cx="2301021" cy="230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" y="5281216"/>
            <a:ext cx="1324298" cy="1324298"/>
          </a:xfrm>
          <a:prstGeom prst="rect">
            <a:avLst/>
          </a:prstGeom>
        </p:spPr>
      </p:pic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572449"/>
              </p:ext>
            </p:extLst>
          </p:nvPr>
        </p:nvGraphicFramePr>
        <p:xfrm>
          <a:off x="107502" y="620688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404,4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029,3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465,4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599,3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64466698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819860853"/>
              </p:ext>
            </p:extLst>
          </p:nvPr>
        </p:nvGraphicFramePr>
        <p:xfrm>
          <a:off x="3635896" y="5589240"/>
          <a:ext cx="5400600" cy="9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Загнутый угол 19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275" y="156456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нутый угол 3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400879"/>
              </p:ext>
            </p:extLst>
          </p:nvPr>
        </p:nvGraphicFramePr>
        <p:xfrm>
          <a:off x="-8874" y="632455"/>
          <a:ext cx="9036496" cy="371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183 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416,0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609,0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972,9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337,6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977,8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512,3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652,6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955,2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11 523,7 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979,5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002,4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2 030,1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Возврат остатков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субсидий, субвенций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-11 321,9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-880,5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93322975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56632465"/>
              </p:ext>
            </p:extLst>
          </p:nvPr>
        </p:nvGraphicFramePr>
        <p:xfrm>
          <a:off x="3563888" y="5013177"/>
          <a:ext cx="3384376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2176" y="109034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8" y="3113263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874" y="1893177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566038"/>
            <a:ext cx="617983" cy="59170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(СУБСИДИИ) 2025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3528" y="574140"/>
            <a:ext cx="864096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34288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в бюджете муниципального образования запланировано  поступление 14 целевых субсидий на общую сумму </a:t>
            </a:r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78 972,9 </a:t>
            </a:r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рублей, в </a:t>
            </a:r>
            <a:r>
              <a:rPr lang="ru-RU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т.ч</a:t>
            </a:r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703409"/>
              </p:ext>
            </p:extLst>
          </p:nvPr>
        </p:nvGraphicFramePr>
        <p:xfrm>
          <a:off x="323528" y="1397001"/>
          <a:ext cx="8640960" cy="526331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196133"/>
                <a:gridCol w="1444827"/>
              </a:tblGrid>
              <a:tr h="40487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предоставление выплат молодым семьям на приобретение жилья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400,6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пополнение книжных фондов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16,8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функционирование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«Точек роста»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490,0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питание учащихся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3 409,5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капитальный ремонт зданий школ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546,1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модернизацию школьных систем образования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39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445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дорог (сельских)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13 600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автомобильных дорог общего пользования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шахтных колодцев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500,0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разработку генеральных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планов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273,4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восстановление воинских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захоронений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1 793,0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обустройство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детских игровых площадок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2 083,3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Формирование современной городской среды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1 494,0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(СУБВЕНЦИИ) 2025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35414" y="574140"/>
            <a:ext cx="8829074" cy="682877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в бюджете муниципального образования запланировано  поступление 16 целевых субвенций на общую сумму 163 512,3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90806"/>
              </p:ext>
            </p:extLst>
          </p:nvPr>
        </p:nvGraphicFramePr>
        <p:xfrm>
          <a:off x="323528" y="1293566"/>
          <a:ext cx="8640960" cy="536674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912768"/>
                <a:gridCol w="1728192"/>
              </a:tblGrid>
              <a:tr h="409894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Льготные коммунальные педагогическим работникам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Субвенции на организацию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работы административной комиссии и КДН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972,0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 ребенка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под опекой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1 078,8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ЗАГС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780,7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классное руководство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581,3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по воинскому учету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406,0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Составление списков в присяжные заседатели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Госстандарт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 ФОТ и учебные расходы в школах)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116 963,4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ФОТ и учебные расходы в дошкольных учреждениях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15 891,1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ребенка в приемной семье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899,0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4801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Оплата труда приемных родителей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298,6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организацию деятельности по опеке и попечительству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1 403,1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жилье детям-сиротам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7 568,9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нутый угол 15"/>
          <p:cNvSpPr/>
          <p:nvPr/>
        </p:nvSpPr>
        <p:spPr>
          <a:xfrm>
            <a:off x="5804770" y="23531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5541560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2042" y="188640"/>
            <a:ext cx="309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ТЕРМИНЫ  И  ПОНЯТИЯ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0"/>
          <p:cNvSpPr/>
          <p:nvPr/>
        </p:nvSpPr>
        <p:spPr>
          <a:xfrm>
            <a:off x="251520" y="639323"/>
            <a:ext cx="8640960" cy="193186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</a:t>
            </a: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6929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расходов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счёт средств соответствующих бюджетов. </a:t>
            </a:r>
            <a:endParaRPr lang="ru-RU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подходы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84885" y="290630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социальной направленности бюджета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Стрелка вправо 7"/>
          <p:cNvSpPr/>
          <p:nvPr/>
        </p:nvSpPr>
        <p:spPr>
          <a:xfrm>
            <a:off x="242718" y="3738051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качества муниципальных программ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Стрелка вправо 7"/>
          <p:cNvSpPr/>
          <p:nvPr/>
        </p:nvSpPr>
        <p:spPr>
          <a:xfrm>
            <a:off x="251520" y="452484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реализации указов Президента Российской Федерации.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Стрелка вправо 7"/>
          <p:cNvSpPr/>
          <p:nvPr/>
        </p:nvSpPr>
        <p:spPr>
          <a:xfrm>
            <a:off x="276598" y="5236436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эффективности оказания муниципальных услуг.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трелка вправо 7"/>
          <p:cNvSpPr/>
          <p:nvPr/>
        </p:nvSpPr>
        <p:spPr>
          <a:xfrm>
            <a:off x="306000" y="5974902"/>
            <a:ext cx="8658564" cy="685402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Оптимизация расходов в целях обеспечения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финансирования приоритетных расходных обязательств 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нутый угол 26"/>
          <p:cNvSpPr/>
          <p:nvPr/>
        </p:nvSpPr>
        <p:spPr>
          <a:xfrm>
            <a:off x="-8874" y="0"/>
            <a:ext cx="710115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444364"/>
              </p:ext>
            </p:extLst>
          </p:nvPr>
        </p:nvGraphicFramePr>
        <p:xfrm>
          <a:off x="0" y="464841"/>
          <a:ext cx="9036495" cy="4780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731"/>
                <a:gridCol w="1634505"/>
                <a:gridCol w="1634505"/>
                <a:gridCol w="1585754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089,6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611,3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560,7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0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453,4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636,3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707,6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323,7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237268,7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215 894,3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546,8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661,8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620,0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5646,5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0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 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21 540,1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18 898,3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6 978,4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5 814,5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5 913,5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Национальная безопасность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Национальная оборона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440,8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506,0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91654010"/>
              </p:ext>
            </p:extLst>
          </p:nvPr>
        </p:nvGraphicFramePr>
        <p:xfrm>
          <a:off x="-756592" y="5085185"/>
          <a:ext cx="6660232" cy="15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90173974"/>
              </p:ext>
            </p:extLst>
          </p:nvPr>
        </p:nvGraphicFramePr>
        <p:xfrm>
          <a:off x="97305" y="5969150"/>
          <a:ext cx="5842847" cy="55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2107664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468143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3180" y="1311240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94986" y="3645024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1253" y="3832988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294" y="3285043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71288" y="5283878"/>
            <a:ext cx="2421192" cy="153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7068" y="125706"/>
            <a:ext cx="7705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 РАЗДЕЛАМ  КЛАССИФИКАЦИИ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3" y="1787912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2909276" y="2732350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1038" r="14563" b="10213"/>
          <a:stretch/>
        </p:blipFill>
        <p:spPr>
          <a:xfrm>
            <a:off x="3174138" y="4327508"/>
            <a:ext cx="762637" cy="66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" y="4719627"/>
            <a:ext cx="870084" cy="564250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5436757" y="5283877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нутый угол 25"/>
          <p:cNvSpPr/>
          <p:nvPr/>
        </p:nvSpPr>
        <p:spPr>
          <a:xfrm>
            <a:off x="-8874" y="0"/>
            <a:ext cx="802916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12,8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34,1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0,9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58,3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01.01.2024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7 716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2025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546 882,6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2025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556 569,2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671152" y="5481228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-8874" y="0"/>
            <a:ext cx="7245170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92380726"/>
              </p:ext>
            </p:extLst>
          </p:nvPr>
        </p:nvGraphicFramePr>
        <p:xfrm>
          <a:off x="611560" y="527086"/>
          <a:ext cx="8280920" cy="581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-8874" y="0"/>
            <a:ext cx="576559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30378183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887167549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2025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нутый угол 17"/>
          <p:cNvSpPr/>
          <p:nvPr/>
        </p:nvSpPr>
        <p:spPr>
          <a:xfrm>
            <a:off x="13321" y="0"/>
            <a:ext cx="3766592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муниципальный округ»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20462" y="0"/>
            <a:ext cx="627972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6" y="166865"/>
            <a:ext cx="5984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 МУНИЦИПАЛЬНЫХ   ПРОГРАММ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44768198"/>
              </p:ext>
            </p:extLst>
          </p:nvPr>
        </p:nvGraphicFramePr>
        <p:xfrm>
          <a:off x="-1392" y="332656"/>
          <a:ext cx="9116089" cy="6194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Скругленная прямоугольная выноска 11"/>
          <p:cNvSpPr/>
          <p:nvPr/>
        </p:nvSpPr>
        <p:spPr>
          <a:xfrm>
            <a:off x="6948264" y="3789040"/>
            <a:ext cx="1440160" cy="652719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сего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549 249,3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923928" y="6082263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404582997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330807"/>
              </p:ext>
            </p:extLst>
          </p:nvPr>
        </p:nvGraphicFramePr>
        <p:xfrm>
          <a:off x="2555776" y="4374160"/>
          <a:ext cx="641919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2026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2027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312,9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1,3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323,0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(0,7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3 323,0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0,7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549 249,3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(98,7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430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392,3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(97,9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463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843,3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(96,8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6 000,0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12 000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556 562,2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439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715,3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479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166,3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2" y="4509120"/>
            <a:ext cx="2198842" cy="1772816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0445" y="3785515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нутый угол 18"/>
          <p:cNvSpPr/>
          <p:nvPr/>
        </p:nvSpPr>
        <p:spPr>
          <a:xfrm>
            <a:off x="0" y="-11999"/>
            <a:ext cx="587779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43727" y="1015261"/>
            <a:ext cx="4140158" cy="864096"/>
          </a:xfrm>
          <a:prstGeom prst="cube">
            <a:avLst/>
          </a:prstGeom>
          <a:solidFill>
            <a:srgbClr val="0033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Холм-Жирковского окружного Совета и Контрольно-ревизионной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16828" y="201518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Возмещение компенсационных расходов депутатам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187624" y="298547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Опубликование муниципальных правовых актов в СМИ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551414" y="3982591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79712" y="497081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Награждение грамотами, благодарственными письмами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4949" y="1256174"/>
            <a:ext cx="146917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4 490,8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7416" y="2168854"/>
            <a:ext cx="1440764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576,0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2417" y="3272680"/>
            <a:ext cx="148119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70,0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3335" y="4260899"/>
            <a:ext cx="154847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2 000,0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3013" y="5172025"/>
            <a:ext cx="10981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160,0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624000" y="260649"/>
            <a:ext cx="2412497" cy="1944216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anose="02050604050505020204" pitchFamily="18" charset="0"/>
              </a:rPr>
              <a:t>Всего непрограммные расходы: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2025 г.- </a:t>
            </a:r>
            <a:r>
              <a:rPr lang="ru-RU" sz="2000" b="1" dirty="0" smtClean="0">
                <a:latin typeface="Bookman Old Style" panose="02050604050505020204" pitchFamily="18" charset="0"/>
              </a:rPr>
              <a:t>7312,9</a:t>
            </a:r>
            <a:endParaRPr lang="ru-RU" sz="2000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2026 г.- 3 323,0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2027 г.- 3 323,0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2025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5531" y="5879490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1" name="Куб 20"/>
          <p:cNvSpPr/>
          <p:nvPr/>
        </p:nvSpPr>
        <p:spPr>
          <a:xfrm>
            <a:off x="2796439" y="5914502"/>
            <a:ext cx="4140158" cy="864096"/>
          </a:xfrm>
          <a:prstGeom prst="cub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Оплата судебных расходов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4288" y="6083151"/>
            <a:ext cx="10981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16,1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48214" y="1844823"/>
            <a:ext cx="3688281" cy="194421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количества субъектов малого предпринимательства в муниципальном округе.</a:t>
            </a:r>
            <a:endParaRPr lang="ru-RU" sz="12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28172065"/>
              </p:ext>
            </p:extLst>
          </p:nvPr>
        </p:nvGraphicFramePr>
        <p:xfrm>
          <a:off x="25984" y="1797446"/>
          <a:ext cx="5770151" cy="506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4427984" y="0"/>
            <a:ext cx="4734044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1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«Холм-Жирковский муниципальный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округ»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2960" y="4260076"/>
            <a:ext cx="3601587" cy="2400228"/>
          </a:xfrm>
          <a:prstGeom prst="rect">
            <a:avLst/>
          </a:prstGeom>
        </p:spPr>
      </p:pic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1114233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34478"/>
            <a:ext cx="8856984" cy="5760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функционирования органов местного самоуправления муниципального образования «Холм-Жирковский муниципальный округ»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06" y="410549"/>
            <a:ext cx="1371528" cy="702908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834201" y="6082263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35247" y="-1881"/>
            <a:ext cx="388868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93537838"/>
              </p:ext>
            </p:extLst>
          </p:nvPr>
        </p:nvGraphicFramePr>
        <p:xfrm>
          <a:off x="683568" y="764704"/>
          <a:ext cx="7641952" cy="545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997351" y="0"/>
            <a:ext cx="5040560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округ»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915972"/>
              </p:ext>
            </p:extLst>
          </p:nvPr>
        </p:nvGraphicFramePr>
        <p:xfrm>
          <a:off x="55822" y="952692"/>
          <a:ext cx="8919447" cy="590493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247"/>
                <a:gridCol w="1321399"/>
                <a:gridCol w="1321399"/>
                <a:gridCol w="1321402"/>
              </a:tblGrid>
              <a:tr h="5740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Создание условие эффективного функционирования ОМУ муниципального округа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26 543,2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22 500,2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22 500,2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и технической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безопасности (ПО, лицензии)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092,3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сохранности документов Архивного фонда РФ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5404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Развитие малого и среднего предпринимательства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реализации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переданных государственных полномочий (ЗАГС, КДМ, </a:t>
                      </a:r>
                      <a:r>
                        <a:rPr lang="ru-RU" sz="1700" baseline="0" dirty="0" err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АдмК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194,4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256,0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2 259,6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с некоммерческими организациями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(Организации ветеранов и инвалидов)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Организация мероприятий,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направленных на формирование общественного мнения об округе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открытости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органов местного самоуправления (СМИ)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99,8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органов местного самоуправления ( уплата взносов в Совет МО)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119,0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424572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883438" y="2636912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9897757"/>
              </p:ext>
            </p:extLst>
          </p:nvPr>
        </p:nvGraphicFramePr>
        <p:xfrm>
          <a:off x="0" y="2996952"/>
          <a:ext cx="47880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8789" y="37573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759579"/>
            <a:ext cx="2530661" cy="1440160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эффективного исполнения полномочий органов местного самоуправления Холм-Жирковского муниципального округа,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22160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муниципальном образовании «Холм-Жирковский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муниципальный округ 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01066883"/>
              </p:ext>
            </p:extLst>
          </p:nvPr>
        </p:nvGraphicFramePr>
        <p:xfrm>
          <a:off x="4136869" y="2797918"/>
          <a:ext cx="4968553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127423" y="2936658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657727" y="2040155"/>
            <a:ext cx="4462807" cy="1892901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10338802"/>
              </p:ext>
            </p:extLst>
          </p:nvPr>
        </p:nvGraphicFramePr>
        <p:xfrm>
          <a:off x="107504" y="1988840"/>
          <a:ext cx="554461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578" y="112474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34463" y="1124744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38591" y="8448"/>
            <a:ext cx="5151146" cy="10027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 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42528"/>
            <a:ext cx="589783" cy="613933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0" y="4585285"/>
            <a:ext cx="4057743" cy="2272715"/>
          </a:xfrm>
          <a:prstGeom prst="rect">
            <a:avLst/>
          </a:prstGeom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288041" y="3922990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850904" y="0"/>
            <a:ext cx="5223154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55405"/>
            <a:ext cx="589783" cy="61393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27876"/>
              </p:ext>
            </p:extLst>
          </p:nvPr>
        </p:nvGraphicFramePr>
        <p:xfrm>
          <a:off x="0" y="947732"/>
          <a:ext cx="9074058" cy="581374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151"/>
                <a:gridCol w="1384589"/>
                <a:gridCol w="1384589"/>
                <a:gridCol w="1349729"/>
              </a:tblGrid>
              <a:tr h="5086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5645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проект «Педагоги и наставники»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947,3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14 904,1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867,1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8275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 проект «Лучшее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детям»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296,9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 проект «Поддержка семьи»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27 406,8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5347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дошкольного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40 316,7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38 934,4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40 538,2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360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общего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686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144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046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148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223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762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дополнительного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12 758,5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11 560,0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11 837,3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«Организация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отдыха и оздоровления детей и подростков»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«Совершенствование системы воспитания» (Конкурсы,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олимпиады, поддержка одаренных  детей)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260,0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Обеспечение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условий для реализации программы (Органы местного самоуправления)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4 416,2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«Обеспечение деятельности МКУ «Централизованная бухгалтерия»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5 264,0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0861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Организация реализации переданных полномочий(Опека)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660232" y="4869160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1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10"/>
          <p:cNvSpPr/>
          <p:nvPr/>
        </p:nvSpPr>
        <p:spPr>
          <a:xfrm>
            <a:off x="1561816" y="952463"/>
            <a:ext cx="6178535" cy="57867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91465" y="9823"/>
            <a:ext cx="5152535" cy="93070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68760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8,0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40 316,7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8,0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7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3209" y="1544161"/>
            <a:ext cx="450466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511248" y="4396087"/>
            <a:ext cx="5446075" cy="1289449"/>
            <a:chOff x="509016" y="6542531"/>
            <a:chExt cx="6987958" cy="1283672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34 154,5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7" y="6832640"/>
              <a:ext cx="6739256" cy="75824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 за средств областного и  местного бюджетов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4680" y="3315753"/>
            <a:ext cx="5341847" cy="1269972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5 318,9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60386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72750" y="2270922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548,3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37682" y="438232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17601" y="327476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17601" y="222748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6818" y="3324178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45394" y="4507222"/>
            <a:ext cx="348996" cy="348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67042" y="5568551"/>
            <a:ext cx="5446075" cy="1289449"/>
            <a:chOff x="509016" y="6542531"/>
            <a:chExt cx="6987958" cy="1283672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295,0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7" y="6832640"/>
              <a:ext cx="6739256" cy="6515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проведение ремонта и благоустройство территорий детских садов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32827" y="55746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70934" y="5656814"/>
            <a:ext cx="348996" cy="348996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10"/>
          <p:cNvSpPr/>
          <p:nvPr/>
        </p:nvSpPr>
        <p:spPr>
          <a:xfrm>
            <a:off x="4137897" y="848112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64871" y="0"/>
            <a:ext cx="5151146" cy="88766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150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686 тыс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27,8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расходов бюджета.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810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0285" y="84484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700669" y="3199291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115 478,3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содержание укрепление материально- технической базы школ  и фонд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78887" y="2188989"/>
            <a:ext cx="5319657" cy="1160232"/>
            <a:chOff x="509015" y="6542531"/>
            <a:chExt cx="6941820" cy="1126236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18 872,0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57945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2"/>
            <a:ext cx="5420385" cy="880295"/>
            <a:chOff x="509016" y="6542531"/>
            <a:chExt cx="6941819" cy="1126236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4 489,4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50301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 образовательных учреждений.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14496" y="321315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0785" y="217250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4260" y="2236514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22183" y="3301555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768129" y="5254964"/>
            <a:ext cx="5410116" cy="1121743"/>
            <a:chOff x="509016" y="6542531"/>
            <a:chExt cx="6941819" cy="1245517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13 581,3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136" y="6771528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6" cy="586547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24028" y="5246004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2183" y="5328545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27,8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95359" y="4326069"/>
            <a:ext cx="5432683" cy="109881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1 968,5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6" cy="5728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07866" y="431486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24887" y="4399828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grpSp>
        <p:nvGrpSpPr>
          <p:cNvPr id="83" name="object 3"/>
          <p:cNvGrpSpPr/>
          <p:nvPr/>
        </p:nvGrpSpPr>
        <p:grpSpPr>
          <a:xfrm>
            <a:off x="3728934" y="6049048"/>
            <a:ext cx="5410116" cy="1014316"/>
            <a:chOff x="509016" y="6542531"/>
            <a:chExt cx="6941819" cy="1126236"/>
          </a:xfrm>
        </p:grpSpPr>
        <p:sp>
          <p:nvSpPr>
            <p:cNvPr id="84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2 885,5,0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8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87" name="object 8"/>
            <p:cNvSpPr/>
            <p:nvPr/>
          </p:nvSpPr>
          <p:spPr>
            <a:xfrm>
              <a:off x="635508" y="6835139"/>
              <a:ext cx="6739256" cy="52293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школ и благоустройство территории школ.</a:t>
              </a:r>
              <a:r>
                <a:rPr lang="ru-RU" dirty="0" smtClean="0"/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88" name="object 15"/>
          <p:cNvSpPr/>
          <p:nvPr/>
        </p:nvSpPr>
        <p:spPr>
          <a:xfrm>
            <a:off x="3482601" y="6045148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76131" y="6111109"/>
            <a:ext cx="381000" cy="381000"/>
          </a:xfrm>
          <a:prstGeom prst="rect">
            <a:avLst/>
          </a:prstGeom>
        </p:spPr>
      </p:pic>
      <p:sp>
        <p:nvSpPr>
          <p:cNvPr id="9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29493" y="28252"/>
            <a:ext cx="5151146" cy="93675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 округ»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12 758,5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2,3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 в сфере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11 644,0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514,5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600,0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и капитальный ремонт зданий 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2,3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.Увеличение количества граждан, проживающих на территории округа,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5615188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2723" y="5131676"/>
            <a:ext cx="2526466" cy="1726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729723" cy="1473724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75028721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2878" y="806067"/>
            <a:ext cx="4055066" cy="80367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19419" y="0"/>
            <a:ext cx="5079138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муниципальным образовании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0904" y="-34972"/>
            <a:ext cx="576064" cy="432047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319640" y="5805264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10"/>
          <p:cNvSpPr/>
          <p:nvPr/>
        </p:nvSpPr>
        <p:spPr>
          <a:xfrm>
            <a:off x="1187339" y="1687883"/>
            <a:ext cx="7815486" cy="339113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32736" y="0"/>
            <a:ext cx="508047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муниципальным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образовании«Холм-Жирковский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6907" y="-41587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12,6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399166" y="1115230"/>
            <a:ext cx="73384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3300"/>
                </a:solidFill>
                <a:latin typeface="Arial"/>
                <a:cs typeface="Arial"/>
              </a:rPr>
              <a:t>69 340,7 тыс. 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33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12,6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06650" y="1654490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37629" y="2103947"/>
            <a:ext cx="4484328" cy="1592622"/>
            <a:chOff x="505097" y="6542531"/>
            <a:chExt cx="6974694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6 392,2 -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505097" y="6830457"/>
              <a:ext cx="6854822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279,5 тыс. руб.- расходы на ремонт;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231,3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5 911,4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95081" y="4408911"/>
            <a:ext cx="4435091" cy="2037553"/>
            <a:chOff x="509016" y="6542531"/>
            <a:chExt cx="7010397" cy="2046615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/>
                <a:t>51 511,4</a:t>
              </a:r>
              <a:r>
                <a:rPr lang="ru-RU" dirty="0" smtClean="0"/>
                <a:t>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17" y="6809206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524407" y="6905462"/>
              <a:ext cx="6895976" cy="168368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7 341,9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512,8 тыс. руб. – расходы на ремонты;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50,0 тыс. руб. – расходы на проведение мероприятий;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43 413,0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580" y="2127732"/>
            <a:ext cx="4410024" cy="1836274"/>
            <a:chOff x="509016" y="6542531"/>
            <a:chExt cx="6970775" cy="2038889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16 597,5–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2" y="6896474"/>
              <a:ext cx="6739253" cy="168494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275,4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263,8 – расходы на ремонт;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16 041,5 тыс. рублей – расходы на укрепление материально-технической базы и оплату труда работников учреждений;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16,8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книжные фонды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77966" y="4628896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1 289,1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65,8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1 223,3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233395" y="447820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37629" y="3690780"/>
            <a:ext cx="4426743" cy="699134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искусств.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детям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04818" y="6446465"/>
            <a:ext cx="4381969" cy="484123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2942" y="3969767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805596" y="618978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2" name="Прямоугольник с двумя скругленными противолежащими углами 61"/>
          <p:cNvSpPr/>
          <p:nvPr/>
        </p:nvSpPr>
        <p:spPr>
          <a:xfrm>
            <a:off x="2463228" y="426985"/>
            <a:ext cx="1801696" cy="707257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1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76648339"/>
              </p:ext>
            </p:extLst>
          </p:nvPr>
        </p:nvGraphicFramePr>
        <p:xfrm>
          <a:off x="199310" y="1221590"/>
          <a:ext cx="4752528" cy="519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8"/>
            <a:ext cx="6660232" cy="5162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932040" y="1622532"/>
            <a:ext cx="4211959" cy="317462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Предоставление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молодым семьям на улучшение жилищных условий социальных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2.Количество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детей, получивших жилые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помещения.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студентов, получающих  ежемесячную денежную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выплату.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Повышение уровня доходов муниципальных служащих и лиц, замещающих муниципальные должности, после выхода на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пенсию.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: Социальная поддержка отдельных категорий граждан</a:t>
            </a:r>
            <a:endParaRPr lang="ru-RU" sz="1500" dirty="0">
              <a:solidFill>
                <a:srgbClr val="002060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21088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81736"/>
            <a:ext cx="2555496" cy="2376264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031192" y="6042202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5940152" y="10953"/>
            <a:ext cx="320102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514614" y="1302795"/>
            <a:ext cx="8377865" cy="88572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552" y="1458849"/>
            <a:ext cx="8107751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безвозмездно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поступающие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 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другого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185" dirty="0">
                <a:solidFill>
                  <a:schemeClr val="bg1"/>
                </a:solidFill>
                <a:latin typeface="Verdana"/>
                <a:cs typeface="Verdana"/>
              </a:rPr>
              <a:t>форме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дотаций,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субвенций,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субсидий, 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иных 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межбюджетных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трансфертов, </a:t>
            </a:r>
            <a:r>
              <a:rPr sz="1400" i="1" spc="12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физических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юридических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5" dirty="0">
                <a:solidFill>
                  <a:schemeClr val="bg1"/>
                </a:solidFill>
                <a:latin typeface="Verdana"/>
                <a:cs typeface="Verdana"/>
              </a:rPr>
              <a:t>лиц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9478" y="2235949"/>
            <a:ext cx="7056787" cy="4366232"/>
          </a:xfrm>
          <a:custGeom>
            <a:avLst/>
            <a:gdLst/>
            <a:ahLst/>
            <a:cxnLst/>
            <a:rect l="l" t="t" r="r" b="b"/>
            <a:pathLst>
              <a:path w="6409055" h="2520315">
                <a:moveTo>
                  <a:pt x="0" y="2520315"/>
                </a:moveTo>
                <a:lnTo>
                  <a:pt x="6408674" y="2520315"/>
                </a:lnTo>
                <a:lnTo>
                  <a:pt x="6408674" y="0"/>
                </a:lnTo>
                <a:lnTo>
                  <a:pt x="0" y="0"/>
                </a:lnTo>
                <a:lnTo>
                  <a:pt x="0" y="2520315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9" name="object 9"/>
          <p:cNvSpPr/>
          <p:nvPr/>
        </p:nvSpPr>
        <p:spPr>
          <a:xfrm>
            <a:off x="799339" y="374588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3357" y="3895903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566" name="Picture 14" descr="https://mass-images.pro/files/preview/1/08/3153accae1df3dee7394192d345a5570.png?1638780485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6833" y="4421654"/>
            <a:ext cx="1770943" cy="2227961"/>
          </a:xfrm>
          <a:prstGeom prst="rect">
            <a:avLst/>
          </a:prstGeom>
          <a:noFill/>
        </p:spPr>
      </p:pic>
      <p:sp>
        <p:nvSpPr>
          <p:cNvPr id="11" name="object 11"/>
          <p:cNvSpPr txBox="1"/>
          <p:nvPr/>
        </p:nvSpPr>
        <p:spPr>
          <a:xfrm>
            <a:off x="1007080" y="2283383"/>
            <a:ext cx="6480720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 algn="just">
              <a:lnSpc>
                <a:spcPct val="100000"/>
              </a:lnSpc>
              <a:spcBef>
                <a:spcPts val="100"/>
              </a:spcBef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algn="just">
              <a:lnSpc>
                <a:spcPct val="100000"/>
              </a:lnSpc>
            </a:pPr>
            <a:r>
              <a:rPr sz="1400" i="1" spc="-210" dirty="0">
                <a:solidFill>
                  <a:schemeClr val="bg1"/>
                </a:solidFill>
                <a:latin typeface="Verdana"/>
                <a:cs typeface="Verdana"/>
              </a:rPr>
              <a:t>«</a:t>
            </a:r>
            <a:r>
              <a:rPr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К</a:t>
            </a:r>
            <a:r>
              <a:rPr lang="ru-RU"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безвозмездным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поступлениям</a:t>
            </a:r>
            <a:r>
              <a:rPr sz="1400" i="1" spc="-2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относятся: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r>
              <a:rPr sz="1400" spc="-3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b="1" i="1" spc="-30" dirty="0">
                <a:solidFill>
                  <a:schemeClr val="bg1"/>
                </a:solidFill>
                <a:latin typeface="Verdana"/>
                <a:cs typeface="Verdana"/>
              </a:rPr>
              <a:t>дотации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>
              <a:lnSpc>
                <a:spcPct val="100000"/>
              </a:lnSpc>
              <a:buFont typeface="Verdana"/>
              <a:buChar char="-"/>
              <a:tabLst>
                <a:tab pos="1049020" algn="l"/>
              </a:tabLst>
            </a:pPr>
            <a:r>
              <a:rPr sz="1400" b="1" spc="15" dirty="0">
                <a:solidFill>
                  <a:schemeClr val="bg1"/>
                </a:solidFill>
                <a:latin typeface="Verdana"/>
                <a:cs typeface="Verdana"/>
              </a:rPr>
              <a:t>субсидии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 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 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  </a:t>
            </a:r>
            <a:r>
              <a:rPr sz="1400" i="1" spc="40" dirty="0" err="1">
                <a:solidFill>
                  <a:schemeClr val="bg1"/>
                </a:solidFill>
                <a:latin typeface="Verdana"/>
                <a:cs typeface="Verdana"/>
              </a:rPr>
              <a:t>системы</a:t>
            </a:r>
            <a:r>
              <a:rPr sz="1400" i="1" spc="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 err="1" smtClean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lang="ru-RU" sz="1400" i="1" spc="3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 err="1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1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(межбюджетные</a:t>
            </a:r>
            <a:r>
              <a:rPr sz="1400" i="1" spc="-1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0" dirty="0" err="1">
                <a:solidFill>
                  <a:schemeClr val="bg1"/>
                </a:solidFill>
                <a:latin typeface="Verdana"/>
                <a:cs typeface="Verdana"/>
              </a:rPr>
              <a:t>субсидии</a:t>
            </a:r>
            <a:r>
              <a:rPr sz="1400" i="1" spc="-20" dirty="0" smtClean="0">
                <a:solidFill>
                  <a:schemeClr val="bg1"/>
                </a:solidFill>
                <a:latin typeface="Verdana"/>
                <a:cs typeface="Verdana"/>
              </a:rPr>
              <a:t>);</a:t>
            </a:r>
            <a:endParaRPr lang="ru-RU" sz="1400" i="1" spc="-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>
              <a:lnSpc>
                <a:spcPct val="100000"/>
              </a:lnSpc>
              <a:buFont typeface="Verdana"/>
              <a:buChar char="-"/>
              <a:tabLst>
                <a:tab pos="1049020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tabLst>
                <a:tab pos="1975485" algn="l"/>
                <a:tab pos="2272665" algn="l"/>
                <a:tab pos="3574415" algn="l"/>
                <a:tab pos="4421505" algn="l"/>
                <a:tab pos="4654550" algn="l"/>
                <a:tab pos="5171440" algn="l"/>
                <a:tab pos="5470525" algn="l"/>
              </a:tabLst>
            </a:pPr>
            <a:r>
              <a:rPr sz="1400" spc="-155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b="1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400" b="1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венции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280" dirty="0">
                <a:solidFill>
                  <a:schemeClr val="bg1"/>
                </a:solidFill>
                <a:latin typeface="Verdana"/>
                <a:cs typeface="Verdana"/>
              </a:rPr>
              <a:t>ф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едер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4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400" i="1" spc="5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60" dirty="0" err="1" smtClean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5" dirty="0" err="1" smtClean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дж</a:t>
            </a:r>
            <a:r>
              <a:rPr sz="1400" i="1" spc="20" dirty="0" err="1" smtClean="0">
                <a:solidFill>
                  <a:schemeClr val="bg1"/>
                </a:solidFill>
                <a:latin typeface="Verdana"/>
                <a:cs typeface="Verdana"/>
              </a:rPr>
              <a:t>ета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20" dirty="0" smtClean="0">
                <a:solidFill>
                  <a:schemeClr val="bg1"/>
                </a:solidFill>
                <a:latin typeface="Verdana"/>
                <a:cs typeface="Verdana"/>
              </a:rPr>
              <a:t>(</a:t>
            </a:r>
            <a:r>
              <a:rPr sz="1400" i="1" spc="-85" dirty="0" err="1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70" dirty="0" err="1" smtClean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)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 err="1" smtClean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lang="ru-RU" sz="1400" i="1" spc="-8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75" dirty="0" err="1" smtClean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-5" dirty="0" err="1" smtClean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25" dirty="0" err="1" smtClean="0">
                <a:solidFill>
                  <a:schemeClr val="bg1"/>
                </a:solidFill>
                <a:latin typeface="Verdana"/>
                <a:cs typeface="Verdana"/>
              </a:rPr>
              <a:t>дже</a:t>
            </a:r>
            <a:r>
              <a:rPr sz="1400" i="1" spc="-15" dirty="0" err="1" smtClean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i="1" spc="45" dirty="0" err="1" smtClean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25" dirty="0" err="1" smtClean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400" i="1" spc="-12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9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tabLst>
                <a:tab pos="1975485" algn="l"/>
                <a:tab pos="2272665" algn="l"/>
                <a:tab pos="3574415" algn="l"/>
                <a:tab pos="4421505" algn="l"/>
                <a:tab pos="4654550" algn="l"/>
                <a:tab pos="5171440" algn="l"/>
                <a:tab pos="5470525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buFont typeface="Verdana"/>
              <a:buChar char="-"/>
              <a:tabLst>
                <a:tab pos="1049020" algn="l"/>
                <a:tab pos="1665605" algn="l"/>
                <a:tab pos="3139440" algn="l"/>
                <a:tab pos="4364990" algn="l"/>
                <a:tab pos="4749165" algn="l"/>
                <a:tab pos="5470525" algn="l"/>
              </a:tabLst>
            </a:pPr>
            <a:r>
              <a:rPr sz="1400" b="1" i="1" spc="-30" dirty="0">
                <a:solidFill>
                  <a:schemeClr val="bg1"/>
                </a:solidFill>
                <a:latin typeface="Verdana"/>
                <a:cs typeface="Verdana"/>
              </a:rPr>
              <a:t>иные	</a:t>
            </a:r>
            <a:r>
              <a:rPr sz="1400" b="1" i="1" spc="125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r>
              <a:rPr sz="1400" b="1" i="1" spc="110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spc="25" dirty="0">
                <a:solidFill>
                  <a:schemeClr val="bg1"/>
                </a:solidFill>
                <a:latin typeface="Verdana"/>
                <a:cs typeface="Verdana"/>
              </a:rPr>
              <a:t>ж</a:t>
            </a:r>
            <a:r>
              <a:rPr sz="1400" b="1" i="1" spc="1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b="1" i="1" spc="-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дж</a:t>
            </a:r>
            <a:r>
              <a:rPr sz="1400" b="1" i="1" spc="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spc="-75" dirty="0">
                <a:solidFill>
                  <a:schemeClr val="bg1"/>
                </a:solidFill>
                <a:latin typeface="Verdana"/>
                <a:cs typeface="Verdana"/>
              </a:rPr>
              <a:t>тн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ы</a:t>
            </a:r>
            <a:r>
              <a:rPr sz="1400" b="1" i="1" spc="-2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b="1" i="1" spc="-20" dirty="0">
                <a:solidFill>
                  <a:schemeClr val="bg1"/>
                </a:solidFill>
                <a:latin typeface="Verdana"/>
                <a:cs typeface="Verdana"/>
              </a:rPr>
              <a:t>тр</a:t>
            </a:r>
            <a:r>
              <a:rPr sz="1400" b="1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400" b="1" i="1" spc="55" dirty="0">
                <a:solidFill>
                  <a:schemeClr val="bg1"/>
                </a:solidFill>
                <a:latin typeface="Verdana"/>
                <a:cs typeface="Verdana"/>
              </a:rPr>
              <a:t>нс</a:t>
            </a:r>
            <a:r>
              <a:rPr sz="1400" b="1" i="1" spc="280" dirty="0">
                <a:solidFill>
                  <a:schemeClr val="bg1"/>
                </a:solidFill>
                <a:latin typeface="Verdana"/>
                <a:cs typeface="Verdana"/>
              </a:rPr>
              <a:t>ф</a:t>
            </a:r>
            <a:r>
              <a:rPr sz="1400" b="1" i="1" spc="10" dirty="0">
                <a:solidFill>
                  <a:schemeClr val="bg1"/>
                </a:solidFill>
                <a:latin typeface="Verdana"/>
                <a:cs typeface="Verdana"/>
              </a:rPr>
              <a:t>ер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b="1" i="1" spc="-114" dirty="0">
                <a:solidFill>
                  <a:schemeClr val="bg1"/>
                </a:solidFill>
                <a:latin typeface="Verdana"/>
                <a:cs typeface="Verdana"/>
              </a:rPr>
              <a:t>ы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дже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-9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2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buFont typeface="Verdana"/>
              <a:buChar char="-"/>
              <a:tabLst>
                <a:tab pos="1049020" algn="l"/>
                <a:tab pos="1665605" algn="l"/>
                <a:tab pos="3139440" algn="l"/>
                <a:tab pos="4364990" algn="l"/>
                <a:tab pos="4749165" algn="l"/>
                <a:tab pos="5470525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b="1" i="1" spc="-20" dirty="0">
                <a:solidFill>
                  <a:schemeClr val="bg1"/>
                </a:solidFill>
                <a:latin typeface="Verdana"/>
                <a:cs typeface="Verdana"/>
              </a:rPr>
              <a:t>безвозмездные 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поступления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физических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юридических </a:t>
            </a:r>
            <a:r>
              <a:rPr sz="1400" i="1" spc="-75" dirty="0">
                <a:solidFill>
                  <a:schemeClr val="bg1"/>
                </a:solidFill>
                <a:latin typeface="Verdana"/>
                <a:cs typeface="Verdana"/>
              </a:rPr>
              <a:t>лиц, 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международных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организаций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правительств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иностранных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государств, </a:t>
            </a:r>
            <a:r>
              <a:rPr sz="14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числе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добровольные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пожертвования</a:t>
            </a:r>
            <a:r>
              <a:rPr sz="1400" i="1" spc="-2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19" name="object 9"/>
          <p:cNvSpPr txBox="1"/>
          <p:nvPr/>
        </p:nvSpPr>
        <p:spPr>
          <a:xfrm>
            <a:off x="611556" y="691437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ЕЗВОЗМЕЗДНЫЕ   ПОСТУПЛЕНИЯ</a:t>
            </a:r>
            <a:endParaRPr sz="3600" i="1" dirty="0">
              <a:solidFill>
                <a:srgbClr val="FF3300"/>
              </a:solidFill>
              <a:latin typeface="Verdana"/>
              <a:cs typeface="Verdana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30343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698210"/>
              </p:ext>
            </p:extLst>
          </p:nvPr>
        </p:nvGraphicFramePr>
        <p:xfrm>
          <a:off x="180780" y="1628800"/>
          <a:ext cx="8928992" cy="400331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80520"/>
                <a:gridCol w="1368152"/>
                <a:gridCol w="1584176"/>
                <a:gridCol w="1296144"/>
              </a:tblGrid>
              <a:tr h="63607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Развитие системы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социальной поддержки педагогических работников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Оказание мер социальной поддержки отдельным категориям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граждан (муниципальные пенсии)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Защита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прав и профилактика социального сиротства (выплата родителям и детям под опекой и в приемных семьях)- охрана семьи и детства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855,4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8 159,7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5 520,3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Улучшение жилищных условий молодых семей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564,8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432,1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429,7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Поддержка студентов, заключивших договоры о целевом обучении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336,0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7020272" y="5996999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2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34814"/>
              </p:ext>
            </p:extLst>
          </p:nvPr>
        </p:nvGraphicFramePr>
        <p:xfrm>
          <a:off x="0" y="953344"/>
          <a:ext cx="9144001" cy="4202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25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568,9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883,2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243,8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6300192" y="5225893"/>
            <a:ext cx="2650172" cy="153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нутый угол 12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225893"/>
            <a:ext cx="2376200" cy="1599480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0" y="5096929"/>
            <a:ext cx="1632364" cy="1665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60718"/>
              </p:ext>
            </p:extLst>
          </p:nvPr>
        </p:nvGraphicFramePr>
        <p:xfrm>
          <a:off x="98467" y="2420889"/>
          <a:ext cx="9036496" cy="4075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41728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25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04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008681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08575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7 200,0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200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200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028239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стипендий лицам, заключившим целевой договор на обучение (от Администрации 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4" y="658366"/>
            <a:ext cx="1793266" cy="147449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68453550"/>
              </p:ext>
            </p:extLst>
          </p:nvPr>
        </p:nvGraphicFramePr>
        <p:xfrm>
          <a:off x="1547665" y="658366"/>
          <a:ext cx="8712968" cy="174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55250042"/>
              </p:ext>
            </p:extLst>
          </p:nvPr>
        </p:nvGraphicFramePr>
        <p:xfrm>
          <a:off x="-71209" y="2720843"/>
          <a:ext cx="3923129" cy="3928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244" y="2014808"/>
            <a:ext cx="3744416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2" y="1046740"/>
            <a:ext cx="743373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545" y="1071148"/>
            <a:ext cx="730830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муниципальный округ» Смоленской области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949661" y="13526"/>
            <a:ext cx="5149079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эффективности на территории  муниципального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образования «Холм-Жирковский муниципальный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3532" y="336489"/>
            <a:ext cx="731783" cy="620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79" y="1094975"/>
            <a:ext cx="1101425" cy="109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885916"/>
              </p:ext>
            </p:extLst>
          </p:nvPr>
        </p:nvGraphicFramePr>
        <p:xfrm>
          <a:off x="3275856" y="3284984"/>
          <a:ext cx="5822884" cy="3352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4895"/>
                <a:gridCol w="975505"/>
                <a:gridCol w="1080120"/>
                <a:gridCol w="1142364"/>
              </a:tblGrid>
              <a:tr h="6323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Замена ламп накаливания на светодиодные лампы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Расходы на оплату электрической энергии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для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6 857,4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6 807,4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6 807,4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Модернизация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Содержание и обслуживание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7106231" y="5373216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13790165"/>
              </p:ext>
            </p:extLst>
          </p:nvPr>
        </p:nvGraphicFramePr>
        <p:xfrm>
          <a:off x="179512" y="2060848"/>
          <a:ext cx="388843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94684" y="1124744"/>
            <a:ext cx="8891602" cy="6582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189742" y="2207424"/>
            <a:ext cx="4896544" cy="253837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1.Снижение количества преступлений, совершенных в муниципалитете.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2.Обеспечение безопасности объектов муниципальной собственности.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общественных мест (объектов, территорий) оснащенных системами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видеонаблюдения.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Отсутствие экстремистских акций на территории Холм-Жирковского муниципального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округа.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48137" y="1165812"/>
            <a:ext cx="878469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безопасности  жизнедеятельности населения муниципального образования «Холм-Жирковский муниципальный округ» Смоленской области 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3124" y="1815009"/>
            <a:ext cx="2968898" cy="78483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536067"/>
              </p:ext>
            </p:extLst>
          </p:nvPr>
        </p:nvGraphicFramePr>
        <p:xfrm>
          <a:off x="3327937" y="4947198"/>
          <a:ext cx="5822884" cy="19108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4895"/>
                <a:gridCol w="975505"/>
                <a:gridCol w="1080120"/>
                <a:gridCol w="1142364"/>
              </a:tblGrid>
              <a:tr h="6461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Построение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АПК «Безопасный город»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Обеспечение правопорядка и</a:t>
                      </a:r>
                    </a:p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Безопасности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населения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224,0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925960" y="4298419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611162241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911" y="1628800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10,0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514597" y="2594521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64,0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39280" y="3647926"/>
            <a:ext cx="79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20,0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338615" y="4689927"/>
            <a:ext cx="99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120,0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39594" y="5698451"/>
            <a:ext cx="79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20,0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" y="616258"/>
            <a:ext cx="1452151" cy="865618"/>
          </a:xfrm>
          <a:prstGeom prst="rect">
            <a:avLst/>
          </a:prstGeom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6948264" y="6121490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7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38993065"/>
              </p:ext>
            </p:extLst>
          </p:nvPr>
        </p:nvGraphicFramePr>
        <p:xfrm>
          <a:off x="107504" y="1916832"/>
          <a:ext cx="46085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492135"/>
            <a:ext cx="3380168" cy="2642280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3365" y="1083032"/>
            <a:ext cx="6660232" cy="63548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860032" y="1789414"/>
            <a:ext cx="4067944" cy="279171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муниципального округа.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04257" y="1097987"/>
            <a:ext cx="6318448" cy="675073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975902" y="2778"/>
            <a:ext cx="5112568" cy="95334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«Поддержка пассажирского транспорта общего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«Холм-Жирковский муниципальный округ»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6559" y="449898"/>
            <a:ext cx="766806" cy="43532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возмещение части затрат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посевных площадей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71247342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Поддержка сельскохозяйственных товаропроизводителей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3960440" y="-13039"/>
            <a:ext cx="511256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образовании «Холм-Жирковский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муниципальный округ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8600" y="116505"/>
            <a:ext cx="792639" cy="713674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328640" y="2636891"/>
            <a:ext cx="4541112" cy="116955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 и вручения подарков новорожденным.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704842766"/>
              </p:ext>
            </p:extLst>
          </p:nvPr>
        </p:nvGraphicFramePr>
        <p:xfrm>
          <a:off x="107504" y="1481917"/>
          <a:ext cx="4104456" cy="525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28640" y="1676765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Снижение смертности населения.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4215532" y="20633"/>
            <a:ext cx="4874832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«Демографическое развитие муниципального образования «Холм-Жирковский муниципальный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7202" y="201978"/>
            <a:ext cx="956411" cy="673074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6"/>
          <a:stretch/>
        </p:blipFill>
        <p:spPr>
          <a:xfrm>
            <a:off x="4206216" y="4005065"/>
            <a:ext cx="474610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18084886"/>
              </p:ext>
            </p:extLst>
          </p:nvPr>
        </p:nvGraphicFramePr>
        <p:xfrm>
          <a:off x="27112" y="1827733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7112" y="940296"/>
            <a:ext cx="4434561" cy="112055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Цель: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качества жилищно-коммунальных услуг, предоставляемых на территории муниципального образования «Холм-Жирковский муниципальный округ» Смоленской области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571999" y="1179678"/>
            <a:ext cx="4515825" cy="181727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.Количество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негазифицированных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населенных пунктов.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Содержание объектов жилого фонда и коммунальной инфраструктуры в уд.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Состоянии.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населения качеством предоставляемых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организациями ЖКХ.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037983"/>
              </p:ext>
            </p:extLst>
          </p:nvPr>
        </p:nvGraphicFramePr>
        <p:xfrm>
          <a:off x="3500214" y="3068961"/>
          <a:ext cx="5616623" cy="378281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32802"/>
                <a:gridCol w="911615"/>
                <a:gridCol w="971840"/>
                <a:gridCol w="900366"/>
              </a:tblGrid>
              <a:tr h="6173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793735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Региональный проект «Модернизация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коммунальной инфраструктуры»</a:t>
                      </a:r>
                      <a:endParaRPr kumimoji="0" lang="ru-RU" sz="1600" kern="12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22 442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20 000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02891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Улучшение состояния объектов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жилищного фонда  и коммунальной инфраструктуры (содержание и ремонт).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2 550,0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585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Комплексное развитие системы коммунальной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226,3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50 500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738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Газификация населенных пунктов муниципального округа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909,1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7331216" y="4797152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нутый угол 22"/>
          <p:cNvSpPr/>
          <p:nvPr/>
        </p:nvSpPr>
        <p:spPr>
          <a:xfrm>
            <a:off x="5940152" y="10953"/>
            <a:ext cx="320102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0353" y="1452753"/>
            <a:ext cx="1789431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9250" algn="l"/>
                <a:tab pos="1515110" algn="l"/>
              </a:tabLst>
            </a:pP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	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бю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ж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те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57" y="2564905"/>
            <a:ext cx="6409055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6772" y="26775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6783" y="2817558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557" y="4761112"/>
            <a:ext cx="6840763" cy="1849196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6772" y="498182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880"/>
                </a:lnTo>
                <a:lnTo>
                  <a:pt x="12861" y="455724"/>
                </a:lnTo>
                <a:lnTo>
                  <a:pt x="28294" y="500145"/>
                </a:lnTo>
                <a:lnTo>
                  <a:pt x="49157" y="541715"/>
                </a:lnTo>
                <a:lnTo>
                  <a:pt x="75020" y="580004"/>
                </a:lnTo>
                <a:lnTo>
                  <a:pt x="105456" y="614581"/>
                </a:lnTo>
                <a:lnTo>
                  <a:pt x="140033" y="645018"/>
                </a:lnTo>
                <a:lnTo>
                  <a:pt x="178324" y="670884"/>
                </a:lnTo>
                <a:lnTo>
                  <a:pt x="219900" y="691750"/>
                </a:lnTo>
                <a:lnTo>
                  <a:pt x="264331" y="707187"/>
                </a:lnTo>
                <a:lnTo>
                  <a:pt x="311189" y="716764"/>
                </a:lnTo>
                <a:lnTo>
                  <a:pt x="360044" y="720051"/>
                </a:lnTo>
                <a:lnTo>
                  <a:pt x="408905" y="716764"/>
                </a:lnTo>
                <a:lnTo>
                  <a:pt x="455765" y="707187"/>
                </a:lnTo>
                <a:lnTo>
                  <a:pt x="500198" y="691750"/>
                </a:lnTo>
                <a:lnTo>
                  <a:pt x="541773" y="670884"/>
                </a:lnTo>
                <a:lnTo>
                  <a:pt x="580062" y="645018"/>
                </a:lnTo>
                <a:lnTo>
                  <a:pt x="614637" y="614581"/>
                </a:lnTo>
                <a:lnTo>
                  <a:pt x="645068" y="580004"/>
                </a:lnTo>
                <a:lnTo>
                  <a:pt x="670928" y="541715"/>
                </a:lnTo>
                <a:lnTo>
                  <a:pt x="691788" y="500145"/>
                </a:lnTo>
                <a:lnTo>
                  <a:pt x="707218" y="455724"/>
                </a:lnTo>
                <a:lnTo>
                  <a:pt x="716791" y="408880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783" y="512184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14" name="Picture 14" descr="https://mass-images.pro/files/preview/1/06/e6c5e012b92c627ed1d48c957adb470c.png?16387741746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2743" y="3645024"/>
            <a:ext cx="3002151" cy="3002151"/>
          </a:xfrm>
          <a:prstGeom prst="rect">
            <a:avLst/>
          </a:prstGeom>
          <a:noFill/>
        </p:spPr>
      </p:pic>
      <p:sp>
        <p:nvSpPr>
          <p:cNvPr id="17" name="object 17"/>
          <p:cNvSpPr txBox="1"/>
          <p:nvPr/>
        </p:nvSpPr>
        <p:spPr>
          <a:xfrm>
            <a:off x="899591" y="4006978"/>
            <a:ext cx="8015809" cy="27206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600" i="1" spc="-25" dirty="0">
                <a:solidFill>
                  <a:schemeClr val="bg1"/>
                </a:solidFill>
                <a:latin typeface="Verdana"/>
                <a:cs typeface="Verdana"/>
              </a:rPr>
              <a:t>денежные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предоставляются </a:t>
            </a:r>
            <a:r>
              <a:rPr sz="1600" i="1" spc="40" dirty="0">
                <a:solidFill>
                  <a:schemeClr val="bg1"/>
                </a:solidFill>
                <a:latin typeface="Verdana"/>
                <a:cs typeface="Verdana"/>
              </a:rPr>
              <a:t>одним  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бюджетом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другому</a:t>
            </a:r>
            <a:r>
              <a:rPr sz="1600" i="1" spc="5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бюджету </a:t>
            </a:r>
            <a:r>
              <a:rPr sz="1600" i="1" spc="-70" dirty="0">
                <a:solidFill>
                  <a:schemeClr val="bg1"/>
                </a:solidFill>
                <a:latin typeface="Verdana"/>
                <a:cs typeface="Verdana"/>
              </a:rPr>
              <a:t>или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юридическому  </a:t>
            </a:r>
            <a:r>
              <a:rPr sz="1600" i="1" spc="-60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600" i="1" spc="35" dirty="0">
                <a:solidFill>
                  <a:schemeClr val="bg1"/>
                </a:solidFill>
                <a:latin typeface="Verdana"/>
                <a:cs typeface="Verdana"/>
              </a:rPr>
              <a:t>на  </a:t>
            </a:r>
            <a:r>
              <a:rPr sz="1600" i="1" spc="-80" dirty="0">
                <a:solidFill>
                  <a:schemeClr val="bg1"/>
                </a:solidFill>
                <a:latin typeface="Verdana"/>
                <a:cs typeface="Verdana"/>
              </a:rPr>
              <a:t>условиях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платности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600" i="1" spc="-229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возвратности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803400" algn="just">
              <a:lnSpc>
                <a:spcPct val="100000"/>
              </a:lnSpc>
            </a:pP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денежные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400" i="1" dirty="0" err="1">
                <a:solidFill>
                  <a:schemeClr val="bg1"/>
                </a:solidFill>
                <a:latin typeface="Verdana"/>
                <a:cs typeface="Verdana"/>
              </a:rPr>
              <a:t>предоставляемые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20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бюджетом</a:t>
            </a:r>
            <a:r>
              <a:rPr lang="ru-RU" sz="1400" i="1" spc="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 smtClean="0">
                <a:solidFill>
                  <a:schemeClr val="bg1"/>
                </a:solidFill>
                <a:latin typeface="Verdana"/>
                <a:cs typeface="Verdana"/>
              </a:rPr>
              <a:t>другому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бюджету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(за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исключением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(муниципальных)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учреждений),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иностранному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государству, 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иностранному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возвратной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возмездной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основах</a:t>
            </a:r>
            <a:r>
              <a:rPr sz="1400" i="1" spc="2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42643" y="3453765"/>
            <a:ext cx="4775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>
                <a:solidFill>
                  <a:srgbClr val="FF0000"/>
                </a:solidFill>
                <a:latin typeface="Verdana"/>
                <a:cs typeface="Verdana"/>
              </a:rPr>
              <a:t>БЮДЖЕТНЫЙ</a:t>
            </a:r>
            <a:r>
              <a:rPr sz="3600" b="1" spc="-2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600" b="1" i="1" spc="-595" dirty="0">
                <a:solidFill>
                  <a:srgbClr val="FF0000"/>
                </a:solidFill>
                <a:latin typeface="Verdana"/>
                <a:cs typeface="Verdana"/>
              </a:rPr>
              <a:t>КРЕДИТ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1599" y="1702689"/>
            <a:ext cx="7698739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осуществление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различных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</a:t>
            </a:r>
            <a:r>
              <a:rPr sz="1400" i="1" spc="5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(например: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выплату 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заработной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платы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работников,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оплату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коммунальных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70" dirty="0">
                <a:solidFill>
                  <a:schemeClr val="bg1"/>
                </a:solidFill>
                <a:latin typeface="Verdana"/>
                <a:cs typeface="Verdana"/>
              </a:rPr>
              <a:t>услуг,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на 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выплату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пособий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др.)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805939" algn="just">
              <a:lnSpc>
                <a:spcPct val="100000"/>
              </a:lnSpc>
            </a:pP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предельные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объемы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денежных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средств, предусмотренных </a:t>
            </a:r>
            <a:r>
              <a:rPr sz="1400" i="1" spc="-155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соответствующем </a:t>
            </a:r>
            <a:r>
              <a:rPr sz="1400" i="1" spc="55" dirty="0">
                <a:solidFill>
                  <a:schemeClr val="bg1"/>
                </a:solidFill>
                <a:latin typeface="Verdana"/>
                <a:cs typeface="Verdana"/>
              </a:rPr>
              <a:t>финансовом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году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исполнения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</a:t>
            </a:r>
            <a:r>
              <a:rPr sz="1400" i="1" spc="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2600" y="1452752"/>
            <a:ext cx="491096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0675" algn="l"/>
                <a:tab pos="1618615" algn="l"/>
                <a:tab pos="2880995" algn="l"/>
              </a:tabLst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денежные	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	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предусмотренные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6" name="object 9"/>
          <p:cNvSpPr txBox="1"/>
          <p:nvPr/>
        </p:nvSpPr>
        <p:spPr>
          <a:xfrm>
            <a:off x="611556" y="691437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БЮДЖЕТНЫ</a:t>
            </a:r>
            <a:r>
              <a:rPr lang="ru-RU"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Е  АССИГНОВАНИЯ</a:t>
            </a:r>
            <a:endParaRPr sz="3600" i="1" dirty="0">
              <a:solidFill>
                <a:srgbClr val="FF9933"/>
              </a:solidFill>
              <a:latin typeface="Verdana"/>
              <a:cs typeface="Verdana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1466863" y="1419037"/>
            <a:ext cx="7348291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0" name="object 3"/>
          <p:cNvGrpSpPr/>
          <p:nvPr/>
        </p:nvGrpSpPr>
        <p:grpSpPr>
          <a:xfrm>
            <a:off x="272951" y="1793055"/>
            <a:ext cx="4052943" cy="1140113"/>
            <a:chOff x="509015" y="6542531"/>
            <a:chExt cx="6941820" cy="1126236"/>
          </a:xfrm>
        </p:grpSpPr>
        <p:sp>
          <p:nvSpPr>
            <p:cNvPr id="1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dirty="0" smtClean="0"/>
                <a:t>526,3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1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18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Строительство реконструкция и  капитальный  ремонт шахтных колодцев.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object 15"/>
          <p:cNvSpPr/>
          <p:nvPr/>
        </p:nvSpPr>
        <p:spPr>
          <a:xfrm>
            <a:off x="66113" y="177867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128180" y="898086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данной муниципальной программе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21" name="object 3"/>
          <p:cNvGrpSpPr/>
          <p:nvPr/>
        </p:nvGrpSpPr>
        <p:grpSpPr>
          <a:xfrm>
            <a:off x="448291" y="2986497"/>
            <a:ext cx="4137771" cy="1249649"/>
            <a:chOff x="509015" y="6542531"/>
            <a:chExt cx="6970776" cy="1234439"/>
          </a:xfrm>
        </p:grpSpPr>
        <p:sp>
          <p:nvSpPr>
            <p:cNvPr id="2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4      150,0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2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2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28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Прочие мероприятия в области жилищного хозяйства.</a:t>
              </a:r>
            </a:p>
          </p:txBody>
        </p:sp>
      </p:grpSp>
      <p:sp>
        <p:nvSpPr>
          <p:cNvPr id="29" name="object 15"/>
          <p:cNvSpPr/>
          <p:nvPr/>
        </p:nvSpPr>
        <p:spPr>
          <a:xfrm>
            <a:off x="183857" y="296156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0" name="object 3"/>
          <p:cNvGrpSpPr/>
          <p:nvPr/>
        </p:nvGrpSpPr>
        <p:grpSpPr>
          <a:xfrm>
            <a:off x="667632" y="4251205"/>
            <a:ext cx="4287175" cy="1249649"/>
            <a:chOff x="509015" y="6542531"/>
            <a:chExt cx="6970776" cy="1234439"/>
          </a:xfrm>
        </p:grpSpPr>
        <p:sp>
          <p:nvSpPr>
            <p:cNvPr id="3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4      800,0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3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4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Взносы на капитальный ремонт муниципальных      многоквартирных домов.</a:t>
              </a:r>
            </a:p>
          </p:txBody>
        </p:sp>
      </p:grpSp>
      <p:sp>
        <p:nvSpPr>
          <p:cNvPr id="35" name="object 15"/>
          <p:cNvSpPr/>
          <p:nvPr/>
        </p:nvSpPr>
        <p:spPr>
          <a:xfrm>
            <a:off x="419629" y="425068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6" name="object 3"/>
          <p:cNvGrpSpPr/>
          <p:nvPr/>
        </p:nvGrpSpPr>
        <p:grpSpPr>
          <a:xfrm>
            <a:off x="801550" y="5419787"/>
            <a:ext cx="4325260" cy="1249649"/>
            <a:chOff x="509015" y="6542531"/>
            <a:chExt cx="6970776" cy="1234439"/>
          </a:xfrm>
        </p:grpSpPr>
        <p:sp>
          <p:nvSpPr>
            <p:cNvPr id="3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</a:t>
              </a:r>
              <a:r>
                <a:rPr lang="ru-RU" dirty="0"/>
                <a:t> </a:t>
              </a:r>
              <a:r>
                <a:rPr lang="ru-RU" dirty="0" smtClean="0"/>
                <a:t>   1 000,0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жилых помещений  муниципального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жилищного фонда.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1" name="object 15"/>
          <p:cNvSpPr/>
          <p:nvPr/>
        </p:nvSpPr>
        <p:spPr>
          <a:xfrm>
            <a:off x="570922" y="539131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object 3"/>
          <p:cNvGrpSpPr/>
          <p:nvPr/>
        </p:nvGrpSpPr>
        <p:grpSpPr>
          <a:xfrm>
            <a:off x="4654153" y="1383636"/>
            <a:ext cx="4052943" cy="1140112"/>
            <a:chOff x="509015" y="6542531"/>
            <a:chExt cx="6941820" cy="1126235"/>
          </a:xfrm>
        </p:grpSpPr>
        <p:sp>
          <p:nvSpPr>
            <p:cNvPr id="4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dirty="0"/>
                <a:t>6</a:t>
              </a:r>
              <a:r>
                <a:rPr lang="ru-RU" dirty="0" smtClean="0"/>
                <a:t>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44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5"/>
              <a:ext cx="6841235" cy="859561"/>
            </a:xfrm>
            <a:prstGeom prst="rect">
              <a:avLst/>
            </a:prstGeom>
          </p:spPr>
        </p:pic>
        <p:sp>
          <p:nvSpPr>
            <p:cNvPr id="45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содержанию муниципального жилищного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фонда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6" name="object 15"/>
          <p:cNvSpPr/>
          <p:nvPr/>
        </p:nvSpPr>
        <p:spPr>
          <a:xfrm>
            <a:off x="4388292" y="13597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7" name="object 3"/>
          <p:cNvGrpSpPr/>
          <p:nvPr/>
        </p:nvGrpSpPr>
        <p:grpSpPr>
          <a:xfrm>
            <a:off x="4907714" y="2651338"/>
            <a:ext cx="4184173" cy="1140113"/>
            <a:chOff x="509015" y="6542531"/>
            <a:chExt cx="6941820" cy="1126236"/>
          </a:xfrm>
        </p:grpSpPr>
        <p:sp>
          <p:nvSpPr>
            <p:cNvPr id="48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4      3 700,0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49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Субсидии организациям на финансовое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обеспечение затрат по предоставлению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коммунальных услуг.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1" name="object 15"/>
          <p:cNvSpPr/>
          <p:nvPr/>
        </p:nvSpPr>
        <p:spPr>
          <a:xfrm>
            <a:off x="4628377" y="2639219"/>
            <a:ext cx="588488" cy="582523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2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212" y="3051396"/>
            <a:ext cx="377952" cy="426720"/>
          </a:xfrm>
          <a:prstGeom prst="rect">
            <a:avLst/>
          </a:prstGeom>
        </p:spPr>
      </p:pic>
      <p:pic>
        <p:nvPicPr>
          <p:cNvPr id="53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65831" y="2751911"/>
            <a:ext cx="377952" cy="426720"/>
          </a:xfrm>
          <a:prstGeom prst="rect">
            <a:avLst/>
          </a:prstGeom>
        </p:spPr>
      </p:pic>
      <p:pic>
        <p:nvPicPr>
          <p:cNvPr id="54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077" y="1861976"/>
            <a:ext cx="377952" cy="426720"/>
          </a:xfrm>
          <a:prstGeom prst="rect">
            <a:avLst/>
          </a:prstGeom>
        </p:spPr>
      </p:pic>
      <p:pic>
        <p:nvPicPr>
          <p:cNvPr id="55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831" y="5419310"/>
            <a:ext cx="403860" cy="417575"/>
          </a:xfrm>
          <a:prstGeom prst="rect">
            <a:avLst/>
          </a:prstGeom>
        </p:spPr>
      </p:pic>
      <p:pic>
        <p:nvPicPr>
          <p:cNvPr id="56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531" y="4289465"/>
            <a:ext cx="403860" cy="417575"/>
          </a:xfrm>
          <a:prstGeom prst="rect">
            <a:avLst/>
          </a:prstGeom>
        </p:spPr>
      </p:pic>
      <p:pic>
        <p:nvPicPr>
          <p:cNvPr id="57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3854" y="1436225"/>
            <a:ext cx="403860" cy="417575"/>
          </a:xfrm>
          <a:prstGeom prst="rect">
            <a:avLst/>
          </a:prstGeom>
        </p:spPr>
      </p:pic>
      <p:grpSp>
        <p:nvGrpSpPr>
          <p:cNvPr id="58" name="object 3"/>
          <p:cNvGrpSpPr/>
          <p:nvPr/>
        </p:nvGrpSpPr>
        <p:grpSpPr>
          <a:xfrm>
            <a:off x="5108844" y="3853020"/>
            <a:ext cx="3978982" cy="1249649"/>
            <a:chOff x="509015" y="6542531"/>
            <a:chExt cx="6970776" cy="1234439"/>
          </a:xfrm>
        </p:grpSpPr>
        <p:sp>
          <p:nvSpPr>
            <p:cNvPr id="59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dirty="0" smtClean="0"/>
                <a:t>909,1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60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1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2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</a:t>
              </a:r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Развитие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системы газоснабжения населенных пунктов. </a:t>
              </a:r>
              <a:endParaRPr lang="ru-RU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3" name="object 15"/>
          <p:cNvSpPr/>
          <p:nvPr/>
        </p:nvSpPr>
        <p:spPr>
          <a:xfrm>
            <a:off x="4889898" y="384412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4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4807" y="3910978"/>
            <a:ext cx="403860" cy="417575"/>
          </a:xfrm>
          <a:prstGeom prst="rect">
            <a:avLst/>
          </a:prstGeom>
        </p:spPr>
      </p:pic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6905400" y="5676290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2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07795694"/>
              </p:ext>
            </p:extLst>
          </p:nvPr>
        </p:nvGraphicFramePr>
        <p:xfrm>
          <a:off x="107504" y="2061151"/>
          <a:ext cx="4032448" cy="465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маломобильных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07567"/>
            <a:ext cx="2736305" cy="2052229"/>
          </a:xfrm>
          <a:prstGeom prst="rect">
            <a:avLst/>
          </a:prstGeom>
        </p:spPr>
      </p:pic>
      <p:sp>
        <p:nvSpPr>
          <p:cNvPr id="16" name="object 4"/>
          <p:cNvSpPr/>
          <p:nvPr/>
        </p:nvSpPr>
        <p:spPr>
          <a:xfrm>
            <a:off x="4227348" y="9434"/>
            <a:ext cx="489654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Доступная среда на территории муниципального  образования «Холм-Жирковский муниципальный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80983" y="6043095"/>
            <a:ext cx="4542909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30,0 тыс. рубл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ей – проведение спортивных, образовательных и культурных мероприятий для лиц с ограниченной возможностью.</a:t>
            </a: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86627857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43870" y="964858"/>
            <a:ext cx="4082735" cy="11679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0"/>
            <a:ext cx="3960440" cy="97717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уровня благоустройства сельских территорий Холм-Жирковского муниципального округа Смоленской 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области.</a:t>
            </a:r>
            <a:endParaRPr lang="ru-RU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396057" y="977734"/>
            <a:ext cx="4648616" cy="18031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сельских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Обеспечение пожарной безопасности в населенных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пунктах.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граждан качеством содержания мест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захоронения.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958625" y="11669"/>
            <a:ext cx="5184576" cy="79146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сельских территорий муниципального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образования «Холм-Жирковский муниципальный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34158"/>
              </p:ext>
            </p:extLst>
          </p:nvPr>
        </p:nvGraphicFramePr>
        <p:xfrm>
          <a:off x="3440552" y="2928501"/>
          <a:ext cx="5667952" cy="388116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08313"/>
                <a:gridCol w="936104"/>
                <a:gridCol w="971840"/>
                <a:gridCol w="951695"/>
              </a:tblGrid>
              <a:tr h="7165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организационных условий для реализации программы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20 </a:t>
                      </a: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209,8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668,0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668,0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114985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пожарной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безопасности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250,0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благоустройства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839,8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215204" y="6091980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921086956"/>
              </p:ext>
            </p:extLst>
          </p:nvPr>
        </p:nvGraphicFramePr>
        <p:xfrm>
          <a:off x="107504" y="1931007"/>
          <a:ext cx="3816424" cy="473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муниципальный округ» Смоленской области.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5"/>
            <a:ext cx="4648616" cy="150983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муниципальный округ»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6626" y="136377"/>
            <a:ext cx="1128664" cy="72008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3" y="4078306"/>
            <a:ext cx="4376231" cy="2763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175778" y="6125847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муниципальный округ»   Смоленской области»</a:t>
            </a: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6070" y="136377"/>
            <a:ext cx="1128664" cy="720080"/>
          </a:xfrm>
          <a:prstGeom prst="rect">
            <a:avLst/>
          </a:prstGeom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302497489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148478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273,4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6510" y="2132856"/>
            <a:ext cx="80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1 288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9916" y="289300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55,0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1650" y="365315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9916" y="4147045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463,5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6804" y="4907195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264,4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248" y="5940164"/>
            <a:ext cx="996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6145" r="8046" b="-1"/>
          <a:stretch/>
        </p:blipFill>
        <p:spPr>
          <a:xfrm>
            <a:off x="-44304" y="2689307"/>
            <a:ext cx="1524995" cy="2192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85140" y="641023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2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4054805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690" y="331126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9229" y="903050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195736" y="2027794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29" y="2996952"/>
            <a:ext cx="1296338" cy="1512168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251035908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8318" y="1660738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35,0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3648" y="2627310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5411" y="3697014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8014" y="4706512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1599" y="5774197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839,7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198791" y="653580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15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8100498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59985" y="2041714"/>
            <a:ext cx="3531949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238329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7797" y="1260522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муниципальный округ» Смоленской области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04084" y="2094187"/>
            <a:ext cx="5201634" cy="83075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174940" y="36180"/>
            <a:ext cx="4968552" cy="120214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муниципальный округ»       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222260"/>
              </p:ext>
            </p:extLst>
          </p:nvPr>
        </p:nvGraphicFramePr>
        <p:xfrm>
          <a:off x="3526868" y="2985667"/>
          <a:ext cx="5616624" cy="372395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62806"/>
                <a:gridCol w="928836"/>
                <a:gridCol w="862491"/>
                <a:gridCol w="862491"/>
              </a:tblGrid>
              <a:tr h="58965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4359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и восстановление воинских захоронений и мемориальных сооружений (областной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1 </a:t>
                      </a:r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882,7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982763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памятников, обелисков и воинских захоронений на территории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ru-RU" sz="1500" baseline="0" dirty="0" err="1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пгт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. Холм-Жирковский (местный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100,0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1207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памятников, обелисков и воинских захоронений на территории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 сельских территорий муниципального округа (местный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200,0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204022" y="5949280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12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95018361"/>
              </p:ext>
            </p:extLst>
          </p:nvPr>
        </p:nvGraphicFramePr>
        <p:xfrm>
          <a:off x="0" y="1748435"/>
          <a:ext cx="3995936" cy="496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муниципальный округ»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4111487" y="29598"/>
            <a:ext cx="502502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в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муниципальном  образовании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0216" y="219888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4504591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14461" y="2889350"/>
            <a:ext cx="5039688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и предусматривает расходы на уборку и вывоз, а также ликвидацию мест несанкционированного размещения отходов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муниципальный округ"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обустроенных площадок на территории МО «Холм-Жирковский муниципальный округ»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8" y="4226181"/>
            <a:ext cx="4582198" cy="2578883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2872" y="270350"/>
            <a:ext cx="648072" cy="64807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11811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5" y="0"/>
            <a:ext cx="5076056" cy="5608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425810015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39870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95075700"/>
              </p:ext>
            </p:extLst>
          </p:nvPr>
        </p:nvGraphicFramePr>
        <p:xfrm>
          <a:off x="0" y="1598115"/>
          <a:ext cx="3995936" cy="511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33569" y="2982413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 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12055" y="930553"/>
            <a:ext cx="8658018" cy="64558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67299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 территорий  муниципального образования «Холм-Жирковский муниципальный округ» Смоленской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815408" y="1693489"/>
            <a:ext cx="5201634" cy="123712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Количество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Площадь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«Формирование современной городской среды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2200" r="5901" b="4851"/>
          <a:stretch/>
        </p:blipFill>
        <p:spPr>
          <a:xfrm>
            <a:off x="2767183" y="4005064"/>
            <a:ext cx="2570927" cy="2447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2682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5329897" y="3584432"/>
            <a:ext cx="3687145" cy="3078250"/>
          </a:xfrm>
          <a:prstGeom prst="wedgeRectCallout">
            <a:avLst>
              <a:gd name="adj1" fmla="val -19680"/>
              <a:gd name="adj2" fmla="val 5589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29897" y="3584432"/>
            <a:ext cx="35420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На 2025 год предусмотрены расходы: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-на обустройство детских игровых площадок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193,2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-на благоустройство общественных территорий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пгт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Холм-Жирковский  –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расходы на обеспечение деятельности бюджетного учреждения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6 210,2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Расходы на реализацию программ формирования городской среды - 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1 494,0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151798" y="5990321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0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30328623"/>
              </p:ext>
            </p:extLst>
          </p:nvPr>
        </p:nvGraphicFramePr>
        <p:xfrm>
          <a:off x="0" y="1632182"/>
          <a:ext cx="3995936" cy="508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62037" y="2946953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56283" y="1014926"/>
            <a:ext cx="8658018" cy="59654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629472" y="1632182"/>
            <a:ext cx="5201634" cy="122754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 жителей округа.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485292" y="-11031"/>
            <a:ext cx="4619146" cy="94975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здоровья на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территории  муниципального образования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«Холм-Жирковский муниципальный округ»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8202" y="9932"/>
            <a:ext cx="837804" cy="88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55" r="-1780"/>
          <a:stretch/>
        </p:blipFill>
        <p:spPr>
          <a:xfrm>
            <a:off x="4348794" y="3713190"/>
            <a:ext cx="4482312" cy="2719885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55748" y="940428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и улучшение качества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муниципальный округ» Смоленской области.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217062823"/>
              </p:ext>
            </p:extLst>
          </p:nvPr>
        </p:nvGraphicFramePr>
        <p:xfrm>
          <a:off x="0" y="1663734"/>
          <a:ext cx="4139952" cy="505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36" name="object 4"/>
          <p:cNvSpPr/>
          <p:nvPr/>
        </p:nvSpPr>
        <p:spPr>
          <a:xfrm>
            <a:off x="4031432" y="60543"/>
            <a:ext cx="5103603" cy="86161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Развитие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дорожно-транспортного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образования «Холм-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2008"/>
            <a:ext cx="1052736" cy="105273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4031433" y="3558748"/>
            <a:ext cx="4959332" cy="3254627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Предусмотрены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расходы  в 2025 году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45 725,6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на: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-проектирование, строительство и ремонт автомобильных дорог с твердым покрытием до сельских населенных пунктов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13 600,0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(областной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Ремонт автомобильных дорог общего пользования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10 000,0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(областной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выполнение работ по ремонту и содержанию автомобильных дорог общего пользования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21 275,5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(местный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разработка документации по паспортизации автомобильных дорог общего пользования местного значения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850,1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(местный бюджет).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сокращение дорожно-транспортных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повышение безопасности дорожного движения на территории Холм-Жирковского муниципального округа.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360220004"/>
              </p:ext>
            </p:extLst>
          </p:nvPr>
        </p:nvGraphicFramePr>
        <p:xfrm>
          <a:off x="0" y="2060848"/>
          <a:ext cx="4427984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31668" y="1819555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дорожно-транспортных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Обеспечение безопасности дорожного движения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62832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транспортного обеспечения, эксплуатация и текущее содержание зданий и сооружений органов местного самоуправления, учреждений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культуры.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682560413"/>
              </p:ext>
            </p:extLst>
          </p:nvPr>
        </p:nvGraphicFramePr>
        <p:xfrm>
          <a:off x="113405" y="1708588"/>
          <a:ext cx="4314579" cy="514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4283968" y="1819554"/>
            <a:ext cx="4749334" cy="211350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</a:t>
            </a: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транспортных средств для обеспечения транспортного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обслуживания.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зданий и сооружений, принадлежащих органам местного самоуправления и подлежащих текущему содержанию и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эксплуатации.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учреждений культуры, подлежащих текущему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содержанию.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49262" y="4067731"/>
            <a:ext cx="417646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Материально-техническое и транспортное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обеспечение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муниципальный округ»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</a:t>
            </a:r>
            <a:r>
              <a:rPr lang="de-DE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67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40" y="2420888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656" y="510726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89768" y="2438304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муниципальный округ»</a:t>
            </a:r>
            <a:endParaRPr lang="ru-RU" sz="2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42925</TotalTime>
  <Words>10983</Words>
  <Application>Microsoft Office PowerPoint</Application>
  <PresentationFormat>Экран (4:3)</PresentationFormat>
  <Paragraphs>2421</Paragraphs>
  <Slides>96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20" baseType="lpstr">
      <vt:lpstr>Arial Unicode MS</vt:lpstr>
      <vt:lpstr>Arial</vt:lpstr>
      <vt:lpstr>Arial Black</vt:lpstr>
      <vt:lpstr>Bahnschrift SemiBold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Franklin Gothic Medium</vt:lpstr>
      <vt:lpstr>Franklin Gothic Medium Cond</vt:lpstr>
      <vt:lpstr>Microsoft Sans Serif</vt:lpstr>
      <vt:lpstr>Mongolian Baiti</vt:lpstr>
      <vt:lpstr>Monotype Corsiva</vt:lpstr>
      <vt:lpstr>Sitka Small</vt:lpstr>
      <vt:lpstr>Sitka Subheading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ГЛАВНЫЙ     АДМИНИСТРАТОР  ДОХОДОВ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4544</cp:revision>
  <cp:lastPrinted>2025-07-15T14:14:41Z</cp:lastPrinted>
  <dcterms:modified xsi:type="dcterms:W3CDTF">2025-07-15T14:43:20Z</dcterms:modified>
</cp:coreProperties>
</file>