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CCFF"/>
    <a:srgbClr val="99FF33"/>
    <a:srgbClr val="00FF99"/>
    <a:srgbClr val="FF3300"/>
    <a:srgbClr val="FFFF00"/>
    <a:srgbClr val="00FF00"/>
    <a:srgbClr val="FF6600"/>
    <a:srgbClr val="99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суммы налоговых льгот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FF"/>
              </a:solidFill>
            </c:spPr>
          </c:dPt>
          <c:dPt>
            <c:idx val="1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-2.3992887197725132E-2"/>
                  <c:y val="-5.4664335376851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839687590544639E-3"/>
                  <c:y val="-2.6774289693163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300" kern="1200" dirty="0" smtClean="0">
                    <a:solidFill>
                      <a:srgbClr val="003300"/>
                    </a:solidFill>
                    <a:latin typeface="Bahnschrift SemiBol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Льготы для организаций</c:v>
                </c:pt>
                <c:pt idx="1">
                  <c:v>льготы для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1092</c:v>
                </c:pt>
                <c:pt idx="1">
                  <c:v>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 algn="ctr" rtl="0">
            <a:defRPr lang="ru-RU" sz="1000" b="1" i="0" u="none" strike="noStrike" kern="1200" baseline="0" dirty="0" smtClean="0">
              <a:solidFill>
                <a:srgbClr val="003300"/>
              </a:solidFill>
              <a:latin typeface="Bahnschrift SemiBold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EDED-F12D-40F4-830C-72478FBBF17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D78F-A17A-476A-8523-CB810DF2B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9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F82E3B-26ED-45FC-87EA-F1F585F82C8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Налоговые льготы по местным налогам, действующие на территории поселений Холм-Жирковского района Смоленской области</a:t>
            </a:r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дом кальккулятор.jpg"/>
          <p:cNvPicPr>
            <a:picLocks noChangeAspect="1"/>
          </p:cNvPicPr>
          <p:nvPr/>
        </p:nvPicPr>
        <p:blipFill>
          <a:blip r:embed="rId3" cstate="print"/>
          <a:srcRect l="6208" t="4653" r="6883"/>
          <a:stretch>
            <a:fillRect/>
          </a:stretch>
        </p:blipFill>
        <p:spPr>
          <a:xfrm>
            <a:off x="6839744" y="4985792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85184"/>
            <a:ext cx="222582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к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501008"/>
            <a:ext cx="2514998" cy="182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5436096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5436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  НА  ИМУЩЕСТВО  ФИЗИЧЕСКИХ  ЛИЦ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836712"/>
            <a:ext cx="5328592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Налог на имущество физических лиц за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2020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412776"/>
            <a:ext cx="2664296" cy="4464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налогообложения: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квартиры,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комнаты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жилые дома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гаражи,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машино-место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объекты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незавершенного                   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строительства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единые недвижимые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комплексы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другие здания,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строения и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сооружения </a:t>
            </a:r>
            <a:endParaRPr lang="ru-RU" sz="1300" dirty="0" smtClean="0">
              <a:latin typeface="Bahnschrift SemiBold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179512" y="184482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79512" y="2492896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79512" y="3140968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79512" y="3789040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79512" y="4437112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79512" y="508518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клю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44824"/>
            <a:ext cx="659079" cy="659079"/>
          </a:xfrm>
          <a:prstGeom prst="rect">
            <a:avLst/>
          </a:prstGeom>
        </p:spPr>
      </p:pic>
      <p:pic>
        <p:nvPicPr>
          <p:cNvPr id="22" name="Рисунок 21" descr="до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636912"/>
            <a:ext cx="722938" cy="406747"/>
          </a:xfrm>
          <a:prstGeom prst="rect">
            <a:avLst/>
          </a:prstGeom>
        </p:spPr>
      </p:pic>
      <p:pic>
        <p:nvPicPr>
          <p:cNvPr id="23" name="Рисунок 22" descr="гараж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12976"/>
            <a:ext cx="503843" cy="482712"/>
          </a:xfrm>
          <a:prstGeom prst="rect">
            <a:avLst/>
          </a:prstGeom>
        </p:spPr>
      </p:pic>
      <p:pic>
        <p:nvPicPr>
          <p:cNvPr id="25" name="Рисунок 24" descr="незав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717032"/>
            <a:ext cx="720080" cy="720080"/>
          </a:xfrm>
          <a:prstGeom prst="rect">
            <a:avLst/>
          </a:prstGeom>
        </p:spPr>
      </p:pic>
      <p:pic>
        <p:nvPicPr>
          <p:cNvPr id="26" name="Рисунок 25" descr="комплексы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5085184"/>
            <a:ext cx="671567" cy="483528"/>
          </a:xfrm>
          <a:prstGeom prst="rect">
            <a:avLst/>
          </a:prstGeom>
        </p:spPr>
      </p:pic>
      <p:pic>
        <p:nvPicPr>
          <p:cNvPr id="27" name="Рисунок 26" descr="единые комп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365104"/>
            <a:ext cx="692696" cy="6926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31840" y="1412776"/>
            <a:ext cx="2232248" cy="1092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Необлагаемый минимум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(в квадратных метрах)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квартиры – 20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комнаты – 10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жилого дома - 50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1840" y="2636913"/>
            <a:ext cx="2232248" cy="2693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Льготные категории налогоплательщиков соответствии 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со ст.407 НК РФ: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 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-Военнослужащие;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 и т.д.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pic>
        <p:nvPicPr>
          <p:cNvPr id="31" name="Рисунок 30" descr="дом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476672"/>
            <a:ext cx="1127764" cy="720080"/>
          </a:xfrm>
          <a:prstGeom prst="rect">
            <a:avLst/>
          </a:prstGeom>
        </p:spPr>
      </p:pic>
      <p:pic>
        <p:nvPicPr>
          <p:cNvPr id="33" name="Рисунок 32" descr="дом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8384" y="1052736"/>
            <a:ext cx="848974" cy="720080"/>
          </a:xfrm>
          <a:prstGeom prst="rect">
            <a:avLst/>
          </a:prstGeom>
        </p:spPr>
      </p:pic>
      <p:pic>
        <p:nvPicPr>
          <p:cNvPr id="34" name="Рисунок 33" descr="единый комплекс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128" y="1844824"/>
            <a:ext cx="864096" cy="864096"/>
          </a:xfrm>
          <a:prstGeom prst="rect">
            <a:avLst/>
          </a:prstGeom>
        </p:spPr>
      </p:pic>
      <p:pic>
        <p:nvPicPr>
          <p:cNvPr id="35" name="Рисунок 34" descr="незаверш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96336" y="2564904"/>
            <a:ext cx="1334816" cy="864096"/>
          </a:xfrm>
          <a:prstGeom prst="rect">
            <a:avLst/>
          </a:prstGeom>
        </p:spPr>
      </p:pic>
      <p:pic>
        <p:nvPicPr>
          <p:cNvPr id="36" name="Рисунок 35" descr="гараж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2120" y="3573016"/>
            <a:ext cx="792687" cy="648072"/>
          </a:xfrm>
          <a:prstGeom prst="rect">
            <a:avLst/>
          </a:prstGeom>
        </p:spPr>
      </p:pic>
      <p:pic>
        <p:nvPicPr>
          <p:cNvPr id="37" name="Рисунок 36" descr="хоз строение 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56376" y="4221088"/>
            <a:ext cx="826907" cy="836712"/>
          </a:xfrm>
          <a:prstGeom prst="rect">
            <a:avLst/>
          </a:prstGeom>
        </p:spPr>
      </p:pic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18002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Жилой дом, часть жилого дома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0272" y="1916832"/>
            <a:ext cx="1800200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Единый недвижимый комплекс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724128" y="1196752"/>
            <a:ext cx="19526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Квартира, часть квартиры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668344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4" idx="3"/>
          </p:cNvCxnSpPr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652120" y="2780928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незавершенного строительства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96336" y="306896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588224" y="558924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596336" y="4653136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альтернативный процесс 63"/>
          <p:cNvSpPr/>
          <p:nvPr/>
        </p:nvSpPr>
        <p:spPr>
          <a:xfrm>
            <a:off x="5652120" y="4365104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Хозяйственные строения и сооружения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6876256" y="3573016"/>
            <a:ext cx="1960984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Гараж и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машино-место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 flipV="1">
            <a:off x="6444208" y="3933056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альтернативный процесс 43"/>
          <p:cNvSpPr/>
          <p:nvPr/>
        </p:nvSpPr>
        <p:spPr>
          <a:xfrm>
            <a:off x="7020272" y="5157192"/>
            <a:ext cx="1952600" cy="79208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Административно-офисные и коммерческие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0,8%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084168" y="6021288"/>
            <a:ext cx="167295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Прочие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0,5%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7740352" y="630932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33103"/>
              </p:ext>
            </p:extLst>
          </p:nvPr>
        </p:nvGraphicFramePr>
        <p:xfrm>
          <a:off x="-2" y="6016131"/>
          <a:ext cx="6012162" cy="7376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2027"/>
                <a:gridCol w="1002027"/>
                <a:gridCol w="1002027"/>
                <a:gridCol w="1002027"/>
                <a:gridCol w="1002027"/>
                <a:gridCol w="1002027"/>
              </a:tblGrid>
              <a:tr h="39108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Агибаловское</a:t>
                      </a:r>
                      <a:r>
                        <a:rPr lang="ru-RU" sz="1000" kern="1200" dirty="0" smtClean="0"/>
                        <a:t> 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Богдановское</a:t>
                      </a:r>
                      <a:r>
                        <a:rPr lang="ru-RU" sz="1000" kern="1200" dirty="0" smtClean="0"/>
                        <a:t> 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Игоревское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Лехминское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Тупиковское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Холм-Жирковское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37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26,0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37,0 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46,0 </a:t>
                      </a:r>
                      <a:endParaRPr lang="ru-RU" sz="1400" b="1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22,0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16,0 </a:t>
                      </a:r>
                      <a:endParaRPr lang="ru-RU" sz="1400" b="1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138,0 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771800" y="5301208"/>
            <a:ext cx="324036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Суммы предоставленных налоговых льгот (выпадающие доходы бюджетов) за </a:t>
            </a:r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2020 </a:t>
            </a:r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год, тыс.руб.</a:t>
            </a:r>
          </a:p>
        </p:txBody>
      </p:sp>
      <p:pic>
        <p:nvPicPr>
          <p:cNvPr id="53" name="Рисунок 52" descr="тц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24128" y="5157192"/>
            <a:ext cx="1794548" cy="744405"/>
          </a:xfrm>
          <a:prstGeom prst="rect">
            <a:avLst/>
          </a:prstGeom>
        </p:spPr>
      </p:pic>
      <p:pic>
        <p:nvPicPr>
          <p:cNvPr id="55" name="Рисунок 54" descr="хоз строение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00392" y="6021288"/>
            <a:ext cx="848470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3419872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ЗЕМЕЛЬНЫЙ  НАЛОГ  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764704"/>
            <a:ext cx="5184576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Земельный налог за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2020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340769"/>
            <a:ext cx="2664296" cy="5517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налогоплательщиков, имеющих льготы, установленные в соответствии с п.2 ст. 387 НК РФ местными нормативно-правовыми актами 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-Органы местного самоуправления;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-Автономные, бюджетные и казенные учреждения, финансируемые за счет бюджетных средств;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-Дети-сироты;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Ветераны и инвалиды боевых действий и лица, приравненные к ним;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Граждане в возрасте 70 лет и старше;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Государственные бюджетные учреждения, созданные Смоленской областью;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</a:t>
            </a:r>
            <a:r>
              <a:rPr lang="ru-RU" sz="1400" dirty="0" smtClean="0"/>
              <a:t>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Инвесторы (физические и юридические лица) в отношении земельных участков, используемых ими для реализации инвестиционного проекта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7824" y="1340769"/>
            <a:ext cx="2304256" cy="4365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 для которых налоговая база уменьшена на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600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квадратных метров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(п.5 ст. 391 НК РФ):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Полные кавалеры ордена Славы;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имеющие трех и более детей;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достигшие 60 и 55 лет (мужчины и женщины соответственно).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208823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сельскохозяйственного назначения и </a:t>
            </a:r>
            <a:r>
              <a:rPr lang="ru-RU" sz="1000" dirty="0" err="1" smtClean="0">
                <a:solidFill>
                  <a:srgbClr val="003300"/>
                </a:solidFill>
                <a:latin typeface="Bahnschrift SemiBold" pitchFamily="34" charset="0"/>
              </a:rPr>
              <a:t>сельскохозяйст-венного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 использования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0272" y="1916832"/>
            <a:ext cx="1800200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для ведения личного подсобного хозяйства, садоводства и огородничества -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 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580112" y="1196752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занятые жилищным фондом  и объектами инженерной инфраструктуры–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524328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652120" y="2780928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предназначенные для объектов обороны, безопасности и таможенных нужд 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>
            <a:endCxn id="57" idx="1"/>
          </p:cNvCxnSpPr>
          <p:nvPr/>
        </p:nvCxnSpPr>
        <p:spPr>
          <a:xfrm>
            <a:off x="7596336" y="3068960"/>
            <a:ext cx="317459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Блок-схема: альтернативный процесс 66"/>
          <p:cNvSpPr/>
          <p:nvPr/>
        </p:nvSpPr>
        <p:spPr>
          <a:xfrm>
            <a:off x="6948264" y="3573016"/>
            <a:ext cx="1888976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Прочие земельные участки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1,5 %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>
            <a:endCxn id="59" idx="3"/>
          </p:cNvCxnSpPr>
          <p:nvPr/>
        </p:nvCxnSpPr>
        <p:spPr>
          <a:xfrm flipH="1" flipV="1">
            <a:off x="6555135" y="3874021"/>
            <a:ext cx="393129" cy="531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96136" y="4221088"/>
            <a:ext cx="324036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Суммы предоставленных налоговых льгот (выпадающие доходы бюджетов) за </a:t>
            </a:r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2020 </a:t>
            </a:r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год, тыс.руб.</a:t>
            </a:r>
          </a:p>
        </p:txBody>
      </p:sp>
      <p:pic>
        <p:nvPicPr>
          <p:cNvPr id="52" name="Рисунок 51" descr="пол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6672"/>
            <a:ext cx="1152128" cy="674694"/>
          </a:xfrm>
          <a:prstGeom prst="rect">
            <a:avLst/>
          </a:prstGeom>
        </p:spPr>
      </p:pic>
      <p:pic>
        <p:nvPicPr>
          <p:cNvPr id="54" name="Рисунок 53" descr="дом на земл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8360" y="1052736"/>
            <a:ext cx="1305640" cy="822956"/>
          </a:xfrm>
          <a:prstGeom prst="rect">
            <a:avLst/>
          </a:prstGeom>
        </p:spPr>
      </p:pic>
      <p:pic>
        <p:nvPicPr>
          <p:cNvPr id="56" name="Рисунок 55" descr="сад огород.jpg"/>
          <p:cNvPicPr>
            <a:picLocks noChangeAspect="1"/>
          </p:cNvPicPr>
          <p:nvPr/>
        </p:nvPicPr>
        <p:blipFill>
          <a:blip r:embed="rId6" cstate="print"/>
          <a:srcRect b="9883"/>
          <a:stretch>
            <a:fillRect/>
          </a:stretch>
        </p:blipFill>
        <p:spPr>
          <a:xfrm>
            <a:off x="5436096" y="1916832"/>
            <a:ext cx="1152128" cy="720080"/>
          </a:xfrm>
          <a:prstGeom prst="rect">
            <a:avLst/>
          </a:prstGeom>
        </p:spPr>
      </p:pic>
      <p:pic>
        <p:nvPicPr>
          <p:cNvPr id="57" name="Рисунок 56" descr="объект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3795" y="2708920"/>
            <a:ext cx="1230205" cy="720080"/>
          </a:xfrm>
          <a:prstGeom prst="rect">
            <a:avLst/>
          </a:prstGeom>
        </p:spPr>
      </p:pic>
      <p:pic>
        <p:nvPicPr>
          <p:cNvPr id="59" name="Рисунок 58" descr="дорог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3501008"/>
            <a:ext cx="1119039" cy="746026"/>
          </a:xfrm>
          <a:prstGeom prst="rect">
            <a:avLst/>
          </a:prstGeom>
        </p:spPr>
      </p:pic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14076"/>
              </p:ext>
            </p:extLst>
          </p:nvPr>
        </p:nvGraphicFramePr>
        <p:xfrm>
          <a:off x="5652120" y="4941165"/>
          <a:ext cx="3491880" cy="191683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0280"/>
                <a:gridCol w="971600"/>
              </a:tblGrid>
              <a:tr h="324999"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Агибаловское</a:t>
                      </a:r>
                      <a:r>
                        <a:rPr lang="ru-RU" sz="1000" dirty="0" smtClean="0"/>
                        <a:t> сельское  поселение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62,0</a:t>
                      </a:r>
                      <a:endParaRPr lang="ru-RU" sz="1400" b="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Богдановское</a:t>
                      </a:r>
                      <a:r>
                        <a:rPr lang="ru-RU" sz="1000" b="1" dirty="0" smtClean="0"/>
                        <a:t> 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102,0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Игоревское</a:t>
                      </a:r>
                      <a:r>
                        <a:rPr lang="ru-RU" sz="1000" b="1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33,0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Лехминское</a:t>
                      </a:r>
                      <a:r>
                        <a:rPr lang="ru-RU" sz="1000" b="1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68,0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Тупиковское</a:t>
                      </a:r>
                      <a:r>
                        <a:rPr lang="ru-RU" sz="1000" b="1" baseline="0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89,0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Холм-Жирковское</a:t>
                      </a:r>
                      <a:r>
                        <a:rPr lang="ru-RU" sz="1000" b="1" dirty="0" smtClean="0"/>
                        <a:t> городское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071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253665110"/>
              </p:ext>
            </p:extLst>
          </p:nvPr>
        </p:nvGraphicFramePr>
        <p:xfrm>
          <a:off x="2411760" y="5301208"/>
          <a:ext cx="3120008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1085</TotalTime>
  <Words>513</Words>
  <Application>Microsoft Office PowerPoint</Application>
  <PresentationFormat>Экран (4:3)</PresentationFormat>
  <Paragraphs>110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Bahnschrift SemiBold</vt:lpstr>
      <vt:lpstr>Bookman Old Style</vt:lpstr>
      <vt:lpstr>Calibri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f_jon</dc:creator>
  <cp:lastModifiedBy>Журавлева О.Н.</cp:lastModifiedBy>
  <cp:revision>84</cp:revision>
  <dcterms:created xsi:type="dcterms:W3CDTF">2018-12-03T06:38:55Z</dcterms:created>
  <dcterms:modified xsi:type="dcterms:W3CDTF">2021-12-02T10:45:21Z</dcterms:modified>
</cp:coreProperties>
</file>