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drawings/drawing1.xml" ContentType="application/vnd.openxmlformats-officedocument.drawingml.chartshapes+xml"/>
  <Override PartName="/ppt/notesSlides/notesSlide2.xml" ContentType="application/vnd.openxmlformats-officedocument.presentationml.notesSlide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notesSlides/notesSlide3.xml" ContentType="application/vnd.openxmlformats-officedocument.presentationml.notesSlide+xml"/>
  <Override PartName="/ppt/charts/chart15.xml" ContentType="application/vnd.openxmlformats-officedocument.drawingml.chart+xml"/>
  <Override PartName="/ppt/drawings/drawing2.xml" ContentType="application/vnd.openxmlformats-officedocument.drawingml.chartshapes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ppt/charts/chart18.xml" ContentType="application/vnd.openxmlformats-officedocument.drawingml.chart+xml"/>
  <Override PartName="/ppt/charts/chart19.xml" ContentType="application/vnd.openxmlformats-officedocument.drawingml.chart+xml"/>
  <Override PartName="/ppt/charts/chart20.xml" ContentType="application/vnd.openxmlformats-officedocument.drawingml.chart+xml"/>
  <Override PartName="/ppt/charts/chart21.xml" ContentType="application/vnd.openxmlformats-officedocument.drawingml.chart+xml"/>
  <Override PartName="/ppt/charts/chart22.xml" ContentType="application/vnd.openxmlformats-officedocument.drawingml.chart+xml"/>
  <Override PartName="/ppt/charts/chart23.xml" ContentType="application/vnd.openxmlformats-officedocument.drawingml.chart+xml"/>
  <Override PartName="/ppt/drawings/drawing3.xml" ContentType="application/vnd.openxmlformats-officedocument.drawingml.chartshapes+xml"/>
  <Override PartName="/ppt/charts/chart24.xml" ContentType="application/vnd.openxmlformats-officedocument.drawingml.chart+xml"/>
  <Override PartName="/ppt/charts/chart25.xml" ContentType="application/vnd.openxmlformats-officedocument.drawingml.chart+xml"/>
  <Override PartName="/ppt/charts/chart26.xml" ContentType="application/vnd.openxmlformats-officedocument.drawingml.chart+xml"/>
  <Override PartName="/ppt/charts/chart27.xml" ContentType="application/vnd.openxmlformats-officedocument.drawingml.chart+xml"/>
  <Override PartName="/ppt/charts/chart28.xml" ContentType="application/vnd.openxmlformats-officedocument.drawingml.chart+xml"/>
  <Override PartName="/ppt/charts/chart29.xml" ContentType="application/vnd.openxmlformats-officedocument.drawingml.chart+xml"/>
  <Override PartName="/ppt/charts/chart30.xml" ContentType="application/vnd.openxmlformats-officedocument.drawingml.chart+xml"/>
  <Override PartName="/ppt/charts/chart31.xml" ContentType="application/vnd.openxmlformats-officedocument.drawingml.chart+xml"/>
  <Override PartName="/ppt/drawings/drawing4.xml" ContentType="application/vnd.openxmlformats-officedocument.drawingml.chartshapes+xml"/>
  <Override PartName="/ppt/charts/chart32.xml" ContentType="application/vnd.openxmlformats-officedocument.drawingml.chart+xml"/>
  <Override PartName="/ppt/charts/chart33.xml" ContentType="application/vnd.openxmlformats-officedocument.drawingml.chart+xml"/>
  <Override PartName="/ppt/charts/chart34.xml" ContentType="application/vnd.openxmlformats-officedocument.drawingml.chart+xml"/>
  <Override PartName="/ppt/charts/chart35.xml" ContentType="application/vnd.openxmlformats-officedocument.drawingml.chart+xml"/>
  <Override PartName="/ppt/notesSlides/notesSlide4.xml" ContentType="application/vnd.openxmlformats-officedocument.presentationml.notesSlide+xml"/>
  <Override PartName="/ppt/charts/chart36.xml" ContentType="application/vnd.openxmlformats-officedocument.drawingml.chart+xml"/>
  <Override PartName="/ppt/charts/chart37.xml" ContentType="application/vnd.openxmlformats-officedocument.drawingml.chart+xml"/>
  <Override PartName="/ppt/charts/chart38.xml" ContentType="application/vnd.openxmlformats-officedocument.drawingml.chart+xml"/>
  <Override PartName="/ppt/charts/chart39.xml" ContentType="application/vnd.openxmlformats-officedocument.drawingml.chart+xml"/>
  <Override PartName="/ppt/charts/chart40.xml" ContentType="application/vnd.openxmlformats-officedocument.drawingml.chart+xml"/>
  <Override PartName="/ppt/notesSlides/notesSlide5.xml" ContentType="application/vnd.openxmlformats-officedocument.presentationml.notesSlide+xml"/>
  <Override PartName="/ppt/charts/chart41.xml" ContentType="application/vnd.openxmlformats-officedocument.drawingml.chart+xml"/>
  <Override PartName="/ppt/charts/chart42.xml" ContentType="application/vnd.openxmlformats-officedocument.drawingml.chart+xml"/>
  <Override PartName="/ppt/charts/chart43.xml" ContentType="application/vnd.openxmlformats-officedocument.drawingml.chart+xml"/>
  <Override PartName="/ppt/charts/chart44.xml" ContentType="application/vnd.openxmlformats-officedocument.drawingml.chart+xml"/>
  <Override PartName="/ppt/charts/chart45.xml" ContentType="application/vnd.openxmlformats-officedocument.drawingml.chart+xml"/>
  <Override PartName="/ppt/notesSlides/notesSlide6.xml" ContentType="application/vnd.openxmlformats-officedocument.presentationml.notesSlide+xml"/>
  <Override PartName="/ppt/charts/chart46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47.xml" ContentType="application/vnd.openxmlformats-officedocument.drawingml.chart+xml"/>
  <Override PartName="/ppt/charts/chart48.xml" ContentType="application/vnd.openxmlformats-officedocument.drawingml.chart+xml"/>
  <Override PartName="/ppt/charts/chart49.xml" ContentType="application/vnd.openxmlformats-officedocument.drawingml.chart+xml"/>
  <Override PartName="/ppt/charts/chart50.xml" ContentType="application/vnd.openxmlformats-officedocument.drawingml.chart+xml"/>
  <Override PartName="/ppt/charts/chart51.xml" ContentType="application/vnd.openxmlformats-officedocument.drawingml.chart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52.xml" ContentType="application/vnd.openxmlformats-officedocument.drawingml.chart+xml"/>
  <Override PartName="/ppt/charts/chart53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50"/>
  </p:notesMasterIdLst>
  <p:sldIdLst>
    <p:sldId id="256" r:id="rId2"/>
    <p:sldId id="283" r:id="rId3"/>
    <p:sldId id="297" r:id="rId4"/>
    <p:sldId id="292" r:id="rId5"/>
    <p:sldId id="321" r:id="rId6"/>
    <p:sldId id="293" r:id="rId7"/>
    <p:sldId id="319" r:id="rId8"/>
    <p:sldId id="296" r:id="rId9"/>
    <p:sldId id="295" r:id="rId10"/>
    <p:sldId id="299" r:id="rId11"/>
    <p:sldId id="311" r:id="rId12"/>
    <p:sldId id="294" r:id="rId13"/>
    <p:sldId id="300" r:id="rId14"/>
    <p:sldId id="302" r:id="rId15"/>
    <p:sldId id="303" r:id="rId16"/>
    <p:sldId id="298" r:id="rId17"/>
    <p:sldId id="304" r:id="rId18"/>
    <p:sldId id="307" r:id="rId19"/>
    <p:sldId id="306" r:id="rId20"/>
    <p:sldId id="305" r:id="rId21"/>
    <p:sldId id="320" r:id="rId22"/>
    <p:sldId id="309" r:id="rId23"/>
    <p:sldId id="331" r:id="rId24"/>
    <p:sldId id="308" r:id="rId25"/>
    <p:sldId id="329" r:id="rId26"/>
    <p:sldId id="310" r:id="rId27"/>
    <p:sldId id="332" r:id="rId28"/>
    <p:sldId id="334" r:id="rId29"/>
    <p:sldId id="301" r:id="rId30"/>
    <p:sldId id="312" r:id="rId31"/>
    <p:sldId id="313" r:id="rId32"/>
    <p:sldId id="314" r:id="rId33"/>
    <p:sldId id="315" r:id="rId34"/>
    <p:sldId id="316" r:id="rId35"/>
    <p:sldId id="318" r:id="rId36"/>
    <p:sldId id="317" r:id="rId37"/>
    <p:sldId id="322" r:id="rId38"/>
    <p:sldId id="325" r:id="rId39"/>
    <p:sldId id="326" r:id="rId40"/>
    <p:sldId id="327" r:id="rId41"/>
    <p:sldId id="328" r:id="rId42"/>
    <p:sldId id="335" r:id="rId43"/>
    <p:sldId id="330" r:id="rId44"/>
    <p:sldId id="324" r:id="rId45"/>
    <p:sldId id="336" r:id="rId46"/>
    <p:sldId id="337" r:id="rId47"/>
    <p:sldId id="323" r:id="rId48"/>
    <p:sldId id="291" r:id="rId49"/>
  </p:sldIdLst>
  <p:sldSz cx="9144000" cy="6858000" type="screen4x3"/>
  <p:notesSz cx="6808788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99FF"/>
    <a:srgbClr val="00CC00"/>
    <a:srgbClr val="CC3300"/>
    <a:srgbClr val="000066"/>
    <a:srgbClr val="6600FF"/>
    <a:srgbClr val="000099"/>
    <a:srgbClr val="FFFF00"/>
    <a:srgbClr val="0066CC"/>
    <a:srgbClr val="CCCCFF"/>
    <a:srgbClr val="99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94687" autoAdjust="0"/>
  </p:normalViewPr>
  <p:slideViewPr>
    <p:cSldViewPr>
      <p:cViewPr varScale="1">
        <p:scale>
          <a:sx n="106" d="100"/>
          <a:sy n="106" d="100"/>
        </p:scale>
        <p:origin x="1308" y="21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0.xlsx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3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4.xlsx"/></Relationships>
</file>

<file path=ppt/charts/_rels/chart1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Excel15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6.xlsx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7.xlsx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8.xlsx"/><Relationship Id="rId2" Type="http://schemas.openxmlformats.org/officeDocument/2006/relationships/image" Target="../media/image39.jpeg"/><Relationship Id="rId1" Type="http://schemas.openxmlformats.org/officeDocument/2006/relationships/image" Target="../media/image38.jpeg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9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0.xlsx"/><Relationship Id="rId2" Type="http://schemas.openxmlformats.org/officeDocument/2006/relationships/image" Target="../media/image39.jpeg"/><Relationship Id="rId1" Type="http://schemas.openxmlformats.org/officeDocument/2006/relationships/image" Target="../media/image40.jpeg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1.xlsx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2.xlsx"/><Relationship Id="rId2" Type="http://schemas.openxmlformats.org/officeDocument/2006/relationships/image" Target="../media/image39.jpeg"/><Relationship Id="rId1" Type="http://schemas.openxmlformats.org/officeDocument/2006/relationships/image" Target="../media/image38.jpeg"/></Relationships>
</file>

<file path=ppt/charts/_rels/chart2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_____Microsoft_Excel23.xlsx"/></Relationships>
</file>

<file path=ppt/charts/_rels/chart2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24.xlsx"/><Relationship Id="rId1" Type="http://schemas.openxmlformats.org/officeDocument/2006/relationships/image" Target="../media/image38.jpeg"/></Relationships>
</file>

<file path=ppt/charts/_rels/chart2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25.xlsx"/><Relationship Id="rId1" Type="http://schemas.openxmlformats.org/officeDocument/2006/relationships/image" Target="../media/image38.jpeg"/></Relationships>
</file>

<file path=ppt/charts/_rels/chart2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6.xlsx"/></Relationships>
</file>

<file path=ppt/charts/_rels/chart2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7.xlsx"/></Relationships>
</file>

<file path=ppt/charts/_rels/chart2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8.xlsx"/></Relationships>
</file>

<file path=ppt/charts/_rels/chart29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29.xlsx"/><Relationship Id="rId1" Type="http://schemas.openxmlformats.org/officeDocument/2006/relationships/image" Target="../media/image45.jpeg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3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0.xlsx"/></Relationships>
</file>

<file path=ppt/charts/_rels/chart3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_____Microsoft_Excel31.xlsx"/></Relationships>
</file>

<file path=ppt/charts/_rels/chart3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2.xlsx"/></Relationships>
</file>

<file path=ppt/charts/_rels/chart3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3.xlsx"/></Relationships>
</file>

<file path=ppt/charts/_rels/chart3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34.xlsx"/><Relationship Id="rId1" Type="http://schemas.openxmlformats.org/officeDocument/2006/relationships/image" Target="../media/image45.jpeg"/></Relationships>
</file>

<file path=ppt/charts/_rels/chart3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5.xlsx"/></Relationships>
</file>

<file path=ppt/charts/_rels/chart3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6.xlsx"/></Relationships>
</file>

<file path=ppt/charts/_rels/chart3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7.xlsx"/></Relationships>
</file>

<file path=ppt/charts/_rels/chart3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8.xlsx"/></Relationships>
</file>

<file path=ppt/charts/_rels/chart3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9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4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0.xlsx"/></Relationships>
</file>

<file path=ppt/charts/_rels/chart4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1.xlsx"/></Relationships>
</file>

<file path=ppt/charts/_rels/chart4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2.xlsx"/></Relationships>
</file>

<file path=ppt/charts/_rels/chart4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3.xlsx"/></Relationships>
</file>

<file path=ppt/charts/_rels/chart4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4.xlsx"/></Relationships>
</file>

<file path=ppt/charts/_rels/chart4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5.xlsx"/></Relationships>
</file>

<file path=ppt/charts/_rels/chart4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46.xlsx"/><Relationship Id="rId1" Type="http://schemas.openxmlformats.org/officeDocument/2006/relationships/image" Target="../media/image45.jpeg"/></Relationships>
</file>

<file path=ppt/charts/_rels/chart4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7.xlsx"/></Relationships>
</file>

<file path=ppt/charts/_rels/chart4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48.xlsx"/><Relationship Id="rId2" Type="http://schemas.openxmlformats.org/officeDocument/2006/relationships/image" Target="../media/image38.jpeg"/><Relationship Id="rId1" Type="http://schemas.openxmlformats.org/officeDocument/2006/relationships/image" Target="../media/image45.jpeg"/></Relationships>
</file>

<file path=ppt/charts/_rels/chart4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9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_rels/chart5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0.xlsx"/></Relationships>
</file>

<file path=ppt/charts/_rels/chart5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1.xlsx"/></Relationships>
</file>

<file path=ppt/charts/_rels/chart5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2.xlsx"/></Relationships>
</file>

<file path=ppt/charts/_rels/chart5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53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20636223346457441"/>
          <c:y val="1.8350674214493007E-3"/>
        </c:manualLayout>
      </c:layout>
      <c:overlay val="0"/>
      <c:txPr>
        <a:bodyPr/>
        <a:lstStyle/>
        <a:p>
          <a:pPr>
            <a:defRPr sz="1200">
              <a:solidFill>
                <a:srgbClr val="003399"/>
              </a:solidFill>
              <a:latin typeface="Bookman Old Style" pitchFamily="18" charset="0"/>
            </a:defRPr>
          </a:pPr>
          <a:endParaRPr lang="ru-RU"/>
        </a:p>
      </c:txPr>
    </c:title>
    <c:autoTitleDeleted val="0"/>
    <c:view3D>
      <c:rotX val="15"/>
      <c:rotY val="20"/>
      <c:rAngAx val="1"/>
    </c:view3D>
    <c:floor>
      <c:thickness val="0"/>
      <c:spPr>
        <a:ln>
          <a:solidFill>
            <a:schemeClr val="accent1"/>
          </a:solidFill>
        </a:ln>
      </c:spPr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Объем промышленного производства, млн.руб.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bg2">
                  <a:lumMod val="75000"/>
                </a:schemeClr>
              </a:solidFill>
            </c:spPr>
          </c:dPt>
          <c:dPt>
            <c:idx val="1"/>
            <c:invertIfNegative val="0"/>
            <c:bubble3D val="0"/>
            <c:spPr>
              <a:solidFill>
                <a:schemeClr val="bg2">
                  <a:lumMod val="60000"/>
                  <a:lumOff val="40000"/>
                </a:schemeClr>
              </a:solidFill>
            </c:spPr>
          </c:dPt>
          <c:dPt>
            <c:idx val="2"/>
            <c:invertIfNegative val="0"/>
            <c:bubble3D val="0"/>
            <c:spPr>
              <a:solidFill>
                <a:schemeClr val="bg2">
                  <a:lumMod val="20000"/>
                  <a:lumOff val="80000"/>
                </a:schemeClr>
              </a:solidFill>
            </c:spPr>
          </c:dPt>
          <c:dLbls>
            <c:dLbl>
              <c:idx val="0"/>
              <c:layout>
                <c:manualLayout>
                  <c:x val="4.3727923710955904E-3"/>
                  <c:y val="-9.4483549446886847E-2"/>
                </c:manualLayout>
              </c:layout>
              <c:spPr>
                <a:solidFill>
                  <a:schemeClr val="accent1">
                    <a:lumMod val="20000"/>
                    <a:lumOff val="80000"/>
                  </a:schemeClr>
                </a:solidFill>
                <a:ln>
                  <a:solidFill>
                    <a:schemeClr val="accent1"/>
                  </a:solidFill>
                </a:ln>
              </c:spPr>
              <c:txPr>
                <a:bodyPr/>
                <a:lstStyle/>
                <a:p>
                  <a:pPr>
                    <a:defRPr sz="1200">
                      <a:solidFill>
                        <a:srgbClr val="000099"/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7.287987285159332E-3"/>
                  <c:y val="-0.11338025933626422"/>
                </c:manualLayout>
              </c:layout>
              <c:spPr>
                <a:solidFill>
                  <a:schemeClr val="accent1">
                    <a:lumMod val="20000"/>
                    <a:lumOff val="80000"/>
                  </a:schemeClr>
                </a:solidFill>
                <a:ln>
                  <a:solidFill>
                    <a:schemeClr val="accent1"/>
                  </a:solidFill>
                </a:ln>
              </c:spPr>
              <c:txPr>
                <a:bodyPr/>
                <a:lstStyle/>
                <a:p>
                  <a:pPr>
                    <a:defRPr sz="1200">
                      <a:solidFill>
                        <a:srgbClr val="000099"/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2.2486153300039832E-2"/>
                  <c:y val="-6.0059541187930034E-2"/>
                </c:manualLayout>
              </c:layout>
              <c:spPr>
                <a:solidFill>
                  <a:schemeClr val="accent1">
                    <a:lumMod val="20000"/>
                    <a:lumOff val="80000"/>
                  </a:schemeClr>
                </a:solidFill>
                <a:ln>
                  <a:solidFill>
                    <a:schemeClr val="accent1"/>
                  </a:solidFill>
                </a:ln>
              </c:spPr>
              <c:txPr>
                <a:bodyPr/>
                <a:lstStyle/>
                <a:p>
                  <a:pPr>
                    <a:defRPr sz="1200">
                      <a:solidFill>
                        <a:srgbClr val="000099"/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ln>
                <a:solidFill>
                  <a:schemeClr val="accent1"/>
                </a:solidFill>
              </a:ln>
            </c:spPr>
            <c:txPr>
              <a:bodyPr/>
              <a:lstStyle/>
              <a:p>
                <a:pPr>
                  <a:defRPr sz="1200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2018 год</c:v>
                </c:pt>
                <c:pt idx="1">
                  <c:v>2019 год</c:v>
                </c:pt>
                <c:pt idx="2">
                  <c:v>2020 год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2727.3</c:v>
                </c:pt>
                <c:pt idx="1">
                  <c:v>3440.4</c:v>
                </c:pt>
                <c:pt idx="2">
                  <c:v>1018.9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349286184"/>
        <c:axId val="349291672"/>
        <c:axId val="0"/>
      </c:bar3DChart>
      <c:catAx>
        <c:axId val="349286184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one"/>
        <c:crossAx val="349291672"/>
        <c:crosses val="autoZero"/>
        <c:auto val="1"/>
        <c:lblAlgn val="ctr"/>
        <c:lblOffset val="100"/>
        <c:noMultiLvlLbl val="0"/>
      </c:catAx>
      <c:valAx>
        <c:axId val="349291672"/>
        <c:scaling>
          <c:orientation val="minMax"/>
        </c:scaling>
        <c:delete val="0"/>
        <c:axPos val="l"/>
        <c:majorGridlines>
          <c:spPr>
            <a:ln>
              <a:solidFill>
                <a:schemeClr val="accent1"/>
              </a:solidFill>
            </a:ln>
          </c:spPr>
        </c:majorGridlines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100">
                <a:solidFill>
                  <a:srgbClr val="003399"/>
                </a:solidFill>
                <a:latin typeface="Book Antiqua" pitchFamily="18" charset="0"/>
              </a:defRPr>
            </a:pPr>
            <a:endParaRPr lang="ru-RU"/>
          </a:p>
        </c:txPr>
        <c:crossAx val="34928618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7647360675771859"/>
          <c:y val="0.34804709198977996"/>
          <c:w val="0.20617859399957367"/>
          <c:h val="0.2252892039773364"/>
        </c:manualLayout>
      </c:layout>
      <c:overlay val="0"/>
      <c:spPr>
        <a:ln w="19050">
          <a:solidFill>
            <a:schemeClr val="accent1"/>
          </a:solidFill>
        </a:ln>
      </c:spPr>
      <c:txPr>
        <a:bodyPr/>
        <a:lstStyle/>
        <a:p>
          <a:pPr>
            <a:defRPr sz="1200">
              <a:solidFill>
                <a:srgbClr val="003399"/>
              </a:solidFill>
              <a:latin typeface="Bookman Old Style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  <c:spPr>
        <a:solidFill>
          <a:schemeClr val="accent1">
            <a:lumMod val="20000"/>
            <a:lumOff val="80000"/>
          </a:schemeClr>
        </a:solidFill>
      </c:spPr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2018 г.</c:v>
                </c:pt>
              </c:strCache>
            </c:strRef>
          </c:tx>
          <c:spPr>
            <a:solidFill>
              <a:srgbClr val="856BA5"/>
            </a:solidFill>
          </c:spPr>
          <c:invertIfNegative val="0"/>
          <c:dLbls>
            <c:dLbl>
              <c:idx val="0"/>
              <c:layout>
                <c:manualLayout>
                  <c:x val="7.169483426864064E-3"/>
                  <c:y val="0.20863196772174369"/>
                </c:manualLayout>
              </c:layout>
              <c:spPr>
                <a:solidFill>
                  <a:schemeClr val="accent4">
                    <a:lumMod val="20000"/>
                    <a:lumOff val="80000"/>
                  </a:schemeClr>
                </a:solidFill>
              </c:spPr>
              <c:txPr>
                <a:bodyPr rot="-5400000" vert="horz"/>
                <a:lstStyle/>
                <a:p>
                  <a:pPr>
                    <a:defRPr sz="1400">
                      <a:solidFill>
                        <a:srgbClr val="000099"/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8.6033801122368005E-3"/>
                  <c:y val="0.21078281274980284"/>
                </c:manualLayout>
              </c:layout>
              <c:spPr>
                <a:solidFill>
                  <a:schemeClr val="accent4">
                    <a:lumMod val="20000"/>
                    <a:lumOff val="80000"/>
                  </a:schemeClr>
                </a:solidFill>
              </c:spPr>
              <c:txPr>
                <a:bodyPr rot="-5400000" vert="horz"/>
                <a:lstStyle/>
                <a:p>
                  <a:pPr>
                    <a:defRPr sz="1400">
                      <a:solidFill>
                        <a:srgbClr val="000099"/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0"/>
                  <c:y val="-5.4730707428171939E-2"/>
                </c:manualLayout>
              </c:layout>
              <c:spPr>
                <a:solidFill>
                  <a:schemeClr val="accent4">
                    <a:lumMod val="20000"/>
                    <a:lumOff val="80000"/>
                  </a:schemeClr>
                </a:solidFill>
              </c:spPr>
              <c:txPr>
                <a:bodyPr rot="-5400000" vert="horz"/>
                <a:lstStyle/>
                <a:p>
                  <a:pPr>
                    <a:defRPr sz="1400">
                      <a:solidFill>
                        <a:srgbClr val="000099"/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chemeClr val="accent4">
                  <a:lumMod val="20000"/>
                  <a:lumOff val="80000"/>
                </a:schemeClr>
              </a:solidFill>
            </c:spPr>
            <c:txPr>
              <a:bodyPr/>
              <a:lstStyle/>
              <a:p>
                <a:pPr>
                  <a:defRPr sz="1400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Доходы бюджета</c:v>
                </c:pt>
                <c:pt idx="1">
                  <c:v>Расходы бюджета</c:v>
                </c:pt>
                <c:pt idx="2">
                  <c:v>Профицит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263311.2</c:v>
                </c:pt>
                <c:pt idx="1">
                  <c:v>261589.9</c:v>
                </c:pt>
                <c:pt idx="2">
                  <c:v>1721.2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2019 г.</c:v>
                </c:pt>
              </c:strCache>
            </c:strRef>
          </c:tx>
          <c:spPr>
            <a:solidFill>
              <a:srgbClr val="4784FF"/>
            </a:solidFill>
          </c:spPr>
          <c:invertIfNegative val="0"/>
          <c:dLbls>
            <c:dLbl>
              <c:idx val="0"/>
              <c:layout>
                <c:manualLayout>
                  <c:x val="1.2905070168355348E-2"/>
                  <c:y val="0.2193861928620408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4338966853728034E-2"/>
                  <c:y val="0.2301404180023364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2.8677933707456325E-3"/>
                  <c:y val="-6.8827040897894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chemeClr val="bg2">
                  <a:lumMod val="20000"/>
                  <a:lumOff val="80000"/>
                </a:schemeClr>
              </a:solidFill>
            </c:spPr>
            <c:txPr>
              <a:bodyPr rot="-5400000" vert="horz"/>
              <a:lstStyle/>
              <a:p>
                <a:pPr algn="ctr">
                  <a:defRPr lang="ru-RU" sz="1400" b="0" i="0" u="none" strike="noStrike" kern="1200" baseline="0">
                    <a:solidFill>
                      <a:srgbClr val="000099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Доходы бюджета</c:v>
                </c:pt>
                <c:pt idx="1">
                  <c:v>Расходы бюджета</c:v>
                </c:pt>
                <c:pt idx="2">
                  <c:v>Профицит</c:v>
                </c:pt>
              </c:strCache>
            </c:strRef>
          </c:cat>
          <c:val>
            <c:numRef>
              <c:f>Лист1!$C$2:$C$4</c:f>
              <c:numCache>
                <c:formatCode>#,##0.0</c:formatCode>
                <c:ptCount val="3"/>
                <c:pt idx="0">
                  <c:v>267629.8</c:v>
                </c:pt>
                <c:pt idx="1">
                  <c:v>266958.8</c:v>
                </c:pt>
                <c:pt idx="2">
                  <c:v>671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2020 г.</c:v>
                </c:pt>
              </c:strCache>
            </c:strRef>
          </c:tx>
          <c:spPr>
            <a:solidFill>
              <a:srgbClr val="F5750B"/>
            </a:solidFill>
          </c:spPr>
          <c:invertIfNegative val="0"/>
          <c:dLbls>
            <c:dLbl>
              <c:idx val="0"/>
              <c:layout>
                <c:manualLayout>
                  <c:x val="1.4338966853728034E-2"/>
                  <c:y val="0.1570116870483235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5772863539100901E-2"/>
                  <c:y val="0.1570116870483235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4.3016900561183204E-3"/>
                  <c:y val="-5.59219707295396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chemeClr val="accent6">
                  <a:lumMod val="20000"/>
                  <a:lumOff val="80000"/>
                </a:schemeClr>
              </a:solidFill>
            </c:spPr>
            <c:txPr>
              <a:bodyPr rot="-5400000" vert="horz"/>
              <a:lstStyle/>
              <a:p>
                <a:pPr>
                  <a:defRPr sz="1400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Доходы бюджета</c:v>
                </c:pt>
                <c:pt idx="1">
                  <c:v>Расходы бюджета</c:v>
                </c:pt>
                <c:pt idx="2">
                  <c:v>Профицит</c:v>
                </c:pt>
              </c:strCache>
            </c:strRef>
          </c:cat>
          <c:val>
            <c:numRef>
              <c:f>Лист1!$D$2:$D$4</c:f>
              <c:numCache>
                <c:formatCode>#,##0.0</c:formatCode>
                <c:ptCount val="3"/>
                <c:pt idx="0">
                  <c:v>298242.09999999998</c:v>
                </c:pt>
                <c:pt idx="1">
                  <c:v>282630.5</c:v>
                </c:pt>
                <c:pt idx="2">
                  <c:v>15611.6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3"/>
        <c:gapDepth val="27"/>
        <c:shape val="cylinder"/>
        <c:axId val="416497912"/>
        <c:axId val="416498304"/>
        <c:axId val="0"/>
      </c:bar3DChart>
      <c:catAx>
        <c:axId val="41649791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 b="1" i="0">
                <a:solidFill>
                  <a:srgbClr val="000099"/>
                </a:solidFill>
                <a:latin typeface="Bookman Old Style" pitchFamily="18" charset="0"/>
                <a:cs typeface="Mongolian Baiti" pitchFamily="66" charset="0"/>
              </a:defRPr>
            </a:pPr>
            <a:endParaRPr lang="ru-RU"/>
          </a:p>
        </c:txPr>
        <c:crossAx val="416498304"/>
        <c:crosses val="autoZero"/>
        <c:auto val="1"/>
        <c:lblAlgn val="ctr"/>
        <c:lblOffset val="100"/>
        <c:noMultiLvlLbl val="0"/>
      </c:catAx>
      <c:valAx>
        <c:axId val="416498304"/>
        <c:scaling>
          <c:orientation val="minMax"/>
        </c:scaling>
        <c:delete val="0"/>
        <c:axPos val="l"/>
        <c:majorGridlines>
          <c:spPr>
            <a:ln w="6350">
              <a:solidFill>
                <a:schemeClr val="bg2">
                  <a:lumMod val="60000"/>
                  <a:lumOff val="40000"/>
                </a:schemeClr>
              </a:solidFill>
            </a:ln>
          </c:spPr>
        </c:majorGridlines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100" kern="1000" baseline="0">
                <a:solidFill>
                  <a:srgbClr val="000099"/>
                </a:solidFill>
                <a:latin typeface="Bookman Old Style" pitchFamily="18" charset="0"/>
                <a:cs typeface="Mongolian Baiti" pitchFamily="66" charset="0"/>
              </a:defRPr>
            </a:pPr>
            <a:endParaRPr lang="ru-RU"/>
          </a:p>
        </c:txPr>
        <c:crossAx val="41649791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7744485030119101"/>
          <c:y val="0.40164185686685216"/>
          <c:w val="0.1139517695865772"/>
          <c:h val="0.2698450172203089"/>
        </c:manualLayout>
      </c:layout>
      <c:overlay val="0"/>
      <c:txPr>
        <a:bodyPr/>
        <a:lstStyle/>
        <a:p>
          <a:pPr>
            <a:defRPr sz="1600">
              <a:solidFill>
                <a:srgbClr val="000099"/>
              </a:solidFill>
              <a:latin typeface="Bookman Old Style" pitchFamily="18" charset="0"/>
              <a:cs typeface="Mongolian Baiti" pitchFamily="66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1200" b="0" i="0" dirty="0" smtClean="0">
                <a:solidFill>
                  <a:srgbClr val="000099"/>
                </a:solidFill>
                <a:latin typeface="Bookman Old Style" pitchFamily="18" charset="0"/>
              </a:rPr>
              <a:t>Профицит</a:t>
            </a:r>
          </a:p>
          <a:p>
            <a:pPr>
              <a:defRPr/>
            </a:pPr>
            <a:r>
              <a:rPr lang="ru-RU" sz="1200" b="0" i="0" dirty="0" smtClean="0">
                <a:solidFill>
                  <a:srgbClr val="000099"/>
                </a:solidFill>
                <a:latin typeface="Bookman Old Style" pitchFamily="18" charset="0"/>
              </a:rPr>
              <a:t>бюджета</a:t>
            </a:r>
            <a:endParaRPr lang="ru-RU" sz="1200" b="0" i="0" dirty="0">
              <a:solidFill>
                <a:srgbClr val="000099"/>
              </a:solidFill>
              <a:latin typeface="Bookman Old Style" pitchFamily="18" charset="0"/>
            </a:endParaRPr>
          </a:p>
        </c:rich>
      </c:tx>
      <c:layout>
        <c:manualLayout>
          <c:xMode val="edge"/>
          <c:yMode val="edge"/>
          <c:x val="0.27891759071687183"/>
          <c:y val="0.3407998317647245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23352488021425516"/>
          <c:y val="0.23024544891837481"/>
          <c:w val="0.74992993202776004"/>
          <c:h val="0.6742570717948958"/>
        </c:manualLayout>
      </c:layout>
      <c:lineChart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rgbClr val="000066"/>
              </a:solidFill>
            </a:ln>
          </c:spPr>
          <c:marker>
            <c:spPr>
              <a:solidFill>
                <a:srgbClr val="FF0000"/>
              </a:solidFill>
              <a:ln w="12700">
                <a:solidFill>
                  <a:srgbClr val="000066"/>
                </a:solidFill>
              </a:ln>
            </c:spPr>
          </c:marker>
          <c:dPt>
            <c:idx val="0"/>
            <c:marker>
              <c:spPr>
                <a:solidFill>
                  <a:srgbClr val="FF0000"/>
                </a:solidFill>
                <a:ln w="12700">
                  <a:solidFill>
                    <a:srgbClr val="FF0000"/>
                  </a:solidFill>
                </a:ln>
              </c:spPr>
            </c:marker>
            <c:bubble3D val="0"/>
            <c:spPr>
              <a:ln>
                <a:solidFill>
                  <a:srgbClr val="FF0000"/>
                </a:solidFill>
              </a:ln>
            </c:spPr>
          </c:dPt>
          <c:dLbls>
            <c:dLbl>
              <c:idx val="0"/>
              <c:layout>
                <c:manualLayout>
                  <c:x val="-0.1313388346921264"/>
                  <c:y val="-0.15621280175218627"/>
                </c:manualLayout>
              </c:layout>
              <c:tx>
                <c:rich>
                  <a:bodyPr/>
                  <a:lstStyle/>
                  <a:p>
                    <a:pPr algn="ctr">
                      <a:defRPr lang="en-US" sz="1200" b="0" i="0" u="none" strike="noStrike" kern="1200" baseline="0" dirty="0">
                        <a:solidFill>
                          <a:srgbClr val="FF0000"/>
                        </a:solidFill>
                        <a:latin typeface="Bookman Old Style" pitchFamily="18" charset="0"/>
                        <a:ea typeface="+mn-ea"/>
                        <a:cs typeface="+mn-cs"/>
                      </a:defRPr>
                    </a:pPr>
                    <a:r>
                      <a:rPr lang="en-US" sz="1200" b="0" i="0" u="none" strike="noStrike" kern="1200" baseline="0" dirty="0" smtClean="0">
                        <a:solidFill>
                          <a:srgbClr val="FF0000"/>
                        </a:solidFill>
                        <a:latin typeface="Bookman Old Style" pitchFamily="18" charset="0"/>
                        <a:ea typeface="+mn-ea"/>
                        <a:cs typeface="+mn-cs"/>
                      </a:rPr>
                      <a:t>1 721,2</a:t>
                    </a:r>
                    <a:endParaRPr lang="en-US" sz="1200" b="0" i="0" u="none" strike="noStrike" kern="1200" baseline="0" dirty="0">
                      <a:solidFill>
                        <a:srgbClr val="FF0000"/>
                      </a:solidFill>
                      <a:latin typeface="Bookman Old Style" pitchFamily="18" charset="0"/>
                      <a:ea typeface="+mn-ea"/>
                      <a:cs typeface="+mn-cs"/>
                    </a:endParaRPr>
                  </a:p>
                </c:rich>
              </c:tx>
              <c:spPr>
                <a:solidFill>
                  <a:schemeClr val="accent6">
                    <a:lumMod val="40000"/>
                    <a:lumOff val="60000"/>
                  </a:schemeClr>
                </a:solidFill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0.1313388346921264"/>
                  <c:y val="-0.1410954338406844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3.5649112273577324E-2"/>
                  <c:y val="-9.07044058596664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241396346032471"/>
                      <c:h val="0.11675647150316629"/>
                    </c:manualLayout>
                  </c15:layout>
                </c:ext>
              </c:extLst>
            </c:dLbl>
            <c:spPr>
              <a:solidFill>
                <a:schemeClr val="accent6">
                  <a:lumMod val="40000"/>
                  <a:lumOff val="60000"/>
                </a:schemeClr>
              </a:solidFill>
            </c:spPr>
            <c:txPr>
              <a:bodyPr/>
              <a:lstStyle/>
              <a:p>
                <a:pPr>
                  <a:defRPr sz="1200">
                    <a:solidFill>
                      <a:srgbClr val="FF0000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1721.2</c:v>
                </c:pt>
                <c:pt idx="1">
                  <c:v>671</c:v>
                </c:pt>
                <c:pt idx="2">
                  <c:v>15611.6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16498696"/>
        <c:axId val="416499480"/>
      </c:lineChart>
      <c:catAx>
        <c:axId val="4164986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srgbClr val="000099"/>
            </a:solidFill>
          </a:ln>
        </c:spPr>
        <c:txPr>
          <a:bodyPr/>
          <a:lstStyle/>
          <a:p>
            <a:pPr>
              <a:defRPr sz="1200">
                <a:solidFill>
                  <a:srgbClr val="000099"/>
                </a:solidFill>
                <a:latin typeface="Bookman Old Style" pitchFamily="18" charset="0"/>
              </a:defRPr>
            </a:pPr>
            <a:endParaRPr lang="ru-RU"/>
          </a:p>
        </c:txPr>
        <c:crossAx val="416499480"/>
        <c:crosses val="autoZero"/>
        <c:auto val="1"/>
        <c:lblAlgn val="ctr"/>
        <c:lblOffset val="100"/>
        <c:noMultiLvlLbl val="0"/>
      </c:catAx>
      <c:valAx>
        <c:axId val="416499480"/>
        <c:scaling>
          <c:orientation val="minMax"/>
        </c:scaling>
        <c:delete val="0"/>
        <c:axPos val="l"/>
        <c:numFmt formatCode="#,##0.0" sourceLinked="1"/>
        <c:majorTickMark val="out"/>
        <c:minorTickMark val="none"/>
        <c:tickLblPos val="nextTo"/>
        <c:spPr>
          <a:ln>
            <a:solidFill>
              <a:srgbClr val="000099"/>
            </a:solidFill>
          </a:ln>
        </c:spPr>
        <c:txPr>
          <a:bodyPr/>
          <a:lstStyle/>
          <a:p>
            <a:pPr>
              <a:defRPr sz="1200" kern="1000" baseline="0">
                <a:solidFill>
                  <a:srgbClr val="000099"/>
                </a:solidFill>
                <a:latin typeface="Bookman Old Style" pitchFamily="18" charset="0"/>
              </a:defRPr>
            </a:pPr>
            <a:endParaRPr lang="ru-RU"/>
          </a:p>
        </c:txPr>
        <c:crossAx val="416498696"/>
        <c:crosses val="autoZero"/>
        <c:crossBetween val="between"/>
      </c:valAx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609872565599709"/>
          <c:y val="3.6531888613683602E-2"/>
          <c:w val="0.84797419628271764"/>
          <c:h val="0.82476783625349293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dLbls>
            <c:dLbl>
              <c:idx val="0"/>
              <c:layout>
                <c:manualLayout>
                  <c:x val="-5.2257568089142364E-2"/>
                  <c:y val="-0.1094812485345031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5.5523923267785061E-2"/>
                  <c:y val="-0.1094812485345031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6.2055862105856549E-2"/>
                  <c:y val="-0.1094812485345031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rgbClr val="FFFF00"/>
              </a:solidFill>
              <a:ln>
                <a:solidFill>
                  <a:srgbClr val="FF9933"/>
                </a:solidFill>
              </a:ln>
            </c:spPr>
            <c:txPr>
              <a:bodyPr/>
              <a:lstStyle/>
              <a:p>
                <a:pPr>
                  <a:defRPr sz="1200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2018 г</c:v>
                </c:pt>
                <c:pt idx="1">
                  <c:v>2019 г</c:v>
                </c:pt>
                <c:pt idx="2">
                  <c:v>2020 г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16496736"/>
        <c:axId val="416497520"/>
      </c:lineChart>
      <c:catAx>
        <c:axId val="41649673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solidFill>
            <a:srgbClr val="FF9933"/>
          </a:solidFill>
          <a:ln>
            <a:solidFill>
              <a:srgbClr val="FF9900"/>
            </a:solidFill>
          </a:ln>
        </c:spPr>
        <c:txPr>
          <a:bodyPr/>
          <a:lstStyle/>
          <a:p>
            <a:pPr>
              <a:defRPr sz="1200">
                <a:solidFill>
                  <a:srgbClr val="000099"/>
                </a:solidFill>
                <a:latin typeface="Bookman Old Style" pitchFamily="18" charset="0"/>
              </a:defRPr>
            </a:pPr>
            <a:endParaRPr lang="ru-RU"/>
          </a:p>
        </c:txPr>
        <c:crossAx val="416497520"/>
        <c:crosses val="autoZero"/>
        <c:auto val="1"/>
        <c:lblAlgn val="ctr"/>
        <c:lblOffset val="100"/>
        <c:noMultiLvlLbl val="0"/>
      </c:catAx>
      <c:valAx>
        <c:axId val="416497520"/>
        <c:scaling>
          <c:orientation val="minMax"/>
        </c:scaling>
        <c:delete val="0"/>
        <c:axPos val="l"/>
        <c:majorGridlines/>
        <c:numFmt formatCode="#,##0.0" sourceLinked="1"/>
        <c:majorTickMark val="none"/>
        <c:minorTickMark val="none"/>
        <c:tickLblPos val="nextTo"/>
        <c:spPr>
          <a:ln w="9525">
            <a:noFill/>
          </a:ln>
        </c:spPr>
        <c:txPr>
          <a:bodyPr/>
          <a:lstStyle/>
          <a:p>
            <a:pPr>
              <a:defRPr sz="1200">
                <a:solidFill>
                  <a:srgbClr val="000099"/>
                </a:solidFill>
                <a:latin typeface="Bookman Old Style" pitchFamily="18" charset="0"/>
              </a:defRPr>
            </a:pPr>
            <a:endParaRPr lang="ru-RU"/>
          </a:p>
        </c:txPr>
        <c:crossAx val="41649673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2142500325988937"/>
          <c:y val="5.7564977348195878E-2"/>
          <c:w val="0.75233518274664501"/>
          <c:h val="0.88487004530360824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>
              <a:solidFill>
                <a:srgbClr val="FF0066"/>
              </a:solidFill>
            </a:ln>
          </c:spPr>
          <c:marker>
            <c:symbol val="none"/>
          </c:marker>
          <c:dLbls>
            <c:dLbl>
              <c:idx val="0"/>
              <c:layout>
                <c:manualLayout>
                  <c:x val="-8.1634976868559472E-2"/>
                  <c:y val="9.30837931587848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0.11784132878601719"/>
                  <c:y val="0.1175795282005702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4.0817488434279819E-2"/>
                  <c:y val="6.85880581169991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rgbClr val="FFFF00"/>
              </a:solidFill>
              <a:ln>
                <a:solidFill>
                  <a:srgbClr val="FF9933"/>
                </a:solidFill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2018 г</c:v>
                </c:pt>
                <c:pt idx="1">
                  <c:v>2019 г</c:v>
                </c:pt>
                <c:pt idx="2">
                  <c:v>2020 г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-1721.2</c:v>
                </c:pt>
                <c:pt idx="1">
                  <c:v>-671</c:v>
                </c:pt>
                <c:pt idx="2">
                  <c:v>-15611.6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16500656"/>
        <c:axId val="416499088"/>
      </c:lineChart>
      <c:catAx>
        <c:axId val="41650065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solidFill>
            <a:srgbClr val="FF9900"/>
          </a:solidFill>
        </c:spPr>
        <c:crossAx val="416499088"/>
        <c:crosses val="autoZero"/>
        <c:auto val="1"/>
        <c:lblAlgn val="ctr"/>
        <c:lblOffset val="100"/>
        <c:noMultiLvlLbl val="0"/>
      </c:catAx>
      <c:valAx>
        <c:axId val="416499088"/>
        <c:scaling>
          <c:orientation val="minMax"/>
        </c:scaling>
        <c:delete val="0"/>
        <c:axPos val="l"/>
        <c:numFmt formatCode="#,##0.0" sourceLinked="1"/>
        <c:majorTickMark val="none"/>
        <c:minorTickMark val="none"/>
        <c:tickLblPos val="nextTo"/>
        <c:crossAx val="41650065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200">
          <a:solidFill>
            <a:srgbClr val="000099"/>
          </a:solidFill>
          <a:latin typeface="Bookman Old Style" pitchFamily="18" charset="0"/>
        </a:defRPr>
      </a:pPr>
      <a:endParaRPr lang="ru-RU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1129523620182588"/>
          <c:y val="3.2126001471003952E-2"/>
          <c:w val="0.77263505809296062"/>
          <c:h val="0.87879265173068177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Остаток  долга</c:v>
                </c:pt>
              </c:strCache>
            </c:strRef>
          </c:tx>
          <c:spPr>
            <a:solidFill>
              <a:srgbClr val="6666FF"/>
            </a:solidFill>
            <a:effectLst>
              <a:outerShdw blurRad="152400" dist="317500" dir="5400000" sx="90000" sy="-19000" rotWithShape="0">
                <a:prstClr val="black">
                  <a:alpha val="15000"/>
                </a:prstClr>
              </a:outerShdw>
            </a:effectLst>
          </c:spPr>
          <c:invertIfNegative val="0"/>
          <c:dLbls>
            <c:dLbl>
              <c:idx val="0"/>
              <c:layout>
                <c:manualLayout>
                  <c:x val="1.3969844934721224E-2"/>
                  <c:y val="0.1495790200526244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7462306168401529E-2"/>
                  <c:y val="0.1495790200526244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7262764454743125E-2"/>
                  <c:y val="0.151811542739976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2018 г</c:v>
                </c:pt>
                <c:pt idx="1">
                  <c:v>2019 г</c:v>
                </c:pt>
                <c:pt idx="2">
                  <c:v>2020 г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7312.2</c:v>
                </c:pt>
                <c:pt idx="1">
                  <c:v>7312.2</c:v>
                </c:pt>
                <c:pt idx="2">
                  <c:v>7312.2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Обслуживание  долга</c:v>
                </c:pt>
              </c:strCache>
            </c:strRef>
          </c:tx>
          <c:spPr>
            <a:solidFill>
              <a:srgbClr val="66FF99"/>
            </a:solidFill>
          </c:spPr>
          <c:invertIfNegative val="0"/>
          <c:dLbls>
            <c:dLbl>
              <c:idx val="0"/>
              <c:layout>
                <c:manualLayout>
                  <c:x val="2.7939689869442449E-2"/>
                  <c:y val="-3.57203629976416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2.2700998018922093E-2"/>
                  <c:y val="-3.57203629976416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7462306168401529E-2"/>
                  <c:y val="-3.57203629976416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2018 г</c:v>
                </c:pt>
                <c:pt idx="1">
                  <c:v>2019 г</c:v>
                </c:pt>
                <c:pt idx="2">
                  <c:v>2020 г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7.3</c:v>
                </c:pt>
                <c:pt idx="1">
                  <c:v>7.3</c:v>
                </c:pt>
                <c:pt idx="2">
                  <c:v>7.3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7"/>
        <c:gapDepth val="0"/>
        <c:shape val="cylinder"/>
        <c:axId val="416500264"/>
        <c:axId val="416501832"/>
        <c:axId val="0"/>
      </c:bar3DChart>
      <c:catAx>
        <c:axId val="41650026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600">
                <a:solidFill>
                  <a:srgbClr val="0066FF"/>
                </a:solidFill>
                <a:latin typeface="Bookman Old Style" pitchFamily="18" charset="0"/>
              </a:defRPr>
            </a:pPr>
            <a:endParaRPr lang="ru-RU"/>
          </a:p>
        </c:txPr>
        <c:crossAx val="416501832"/>
        <c:crosses val="autoZero"/>
        <c:auto val="1"/>
        <c:lblAlgn val="ctr"/>
        <c:lblOffset val="100"/>
        <c:noMultiLvlLbl val="0"/>
      </c:catAx>
      <c:valAx>
        <c:axId val="416501832"/>
        <c:scaling>
          <c:orientation val="minMax"/>
        </c:scaling>
        <c:delete val="0"/>
        <c:axPos val="l"/>
        <c:majorGridlines>
          <c:spPr>
            <a:ln>
              <a:solidFill>
                <a:srgbClr val="000099"/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>
                <a:solidFill>
                  <a:srgbClr val="0066FF"/>
                </a:solidFill>
                <a:latin typeface="Bookman Old Style" pitchFamily="18" charset="0"/>
              </a:defRPr>
            </a:pPr>
            <a:endParaRPr lang="ru-RU"/>
          </a:p>
        </c:txPr>
        <c:crossAx val="41650026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5.7672359836805832E-2"/>
          <c:y val="0"/>
          <c:w val="0.74880846572603044"/>
          <c:h val="0.11453052333144419"/>
        </c:manualLayout>
      </c:layout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Bookman Old Style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0"/>
      <c:rotY val="0"/>
      <c:rAngAx val="0"/>
    </c:view3D>
    <c:floor>
      <c:thickness val="0"/>
      <c:spPr>
        <a:noFill/>
        <a:ln w="9525">
          <a:noFill/>
        </a:ln>
        <a:effectLst>
          <a:outerShdw blurRad="50800" dist="50800" dir="5400000" algn="ctr" rotWithShape="0">
            <a:srgbClr val="33CC33">
              <a:alpha val="92000"/>
            </a:srgbClr>
          </a:outerShdw>
        </a:effectLst>
        <a:scene3d>
          <a:camera prst="orthographicFront"/>
          <a:lightRig rig="threePt" dir="t"/>
        </a:scene3d>
        <a:sp3d/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9579337123139448E-2"/>
          <c:y val="0.12098435539682582"/>
          <c:w val="0.67340428561159194"/>
          <c:h val="0.78211635021582959"/>
        </c:manualLayout>
      </c:layout>
      <c:bar3DChart>
        <c:barDir val="col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spPr>
            <a:solidFill>
              <a:srgbClr val="33CC33"/>
            </a:solidFill>
            <a:effectLst>
              <a:outerShdw blurRad="152400" dist="317500" dir="5400000" sx="90000" sy="-19000" rotWithShape="0">
                <a:prstClr val="black">
                  <a:alpha val="15000"/>
                </a:prstClr>
              </a:outerShdw>
            </a:effectLst>
          </c:spPr>
          <c:invertIfNegative val="0"/>
          <c:dLbls>
            <c:dLbl>
              <c:idx val="0"/>
              <c:layout>
                <c:manualLayout>
                  <c:x val="4.446284679853499E-3"/>
                  <c:y val="-2.320648582905993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5.928379573137999E-3"/>
                  <c:y val="2.320648582905993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5.928379573137999E-3"/>
                  <c:y val="-9.282594331624044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solidFill>
                      <a:schemeClr val="accent3">
                        <a:lumMod val="20000"/>
                        <a:lumOff val="80000"/>
                      </a:schemeClr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2018 г</c:v>
                </c:pt>
                <c:pt idx="1">
                  <c:v>2019 г</c:v>
                </c:pt>
                <c:pt idx="2">
                  <c:v>2020 г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45275.6</c:v>
                </c:pt>
                <c:pt idx="1">
                  <c:v>38122.1</c:v>
                </c:pt>
                <c:pt idx="2">
                  <c:v>37955.4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Неналоговые доходы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dLbls>
            <c:dLbl>
              <c:idx val="0"/>
              <c:layout>
                <c:manualLayout>
                  <c:x val="1.4820948932844946E-2"/>
                  <c:y val="-3.713056005473077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8.8925693597070882E-3"/>
                  <c:y val="-3.94510259094018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2.964189786569016E-3"/>
                  <c:y val="-3.713037732649597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solidFill>
                      <a:srgbClr val="FFFF00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2018 г</c:v>
                </c:pt>
                <c:pt idx="1">
                  <c:v>2019 г</c:v>
                </c:pt>
                <c:pt idx="2">
                  <c:v>2020 г</c:v>
                </c:pt>
              </c:strCache>
            </c:strRef>
          </c:cat>
          <c:val>
            <c:numRef>
              <c:f>Лист1!$C$2:$C$4</c:f>
              <c:numCache>
                <c:formatCode>#,##0.0</c:formatCode>
                <c:ptCount val="3"/>
                <c:pt idx="0">
                  <c:v>2182.1999999999998</c:v>
                </c:pt>
                <c:pt idx="1">
                  <c:v>2056.6999999999998</c:v>
                </c:pt>
                <c:pt idx="2">
                  <c:v>1931.6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solidFill>
              <a:srgbClr val="FF6600"/>
            </a:solidFill>
          </c:spPr>
          <c:invertIfNegative val="0"/>
          <c:dLbls>
            <c:dLbl>
              <c:idx val="0"/>
              <c:layout>
                <c:manualLayout>
                  <c:x val="1.1856759146276055E-2"/>
                  <c:y val="-0.2459887497880358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2.964189786569016E-3"/>
                  <c:y val="-0.2436681012051292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8.8925693597070882E-3"/>
                  <c:y val="-0.2552713441196593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solidFill>
                      <a:schemeClr val="accent6">
                        <a:lumMod val="20000"/>
                        <a:lumOff val="80000"/>
                      </a:schemeClr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2018 г</c:v>
                </c:pt>
                <c:pt idx="1">
                  <c:v>2019 г</c:v>
                </c:pt>
                <c:pt idx="2">
                  <c:v>2020 г</c:v>
                </c:pt>
              </c:strCache>
            </c:strRef>
          </c:cat>
          <c:val>
            <c:numRef>
              <c:f>Лист1!$D$2:$D$4</c:f>
              <c:numCache>
                <c:formatCode>#,##0.0</c:formatCode>
                <c:ptCount val="3"/>
                <c:pt idx="0">
                  <c:v>215853.7</c:v>
                </c:pt>
                <c:pt idx="1">
                  <c:v>227451</c:v>
                </c:pt>
                <c:pt idx="2">
                  <c:v>258355.1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gapDepth val="11"/>
        <c:shape val="cylinder"/>
        <c:axId val="416503008"/>
        <c:axId val="416503400"/>
        <c:axId val="0"/>
      </c:bar3DChart>
      <c:catAx>
        <c:axId val="41650300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</c:spPr>
        <c:txPr>
          <a:bodyPr/>
          <a:lstStyle/>
          <a:p>
            <a:pPr>
              <a:defRPr sz="1400">
                <a:solidFill>
                  <a:srgbClr val="000099"/>
                </a:solidFill>
                <a:latin typeface="Bookman Old Style" pitchFamily="18" charset="0"/>
              </a:defRPr>
            </a:pPr>
            <a:endParaRPr lang="ru-RU"/>
          </a:p>
        </c:txPr>
        <c:crossAx val="416503400"/>
        <c:crosses val="autoZero"/>
        <c:auto val="1"/>
        <c:lblAlgn val="ctr"/>
        <c:lblOffset val="100"/>
        <c:noMultiLvlLbl val="0"/>
      </c:catAx>
      <c:valAx>
        <c:axId val="416503400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solidFill>
                  <a:srgbClr val="000099"/>
                </a:solidFill>
                <a:latin typeface="Bookman Old Style" pitchFamily="18" charset="0"/>
              </a:defRPr>
            </a:pPr>
            <a:endParaRPr lang="ru-RU"/>
          </a:p>
        </c:txPr>
        <c:crossAx val="41650300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8903826278872868"/>
          <c:y val="0.12101602531968021"/>
          <c:w val="0.21096173721127229"/>
          <c:h val="0.29418733284377618"/>
        </c:manualLayout>
      </c:layout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Bookman Old Style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.5336398792569147"/>
          <c:w val="0.99920616055580391"/>
          <c:h val="0.46076086108635683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rgbClr val="FF0066"/>
              </a:solidFill>
            </a:ln>
          </c:spPr>
          <c:marker>
            <c:symbol val="none"/>
          </c:marker>
          <c:dPt>
            <c:idx val="1"/>
            <c:bubble3D val="0"/>
          </c:dPt>
          <c:dPt>
            <c:idx val="2"/>
            <c:bubble3D val="0"/>
          </c:dPt>
          <c:cat>
            <c:strRef>
              <c:f>Лист1!$A$2:$A$4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263311.2</c:v>
                </c:pt>
                <c:pt idx="1">
                  <c:v>267629.8</c:v>
                </c:pt>
                <c:pt idx="2">
                  <c:v>298242.09999999998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marker>
            <c:symbol val="none"/>
          </c:marker>
          <c:cat>
            <c:strRef>
              <c:f>Лист1!$A$2:$A$4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</c:numCache>
            </c:numRef>
          </c:val>
          <c:smooth val="0"/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Столбец3</c:v>
                </c:pt>
              </c:strCache>
            </c:strRef>
          </c:tx>
          <c:marker>
            <c:symbol val="none"/>
          </c:marker>
          <c:cat>
            <c:strRef>
              <c:f>Лист1!$A$2:$A$4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15737200"/>
        <c:axId val="415742296"/>
      </c:lineChart>
      <c:catAx>
        <c:axId val="415737200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one"/>
        <c:crossAx val="415742296"/>
        <c:crosses val="autoZero"/>
        <c:auto val="1"/>
        <c:lblAlgn val="ctr"/>
        <c:lblOffset val="100"/>
        <c:noMultiLvlLbl val="0"/>
      </c:catAx>
      <c:valAx>
        <c:axId val="415742296"/>
        <c:scaling>
          <c:orientation val="minMax"/>
        </c:scaling>
        <c:delete val="1"/>
        <c:axPos val="l"/>
        <c:majorGridlines>
          <c:spPr>
            <a:ln>
              <a:solidFill>
                <a:srgbClr val="4F81BD">
                  <a:alpha val="0"/>
                </a:srgbClr>
              </a:solidFill>
            </a:ln>
          </c:spPr>
        </c:majorGridlines>
        <c:numFmt formatCode="#,##0.0" sourceLinked="1"/>
        <c:majorTickMark val="out"/>
        <c:minorTickMark val="none"/>
        <c:tickLblPos val="none"/>
        <c:crossAx val="415737200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noFill/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9.0179557447083281E-2"/>
          <c:y val="3.0190896999098778E-2"/>
          <c:w val="0.87612178893703152"/>
          <c:h val="0.9396182060018044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2018 г</c:v>
                </c:pt>
              </c:strCache>
            </c:strRef>
          </c:tx>
          <c:spPr>
            <a:solidFill>
              <a:srgbClr val="FFFF00"/>
            </a:solidFill>
            <a:scene3d>
              <a:camera prst="orthographicFront"/>
              <a:lightRig rig="threePt" dir="t"/>
            </a:scene3d>
            <a:sp3d/>
          </c:spPr>
          <c:invertIfNegative val="0"/>
          <c:dLbls>
            <c:dLbl>
              <c:idx val="0"/>
              <c:layout>
                <c:manualLayout>
                  <c:x val="-1.2059438789802085E-2"/>
                  <c:y val="-1.46974410250712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4.5222895461758065E-3"/>
                  <c:y val="-1.71470145292498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6.0297193949010739E-3"/>
                  <c:y val="-9.798294016714196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7.4104744664224981E-3"/>
                  <c:y val="-2.44957350417854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4.446284679853499E-3"/>
                  <c:y val="-1.46974410250712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1.5074298487252604E-3"/>
                  <c:y val="-9.798294016714196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rgbClr val="FFFFCC"/>
              </a:solidFill>
            </c:spPr>
            <c:txPr>
              <a:bodyPr rot="-5400000" vert="horz"/>
              <a:lstStyle/>
              <a:p>
                <a:pPr>
                  <a:defRPr sz="1100" b="1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Лист1!$A$2:$A$7</c:f>
              <c:strCache>
                <c:ptCount val="6"/>
                <c:pt idx="0">
                  <c:v>Налог на доходы физических лиц</c:v>
                </c:pt>
                <c:pt idx="1">
                  <c:v>Единый налог на вмененный доход</c:v>
                </c:pt>
                <c:pt idx="2">
                  <c:v>Единый сельскохозяйственный налог</c:v>
                </c:pt>
                <c:pt idx="3">
                  <c:v>Налог с использованием патента</c:v>
                </c:pt>
                <c:pt idx="4">
                  <c:v>Госпошлина</c:v>
                </c:pt>
                <c:pt idx="5">
                  <c:v>НДПИ</c:v>
                </c:pt>
              </c:strCache>
            </c:strRef>
          </c:cat>
          <c:val>
            <c:numRef>
              <c:f>Лист1!$B$2:$B$7</c:f>
              <c:numCache>
                <c:formatCode>#,##0.0</c:formatCode>
                <c:ptCount val="6"/>
                <c:pt idx="0">
                  <c:v>40915.599999999999</c:v>
                </c:pt>
                <c:pt idx="1">
                  <c:v>3519.2</c:v>
                </c:pt>
                <c:pt idx="2">
                  <c:v>0</c:v>
                </c:pt>
                <c:pt idx="3">
                  <c:v>349.2</c:v>
                </c:pt>
                <c:pt idx="4">
                  <c:v>490.8</c:v>
                </c:pt>
                <c:pt idx="5">
                  <c:v>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2019 г</c:v>
                </c:pt>
              </c:strCache>
            </c:strRef>
          </c:tx>
          <c:spPr>
            <a:solidFill>
              <a:srgbClr val="FF0066"/>
            </a:solidFill>
          </c:spPr>
          <c:invertIfNegative val="0"/>
          <c:dLbls>
            <c:dLbl>
              <c:idx val="0"/>
              <c:layout>
                <c:manualLayout>
                  <c:x val="4.446284679853499E-3"/>
                  <c:y val="-1.70845214729227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2008819748319336E-2"/>
                  <c:y val="-2.44957350417854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0552008941076767E-2"/>
                  <c:y val="-9.798294016714196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1.1856759146276055E-2"/>
                  <c:y val="-2.69453085459642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5.928379573137999E-3"/>
                  <c:y val="-2.69453085459642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9.0445790923515609E-3"/>
                  <c:y val="-9.798294016714196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rgbClr val="FFCCFF"/>
              </a:solidFill>
            </c:spPr>
            <c:txPr>
              <a:bodyPr rot="-5400000" vert="horz"/>
              <a:lstStyle/>
              <a:p>
                <a:pPr>
                  <a:defRPr sz="1100" b="1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Лист1!$A$2:$A$7</c:f>
              <c:strCache>
                <c:ptCount val="6"/>
                <c:pt idx="0">
                  <c:v>Налог на доходы физических лиц</c:v>
                </c:pt>
                <c:pt idx="1">
                  <c:v>Единый налог на вмененный доход</c:v>
                </c:pt>
                <c:pt idx="2">
                  <c:v>Единый сельскохозяйственный налог</c:v>
                </c:pt>
                <c:pt idx="3">
                  <c:v>Налог с использованием патента</c:v>
                </c:pt>
                <c:pt idx="4">
                  <c:v>Госпошлина</c:v>
                </c:pt>
                <c:pt idx="5">
                  <c:v>НДПИ</c:v>
                </c:pt>
              </c:strCache>
            </c:strRef>
          </c:cat>
          <c:val>
            <c:numRef>
              <c:f>Лист1!$C$2:$C$7</c:f>
              <c:numCache>
                <c:formatCode>#,##0.0</c:formatCode>
                <c:ptCount val="6"/>
                <c:pt idx="0">
                  <c:v>33704.800000000003</c:v>
                </c:pt>
                <c:pt idx="1">
                  <c:v>3586.6</c:v>
                </c:pt>
                <c:pt idx="2">
                  <c:v>22.6</c:v>
                </c:pt>
                <c:pt idx="3">
                  <c:v>412.1</c:v>
                </c:pt>
                <c:pt idx="4">
                  <c:v>396</c:v>
                </c:pt>
                <c:pt idx="5">
                  <c:v>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2020 г</c:v>
                </c:pt>
              </c:strCache>
            </c:strRef>
          </c:tx>
          <c:spPr>
            <a:solidFill>
              <a:srgbClr val="00CC66"/>
            </a:solidFill>
          </c:spPr>
          <c:invertIfNegative val="0"/>
          <c:dLbls>
            <c:dLbl>
              <c:idx val="0"/>
              <c:layout>
                <c:manualLayout>
                  <c:x val="1.839314772681656E-2"/>
                  <c:y val="-2.20461615376069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6784432915483725E-2"/>
                  <c:y val="-3.67437954424818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8.8925693597071403E-3"/>
                  <c:y val="-2.20461615376069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7.4104744664224981E-3"/>
                  <c:y val="-2.44957350417854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1.7785138719414072E-2"/>
                  <c:y val="-2.44957350417854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1.1856759146276055E-2"/>
                  <c:y val="-7.348720512535652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rgbClr val="CCFFCC"/>
              </a:solidFill>
            </c:spPr>
            <c:txPr>
              <a:bodyPr rot="-5400000" vert="horz"/>
              <a:lstStyle/>
              <a:p>
                <a:pPr>
                  <a:defRPr sz="1100" b="1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Лист1!$A$2:$A$7</c:f>
              <c:strCache>
                <c:ptCount val="6"/>
                <c:pt idx="0">
                  <c:v>Налог на доходы физических лиц</c:v>
                </c:pt>
                <c:pt idx="1">
                  <c:v>Единый налог на вмененный доход</c:v>
                </c:pt>
                <c:pt idx="2">
                  <c:v>Единый сельскохозяйственный налог</c:v>
                </c:pt>
                <c:pt idx="3">
                  <c:v>Налог с использованием патента</c:v>
                </c:pt>
                <c:pt idx="4">
                  <c:v>Госпошлина</c:v>
                </c:pt>
                <c:pt idx="5">
                  <c:v>НДПИ</c:v>
                </c:pt>
              </c:strCache>
            </c:strRef>
          </c:cat>
          <c:val>
            <c:numRef>
              <c:f>Лист1!$D$2:$D$7</c:f>
              <c:numCache>
                <c:formatCode>#,##0.0</c:formatCode>
                <c:ptCount val="6"/>
                <c:pt idx="0">
                  <c:v>34471.599999999999</c:v>
                </c:pt>
                <c:pt idx="1">
                  <c:v>2464</c:v>
                </c:pt>
                <c:pt idx="2">
                  <c:v>54.1</c:v>
                </c:pt>
                <c:pt idx="3">
                  <c:v>459.9</c:v>
                </c:pt>
                <c:pt idx="4">
                  <c:v>478.3</c:v>
                </c:pt>
                <c:pt idx="5">
                  <c:v>27.5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6"/>
        <c:gapDepth val="55"/>
        <c:shape val="box"/>
        <c:axId val="415741904"/>
        <c:axId val="415741512"/>
        <c:axId val="0"/>
      </c:bar3DChart>
      <c:catAx>
        <c:axId val="415741904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one"/>
        <c:crossAx val="415741512"/>
        <c:crosses val="autoZero"/>
        <c:auto val="1"/>
        <c:lblAlgn val="ctr"/>
        <c:lblOffset val="100"/>
        <c:noMultiLvlLbl val="0"/>
      </c:catAx>
      <c:valAx>
        <c:axId val="415741512"/>
        <c:scaling>
          <c:orientation val="minMax"/>
        </c:scaling>
        <c:delete val="0"/>
        <c:axPos val="l"/>
        <c:majorGridlines>
          <c:spPr>
            <a:ln>
              <a:solidFill>
                <a:srgbClr val="CCECFF"/>
              </a:solidFill>
            </a:ln>
          </c:spPr>
        </c:majorGridlines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100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41574190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27622736129225806"/>
          <c:y val="0"/>
          <c:w val="0.35285878599857007"/>
          <c:h val="8.4412302953992768E-2"/>
        </c:manualLayout>
      </c:layout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Bookman Old Style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solidFill>
          <a:schemeClr val="tx1">
            <a:lumMod val="85000"/>
          </a:schemeClr>
        </a:solidFill>
      </c:spPr>
      <c:txPr>
        <a:bodyPr/>
        <a:lstStyle/>
        <a:p>
          <a:pPr>
            <a:defRPr sz="1000">
              <a:solidFill>
                <a:srgbClr val="000099"/>
              </a:solidFill>
              <a:latin typeface="Bookman Old Style" pitchFamily="18" charset="0"/>
            </a:defRPr>
          </a:pPr>
          <a:endParaRPr lang="ru-RU"/>
        </a:p>
      </c:txPr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3.0435647376938622E-2"/>
          <c:y val="0.10779297469363355"/>
          <c:w val="0.73082258414729717"/>
          <c:h val="0.8289281263434522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Структура налоговых доходов за 2020 год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rgbClr val="33CCFF"/>
              </a:solidFill>
            </c:spPr>
          </c:dPt>
          <c:dPt>
            <c:idx val="1"/>
            <c:bubble3D val="0"/>
            <c:spPr>
              <a:solidFill>
                <a:srgbClr val="00FF00"/>
              </a:solidFill>
            </c:spPr>
          </c:dPt>
          <c:dPt>
            <c:idx val="2"/>
            <c:bubble3D val="0"/>
            <c:spPr>
              <a:solidFill>
                <a:srgbClr val="FFFF00"/>
              </a:solidFill>
            </c:spPr>
          </c:dPt>
          <c:dPt>
            <c:idx val="3"/>
            <c:bubble3D val="0"/>
            <c:spPr>
              <a:solidFill>
                <a:srgbClr val="0000FF"/>
              </a:solidFill>
            </c:spPr>
          </c:dPt>
          <c:dPt>
            <c:idx val="4"/>
            <c:bubble3D val="0"/>
            <c:spPr>
              <a:solidFill>
                <a:srgbClr val="FF0066"/>
              </a:solidFill>
            </c:spPr>
          </c:dPt>
          <c:dLbls>
            <c:dLbl>
              <c:idx val="1"/>
              <c:layout>
                <c:manualLayout>
                  <c:x val="-6.0358966839576096E-2"/>
                  <c:y val="1.124946672956814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0.10824486176467621"/>
                  <c:y val="-3.87315056781132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2.637162384521172E-2"/>
                  <c:y val="-4.27678929394318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5.500967341925897E-2"/>
                  <c:y val="-4.20249199364321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8.4401431208036559E-2"/>
                  <c:y val="1.932092086386536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>
                    <a:solidFill>
                      <a:srgbClr val="000099"/>
                    </a:solidFill>
                    <a:latin typeface="Book Antiqua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>
                  <a:solidFill>
                    <a:srgbClr val="000066"/>
                  </a:solidFill>
                </a:ln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Лист1!$A$2:$A$7</c:f>
              <c:strCache>
                <c:ptCount val="6"/>
                <c:pt idx="0">
                  <c:v>НДФЛ</c:v>
                </c:pt>
                <c:pt idx="1">
                  <c:v>ЕНВД</c:v>
                </c:pt>
                <c:pt idx="2">
                  <c:v>ЕСХН</c:v>
                </c:pt>
                <c:pt idx="3">
                  <c:v>Патент</c:v>
                </c:pt>
                <c:pt idx="4">
                  <c:v>НДПИ</c:v>
                </c:pt>
                <c:pt idx="5">
                  <c:v>Госпошлина</c:v>
                </c:pt>
              </c:strCache>
            </c:strRef>
          </c:cat>
          <c:val>
            <c:numRef>
              <c:f>Лист1!$B$2:$B$7</c:f>
              <c:numCache>
                <c:formatCode>0.0%</c:formatCode>
                <c:ptCount val="6"/>
                <c:pt idx="0">
                  <c:v>0.86399999999999999</c:v>
                </c:pt>
                <c:pt idx="1">
                  <c:v>6.5000000000000002E-2</c:v>
                </c:pt>
                <c:pt idx="2">
                  <c:v>1E-3</c:v>
                </c:pt>
                <c:pt idx="3">
                  <c:v>1.2E-2</c:v>
                </c:pt>
                <c:pt idx="4">
                  <c:v>1E-3</c:v>
                </c:pt>
                <c:pt idx="5">
                  <c:v>1.2999999999999999E-2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blipFill>
          <a:blip xmlns:r="http://schemas.openxmlformats.org/officeDocument/2006/relationships" r:embed="rId1"/>
          <a:tile tx="0" ty="0" sx="100000" sy="100000" flip="none" algn="tl"/>
        </a:blipFill>
      </c:spPr>
    </c:plotArea>
    <c:legend>
      <c:legendPos val="r"/>
      <c:layout>
        <c:manualLayout>
          <c:xMode val="edge"/>
          <c:yMode val="edge"/>
          <c:x val="0.75401907033394489"/>
          <c:y val="0.28430053665534782"/>
          <c:w val="0.22982322367014868"/>
          <c:h val="0.49941612767663607"/>
        </c:manualLayout>
      </c:layout>
      <c:overlay val="0"/>
      <c:spPr>
        <a:blipFill>
          <a:blip xmlns:r="http://schemas.openxmlformats.org/officeDocument/2006/relationships" r:embed="rId2"/>
          <a:tile tx="0" ty="0" sx="100000" sy="100000" flip="none" algn="tl"/>
        </a:blipFill>
      </c:spPr>
      <c:txPr>
        <a:bodyPr/>
        <a:lstStyle/>
        <a:p>
          <a:pPr>
            <a:defRPr sz="1100">
              <a:solidFill>
                <a:srgbClr val="000099"/>
              </a:solidFill>
              <a:latin typeface="Century Schoolbook" panose="020406040505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ln w="19050">
      <a:solidFill>
        <a:srgbClr val="0066FF"/>
      </a:solidFill>
    </a:ln>
  </c:spPr>
  <c:txPr>
    <a:bodyPr/>
    <a:lstStyle/>
    <a:p>
      <a:pPr>
        <a:defRPr sz="1800"/>
      </a:pPr>
      <a:endParaRPr lang="ru-RU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9.0179557447083281E-2"/>
          <c:y val="3.0190896999098778E-2"/>
          <c:w val="0.87612178893703152"/>
          <c:h val="0.93961820600180468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2018 г</c:v>
                </c:pt>
              </c:strCache>
            </c:strRef>
          </c:tx>
          <c:spPr>
            <a:solidFill>
              <a:srgbClr val="FF66CC"/>
            </a:solidFill>
            <a:scene3d>
              <a:camera prst="orthographicFront"/>
              <a:lightRig rig="threePt" dir="t"/>
            </a:scene3d>
            <a:sp3d/>
          </c:spPr>
          <c:invertIfNegative val="0"/>
          <c:dLbls>
            <c:dLbl>
              <c:idx val="0"/>
              <c:layout>
                <c:manualLayout>
                  <c:x val="-2.0270856926261322E-4"/>
                  <c:y val="1.130572386543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4.5222895461758065E-3"/>
                  <c:y val="-1.71470145292498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6.0297193949010756E-3"/>
                  <c:y val="-9.798294016714196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7.4104744664224981E-3"/>
                  <c:y val="-2.44957350417854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4.446284679853499E-3"/>
                  <c:y val="-1.46974410250712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1.5074298487252604E-3"/>
                  <c:y val="-9.798294016714196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solidFill>
                <a:schemeClr val="accent2">
                  <a:lumMod val="20000"/>
                  <a:lumOff val="80000"/>
                </a:schemeClr>
              </a:solidFill>
            </c:spPr>
            <c:txPr>
              <a:bodyPr rot="-5400000" vert="horz"/>
              <a:lstStyle/>
              <a:p>
                <a:pPr>
                  <a:defRPr sz="1100" b="1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Доходы от продажи имущества</c:v>
                </c:pt>
                <c:pt idx="1">
                  <c:v>Доходы от использования имущества</c:v>
                </c:pt>
                <c:pt idx="2">
                  <c:v>Плата за негативное воздействие</c:v>
                </c:pt>
                <c:pt idx="3">
                  <c:v>Доходы от компенсации затрат</c:v>
                </c:pt>
                <c:pt idx="4">
                  <c:v>Штрафы, санкции, возмещение ущерба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604.6</c:v>
                </c:pt>
                <c:pt idx="1">
                  <c:v>420.7</c:v>
                </c:pt>
                <c:pt idx="2">
                  <c:v>432.4</c:v>
                </c:pt>
                <c:pt idx="3">
                  <c:v>328.6</c:v>
                </c:pt>
                <c:pt idx="4">
                  <c:v>396.2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2019 г</c:v>
                </c:pt>
              </c:strCache>
            </c:strRef>
          </c:tx>
          <c:spPr>
            <a:solidFill>
              <a:srgbClr val="FF6801"/>
            </a:solidFill>
          </c:spPr>
          <c:invertIfNegative val="0"/>
          <c:dLbls>
            <c:dLbl>
              <c:idx val="0"/>
              <c:layout>
                <c:manualLayout>
                  <c:x val="4.446284679853499E-3"/>
                  <c:y val="-1.70845214729227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2008819748319341E-2"/>
                  <c:y val="-2.44957350417854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0552008941076767E-2"/>
                  <c:y val="-9.798294016714196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1.1856759146276059E-2"/>
                  <c:y val="-2.694530854596422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5.928379573137999E-3"/>
                  <c:y val="-2.694530854596422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9.0445790923515609E-3"/>
                  <c:y val="-9.798294016714196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solidFill>
                <a:schemeClr val="accent6">
                  <a:lumMod val="20000"/>
                  <a:lumOff val="80000"/>
                </a:schemeClr>
              </a:solidFill>
            </c:spPr>
            <c:txPr>
              <a:bodyPr rot="-5400000" vert="horz"/>
              <a:lstStyle/>
              <a:p>
                <a:pPr>
                  <a:defRPr sz="1100" b="1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Доходы от продажи имущества</c:v>
                </c:pt>
                <c:pt idx="1">
                  <c:v>Доходы от использования имущества</c:v>
                </c:pt>
                <c:pt idx="2">
                  <c:v>Плата за негативное воздействие</c:v>
                </c:pt>
                <c:pt idx="3">
                  <c:v>Доходы от компенсации затрат</c:v>
                </c:pt>
                <c:pt idx="4">
                  <c:v>Штрафы, санкции, возмещение ущерба</c:v>
                </c:pt>
              </c:strCache>
            </c:strRef>
          </c:cat>
          <c:val>
            <c:numRef>
              <c:f>Лист1!$C$2:$C$6</c:f>
              <c:numCache>
                <c:formatCode>#,##0.0</c:formatCode>
                <c:ptCount val="5"/>
                <c:pt idx="0">
                  <c:v>960.1</c:v>
                </c:pt>
                <c:pt idx="1">
                  <c:v>392.8</c:v>
                </c:pt>
                <c:pt idx="2">
                  <c:v>204.7</c:v>
                </c:pt>
                <c:pt idx="3">
                  <c:v>366.2</c:v>
                </c:pt>
                <c:pt idx="4">
                  <c:v>132.9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2020 г</c:v>
                </c:pt>
              </c:strCache>
            </c:strRef>
          </c:tx>
          <c:spPr>
            <a:solidFill>
              <a:srgbClr val="0097FE"/>
            </a:solidFill>
          </c:spPr>
          <c:invertIfNegative val="0"/>
          <c:dLbls>
            <c:dLbl>
              <c:idx val="0"/>
              <c:layout>
                <c:manualLayout>
                  <c:x val="1.839314772681656E-2"/>
                  <c:y val="-2.20461615376069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6784432915483725E-2"/>
                  <c:y val="-3.67437954424818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8.8925693597071455E-3"/>
                  <c:y val="-2.20461615376069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7.4104744664224981E-3"/>
                  <c:y val="-2.44957350417854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1.7785138719414076E-2"/>
                  <c:y val="-2.44957350417854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1.1856759146276059E-2"/>
                  <c:y val="-7.348720512535652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solidFill>
                <a:schemeClr val="bg2">
                  <a:lumMod val="20000"/>
                  <a:lumOff val="80000"/>
                </a:schemeClr>
              </a:solidFill>
            </c:spPr>
            <c:txPr>
              <a:bodyPr rot="-5400000" vert="horz"/>
              <a:lstStyle/>
              <a:p>
                <a:pPr>
                  <a:defRPr sz="1100" b="1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Доходы от продажи имущества</c:v>
                </c:pt>
                <c:pt idx="1">
                  <c:v>Доходы от использования имущества</c:v>
                </c:pt>
                <c:pt idx="2">
                  <c:v>Плата за негативное воздействие</c:v>
                </c:pt>
                <c:pt idx="3">
                  <c:v>Доходы от компенсации затрат</c:v>
                </c:pt>
                <c:pt idx="4">
                  <c:v>Штрафы, санкции, возмещение ущерба</c:v>
                </c:pt>
              </c:strCache>
            </c:strRef>
          </c:cat>
          <c:val>
            <c:numRef>
              <c:f>Лист1!$D$2:$D$6</c:f>
              <c:numCache>
                <c:formatCode>#,##0.0</c:formatCode>
                <c:ptCount val="5"/>
                <c:pt idx="0">
                  <c:v>726.8</c:v>
                </c:pt>
                <c:pt idx="1">
                  <c:v>597.29999999999995</c:v>
                </c:pt>
                <c:pt idx="2">
                  <c:v>109.8</c:v>
                </c:pt>
                <c:pt idx="3">
                  <c:v>378.1</c:v>
                </c:pt>
                <c:pt idx="4">
                  <c:v>119.6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6"/>
        <c:gapDepth val="55"/>
        <c:shape val="box"/>
        <c:axId val="415736808"/>
        <c:axId val="415742688"/>
        <c:axId val="0"/>
      </c:bar3DChart>
      <c:catAx>
        <c:axId val="415736808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one"/>
        <c:crossAx val="415742688"/>
        <c:crosses val="autoZero"/>
        <c:auto val="1"/>
        <c:lblAlgn val="ctr"/>
        <c:lblOffset val="100"/>
        <c:noMultiLvlLbl val="0"/>
      </c:catAx>
      <c:valAx>
        <c:axId val="415742688"/>
        <c:scaling>
          <c:orientation val="minMax"/>
        </c:scaling>
        <c:delete val="0"/>
        <c:axPos val="l"/>
        <c:majorGridlines>
          <c:spPr>
            <a:ln>
              <a:solidFill>
                <a:srgbClr val="CCECFF"/>
              </a:solidFill>
            </a:ln>
          </c:spPr>
        </c:majorGridlines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100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41573680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27622736129225817"/>
          <c:y val="0"/>
          <c:w val="0.35285878599857018"/>
          <c:h val="8.4412302953992768E-2"/>
        </c:manualLayout>
      </c:layout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Bookman Old Style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00">
                <a:solidFill>
                  <a:srgbClr val="003399"/>
                </a:solidFill>
                <a:latin typeface="Bookman Old Style" pitchFamily="18" charset="0"/>
              </a:defRPr>
            </a:pPr>
            <a:r>
              <a:rPr lang="ru-RU" sz="1200" dirty="0">
                <a:solidFill>
                  <a:srgbClr val="003399"/>
                </a:solidFill>
                <a:latin typeface="Bookman Old Style" pitchFamily="18" charset="0"/>
              </a:rPr>
              <a:t>Объем валовой продукции сельского хозяйства, млн.руб.</a:t>
            </a:r>
          </a:p>
        </c:rich>
      </c:tx>
      <c:layout/>
      <c:overlay val="0"/>
    </c:title>
    <c:autoTitleDeleted val="0"/>
    <c:view3D>
      <c:rotX val="15"/>
      <c:rotY val="20"/>
      <c:rAngAx val="1"/>
    </c:view3D>
    <c:floor>
      <c:thickness val="0"/>
      <c:spPr>
        <a:ln>
          <a:solidFill>
            <a:schemeClr val="accent1"/>
          </a:solidFill>
        </a:ln>
      </c:spPr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Объем валовой продукции сельского хозяйства, млн.руб.</c:v>
                </c:pt>
              </c:strCache>
            </c:strRef>
          </c:tx>
          <c:spPr>
            <a:solidFill>
              <a:schemeClr val="accent4">
                <a:lumMod val="50000"/>
              </a:schemeClr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</c:spPr>
          </c:dPt>
          <c:dPt>
            <c:idx val="1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</c:spPr>
          </c:dPt>
          <c:dPt>
            <c:idx val="2"/>
            <c:invertIfNegative val="0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</c:spPr>
          </c:dPt>
          <c:dLbls>
            <c:dLbl>
              <c:idx val="0"/>
              <c:layout>
                <c:manualLayout>
                  <c:x val="4.3727923710955904E-3"/>
                  <c:y val="-9.44835494468868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7.2879872851593312E-3"/>
                  <c:y val="-0.1133802593362642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2.4567610767262431E-2"/>
                  <c:y val="-6.802855238306848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rgbClr val="FF6600"/>
                </a:solidFill>
              </a:ln>
            </c:spPr>
            <c:txPr>
              <a:bodyPr/>
              <a:lstStyle/>
              <a:p>
                <a:pPr>
                  <a:defRPr sz="1200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2018 год</c:v>
                </c:pt>
                <c:pt idx="1">
                  <c:v>2019 год</c:v>
                </c:pt>
                <c:pt idx="2">
                  <c:v>2020 год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281.2</c:v>
                </c:pt>
                <c:pt idx="1">
                  <c:v>311</c:v>
                </c:pt>
                <c:pt idx="2">
                  <c:v>306.3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432640336"/>
        <c:axId val="432639944"/>
        <c:axId val="0"/>
      </c:bar3DChart>
      <c:catAx>
        <c:axId val="432640336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one"/>
        <c:crossAx val="432639944"/>
        <c:crosses val="autoZero"/>
        <c:auto val="1"/>
        <c:lblAlgn val="ctr"/>
        <c:lblOffset val="100"/>
        <c:noMultiLvlLbl val="0"/>
      </c:catAx>
      <c:valAx>
        <c:axId val="432639944"/>
        <c:scaling>
          <c:orientation val="minMax"/>
        </c:scaling>
        <c:delete val="0"/>
        <c:axPos val="l"/>
        <c:majorGridlines>
          <c:spPr>
            <a:ln>
              <a:solidFill>
                <a:schemeClr val="accent1"/>
              </a:solidFill>
            </a:ln>
          </c:spPr>
        </c:majorGridlines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100">
                <a:solidFill>
                  <a:srgbClr val="003399"/>
                </a:solidFill>
                <a:latin typeface="Book Antiqua" pitchFamily="18" charset="0"/>
              </a:defRPr>
            </a:pPr>
            <a:endParaRPr lang="ru-RU"/>
          </a:p>
        </c:txPr>
        <c:crossAx val="432640336"/>
        <c:crosses val="autoZero"/>
        <c:crossBetween val="between"/>
      </c:valAx>
    </c:plotArea>
    <c:legend>
      <c:legendPos val="r"/>
      <c:layout/>
      <c:overlay val="0"/>
      <c:spPr>
        <a:ln w="19050">
          <a:solidFill>
            <a:schemeClr val="accent1"/>
          </a:solidFill>
        </a:ln>
      </c:spPr>
      <c:txPr>
        <a:bodyPr/>
        <a:lstStyle/>
        <a:p>
          <a:pPr>
            <a:defRPr sz="1200">
              <a:solidFill>
                <a:srgbClr val="003399"/>
              </a:solidFill>
              <a:latin typeface="Bookman Old Style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000">
                <a:solidFill>
                  <a:srgbClr val="000099"/>
                </a:solidFill>
                <a:latin typeface="Bookman Old Style" pitchFamily="18" charset="0"/>
              </a:defRPr>
            </a:pPr>
            <a:r>
              <a:rPr lang="ru-RU" dirty="0"/>
              <a:t>Структура </a:t>
            </a:r>
            <a:r>
              <a:rPr lang="ru-RU" dirty="0" smtClean="0"/>
              <a:t>неналоговых </a:t>
            </a:r>
            <a:r>
              <a:rPr lang="ru-RU" dirty="0"/>
              <a:t>доходов за </a:t>
            </a:r>
            <a:r>
              <a:rPr lang="ru-RU" dirty="0" smtClean="0"/>
              <a:t>2020 </a:t>
            </a:r>
            <a:r>
              <a:rPr lang="ru-RU" dirty="0"/>
              <a:t>год</a:t>
            </a:r>
          </a:p>
        </c:rich>
      </c:tx>
      <c:layout/>
      <c:overlay val="0"/>
      <c:spPr>
        <a:solidFill>
          <a:schemeClr val="accent3">
            <a:lumMod val="20000"/>
            <a:lumOff val="80000"/>
          </a:schemeClr>
        </a:solidFill>
      </c:spPr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3.0435647376938626E-2"/>
          <c:y val="0.10779297469363358"/>
          <c:w val="0.73082258414729717"/>
          <c:h val="0.82892812634345236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Структура неналоговых доходов за 2020 год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rgbClr val="33CCFF"/>
              </a:solidFill>
            </c:spPr>
          </c:dPt>
          <c:dPt>
            <c:idx val="1"/>
            <c:bubble3D val="0"/>
            <c:spPr>
              <a:solidFill>
                <a:srgbClr val="00FF00"/>
              </a:solidFill>
            </c:spPr>
          </c:dPt>
          <c:dPt>
            <c:idx val="2"/>
            <c:bubble3D val="0"/>
            <c:spPr>
              <a:solidFill>
                <a:srgbClr val="FFFF00"/>
              </a:solidFill>
            </c:spPr>
          </c:dPt>
          <c:dPt>
            <c:idx val="3"/>
            <c:bubble3D val="0"/>
            <c:spPr>
              <a:solidFill>
                <a:srgbClr val="0000FF"/>
              </a:solidFill>
            </c:spPr>
          </c:dPt>
          <c:dPt>
            <c:idx val="4"/>
            <c:bubble3D val="0"/>
            <c:spPr>
              <a:solidFill>
                <a:srgbClr val="FF0066"/>
              </a:solidFill>
            </c:spPr>
          </c:dPt>
          <c:dLbls>
            <c:dLbl>
              <c:idx val="1"/>
              <c:layout>
                <c:manualLayout>
                  <c:x val="-7.6392606208737751E-2"/>
                  <c:y val="6.55169368645649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0.10824486176467622"/>
                  <c:y val="-3.87315056781132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1.9408543143195445E-2"/>
                  <c:y val="-4.27678929394322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3.6987998808213227E-2"/>
                  <c:y val="1.16739165733721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>
                    <a:solidFill>
                      <a:srgbClr val="000099"/>
                    </a:solidFill>
                    <a:latin typeface="Book Antiqua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>
                  <a:solidFill>
                    <a:srgbClr val="000066"/>
                  </a:solidFill>
                </a:ln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Лист1!$A$2:$A$6</c:f>
              <c:strCache>
                <c:ptCount val="5"/>
                <c:pt idx="0">
                  <c:v>Доходы от использования имущества</c:v>
                </c:pt>
                <c:pt idx="1">
                  <c:v>Плата за негативное воздействие</c:v>
                </c:pt>
                <c:pt idx="2">
                  <c:v>Доходы от продажи земли</c:v>
                </c:pt>
                <c:pt idx="3">
                  <c:v>Доходы от компенсации затрат</c:v>
                </c:pt>
                <c:pt idx="4">
                  <c:v>Штрафы</c:v>
                </c:pt>
              </c:strCache>
            </c:strRef>
          </c:cat>
          <c:val>
            <c:numRef>
              <c:f>Лист1!$B$2:$B$6</c:f>
              <c:numCache>
                <c:formatCode>0.0%</c:formatCode>
                <c:ptCount val="5"/>
                <c:pt idx="0">
                  <c:v>0.309</c:v>
                </c:pt>
                <c:pt idx="1">
                  <c:v>5.7000000000000002E-2</c:v>
                </c:pt>
                <c:pt idx="2">
                  <c:v>0.376</c:v>
                </c:pt>
                <c:pt idx="3">
                  <c:v>0.19600000000000001</c:v>
                </c:pt>
                <c:pt idx="4">
                  <c:v>6.2E-2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blipFill>
          <a:blip xmlns:r="http://schemas.openxmlformats.org/officeDocument/2006/relationships" r:embed="rId1"/>
          <a:tile tx="0" ty="0" sx="100000" sy="100000" flip="none" algn="tl"/>
        </a:blipFill>
      </c:spPr>
    </c:plotArea>
    <c:legend>
      <c:legendPos val="r"/>
      <c:layout>
        <c:manualLayout>
          <c:xMode val="edge"/>
          <c:yMode val="edge"/>
          <c:x val="0.77036453020371465"/>
          <c:y val="9.8134039237805504E-2"/>
          <c:w val="0.22085523483501834"/>
          <c:h val="0.86950490950740922"/>
        </c:manualLayout>
      </c:layout>
      <c:overlay val="0"/>
      <c:spPr>
        <a:blipFill>
          <a:blip xmlns:r="http://schemas.openxmlformats.org/officeDocument/2006/relationships" r:embed="rId2"/>
          <a:tile tx="0" ty="0" sx="100000" sy="100000" flip="none" algn="tl"/>
        </a:blipFill>
      </c:spPr>
      <c:txPr>
        <a:bodyPr/>
        <a:lstStyle/>
        <a:p>
          <a:pPr>
            <a:defRPr sz="1000">
              <a:solidFill>
                <a:srgbClr val="000099"/>
              </a:solidFill>
              <a:latin typeface="Century Schoolbook" panose="020406040505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ln w="19050">
      <a:solidFill>
        <a:srgbClr val="0066FF"/>
      </a:solidFill>
    </a:ln>
  </c:spPr>
  <c:txPr>
    <a:bodyPr/>
    <a:lstStyle/>
    <a:p>
      <a:pPr>
        <a:defRPr sz="1800"/>
      </a:pPr>
      <a:endParaRPr lang="ru-RU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9.0179557447083281E-2"/>
          <c:y val="3.0190896999098778E-2"/>
          <c:w val="0.87612178893703152"/>
          <c:h val="0.94381741975759303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rgbClr val="DA0058"/>
            </a:solidFill>
            <a:scene3d>
              <a:camera prst="orthographicFront"/>
              <a:lightRig rig="threePt" dir="t"/>
            </a:scene3d>
            <a:sp3d/>
          </c:spPr>
          <c:invertIfNegative val="0"/>
          <c:dLbls>
            <c:dLbl>
              <c:idx val="0"/>
              <c:layout>
                <c:manualLayout>
                  <c:x val="-1.6848034625471164E-3"/>
                  <c:y val="0.1393834878135234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3.0401617373980098E-3"/>
                  <c:y val="0.1319269750451008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1.3809156592311451E-3"/>
                  <c:y val="0.1266778889647176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7.4104744664224981E-3"/>
                  <c:y val="-2.44957350417854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4.446284679853499E-3"/>
                  <c:y val="0.1595723821691777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1.5074298487252604E-3"/>
                  <c:y val="-9.798294016714196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solidFill>
                <a:schemeClr val="accent2">
                  <a:lumMod val="20000"/>
                  <a:lumOff val="80000"/>
                </a:schemeClr>
              </a:solidFill>
            </c:spPr>
            <c:txPr>
              <a:bodyPr rot="-5400000" vert="horz"/>
              <a:lstStyle/>
              <a:p>
                <a:pPr>
                  <a:defRPr sz="1100" b="1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Дотации</c:v>
                </c:pt>
                <c:pt idx="1">
                  <c:v>Субвенции</c:v>
                </c:pt>
                <c:pt idx="2">
                  <c:v>Субсидии</c:v>
                </c:pt>
                <c:pt idx="3">
                  <c:v>Иные МБТ</c:v>
                </c:pt>
              </c:strCache>
            </c:strRef>
          </c:cat>
          <c:val>
            <c:numRef>
              <c:f>Лист1!$B$2:$B$5</c:f>
              <c:numCache>
                <c:formatCode>#,##0.0</c:formatCode>
                <c:ptCount val="4"/>
                <c:pt idx="0">
                  <c:v>70029.2</c:v>
                </c:pt>
                <c:pt idx="1">
                  <c:v>101903.9</c:v>
                </c:pt>
                <c:pt idx="2">
                  <c:v>43642.5</c:v>
                </c:pt>
                <c:pt idx="3">
                  <c:v>278.10000000000002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rgbClr val="0089E6"/>
            </a:solidFill>
          </c:spPr>
          <c:invertIfNegative val="0"/>
          <c:dLbls>
            <c:dLbl>
              <c:idx val="0"/>
              <c:layout>
                <c:manualLayout>
                  <c:x val="2.9641897865690147E-3"/>
                  <c:y val="0.1277901992371224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5206060204328437E-4"/>
                  <c:y val="0.1518733368250093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3.1415743722219701E-3"/>
                  <c:y val="0.1350764266933304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1.1856759146276062E-2"/>
                  <c:y val="-2.694530854596423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5.928379573137999E-3"/>
                  <c:y val="-2.694530854596423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9.0445790923515609E-3"/>
                  <c:y val="-9.798294016714196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solidFill>
                <a:schemeClr val="bg2">
                  <a:lumMod val="20000"/>
                  <a:lumOff val="80000"/>
                </a:schemeClr>
              </a:solidFill>
            </c:spPr>
            <c:txPr>
              <a:bodyPr rot="-5400000" vert="horz"/>
              <a:lstStyle/>
              <a:p>
                <a:pPr>
                  <a:defRPr sz="1100" b="1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Дотации</c:v>
                </c:pt>
                <c:pt idx="1">
                  <c:v>Субвенции</c:v>
                </c:pt>
                <c:pt idx="2">
                  <c:v>Субсидии</c:v>
                </c:pt>
                <c:pt idx="3">
                  <c:v>Иные МБТ</c:v>
                </c:pt>
              </c:strCache>
            </c:strRef>
          </c:cat>
          <c:val>
            <c:numRef>
              <c:f>Лист1!$C$2:$C$5</c:f>
              <c:numCache>
                <c:formatCode>#,##0.0</c:formatCode>
                <c:ptCount val="4"/>
                <c:pt idx="0">
                  <c:v>87846</c:v>
                </c:pt>
                <c:pt idx="1">
                  <c:v>105348</c:v>
                </c:pt>
                <c:pt idx="2">
                  <c:v>33976.6</c:v>
                </c:pt>
                <c:pt idx="3">
                  <c:v>280.39999999999998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rgbClr val="E3DE00"/>
            </a:solidFill>
          </c:spPr>
          <c:invertIfNegative val="0"/>
          <c:dLbls>
            <c:dLbl>
              <c:idx val="0"/>
              <c:layout>
                <c:manualLayout>
                  <c:x val="-8.7408588588193544E-4"/>
                  <c:y val="0.1375260553060242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4.9276737692077162E-3"/>
                  <c:y val="0.1496103607535672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1.4820948932844978E-3"/>
                  <c:y val="0.1333267864417181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7.4104744664224981E-3"/>
                  <c:y val="-2.44957350417854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1.7785138719414083E-2"/>
                  <c:y val="-2.44957350417854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1.1856759146276062E-2"/>
                  <c:y val="-7.348720512535652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solidFill>
                <a:srgbClr val="FFFFCC"/>
              </a:solidFill>
            </c:spPr>
            <c:txPr>
              <a:bodyPr rot="-5400000" vert="horz"/>
              <a:lstStyle/>
              <a:p>
                <a:pPr>
                  <a:defRPr sz="1100" b="1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Дотации</c:v>
                </c:pt>
                <c:pt idx="1">
                  <c:v>Субвенции</c:v>
                </c:pt>
                <c:pt idx="2">
                  <c:v>Субсидии</c:v>
                </c:pt>
                <c:pt idx="3">
                  <c:v>Иные МБТ</c:v>
                </c:pt>
              </c:strCache>
            </c:strRef>
          </c:cat>
          <c:val>
            <c:numRef>
              <c:f>Лист1!$D$2:$D$5</c:f>
              <c:numCache>
                <c:formatCode>#,##0.0</c:formatCode>
                <c:ptCount val="4"/>
                <c:pt idx="0">
                  <c:v>136007.20000000001</c:v>
                </c:pt>
                <c:pt idx="1">
                  <c:v>109059.4</c:v>
                </c:pt>
                <c:pt idx="2">
                  <c:v>12819.1</c:v>
                </c:pt>
                <c:pt idx="3">
                  <c:v>469.4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6"/>
        <c:gapDepth val="55"/>
        <c:shape val="box"/>
        <c:axId val="415743080"/>
        <c:axId val="415739944"/>
        <c:axId val="0"/>
      </c:bar3DChart>
      <c:catAx>
        <c:axId val="415743080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one"/>
        <c:crossAx val="415739944"/>
        <c:crosses val="autoZero"/>
        <c:auto val="1"/>
        <c:lblAlgn val="ctr"/>
        <c:lblOffset val="100"/>
        <c:noMultiLvlLbl val="0"/>
      </c:catAx>
      <c:valAx>
        <c:axId val="415739944"/>
        <c:scaling>
          <c:orientation val="minMax"/>
        </c:scaling>
        <c:delete val="0"/>
        <c:axPos val="l"/>
        <c:majorGridlines>
          <c:spPr>
            <a:ln>
              <a:solidFill>
                <a:srgbClr val="CCECFF"/>
              </a:solidFill>
            </a:ln>
          </c:spPr>
        </c:majorGridlines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100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41574308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27622736129225828"/>
          <c:y val="0"/>
          <c:w val="0.35285878599857029"/>
          <c:h val="8.4412302953992768E-2"/>
        </c:manualLayout>
      </c:layout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Bookman Old Style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000">
                <a:solidFill>
                  <a:srgbClr val="000099"/>
                </a:solidFill>
                <a:latin typeface="Bookman Old Style" pitchFamily="18" charset="0"/>
              </a:defRPr>
            </a:pPr>
            <a:r>
              <a:rPr lang="ru-RU" dirty="0"/>
              <a:t>Структура </a:t>
            </a:r>
            <a:r>
              <a:rPr lang="ru-RU" dirty="0" smtClean="0"/>
              <a:t> безвозмездных поступлений  </a:t>
            </a:r>
            <a:r>
              <a:rPr lang="ru-RU" dirty="0"/>
              <a:t>за </a:t>
            </a:r>
            <a:r>
              <a:rPr lang="ru-RU" dirty="0" smtClean="0"/>
              <a:t>2020 </a:t>
            </a:r>
            <a:r>
              <a:rPr lang="ru-RU" dirty="0"/>
              <a:t>год</a:t>
            </a:r>
          </a:p>
        </c:rich>
      </c:tx>
      <c:layout>
        <c:manualLayout>
          <c:xMode val="edge"/>
          <c:yMode val="edge"/>
          <c:x val="2.2454769982822441E-2"/>
          <c:y val="0"/>
        </c:manualLayout>
      </c:layout>
      <c:overlay val="0"/>
      <c:spPr>
        <a:solidFill>
          <a:schemeClr val="tx1">
            <a:lumMod val="85000"/>
          </a:schemeClr>
        </a:solidFill>
      </c:spPr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3.0435647376938633E-2"/>
          <c:y val="0.10779297469363361"/>
          <c:w val="0.73082258414729717"/>
          <c:h val="0.8289281263434525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Структура безвозмездных поступлений за 2020 год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rgbClr val="29A8FF"/>
              </a:solidFill>
            </c:spPr>
          </c:dPt>
          <c:dPt>
            <c:idx val="1"/>
            <c:bubble3D val="0"/>
            <c:spPr>
              <a:solidFill>
                <a:srgbClr val="00EE00"/>
              </a:solidFill>
            </c:spPr>
          </c:dPt>
          <c:dPt>
            <c:idx val="2"/>
            <c:bubble3D val="0"/>
            <c:spPr>
              <a:solidFill>
                <a:srgbClr val="CCFF33"/>
              </a:solidFill>
            </c:spPr>
          </c:dPt>
          <c:dPt>
            <c:idx val="3"/>
            <c:bubble3D val="0"/>
            <c:spPr>
              <a:solidFill>
                <a:srgbClr val="0000FF"/>
              </a:solidFill>
            </c:spPr>
          </c:dPt>
          <c:dPt>
            <c:idx val="4"/>
            <c:bubble3D val="0"/>
            <c:spPr>
              <a:solidFill>
                <a:srgbClr val="FF0066"/>
              </a:solidFill>
            </c:spPr>
          </c:dPt>
          <c:dLbls>
            <c:dLbl>
              <c:idx val="1"/>
              <c:layout>
                <c:manualLayout>
                  <c:x val="-6.0358966839576131E-2"/>
                  <c:y val="1.124946672956814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0.10824486176467622"/>
                  <c:y val="-3.873150567811326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1.9408543143195445E-2"/>
                  <c:y val="-4.276789293943224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>
                    <a:solidFill>
                      <a:srgbClr val="000099"/>
                    </a:solidFill>
                    <a:latin typeface="Book Antiqua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>
                  <a:solidFill>
                    <a:srgbClr val="000066"/>
                  </a:solidFill>
                </a:ln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Лист1!$A$2:$A$5</c:f>
              <c:strCache>
                <c:ptCount val="4"/>
                <c:pt idx="0">
                  <c:v>Дотации</c:v>
                </c:pt>
                <c:pt idx="1">
                  <c:v>Субсидии</c:v>
                </c:pt>
                <c:pt idx="2">
                  <c:v>Субвенции</c:v>
                </c:pt>
                <c:pt idx="3">
                  <c:v>Иные МБТ</c:v>
                </c:pt>
              </c:strCache>
            </c:strRef>
          </c:cat>
          <c:val>
            <c:numRef>
              <c:f>Лист1!$B$2:$B$5</c:f>
              <c:numCache>
                <c:formatCode>0.0%</c:formatCode>
                <c:ptCount val="4"/>
                <c:pt idx="0">
                  <c:v>0.52600000000000002</c:v>
                </c:pt>
                <c:pt idx="1">
                  <c:v>0.05</c:v>
                </c:pt>
                <c:pt idx="2">
                  <c:v>0.42199999999999999</c:v>
                </c:pt>
                <c:pt idx="3">
                  <c:v>2E-3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blipFill>
          <a:blip xmlns:r="http://schemas.openxmlformats.org/officeDocument/2006/relationships" r:embed="rId1"/>
          <a:tile tx="0" ty="0" sx="100000" sy="100000" flip="none" algn="tl"/>
        </a:blipFill>
      </c:spPr>
    </c:plotArea>
    <c:legend>
      <c:legendPos val="r"/>
      <c:layout>
        <c:manualLayout>
          <c:xMode val="edge"/>
          <c:yMode val="edge"/>
          <c:x val="0.77036453020371465"/>
          <c:y val="9.8134039237805504E-2"/>
          <c:w val="0.22085523483501834"/>
          <c:h val="0.86950490950740922"/>
        </c:manualLayout>
      </c:layout>
      <c:overlay val="0"/>
      <c:spPr>
        <a:blipFill>
          <a:blip xmlns:r="http://schemas.openxmlformats.org/officeDocument/2006/relationships" r:embed="rId2"/>
          <a:tile tx="0" ty="0" sx="100000" sy="100000" flip="none" algn="tl"/>
        </a:blipFill>
      </c:spPr>
      <c:txPr>
        <a:bodyPr/>
        <a:lstStyle/>
        <a:p>
          <a:pPr>
            <a:defRPr sz="1000">
              <a:solidFill>
                <a:srgbClr val="000099"/>
              </a:solidFill>
              <a:latin typeface="Century Schoolbook" panose="020406040505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ln w="19050">
      <a:solidFill>
        <a:srgbClr val="0066FF"/>
      </a:solidFill>
    </a:ln>
  </c:spPr>
  <c:txPr>
    <a:bodyPr/>
    <a:lstStyle/>
    <a:p>
      <a:pPr>
        <a:defRPr sz="1800"/>
      </a:pPr>
      <a:endParaRPr lang="ru-RU"/>
    </a:p>
  </c:txPr>
  <c:externalData r:id="rId3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4788912343073052E-2"/>
          <c:y val="2.5273387345147402E-2"/>
          <c:w val="0.71190993486925269"/>
          <c:h val="0.96101611072749948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71169471606982027"/>
          <c:y val="8.9980156916460732E-2"/>
          <c:w val="0.28049171676735385"/>
          <c:h val="0.7664006038710186"/>
        </c:manualLayout>
      </c:layout>
      <c:overlay val="0"/>
      <c:txPr>
        <a:bodyPr/>
        <a:lstStyle/>
        <a:p>
          <a:pPr>
            <a:defRPr sz="1200" b="0" baseline="0">
              <a:solidFill>
                <a:schemeClr val="bg1"/>
              </a:solidFill>
              <a:latin typeface="Book Antiqua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blipFill>
          <a:blip xmlns:r="http://schemas.openxmlformats.org/officeDocument/2006/relationships" r:embed="rId1"/>
          <a:tile tx="0" ty="0" sx="100000" sy="100000" flip="none" algn="tl"/>
        </a:blipFill>
      </c:spPr>
      <c:txPr>
        <a:bodyPr/>
        <a:lstStyle/>
        <a:p>
          <a:pPr>
            <a:defRPr sz="1600">
              <a:solidFill>
                <a:srgbClr val="000099"/>
              </a:solidFill>
              <a:latin typeface="Bookman Old Style" pitchFamily="18" charset="0"/>
            </a:defRPr>
          </a:pPr>
          <a:endParaRPr lang="ru-RU"/>
        </a:p>
      </c:txPr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1051959618330202E-3"/>
          <c:y val="0.11641762026441506"/>
          <c:w val="0.64237067921415181"/>
          <c:h val="0.8835823797355824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Расходы бюджета по разделам за 2020 год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rgbClr val="00DA00"/>
              </a:solidFill>
            </c:spPr>
          </c:dPt>
          <c:dPt>
            <c:idx val="1"/>
            <c:bubble3D val="0"/>
            <c:spPr>
              <a:solidFill>
                <a:srgbClr val="6699FF"/>
              </a:solidFill>
            </c:spPr>
          </c:dPt>
          <c:dPt>
            <c:idx val="2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</c:spPr>
          </c:dPt>
          <c:dPt>
            <c:idx val="3"/>
            <c:bubble3D val="0"/>
            <c:spPr>
              <a:solidFill>
                <a:srgbClr val="FF66CC"/>
              </a:solidFill>
            </c:spPr>
          </c:dPt>
          <c:dPt>
            <c:idx val="4"/>
            <c:bubble3D val="0"/>
            <c:spPr>
              <a:solidFill>
                <a:srgbClr val="FFFF00"/>
              </a:solidFill>
            </c:spPr>
          </c:dPt>
          <c:dPt>
            <c:idx val="5"/>
            <c:bubble3D val="0"/>
            <c:spPr>
              <a:solidFill>
                <a:srgbClr val="FF3300"/>
              </a:solidFill>
            </c:spPr>
          </c:dPt>
          <c:dPt>
            <c:idx val="7"/>
            <c:bubble3D val="0"/>
            <c:spPr>
              <a:solidFill>
                <a:srgbClr val="339966"/>
              </a:solidFill>
            </c:spPr>
          </c:dPt>
          <c:dLbls>
            <c:dLbl>
              <c:idx val="0"/>
              <c:layout>
                <c:manualLayout>
                  <c:x val="-4.7940370013532185E-2"/>
                  <c:y val="-9.162301054868550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2.4544973145060392E-2"/>
                  <c:y val="-1.294158198946563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1.4775111508557341E-2"/>
                  <c:y val="6.537485863394096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8.3414001358683779E-3"/>
                  <c:y val="0.1240818327878101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0"/>
                  <c:y val="-2.283186483553109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4.1567045829151952E-2"/>
                  <c:y val="-4.39278114397545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7.6461221977157393E-2"/>
                  <c:y val="-7.82717518566314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>
                  <a:solidFill>
                    <a:srgbClr val="000099"/>
                  </a:solidFill>
                </a:ln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Лист1!$A$2:$A$9</c:f>
              <c:strCache>
                <c:ptCount val="8"/>
                <c:pt idx="0">
                  <c:v>Общегосударственные вопросы - 11,9%</c:v>
                </c:pt>
                <c:pt idx="1">
                  <c:v>Национальная экономика - 0,9%</c:v>
                </c:pt>
                <c:pt idx="2">
                  <c:v>Образование - 52,4%</c:v>
                </c:pt>
                <c:pt idx="3">
                  <c:v>Культура, кинематография - 19,4%</c:v>
                </c:pt>
                <c:pt idx="4">
                  <c:v>Социальная политика - 7,1%</c:v>
                </c:pt>
                <c:pt idx="5">
                  <c:v>Физическая культура и спорт - 0,2%</c:v>
                </c:pt>
                <c:pt idx="6">
                  <c:v>Обслуживание муниципального долга, 0,02%</c:v>
                </c:pt>
                <c:pt idx="7">
                  <c:v>Межбюджетные трансферты - 8,1%</c:v>
                </c:pt>
              </c:strCache>
            </c:strRef>
          </c:cat>
          <c:val>
            <c:numRef>
              <c:f>Лист1!$B$2:$B$9</c:f>
              <c:numCache>
                <c:formatCode>#,##0.0</c:formatCode>
                <c:ptCount val="8"/>
                <c:pt idx="0">
                  <c:v>33653.300000000003</c:v>
                </c:pt>
                <c:pt idx="1">
                  <c:v>2537.5</c:v>
                </c:pt>
                <c:pt idx="2">
                  <c:v>148063.70000000001</c:v>
                </c:pt>
                <c:pt idx="3">
                  <c:v>54939.9</c:v>
                </c:pt>
                <c:pt idx="4">
                  <c:v>20105</c:v>
                </c:pt>
                <c:pt idx="5">
                  <c:v>522.1</c:v>
                </c:pt>
                <c:pt idx="6">
                  <c:v>7.3</c:v>
                </c:pt>
                <c:pt idx="7">
                  <c:v>22801.7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68763508069598456"/>
          <c:y val="6.5023401958186983E-2"/>
          <c:w val="0.30347234994431227"/>
          <c:h val="0.90937616618096562"/>
        </c:manualLayout>
      </c:layout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Book Antiqua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blipFill>
          <a:blip xmlns:r="http://schemas.openxmlformats.org/officeDocument/2006/relationships" r:embed="rId1"/>
          <a:tile tx="0" ty="0" sx="100000" sy="100000" flip="none" algn="tl"/>
        </a:blipFill>
      </c:spPr>
      <c:txPr>
        <a:bodyPr/>
        <a:lstStyle/>
        <a:p>
          <a:pPr>
            <a:defRPr sz="1600">
              <a:solidFill>
                <a:srgbClr val="000099"/>
              </a:solidFill>
              <a:latin typeface="Bookman Old Style" pitchFamily="18" charset="0"/>
            </a:defRPr>
          </a:pPr>
          <a:endParaRPr lang="ru-RU"/>
        </a:p>
      </c:txPr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1051959618330202E-3"/>
          <c:y val="0.11641762026441506"/>
          <c:w val="0.64237067921415192"/>
          <c:h val="0.8835823797355822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Расходы бюджета по ведомствам за 2020 год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rgbClr val="00DA00"/>
              </a:solidFill>
            </c:spPr>
          </c:dPt>
          <c:dPt>
            <c:idx val="1"/>
            <c:bubble3D val="0"/>
            <c:spPr>
              <a:solidFill>
                <a:srgbClr val="6699FF"/>
              </a:solidFill>
            </c:spPr>
          </c:dPt>
          <c:dPt>
            <c:idx val="2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</c:spPr>
          </c:dPt>
          <c:dPt>
            <c:idx val="3"/>
            <c:bubble3D val="0"/>
            <c:spPr>
              <a:solidFill>
                <a:srgbClr val="FF66CC"/>
              </a:solidFill>
            </c:spPr>
          </c:dPt>
          <c:dPt>
            <c:idx val="5"/>
            <c:bubble3D val="0"/>
            <c:spPr>
              <a:solidFill>
                <a:srgbClr val="FF3300"/>
              </a:solidFill>
            </c:spPr>
          </c:dPt>
          <c:dPt>
            <c:idx val="7"/>
            <c:bubble3D val="0"/>
            <c:spPr>
              <a:solidFill>
                <a:srgbClr val="339966"/>
              </a:solidFill>
            </c:spPr>
          </c:dPt>
          <c:dLbls>
            <c:dLbl>
              <c:idx val="0"/>
              <c:layout>
                <c:manualLayout>
                  <c:x val="-4.7940370013532185E-2"/>
                  <c:y val="-9.162301054868550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2.4544973145060392E-2"/>
                  <c:y val="-1.294158198946564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9.8009374186110894E-3"/>
                  <c:y val="-1.82874979703109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8.3414001358683813E-3"/>
                  <c:y val="0.124081832787810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0"/>
                  <c:y val="-2.283186483553109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4.1567045829151952E-2"/>
                  <c:y val="-4.39278114397545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7.6461221977157393E-2"/>
                  <c:y val="-7.82717518566314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>
                  <a:solidFill>
                    <a:srgbClr val="000099"/>
                  </a:solidFill>
                </a:ln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Лист1!$A$2:$A$6</c:f>
              <c:strCache>
                <c:ptCount val="5"/>
                <c:pt idx="0">
                  <c:v>Совет депутатов, 1,3%</c:v>
                </c:pt>
                <c:pt idx="1">
                  <c:v>Администрация муниципального образования, 11,1%</c:v>
                </c:pt>
                <c:pt idx="2">
                  <c:v>Финансовое управление, 10,0%</c:v>
                </c:pt>
                <c:pt idx="3">
                  <c:v>Отдел по образованию, 56,6%</c:v>
                </c:pt>
                <c:pt idx="4">
                  <c:v>Отдел по культуре и спорту, 21,0%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3579.2</c:v>
                </c:pt>
                <c:pt idx="1">
                  <c:v>31416</c:v>
                </c:pt>
                <c:pt idx="2">
                  <c:v>28172.6</c:v>
                </c:pt>
                <c:pt idx="3">
                  <c:v>159929.70000000001</c:v>
                </c:pt>
                <c:pt idx="4">
                  <c:v>59533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68763508069598478"/>
          <c:y val="0.10346286310068112"/>
          <c:w val="0.30347234994431238"/>
          <c:h val="0.81893037525744949"/>
        </c:manualLayout>
      </c:layout>
      <c:overlay val="0"/>
      <c:txPr>
        <a:bodyPr/>
        <a:lstStyle/>
        <a:p>
          <a:pPr>
            <a:defRPr sz="1500">
              <a:solidFill>
                <a:srgbClr val="000099"/>
              </a:solidFill>
              <a:latin typeface="Book Antiqua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chemeClr val="tx2">
                <a:lumMod val="25000"/>
              </a:schemeClr>
            </a:solidFill>
            <a:ln>
              <a:solidFill>
                <a:srgbClr val="003300"/>
              </a:solidFill>
            </a:ln>
          </c:spPr>
          <c:dPt>
            <c:idx val="0"/>
            <c:bubble3D val="0"/>
            <c:spPr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rgbClr val="003300"/>
                </a:solidFill>
              </a:ln>
            </c:spPr>
          </c:dPt>
          <c:dPt>
            <c:idx val="1"/>
            <c:bubble3D val="0"/>
            <c:spPr>
              <a:solidFill>
                <a:srgbClr val="008080"/>
              </a:solidFill>
              <a:ln>
                <a:solidFill>
                  <a:srgbClr val="003300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28781.4</c:v>
                </c:pt>
                <c:pt idx="1">
                  <c:v>204027.1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3300"/>
              </a:solidFill>
            </a:ln>
          </c:spPr>
          <c:dPt>
            <c:idx val="0"/>
            <c:bubble3D val="0"/>
            <c:spPr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rgbClr val="003300"/>
                </a:solidFill>
              </a:ln>
            </c:spPr>
          </c:dPt>
          <c:dPt>
            <c:idx val="1"/>
            <c:bubble3D val="0"/>
            <c:spPr>
              <a:solidFill>
                <a:srgbClr val="008080"/>
              </a:solidFill>
              <a:ln>
                <a:solidFill>
                  <a:srgbClr val="003300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30079.599999999999</c:v>
                </c:pt>
                <c:pt idx="1">
                  <c:v>203799.6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3300"/>
              </a:solidFill>
            </a:ln>
          </c:spPr>
          <c:dPt>
            <c:idx val="0"/>
            <c:bubble3D val="0"/>
            <c:spPr>
              <a:solidFill>
                <a:srgbClr val="CCFFCC"/>
              </a:solidFill>
              <a:ln>
                <a:solidFill>
                  <a:srgbClr val="003300"/>
                </a:solidFill>
              </a:ln>
            </c:spPr>
          </c:dPt>
          <c:dPt>
            <c:idx val="1"/>
            <c:bubble3D val="0"/>
            <c:spPr>
              <a:solidFill>
                <a:srgbClr val="008080"/>
              </a:solidFill>
              <a:ln>
                <a:solidFill>
                  <a:srgbClr val="003300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30079.599999999999</c:v>
                </c:pt>
                <c:pt idx="1">
                  <c:v>248977.2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4036179215954601E-2"/>
          <c:y val="0"/>
          <c:w val="0.93192764156809726"/>
          <c:h val="0.8269749838220767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669900"/>
            </a:solidFill>
            <a:ln>
              <a:solidFill>
                <a:srgbClr val="006600"/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669900"/>
              </a:solidFill>
              <a:ln>
                <a:solidFill>
                  <a:srgbClr val="006600"/>
                </a:solidFill>
              </a:ln>
            </c:spPr>
          </c:dPt>
          <c:dPt>
            <c:idx val="1"/>
            <c:invertIfNegative val="0"/>
            <c:bubble3D val="0"/>
            <c:spPr>
              <a:solidFill>
                <a:srgbClr val="99CC00"/>
              </a:solidFill>
              <a:ln>
                <a:solidFill>
                  <a:srgbClr val="006600"/>
                </a:solidFill>
              </a:ln>
            </c:spPr>
          </c:dPt>
          <c:dPt>
            <c:idx val="2"/>
            <c:invertIfNegative val="0"/>
            <c:bubble3D val="0"/>
            <c:spPr>
              <a:solidFill>
                <a:srgbClr val="99FF99"/>
              </a:solidFill>
              <a:ln>
                <a:solidFill>
                  <a:srgbClr val="006600"/>
                </a:solidFill>
              </a:ln>
            </c:spPr>
          </c:dPt>
          <c:cat>
            <c:numRef>
              <c:f>Лист1!$A$2:$A$4</c:f>
              <c:numCache>
                <c:formatCode>General</c:formatCode>
                <c:ptCount val="3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 formatCode="#,##0.00">
                  <c:v>28781.4</c:v>
                </c:pt>
                <c:pt idx="1">
                  <c:v>30079.599999999999</c:v>
                </c:pt>
                <c:pt idx="2">
                  <c:v>33653.300000000003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36639096"/>
        <c:axId val="436636744"/>
      </c:barChart>
      <c:catAx>
        <c:axId val="4366390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srgbClr val="006600"/>
            </a:solidFill>
          </a:ln>
        </c:spPr>
        <c:txPr>
          <a:bodyPr/>
          <a:lstStyle/>
          <a:p>
            <a:pPr>
              <a:defRPr sz="1200">
                <a:solidFill>
                  <a:srgbClr val="003300"/>
                </a:solidFill>
                <a:latin typeface="Bookman Old Style" pitchFamily="18" charset="0"/>
              </a:defRPr>
            </a:pPr>
            <a:endParaRPr lang="ru-RU"/>
          </a:p>
        </c:txPr>
        <c:crossAx val="436636744"/>
        <c:crosses val="autoZero"/>
        <c:auto val="1"/>
        <c:lblAlgn val="ctr"/>
        <c:lblOffset val="100"/>
        <c:noMultiLvlLbl val="0"/>
      </c:catAx>
      <c:valAx>
        <c:axId val="436636744"/>
        <c:scaling>
          <c:orientation val="minMax"/>
        </c:scaling>
        <c:delete val="1"/>
        <c:axPos val="l"/>
        <c:numFmt formatCode="#,##0.00" sourceLinked="1"/>
        <c:majorTickMark val="out"/>
        <c:minorTickMark val="none"/>
        <c:tickLblPos val="none"/>
        <c:crossAx val="436639096"/>
        <c:crosses val="autoZero"/>
        <c:crossBetween val="between"/>
      </c:valAx>
      <c:spPr>
        <a:blipFill>
          <a:blip xmlns:r="http://schemas.openxmlformats.org/officeDocument/2006/relationships" r:embed="rId1"/>
          <a:tile tx="0" ty="0" sx="100000" sy="100000" flip="none" algn="tl"/>
        </a:blipFill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20636223346457441"/>
          <c:y val="1.8350674214493007E-3"/>
        </c:manualLayout>
      </c:layout>
      <c:overlay val="0"/>
      <c:txPr>
        <a:bodyPr/>
        <a:lstStyle/>
        <a:p>
          <a:pPr>
            <a:defRPr sz="1200">
              <a:solidFill>
                <a:srgbClr val="003399"/>
              </a:solidFill>
              <a:latin typeface="Bookman Old Style" pitchFamily="18" charset="0"/>
            </a:defRPr>
          </a:pPr>
          <a:endParaRPr lang="ru-RU"/>
        </a:p>
      </c:txPr>
    </c:title>
    <c:autoTitleDeleted val="0"/>
    <c:view3D>
      <c:rotX val="15"/>
      <c:rotY val="20"/>
      <c:rAngAx val="1"/>
    </c:view3D>
    <c:floor>
      <c:thickness val="0"/>
      <c:spPr>
        <a:ln>
          <a:solidFill>
            <a:schemeClr val="accent1"/>
          </a:solidFill>
        </a:ln>
      </c:spPr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Объем розничной торговли, млн.руб.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accent3">
                  <a:lumMod val="50000"/>
                </a:schemeClr>
              </a:solidFill>
            </c:spPr>
          </c:dPt>
          <c:dPt>
            <c:idx val="1"/>
            <c:invertIfNegative val="0"/>
            <c:bubble3D val="0"/>
            <c:spPr>
              <a:solidFill>
                <a:schemeClr val="accent3">
                  <a:lumMod val="75000"/>
                </a:schemeClr>
              </a:solidFill>
            </c:spPr>
          </c:dPt>
          <c:dPt>
            <c:idx val="2"/>
            <c:invertIfNegative val="0"/>
            <c:bubble3D val="0"/>
            <c:spPr>
              <a:solidFill>
                <a:schemeClr val="accent3">
                  <a:lumMod val="40000"/>
                  <a:lumOff val="60000"/>
                </a:schemeClr>
              </a:solidFill>
            </c:spPr>
          </c:dPt>
          <c:dLbls>
            <c:dLbl>
              <c:idx val="0"/>
              <c:layout>
                <c:manualLayout>
                  <c:x val="4.3727923710955904E-3"/>
                  <c:y val="-9.44835494468868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7.2879872851593312E-3"/>
                  <c:y val="-0.1133802593362642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2.2486153300039832E-2"/>
                  <c:y val="-6.00595411879300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tx2">
                    <a:lumMod val="50000"/>
                  </a:schemeClr>
                </a:solidFill>
              </a:ln>
            </c:spPr>
            <c:txPr>
              <a:bodyPr/>
              <a:lstStyle/>
              <a:p>
                <a:pPr>
                  <a:defRPr sz="1200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2018 год</c:v>
                </c:pt>
                <c:pt idx="1">
                  <c:v>2019 год</c:v>
                </c:pt>
                <c:pt idx="2">
                  <c:v>2020 год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93.3</c:v>
                </c:pt>
                <c:pt idx="1">
                  <c:v>94.8</c:v>
                </c:pt>
                <c:pt idx="2">
                  <c:v>94.8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432641512"/>
        <c:axId val="432643080"/>
        <c:axId val="0"/>
      </c:bar3DChart>
      <c:catAx>
        <c:axId val="432641512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one"/>
        <c:crossAx val="432643080"/>
        <c:crosses val="autoZero"/>
        <c:auto val="1"/>
        <c:lblAlgn val="ctr"/>
        <c:lblOffset val="100"/>
        <c:noMultiLvlLbl val="0"/>
      </c:catAx>
      <c:valAx>
        <c:axId val="432643080"/>
        <c:scaling>
          <c:orientation val="minMax"/>
        </c:scaling>
        <c:delete val="0"/>
        <c:axPos val="l"/>
        <c:majorGridlines>
          <c:spPr>
            <a:ln>
              <a:solidFill>
                <a:schemeClr val="accent1"/>
              </a:solidFill>
            </a:ln>
          </c:spPr>
        </c:majorGridlines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100">
                <a:solidFill>
                  <a:srgbClr val="003399"/>
                </a:solidFill>
                <a:latin typeface="Book Antiqua" pitchFamily="18" charset="0"/>
              </a:defRPr>
            </a:pPr>
            <a:endParaRPr lang="ru-RU"/>
          </a:p>
        </c:txPr>
        <c:crossAx val="43264151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7647360675771904"/>
          <c:y val="0.29935805743806282"/>
          <c:w val="0.20617859399957367"/>
          <c:h val="0.22528920397733623"/>
        </c:manualLayout>
      </c:layout>
      <c:overlay val="0"/>
      <c:spPr>
        <a:ln w="19050">
          <a:solidFill>
            <a:schemeClr val="accent1"/>
          </a:solidFill>
        </a:ln>
      </c:spPr>
      <c:txPr>
        <a:bodyPr/>
        <a:lstStyle/>
        <a:p>
          <a:pPr>
            <a:defRPr sz="1200">
              <a:solidFill>
                <a:srgbClr val="003399"/>
              </a:solidFill>
              <a:latin typeface="Bookman Old Style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5665722676516025E-2"/>
          <c:y val="0.21093708886147278"/>
          <c:w val="0.93022342381244849"/>
          <c:h val="0.75193242417509165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rgbClr val="008000"/>
              </a:solidFill>
            </a:ln>
          </c:spPr>
          <c:marker>
            <c:spPr>
              <a:solidFill>
                <a:srgbClr val="C00000"/>
              </a:solidFill>
              <a:ln>
                <a:solidFill>
                  <a:srgbClr val="008000"/>
                </a:solidFill>
              </a:ln>
            </c:spPr>
          </c:marker>
          <c:cat>
            <c:numRef>
              <c:f>Лист1!$A$2:$A$4</c:f>
              <c:numCache>
                <c:formatCode>General</c:formatCode>
                <c:ptCount val="3"/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28781.4</c:v>
                </c:pt>
                <c:pt idx="1">
                  <c:v>30079.599999999999</c:v>
                </c:pt>
                <c:pt idx="2">
                  <c:v>33653.300000000003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36637920"/>
        <c:axId val="436637528"/>
      </c:lineChart>
      <c:catAx>
        <c:axId val="43663792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436637528"/>
        <c:crosses val="autoZero"/>
        <c:auto val="1"/>
        <c:lblAlgn val="ctr"/>
        <c:lblOffset val="100"/>
        <c:noMultiLvlLbl val="0"/>
      </c:catAx>
      <c:valAx>
        <c:axId val="436637528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43663792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chemeClr val="tx2">
                <a:lumMod val="25000"/>
              </a:schemeClr>
            </a:solidFill>
            <a:ln>
              <a:solidFill>
                <a:srgbClr val="003300"/>
              </a:solidFill>
            </a:ln>
          </c:spPr>
          <c:dPt>
            <c:idx val="0"/>
            <c:bubble3D val="0"/>
            <c:spPr>
              <a:solidFill>
                <a:srgbClr val="FFCCCC"/>
              </a:solidFill>
              <a:ln>
                <a:solidFill>
                  <a:srgbClr val="660066"/>
                </a:solidFill>
              </a:ln>
            </c:spPr>
          </c:dPt>
          <c:dPt>
            <c:idx val="1"/>
            <c:bubble3D val="0"/>
            <c:spPr>
              <a:solidFill>
                <a:srgbClr val="660066"/>
              </a:solidFill>
              <a:ln>
                <a:solidFill>
                  <a:srgbClr val="660066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139189.1</c:v>
                </c:pt>
                <c:pt idx="1">
                  <c:v>122400.8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3300"/>
              </a:solidFill>
            </a:ln>
          </c:spPr>
          <c:dPt>
            <c:idx val="0"/>
            <c:bubble3D val="0"/>
            <c:spPr>
              <a:solidFill>
                <a:srgbClr val="FFCCCC"/>
              </a:solidFill>
              <a:ln>
                <a:solidFill>
                  <a:srgbClr val="660066"/>
                </a:solidFill>
              </a:ln>
            </c:spPr>
          </c:dPt>
          <c:dPt>
            <c:idx val="1"/>
            <c:bubble3D val="0"/>
            <c:spPr>
              <a:solidFill>
                <a:srgbClr val="660066"/>
              </a:solidFill>
              <a:ln>
                <a:solidFill>
                  <a:srgbClr val="660066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138754.6</c:v>
                </c:pt>
                <c:pt idx="1">
                  <c:v>128204.2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660066"/>
              </a:solidFill>
            </a:ln>
          </c:spPr>
          <c:dPt>
            <c:idx val="0"/>
            <c:bubble3D val="0"/>
            <c:spPr>
              <a:solidFill>
                <a:srgbClr val="FFCCCC"/>
              </a:solidFill>
              <a:ln>
                <a:solidFill>
                  <a:srgbClr val="660066"/>
                </a:solidFill>
              </a:ln>
            </c:spPr>
          </c:dPt>
          <c:dPt>
            <c:idx val="1"/>
            <c:bubble3D val="0"/>
            <c:spPr>
              <a:solidFill>
                <a:srgbClr val="660066"/>
              </a:solidFill>
              <a:ln>
                <a:solidFill>
                  <a:srgbClr val="660066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148063.70000000001</c:v>
                </c:pt>
                <c:pt idx="1">
                  <c:v>134566.79999999999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4036179215954601E-2"/>
          <c:y val="0"/>
          <c:w val="0.93192764156809749"/>
          <c:h val="0.8269749838220767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669900"/>
            </a:solidFill>
            <a:ln>
              <a:solidFill>
                <a:srgbClr val="660033"/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660066"/>
              </a:solidFill>
              <a:ln>
                <a:solidFill>
                  <a:srgbClr val="660033"/>
                </a:solidFill>
              </a:ln>
            </c:spPr>
          </c:dPt>
          <c:dPt>
            <c:idx val="1"/>
            <c:invertIfNegative val="0"/>
            <c:bubble3D val="0"/>
            <c:spPr>
              <a:solidFill>
                <a:srgbClr val="990099"/>
              </a:solidFill>
              <a:ln>
                <a:solidFill>
                  <a:srgbClr val="660033"/>
                </a:solidFill>
              </a:ln>
            </c:spPr>
          </c:dPt>
          <c:dPt>
            <c:idx val="2"/>
            <c:invertIfNegative val="0"/>
            <c:bubble3D val="0"/>
            <c:spPr>
              <a:solidFill>
                <a:srgbClr val="CC99FF"/>
              </a:solidFill>
              <a:ln>
                <a:solidFill>
                  <a:srgbClr val="660033"/>
                </a:solidFill>
              </a:ln>
            </c:spPr>
          </c:dPt>
          <c:cat>
            <c:numRef>
              <c:f>Лист1!$A$2:$A$4</c:f>
              <c:numCache>
                <c:formatCode>General</c:formatCode>
                <c:ptCount val="3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 formatCode="#,##0.00">
                  <c:v>139189.1</c:v>
                </c:pt>
                <c:pt idx="1">
                  <c:v>138754.6</c:v>
                </c:pt>
                <c:pt idx="2">
                  <c:v>148063.70000000001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36405832"/>
        <c:axId val="436406224"/>
      </c:barChart>
      <c:catAx>
        <c:axId val="4364058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srgbClr val="660033"/>
            </a:solidFill>
          </a:ln>
        </c:spPr>
        <c:txPr>
          <a:bodyPr/>
          <a:lstStyle/>
          <a:p>
            <a:pPr>
              <a:defRPr sz="1200">
                <a:solidFill>
                  <a:srgbClr val="660066"/>
                </a:solidFill>
                <a:latin typeface="Bookman Old Style" pitchFamily="18" charset="0"/>
              </a:defRPr>
            </a:pPr>
            <a:endParaRPr lang="ru-RU"/>
          </a:p>
        </c:txPr>
        <c:crossAx val="436406224"/>
        <c:crosses val="autoZero"/>
        <c:auto val="1"/>
        <c:lblAlgn val="ctr"/>
        <c:lblOffset val="100"/>
        <c:noMultiLvlLbl val="0"/>
      </c:catAx>
      <c:valAx>
        <c:axId val="436406224"/>
        <c:scaling>
          <c:orientation val="minMax"/>
        </c:scaling>
        <c:delete val="1"/>
        <c:axPos val="l"/>
        <c:numFmt formatCode="#,##0.00" sourceLinked="1"/>
        <c:majorTickMark val="out"/>
        <c:minorTickMark val="none"/>
        <c:tickLblPos val="none"/>
        <c:crossAx val="436405832"/>
        <c:crosses val="autoZero"/>
        <c:crossBetween val="between"/>
      </c:valAx>
      <c:spPr>
        <a:blipFill>
          <a:blip xmlns:r="http://schemas.openxmlformats.org/officeDocument/2006/relationships" r:embed="rId1"/>
          <a:tile tx="0" ty="0" sx="100000" sy="100000" flip="none" algn="tl"/>
        </a:blipFill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867831814983522"/>
          <c:y val="0.24806757582490835"/>
          <c:w val="0.85544198792726656"/>
          <c:h val="0.75193242417509165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rgbClr val="0000FF"/>
              </a:solidFill>
            </a:ln>
          </c:spPr>
          <c:marker>
            <c:spPr>
              <a:solidFill>
                <a:srgbClr val="C00000"/>
              </a:solidFill>
              <a:ln>
                <a:solidFill>
                  <a:srgbClr val="0000FF"/>
                </a:solidFill>
              </a:ln>
            </c:spPr>
          </c:marker>
          <c:dPt>
            <c:idx val="0"/>
            <c:marker>
              <c:spPr>
                <a:solidFill>
                  <a:srgbClr val="FFFF00"/>
                </a:solidFill>
                <a:ln>
                  <a:solidFill>
                    <a:srgbClr val="0000FF"/>
                  </a:solidFill>
                </a:ln>
              </c:spPr>
            </c:marker>
            <c:bubble3D val="0"/>
          </c:dPt>
          <c:dPt>
            <c:idx val="1"/>
            <c:marker>
              <c:spPr>
                <a:solidFill>
                  <a:srgbClr val="FFFF00"/>
                </a:solidFill>
                <a:ln>
                  <a:solidFill>
                    <a:srgbClr val="0000FF"/>
                  </a:solidFill>
                </a:ln>
              </c:spPr>
            </c:marker>
            <c:bubble3D val="0"/>
          </c:dPt>
          <c:dPt>
            <c:idx val="2"/>
            <c:marker>
              <c:spPr>
                <a:solidFill>
                  <a:srgbClr val="FFFF00"/>
                </a:solidFill>
                <a:ln>
                  <a:solidFill>
                    <a:srgbClr val="0000FF"/>
                  </a:solidFill>
                </a:ln>
              </c:spPr>
            </c:marker>
            <c:bubble3D val="0"/>
          </c:dPt>
          <c:cat>
            <c:numRef>
              <c:f>Лист1!$A$2:$A$4</c:f>
              <c:numCache>
                <c:formatCode>General</c:formatCode>
                <c:ptCount val="3"/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139189.1</c:v>
                </c:pt>
                <c:pt idx="1">
                  <c:v>138754.6</c:v>
                </c:pt>
                <c:pt idx="2">
                  <c:v>148063.70000000001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36412888"/>
        <c:axId val="436411320"/>
      </c:lineChart>
      <c:catAx>
        <c:axId val="43641288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436411320"/>
        <c:crosses val="autoZero"/>
        <c:auto val="1"/>
        <c:lblAlgn val="ctr"/>
        <c:lblOffset val="100"/>
        <c:noMultiLvlLbl val="0"/>
      </c:catAx>
      <c:valAx>
        <c:axId val="436411320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43641288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chemeClr val="tx2">
                <a:lumMod val="25000"/>
              </a:schemeClr>
            </a:solidFill>
            <a:ln>
              <a:solidFill>
                <a:srgbClr val="003300"/>
              </a:solidFill>
            </a:ln>
          </c:spPr>
          <c:dPt>
            <c:idx val="0"/>
            <c:bubble3D val="0"/>
            <c:spPr>
              <a:solidFill>
                <a:schemeClr val="bg2">
                  <a:lumMod val="20000"/>
                  <a:lumOff val="80000"/>
                </a:schemeClr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bubble3D val="0"/>
            <c:spPr>
              <a:solidFill>
                <a:srgbClr val="3366FF"/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43071.199999999997</c:v>
                </c:pt>
                <c:pt idx="1">
                  <c:v>218568.7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3300"/>
              </a:solidFill>
            </a:ln>
          </c:spPr>
          <c:dPt>
            <c:idx val="0"/>
            <c:bubble3D val="0"/>
            <c:spPr>
              <a:solidFill>
                <a:schemeClr val="bg2">
                  <a:lumMod val="40000"/>
                  <a:lumOff val="60000"/>
                </a:schemeClr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bubble3D val="0"/>
            <c:spPr>
              <a:solidFill>
                <a:srgbClr val="3366FF"/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45028.7</c:v>
                </c:pt>
                <c:pt idx="1">
                  <c:v>218568.7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660066"/>
              </a:solidFill>
            </a:ln>
          </c:spPr>
          <c:dPt>
            <c:idx val="0"/>
            <c:bubble3D val="0"/>
            <c:spPr>
              <a:solidFill>
                <a:schemeClr val="bg2">
                  <a:lumMod val="20000"/>
                  <a:lumOff val="80000"/>
                </a:schemeClr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bubble3D val="0"/>
            <c:spPr>
              <a:solidFill>
                <a:srgbClr val="3366FF"/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54939.9</c:v>
                </c:pt>
                <c:pt idx="1">
                  <c:v>227690.6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8072297522497494E-2"/>
          <c:y val="2.4757261870229842E-2"/>
          <c:w val="0.93192764156809782"/>
          <c:h val="0.8269749838220767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669900"/>
            </a:solidFill>
            <a:ln>
              <a:solidFill>
                <a:schemeClr val="accent1"/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chemeClr val="bg2">
                  <a:lumMod val="75000"/>
                </a:schemeClr>
              </a:solidFill>
              <a:ln>
                <a:solidFill>
                  <a:schemeClr val="accent1"/>
                </a:solidFill>
              </a:ln>
            </c:spPr>
          </c:dPt>
          <c:dPt>
            <c:idx val="1"/>
            <c:invertIfNegative val="0"/>
            <c:bubble3D val="0"/>
            <c:spPr>
              <a:solidFill>
                <a:schemeClr val="bg2">
                  <a:lumMod val="60000"/>
                  <a:lumOff val="40000"/>
                </a:schemeClr>
              </a:solidFill>
              <a:ln>
                <a:solidFill>
                  <a:schemeClr val="accent1"/>
                </a:solidFill>
              </a:ln>
            </c:spPr>
          </c:dPt>
          <c:dPt>
            <c:idx val="2"/>
            <c:invertIfNegative val="0"/>
            <c:bubble3D val="0"/>
            <c:spPr>
              <a:solidFill>
                <a:schemeClr val="bg2">
                  <a:lumMod val="40000"/>
                  <a:lumOff val="60000"/>
                </a:schemeClr>
              </a:solidFill>
              <a:ln>
                <a:solidFill>
                  <a:schemeClr val="accent1"/>
                </a:solidFill>
              </a:ln>
            </c:spPr>
          </c:dPt>
          <c:cat>
            <c:numRef>
              <c:f>Лист1!$A$2:$A$4</c:f>
              <c:numCache>
                <c:formatCode>General</c:formatCode>
                <c:ptCount val="3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 formatCode="#,##0.00">
                  <c:v>43021.2</c:v>
                </c:pt>
                <c:pt idx="1">
                  <c:v>45028.7</c:v>
                </c:pt>
                <c:pt idx="2">
                  <c:v>54939.9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36407400"/>
        <c:axId val="436408968"/>
      </c:barChart>
      <c:catAx>
        <c:axId val="4364074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srgbClr val="660033"/>
            </a:solidFill>
          </a:ln>
        </c:spPr>
        <c:txPr>
          <a:bodyPr/>
          <a:lstStyle/>
          <a:p>
            <a:pPr>
              <a:defRPr sz="1200">
                <a:solidFill>
                  <a:srgbClr val="0033CC"/>
                </a:solidFill>
                <a:latin typeface="Bookman Old Style" pitchFamily="18" charset="0"/>
              </a:defRPr>
            </a:pPr>
            <a:endParaRPr lang="ru-RU"/>
          </a:p>
        </c:txPr>
        <c:crossAx val="436408968"/>
        <c:crosses val="autoZero"/>
        <c:auto val="1"/>
        <c:lblAlgn val="ctr"/>
        <c:lblOffset val="100"/>
        <c:noMultiLvlLbl val="0"/>
      </c:catAx>
      <c:valAx>
        <c:axId val="436408968"/>
        <c:scaling>
          <c:orientation val="minMax"/>
        </c:scaling>
        <c:delete val="1"/>
        <c:axPos val="l"/>
        <c:numFmt formatCode="#,##0.00" sourceLinked="1"/>
        <c:majorTickMark val="out"/>
        <c:minorTickMark val="none"/>
        <c:tickLblPos val="none"/>
        <c:crossAx val="43640740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20636223346457441"/>
          <c:y val="1.8350674214493016E-3"/>
        </c:manualLayout>
      </c:layout>
      <c:overlay val="0"/>
      <c:txPr>
        <a:bodyPr/>
        <a:lstStyle/>
        <a:p>
          <a:pPr>
            <a:defRPr sz="1200">
              <a:solidFill>
                <a:srgbClr val="003399"/>
              </a:solidFill>
              <a:latin typeface="Bookman Old Style" pitchFamily="18" charset="0"/>
            </a:defRPr>
          </a:pPr>
          <a:endParaRPr lang="ru-RU"/>
        </a:p>
      </c:txPr>
    </c:title>
    <c:autoTitleDeleted val="0"/>
    <c:view3D>
      <c:rotX val="15"/>
      <c:rotY val="20"/>
      <c:rAngAx val="1"/>
    </c:view3D>
    <c:floor>
      <c:thickness val="0"/>
      <c:spPr>
        <a:ln>
          <a:solidFill>
            <a:schemeClr val="accent1"/>
          </a:solidFill>
        </a:ln>
      </c:spPr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Объем платных услуг населению, млн.руб.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009999"/>
              </a:solidFill>
            </c:spPr>
          </c:dPt>
          <c:dPt>
            <c:idx val="1"/>
            <c:invertIfNegative val="0"/>
            <c:bubble3D val="0"/>
            <c:spPr>
              <a:solidFill>
                <a:srgbClr val="33CCCC"/>
              </a:solidFill>
            </c:spPr>
          </c:dPt>
          <c:dPt>
            <c:idx val="2"/>
            <c:invertIfNegative val="0"/>
            <c:bubble3D val="0"/>
            <c:spPr>
              <a:solidFill>
                <a:srgbClr val="99FFCC"/>
              </a:solidFill>
            </c:spPr>
          </c:dPt>
          <c:dLbls>
            <c:dLbl>
              <c:idx val="0"/>
              <c:layout>
                <c:manualLayout>
                  <c:x val="4.3727923710955904E-3"/>
                  <c:y val="-9.44835494468868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7.2879872851593329E-3"/>
                  <c:y val="-0.1133802593362642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2.2486153300039832E-2"/>
                  <c:y val="-6.00595411879300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rgbClr val="CCFFCC"/>
              </a:solidFill>
              <a:ln>
                <a:solidFill>
                  <a:srgbClr val="00CC99"/>
                </a:solidFill>
              </a:ln>
            </c:spPr>
            <c:txPr>
              <a:bodyPr/>
              <a:lstStyle/>
              <a:p>
                <a:pPr>
                  <a:defRPr sz="1200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2018 год</c:v>
                </c:pt>
                <c:pt idx="1">
                  <c:v>2019 год</c:v>
                </c:pt>
                <c:pt idx="2">
                  <c:v>2020 год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38.799999999999997</c:v>
                </c:pt>
                <c:pt idx="1">
                  <c:v>38.9</c:v>
                </c:pt>
                <c:pt idx="2">
                  <c:v>38.1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432642688"/>
        <c:axId val="432642296"/>
        <c:axId val="0"/>
      </c:bar3DChart>
      <c:catAx>
        <c:axId val="432642688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one"/>
        <c:crossAx val="432642296"/>
        <c:crosses val="autoZero"/>
        <c:auto val="1"/>
        <c:lblAlgn val="ctr"/>
        <c:lblOffset val="100"/>
        <c:noMultiLvlLbl val="0"/>
      </c:catAx>
      <c:valAx>
        <c:axId val="432642296"/>
        <c:scaling>
          <c:orientation val="minMax"/>
        </c:scaling>
        <c:delete val="0"/>
        <c:axPos val="l"/>
        <c:majorGridlines>
          <c:spPr>
            <a:ln>
              <a:solidFill>
                <a:schemeClr val="accent1"/>
              </a:solidFill>
            </a:ln>
          </c:spPr>
        </c:majorGridlines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100">
                <a:solidFill>
                  <a:srgbClr val="003399"/>
                </a:solidFill>
                <a:latin typeface="Book Antiqua" pitchFamily="18" charset="0"/>
              </a:defRPr>
            </a:pPr>
            <a:endParaRPr lang="ru-RU"/>
          </a:p>
        </c:txPr>
        <c:crossAx val="43264268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7647360675771904"/>
          <c:y val="0.32581345128319145"/>
          <c:w val="0.20617859399957367"/>
          <c:h val="0.24733536551494317"/>
        </c:manualLayout>
      </c:layout>
      <c:overlay val="0"/>
      <c:spPr>
        <a:ln w="19050">
          <a:solidFill>
            <a:schemeClr val="accent1"/>
          </a:solidFill>
        </a:ln>
      </c:spPr>
      <c:txPr>
        <a:bodyPr/>
        <a:lstStyle/>
        <a:p>
          <a:pPr>
            <a:defRPr sz="1200">
              <a:solidFill>
                <a:srgbClr val="003399"/>
              </a:solidFill>
              <a:latin typeface="Bookman Old Style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745831738860292"/>
          <c:y val="0.30097836351516655"/>
          <c:w val="0.87177247795512636"/>
          <c:h val="0.6549293134096249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rgbClr val="0000FF"/>
              </a:solidFill>
            </a:ln>
          </c:spPr>
          <c:marker>
            <c:spPr>
              <a:solidFill>
                <a:srgbClr val="C00000"/>
              </a:solidFill>
              <a:ln>
                <a:solidFill>
                  <a:srgbClr val="0000FF"/>
                </a:solidFill>
              </a:ln>
            </c:spPr>
          </c:marker>
          <c:dPt>
            <c:idx val="0"/>
            <c:marker>
              <c:spPr>
                <a:solidFill>
                  <a:srgbClr val="FFFF00"/>
                </a:solidFill>
                <a:ln>
                  <a:solidFill>
                    <a:srgbClr val="0000FF"/>
                  </a:solidFill>
                </a:ln>
              </c:spPr>
            </c:marker>
            <c:bubble3D val="0"/>
          </c:dPt>
          <c:dPt>
            <c:idx val="1"/>
            <c:marker>
              <c:spPr>
                <a:solidFill>
                  <a:srgbClr val="FFFF00"/>
                </a:solidFill>
                <a:ln>
                  <a:solidFill>
                    <a:srgbClr val="0000FF"/>
                  </a:solidFill>
                </a:ln>
              </c:spPr>
            </c:marker>
            <c:bubble3D val="0"/>
          </c:dPt>
          <c:dPt>
            <c:idx val="2"/>
            <c:marker>
              <c:spPr>
                <a:solidFill>
                  <a:srgbClr val="FFFF00"/>
                </a:solidFill>
                <a:ln>
                  <a:solidFill>
                    <a:srgbClr val="0000FF"/>
                  </a:solidFill>
                </a:ln>
              </c:spPr>
            </c:marker>
            <c:bubble3D val="0"/>
          </c:dPt>
          <c:cat>
            <c:numRef>
              <c:f>Лист1!$A$2:$A$4</c:f>
              <c:numCache>
                <c:formatCode>General</c:formatCode>
                <c:ptCount val="3"/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43021.2</c:v>
                </c:pt>
                <c:pt idx="1">
                  <c:v>45028.7</c:v>
                </c:pt>
                <c:pt idx="2">
                  <c:v>54939.9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36410928"/>
        <c:axId val="436407792"/>
      </c:lineChart>
      <c:catAx>
        <c:axId val="43641092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436407792"/>
        <c:crosses val="autoZero"/>
        <c:auto val="1"/>
        <c:lblAlgn val="ctr"/>
        <c:lblOffset val="100"/>
        <c:noMultiLvlLbl val="0"/>
      </c:catAx>
      <c:valAx>
        <c:axId val="436407792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43641092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chemeClr val="tx2">
                <a:lumMod val="25000"/>
              </a:schemeClr>
            </a:solidFill>
            <a:ln>
              <a:solidFill>
                <a:srgbClr val="0000FF"/>
              </a:solidFill>
            </a:ln>
          </c:spPr>
          <c:dPt>
            <c:idx val="0"/>
            <c:bubble3D val="0"/>
            <c:spPr>
              <a:solidFill>
                <a:srgbClr val="99CCFF"/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bubble3D val="0"/>
            <c:spPr>
              <a:solidFill>
                <a:srgbClr val="004EEA"/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22017.7</c:v>
                </c:pt>
                <c:pt idx="1">
                  <c:v>236572.2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660066"/>
              </a:solidFill>
            </a:ln>
          </c:spPr>
          <c:dPt>
            <c:idx val="0"/>
            <c:bubble3D val="0"/>
            <c:spPr>
              <a:solidFill>
                <a:srgbClr val="99CCFF"/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bubble3D val="0"/>
            <c:spPr>
              <a:solidFill>
                <a:srgbClr val="004EEA"/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22246.400000000001</c:v>
                </c:pt>
                <c:pt idx="1">
                  <c:v>244712.4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660066"/>
              </a:solidFill>
            </a:ln>
          </c:spPr>
          <c:dPt>
            <c:idx val="0"/>
            <c:bubble3D val="0"/>
            <c:spPr>
              <a:solidFill>
                <a:srgbClr val="99CCFF"/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bubble3D val="0"/>
            <c:spPr>
              <a:solidFill>
                <a:srgbClr val="004EEA"/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20105</c:v>
                </c:pt>
                <c:pt idx="1">
                  <c:v>244712.4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4036179215954601E-2"/>
          <c:y val="0"/>
          <c:w val="0.93192764156809771"/>
          <c:h val="0.8269749838220767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669900"/>
            </a:solidFill>
            <a:ln>
              <a:solidFill>
                <a:srgbClr val="0066FF"/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0033CC"/>
              </a:solidFill>
              <a:ln>
                <a:solidFill>
                  <a:srgbClr val="0066FF"/>
                </a:solidFill>
              </a:ln>
            </c:spPr>
          </c:dPt>
          <c:dPt>
            <c:idx val="1"/>
            <c:invertIfNegative val="0"/>
            <c:bubble3D val="0"/>
            <c:spPr>
              <a:solidFill>
                <a:schemeClr val="bg2">
                  <a:lumMod val="60000"/>
                  <a:lumOff val="40000"/>
                </a:schemeClr>
              </a:solidFill>
              <a:ln>
                <a:solidFill>
                  <a:srgbClr val="0066FF"/>
                </a:solidFill>
              </a:ln>
            </c:spPr>
          </c:dPt>
          <c:dPt>
            <c:idx val="2"/>
            <c:invertIfNegative val="0"/>
            <c:bubble3D val="0"/>
            <c:spPr>
              <a:solidFill>
                <a:schemeClr val="bg2">
                  <a:lumMod val="20000"/>
                  <a:lumOff val="80000"/>
                </a:schemeClr>
              </a:solidFill>
              <a:ln>
                <a:solidFill>
                  <a:srgbClr val="0066FF"/>
                </a:solidFill>
              </a:ln>
            </c:spPr>
          </c:dPt>
          <c:dLbls>
            <c:dLbl>
              <c:idx val="0"/>
              <c:layout>
                <c:manualLayout>
                  <c:x val="-9.2825943316241482E-3"/>
                  <c:y val="-0.3882860381653898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6.1883962210826995E-3"/>
                  <c:y val="-0.3957530773608828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0"/>
                  <c:y val="-0.3584178813834421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0">
                    <a:solidFill>
                      <a:srgbClr val="0000FF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22017.7</c:v>
                </c:pt>
                <c:pt idx="1">
                  <c:v>22246.400000000001</c:v>
                </c:pt>
                <c:pt idx="2">
                  <c:v>20105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36218256"/>
        <c:axId val="436219432"/>
      </c:barChart>
      <c:catAx>
        <c:axId val="4362182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srgbClr val="0000FF"/>
            </a:solidFill>
          </a:ln>
        </c:spPr>
        <c:txPr>
          <a:bodyPr/>
          <a:lstStyle/>
          <a:p>
            <a:pPr>
              <a:defRPr sz="1200">
                <a:solidFill>
                  <a:srgbClr val="0000FF"/>
                </a:solidFill>
                <a:latin typeface="Bookman Old Style" pitchFamily="18" charset="0"/>
              </a:defRPr>
            </a:pPr>
            <a:endParaRPr lang="ru-RU"/>
          </a:p>
        </c:txPr>
        <c:crossAx val="436219432"/>
        <c:crosses val="autoZero"/>
        <c:auto val="1"/>
        <c:lblAlgn val="ctr"/>
        <c:lblOffset val="100"/>
        <c:noMultiLvlLbl val="0"/>
      </c:catAx>
      <c:valAx>
        <c:axId val="436219432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43621825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2338124046824031E-2"/>
          <c:y val="0.2480675758249084"/>
          <c:w val="0.91289578935673799"/>
          <c:h val="0.75193242417509165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rgbClr val="0000FF"/>
              </a:solidFill>
            </a:ln>
          </c:spPr>
          <c:marker>
            <c:spPr>
              <a:solidFill>
                <a:srgbClr val="C00000"/>
              </a:solidFill>
              <a:ln>
                <a:solidFill>
                  <a:srgbClr val="0000FF"/>
                </a:solidFill>
              </a:ln>
            </c:spPr>
          </c:marker>
          <c:dPt>
            <c:idx val="1"/>
            <c:marker>
              <c:spPr>
                <a:solidFill>
                  <a:srgbClr val="C00000"/>
                </a:solidFill>
                <a:ln>
                  <a:solidFill>
                    <a:srgbClr val="FFCC00"/>
                  </a:solidFill>
                </a:ln>
              </c:spPr>
            </c:marker>
            <c:bubble3D val="0"/>
            <c:spPr>
              <a:ln>
                <a:solidFill>
                  <a:srgbClr val="FFCC00"/>
                </a:solidFill>
              </a:ln>
            </c:spPr>
          </c:dPt>
          <c:dPt>
            <c:idx val="2"/>
            <c:marker>
              <c:spPr>
                <a:solidFill>
                  <a:srgbClr val="C00000"/>
                </a:solidFill>
                <a:ln>
                  <a:solidFill>
                    <a:srgbClr val="FFCC00"/>
                  </a:solidFill>
                </a:ln>
              </c:spPr>
            </c:marker>
            <c:bubble3D val="0"/>
            <c:spPr>
              <a:ln>
                <a:solidFill>
                  <a:srgbClr val="FFCC00"/>
                </a:solidFill>
              </a:ln>
            </c:spPr>
          </c:dPt>
          <c:cat>
            <c:numRef>
              <c:f>Лист1!$A$2:$A$4</c:f>
              <c:numCache>
                <c:formatCode>General</c:formatCode>
                <c:ptCount val="3"/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22017.7</c:v>
                </c:pt>
                <c:pt idx="1">
                  <c:v>22246.400000000001</c:v>
                </c:pt>
                <c:pt idx="2">
                  <c:v>20105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27130144"/>
        <c:axId val="427119560"/>
      </c:lineChart>
      <c:catAx>
        <c:axId val="42713014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427119560"/>
        <c:crosses val="autoZero"/>
        <c:auto val="1"/>
        <c:lblAlgn val="ctr"/>
        <c:lblOffset val="100"/>
        <c:noMultiLvlLbl val="0"/>
      </c:catAx>
      <c:valAx>
        <c:axId val="427119560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42713014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7159507529466523E-2"/>
          <c:y val="1.8261474033749361E-2"/>
          <c:w val="0.8051531923450197"/>
          <c:h val="0.82253283585774317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rgbClr val="008080"/>
            </a:solidFill>
          </c:spPr>
          <c:invertIfNegative val="0"/>
          <c:dLbls>
            <c:dLbl>
              <c:idx val="0"/>
              <c:layout>
                <c:manualLayout>
                  <c:x val="1.4575974570318632E-3"/>
                  <c:y val="0.202089814094730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4.3727923710955904E-3"/>
                  <c:y val="0.1929039134540607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7.2879872851593303E-3"/>
                  <c:y val="0.189535846325716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1.0203182199223042E-2"/>
                  <c:y val="0.1861675863175697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Педагогические работники дошкольных учреждений</c:v>
                </c:pt>
                <c:pt idx="1">
                  <c:v>Педагогические работники общего образования</c:v>
                </c:pt>
                <c:pt idx="2">
                  <c:v>Педагогические рабтники дополнительного образования детей</c:v>
                </c:pt>
                <c:pt idx="3">
                  <c:v>Работники учреждений культуры</c:v>
                </c:pt>
              </c:strCache>
            </c:strRef>
          </c:cat>
          <c:val>
            <c:numRef>
              <c:f>Лист1!$B$2:$B$5</c:f>
              <c:numCache>
                <c:formatCode>#,##0.0</c:formatCode>
                <c:ptCount val="4"/>
                <c:pt idx="0">
                  <c:v>18248</c:v>
                </c:pt>
                <c:pt idx="1">
                  <c:v>23908</c:v>
                </c:pt>
                <c:pt idx="2">
                  <c:v>24207</c:v>
                </c:pt>
                <c:pt idx="3">
                  <c:v>22273.200000000001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rgbClr val="2DC8FF"/>
            </a:solidFill>
          </c:spPr>
          <c:invertIfNegative val="0"/>
          <c:dLbls>
            <c:dLbl>
              <c:idx val="0"/>
              <c:layout>
                <c:manualLayout>
                  <c:x val="8.745584742191179E-3"/>
                  <c:y val="0.1932102065819850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8.745584742191179E-3"/>
                  <c:y val="0.1681019817242528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0203182199223042E-2"/>
                  <c:y val="0.1681019817242528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1.4575974570318632E-3"/>
                  <c:y val="0.1733073254206322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Педагогические работники дошкольных учреждений</c:v>
                </c:pt>
                <c:pt idx="1">
                  <c:v>Педагогические работники общего образования</c:v>
                </c:pt>
                <c:pt idx="2">
                  <c:v>Педагогические рабтники дополнительного образования детей</c:v>
                </c:pt>
                <c:pt idx="3">
                  <c:v>Работники учреждений культуры</c:v>
                </c:pt>
              </c:strCache>
            </c:strRef>
          </c:cat>
          <c:val>
            <c:numRef>
              <c:f>Лист1!$C$2:$C$5</c:f>
              <c:numCache>
                <c:formatCode>#,##0.0</c:formatCode>
                <c:ptCount val="4"/>
                <c:pt idx="0">
                  <c:v>21316</c:v>
                </c:pt>
                <c:pt idx="1">
                  <c:v>27552</c:v>
                </c:pt>
                <c:pt idx="2">
                  <c:v>24632</c:v>
                </c:pt>
                <c:pt idx="3">
                  <c:v>24982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rgbClr val="FFC58B"/>
            </a:solidFill>
          </c:spPr>
          <c:invertIfNegative val="0"/>
          <c:dLbls>
            <c:dLbl>
              <c:idx val="0"/>
              <c:layout>
                <c:manualLayout>
                  <c:x val="8.745584742191179E-3"/>
                  <c:y val="0.1873923730696589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4.3727923710955904E-3"/>
                  <c:y val="0.1359513294819094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5.8303898281274495E-3"/>
                  <c:y val="0.134114149353775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8.745584742191179E-3"/>
                  <c:y val="0.1858614860694494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Педагогические работники дошкольных учреждений</c:v>
                </c:pt>
                <c:pt idx="1">
                  <c:v>Педагогические работники общего образования</c:v>
                </c:pt>
                <c:pt idx="2">
                  <c:v>Педагогические рабтники дополнительного образования детей</c:v>
                </c:pt>
                <c:pt idx="3">
                  <c:v>Работники учреждений культуры</c:v>
                </c:pt>
              </c:strCache>
            </c:strRef>
          </c:cat>
          <c:val>
            <c:numRef>
              <c:f>Лист1!$D$2:$D$5</c:f>
              <c:numCache>
                <c:formatCode>#,##0.0</c:formatCode>
                <c:ptCount val="4"/>
                <c:pt idx="0">
                  <c:v>22896.9</c:v>
                </c:pt>
                <c:pt idx="1">
                  <c:v>29654.6</c:v>
                </c:pt>
                <c:pt idx="2">
                  <c:v>27802</c:v>
                </c:pt>
                <c:pt idx="3">
                  <c:v>25777.599999999999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gapDepth val="109"/>
        <c:shape val="cylinder"/>
        <c:axId val="427120736"/>
        <c:axId val="427121128"/>
        <c:axId val="0"/>
      </c:bar3DChart>
      <c:catAx>
        <c:axId val="42712073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blipFill>
            <a:blip xmlns:r="http://schemas.openxmlformats.org/officeDocument/2006/relationships" r:embed="rId1"/>
            <a:tile tx="0" ty="0" sx="100000" sy="100000" flip="none" algn="tl"/>
          </a:blipFill>
        </c:spPr>
        <c:txPr>
          <a:bodyPr/>
          <a:lstStyle/>
          <a:p>
            <a:pPr>
              <a:defRPr sz="1200">
                <a:solidFill>
                  <a:schemeClr val="bg1"/>
                </a:solidFill>
                <a:latin typeface="Bookman Old Style" pitchFamily="18" charset="0"/>
              </a:defRPr>
            </a:pPr>
            <a:endParaRPr lang="ru-RU"/>
          </a:p>
        </c:txPr>
        <c:crossAx val="427121128"/>
        <c:crosses val="autoZero"/>
        <c:auto val="1"/>
        <c:lblAlgn val="ctr"/>
        <c:lblOffset val="100"/>
        <c:noMultiLvlLbl val="0"/>
      </c:catAx>
      <c:valAx>
        <c:axId val="427121128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solidFill>
                  <a:schemeClr val="bg1"/>
                </a:solidFill>
                <a:latin typeface="Book Antiqua" pitchFamily="18" charset="0"/>
              </a:defRPr>
            </a:pPr>
            <a:endParaRPr lang="ru-RU"/>
          </a:p>
        </c:txPr>
        <c:crossAx val="427120736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sz="1600">
              <a:solidFill>
                <a:schemeClr val="bg1"/>
              </a:solidFill>
              <a:latin typeface="Bookman Old Style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charts/chart4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  <c:spPr>
        <a:solidFill>
          <a:schemeClr val="accent6">
            <a:lumMod val="20000"/>
            <a:lumOff val="80000"/>
          </a:schemeClr>
        </a:solidFill>
        <a:ln>
          <a:solidFill>
            <a:srgbClr val="FF6801"/>
          </a:solidFill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3208811034975118"/>
          <c:y val="6.1297838887466614E-2"/>
          <c:w val="0.46750401317763135"/>
          <c:h val="0.818777382223231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Средства местного бюджета</c:v>
                </c:pt>
              </c:strCache>
            </c:strRef>
          </c:tx>
          <c:spPr>
            <a:solidFill>
              <a:srgbClr val="FF6801"/>
            </a:solidFill>
          </c:spPr>
          <c:invertIfNegative val="0"/>
          <c:dLbls>
            <c:dLbl>
              <c:idx val="0"/>
              <c:layout>
                <c:manualLayout>
                  <c:x val="1.4697441025071278E-3"/>
                  <c:y val="0.2262127879510977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4.409232307521411E-3"/>
                  <c:y val="0.1840375224008927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5.8789764100285174E-3"/>
                  <c:y val="0.1418622568506882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 b="1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2018 год</c:v>
                </c:pt>
                <c:pt idx="1">
                  <c:v>2019 год</c:v>
                </c:pt>
                <c:pt idx="2">
                  <c:v>2020 год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3264.7</c:v>
                </c:pt>
                <c:pt idx="1">
                  <c:v>3463.2</c:v>
                </c:pt>
                <c:pt idx="2">
                  <c:v>3665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Средства областного бюджета</c:v>
                </c:pt>
              </c:strCache>
            </c:strRef>
          </c:tx>
          <c:spPr>
            <a:solidFill>
              <a:srgbClr val="2FBB2F"/>
            </a:solidFill>
          </c:spPr>
          <c:invertIfNegative val="0"/>
          <c:dLbls>
            <c:dLbl>
              <c:idx val="0"/>
              <c:layout>
                <c:manualLayout>
                  <c:x val="4.4092323075214344E-3"/>
                  <c:y val="0.2492174782512094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8.818464615042822E-3"/>
                  <c:y val="0.283724513701376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7.3487205125356524E-3"/>
                  <c:y val="0.2453833632011906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 b="1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2018 год</c:v>
                </c:pt>
                <c:pt idx="1">
                  <c:v>2019 год</c:v>
                </c:pt>
                <c:pt idx="2">
                  <c:v>2020 год</c:v>
                </c:pt>
              </c:strCache>
            </c:strRef>
          </c:cat>
          <c:val>
            <c:numRef>
              <c:f>Лист1!$C$2:$C$4</c:f>
              <c:numCache>
                <c:formatCode>#,##0.0</c:formatCode>
                <c:ptCount val="3"/>
                <c:pt idx="0">
                  <c:v>2647.7</c:v>
                </c:pt>
                <c:pt idx="1">
                  <c:v>2520.6</c:v>
                </c:pt>
                <c:pt idx="2">
                  <c:v>2575.8000000000002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442900472"/>
        <c:axId val="442899296"/>
        <c:axId val="0"/>
      </c:bar3DChart>
      <c:catAx>
        <c:axId val="44290047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>
                <a:solidFill>
                  <a:srgbClr val="003300"/>
                </a:solidFill>
                <a:latin typeface="Bookman Old Style" pitchFamily="18" charset="0"/>
              </a:defRPr>
            </a:pPr>
            <a:endParaRPr lang="ru-RU"/>
          </a:p>
        </c:txPr>
        <c:crossAx val="442899296"/>
        <c:crosses val="autoZero"/>
        <c:auto val="1"/>
        <c:lblAlgn val="ctr"/>
        <c:lblOffset val="100"/>
        <c:noMultiLvlLbl val="0"/>
      </c:catAx>
      <c:valAx>
        <c:axId val="442899296"/>
        <c:scaling>
          <c:orientation val="minMax"/>
        </c:scaling>
        <c:delete val="0"/>
        <c:axPos val="l"/>
        <c:majorGridlines>
          <c:spPr>
            <a:ln>
              <a:solidFill>
                <a:srgbClr val="006600"/>
              </a:solidFill>
            </a:ln>
          </c:spPr>
        </c:majorGridlines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solidFill>
                  <a:srgbClr val="003300"/>
                </a:solidFill>
                <a:latin typeface="Book Antiqua" pitchFamily="18" charset="0"/>
              </a:defRPr>
            </a:pPr>
            <a:endParaRPr lang="ru-RU"/>
          </a:p>
        </c:txPr>
        <c:crossAx val="44290047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3885030121680264"/>
          <c:y val="0.30375067021538682"/>
          <c:w val="0.29799523902195668"/>
          <c:h val="0.33882104886896736"/>
        </c:manualLayout>
      </c:layout>
      <c:overlay val="0"/>
      <c:txPr>
        <a:bodyPr/>
        <a:lstStyle/>
        <a:p>
          <a:pPr>
            <a:defRPr sz="1400">
              <a:solidFill>
                <a:srgbClr val="003300"/>
              </a:solidFill>
              <a:latin typeface="Bookman Old Style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  <c:spPr>
        <a:gradFill flip="none" rotWithShape="1">
          <a:gsLst>
            <a:gs pos="0">
              <a:srgbClr val="1F497D">
                <a:lumMod val="20000"/>
                <a:lumOff val="80000"/>
                <a:shade val="30000"/>
                <a:satMod val="115000"/>
              </a:srgbClr>
            </a:gs>
            <a:gs pos="50000">
              <a:srgbClr val="1F497D">
                <a:lumMod val="20000"/>
                <a:lumOff val="80000"/>
                <a:shade val="67500"/>
                <a:satMod val="115000"/>
              </a:srgbClr>
            </a:gs>
            <a:gs pos="100000">
              <a:srgbClr val="1F497D">
                <a:lumMod val="20000"/>
                <a:lumOff val="80000"/>
                <a:shade val="100000"/>
                <a:satMod val="115000"/>
              </a:srgbClr>
            </a:gs>
          </a:gsLst>
          <a:lin ang="5400000" scaled="1"/>
          <a:tileRect/>
        </a:gradFill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855024772986489"/>
          <c:y val="4.4381893002879563E-2"/>
          <c:w val="0.87730005890330864"/>
          <c:h val="0.84826230993491158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Программные расходы</c:v>
                </c:pt>
              </c:strCache>
            </c:strRef>
          </c:tx>
          <c:spPr>
            <a:solidFill>
              <a:srgbClr val="005AB4"/>
            </a:solidFill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0079F2">
                      <a:shade val="30000"/>
                      <a:satMod val="115000"/>
                    </a:srgbClr>
                  </a:gs>
                  <a:gs pos="50000">
                    <a:srgbClr val="0079F2">
                      <a:shade val="67500"/>
                      <a:satMod val="115000"/>
                    </a:srgbClr>
                  </a:gs>
                  <a:gs pos="100000">
                    <a:srgbClr val="0079F2">
                      <a:shade val="100000"/>
                      <a:satMod val="115000"/>
                    </a:srgbClr>
                  </a:gs>
                </a:gsLst>
                <a:lin ang="13500000" scaled="1"/>
                <a:tileRect/>
              </a:gradFill>
            </c:spPr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rgbClr val="0079F2">
                      <a:shade val="30000"/>
                      <a:satMod val="115000"/>
                    </a:srgbClr>
                  </a:gs>
                  <a:gs pos="50000">
                    <a:srgbClr val="0079F2">
                      <a:shade val="67500"/>
                      <a:satMod val="115000"/>
                    </a:srgbClr>
                  </a:gs>
                  <a:gs pos="100000">
                    <a:srgbClr val="0079F2">
                      <a:shade val="100000"/>
                      <a:satMod val="115000"/>
                    </a:srgbClr>
                  </a:gs>
                </a:gsLst>
                <a:lin ang="13500000" scaled="1"/>
                <a:tileRect/>
              </a:gradFill>
            </c:spPr>
          </c:dPt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rgbClr val="0079F2">
                      <a:shade val="30000"/>
                      <a:satMod val="115000"/>
                    </a:srgbClr>
                  </a:gs>
                  <a:gs pos="50000">
                    <a:srgbClr val="0079F2">
                      <a:shade val="67500"/>
                      <a:satMod val="115000"/>
                    </a:srgbClr>
                  </a:gs>
                  <a:gs pos="100000">
                    <a:srgbClr val="0079F2">
                      <a:shade val="100000"/>
                      <a:satMod val="115000"/>
                    </a:srgbClr>
                  </a:gs>
                </a:gsLst>
                <a:lin ang="13500000" scaled="1"/>
                <a:tileRect/>
              </a:gradFill>
            </c:spPr>
          </c:dPt>
          <c:dLbls>
            <c:dLbl>
              <c:idx val="0"/>
              <c:spPr>
                <a:blipFill>
                  <a:blip xmlns:r="http://schemas.openxmlformats.org/officeDocument/2006/relationships" r:embed="rId1"/>
                  <a:tile tx="0" ty="0" sx="100000" sy="100000" flip="none" algn="tl"/>
                </a:blipFill>
              </c:spPr>
              <c:txPr>
                <a:bodyPr/>
                <a:lstStyle/>
                <a:p>
                  <a:pPr>
                    <a:defRPr sz="1400" b="1">
                      <a:solidFill>
                        <a:srgbClr val="003366"/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blipFill>
                <a:blip xmlns:r="http://schemas.openxmlformats.org/officeDocument/2006/relationships" r:embed="rId1"/>
                <a:tile tx="0" ty="0" sx="100000" sy="100000" flip="none" algn="tl"/>
              </a:blipFill>
            </c:spPr>
            <c:txPr>
              <a:bodyPr/>
              <a:lstStyle/>
              <a:p>
                <a:pPr>
                  <a:defRPr sz="1300" b="1">
                    <a:solidFill>
                      <a:srgbClr val="003366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2018 год</c:v>
                </c:pt>
                <c:pt idx="1">
                  <c:v>2019 год</c:v>
                </c:pt>
                <c:pt idx="2">
                  <c:v>2020 год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251592.7</c:v>
                </c:pt>
                <c:pt idx="1">
                  <c:v>258893.7</c:v>
                </c:pt>
                <c:pt idx="2">
                  <c:v>270815.59999999998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Непрограммные расходы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dLbls>
            <c:dLbl>
              <c:idx val="0"/>
              <c:layout>
                <c:manualLayout>
                  <c:x val="1.8180654126942527E-2"/>
                  <c:y val="-0.1799342697554678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</a:rPr>
                      <a:t>9 997,2</a:t>
                    </a:r>
                    <a:endParaRPr lang="en-US" dirty="0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0199525853059641"/>
                      <c:h val="5.909903688862158E-2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1.8927746257948741E-2"/>
                  <c:y val="-0.1872653517425267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</a:rPr>
                      <a:t>8</a:t>
                    </a:r>
                    <a:r>
                      <a:rPr lang="en-US" baseline="0" dirty="0" smtClean="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</a:rPr>
                      <a:t> 065,1</a:t>
                    </a:r>
                    <a:endParaRPr lang="en-US" dirty="0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7036478056110416E-2"/>
                  <c:y val="-0.13042995222753029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</a:rPr>
                      <a:t>11</a:t>
                    </a:r>
                    <a:r>
                      <a:rPr lang="en-US" baseline="0" dirty="0" smtClean="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</a:rPr>
                      <a:t> 814,9</a:t>
                    </a:r>
                    <a:endParaRPr lang="en-US" dirty="0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blipFill>
                <a:blip xmlns:r="http://schemas.openxmlformats.org/officeDocument/2006/relationships" r:embed="rId2"/>
                <a:tile tx="0" ty="0" sx="100000" sy="100000" flip="none" algn="tl"/>
              </a:blipFill>
            </c:spPr>
            <c:txPr>
              <a:bodyPr/>
              <a:lstStyle/>
              <a:p>
                <a:pPr>
                  <a:defRPr sz="1400" b="1">
                    <a:solidFill>
                      <a:srgbClr val="6600FF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2018 год</c:v>
                </c:pt>
                <c:pt idx="1">
                  <c:v>2019 год</c:v>
                </c:pt>
                <c:pt idx="2">
                  <c:v>2020 год</c:v>
                </c:pt>
              </c:strCache>
            </c:strRef>
          </c:cat>
          <c:val>
            <c:numRef>
              <c:f>Лист1!$C$2:$C$4</c:f>
              <c:numCache>
                <c:formatCode>#,##0.0</c:formatCode>
                <c:ptCount val="3"/>
                <c:pt idx="0">
                  <c:v>9997.2000000000007</c:v>
                </c:pt>
                <c:pt idx="1">
                  <c:v>8065.1</c:v>
                </c:pt>
                <c:pt idx="2">
                  <c:v>11814.9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35"/>
        <c:gapDepth val="79"/>
        <c:shape val="box"/>
        <c:axId val="416358704"/>
        <c:axId val="416359880"/>
        <c:axId val="0"/>
      </c:bar3DChart>
      <c:catAx>
        <c:axId val="41635870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>
                <a:solidFill>
                  <a:srgbClr val="003366"/>
                </a:solidFill>
                <a:latin typeface="Bookman Old Style" pitchFamily="18" charset="0"/>
              </a:defRPr>
            </a:pPr>
            <a:endParaRPr lang="ru-RU"/>
          </a:p>
        </c:txPr>
        <c:crossAx val="416359880"/>
        <c:crosses val="autoZero"/>
        <c:auto val="1"/>
        <c:lblAlgn val="ctr"/>
        <c:lblOffset val="100"/>
        <c:noMultiLvlLbl val="0"/>
      </c:catAx>
      <c:valAx>
        <c:axId val="416359880"/>
        <c:scaling>
          <c:orientation val="minMax"/>
        </c:scaling>
        <c:delete val="0"/>
        <c:axPos val="l"/>
        <c:majorGridlines>
          <c:spPr>
            <a:ln>
              <a:solidFill>
                <a:srgbClr val="0066CC"/>
              </a:solidFill>
            </a:ln>
          </c:spPr>
        </c:majorGridlines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solidFill>
                  <a:srgbClr val="003366"/>
                </a:solidFill>
                <a:latin typeface="Book Antiqua" pitchFamily="18" charset="0"/>
              </a:defRPr>
            </a:pPr>
            <a:endParaRPr lang="ru-RU"/>
          </a:p>
        </c:txPr>
        <c:crossAx val="41635870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5.7973431388979382E-2"/>
          <c:y val="2.5998069180052799E-3"/>
          <c:w val="0.72337809154669663"/>
          <c:h val="8.8924894421013895E-2"/>
        </c:manualLayout>
      </c:layout>
      <c:overlay val="0"/>
      <c:spPr>
        <a:gradFill flip="none" rotWithShape="1">
          <a:gsLst>
            <a:gs pos="0">
              <a:srgbClr val="4F81BD">
                <a:tint val="66000"/>
                <a:satMod val="160000"/>
              </a:srgbClr>
            </a:gs>
            <a:gs pos="50000">
              <a:srgbClr val="4F81BD">
                <a:tint val="44500"/>
                <a:satMod val="160000"/>
              </a:srgbClr>
            </a:gs>
            <a:gs pos="100000">
              <a:srgbClr val="4F81BD">
                <a:tint val="23500"/>
                <a:satMod val="160000"/>
              </a:srgbClr>
            </a:gs>
          </a:gsLst>
          <a:lin ang="13500000" scaled="1"/>
          <a:tileRect/>
        </a:gradFill>
      </c:spPr>
      <c:txPr>
        <a:bodyPr/>
        <a:lstStyle/>
        <a:p>
          <a:pPr>
            <a:defRPr sz="1400">
              <a:solidFill>
                <a:srgbClr val="003366"/>
              </a:solidFill>
              <a:latin typeface="Book Antiqua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3">
    <c:autoUpdate val="0"/>
  </c:externalData>
</c:chartSpace>
</file>

<file path=ppt/charts/chart4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5827942194457024E-2"/>
          <c:y val="7.1025628478545814E-3"/>
          <c:w val="0.68384468224069406"/>
          <c:h val="0.9625000000000000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rgbClr val="99FF66"/>
              </a:solidFill>
              <a:ln>
                <a:solidFill>
                  <a:srgbClr val="00FF00"/>
                </a:solidFill>
              </a:ln>
            </c:spPr>
          </c:dPt>
          <c:dPt>
            <c:idx val="1"/>
            <c:bubble3D val="0"/>
            <c:spPr>
              <a:solidFill>
                <a:srgbClr val="33CCCC"/>
              </a:solidFill>
              <a:ln>
                <a:solidFill>
                  <a:srgbClr val="009999"/>
                </a:solidFill>
              </a:ln>
            </c:spPr>
          </c:dPt>
          <c:dLbls>
            <c:dLbl>
              <c:idx val="0"/>
              <c:layout>
                <c:manualLayout>
                  <c:x val="-0.2358517064412198"/>
                  <c:y val="-5.18310465503832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.25138459078023601"/>
                  <c:y val="-0.1577356789416560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rgbClr val="FFFFCC"/>
              </a:solidFill>
            </c:spPr>
            <c:txPr>
              <a:bodyPr/>
              <a:lstStyle/>
              <a:p>
                <a:pPr>
                  <a:defRPr sz="1400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>
                  <a:solidFill>
                    <a:srgbClr val="0000FF"/>
                  </a:solidFill>
                </a:ln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Обеспечивающая подпрограмма</c:v>
                </c:pt>
                <c:pt idx="1">
                  <c:v>Обеспечение устойчивости и сбалансированности бюджетов поселений</c:v>
                </c:pt>
              </c:strCache>
            </c:strRef>
          </c:cat>
          <c:val>
            <c:numRef>
              <c:f>Лист1!$B$2:$B$3</c:f>
              <c:numCache>
                <c:formatCode>#,##0.0</c:formatCode>
                <c:ptCount val="2"/>
                <c:pt idx="0">
                  <c:v>5286.1</c:v>
                </c:pt>
                <c:pt idx="1">
                  <c:v>22744.3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62634796850529162"/>
          <c:y val="0.15952005332740818"/>
          <c:w val="0.37184174876626624"/>
          <c:h val="0.45237227914847095"/>
        </c:manualLayout>
      </c:layout>
      <c:overlay val="0"/>
      <c:txPr>
        <a:bodyPr/>
        <a:lstStyle/>
        <a:p>
          <a:pPr>
            <a:defRPr sz="1200">
              <a:solidFill>
                <a:srgbClr val="000099"/>
              </a:solidFill>
              <a:latin typeface="Bookman Old Style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txPr>
        <a:bodyPr/>
        <a:lstStyle/>
        <a:p>
          <a:pPr>
            <a:defRPr sz="1200">
              <a:solidFill>
                <a:srgbClr val="003399"/>
              </a:solidFill>
              <a:latin typeface="Bookman Old Style" pitchFamily="18" charset="0"/>
            </a:defRPr>
          </a:pPr>
          <a:endParaRPr lang="ru-RU"/>
        </a:p>
      </c:txPr>
    </c:title>
    <c:autoTitleDeleted val="0"/>
    <c:view3D>
      <c:rotX val="15"/>
      <c:rotY val="20"/>
      <c:rAngAx val="1"/>
    </c:view3D>
    <c:floor>
      <c:thickness val="0"/>
      <c:spPr>
        <a:ln>
          <a:solidFill>
            <a:schemeClr val="accent1"/>
          </a:solidFill>
        </a:ln>
      </c:spPr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Объем инвестиций в основной капитал, млн.руб.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accent5">
                  <a:lumMod val="50000"/>
                </a:schemeClr>
              </a:solidFill>
            </c:spPr>
          </c:dPt>
          <c:dPt>
            <c:idx val="1"/>
            <c:invertIfNegative val="0"/>
            <c:bubble3D val="0"/>
            <c:spPr>
              <a:solidFill>
                <a:schemeClr val="accent5">
                  <a:lumMod val="75000"/>
                </a:schemeClr>
              </a:solidFill>
            </c:spPr>
          </c:dPt>
          <c:dPt>
            <c:idx val="2"/>
            <c:invertIfNegative val="0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</c:spPr>
          </c:dPt>
          <c:dLbls>
            <c:dLbl>
              <c:idx val="0"/>
              <c:layout>
                <c:manualLayout>
                  <c:x val="4.3727923710955904E-3"/>
                  <c:y val="-9.44835494468868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5961796594549604E-2"/>
                  <c:y val="-6.92877874680591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2.2486153300039832E-2"/>
                  <c:y val="-6.00595411879300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rgbClr val="009999"/>
                </a:solidFill>
              </a:ln>
            </c:spPr>
            <c:txPr>
              <a:bodyPr/>
              <a:lstStyle/>
              <a:p>
                <a:pPr>
                  <a:defRPr sz="1200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2018 год</c:v>
                </c:pt>
                <c:pt idx="1">
                  <c:v>2019 год</c:v>
                </c:pt>
                <c:pt idx="2">
                  <c:v>2020 год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735.1</c:v>
                </c:pt>
                <c:pt idx="1">
                  <c:v>342.6</c:v>
                </c:pt>
                <c:pt idx="2">
                  <c:v>125.7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354467544"/>
        <c:axId val="354466760"/>
        <c:axId val="0"/>
      </c:bar3DChart>
      <c:catAx>
        <c:axId val="354467544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one"/>
        <c:crossAx val="354466760"/>
        <c:crosses val="autoZero"/>
        <c:auto val="1"/>
        <c:lblAlgn val="ctr"/>
        <c:lblOffset val="100"/>
        <c:noMultiLvlLbl val="0"/>
      </c:catAx>
      <c:valAx>
        <c:axId val="354466760"/>
        <c:scaling>
          <c:orientation val="minMax"/>
        </c:scaling>
        <c:delete val="0"/>
        <c:axPos val="l"/>
        <c:majorGridlines>
          <c:spPr>
            <a:ln>
              <a:solidFill>
                <a:schemeClr val="accent1"/>
              </a:solidFill>
            </a:ln>
          </c:spPr>
        </c:majorGridlines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100">
                <a:solidFill>
                  <a:srgbClr val="003399"/>
                </a:solidFill>
                <a:latin typeface="Book Antiqua" pitchFamily="18" charset="0"/>
              </a:defRPr>
            </a:pPr>
            <a:endParaRPr lang="ru-RU"/>
          </a:p>
        </c:txPr>
        <c:crossAx val="35446754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7647360675771904"/>
          <c:y val="0.17608703199644524"/>
          <c:w val="0.20617859399957367"/>
          <c:h val="0.32229231474280695"/>
        </c:manualLayout>
      </c:layout>
      <c:overlay val="0"/>
      <c:spPr>
        <a:ln w="19050">
          <a:solidFill>
            <a:schemeClr val="accent1"/>
          </a:solidFill>
        </a:ln>
      </c:spPr>
      <c:txPr>
        <a:bodyPr/>
        <a:lstStyle/>
        <a:p>
          <a:pPr>
            <a:defRPr sz="1200">
              <a:solidFill>
                <a:srgbClr val="003399"/>
              </a:solidFill>
              <a:latin typeface="Bookman Old Style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640585473208028"/>
          <c:y val="5.6241228745637403E-2"/>
          <c:w val="0.5123705668132873"/>
          <c:h val="0.76355409599954882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rgbClr val="0099FF"/>
              </a:solidFill>
              <a:ln>
                <a:solidFill>
                  <a:srgbClr val="0066FF"/>
                </a:solidFill>
              </a:ln>
            </c:spPr>
          </c:dPt>
          <c:dPt>
            <c:idx val="1"/>
            <c:bubble3D val="0"/>
            <c:spPr>
              <a:solidFill>
                <a:srgbClr val="FF6600"/>
              </a:solidFill>
              <a:ln>
                <a:solidFill>
                  <a:srgbClr val="FF3300"/>
                </a:solidFill>
              </a:ln>
            </c:spPr>
          </c:dPt>
          <c:dPt>
            <c:idx val="2"/>
            <c:bubble3D val="0"/>
            <c:spPr>
              <a:solidFill>
                <a:srgbClr val="00CC00"/>
              </a:solidFill>
              <a:ln>
                <a:solidFill>
                  <a:srgbClr val="006600"/>
                </a:solidFill>
              </a:ln>
            </c:spPr>
          </c:dPt>
          <c:dPt>
            <c:idx val="3"/>
            <c:bubble3D val="0"/>
            <c:spPr>
              <a:solidFill>
                <a:srgbClr val="9933FF"/>
              </a:solidFill>
              <a:ln>
                <a:solidFill>
                  <a:srgbClr val="6600FF"/>
                </a:solidFill>
              </a:ln>
            </c:spPr>
          </c:dPt>
          <c:dPt>
            <c:idx val="4"/>
            <c:bubble3D val="0"/>
            <c:spPr>
              <a:ln>
                <a:solidFill>
                  <a:srgbClr val="006666"/>
                </a:solidFill>
              </a:ln>
            </c:spPr>
          </c:dPt>
          <c:dPt>
            <c:idx val="5"/>
            <c:bubble3D val="0"/>
            <c:spPr>
              <a:solidFill>
                <a:srgbClr val="FF66CC"/>
              </a:solidFill>
              <a:ln>
                <a:solidFill>
                  <a:srgbClr val="CC00FF"/>
                </a:solidFill>
              </a:ln>
            </c:spPr>
          </c:dPt>
          <c:dLbls>
            <c:dLbl>
              <c:idx val="2"/>
              <c:layout>
                <c:manualLayout>
                  <c:x val="-1.3863942686970368E-2"/>
                  <c:y val="1.033028720909802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0"/>
                  <c:y val="2.06605744181960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2.3106571144950604E-3"/>
                  <c:y val="1.72171453484967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0"/>
                  <c:y val="-4.47645779060914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chemeClr val="tx1">
                        <a:lumMod val="95000"/>
                      </a:schemeClr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Лист1!$A$2:$A$7</c:f>
              <c:strCache>
                <c:ptCount val="6"/>
                <c:pt idx="0">
                  <c:v>Дошкольное образование</c:v>
                </c:pt>
                <c:pt idx="1">
                  <c:v>Общее образование</c:v>
                </c:pt>
                <c:pt idx="2">
                  <c:v>Дополнительное образование</c:v>
                </c:pt>
                <c:pt idx="3">
                  <c:v>Иная деятельность </c:v>
                </c:pt>
                <c:pt idx="4">
                  <c:v>Обеспечивающия подпрограмма</c:v>
                </c:pt>
                <c:pt idx="5">
                  <c:v>Соц.поддердка педагогических работников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25503.5</c:v>
                </c:pt>
                <c:pt idx="1">
                  <c:v>101182.1</c:v>
                </c:pt>
                <c:pt idx="2">
                  <c:v>6903.5</c:v>
                </c:pt>
                <c:pt idx="3">
                  <c:v>10540.9</c:v>
                </c:pt>
                <c:pt idx="4">
                  <c:v>6763.7</c:v>
                </c:pt>
                <c:pt idx="5">
                  <c:v>3781.2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legend>
      <c:legendPos val="r"/>
      <c:layout>
        <c:manualLayout>
          <c:xMode val="edge"/>
          <c:yMode val="edge"/>
          <c:x val="0.71282439155573496"/>
          <c:y val="7.6981517191116303E-2"/>
          <c:w val="0.27331178389701566"/>
          <c:h val="0.8234558905219681"/>
        </c:manualLayout>
      </c:layout>
      <c:overlay val="0"/>
      <c:txPr>
        <a:bodyPr/>
        <a:lstStyle/>
        <a:p>
          <a:pPr>
            <a:defRPr sz="1050">
              <a:solidFill>
                <a:srgbClr val="000099"/>
              </a:solidFill>
              <a:latin typeface="Century Schoolbook" panose="020406040505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  <c:spPr>
        <a:ln>
          <a:solidFill>
            <a:srgbClr val="0000FF"/>
          </a:solidFill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0"/>
          <c:w val="0.7296975186895609"/>
          <c:h val="0.87066251897937263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дома культуры</c:v>
                </c:pt>
              </c:strCache>
            </c:strRef>
          </c:tx>
          <c:spPr>
            <a:solidFill>
              <a:srgbClr val="00CCFF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00CCFF"/>
              </a:solidFill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pPr>
                      <a:defRPr sz="1200">
                        <a:solidFill>
                          <a:schemeClr val="bg1"/>
                        </a:solidFill>
                        <a:latin typeface="Bookman Old Style" pitchFamily="18" charset="0"/>
                      </a:defRPr>
                    </a:pPr>
                    <a:r>
                      <a:rPr lang="en-US" dirty="0" smtClean="0">
                        <a:solidFill>
                          <a:srgbClr val="0000FF"/>
                        </a:solidFill>
                      </a:rPr>
                      <a:t>28</a:t>
                    </a:r>
                    <a:r>
                      <a:rPr lang="en-US" baseline="0" dirty="0" smtClean="0">
                        <a:solidFill>
                          <a:srgbClr val="0000FF"/>
                        </a:solidFill>
                      </a:rPr>
                      <a:t> 601,0</a:t>
                    </a:r>
                    <a:endParaRPr lang="en-US" dirty="0">
                      <a:solidFill>
                        <a:srgbClr val="0000FF"/>
                      </a:solidFill>
                    </a:endParaRPr>
                  </a:p>
                </c:rich>
              </c:tx>
              <c:spPr>
                <a:solidFill>
                  <a:srgbClr val="FFFFCC"/>
                </a:solidFill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rgbClr val="FFFFCC"/>
              </a:solidFill>
            </c:spPr>
            <c:txPr>
              <a:bodyPr/>
              <a:lstStyle/>
              <a:p>
                <a:pPr>
                  <a:defRPr sz="1200">
                    <a:solidFill>
                      <a:srgbClr val="FFFF00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  <c:pt idx="0">
                  <c:v>2022</c:v>
                </c:pt>
              </c:numCache>
            </c:numRef>
          </c:cat>
          <c:val>
            <c:numRef>
              <c:f>Лист1!$B$2</c:f>
              <c:numCache>
                <c:formatCode>#,##0.0</c:formatCode>
                <c:ptCount val="1"/>
                <c:pt idx="0">
                  <c:v>28601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библиотеки</c:v>
                </c:pt>
              </c:strCache>
            </c:strRef>
          </c:tx>
          <c:spPr>
            <a:solidFill>
              <a:srgbClr val="FF7C80"/>
            </a:solidFill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rgbClr val="0000FF"/>
                        </a:solidFill>
                      </a:rPr>
                      <a:t>11</a:t>
                    </a:r>
                    <a:r>
                      <a:rPr lang="en-US" baseline="0" dirty="0" smtClean="0">
                        <a:solidFill>
                          <a:srgbClr val="0000FF"/>
                        </a:solidFill>
                      </a:rPr>
                      <a:t> 098,6</a:t>
                    </a:r>
                    <a:endParaRPr lang="en-US" dirty="0">
                      <a:solidFill>
                        <a:srgbClr val="0000FF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rgbClr val="FFFFCC"/>
              </a:solidFill>
            </c:spPr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  <c:pt idx="0">
                  <c:v>2022</c:v>
                </c:pt>
              </c:numCache>
            </c:numRef>
          </c:cat>
          <c:val>
            <c:numRef>
              <c:f>Лист1!$C$2</c:f>
              <c:numCache>
                <c:formatCode>#,##0.0</c:formatCode>
                <c:ptCount val="1"/>
                <c:pt idx="0">
                  <c:v>11098.6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музеи</c:v>
                </c:pt>
              </c:strCache>
            </c:strRef>
          </c:tx>
          <c:spPr>
            <a:solidFill>
              <a:srgbClr val="CC3300"/>
            </a:solidFill>
          </c:spPr>
          <c:invertIfNegative val="0"/>
          <c:dLbls>
            <c:dLbl>
              <c:idx val="0"/>
              <c:layout>
                <c:manualLayout>
                  <c:x val="3.655589367358525E-3"/>
                  <c:y val="-1.4456499368922685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rgbClr val="0000FF"/>
                        </a:solidFill>
                      </a:rPr>
                      <a:t>844,3</a:t>
                    </a:r>
                    <a:endParaRPr lang="en-US" dirty="0">
                      <a:solidFill>
                        <a:srgbClr val="0000FF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rgbClr val="FFFFCC"/>
              </a:solidFill>
            </c:spPr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  <c:pt idx="0">
                  <c:v>2022</c:v>
                </c:pt>
              </c:numCache>
            </c:numRef>
          </c:cat>
          <c:val>
            <c:numRef>
              <c:f>Лист1!$D$2</c:f>
              <c:numCache>
                <c:formatCode>#,##0.0</c:formatCode>
                <c:ptCount val="1"/>
                <c:pt idx="0">
                  <c:v>844.3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доп.образование</c:v>
                </c:pt>
              </c:strCache>
            </c:strRef>
          </c:tx>
          <c:spPr>
            <a:solidFill>
              <a:srgbClr val="00CC00"/>
            </a:solidFill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rgbClr val="0000FF"/>
                        </a:solidFill>
                      </a:rPr>
                      <a:t>3</a:t>
                    </a:r>
                    <a:r>
                      <a:rPr lang="en-US" baseline="0" dirty="0" smtClean="0">
                        <a:solidFill>
                          <a:srgbClr val="0000FF"/>
                        </a:solidFill>
                      </a:rPr>
                      <a:t> 914,0</a:t>
                    </a:r>
                    <a:endParaRPr lang="en-US" dirty="0">
                      <a:solidFill>
                        <a:srgbClr val="0000FF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rgbClr val="FFFFCC"/>
              </a:solidFill>
            </c:spPr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  <c:pt idx="0">
                  <c:v>2022</c:v>
                </c:pt>
              </c:numCache>
            </c:numRef>
          </c:cat>
          <c:val>
            <c:numRef>
              <c:f>Лист1!$E$2</c:f>
              <c:numCache>
                <c:formatCode>#,##0.0</c:formatCode>
                <c:ptCount val="1"/>
                <c:pt idx="0">
                  <c:v>3914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физкульрура и спорт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dLbls>
            <c:dLbl>
              <c:idx val="0"/>
              <c:layout>
                <c:manualLayout>
                  <c:x val="9.1389734183962412E-3"/>
                  <c:y val="-3.4695598485414189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rgbClr val="0000FF"/>
                        </a:solidFill>
                      </a:rPr>
                      <a:t>268,4</a:t>
                    </a:r>
                    <a:endParaRPr lang="en-US" dirty="0">
                      <a:solidFill>
                        <a:srgbClr val="0000FF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rgbClr val="FFFFCC"/>
              </a:solidFill>
            </c:spPr>
            <c:txPr>
              <a:bodyPr/>
              <a:lstStyle/>
              <a:p>
                <a:pPr algn="ctr">
                  <a:defRPr lang="ru-RU" sz="1200" b="0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  <c:pt idx="0">
                  <c:v>2022</c:v>
                </c:pt>
              </c:numCache>
            </c:numRef>
          </c:cat>
          <c:val>
            <c:numRef>
              <c:f>Лист1!$F$2</c:f>
              <c:numCache>
                <c:formatCode>#,##0.0</c:formatCode>
                <c:ptCount val="1"/>
                <c:pt idx="0">
                  <c:v>268.39999999999998</c:v>
                </c:pt>
              </c:numCache>
            </c:numRef>
          </c:val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иная деятельность</c:v>
                </c:pt>
              </c:strCache>
            </c:strRef>
          </c:tx>
          <c:spPr>
            <a:solidFill>
              <a:srgbClr val="0066CC"/>
            </a:solidFill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rgbClr val="0000FF"/>
                        </a:solidFill>
                      </a:rPr>
                      <a:t>14</a:t>
                    </a:r>
                    <a:r>
                      <a:rPr lang="en-US" baseline="0" dirty="0" smtClean="0">
                        <a:solidFill>
                          <a:srgbClr val="0000FF"/>
                        </a:solidFill>
                      </a:rPr>
                      <a:t> 050,0</a:t>
                    </a:r>
                    <a:endParaRPr lang="en-US" dirty="0">
                      <a:solidFill>
                        <a:srgbClr val="0000FF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rgbClr val="FFFFCC"/>
              </a:solidFill>
            </c:spPr>
            <c:txPr>
              <a:bodyPr/>
              <a:lstStyle/>
              <a:p>
                <a:pPr algn="ctr">
                  <a:defRPr lang="ru-RU" sz="1200" b="0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  <c:pt idx="0">
                  <c:v>2022</c:v>
                </c:pt>
              </c:numCache>
            </c:numRef>
          </c:cat>
          <c:val>
            <c:numRef>
              <c:f>Лист1!$G$2</c:f>
              <c:numCache>
                <c:formatCode>#,##0.0</c:formatCode>
                <c:ptCount val="1"/>
                <c:pt idx="0">
                  <c:v>14050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44078464"/>
        <c:axId val="444083560"/>
        <c:axId val="0"/>
      </c:bar3DChart>
      <c:catAx>
        <c:axId val="44407846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444083560"/>
        <c:crosses val="autoZero"/>
        <c:auto val="1"/>
        <c:lblAlgn val="ctr"/>
        <c:lblOffset val="100"/>
        <c:noMultiLvlLbl val="0"/>
      </c:catAx>
      <c:valAx>
        <c:axId val="444083560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44407846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7714266470013251"/>
          <c:y val="0.32857801774301953"/>
          <c:w val="0.2936627048137494"/>
          <c:h val="0.36020223943371371"/>
        </c:manualLayout>
      </c:layout>
      <c:overlay val="0"/>
      <c:txPr>
        <a:bodyPr/>
        <a:lstStyle/>
        <a:p>
          <a:pPr>
            <a:defRPr sz="1200">
              <a:solidFill>
                <a:srgbClr val="003366"/>
              </a:solidFill>
              <a:latin typeface="Century Schoolbook" panose="020406040505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  <c:spPr>
        <a:ln>
          <a:solidFill>
            <a:schemeClr val="accent1"/>
          </a:solidFill>
        </a:ln>
      </c:spPr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Финансирование проекта, тыс. руб.</c:v>
                </c:pt>
              </c:strCache>
            </c:strRef>
          </c:tx>
          <c:spPr>
            <a:solidFill>
              <a:srgbClr val="33CC33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009900"/>
              </a:solidFill>
            </c:spPr>
          </c:dPt>
          <c:dPt>
            <c:idx val="1"/>
            <c:invertIfNegative val="0"/>
            <c:bubble3D val="0"/>
            <c:spPr>
              <a:solidFill>
                <a:srgbClr val="00FFCC"/>
              </a:solidFill>
            </c:spPr>
          </c:dPt>
          <c:dPt>
            <c:idx val="2"/>
            <c:invertIfNegative val="0"/>
            <c:bubble3D val="0"/>
            <c:spPr>
              <a:solidFill>
                <a:srgbClr val="CCFF33"/>
              </a:solidFill>
            </c:spPr>
          </c:dPt>
          <c:dLbls>
            <c:dLbl>
              <c:idx val="0"/>
              <c:layout>
                <c:manualLayout>
                  <c:x val="0.12580728735058583"/>
                  <c:y val="7.19253416287078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7.2879872851593398E-3"/>
                  <c:y val="-0.1133802593362642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2.4567610767262431E-2"/>
                  <c:y val="-6.802855238306848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chemeClr val="accent1">
                    <a:lumMod val="75000"/>
                  </a:schemeClr>
                </a:solidFill>
              </a:ln>
            </c:spPr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Федеральный бюджет</c:v>
                </c:pt>
                <c:pt idx="1">
                  <c:v>Областной бюджет</c:v>
                </c:pt>
                <c:pt idx="2">
                  <c:v>Местный бюджет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1806.4</c:v>
                </c:pt>
                <c:pt idx="1">
                  <c:v>55.9</c:v>
                </c:pt>
                <c:pt idx="2">
                  <c:v>0.2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444077680"/>
        <c:axId val="444081992"/>
        <c:axId val="0"/>
      </c:bar3DChart>
      <c:catAx>
        <c:axId val="444077680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one"/>
        <c:crossAx val="444081992"/>
        <c:crosses val="autoZero"/>
        <c:auto val="1"/>
        <c:lblAlgn val="ctr"/>
        <c:lblOffset val="100"/>
        <c:noMultiLvlLbl val="0"/>
      </c:catAx>
      <c:valAx>
        <c:axId val="444081992"/>
        <c:scaling>
          <c:orientation val="minMax"/>
        </c:scaling>
        <c:delete val="0"/>
        <c:axPos val="l"/>
        <c:majorGridlines>
          <c:spPr>
            <a:ln>
              <a:solidFill>
                <a:schemeClr val="tx2">
                  <a:lumMod val="50000"/>
                </a:schemeClr>
              </a:solidFill>
            </a:ln>
          </c:spPr>
        </c:majorGridlines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100">
                <a:solidFill>
                  <a:schemeClr val="bg1"/>
                </a:solidFill>
                <a:latin typeface="Book Antiqua" pitchFamily="18" charset="0"/>
              </a:defRPr>
            </a:pPr>
            <a:endParaRPr lang="ru-RU"/>
          </a:p>
        </c:txPr>
        <c:crossAx val="44407768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9402807702605063"/>
          <c:y val="0.17197890710555969"/>
          <c:w val="0.28862412373124341"/>
          <c:h val="0.69635516688621857"/>
        </c:manualLayout>
      </c:layout>
      <c:overlay val="0"/>
      <c:spPr>
        <a:ln>
          <a:noFill/>
        </a:ln>
      </c:spPr>
      <c:txPr>
        <a:bodyPr/>
        <a:lstStyle/>
        <a:p>
          <a:pPr>
            <a:defRPr sz="1200">
              <a:solidFill>
                <a:schemeClr val="bg1"/>
              </a:solidFill>
              <a:latin typeface="Bookman Old Style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  <c:perspective val="5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4.9235835395596887E-2"/>
          <c:w val="0.65472887979326855"/>
          <c:h val="0.8816324249974020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Финансирование проекта, тыс. руб.</c:v>
                </c:pt>
              </c:strCache>
            </c:strRef>
          </c:tx>
          <c:dPt>
            <c:idx val="0"/>
            <c:bubble3D val="0"/>
            <c:spPr>
              <a:solidFill>
                <a:srgbClr val="6699FF"/>
              </a:solidFill>
              <a:ln w="50800">
                <a:solidFill>
                  <a:schemeClr val="lt1"/>
                </a:solidFill>
              </a:ln>
              <a:effectLst/>
              <a:sp3d contourW="50800">
                <a:contourClr>
                  <a:schemeClr val="lt1"/>
                </a:contourClr>
              </a:sp3d>
            </c:spPr>
          </c:dPt>
          <c:dPt>
            <c:idx val="1"/>
            <c:bubble3D val="0"/>
            <c:spPr>
              <a:solidFill>
                <a:srgbClr val="CC3300"/>
              </a:solidFill>
              <a:ln w="50800">
                <a:solidFill>
                  <a:schemeClr val="lt1"/>
                </a:solidFill>
              </a:ln>
              <a:effectLst/>
              <a:sp3d contourW="50800">
                <a:contourClr>
                  <a:schemeClr val="lt1"/>
                </a:contourClr>
              </a:sp3d>
            </c:spPr>
          </c:dPt>
          <c:dPt>
            <c:idx val="2"/>
            <c:bubble3D val="0"/>
            <c:spPr>
              <a:solidFill>
                <a:srgbClr val="00CC00"/>
              </a:solidFill>
              <a:ln w="50800">
                <a:solidFill>
                  <a:schemeClr val="lt1"/>
                </a:solidFill>
              </a:ln>
              <a:effectLst/>
              <a:sp3d contourW="50800">
                <a:contourClr>
                  <a:schemeClr val="lt1"/>
                </a:contourClr>
              </a:sp3d>
            </c:spPr>
          </c:dPt>
          <c:dLbls>
            <c:dLbl>
              <c:idx val="0"/>
              <c:layout>
                <c:manualLayout>
                  <c:x val="-2.4612164304976215E-3"/>
                  <c:y val="-5.4827892741001888E-3"/>
                </c:manualLayout>
              </c:layout>
              <c:spPr>
                <a:solidFill>
                  <a:srgbClr val="FFC000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dk1">
                          <a:lumMod val="75000"/>
                          <a:lumOff val="25000"/>
                        </a:schemeClr>
                      </a:solidFill>
                      <a:latin typeface="Bookman Old Style" panose="02050604050505020204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1.4090185265610218E-2"/>
                  <c:y val="0.12598506415810534"/>
                </c:manualLayout>
              </c:layout>
              <c:spPr>
                <a:solidFill>
                  <a:srgbClr val="FFC000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dk1">
                          <a:lumMod val="75000"/>
                          <a:lumOff val="25000"/>
                        </a:schemeClr>
                      </a:solidFill>
                      <a:latin typeface="Bookman Old Style" panose="02050604050505020204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0.14373498796458611"/>
                  <c:y val="2.0594610768749539E-2"/>
                </c:manualLayout>
              </c:layout>
              <c:spPr>
                <a:solidFill>
                  <a:srgbClr val="FFC000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dk1">
                          <a:lumMod val="75000"/>
                          <a:lumOff val="25000"/>
                        </a:schemeClr>
                      </a:solidFill>
                      <a:latin typeface="Bookman Old Style" panose="02050604050505020204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rgbClr val="FFC000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Century Schoolbook" panose="02040604050505020304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Федеральный бюджет</c:v>
                </c:pt>
                <c:pt idx="1">
                  <c:v>Областной бюджет</c:v>
                </c:pt>
                <c:pt idx="2">
                  <c:v>Местный бюджет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3276.8</c:v>
                </c:pt>
                <c:pt idx="1">
                  <c:v>489.6</c:v>
                </c:pt>
                <c:pt idx="2">
                  <c:v>198.2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8900348663856326"/>
          <c:y val="8.2213949378762141E-2"/>
          <c:w val="0.29462267763355526"/>
          <c:h val="0.84220354711073353"/>
        </c:manualLayout>
      </c:layout>
      <c:overlay val="0"/>
      <c:spPr>
        <a:solidFill>
          <a:schemeClr val="lt1">
            <a:alpha val="50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rgbClr val="000066"/>
              </a:solidFill>
              <a:latin typeface="Century Schoolbook" panose="02040604050505020304" pitchFamily="18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pattFill prst="dkDnDiag">
      <a:fgClr>
        <a:schemeClr val="lt1"/>
      </a:fgClr>
      <a:bgClr>
        <a:schemeClr val="dk1">
          <a:lumMod val="10000"/>
          <a:lumOff val="90000"/>
        </a:schemeClr>
      </a:bgClr>
    </a:patt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txPr>
        <a:bodyPr/>
        <a:lstStyle/>
        <a:p>
          <a:pPr>
            <a:defRPr sz="1200">
              <a:solidFill>
                <a:srgbClr val="003399"/>
              </a:solidFill>
              <a:latin typeface="Bookman Old Style" pitchFamily="18" charset="0"/>
            </a:defRPr>
          </a:pPr>
          <a:endParaRPr lang="ru-RU"/>
        </a:p>
      </c:txPr>
    </c:title>
    <c:autoTitleDeleted val="0"/>
    <c:view3D>
      <c:rotX val="15"/>
      <c:rotY val="20"/>
      <c:rAngAx val="1"/>
    </c:view3D>
    <c:floor>
      <c:thickness val="0"/>
      <c:spPr>
        <a:ln>
          <a:solidFill>
            <a:schemeClr val="accent1"/>
          </a:solidFill>
        </a:ln>
      </c:spPr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Среднегодовая численность населения, человек</c:v>
                </c:pt>
              </c:strCache>
            </c:strRef>
          </c:tx>
          <c:spPr>
            <a:solidFill>
              <a:schemeClr val="bg2">
                <a:lumMod val="75000"/>
              </a:schemeClr>
            </a:solidFill>
          </c:spPr>
          <c:invertIfNegative val="0"/>
          <c:dPt>
            <c:idx val="1"/>
            <c:invertIfNegative val="0"/>
            <c:bubble3D val="0"/>
            <c:spPr>
              <a:solidFill>
                <a:schemeClr val="bg2">
                  <a:lumMod val="60000"/>
                  <a:lumOff val="40000"/>
                </a:schemeClr>
              </a:solidFill>
            </c:spPr>
          </c:dPt>
          <c:dPt>
            <c:idx val="2"/>
            <c:invertIfNegative val="0"/>
            <c:bubble3D val="0"/>
            <c:spPr>
              <a:solidFill>
                <a:schemeClr val="bg2">
                  <a:lumMod val="40000"/>
                  <a:lumOff val="60000"/>
                </a:schemeClr>
              </a:solidFill>
            </c:spPr>
          </c:dPt>
          <c:dLbls>
            <c:dLbl>
              <c:idx val="0"/>
              <c:layout>
                <c:manualLayout>
                  <c:x val="4.3727923710955904E-3"/>
                  <c:y val="-9.44835494468868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5961796594549604E-2"/>
                  <c:y val="-6.92877874680591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2.2486153300039832E-2"/>
                  <c:y val="-6.00595411879300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chemeClr val="bg2">
                  <a:lumMod val="20000"/>
                  <a:lumOff val="80000"/>
                </a:schemeClr>
              </a:solidFill>
              <a:ln>
                <a:solidFill>
                  <a:srgbClr val="003399"/>
                </a:solidFill>
              </a:ln>
            </c:spPr>
            <c:txPr>
              <a:bodyPr/>
              <a:lstStyle/>
              <a:p>
                <a:pPr>
                  <a:defRPr sz="1200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2018 год</c:v>
                </c:pt>
                <c:pt idx="1">
                  <c:v>2019 год</c:v>
                </c:pt>
                <c:pt idx="2">
                  <c:v>2020 год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9242</c:v>
                </c:pt>
                <c:pt idx="1">
                  <c:v>9038</c:v>
                </c:pt>
                <c:pt idx="2">
                  <c:v>8785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354467152"/>
        <c:axId val="354469112"/>
        <c:axId val="0"/>
      </c:bar3DChart>
      <c:catAx>
        <c:axId val="354467152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one"/>
        <c:crossAx val="354469112"/>
        <c:crosses val="autoZero"/>
        <c:auto val="1"/>
        <c:lblAlgn val="ctr"/>
        <c:lblOffset val="100"/>
        <c:noMultiLvlLbl val="0"/>
      </c:catAx>
      <c:valAx>
        <c:axId val="354469112"/>
        <c:scaling>
          <c:orientation val="minMax"/>
        </c:scaling>
        <c:delete val="0"/>
        <c:axPos val="l"/>
        <c:majorGridlines>
          <c:spPr>
            <a:ln>
              <a:solidFill>
                <a:schemeClr val="accent1"/>
              </a:solidFill>
            </a:ln>
          </c:spPr>
        </c:majorGridlines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100">
                <a:solidFill>
                  <a:srgbClr val="003399"/>
                </a:solidFill>
                <a:latin typeface="Book Antiqua" pitchFamily="18" charset="0"/>
              </a:defRPr>
            </a:pPr>
            <a:endParaRPr lang="ru-RU"/>
          </a:p>
        </c:txPr>
        <c:crossAx val="35446715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7647360675771904"/>
          <c:y val="0.17608703199644529"/>
          <c:w val="0.20617859399957367"/>
          <c:h val="0.32229231474280706"/>
        </c:manualLayout>
      </c:layout>
      <c:overlay val="0"/>
      <c:spPr>
        <a:ln w="19050">
          <a:solidFill>
            <a:schemeClr val="accent1"/>
          </a:solidFill>
        </a:ln>
      </c:spPr>
      <c:txPr>
        <a:bodyPr/>
        <a:lstStyle/>
        <a:p>
          <a:pPr>
            <a:defRPr sz="1200">
              <a:solidFill>
                <a:srgbClr val="003399"/>
              </a:solidFill>
              <a:latin typeface="Bookman Old Style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txPr>
        <a:bodyPr/>
        <a:lstStyle/>
        <a:p>
          <a:pPr>
            <a:defRPr sz="1200">
              <a:solidFill>
                <a:srgbClr val="003399"/>
              </a:solidFill>
              <a:latin typeface="Bookman Old Style" pitchFamily="18" charset="0"/>
            </a:defRPr>
          </a:pPr>
          <a:endParaRPr lang="ru-RU"/>
        </a:p>
      </c:txPr>
    </c:title>
    <c:autoTitleDeleted val="0"/>
    <c:view3D>
      <c:rotX val="15"/>
      <c:rotY val="20"/>
      <c:rAngAx val="1"/>
    </c:view3D>
    <c:floor>
      <c:thickness val="0"/>
      <c:spPr>
        <a:ln>
          <a:solidFill>
            <a:schemeClr val="accent1"/>
          </a:solidFill>
        </a:ln>
      </c:spPr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Фонд заработной платы, млн. рублей</c:v>
                </c:pt>
              </c:strCache>
            </c:strRef>
          </c:tx>
          <c:spPr>
            <a:solidFill>
              <a:schemeClr val="bg2">
                <a:lumMod val="75000"/>
              </a:schemeClr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757575"/>
              </a:solidFill>
            </c:spPr>
          </c:dPt>
          <c:dPt>
            <c:idx val="1"/>
            <c:invertIfNegative val="0"/>
            <c:bubble3D val="0"/>
            <c:spPr>
              <a:solidFill>
                <a:srgbClr val="A5A5A5"/>
              </a:solidFill>
            </c:spPr>
          </c:dPt>
          <c:dPt>
            <c:idx val="2"/>
            <c:invertIfNegative val="0"/>
            <c:bubble3D val="0"/>
            <c:spPr>
              <a:solidFill>
                <a:schemeClr val="tx1">
                  <a:lumMod val="85000"/>
                </a:schemeClr>
              </a:solidFill>
            </c:spPr>
          </c:dPt>
          <c:dLbls>
            <c:dLbl>
              <c:idx val="0"/>
              <c:layout>
                <c:manualLayout>
                  <c:x val="1.0155292399205162E-2"/>
                  <c:y val="-5.34675733704007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5961796594549604E-2"/>
                  <c:y val="-6.92877874680591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8.0296178384551345E-3"/>
                  <c:y val="-3.95514839436445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chemeClr val="tx1">
                  <a:lumMod val="95000"/>
                </a:schemeClr>
              </a:solidFill>
              <a:ln>
                <a:solidFill>
                  <a:schemeClr val="tx1">
                    <a:lumMod val="50000"/>
                  </a:schemeClr>
                </a:solidFill>
              </a:ln>
            </c:spPr>
            <c:txPr>
              <a:bodyPr/>
              <a:lstStyle/>
              <a:p>
                <a:pPr>
                  <a:defRPr sz="1200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2018 год</c:v>
                </c:pt>
                <c:pt idx="1">
                  <c:v>2019 год</c:v>
                </c:pt>
                <c:pt idx="2">
                  <c:v>2020 год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764.7</c:v>
                </c:pt>
                <c:pt idx="1">
                  <c:v>822.3</c:v>
                </c:pt>
                <c:pt idx="2">
                  <c:v>750.5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354466368"/>
        <c:axId val="354468328"/>
        <c:axId val="0"/>
      </c:bar3DChart>
      <c:catAx>
        <c:axId val="354466368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one"/>
        <c:crossAx val="354468328"/>
        <c:crosses val="autoZero"/>
        <c:auto val="1"/>
        <c:lblAlgn val="ctr"/>
        <c:lblOffset val="100"/>
        <c:noMultiLvlLbl val="0"/>
      </c:catAx>
      <c:valAx>
        <c:axId val="354468328"/>
        <c:scaling>
          <c:orientation val="minMax"/>
        </c:scaling>
        <c:delete val="0"/>
        <c:axPos val="l"/>
        <c:majorGridlines>
          <c:spPr>
            <a:ln>
              <a:solidFill>
                <a:schemeClr val="accent1"/>
              </a:solidFill>
            </a:ln>
          </c:spPr>
        </c:majorGridlines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100">
                <a:solidFill>
                  <a:srgbClr val="003399"/>
                </a:solidFill>
                <a:latin typeface="Book Antiqua" pitchFamily="18" charset="0"/>
              </a:defRPr>
            </a:pPr>
            <a:endParaRPr lang="ru-RU"/>
          </a:p>
        </c:txPr>
        <c:crossAx val="35446636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7647360675771904"/>
          <c:y val="0.17608703199644538"/>
          <c:w val="0.20617859399957367"/>
          <c:h val="0.32229231474280717"/>
        </c:manualLayout>
      </c:layout>
      <c:overlay val="0"/>
      <c:spPr>
        <a:ln w="19050">
          <a:solidFill>
            <a:schemeClr val="accent1"/>
          </a:solidFill>
        </a:ln>
      </c:spPr>
      <c:txPr>
        <a:bodyPr/>
        <a:lstStyle/>
        <a:p>
          <a:pPr>
            <a:defRPr sz="1200">
              <a:solidFill>
                <a:srgbClr val="003399"/>
              </a:solidFill>
              <a:latin typeface="Bookman Old Style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txPr>
        <a:bodyPr/>
        <a:lstStyle/>
        <a:p>
          <a:pPr>
            <a:defRPr sz="1200">
              <a:solidFill>
                <a:srgbClr val="003399"/>
              </a:solidFill>
              <a:latin typeface="Bookman Old Style" pitchFamily="18" charset="0"/>
            </a:defRPr>
          </a:pPr>
          <a:endParaRPr lang="ru-RU"/>
        </a:p>
      </c:txPr>
    </c:title>
    <c:autoTitleDeleted val="0"/>
    <c:view3D>
      <c:rotX val="15"/>
      <c:rotY val="20"/>
      <c:rAngAx val="1"/>
    </c:view3D>
    <c:floor>
      <c:thickness val="0"/>
      <c:spPr>
        <a:ln>
          <a:solidFill>
            <a:schemeClr val="accent1"/>
          </a:solidFill>
        </a:ln>
      </c:spPr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Среднемесячная заработная плата, рублей</c:v>
                </c:pt>
              </c:strCache>
            </c:strRef>
          </c:tx>
          <c:spPr>
            <a:solidFill>
              <a:schemeClr val="bg2">
                <a:lumMod val="75000"/>
              </a:schemeClr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990033"/>
              </a:solidFill>
            </c:spPr>
          </c:dPt>
          <c:dPt>
            <c:idx val="1"/>
            <c:invertIfNegative val="0"/>
            <c:bubble3D val="0"/>
            <c:spPr>
              <a:solidFill>
                <a:srgbClr val="FF3300"/>
              </a:solidFill>
            </c:spPr>
          </c:dPt>
          <c:dPt>
            <c:idx val="2"/>
            <c:invertIfNegative val="0"/>
            <c:bubble3D val="0"/>
            <c:spPr>
              <a:solidFill>
                <a:srgbClr val="FF9933"/>
              </a:solidFill>
            </c:spPr>
          </c:dPt>
          <c:dLbls>
            <c:dLbl>
              <c:idx val="0"/>
              <c:layout>
                <c:manualLayout>
                  <c:x val="1.0155292399205162E-2"/>
                  <c:y val="-5.34675733704007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5961796594549604E-2"/>
                  <c:y val="-6.92877874680591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2.5377417081162264E-2"/>
                  <c:y val="-6.82627640856443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c:spPr>
            <c:txPr>
              <a:bodyPr/>
              <a:lstStyle/>
              <a:p>
                <a:pPr>
                  <a:defRPr sz="1200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2018 год</c:v>
                </c:pt>
                <c:pt idx="1">
                  <c:v>2019 год</c:v>
                </c:pt>
                <c:pt idx="2">
                  <c:v>2020 год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33271.07</c:v>
                </c:pt>
                <c:pt idx="1">
                  <c:v>35700.5</c:v>
                </c:pt>
                <c:pt idx="2">
                  <c:v>39173.9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354465192"/>
        <c:axId val="354465584"/>
        <c:axId val="0"/>
      </c:bar3DChart>
      <c:catAx>
        <c:axId val="354465192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one"/>
        <c:crossAx val="354465584"/>
        <c:crosses val="autoZero"/>
        <c:auto val="1"/>
        <c:lblAlgn val="ctr"/>
        <c:lblOffset val="100"/>
        <c:noMultiLvlLbl val="0"/>
      </c:catAx>
      <c:valAx>
        <c:axId val="354465584"/>
        <c:scaling>
          <c:orientation val="minMax"/>
        </c:scaling>
        <c:delete val="0"/>
        <c:axPos val="l"/>
        <c:majorGridlines>
          <c:spPr>
            <a:ln>
              <a:solidFill>
                <a:schemeClr val="accent1"/>
              </a:solidFill>
            </a:ln>
          </c:spPr>
        </c:majorGridlines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100">
                <a:solidFill>
                  <a:srgbClr val="003399"/>
                </a:solidFill>
                <a:latin typeface="Book Antiqua" pitchFamily="18" charset="0"/>
              </a:defRPr>
            </a:pPr>
            <a:endParaRPr lang="ru-RU"/>
          </a:p>
        </c:txPr>
        <c:crossAx val="35446519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7647360675771904"/>
          <c:y val="0.17608703199644546"/>
          <c:w val="0.20617859399957367"/>
          <c:h val="0.32229231474280734"/>
        </c:manualLayout>
      </c:layout>
      <c:overlay val="0"/>
      <c:spPr>
        <a:ln w="19050">
          <a:solidFill>
            <a:schemeClr val="accent1"/>
          </a:solidFill>
        </a:ln>
      </c:spPr>
      <c:txPr>
        <a:bodyPr/>
        <a:lstStyle/>
        <a:p>
          <a:pPr>
            <a:defRPr sz="1200">
              <a:solidFill>
                <a:srgbClr val="003399"/>
              </a:solidFill>
              <a:latin typeface="Bookman Old Style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  <c:spPr>
        <a:ln>
          <a:solidFill>
            <a:srgbClr val="000099"/>
          </a:solidFill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591333601822047"/>
          <c:y val="5.1988383707088796E-2"/>
          <c:w val="0.45368425499018628"/>
          <c:h val="0.8699584057356301"/>
        </c:manualLayout>
      </c:layout>
      <c:bar3DChart>
        <c:barDir val="col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Газпром охрана</c:v>
                </c:pt>
              </c:strCache>
            </c:strRef>
          </c:tx>
          <c:spPr>
            <a:solidFill>
              <a:srgbClr val="FF99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>
                    <a:solidFill>
                      <a:srgbClr val="000099"/>
                    </a:solidFill>
                    <a:latin typeface="Book Antiqua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4.8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Газпром трансгаз</c:v>
                </c:pt>
              </c:strCache>
            </c:strRef>
          </c:tx>
          <c:spPr>
            <a:solidFill>
              <a:srgbClr val="3366FF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>
                    <a:solidFill>
                      <a:srgbClr val="000099"/>
                    </a:solidFill>
                    <a:latin typeface="Book Antiqua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25.8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Другие плательщики</c:v>
                </c:pt>
              </c:strCache>
            </c:strRef>
          </c:tx>
          <c:spPr>
            <a:solidFill>
              <a:srgbClr val="CCECFF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>
                    <a:solidFill>
                      <a:srgbClr val="000099"/>
                    </a:solidFill>
                    <a:latin typeface="Book Antiqua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69.400000000000006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54465976"/>
        <c:axId val="354470288"/>
        <c:axId val="0"/>
      </c:bar3DChart>
      <c:catAx>
        <c:axId val="354465976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one"/>
        <c:crossAx val="354470288"/>
        <c:crosses val="autoZero"/>
        <c:auto val="1"/>
        <c:lblAlgn val="ctr"/>
        <c:lblOffset val="100"/>
        <c:noMultiLvlLbl val="0"/>
      </c:catAx>
      <c:valAx>
        <c:axId val="354470288"/>
        <c:scaling>
          <c:orientation val="minMax"/>
        </c:scaling>
        <c:delete val="0"/>
        <c:axPos val="l"/>
        <c:majorGridlines>
          <c:spPr>
            <a:ln>
              <a:noFill/>
            </a:ln>
          </c:spPr>
        </c:majorGridlines>
        <c:numFmt formatCode="0%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solidFill>
                  <a:srgbClr val="0000FF"/>
                </a:solidFill>
              </a:defRPr>
            </a:pPr>
            <a:endParaRPr lang="ru-RU"/>
          </a:p>
        </c:txPr>
        <c:crossAx val="35446597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52405288301299857"/>
          <c:y val="0.1723466553559457"/>
          <c:w val="0.46917861952960438"/>
          <c:h val="0.36859359393599433"/>
        </c:manualLayout>
      </c:layout>
      <c:overlay val="0"/>
      <c:txPr>
        <a:bodyPr/>
        <a:lstStyle/>
        <a:p>
          <a:pPr>
            <a:defRPr sz="1200">
              <a:solidFill>
                <a:srgbClr val="0000FF"/>
              </a:solidFill>
              <a:latin typeface="Bookman Old Style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7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/>
        </a:fgClr>
        <a:bgClr>
          <a:schemeClr val="dk1">
            <a:lumMod val="10000"/>
            <a:lumOff val="90000"/>
          </a:schemeClr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508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50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97B0179-6FFA-43F2-9B11-3C7B56B71EA7}" type="doc">
      <dgm:prSet loTypeId="urn:microsoft.com/office/officeart/2005/8/layout/hierarchy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7E3C235-D7CE-4F21-83E5-0230BF458F3B}">
      <dgm:prSet phldrT="[Текст]" custT="1"/>
      <dgm:spPr>
        <a:gradFill flip="none" rotWithShape="0">
          <a:gsLst>
            <a:gs pos="0">
              <a:srgbClr val="FF9900">
                <a:shade val="30000"/>
                <a:satMod val="115000"/>
              </a:srgbClr>
            </a:gs>
            <a:gs pos="50000">
              <a:srgbClr val="FF9900">
                <a:shade val="67500"/>
                <a:satMod val="115000"/>
              </a:srgbClr>
            </a:gs>
            <a:gs pos="100000">
              <a:srgbClr val="FF9900">
                <a:shade val="100000"/>
                <a:satMod val="115000"/>
              </a:srgbClr>
            </a:gs>
          </a:gsLst>
          <a:lin ang="2700000" scaled="1"/>
          <a:tileRect/>
        </a:gradFill>
        <a:ln w="19050">
          <a:solidFill>
            <a:srgbClr val="FF6600"/>
          </a:solidFill>
        </a:ln>
      </dgm:spPr>
      <dgm:t>
        <a:bodyPr/>
        <a:lstStyle/>
        <a:p>
          <a:r>
            <a:rPr lang="ru-RU" sz="1800" b="1" dirty="0" smtClean="0">
              <a:solidFill>
                <a:schemeClr val="bg1"/>
              </a:solidFill>
              <a:latin typeface="Bookman Old Style" pitchFamily="18" charset="0"/>
              <a:cs typeface="Times New Roman" pitchFamily="18" charset="0"/>
            </a:rPr>
            <a:t>Расходы за счет средства областного бюджета</a:t>
          </a:r>
          <a:endParaRPr lang="ru-RU" sz="1800" b="1" dirty="0">
            <a:solidFill>
              <a:schemeClr val="bg1"/>
            </a:solidFill>
            <a:latin typeface="Bookman Old Style" pitchFamily="18" charset="0"/>
            <a:cs typeface="Times New Roman" pitchFamily="18" charset="0"/>
          </a:endParaRPr>
        </a:p>
      </dgm:t>
    </dgm:pt>
    <dgm:pt modelId="{3507B90E-C01D-4EEB-A99F-C6D51F8C1051}" type="parTrans" cxnId="{625D9539-3FEF-424E-B540-0715AFF493D9}">
      <dgm:prSet/>
      <dgm:spPr/>
      <dgm:t>
        <a:bodyPr/>
        <a:lstStyle/>
        <a:p>
          <a:endParaRPr lang="ru-RU"/>
        </a:p>
      </dgm:t>
    </dgm:pt>
    <dgm:pt modelId="{0032CFD0-149D-40E9-B15B-2927DB928F2A}" type="sibTrans" cxnId="{625D9539-3FEF-424E-B540-0715AFF493D9}">
      <dgm:prSet/>
      <dgm:spPr/>
      <dgm:t>
        <a:bodyPr/>
        <a:lstStyle/>
        <a:p>
          <a:endParaRPr lang="ru-RU"/>
        </a:p>
      </dgm:t>
    </dgm:pt>
    <dgm:pt modelId="{0FD87494-0FAD-49E2-A677-4C63C07CD278}">
      <dgm:prSet phldrT="[Текст]" custT="1"/>
      <dgm:spPr>
        <a:solidFill>
          <a:srgbClr val="FFCC99">
            <a:alpha val="89804"/>
          </a:srgbClr>
        </a:solidFill>
        <a:ln w="19050">
          <a:solidFill>
            <a:srgbClr val="FF6600"/>
          </a:solidFill>
        </a:ln>
      </dgm:spPr>
      <dgm:t>
        <a:bodyPr/>
        <a:lstStyle/>
        <a:p>
          <a:pPr algn="just"/>
          <a:r>
            <a:rPr lang="ru-RU" sz="1400" dirty="0" smtClean="0">
              <a:latin typeface="Bookman Old Style" pitchFamily="18" charset="0"/>
              <a:cs typeface="Times New Roman" pitchFamily="18" charset="0"/>
            </a:rPr>
            <a:t>Выплаты денежных средств на содержание ребенка, переданного на воспитание в приемную семью</a:t>
          </a:r>
          <a:endParaRPr lang="ru-RU" sz="1400" dirty="0">
            <a:latin typeface="Bookman Old Style" pitchFamily="18" charset="0"/>
            <a:cs typeface="Times New Roman" pitchFamily="18" charset="0"/>
          </a:endParaRPr>
        </a:p>
      </dgm:t>
    </dgm:pt>
    <dgm:pt modelId="{DA936E31-2B7B-4F61-8784-087F5BF1CCA2}" type="parTrans" cxnId="{89B06EA5-3ADE-473B-8A08-C3C9D6C492D2}">
      <dgm:prSet/>
      <dgm:spPr>
        <a:ln>
          <a:solidFill>
            <a:srgbClr val="FF6600"/>
          </a:solidFill>
        </a:ln>
      </dgm:spPr>
      <dgm:t>
        <a:bodyPr/>
        <a:lstStyle/>
        <a:p>
          <a:endParaRPr lang="ru-RU"/>
        </a:p>
      </dgm:t>
    </dgm:pt>
    <dgm:pt modelId="{EA1805A8-F89A-4EA4-B480-DBF1EC1756D6}" type="sibTrans" cxnId="{89B06EA5-3ADE-473B-8A08-C3C9D6C492D2}">
      <dgm:prSet/>
      <dgm:spPr/>
      <dgm:t>
        <a:bodyPr/>
        <a:lstStyle/>
        <a:p>
          <a:endParaRPr lang="ru-RU"/>
        </a:p>
      </dgm:t>
    </dgm:pt>
    <dgm:pt modelId="{ECC4F9D0-E93A-4739-8873-1B03FCE6503A}">
      <dgm:prSet phldrT="[Текст]" custT="1"/>
      <dgm:spPr>
        <a:gradFill flip="none" rotWithShape="0">
          <a:gsLst>
            <a:gs pos="0">
              <a:srgbClr val="00A800">
                <a:shade val="30000"/>
                <a:satMod val="115000"/>
              </a:srgbClr>
            </a:gs>
            <a:gs pos="50000">
              <a:srgbClr val="00A800">
                <a:shade val="67500"/>
                <a:satMod val="115000"/>
              </a:srgbClr>
            </a:gs>
            <a:gs pos="100000">
              <a:srgbClr val="00A800">
                <a:shade val="100000"/>
                <a:satMod val="115000"/>
              </a:srgbClr>
            </a:gs>
          </a:gsLst>
          <a:lin ang="2700000" scaled="1"/>
          <a:tileRect/>
        </a:gradFill>
        <a:ln w="19050">
          <a:solidFill>
            <a:srgbClr val="008000"/>
          </a:solidFill>
        </a:ln>
      </dgm:spPr>
      <dgm:t>
        <a:bodyPr/>
        <a:lstStyle/>
        <a:p>
          <a:r>
            <a:rPr lang="ru-RU" sz="1800" b="1" dirty="0" smtClean="0">
              <a:solidFill>
                <a:schemeClr val="bg1"/>
              </a:solidFill>
              <a:latin typeface="Bookman Old Style" pitchFamily="18" charset="0"/>
              <a:cs typeface="Times New Roman" pitchFamily="18" charset="0"/>
            </a:rPr>
            <a:t>Расходы за счет средств местного бюджета</a:t>
          </a:r>
          <a:endParaRPr lang="ru-RU" sz="1800" b="1" dirty="0">
            <a:solidFill>
              <a:schemeClr val="bg1"/>
            </a:solidFill>
            <a:latin typeface="Bookman Old Style" pitchFamily="18" charset="0"/>
            <a:cs typeface="Times New Roman" pitchFamily="18" charset="0"/>
          </a:endParaRPr>
        </a:p>
      </dgm:t>
    </dgm:pt>
    <dgm:pt modelId="{F3C1BA2F-2EFA-4D9C-B3CA-49EC49DF0341}" type="parTrans" cxnId="{6F91B4C2-2696-4AC9-B5C9-E81FB4304422}">
      <dgm:prSet/>
      <dgm:spPr/>
      <dgm:t>
        <a:bodyPr/>
        <a:lstStyle/>
        <a:p>
          <a:endParaRPr lang="ru-RU"/>
        </a:p>
      </dgm:t>
    </dgm:pt>
    <dgm:pt modelId="{72D3C64C-1594-42A1-A6BD-3865DE44FC1B}" type="sibTrans" cxnId="{6F91B4C2-2696-4AC9-B5C9-E81FB4304422}">
      <dgm:prSet/>
      <dgm:spPr/>
      <dgm:t>
        <a:bodyPr/>
        <a:lstStyle/>
        <a:p>
          <a:endParaRPr lang="ru-RU"/>
        </a:p>
      </dgm:t>
    </dgm:pt>
    <dgm:pt modelId="{CCE787AD-0C94-4790-AEE2-08FEBD4D1B85}">
      <dgm:prSet phldrT="[Текст]" custT="1"/>
      <dgm:spPr>
        <a:solidFill>
          <a:srgbClr val="99FF33">
            <a:alpha val="89804"/>
          </a:srgbClr>
        </a:solidFill>
        <a:ln w="19050">
          <a:solidFill>
            <a:srgbClr val="008000"/>
          </a:solidFill>
        </a:ln>
      </dgm:spPr>
      <dgm:t>
        <a:bodyPr/>
        <a:lstStyle/>
        <a:p>
          <a:pPr algn="ctr"/>
          <a:r>
            <a:rPr lang="ru-RU" sz="1400" dirty="0" smtClean="0">
              <a:latin typeface="Bookman Old Style" pitchFamily="18" charset="0"/>
              <a:cs typeface="Times New Roman" pitchFamily="18" charset="0"/>
            </a:rPr>
            <a:t>Выплаты почетным гражданам</a:t>
          </a:r>
          <a:endParaRPr lang="ru-RU" sz="1400" dirty="0">
            <a:latin typeface="Bookman Old Style" pitchFamily="18" charset="0"/>
            <a:cs typeface="Times New Roman" pitchFamily="18" charset="0"/>
          </a:endParaRPr>
        </a:p>
      </dgm:t>
    </dgm:pt>
    <dgm:pt modelId="{068889B5-7356-40A8-AAD8-C5014ADEEF6E}" type="parTrans" cxnId="{3C81F201-EEAF-4356-B06B-1A48A88AD07D}">
      <dgm:prSet/>
      <dgm:spPr>
        <a:ln>
          <a:solidFill>
            <a:srgbClr val="006600"/>
          </a:solidFill>
        </a:ln>
      </dgm:spPr>
      <dgm:t>
        <a:bodyPr/>
        <a:lstStyle/>
        <a:p>
          <a:endParaRPr lang="ru-RU"/>
        </a:p>
      </dgm:t>
    </dgm:pt>
    <dgm:pt modelId="{BB8E5D64-1589-4766-BEE5-C182CE5BFFB3}" type="sibTrans" cxnId="{3C81F201-EEAF-4356-B06B-1A48A88AD07D}">
      <dgm:prSet/>
      <dgm:spPr/>
      <dgm:t>
        <a:bodyPr/>
        <a:lstStyle/>
        <a:p>
          <a:endParaRPr lang="ru-RU"/>
        </a:p>
      </dgm:t>
    </dgm:pt>
    <dgm:pt modelId="{68754719-21A2-4E04-8157-D49B2D923B36}">
      <dgm:prSet phldrT="[Текст]" custT="1"/>
      <dgm:spPr>
        <a:solidFill>
          <a:srgbClr val="99FF33">
            <a:alpha val="90000"/>
          </a:srgbClr>
        </a:solidFill>
        <a:ln w="19050">
          <a:solidFill>
            <a:srgbClr val="008000"/>
          </a:solidFill>
        </a:ln>
      </dgm:spPr>
      <dgm:t>
        <a:bodyPr/>
        <a:lstStyle/>
        <a:p>
          <a:pPr algn="just"/>
          <a:r>
            <a:rPr lang="ru-RU" sz="1400" dirty="0" smtClean="0">
              <a:latin typeface="Bookman Old Style" pitchFamily="18" charset="0"/>
              <a:cs typeface="Times New Roman" pitchFamily="18" charset="0"/>
            </a:rPr>
            <a:t>Пенсии на выслугу лет лицам, замещавшим муниципальные должности</a:t>
          </a:r>
          <a:endParaRPr lang="ru-RU" sz="1400" dirty="0">
            <a:latin typeface="Bookman Old Style" pitchFamily="18" charset="0"/>
            <a:cs typeface="Times New Roman" pitchFamily="18" charset="0"/>
          </a:endParaRPr>
        </a:p>
      </dgm:t>
    </dgm:pt>
    <dgm:pt modelId="{2D78FB1E-2677-4182-BF88-E223488DB16D}" type="parTrans" cxnId="{81F85D43-3D44-4754-858B-9361218ACFC2}">
      <dgm:prSet/>
      <dgm:spPr>
        <a:ln>
          <a:solidFill>
            <a:srgbClr val="006600"/>
          </a:solidFill>
        </a:ln>
      </dgm:spPr>
      <dgm:t>
        <a:bodyPr/>
        <a:lstStyle/>
        <a:p>
          <a:endParaRPr lang="ru-RU"/>
        </a:p>
      </dgm:t>
    </dgm:pt>
    <dgm:pt modelId="{9ADF9544-C697-48AE-AE83-9EE710E7DAD0}" type="sibTrans" cxnId="{81F85D43-3D44-4754-858B-9361218ACFC2}">
      <dgm:prSet/>
      <dgm:spPr/>
      <dgm:t>
        <a:bodyPr/>
        <a:lstStyle/>
        <a:p>
          <a:endParaRPr lang="ru-RU"/>
        </a:p>
      </dgm:t>
    </dgm:pt>
    <dgm:pt modelId="{3B89B9B3-5619-46D4-93CA-40C0EF5EB128}">
      <dgm:prSet phldrT="[Текст]" custT="1"/>
      <dgm:spPr>
        <a:solidFill>
          <a:srgbClr val="FFCC99">
            <a:alpha val="90000"/>
          </a:srgbClr>
        </a:solidFill>
        <a:ln w="19050">
          <a:solidFill>
            <a:srgbClr val="FF6600"/>
          </a:solidFill>
        </a:ln>
      </dgm:spPr>
      <dgm:t>
        <a:bodyPr/>
        <a:lstStyle/>
        <a:p>
          <a:pPr algn="just"/>
          <a:r>
            <a:rPr lang="ru-RU" sz="1400" dirty="0" smtClean="0">
              <a:latin typeface="Bookman Old Style" pitchFamily="18" charset="0"/>
              <a:cs typeface="Times New Roman" pitchFamily="18" charset="0"/>
            </a:rPr>
            <a:t>Выплаты  ежемесячных денежных средств на содержание ребенка, находящегося под опекой (попечительством)</a:t>
          </a:r>
          <a:endParaRPr lang="ru-RU" sz="1400" dirty="0">
            <a:latin typeface="Bookman Old Style" pitchFamily="18" charset="0"/>
            <a:cs typeface="Times New Roman" pitchFamily="18" charset="0"/>
          </a:endParaRPr>
        </a:p>
      </dgm:t>
    </dgm:pt>
    <dgm:pt modelId="{2298DAA3-0B49-4117-873D-4459F0CCBDB4}" type="sibTrans" cxnId="{B3624D78-7BFB-450E-8BEA-A90A6608ACE3}">
      <dgm:prSet/>
      <dgm:spPr/>
      <dgm:t>
        <a:bodyPr/>
        <a:lstStyle/>
        <a:p>
          <a:endParaRPr lang="ru-RU"/>
        </a:p>
      </dgm:t>
    </dgm:pt>
    <dgm:pt modelId="{18FCBCEA-9E78-49E2-BECB-519648FE62F0}" type="parTrans" cxnId="{B3624D78-7BFB-450E-8BEA-A90A6608ACE3}">
      <dgm:prSet/>
      <dgm:spPr>
        <a:ln>
          <a:solidFill>
            <a:srgbClr val="FF6600"/>
          </a:solidFill>
        </a:ln>
      </dgm:spPr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87A678DD-6040-425C-BD0F-D72D593AD7BF}" type="pres">
      <dgm:prSet presAssocID="{F97B0179-6FFA-43F2-9B11-3C7B56B71EA7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B2318909-0E8B-49FF-955C-5F4D919573E8}" type="pres">
      <dgm:prSet presAssocID="{C7E3C235-D7CE-4F21-83E5-0230BF458F3B}" presName="root" presStyleCnt="0"/>
      <dgm:spPr/>
    </dgm:pt>
    <dgm:pt modelId="{C8BFB3E0-F637-4271-B518-A47EA05A3897}" type="pres">
      <dgm:prSet presAssocID="{C7E3C235-D7CE-4F21-83E5-0230BF458F3B}" presName="rootComposite" presStyleCnt="0"/>
      <dgm:spPr/>
    </dgm:pt>
    <dgm:pt modelId="{A8364C70-C324-4950-A3EA-89813D0E681B}" type="pres">
      <dgm:prSet presAssocID="{C7E3C235-D7CE-4F21-83E5-0230BF458F3B}" presName="rootText" presStyleLbl="node1" presStyleIdx="0" presStyleCnt="2" custScaleX="255225"/>
      <dgm:spPr/>
      <dgm:t>
        <a:bodyPr/>
        <a:lstStyle/>
        <a:p>
          <a:endParaRPr lang="ru-RU"/>
        </a:p>
      </dgm:t>
    </dgm:pt>
    <dgm:pt modelId="{6A0D8410-35CB-4A00-B0EC-DB51D7EB0EF9}" type="pres">
      <dgm:prSet presAssocID="{C7E3C235-D7CE-4F21-83E5-0230BF458F3B}" presName="rootConnector" presStyleLbl="node1" presStyleIdx="0" presStyleCnt="2"/>
      <dgm:spPr/>
      <dgm:t>
        <a:bodyPr/>
        <a:lstStyle/>
        <a:p>
          <a:endParaRPr lang="ru-RU"/>
        </a:p>
      </dgm:t>
    </dgm:pt>
    <dgm:pt modelId="{BA485956-92AB-46FE-9A87-FD4392A1087A}" type="pres">
      <dgm:prSet presAssocID="{C7E3C235-D7CE-4F21-83E5-0230BF458F3B}" presName="childShape" presStyleCnt="0"/>
      <dgm:spPr/>
    </dgm:pt>
    <dgm:pt modelId="{0F10B24C-6291-498B-B24B-6F32995626E1}" type="pres">
      <dgm:prSet presAssocID="{DA936E31-2B7B-4F61-8784-087F5BF1CCA2}" presName="Name13" presStyleLbl="parChTrans1D2" presStyleIdx="0" presStyleCnt="4"/>
      <dgm:spPr/>
      <dgm:t>
        <a:bodyPr/>
        <a:lstStyle/>
        <a:p>
          <a:endParaRPr lang="ru-RU"/>
        </a:p>
      </dgm:t>
    </dgm:pt>
    <dgm:pt modelId="{B94730D8-5D8F-426C-8831-7569625F9563}" type="pres">
      <dgm:prSet presAssocID="{0FD87494-0FAD-49E2-A677-4C63C07CD278}" presName="childText" presStyleLbl="bgAcc1" presStyleIdx="0" presStyleCnt="4" custScaleX="28372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C8766AC-1DF5-4C8B-88E8-C0C7029582F8}" type="pres">
      <dgm:prSet presAssocID="{18FCBCEA-9E78-49E2-BECB-519648FE62F0}" presName="Name13" presStyleLbl="parChTrans1D2" presStyleIdx="1" presStyleCnt="4"/>
      <dgm:spPr/>
      <dgm:t>
        <a:bodyPr/>
        <a:lstStyle/>
        <a:p>
          <a:endParaRPr lang="ru-RU"/>
        </a:p>
      </dgm:t>
    </dgm:pt>
    <dgm:pt modelId="{51570436-6222-48A4-BA2B-6408C85AF1C1}" type="pres">
      <dgm:prSet presAssocID="{3B89B9B3-5619-46D4-93CA-40C0EF5EB128}" presName="childText" presStyleLbl="bgAcc1" presStyleIdx="1" presStyleCnt="4" custScaleX="29089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98552E6-FA89-479A-A5C0-9CCE53C51C9B}" type="pres">
      <dgm:prSet presAssocID="{ECC4F9D0-E93A-4739-8873-1B03FCE6503A}" presName="root" presStyleCnt="0"/>
      <dgm:spPr/>
    </dgm:pt>
    <dgm:pt modelId="{B017799E-88CE-4846-9C9E-14C87B07A779}" type="pres">
      <dgm:prSet presAssocID="{ECC4F9D0-E93A-4739-8873-1B03FCE6503A}" presName="rootComposite" presStyleCnt="0"/>
      <dgm:spPr/>
    </dgm:pt>
    <dgm:pt modelId="{C3A7FB03-348C-490A-BD89-81232A0929D7}" type="pres">
      <dgm:prSet presAssocID="{ECC4F9D0-E93A-4739-8873-1B03FCE6503A}" presName="rootText" presStyleLbl="node1" presStyleIdx="1" presStyleCnt="2" custScaleX="242836" custLinFactNeighborX="-1710" custLinFactNeighborY="-176"/>
      <dgm:spPr/>
      <dgm:t>
        <a:bodyPr/>
        <a:lstStyle/>
        <a:p>
          <a:endParaRPr lang="ru-RU"/>
        </a:p>
      </dgm:t>
    </dgm:pt>
    <dgm:pt modelId="{F3FA9309-D15C-4DE3-8542-192E36A1C004}" type="pres">
      <dgm:prSet presAssocID="{ECC4F9D0-E93A-4739-8873-1B03FCE6503A}" presName="rootConnector" presStyleLbl="node1" presStyleIdx="1" presStyleCnt="2"/>
      <dgm:spPr/>
      <dgm:t>
        <a:bodyPr/>
        <a:lstStyle/>
        <a:p>
          <a:endParaRPr lang="ru-RU"/>
        </a:p>
      </dgm:t>
    </dgm:pt>
    <dgm:pt modelId="{14EC64FA-847B-4CFE-9E9D-811F66FD9494}" type="pres">
      <dgm:prSet presAssocID="{ECC4F9D0-E93A-4739-8873-1B03FCE6503A}" presName="childShape" presStyleCnt="0"/>
      <dgm:spPr/>
    </dgm:pt>
    <dgm:pt modelId="{C5FFE075-823E-4DA0-9121-22547C719149}" type="pres">
      <dgm:prSet presAssocID="{068889B5-7356-40A8-AAD8-C5014ADEEF6E}" presName="Name13" presStyleLbl="parChTrans1D2" presStyleIdx="2" presStyleCnt="4"/>
      <dgm:spPr/>
      <dgm:t>
        <a:bodyPr/>
        <a:lstStyle/>
        <a:p>
          <a:endParaRPr lang="ru-RU"/>
        </a:p>
      </dgm:t>
    </dgm:pt>
    <dgm:pt modelId="{2A6BB132-36F5-4551-B534-1EA38833A873}" type="pres">
      <dgm:prSet presAssocID="{CCE787AD-0C94-4790-AEE2-08FEBD4D1B85}" presName="childText" presStyleLbl="bgAcc1" presStyleIdx="2" presStyleCnt="4" custScaleX="26857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BA0CCF-2610-4CB9-B2AA-6683F0E170FF}" type="pres">
      <dgm:prSet presAssocID="{2D78FB1E-2677-4182-BF88-E223488DB16D}" presName="Name13" presStyleLbl="parChTrans1D2" presStyleIdx="3" presStyleCnt="4"/>
      <dgm:spPr/>
      <dgm:t>
        <a:bodyPr/>
        <a:lstStyle/>
        <a:p>
          <a:endParaRPr lang="ru-RU"/>
        </a:p>
      </dgm:t>
    </dgm:pt>
    <dgm:pt modelId="{29983BB3-9FDC-412A-8584-11C5A8F9A525}" type="pres">
      <dgm:prSet presAssocID="{68754719-21A2-4E04-8157-D49B2D923B36}" presName="childText" presStyleLbl="bgAcc1" presStyleIdx="3" presStyleCnt="4" custScaleX="27366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3624D78-7BFB-450E-8BEA-A90A6608ACE3}" srcId="{C7E3C235-D7CE-4F21-83E5-0230BF458F3B}" destId="{3B89B9B3-5619-46D4-93CA-40C0EF5EB128}" srcOrd="1" destOrd="0" parTransId="{18FCBCEA-9E78-49E2-BECB-519648FE62F0}" sibTransId="{2298DAA3-0B49-4117-873D-4459F0CCBDB4}"/>
    <dgm:cxn modelId="{EBEAF365-0D6B-4194-AE70-B56EA9EF10F0}" type="presOf" srcId="{CCE787AD-0C94-4790-AEE2-08FEBD4D1B85}" destId="{2A6BB132-36F5-4551-B534-1EA38833A873}" srcOrd="0" destOrd="0" presId="urn:microsoft.com/office/officeart/2005/8/layout/hierarchy3"/>
    <dgm:cxn modelId="{4425CD25-FD5E-4CBF-A5B3-9449A2DFB739}" type="presOf" srcId="{68754719-21A2-4E04-8157-D49B2D923B36}" destId="{29983BB3-9FDC-412A-8584-11C5A8F9A525}" srcOrd="0" destOrd="0" presId="urn:microsoft.com/office/officeart/2005/8/layout/hierarchy3"/>
    <dgm:cxn modelId="{F1F604B9-84BA-4410-8412-013BCFC6BBF0}" type="presOf" srcId="{ECC4F9D0-E93A-4739-8873-1B03FCE6503A}" destId="{C3A7FB03-348C-490A-BD89-81232A0929D7}" srcOrd="0" destOrd="0" presId="urn:microsoft.com/office/officeart/2005/8/layout/hierarchy3"/>
    <dgm:cxn modelId="{0E730C73-D571-4FAE-A856-E76D03496B94}" type="presOf" srcId="{2D78FB1E-2677-4182-BF88-E223488DB16D}" destId="{6EBA0CCF-2610-4CB9-B2AA-6683F0E170FF}" srcOrd="0" destOrd="0" presId="urn:microsoft.com/office/officeart/2005/8/layout/hierarchy3"/>
    <dgm:cxn modelId="{81F85D43-3D44-4754-858B-9361218ACFC2}" srcId="{ECC4F9D0-E93A-4739-8873-1B03FCE6503A}" destId="{68754719-21A2-4E04-8157-D49B2D923B36}" srcOrd="1" destOrd="0" parTransId="{2D78FB1E-2677-4182-BF88-E223488DB16D}" sibTransId="{9ADF9544-C697-48AE-AE83-9EE710E7DAD0}"/>
    <dgm:cxn modelId="{C8917515-073A-4BAA-80C0-A38AA0EAA86A}" type="presOf" srcId="{068889B5-7356-40A8-AAD8-C5014ADEEF6E}" destId="{C5FFE075-823E-4DA0-9121-22547C719149}" srcOrd="0" destOrd="0" presId="urn:microsoft.com/office/officeart/2005/8/layout/hierarchy3"/>
    <dgm:cxn modelId="{191E168D-1015-4AF3-A0F0-534FB635CFD6}" type="presOf" srcId="{C7E3C235-D7CE-4F21-83E5-0230BF458F3B}" destId="{A8364C70-C324-4950-A3EA-89813D0E681B}" srcOrd="0" destOrd="0" presId="urn:microsoft.com/office/officeart/2005/8/layout/hierarchy3"/>
    <dgm:cxn modelId="{10972FEF-FBEE-4929-8B3D-68FA4A81FC1B}" type="presOf" srcId="{18FCBCEA-9E78-49E2-BECB-519648FE62F0}" destId="{DC8766AC-1DF5-4C8B-88E8-C0C7029582F8}" srcOrd="0" destOrd="0" presId="urn:microsoft.com/office/officeart/2005/8/layout/hierarchy3"/>
    <dgm:cxn modelId="{E80769A8-88D4-4330-B8E8-EB506AF07F60}" type="presOf" srcId="{F97B0179-6FFA-43F2-9B11-3C7B56B71EA7}" destId="{87A678DD-6040-425C-BD0F-D72D593AD7BF}" srcOrd="0" destOrd="0" presId="urn:microsoft.com/office/officeart/2005/8/layout/hierarchy3"/>
    <dgm:cxn modelId="{1C55EF81-4257-4521-AF3B-1A3811A3AB32}" type="presOf" srcId="{C7E3C235-D7CE-4F21-83E5-0230BF458F3B}" destId="{6A0D8410-35CB-4A00-B0EC-DB51D7EB0EF9}" srcOrd="1" destOrd="0" presId="urn:microsoft.com/office/officeart/2005/8/layout/hierarchy3"/>
    <dgm:cxn modelId="{3C81F201-EEAF-4356-B06B-1A48A88AD07D}" srcId="{ECC4F9D0-E93A-4739-8873-1B03FCE6503A}" destId="{CCE787AD-0C94-4790-AEE2-08FEBD4D1B85}" srcOrd="0" destOrd="0" parTransId="{068889B5-7356-40A8-AAD8-C5014ADEEF6E}" sibTransId="{BB8E5D64-1589-4766-BEE5-C182CE5BFFB3}"/>
    <dgm:cxn modelId="{89B06EA5-3ADE-473B-8A08-C3C9D6C492D2}" srcId="{C7E3C235-D7CE-4F21-83E5-0230BF458F3B}" destId="{0FD87494-0FAD-49E2-A677-4C63C07CD278}" srcOrd="0" destOrd="0" parTransId="{DA936E31-2B7B-4F61-8784-087F5BF1CCA2}" sibTransId="{EA1805A8-F89A-4EA4-B480-DBF1EC1756D6}"/>
    <dgm:cxn modelId="{C26B0430-CF2B-4A4C-963E-C6F9D0ABBB90}" type="presOf" srcId="{DA936E31-2B7B-4F61-8784-087F5BF1CCA2}" destId="{0F10B24C-6291-498B-B24B-6F32995626E1}" srcOrd="0" destOrd="0" presId="urn:microsoft.com/office/officeart/2005/8/layout/hierarchy3"/>
    <dgm:cxn modelId="{C5A0B657-3567-4388-BFE1-2B9221B3A3C2}" type="presOf" srcId="{ECC4F9D0-E93A-4739-8873-1B03FCE6503A}" destId="{F3FA9309-D15C-4DE3-8542-192E36A1C004}" srcOrd="1" destOrd="0" presId="urn:microsoft.com/office/officeart/2005/8/layout/hierarchy3"/>
    <dgm:cxn modelId="{625D9539-3FEF-424E-B540-0715AFF493D9}" srcId="{F97B0179-6FFA-43F2-9B11-3C7B56B71EA7}" destId="{C7E3C235-D7CE-4F21-83E5-0230BF458F3B}" srcOrd="0" destOrd="0" parTransId="{3507B90E-C01D-4EEB-A99F-C6D51F8C1051}" sibTransId="{0032CFD0-149D-40E9-B15B-2927DB928F2A}"/>
    <dgm:cxn modelId="{807D6171-E855-4914-9FFC-AD3B32F04CE6}" type="presOf" srcId="{3B89B9B3-5619-46D4-93CA-40C0EF5EB128}" destId="{51570436-6222-48A4-BA2B-6408C85AF1C1}" srcOrd="0" destOrd="0" presId="urn:microsoft.com/office/officeart/2005/8/layout/hierarchy3"/>
    <dgm:cxn modelId="{3A7B8540-6537-488F-8570-5DBDA4199F66}" type="presOf" srcId="{0FD87494-0FAD-49E2-A677-4C63C07CD278}" destId="{B94730D8-5D8F-426C-8831-7569625F9563}" srcOrd="0" destOrd="0" presId="urn:microsoft.com/office/officeart/2005/8/layout/hierarchy3"/>
    <dgm:cxn modelId="{6F91B4C2-2696-4AC9-B5C9-E81FB4304422}" srcId="{F97B0179-6FFA-43F2-9B11-3C7B56B71EA7}" destId="{ECC4F9D0-E93A-4739-8873-1B03FCE6503A}" srcOrd="1" destOrd="0" parTransId="{F3C1BA2F-2EFA-4D9C-B3CA-49EC49DF0341}" sibTransId="{72D3C64C-1594-42A1-A6BD-3865DE44FC1B}"/>
    <dgm:cxn modelId="{0636996F-0532-4C24-8E88-846DB95E9B45}" type="presParOf" srcId="{87A678DD-6040-425C-BD0F-D72D593AD7BF}" destId="{B2318909-0E8B-49FF-955C-5F4D919573E8}" srcOrd="0" destOrd="0" presId="urn:microsoft.com/office/officeart/2005/8/layout/hierarchy3"/>
    <dgm:cxn modelId="{14A5FFFB-06CE-42CA-96A8-6B4B6570D14A}" type="presParOf" srcId="{B2318909-0E8B-49FF-955C-5F4D919573E8}" destId="{C8BFB3E0-F637-4271-B518-A47EA05A3897}" srcOrd="0" destOrd="0" presId="urn:microsoft.com/office/officeart/2005/8/layout/hierarchy3"/>
    <dgm:cxn modelId="{E035CDFF-EFD1-4238-B7AB-90170FD32807}" type="presParOf" srcId="{C8BFB3E0-F637-4271-B518-A47EA05A3897}" destId="{A8364C70-C324-4950-A3EA-89813D0E681B}" srcOrd="0" destOrd="0" presId="urn:microsoft.com/office/officeart/2005/8/layout/hierarchy3"/>
    <dgm:cxn modelId="{E09C0620-CE9F-47C4-91DB-8F080C9859FD}" type="presParOf" srcId="{C8BFB3E0-F637-4271-B518-A47EA05A3897}" destId="{6A0D8410-35CB-4A00-B0EC-DB51D7EB0EF9}" srcOrd="1" destOrd="0" presId="urn:microsoft.com/office/officeart/2005/8/layout/hierarchy3"/>
    <dgm:cxn modelId="{8F80519B-4DB4-464E-8A9A-A9CF7B062939}" type="presParOf" srcId="{B2318909-0E8B-49FF-955C-5F4D919573E8}" destId="{BA485956-92AB-46FE-9A87-FD4392A1087A}" srcOrd="1" destOrd="0" presId="urn:microsoft.com/office/officeart/2005/8/layout/hierarchy3"/>
    <dgm:cxn modelId="{659DFEF8-9C18-4D25-960F-AF7C361B20E0}" type="presParOf" srcId="{BA485956-92AB-46FE-9A87-FD4392A1087A}" destId="{0F10B24C-6291-498B-B24B-6F32995626E1}" srcOrd="0" destOrd="0" presId="urn:microsoft.com/office/officeart/2005/8/layout/hierarchy3"/>
    <dgm:cxn modelId="{B2CC8D71-287B-455E-B34C-30C288236CAA}" type="presParOf" srcId="{BA485956-92AB-46FE-9A87-FD4392A1087A}" destId="{B94730D8-5D8F-426C-8831-7569625F9563}" srcOrd="1" destOrd="0" presId="urn:microsoft.com/office/officeart/2005/8/layout/hierarchy3"/>
    <dgm:cxn modelId="{EFA8FF4A-C076-4472-9D9A-F3D24C8919D7}" type="presParOf" srcId="{BA485956-92AB-46FE-9A87-FD4392A1087A}" destId="{DC8766AC-1DF5-4C8B-88E8-C0C7029582F8}" srcOrd="2" destOrd="0" presId="urn:microsoft.com/office/officeart/2005/8/layout/hierarchy3"/>
    <dgm:cxn modelId="{6DCA7613-CBB5-4220-94BF-D435FFA46960}" type="presParOf" srcId="{BA485956-92AB-46FE-9A87-FD4392A1087A}" destId="{51570436-6222-48A4-BA2B-6408C85AF1C1}" srcOrd="3" destOrd="0" presId="urn:microsoft.com/office/officeart/2005/8/layout/hierarchy3"/>
    <dgm:cxn modelId="{480724B1-865D-4712-8CDB-2FC4204F9686}" type="presParOf" srcId="{87A678DD-6040-425C-BD0F-D72D593AD7BF}" destId="{398552E6-FA89-479A-A5C0-9CCE53C51C9B}" srcOrd="1" destOrd="0" presId="urn:microsoft.com/office/officeart/2005/8/layout/hierarchy3"/>
    <dgm:cxn modelId="{0BE8C5FA-493B-4392-87FF-40C8BC2C33D7}" type="presParOf" srcId="{398552E6-FA89-479A-A5C0-9CCE53C51C9B}" destId="{B017799E-88CE-4846-9C9E-14C87B07A779}" srcOrd="0" destOrd="0" presId="urn:microsoft.com/office/officeart/2005/8/layout/hierarchy3"/>
    <dgm:cxn modelId="{DE7EF235-42F6-4B5C-AEC7-FECEA85D2FC2}" type="presParOf" srcId="{B017799E-88CE-4846-9C9E-14C87B07A779}" destId="{C3A7FB03-348C-490A-BD89-81232A0929D7}" srcOrd="0" destOrd="0" presId="urn:microsoft.com/office/officeart/2005/8/layout/hierarchy3"/>
    <dgm:cxn modelId="{4D974FBA-4673-4FD2-B58F-E88076D8D5FC}" type="presParOf" srcId="{B017799E-88CE-4846-9C9E-14C87B07A779}" destId="{F3FA9309-D15C-4DE3-8542-192E36A1C004}" srcOrd="1" destOrd="0" presId="urn:microsoft.com/office/officeart/2005/8/layout/hierarchy3"/>
    <dgm:cxn modelId="{4A327665-B415-423A-86C1-77BA835CDEB7}" type="presParOf" srcId="{398552E6-FA89-479A-A5C0-9CCE53C51C9B}" destId="{14EC64FA-847B-4CFE-9E9D-811F66FD9494}" srcOrd="1" destOrd="0" presId="urn:microsoft.com/office/officeart/2005/8/layout/hierarchy3"/>
    <dgm:cxn modelId="{DF30FCB8-5750-4B0D-A30B-C2C3F04461BF}" type="presParOf" srcId="{14EC64FA-847B-4CFE-9E9D-811F66FD9494}" destId="{C5FFE075-823E-4DA0-9121-22547C719149}" srcOrd="0" destOrd="0" presId="urn:microsoft.com/office/officeart/2005/8/layout/hierarchy3"/>
    <dgm:cxn modelId="{41A81ADF-82A1-496C-A011-60C85F623638}" type="presParOf" srcId="{14EC64FA-847B-4CFE-9E9D-811F66FD9494}" destId="{2A6BB132-36F5-4551-B534-1EA38833A873}" srcOrd="1" destOrd="0" presId="urn:microsoft.com/office/officeart/2005/8/layout/hierarchy3"/>
    <dgm:cxn modelId="{56B84779-94AA-49E5-B99F-4A8BBA9FC54C}" type="presParOf" srcId="{14EC64FA-847B-4CFE-9E9D-811F66FD9494}" destId="{6EBA0CCF-2610-4CB9-B2AA-6683F0E170FF}" srcOrd="2" destOrd="0" presId="urn:microsoft.com/office/officeart/2005/8/layout/hierarchy3"/>
    <dgm:cxn modelId="{9E07BEC4-2C80-4081-AE69-152F8FB35AA1}" type="presParOf" srcId="{14EC64FA-847B-4CFE-9E9D-811F66FD9494}" destId="{29983BB3-9FDC-412A-8584-11C5A8F9A525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364C70-C324-4950-A3EA-89813D0E681B}">
      <dsp:nvSpPr>
        <dsp:cNvPr id="0" name=""/>
        <dsp:cNvSpPr/>
      </dsp:nvSpPr>
      <dsp:spPr>
        <a:xfrm>
          <a:off x="228030" y="1567"/>
          <a:ext cx="3881112" cy="760331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FF9900">
                <a:shade val="30000"/>
                <a:satMod val="115000"/>
              </a:srgbClr>
            </a:gs>
            <a:gs pos="50000">
              <a:srgbClr val="FF9900">
                <a:shade val="67500"/>
                <a:satMod val="115000"/>
              </a:srgbClr>
            </a:gs>
            <a:gs pos="100000">
              <a:srgbClr val="FF9900">
                <a:shade val="100000"/>
                <a:satMod val="115000"/>
              </a:srgbClr>
            </a:gs>
          </a:gsLst>
          <a:lin ang="2700000" scaled="1"/>
          <a:tileRect/>
        </a:gradFill>
        <a:ln w="19050" cap="flat" cmpd="sng" algn="ctr">
          <a:solidFill>
            <a:srgbClr val="FF66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bg1"/>
              </a:solidFill>
              <a:latin typeface="Bookman Old Style" pitchFamily="18" charset="0"/>
              <a:cs typeface="Times New Roman" pitchFamily="18" charset="0"/>
            </a:rPr>
            <a:t>Расходы за счет средства областного бюджета</a:t>
          </a:r>
          <a:endParaRPr lang="ru-RU" sz="1800" b="1" kern="1200" dirty="0">
            <a:solidFill>
              <a:schemeClr val="bg1"/>
            </a:solidFill>
            <a:latin typeface="Bookman Old Style" pitchFamily="18" charset="0"/>
            <a:cs typeface="Times New Roman" pitchFamily="18" charset="0"/>
          </a:endParaRPr>
        </a:p>
      </dsp:txBody>
      <dsp:txXfrm>
        <a:off x="250299" y="23836"/>
        <a:ext cx="3836574" cy="715793"/>
      </dsp:txXfrm>
    </dsp:sp>
    <dsp:sp modelId="{0F10B24C-6291-498B-B24B-6F32995626E1}">
      <dsp:nvSpPr>
        <dsp:cNvPr id="0" name=""/>
        <dsp:cNvSpPr/>
      </dsp:nvSpPr>
      <dsp:spPr>
        <a:xfrm>
          <a:off x="616141" y="761898"/>
          <a:ext cx="388111" cy="57024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70248"/>
              </a:lnTo>
              <a:lnTo>
                <a:pt x="388111" y="570248"/>
              </a:lnTo>
            </a:path>
          </a:pathLst>
        </a:custGeom>
        <a:noFill/>
        <a:ln w="25400" cap="flat" cmpd="sng" algn="ctr">
          <a:solidFill>
            <a:srgbClr val="FF66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94730D8-5D8F-426C-8831-7569625F9563}">
      <dsp:nvSpPr>
        <dsp:cNvPr id="0" name=""/>
        <dsp:cNvSpPr/>
      </dsp:nvSpPr>
      <dsp:spPr>
        <a:xfrm>
          <a:off x="1004252" y="951981"/>
          <a:ext cx="3451589" cy="760331"/>
        </a:xfrm>
        <a:prstGeom prst="roundRect">
          <a:avLst>
            <a:gd name="adj" fmla="val 10000"/>
          </a:avLst>
        </a:prstGeom>
        <a:solidFill>
          <a:srgbClr val="FFCC99">
            <a:alpha val="89804"/>
          </a:srgbClr>
        </a:solidFill>
        <a:ln w="19050" cap="flat" cmpd="sng" algn="ctr">
          <a:solidFill>
            <a:srgbClr val="FF66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Bookman Old Style" pitchFamily="18" charset="0"/>
              <a:cs typeface="Times New Roman" pitchFamily="18" charset="0"/>
            </a:rPr>
            <a:t>Выплаты денежных средств на содержание ребенка, переданного на воспитание в приемную семью</a:t>
          </a:r>
          <a:endParaRPr lang="ru-RU" sz="1400" kern="1200" dirty="0">
            <a:latin typeface="Bookman Old Style" pitchFamily="18" charset="0"/>
            <a:cs typeface="Times New Roman" pitchFamily="18" charset="0"/>
          </a:endParaRPr>
        </a:p>
      </dsp:txBody>
      <dsp:txXfrm>
        <a:off x="1026521" y="974250"/>
        <a:ext cx="3407051" cy="715793"/>
      </dsp:txXfrm>
    </dsp:sp>
    <dsp:sp modelId="{DC8766AC-1DF5-4C8B-88E8-C0C7029582F8}">
      <dsp:nvSpPr>
        <dsp:cNvPr id="0" name=""/>
        <dsp:cNvSpPr/>
      </dsp:nvSpPr>
      <dsp:spPr>
        <a:xfrm>
          <a:off x="616141" y="761898"/>
          <a:ext cx="388111" cy="152066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20663"/>
              </a:lnTo>
              <a:lnTo>
                <a:pt x="388111" y="1520663"/>
              </a:lnTo>
            </a:path>
          </a:pathLst>
        </a:custGeom>
        <a:noFill/>
        <a:ln w="25400" cap="flat" cmpd="sng" algn="ctr">
          <a:solidFill>
            <a:srgbClr val="FF66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1570436-6222-48A4-BA2B-6408C85AF1C1}">
      <dsp:nvSpPr>
        <dsp:cNvPr id="0" name=""/>
        <dsp:cNvSpPr/>
      </dsp:nvSpPr>
      <dsp:spPr>
        <a:xfrm>
          <a:off x="1004252" y="1902396"/>
          <a:ext cx="3538802" cy="760331"/>
        </a:xfrm>
        <a:prstGeom prst="roundRect">
          <a:avLst>
            <a:gd name="adj" fmla="val 10000"/>
          </a:avLst>
        </a:prstGeom>
        <a:solidFill>
          <a:srgbClr val="FFCC99">
            <a:alpha val="90000"/>
          </a:srgbClr>
        </a:solidFill>
        <a:ln w="19050" cap="flat" cmpd="sng" algn="ctr">
          <a:solidFill>
            <a:srgbClr val="FF66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Bookman Old Style" pitchFamily="18" charset="0"/>
              <a:cs typeface="Times New Roman" pitchFamily="18" charset="0"/>
            </a:rPr>
            <a:t>Выплаты  ежемесячных денежных средств на содержание ребенка, находящегося под опекой (попечительством)</a:t>
          </a:r>
          <a:endParaRPr lang="ru-RU" sz="1400" kern="1200" dirty="0">
            <a:latin typeface="Bookman Old Style" pitchFamily="18" charset="0"/>
            <a:cs typeface="Times New Roman" pitchFamily="18" charset="0"/>
          </a:endParaRPr>
        </a:p>
      </dsp:txBody>
      <dsp:txXfrm>
        <a:off x="1026521" y="1924665"/>
        <a:ext cx="3494264" cy="715793"/>
      </dsp:txXfrm>
    </dsp:sp>
    <dsp:sp modelId="{C3A7FB03-348C-490A-BD89-81232A0929D7}">
      <dsp:nvSpPr>
        <dsp:cNvPr id="0" name=""/>
        <dsp:cNvSpPr/>
      </dsp:nvSpPr>
      <dsp:spPr>
        <a:xfrm>
          <a:off x="4463305" y="228"/>
          <a:ext cx="3692717" cy="760331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00A800">
                <a:shade val="30000"/>
                <a:satMod val="115000"/>
              </a:srgbClr>
            </a:gs>
            <a:gs pos="50000">
              <a:srgbClr val="00A800">
                <a:shade val="67500"/>
                <a:satMod val="115000"/>
              </a:srgbClr>
            </a:gs>
            <a:gs pos="100000">
              <a:srgbClr val="00A800">
                <a:shade val="100000"/>
                <a:satMod val="115000"/>
              </a:srgbClr>
            </a:gs>
          </a:gsLst>
          <a:lin ang="2700000" scaled="1"/>
          <a:tileRect/>
        </a:gradFill>
        <a:ln w="19050" cap="flat" cmpd="sng" algn="ctr">
          <a:solidFill>
            <a:srgbClr val="008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bg1"/>
              </a:solidFill>
              <a:latin typeface="Bookman Old Style" pitchFamily="18" charset="0"/>
              <a:cs typeface="Times New Roman" pitchFamily="18" charset="0"/>
            </a:rPr>
            <a:t>Расходы за счет средств местного бюджета</a:t>
          </a:r>
          <a:endParaRPr lang="ru-RU" sz="1800" b="1" kern="1200" dirty="0">
            <a:solidFill>
              <a:schemeClr val="bg1"/>
            </a:solidFill>
            <a:latin typeface="Bookman Old Style" pitchFamily="18" charset="0"/>
            <a:cs typeface="Times New Roman" pitchFamily="18" charset="0"/>
          </a:endParaRPr>
        </a:p>
      </dsp:txBody>
      <dsp:txXfrm>
        <a:off x="4485574" y="22497"/>
        <a:ext cx="3648179" cy="715793"/>
      </dsp:txXfrm>
    </dsp:sp>
    <dsp:sp modelId="{C5FFE075-823E-4DA0-9121-22547C719149}">
      <dsp:nvSpPr>
        <dsp:cNvPr id="0" name=""/>
        <dsp:cNvSpPr/>
      </dsp:nvSpPr>
      <dsp:spPr>
        <a:xfrm>
          <a:off x="4832577" y="760560"/>
          <a:ext cx="395275" cy="57158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71586"/>
              </a:lnTo>
              <a:lnTo>
                <a:pt x="395275" y="571586"/>
              </a:lnTo>
            </a:path>
          </a:pathLst>
        </a:custGeom>
        <a:noFill/>
        <a:ln w="25400" cap="flat" cmpd="sng" algn="ctr">
          <a:solidFill>
            <a:srgbClr val="0066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A6BB132-36F5-4551-B534-1EA38833A873}">
      <dsp:nvSpPr>
        <dsp:cNvPr id="0" name=""/>
        <dsp:cNvSpPr/>
      </dsp:nvSpPr>
      <dsp:spPr>
        <a:xfrm>
          <a:off x="5227852" y="951981"/>
          <a:ext cx="3267321" cy="760331"/>
        </a:xfrm>
        <a:prstGeom prst="roundRect">
          <a:avLst>
            <a:gd name="adj" fmla="val 10000"/>
          </a:avLst>
        </a:prstGeom>
        <a:solidFill>
          <a:srgbClr val="99FF33">
            <a:alpha val="89804"/>
          </a:srgbClr>
        </a:solidFill>
        <a:ln w="19050" cap="flat" cmpd="sng" algn="ctr">
          <a:solidFill>
            <a:srgbClr val="008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Bookman Old Style" pitchFamily="18" charset="0"/>
              <a:cs typeface="Times New Roman" pitchFamily="18" charset="0"/>
            </a:rPr>
            <a:t>Выплаты почетным гражданам</a:t>
          </a:r>
          <a:endParaRPr lang="ru-RU" sz="1400" kern="1200" dirty="0">
            <a:latin typeface="Bookman Old Style" pitchFamily="18" charset="0"/>
            <a:cs typeface="Times New Roman" pitchFamily="18" charset="0"/>
          </a:endParaRPr>
        </a:p>
      </dsp:txBody>
      <dsp:txXfrm>
        <a:off x="5250121" y="974250"/>
        <a:ext cx="3222783" cy="715793"/>
      </dsp:txXfrm>
    </dsp:sp>
    <dsp:sp modelId="{6EBA0CCF-2610-4CB9-B2AA-6683F0E170FF}">
      <dsp:nvSpPr>
        <dsp:cNvPr id="0" name=""/>
        <dsp:cNvSpPr/>
      </dsp:nvSpPr>
      <dsp:spPr>
        <a:xfrm>
          <a:off x="4832577" y="760560"/>
          <a:ext cx="395275" cy="152200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22001"/>
              </a:lnTo>
              <a:lnTo>
                <a:pt x="395275" y="1522001"/>
              </a:lnTo>
            </a:path>
          </a:pathLst>
        </a:custGeom>
        <a:noFill/>
        <a:ln w="25400" cap="flat" cmpd="sng" algn="ctr">
          <a:solidFill>
            <a:srgbClr val="0066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9983BB3-9FDC-412A-8584-11C5A8F9A525}">
      <dsp:nvSpPr>
        <dsp:cNvPr id="0" name=""/>
        <dsp:cNvSpPr/>
      </dsp:nvSpPr>
      <dsp:spPr>
        <a:xfrm>
          <a:off x="5227852" y="1902396"/>
          <a:ext cx="3329218" cy="760331"/>
        </a:xfrm>
        <a:prstGeom prst="roundRect">
          <a:avLst>
            <a:gd name="adj" fmla="val 10000"/>
          </a:avLst>
        </a:prstGeom>
        <a:solidFill>
          <a:srgbClr val="99FF33">
            <a:alpha val="90000"/>
          </a:srgbClr>
        </a:solidFill>
        <a:ln w="19050" cap="flat" cmpd="sng" algn="ctr">
          <a:solidFill>
            <a:srgbClr val="008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Bookman Old Style" pitchFamily="18" charset="0"/>
              <a:cs typeface="Times New Roman" pitchFamily="18" charset="0"/>
            </a:rPr>
            <a:t>Пенсии на выслугу лет лицам, замещавшим муниципальные должности</a:t>
          </a:r>
          <a:endParaRPr lang="ru-RU" sz="1400" kern="1200" dirty="0">
            <a:latin typeface="Bookman Old Style" pitchFamily="18" charset="0"/>
            <a:cs typeface="Times New Roman" pitchFamily="18" charset="0"/>
          </a:endParaRPr>
        </a:p>
      </dsp:txBody>
      <dsp:txXfrm>
        <a:off x="5250121" y="1924665"/>
        <a:ext cx="3284680" cy="71579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41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0.61364</cdr:x>
      <cdr:y>0.70968</cdr:y>
    </cdr:from>
    <cdr:to>
      <cdr:x>0.90909</cdr:x>
      <cdr:y>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944228" y="1584176"/>
          <a:ext cx="936092" cy="64807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dirty="0" smtClean="0">
              <a:solidFill>
                <a:srgbClr val="000099"/>
              </a:solidFill>
              <a:latin typeface="Bookman Old Style" pitchFamily="18" charset="0"/>
            </a:rPr>
            <a:t>Дефицит</a:t>
          </a:r>
        </a:p>
        <a:p xmlns:a="http://schemas.openxmlformats.org/drawingml/2006/main">
          <a:r>
            <a:rPr lang="ru-RU" dirty="0" smtClean="0">
              <a:solidFill>
                <a:srgbClr val="000099"/>
              </a:solidFill>
              <a:latin typeface="Bookman Old Style" pitchFamily="18" charset="0"/>
            </a:rPr>
            <a:t>бюджета</a:t>
          </a:r>
          <a:endParaRPr lang="ru-RU" dirty="0">
            <a:solidFill>
              <a:srgbClr val="000099"/>
            </a:solidFill>
            <a:latin typeface="Bookman Old Style" pitchFamily="18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0.32773</cdr:x>
      <cdr:y>0.04878</cdr:y>
    </cdr:from>
    <cdr:to>
      <cdr:x>0.47899</cdr:x>
      <cdr:y>0.10612</cdr:y>
    </cdr:to>
    <cdr:sp macro="" textlink="">
      <cdr:nvSpPr>
        <cdr:cNvPr id="2" name="TextBox 7"/>
        <cdr:cNvSpPr txBox="1"/>
      </cdr:nvSpPr>
      <cdr:spPr>
        <a:xfrm xmlns:a="http://schemas.openxmlformats.org/drawingml/2006/main">
          <a:off x="2808312" y="288032"/>
          <a:ext cx="1296144" cy="338554"/>
        </a:xfrm>
        <a:prstGeom xmlns:a="http://schemas.openxmlformats.org/drawingml/2006/main" prst="rect">
          <a:avLst/>
        </a:prstGeom>
        <a:gradFill xmlns:a="http://schemas.openxmlformats.org/drawingml/2006/main" flip="none" rotWithShape="1">
          <a:gsLst>
            <a:gs pos="0">
              <a:srgbClr val="1F497D">
                <a:lumMod val="20000"/>
                <a:lumOff val="80000"/>
                <a:shade val="30000"/>
                <a:satMod val="115000"/>
              </a:srgbClr>
            </a:gs>
            <a:gs pos="50000">
              <a:srgbClr val="1F497D">
                <a:lumMod val="20000"/>
                <a:lumOff val="80000"/>
                <a:shade val="67500"/>
                <a:satMod val="115000"/>
              </a:srgbClr>
            </a:gs>
            <a:gs pos="100000">
              <a:srgbClr val="1F497D">
                <a:lumMod val="20000"/>
                <a:lumOff val="80000"/>
                <a:shade val="100000"/>
                <a:satMod val="115000"/>
              </a:srgbClr>
            </a:gs>
          </a:gsLst>
          <a:lin ang="10800000" scaled="1"/>
          <a:tileRect/>
        </a:gradFill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1pPr>
          <a:lvl2pPr marL="4572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2pPr>
          <a:lvl3pPr marL="9144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3pPr>
          <a:lvl4pPr marL="13716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4pPr>
          <a:lvl5pPr marL="18288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5pPr>
          <a:lvl6pPr marL="22860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6pPr>
          <a:lvl7pPr marL="27432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7pPr>
          <a:lvl8pPr marL="32004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8pPr>
          <a:lvl9pPr marL="36576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9pPr>
        </a:lstStyle>
        <a:p xmlns:a="http://schemas.openxmlformats.org/drawingml/2006/main">
          <a:pPr algn="ctr"/>
          <a:r>
            <a:rPr lang="ru-RU" sz="1600" dirty="0" smtClean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rPr>
            <a:t>267 629,8</a:t>
          </a:r>
          <a:endParaRPr lang="ru-RU" sz="1600" dirty="0">
            <a:solidFill>
              <a:srgbClr val="000099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ookman Old Style" pitchFamily="18" charset="0"/>
          </a:endParaRPr>
        </a:p>
      </cdr:txBody>
    </cdr:sp>
  </cdr:relSizeAnchor>
  <cdr:relSizeAnchor xmlns:cdr="http://schemas.openxmlformats.org/drawingml/2006/chartDrawing">
    <cdr:from>
      <cdr:x>0.53782</cdr:x>
      <cdr:y>0.04878</cdr:y>
    </cdr:from>
    <cdr:to>
      <cdr:x>0.68908</cdr:x>
      <cdr:y>0.10612</cdr:y>
    </cdr:to>
    <cdr:sp macro="" textlink="">
      <cdr:nvSpPr>
        <cdr:cNvPr id="3" name="TextBox 7"/>
        <cdr:cNvSpPr txBox="1"/>
      </cdr:nvSpPr>
      <cdr:spPr>
        <a:xfrm xmlns:a="http://schemas.openxmlformats.org/drawingml/2006/main">
          <a:off x="4608512" y="288032"/>
          <a:ext cx="1296144" cy="338554"/>
        </a:xfrm>
        <a:prstGeom xmlns:a="http://schemas.openxmlformats.org/drawingml/2006/main" prst="rect">
          <a:avLst/>
        </a:prstGeom>
        <a:gradFill xmlns:a="http://schemas.openxmlformats.org/drawingml/2006/main" flip="none" rotWithShape="1">
          <a:gsLst>
            <a:gs pos="0">
              <a:srgbClr val="1F497D">
                <a:lumMod val="20000"/>
                <a:lumOff val="80000"/>
                <a:shade val="30000"/>
                <a:satMod val="115000"/>
              </a:srgbClr>
            </a:gs>
            <a:gs pos="50000">
              <a:srgbClr val="1F497D">
                <a:lumMod val="20000"/>
                <a:lumOff val="80000"/>
                <a:shade val="67500"/>
                <a:satMod val="115000"/>
              </a:srgbClr>
            </a:gs>
            <a:gs pos="100000">
              <a:srgbClr val="1F497D">
                <a:lumMod val="20000"/>
                <a:lumOff val="80000"/>
                <a:shade val="100000"/>
                <a:satMod val="115000"/>
              </a:srgbClr>
            </a:gs>
          </a:gsLst>
          <a:lin ang="10800000" scaled="1"/>
          <a:tileRect/>
        </a:gradFill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1pPr>
          <a:lvl2pPr marL="4572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2pPr>
          <a:lvl3pPr marL="9144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3pPr>
          <a:lvl4pPr marL="13716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4pPr>
          <a:lvl5pPr marL="18288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5pPr>
          <a:lvl6pPr marL="22860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6pPr>
          <a:lvl7pPr marL="27432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7pPr>
          <a:lvl8pPr marL="32004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8pPr>
          <a:lvl9pPr marL="36576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9pPr>
        </a:lstStyle>
        <a:p xmlns:a="http://schemas.openxmlformats.org/drawingml/2006/main">
          <a:pPr algn="ctr"/>
          <a:r>
            <a:rPr lang="ru-RU" sz="1600" dirty="0" smtClean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rPr>
            <a:t>298 242,1</a:t>
          </a:r>
          <a:endParaRPr lang="ru-RU" sz="1600" dirty="0">
            <a:solidFill>
              <a:srgbClr val="000099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ookman Old Style" pitchFamily="18" charset="0"/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0.28125</cdr:x>
      <cdr:y>0.14474</cdr:y>
    </cdr:from>
    <cdr:to>
      <cdr:x>0.39236</cdr:x>
      <cdr:y>0.31182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314600" y="792088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0.28658</cdr:x>
      <cdr:y>0.13158</cdr:y>
    </cdr:from>
    <cdr:to>
      <cdr:x>0.37486</cdr:x>
      <cdr:y>0.18987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458615" y="748510"/>
          <a:ext cx="757419" cy="33161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200" b="1" dirty="0">
            <a:solidFill>
              <a:schemeClr val="accent1">
                <a:lumMod val="50000"/>
              </a:schemeClr>
            </a:solidFill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0.64754</cdr:x>
      <cdr:y>0.29114</cdr:y>
    </cdr:from>
    <cdr:to>
      <cdr:x>0.71311</cdr:x>
      <cdr:y>0.32911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5688632" y="1656184"/>
          <a:ext cx="576064" cy="2160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200" b="1" dirty="0"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0.01626</cdr:x>
      <cdr:y>0.8481</cdr:y>
    </cdr:from>
    <cdr:to>
      <cdr:x>0.98374</cdr:x>
      <cdr:y>0.97468</cdr:y>
    </cdr:to>
    <cdr:pic>
      <cdr:nvPicPr>
        <cdr:cNvPr id="7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144016" y="4824528"/>
          <a:ext cx="8568952" cy="720087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0.03279</cdr:x>
      <cdr:y>0.03797</cdr:y>
    </cdr:from>
    <cdr:to>
      <cdr:x>0.95902</cdr:x>
      <cdr:y>0.16456</cdr:y>
    </cdr:to>
    <cdr:sp macro="" textlink="">
      <cdr:nvSpPr>
        <cdr:cNvPr id="9" name="Прямоугольник с двумя скругленными противолежащими углами 8"/>
        <cdr:cNvSpPr/>
      </cdr:nvSpPr>
      <cdr:spPr>
        <a:xfrm xmlns:a="http://schemas.openxmlformats.org/drawingml/2006/main">
          <a:off x="288032" y="216024"/>
          <a:ext cx="8136904" cy="720080"/>
        </a:xfrm>
        <a:prstGeom xmlns:a="http://schemas.openxmlformats.org/drawingml/2006/main" prst="round2DiagRect">
          <a:avLst/>
        </a:prstGeom>
        <a:gradFill xmlns:a="http://schemas.openxmlformats.org/drawingml/2006/main" flip="none" rotWithShape="1">
          <a:gsLst>
            <a:gs pos="0">
              <a:srgbClr val="0060EE">
                <a:shade val="30000"/>
                <a:satMod val="115000"/>
              </a:srgbClr>
            </a:gs>
            <a:gs pos="50000">
              <a:srgbClr val="0060EE">
                <a:shade val="67500"/>
                <a:satMod val="115000"/>
              </a:srgbClr>
            </a:gs>
            <a:gs pos="100000">
              <a:srgbClr val="0060EE">
                <a:shade val="100000"/>
                <a:satMod val="115000"/>
              </a:srgbClr>
            </a:gs>
          </a:gsLst>
          <a:lin ang="2700000" scaled="1"/>
          <a:tileRect/>
        </a:gradFill>
        <a:ln xmlns:a="http://schemas.openxmlformats.org/drawingml/2006/main" w="12700">
          <a:solidFill>
            <a:srgbClr val="0000E2"/>
          </a:solidFill>
        </a:ln>
        <a:effectLst xmlns:a="http://schemas.openxmlformats.org/drawingml/2006/main">
          <a:outerShdw blurRad="76200" dir="18900000" sy="23000" kx="-1200000" algn="bl" rotWithShape="0">
            <a:prstClr val="black">
              <a:alpha val="20000"/>
            </a:prstClr>
          </a:outerShdw>
        </a:effectLst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just"/>
          <a:r>
            <a:rPr lang="ru-RU" sz="1600" b="1" baseline="0" dirty="0" smtClean="0">
              <a:solidFill>
                <a:schemeClr val="lt1"/>
              </a:solidFill>
              <a:latin typeface="Book Antiqua" pitchFamily="18" charset="0"/>
            </a:rPr>
            <a:t>Расходы бюджета - выплачиваемые из бюджета денежные средства, за исключением средств, являющихся источниками финансирования дефицита бюджета. </a:t>
          </a:r>
          <a:endParaRPr lang="ru-RU" sz="1600" dirty="0"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0.34146</cdr:x>
      <cdr:y>0.20253</cdr:y>
    </cdr:from>
    <cdr:to>
      <cdr:x>0.6748</cdr:x>
      <cdr:y>0.41772</cdr:y>
    </cdr:to>
    <cdr:sp macro="" textlink="">
      <cdr:nvSpPr>
        <cdr:cNvPr id="11" name="Блок-схема: несколько документов 10"/>
        <cdr:cNvSpPr/>
      </cdr:nvSpPr>
      <cdr:spPr>
        <a:xfrm xmlns:a="http://schemas.openxmlformats.org/drawingml/2006/main">
          <a:off x="3024336" y="1152128"/>
          <a:ext cx="2952328" cy="1224136"/>
        </a:xfrm>
        <a:prstGeom xmlns:a="http://schemas.openxmlformats.org/drawingml/2006/main" prst="flowChartMultidocument">
          <a:avLst/>
        </a:prstGeom>
        <a:gradFill xmlns:a="http://schemas.openxmlformats.org/drawingml/2006/main" flip="none" rotWithShape="1">
          <a:gsLst>
            <a:gs pos="0">
              <a:srgbClr val="0060EE">
                <a:shade val="30000"/>
                <a:satMod val="115000"/>
              </a:srgbClr>
            </a:gs>
            <a:gs pos="50000">
              <a:srgbClr val="0060EE">
                <a:shade val="67500"/>
                <a:satMod val="115000"/>
              </a:srgbClr>
            </a:gs>
            <a:gs pos="100000">
              <a:srgbClr val="0060EE">
                <a:shade val="100000"/>
                <a:satMod val="115000"/>
              </a:srgbClr>
            </a:gs>
          </a:gsLst>
          <a:lin ang="16200000" scaled="1"/>
          <a:tileRect/>
        </a:gradFill>
        <a:ln xmlns:a="http://schemas.openxmlformats.org/drawingml/2006/main" w="19050">
          <a:solidFill>
            <a:srgbClr val="FFFFFF"/>
          </a:solidFill>
        </a:ln>
        <a:effectLst xmlns:a="http://schemas.openxmlformats.org/drawingml/2006/main">
          <a:outerShdw blurRad="76200" dir="18900000" sy="23000" kx="-1200000" algn="bl" rotWithShape="0">
            <a:prstClr val="black">
              <a:alpha val="20000"/>
            </a:prstClr>
          </a:outerShdw>
        </a:effectLst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ru-RU" sz="2000" dirty="0" smtClean="0">
              <a:latin typeface="Book Antiqua" pitchFamily="18" charset="0"/>
            </a:rPr>
            <a:t>РАСХОДЫ делятся: </a:t>
          </a:r>
          <a:endParaRPr lang="ru-RU" sz="2000" dirty="0"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0.00813</cdr:x>
      <cdr:y>0.60759</cdr:y>
    </cdr:from>
    <cdr:to>
      <cdr:x>0.21305</cdr:x>
      <cdr:y>0.78481</cdr:y>
    </cdr:to>
    <cdr:sp macro="" textlink="">
      <cdr:nvSpPr>
        <cdr:cNvPr id="12" name="Прямоугольник с двумя вырезанными соседними углами 11"/>
        <cdr:cNvSpPr/>
      </cdr:nvSpPr>
      <cdr:spPr>
        <a:xfrm xmlns:a="http://schemas.openxmlformats.org/drawingml/2006/main">
          <a:off x="72008" y="3456384"/>
          <a:ext cx="1814956" cy="1008112"/>
        </a:xfrm>
        <a:prstGeom xmlns:a="http://schemas.openxmlformats.org/drawingml/2006/main" prst="snip2SameRect">
          <a:avLst/>
        </a:prstGeom>
        <a:gradFill xmlns:a="http://schemas.openxmlformats.org/drawingml/2006/main" flip="none" rotWithShape="1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6200000" scaled="1"/>
          <a:tileRect/>
        </a:gradFill>
        <a:ln xmlns:a="http://schemas.openxmlformats.org/drawingml/2006/main" w="19050">
          <a:solidFill>
            <a:srgbClr val="0000E2"/>
          </a:solidFill>
        </a:ln>
        <a:effectLst xmlns:a="http://schemas.openxmlformats.org/drawingml/2006/main">
          <a:outerShdw blurRad="76200" dir="18900000" sy="23000" kx="-1200000" algn="bl" rotWithShape="0">
            <a:prstClr val="black">
              <a:alpha val="20000"/>
            </a:prstClr>
          </a:outerShdw>
        </a:effectLst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endParaRPr lang="ru-RU" sz="1400" dirty="0" smtClean="0">
            <a:latin typeface="Book Antiqua" pitchFamily="18" charset="0"/>
          </a:endParaRPr>
        </a:p>
        <a:p xmlns:a="http://schemas.openxmlformats.org/drawingml/2006/main">
          <a:pPr algn="ctr"/>
          <a:r>
            <a:rPr lang="ru-RU" sz="1400" dirty="0" smtClean="0">
              <a:latin typeface="Book Antiqua" pitchFamily="18" charset="0"/>
            </a:rPr>
            <a:t>По  разделам и подразделам</a:t>
          </a:r>
          <a:endParaRPr lang="ru-RU" sz="1400" dirty="0"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0.26829</cdr:x>
      <cdr:y>0.60759</cdr:y>
    </cdr:from>
    <cdr:to>
      <cdr:x>0.47321</cdr:x>
      <cdr:y>0.78481</cdr:y>
    </cdr:to>
    <cdr:sp macro="" textlink="">
      <cdr:nvSpPr>
        <cdr:cNvPr id="14" name="Прямоугольник с двумя вырезанными соседними углами 13"/>
        <cdr:cNvSpPr/>
      </cdr:nvSpPr>
      <cdr:spPr>
        <a:xfrm xmlns:a="http://schemas.openxmlformats.org/drawingml/2006/main">
          <a:off x="2376264" y="3456384"/>
          <a:ext cx="1814956" cy="1008112"/>
        </a:xfrm>
        <a:prstGeom xmlns:a="http://schemas.openxmlformats.org/drawingml/2006/main" prst="snip2SameRect">
          <a:avLst/>
        </a:prstGeom>
        <a:gradFill xmlns:a="http://schemas.openxmlformats.org/drawingml/2006/main" flip="none" rotWithShape="1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6200000" scaled="1"/>
          <a:tileRect/>
        </a:gradFill>
        <a:ln xmlns:a="http://schemas.openxmlformats.org/drawingml/2006/main" w="19050" cap="flat" cmpd="sng" algn="ctr">
          <a:solidFill>
            <a:srgbClr val="0000E2"/>
          </a:solidFill>
          <a:prstDash val="solid"/>
        </a:ln>
        <a:effectLst xmlns:a="http://schemas.openxmlformats.org/drawingml/2006/main">
          <a:outerShdw blurRad="76200" dir="18900000" sy="23000" kx="-1200000" algn="bl" rotWithShape="0">
            <a:prstClr val="black">
              <a:alpha val="20000"/>
            </a:prstClr>
          </a:outerShdw>
        </a:effectLst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Trebuchet MS"/>
            </a:defRPr>
          </a:lvl1pPr>
          <a:lvl2pPr marL="457200" indent="0">
            <a:defRPr sz="1100">
              <a:solidFill>
                <a:sysClr val="window" lastClr="FFFFFF"/>
              </a:solidFill>
              <a:latin typeface="Trebuchet MS"/>
            </a:defRPr>
          </a:lvl2pPr>
          <a:lvl3pPr marL="914400" indent="0">
            <a:defRPr sz="1100">
              <a:solidFill>
                <a:sysClr val="window" lastClr="FFFFFF"/>
              </a:solidFill>
              <a:latin typeface="Trebuchet MS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Trebuchet MS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Trebuchet MS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Trebuchet MS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Trebuchet MS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Trebuchet MS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pPr algn="ctr"/>
          <a:r>
            <a:rPr lang="ru-RU" sz="1400" dirty="0" smtClean="0">
              <a:latin typeface="Book Antiqua" pitchFamily="18" charset="0"/>
            </a:rPr>
            <a:t>По муниципальным программам</a:t>
          </a:r>
          <a:endParaRPr lang="ru-RU" sz="1400" dirty="0"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0.53659</cdr:x>
      <cdr:y>0.60759</cdr:y>
    </cdr:from>
    <cdr:to>
      <cdr:x>0.7497</cdr:x>
      <cdr:y>0.78481</cdr:y>
    </cdr:to>
    <cdr:sp macro="" textlink="">
      <cdr:nvSpPr>
        <cdr:cNvPr id="15" name="Прямоугольник с двумя вырезанными соседними углами 14"/>
        <cdr:cNvSpPr/>
      </cdr:nvSpPr>
      <cdr:spPr>
        <a:xfrm xmlns:a="http://schemas.openxmlformats.org/drawingml/2006/main">
          <a:off x="4752528" y="3456384"/>
          <a:ext cx="1887554" cy="1008112"/>
        </a:xfrm>
        <a:prstGeom xmlns:a="http://schemas.openxmlformats.org/drawingml/2006/main" prst="snip2SameRect">
          <a:avLst/>
        </a:prstGeom>
        <a:gradFill xmlns:a="http://schemas.openxmlformats.org/drawingml/2006/main" flip="none" rotWithShape="1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6200000" scaled="1"/>
          <a:tileRect/>
        </a:gradFill>
        <a:ln xmlns:a="http://schemas.openxmlformats.org/drawingml/2006/main" w="19050" cap="flat" cmpd="sng" algn="ctr">
          <a:solidFill>
            <a:srgbClr val="0000E2"/>
          </a:solidFill>
          <a:prstDash val="solid"/>
        </a:ln>
        <a:effectLst xmlns:a="http://schemas.openxmlformats.org/drawingml/2006/main">
          <a:outerShdw blurRad="76200" dir="18900000" sy="23000" kx="-1200000" algn="bl" rotWithShape="0">
            <a:prstClr val="black">
              <a:alpha val="20000"/>
            </a:prstClr>
          </a:outerShdw>
        </a:effectLst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Trebuchet MS"/>
            </a:defRPr>
          </a:lvl1pPr>
          <a:lvl2pPr marL="457200" indent="0">
            <a:defRPr sz="1100">
              <a:solidFill>
                <a:sysClr val="window" lastClr="FFFFFF"/>
              </a:solidFill>
              <a:latin typeface="Trebuchet MS"/>
            </a:defRPr>
          </a:lvl2pPr>
          <a:lvl3pPr marL="914400" indent="0">
            <a:defRPr sz="1100">
              <a:solidFill>
                <a:sysClr val="window" lastClr="FFFFFF"/>
              </a:solidFill>
              <a:latin typeface="Trebuchet MS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Trebuchet MS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Trebuchet MS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Trebuchet MS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Trebuchet MS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Trebuchet MS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pPr algn="ctr"/>
          <a:r>
            <a:rPr lang="ru-RU" sz="1400" dirty="0" smtClean="0">
              <a:latin typeface="Book Antiqua" pitchFamily="18" charset="0"/>
            </a:rPr>
            <a:t>По функциям муниципального образования</a:t>
          </a:r>
          <a:endParaRPr lang="ru-RU" sz="1400" dirty="0"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0.80488</cdr:x>
      <cdr:y>0.60759</cdr:y>
    </cdr:from>
    <cdr:to>
      <cdr:x>0.9918</cdr:x>
      <cdr:y>0.78481</cdr:y>
    </cdr:to>
    <cdr:sp macro="" textlink="">
      <cdr:nvSpPr>
        <cdr:cNvPr id="16" name="Прямоугольник с двумя вырезанными соседними углами 15"/>
        <cdr:cNvSpPr/>
      </cdr:nvSpPr>
      <cdr:spPr>
        <a:xfrm xmlns:a="http://schemas.openxmlformats.org/drawingml/2006/main">
          <a:off x="7128792" y="3456384"/>
          <a:ext cx="1655548" cy="1008139"/>
        </a:xfrm>
        <a:prstGeom xmlns:a="http://schemas.openxmlformats.org/drawingml/2006/main" prst="snip2SameRect">
          <a:avLst/>
        </a:prstGeom>
        <a:gradFill xmlns:a="http://schemas.openxmlformats.org/drawingml/2006/main" flip="none" rotWithShape="1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6200000" scaled="1"/>
          <a:tileRect/>
        </a:gradFill>
        <a:ln xmlns:a="http://schemas.openxmlformats.org/drawingml/2006/main" w="19050" cap="flat" cmpd="sng" algn="ctr">
          <a:solidFill>
            <a:srgbClr val="0000E2"/>
          </a:solidFill>
          <a:prstDash val="solid"/>
        </a:ln>
        <a:effectLst xmlns:a="http://schemas.openxmlformats.org/drawingml/2006/main">
          <a:outerShdw blurRad="76200" dir="18900000" sy="23000" kx="-1200000" algn="bl" rotWithShape="0">
            <a:prstClr val="black">
              <a:alpha val="20000"/>
            </a:prstClr>
          </a:outerShdw>
        </a:effectLst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Trebuchet MS"/>
            </a:defRPr>
          </a:lvl1pPr>
          <a:lvl2pPr marL="457200" indent="0">
            <a:defRPr sz="1100">
              <a:solidFill>
                <a:sysClr val="window" lastClr="FFFFFF"/>
              </a:solidFill>
              <a:latin typeface="Trebuchet MS"/>
            </a:defRPr>
          </a:lvl2pPr>
          <a:lvl3pPr marL="914400" indent="0">
            <a:defRPr sz="1100">
              <a:solidFill>
                <a:sysClr val="window" lastClr="FFFFFF"/>
              </a:solidFill>
              <a:latin typeface="Trebuchet MS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Trebuchet MS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Trebuchet MS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Trebuchet MS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Trebuchet MS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Trebuchet MS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pPr algn="ctr"/>
          <a:endParaRPr lang="ru-RU" sz="1400" dirty="0" smtClean="0">
            <a:latin typeface="Book Antiqua" pitchFamily="18" charset="0"/>
          </a:endParaRPr>
        </a:p>
        <a:p xmlns:a="http://schemas.openxmlformats.org/drawingml/2006/main">
          <a:pPr algn="ctr"/>
          <a:r>
            <a:rPr lang="ru-RU" sz="1400" dirty="0" smtClean="0">
              <a:latin typeface="Book Antiqua" pitchFamily="18" charset="0"/>
            </a:rPr>
            <a:t>По ведомствам</a:t>
          </a:r>
          <a:endParaRPr lang="ru-RU" sz="1400" dirty="0"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0.21047</cdr:x>
      <cdr:y>0.3899</cdr:y>
    </cdr:from>
    <cdr:to>
      <cdr:x>0.2496</cdr:x>
      <cdr:y>0.55446</cdr:y>
    </cdr:to>
    <cdr:sp macro="" textlink="">
      <cdr:nvSpPr>
        <cdr:cNvPr id="17" name="Стрелка вниз 16"/>
        <cdr:cNvSpPr/>
      </cdr:nvSpPr>
      <cdr:spPr>
        <a:xfrm xmlns:a="http://schemas.openxmlformats.org/drawingml/2006/main" rot="2695267">
          <a:off x="1864090" y="2217997"/>
          <a:ext cx="346627" cy="936104"/>
        </a:xfrm>
        <a:prstGeom xmlns:a="http://schemas.openxmlformats.org/drawingml/2006/main" prst="downArrow">
          <a:avLst/>
        </a:prstGeom>
        <a:gradFill xmlns:a="http://schemas.openxmlformats.org/drawingml/2006/main" flip="none" rotWithShape="1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8900000" scaled="1"/>
          <a:tileRect/>
        </a:gradFill>
        <a:ln xmlns:a="http://schemas.openxmlformats.org/drawingml/2006/main" w="19050">
          <a:solidFill>
            <a:srgbClr val="0000E2"/>
          </a:solidFill>
        </a:ln>
        <a:effectLst xmlns:a="http://schemas.openxmlformats.org/drawingml/2006/main">
          <a:outerShdw blurRad="50800" dist="38100" dir="2700000" algn="tl" rotWithShape="0">
            <a:prstClr val="black">
              <a:alpha val="40000"/>
            </a:prstClr>
          </a:outerShdw>
        </a:effectLst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0.61789</cdr:x>
      <cdr:y>0.43038</cdr:y>
    </cdr:from>
    <cdr:to>
      <cdr:x>0.66667</cdr:x>
      <cdr:y>0.60237</cdr:y>
    </cdr:to>
    <cdr:sp macro="" textlink="">
      <cdr:nvSpPr>
        <cdr:cNvPr id="18" name="Стрелка вниз 17"/>
        <cdr:cNvSpPr/>
      </cdr:nvSpPr>
      <cdr:spPr>
        <a:xfrm xmlns:a="http://schemas.openxmlformats.org/drawingml/2006/main">
          <a:off x="5472608" y="2448272"/>
          <a:ext cx="432048" cy="978408"/>
        </a:xfrm>
        <a:prstGeom xmlns:a="http://schemas.openxmlformats.org/drawingml/2006/main" prst="downArrow">
          <a:avLst/>
        </a:prstGeom>
        <a:gradFill xmlns:a="http://schemas.openxmlformats.org/drawingml/2006/main" flip="none" rotWithShape="1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6200000" scaled="1"/>
          <a:tileRect/>
        </a:gradFill>
        <a:ln xmlns:a="http://schemas.openxmlformats.org/drawingml/2006/main" w="19050" cap="flat" cmpd="sng" algn="ctr">
          <a:solidFill>
            <a:srgbClr val="0000E2"/>
          </a:solidFill>
          <a:prstDash val="solid"/>
        </a:ln>
        <a:effectLst xmlns:a="http://schemas.openxmlformats.org/drawingml/2006/main">
          <a:outerShdw blurRad="50800" dist="38100" dir="2700000" algn="tl" rotWithShape="0">
            <a:prstClr val="black">
              <a:alpha val="40000"/>
            </a:prstClr>
          </a:outerShdw>
        </a:effectLst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Trebuchet MS"/>
            </a:defRPr>
          </a:lvl1pPr>
          <a:lvl2pPr marL="457200" indent="0">
            <a:defRPr sz="1100">
              <a:solidFill>
                <a:sysClr val="window" lastClr="FFFFFF"/>
              </a:solidFill>
              <a:latin typeface="Trebuchet MS"/>
            </a:defRPr>
          </a:lvl2pPr>
          <a:lvl3pPr marL="914400" indent="0">
            <a:defRPr sz="1100">
              <a:solidFill>
                <a:sysClr val="window" lastClr="FFFFFF"/>
              </a:solidFill>
              <a:latin typeface="Trebuchet MS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Trebuchet MS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Trebuchet MS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Trebuchet MS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Trebuchet MS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Trebuchet MS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0.77959</cdr:x>
      <cdr:y>0.40717</cdr:y>
    </cdr:from>
    <cdr:to>
      <cdr:x>0.8185</cdr:x>
      <cdr:y>0.57172</cdr:y>
    </cdr:to>
    <cdr:sp macro="" textlink="">
      <cdr:nvSpPr>
        <cdr:cNvPr id="21" name="Стрелка вниз 20"/>
        <cdr:cNvSpPr/>
      </cdr:nvSpPr>
      <cdr:spPr>
        <a:xfrm xmlns:a="http://schemas.openxmlformats.org/drawingml/2006/main" rot="18906696">
          <a:off x="6904826" y="2316225"/>
          <a:ext cx="344594" cy="936104"/>
        </a:xfrm>
        <a:prstGeom xmlns:a="http://schemas.openxmlformats.org/drawingml/2006/main" prst="downArrow">
          <a:avLst/>
        </a:prstGeom>
        <a:gradFill xmlns:a="http://schemas.openxmlformats.org/drawingml/2006/main" flip="none" rotWithShape="1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3500000" scaled="1"/>
          <a:tileRect/>
        </a:gradFill>
        <a:ln xmlns:a="http://schemas.openxmlformats.org/drawingml/2006/main" w="19050" cap="flat" cmpd="sng" algn="ctr">
          <a:solidFill>
            <a:srgbClr val="0000E2"/>
          </a:solidFill>
          <a:prstDash val="solid"/>
        </a:ln>
        <a:effectLst xmlns:a="http://schemas.openxmlformats.org/drawingml/2006/main">
          <a:outerShdw blurRad="50800" dist="38100" algn="l" rotWithShape="0">
            <a:prstClr val="black">
              <a:alpha val="40000"/>
            </a:prstClr>
          </a:outerShdw>
        </a:effectLst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Trebuchet MS"/>
            </a:defRPr>
          </a:lvl1pPr>
          <a:lvl2pPr marL="457200" indent="0">
            <a:defRPr sz="1100">
              <a:solidFill>
                <a:sysClr val="window" lastClr="FFFFFF"/>
              </a:solidFill>
              <a:latin typeface="Trebuchet MS"/>
            </a:defRPr>
          </a:lvl2pPr>
          <a:lvl3pPr marL="914400" indent="0">
            <a:defRPr sz="1100">
              <a:solidFill>
                <a:sysClr val="window" lastClr="FFFFFF"/>
              </a:solidFill>
              <a:latin typeface="Trebuchet MS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Trebuchet MS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Trebuchet MS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Trebuchet MS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Trebuchet MS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Trebuchet MS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0.35772</cdr:x>
      <cdr:y>0.43038</cdr:y>
    </cdr:from>
    <cdr:to>
      <cdr:x>0.40431</cdr:x>
      <cdr:y>0.60237</cdr:y>
    </cdr:to>
    <cdr:sp macro="" textlink="">
      <cdr:nvSpPr>
        <cdr:cNvPr id="22" name="Стрелка вниз 21"/>
        <cdr:cNvSpPr/>
      </cdr:nvSpPr>
      <cdr:spPr>
        <a:xfrm xmlns:a="http://schemas.openxmlformats.org/drawingml/2006/main">
          <a:off x="3168352" y="2448272"/>
          <a:ext cx="412624" cy="978408"/>
        </a:xfrm>
        <a:prstGeom xmlns:a="http://schemas.openxmlformats.org/drawingml/2006/main" prst="downArrow">
          <a:avLst/>
        </a:prstGeom>
        <a:gradFill xmlns:a="http://schemas.openxmlformats.org/drawingml/2006/main" flip="none" rotWithShape="1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6200000" scaled="1"/>
          <a:tileRect/>
        </a:gradFill>
        <a:ln xmlns:a="http://schemas.openxmlformats.org/drawingml/2006/main" w="19050" cap="flat" cmpd="sng" algn="ctr">
          <a:solidFill>
            <a:srgbClr val="0000E2"/>
          </a:solidFill>
          <a:prstDash val="solid"/>
        </a:ln>
        <a:effectLst xmlns:a="http://schemas.openxmlformats.org/drawingml/2006/main">
          <a:outerShdw blurRad="50800" dist="38100" dir="2700000" algn="tl" rotWithShape="0">
            <a:prstClr val="black">
              <a:alpha val="40000"/>
            </a:prstClr>
          </a:outerShdw>
        </a:effectLst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Trebuchet MS"/>
            </a:defRPr>
          </a:lvl1pPr>
          <a:lvl2pPr marL="457200" indent="0">
            <a:defRPr sz="1100">
              <a:solidFill>
                <a:sysClr val="window" lastClr="FFFFFF"/>
              </a:solidFill>
              <a:latin typeface="Trebuchet MS"/>
            </a:defRPr>
          </a:lvl2pPr>
          <a:lvl3pPr marL="914400" indent="0">
            <a:defRPr sz="1100">
              <a:solidFill>
                <a:sysClr val="window" lastClr="FFFFFF"/>
              </a:solidFill>
              <a:latin typeface="Trebuchet MS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Trebuchet MS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Trebuchet MS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Trebuchet MS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Trebuchet MS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Trebuchet MS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endParaRPr lang="ru-RU"/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0.47368</cdr:x>
      <cdr:y>0.11111</cdr:y>
    </cdr:from>
    <cdr:to>
      <cdr:x>1</cdr:x>
      <cdr:y>0.32482</cdr:y>
    </cdr:to>
    <cdr:sp macro="" textlink="">
      <cdr:nvSpPr>
        <cdr:cNvPr id="2" name="TextBox 39"/>
        <cdr:cNvSpPr txBox="1"/>
      </cdr:nvSpPr>
      <cdr:spPr>
        <a:xfrm xmlns:a="http://schemas.openxmlformats.org/drawingml/2006/main">
          <a:off x="648066" y="144015"/>
          <a:ext cx="720086" cy="276999"/>
        </a:xfrm>
        <a:prstGeom xmlns:a="http://schemas.openxmlformats.org/drawingml/2006/main" prst="rect">
          <a:avLst/>
        </a:prstGeom>
        <a:solidFill xmlns:a="http://schemas.openxmlformats.org/drawingml/2006/main">
          <a:srgbClr val="FFFF99"/>
        </a:solidFill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1pPr>
          <a:lvl2pPr marL="4572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2pPr>
          <a:lvl3pPr marL="9144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3pPr>
          <a:lvl4pPr marL="13716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4pPr>
          <a:lvl5pPr marL="18288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5pPr>
          <a:lvl6pPr marL="22860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6pPr>
          <a:lvl7pPr marL="27432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7pPr>
          <a:lvl8pPr marL="32004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8pPr>
          <a:lvl9pPr marL="36576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r>
            <a:rPr lang="ru-RU" sz="1200" dirty="0" smtClean="0">
              <a:solidFill>
                <a:srgbClr val="660066"/>
              </a:solidFill>
              <a:latin typeface="Bookman Old Style" pitchFamily="18" charset="0"/>
            </a:rPr>
            <a:t>53,2 %</a:t>
          </a:r>
          <a:endParaRPr lang="ru-RU" sz="1200" dirty="0">
            <a:solidFill>
              <a:srgbClr val="660066"/>
            </a:solidFill>
            <a:latin typeface="Bookman Old Style" pitchFamily="18" charset="0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0475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6737" y="0"/>
            <a:ext cx="2950475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B40F26-D97F-4C5E-959F-7C1869DB1494}" type="datetimeFigureOut">
              <a:rPr lang="ru-RU" smtClean="0"/>
              <a:pPr/>
              <a:t>14.05.2021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23925" y="744538"/>
            <a:ext cx="4960938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0879" y="4715153"/>
            <a:ext cx="544703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50475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6737" y="9428583"/>
            <a:ext cx="2950475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B7E23C-0E03-4328-8D98-A37B1076018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77443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3925" y="744538"/>
            <a:ext cx="4960938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B7E23C-0E03-4328-8D98-A37B10760181}" type="slidenum">
              <a:rPr lang="ru-RU" smtClean="0"/>
              <a:pPr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68132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B7E23C-0E03-4328-8D98-A37B10760181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64635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B7E23C-0E03-4328-8D98-A37B10760181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51602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B7E23C-0E03-4328-8D98-A37B10760181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81868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B7E23C-0E03-4328-8D98-A37B10760181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66307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B7E23C-0E03-4328-8D98-A37B10760181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64565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B7E23C-0E03-4328-8D98-A37B10760181}" type="slidenum">
              <a:rPr lang="ru-RU" smtClean="0"/>
              <a:pPr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29426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B7E23C-0E03-4328-8D98-A37B10760181}" type="slidenum">
              <a:rPr lang="ru-RU" smtClean="0"/>
              <a:pPr/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48915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DAAC9-01C4-496D-AA84-016A2CA6D6A1}" type="datetime1">
              <a:rPr lang="ru-RU" smtClean="0"/>
              <a:pPr/>
              <a:t>14.05.2021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DB8AD-B06E-4FF6-A97B-99590C81215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7A9A1-EF7C-4C35-8E1C-E308A9C208B1}" type="datetime1">
              <a:rPr lang="ru-RU" smtClean="0"/>
              <a:pPr/>
              <a:t>14.05.2021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DB8AD-B06E-4FF6-A97B-99590C81215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1FD20-3063-41A9-8037-0CF1B22C9C51}" type="datetime1">
              <a:rPr lang="ru-RU" smtClean="0"/>
              <a:pPr/>
              <a:t>14.05.2021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DB8AD-B06E-4FF6-A97B-99590C81215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DF94E-1628-4FB4-8775-7A0E0025E47A}" type="datetime1">
              <a:rPr lang="ru-RU" smtClean="0"/>
              <a:pPr/>
              <a:t>14.05.2021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DB8AD-B06E-4FF6-A97B-99590C81215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20A62-F36E-4588-BC2D-5C63AA80CCEA}" type="datetime1">
              <a:rPr lang="ru-RU" smtClean="0"/>
              <a:pPr/>
              <a:t>14.05.2021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DB8AD-B06E-4FF6-A97B-99590C81215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AD745-D4BD-4657-8FBC-0460963C4FF9}" type="datetime1">
              <a:rPr lang="ru-RU" smtClean="0"/>
              <a:pPr/>
              <a:t>14.05.2021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DB8AD-B06E-4FF6-A97B-99590C81215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3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3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3E971-8C47-4D71-8A61-52FB320C283C}" type="datetime1">
              <a:rPr lang="ru-RU" smtClean="0"/>
              <a:pPr/>
              <a:t>14.05.2021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DB8AD-B06E-4FF6-A97B-99590C81215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341AB-2F14-49B7-A34A-AED8FC52D0DA}" type="datetime1">
              <a:rPr lang="ru-RU" smtClean="0"/>
              <a:pPr/>
              <a:t>14.05.2021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DB8AD-B06E-4FF6-A97B-99590C81215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4037E-E74F-4404-AD35-9F33146E42A6}" type="datetime1">
              <a:rPr lang="ru-RU" smtClean="0"/>
              <a:pPr/>
              <a:t>14.05.2021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DB8AD-B06E-4FF6-A97B-99590C81215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3" y="273053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C7962-E3CC-425A-8E6F-210E43566DD2}" type="datetime1">
              <a:rPr lang="ru-RU" smtClean="0"/>
              <a:pPr/>
              <a:t>14.05.2021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DB8AD-B06E-4FF6-A97B-99590C81215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605D8-8F38-4A94-9060-AC5128701951}" type="datetime1">
              <a:rPr lang="ru-RU" smtClean="0"/>
              <a:pPr/>
              <a:t>14.05.2021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DB8AD-B06E-4FF6-A97B-99590C81215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3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F3BF42-83F3-4330-B70C-2FAB7B2D612C}" type="datetime1">
              <a:rPr lang="ru-RU" smtClean="0"/>
              <a:pPr/>
              <a:t>14.05.2021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7DB8AD-B06E-4FF6-A97B-99590C81215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14.xml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chart" Target="../charts/chart16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15.xml"/><Relationship Id="rId5" Type="http://schemas.openxmlformats.org/officeDocument/2006/relationships/image" Target="../media/image33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18.xml"/><Relationship Id="rId5" Type="http://schemas.openxmlformats.org/officeDocument/2006/relationships/image" Target="../media/image33.png"/><Relationship Id="rId4" Type="http://schemas.openxmlformats.org/officeDocument/2006/relationships/chart" Target="../charts/char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20.xml"/><Relationship Id="rId5" Type="http://schemas.openxmlformats.org/officeDocument/2006/relationships/image" Target="../media/image33.png"/><Relationship Id="rId4" Type="http://schemas.openxmlformats.org/officeDocument/2006/relationships/chart" Target="../charts/chart1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1.xml"/><Relationship Id="rId7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openxmlformats.org/officeDocument/2006/relationships/chart" Target="../charts/chart22.xm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2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24.xm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25.xml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5.png"/><Relationship Id="rId7" Type="http://schemas.openxmlformats.org/officeDocument/2006/relationships/chart" Target="../charts/chart28.xml"/><Relationship Id="rId12" Type="http://schemas.openxmlformats.org/officeDocument/2006/relationships/image" Target="../media/image3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27.xml"/><Relationship Id="rId11" Type="http://schemas.openxmlformats.org/officeDocument/2006/relationships/chart" Target="../charts/chart30.xml"/><Relationship Id="rId5" Type="http://schemas.openxmlformats.org/officeDocument/2006/relationships/chart" Target="../charts/chart26.xml"/><Relationship Id="rId10" Type="http://schemas.openxmlformats.org/officeDocument/2006/relationships/chart" Target="../charts/chart29.xml"/><Relationship Id="rId4" Type="http://schemas.openxmlformats.org/officeDocument/2006/relationships/image" Target="../media/image42.png"/><Relationship Id="rId9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microsoft.com/office/2007/relationships/hdphoto" Target="../media/hdphoto2.wdp"/><Relationship Id="rId9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chart" Target="../charts/chart32.xml"/><Relationship Id="rId13" Type="http://schemas.openxmlformats.org/officeDocument/2006/relationships/image" Target="../media/image48.jpeg"/><Relationship Id="rId18" Type="http://schemas.openxmlformats.org/officeDocument/2006/relationships/image" Target="../media/image53.png"/><Relationship Id="rId3" Type="http://schemas.openxmlformats.org/officeDocument/2006/relationships/image" Target="../media/image5.png"/><Relationship Id="rId7" Type="http://schemas.openxmlformats.org/officeDocument/2006/relationships/chart" Target="../charts/chart31.xml"/><Relationship Id="rId12" Type="http://schemas.openxmlformats.org/officeDocument/2006/relationships/image" Target="../media/image47.jpeg"/><Relationship Id="rId17" Type="http://schemas.openxmlformats.org/officeDocument/2006/relationships/image" Target="../media/image52.jpeg"/><Relationship Id="rId2" Type="http://schemas.openxmlformats.org/officeDocument/2006/relationships/image" Target="../media/image1.jpeg"/><Relationship Id="rId16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11" Type="http://schemas.openxmlformats.org/officeDocument/2006/relationships/chart" Target="../charts/chart35.xml"/><Relationship Id="rId5" Type="http://schemas.openxmlformats.org/officeDocument/2006/relationships/image" Target="../media/image46.jpeg"/><Relationship Id="rId15" Type="http://schemas.openxmlformats.org/officeDocument/2006/relationships/image" Target="../media/image50.png"/><Relationship Id="rId10" Type="http://schemas.openxmlformats.org/officeDocument/2006/relationships/chart" Target="../charts/chart34.xml"/><Relationship Id="rId4" Type="http://schemas.openxmlformats.org/officeDocument/2006/relationships/image" Target="../media/image33.png"/><Relationship Id="rId9" Type="http://schemas.openxmlformats.org/officeDocument/2006/relationships/chart" Target="../charts/chart33.xml"/><Relationship Id="rId1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5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chart" Target="../charts/chart37.xml"/><Relationship Id="rId13" Type="http://schemas.openxmlformats.org/officeDocument/2006/relationships/image" Target="../media/image60.jpeg"/><Relationship Id="rId3" Type="http://schemas.openxmlformats.org/officeDocument/2006/relationships/image" Target="../media/image1.jpeg"/><Relationship Id="rId7" Type="http://schemas.openxmlformats.org/officeDocument/2006/relationships/chart" Target="../charts/chart36.xml"/><Relationship Id="rId12" Type="http://schemas.openxmlformats.org/officeDocument/2006/relationships/image" Target="../media/image59.jpeg"/><Relationship Id="rId2" Type="http://schemas.openxmlformats.org/officeDocument/2006/relationships/notesSlide" Target="../notesSlides/notesSlide4.xml"/><Relationship Id="rId16" Type="http://schemas.openxmlformats.org/officeDocument/2006/relationships/chart" Target="../charts/chart4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11" Type="http://schemas.openxmlformats.org/officeDocument/2006/relationships/image" Target="../media/image58.png"/><Relationship Id="rId5" Type="http://schemas.openxmlformats.org/officeDocument/2006/relationships/image" Target="../media/image33.png"/><Relationship Id="rId15" Type="http://schemas.openxmlformats.org/officeDocument/2006/relationships/chart" Target="../charts/chart39.xml"/><Relationship Id="rId10" Type="http://schemas.openxmlformats.org/officeDocument/2006/relationships/image" Target="../media/image57.gif"/><Relationship Id="rId4" Type="http://schemas.openxmlformats.org/officeDocument/2006/relationships/image" Target="../media/image5.png"/><Relationship Id="rId9" Type="http://schemas.openxmlformats.org/officeDocument/2006/relationships/chart" Target="../charts/chart38.xml"/><Relationship Id="rId14" Type="http://schemas.openxmlformats.org/officeDocument/2006/relationships/image" Target="../media/image6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6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chart" Target="../charts/chart42.xml"/><Relationship Id="rId3" Type="http://schemas.openxmlformats.org/officeDocument/2006/relationships/image" Target="../media/image1.jpeg"/><Relationship Id="rId7" Type="http://schemas.openxmlformats.org/officeDocument/2006/relationships/image" Target="../media/image66.png"/><Relationship Id="rId12" Type="http://schemas.openxmlformats.org/officeDocument/2006/relationships/chart" Target="../charts/chart41.xml"/><Relationship Id="rId17" Type="http://schemas.openxmlformats.org/officeDocument/2006/relationships/image" Target="../media/image70.png"/><Relationship Id="rId2" Type="http://schemas.openxmlformats.org/officeDocument/2006/relationships/notesSlide" Target="../notesSlides/notesSlide5.xml"/><Relationship Id="rId16" Type="http://schemas.openxmlformats.org/officeDocument/2006/relationships/chart" Target="../charts/chart4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png"/><Relationship Id="rId11" Type="http://schemas.openxmlformats.org/officeDocument/2006/relationships/image" Target="../media/image42.png"/><Relationship Id="rId5" Type="http://schemas.openxmlformats.org/officeDocument/2006/relationships/image" Target="../media/image33.png"/><Relationship Id="rId15" Type="http://schemas.openxmlformats.org/officeDocument/2006/relationships/chart" Target="../charts/chart44.xml"/><Relationship Id="rId10" Type="http://schemas.openxmlformats.org/officeDocument/2006/relationships/image" Target="../media/image69.jpeg"/><Relationship Id="rId4" Type="http://schemas.openxmlformats.org/officeDocument/2006/relationships/image" Target="../media/image5.png"/><Relationship Id="rId9" Type="http://schemas.openxmlformats.org/officeDocument/2006/relationships/image" Target="../media/image68.jpeg"/><Relationship Id="rId14" Type="http://schemas.openxmlformats.org/officeDocument/2006/relationships/chart" Target="../charts/chart43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1.jpeg"/><Relationship Id="rId7" Type="http://schemas.openxmlformats.org/officeDocument/2006/relationships/image" Target="../media/image72.jpe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46.xml"/><Relationship Id="rId11" Type="http://schemas.openxmlformats.org/officeDocument/2006/relationships/image" Target="../media/image76.jpeg"/><Relationship Id="rId5" Type="http://schemas.openxmlformats.org/officeDocument/2006/relationships/image" Target="../media/image71.png"/><Relationship Id="rId10" Type="http://schemas.openxmlformats.org/officeDocument/2006/relationships/image" Target="../media/image75.png"/><Relationship Id="rId4" Type="http://schemas.openxmlformats.org/officeDocument/2006/relationships/image" Target="../media/image5.png"/><Relationship Id="rId9" Type="http://schemas.openxmlformats.org/officeDocument/2006/relationships/image" Target="../media/image7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5.pn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chart" Target="../charts/chart47.xml"/><Relationship Id="rId4" Type="http://schemas.openxmlformats.org/officeDocument/2006/relationships/image" Target="../media/image33.png"/><Relationship Id="rId9" Type="http://schemas.microsoft.com/office/2007/relationships/diagramDrawing" Target="../diagrams/drawing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5.png"/><Relationship Id="rId7" Type="http://schemas.openxmlformats.org/officeDocument/2006/relationships/image" Target="../media/image8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10" Type="http://schemas.openxmlformats.org/officeDocument/2006/relationships/image" Target="../media/image85.png"/><Relationship Id="rId4" Type="http://schemas.openxmlformats.org/officeDocument/2006/relationships/image" Target="../media/image79.png"/><Relationship Id="rId9" Type="http://schemas.openxmlformats.org/officeDocument/2006/relationships/image" Target="../media/image8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openxmlformats.org/officeDocument/2006/relationships/chart" Target="../charts/chart48.xml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chart" Target="../charts/chart3.xml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4.png"/><Relationship Id="rId5" Type="http://schemas.openxmlformats.org/officeDocument/2006/relationships/chart" Target="../charts/chart2.xml"/><Relationship Id="rId10" Type="http://schemas.openxmlformats.org/officeDocument/2006/relationships/chart" Target="../charts/chart4.xml"/><Relationship Id="rId4" Type="http://schemas.openxmlformats.org/officeDocument/2006/relationships/chart" Target="../charts/chart1.xml"/><Relationship Id="rId9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7.png"/><Relationship Id="rId4" Type="http://schemas.openxmlformats.org/officeDocument/2006/relationships/image" Target="../media/image86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9.png"/><Relationship Id="rId5" Type="http://schemas.openxmlformats.org/officeDocument/2006/relationships/chart" Target="../charts/chart49.xml"/><Relationship Id="rId4" Type="http://schemas.openxmlformats.org/officeDocument/2006/relationships/image" Target="../media/image88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5.png"/><Relationship Id="rId7" Type="http://schemas.openxmlformats.org/officeDocument/2006/relationships/chart" Target="../charts/chart50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1.png"/><Relationship Id="rId5" Type="http://schemas.openxmlformats.org/officeDocument/2006/relationships/image" Target="../media/image45.jpeg"/><Relationship Id="rId4" Type="http://schemas.openxmlformats.org/officeDocument/2006/relationships/image" Target="../media/image9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3.jpeg"/><Relationship Id="rId5" Type="http://schemas.openxmlformats.org/officeDocument/2006/relationships/chart" Target="../charts/chart51.xml"/><Relationship Id="rId4" Type="http://schemas.openxmlformats.org/officeDocument/2006/relationships/image" Target="../media/image9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chart" Target="../charts/chart5.xml"/><Relationship Id="rId7" Type="http://schemas.openxmlformats.org/officeDocument/2006/relationships/chart" Target="../charts/chart7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7.png"/><Relationship Id="rId5" Type="http://schemas.openxmlformats.org/officeDocument/2006/relationships/chart" Target="../charts/chart6.xml"/><Relationship Id="rId10" Type="http://schemas.openxmlformats.org/officeDocument/2006/relationships/image" Target="../media/image10.png"/><Relationship Id="rId4" Type="http://schemas.openxmlformats.org/officeDocument/2006/relationships/image" Target="../media/image15.png"/><Relationship Id="rId9" Type="http://schemas.openxmlformats.org/officeDocument/2006/relationships/chart" Target="../charts/chart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7.jpeg"/><Relationship Id="rId4" Type="http://schemas.openxmlformats.org/officeDocument/2006/relationships/image" Target="../media/image10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1.jpg"/><Relationship Id="rId4" Type="http://schemas.openxmlformats.org/officeDocument/2006/relationships/image" Target="../media/image110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image" Target="../media/image1.jpeg"/><Relationship Id="rId7" Type="http://schemas.openxmlformats.org/officeDocument/2006/relationships/image" Target="../media/image114.png"/><Relationship Id="rId12" Type="http://schemas.openxmlformats.org/officeDocument/2006/relationships/image" Target="../media/image1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3.png"/><Relationship Id="rId11" Type="http://schemas.openxmlformats.org/officeDocument/2006/relationships/image" Target="../media/image118.gif"/><Relationship Id="rId5" Type="http://schemas.openxmlformats.org/officeDocument/2006/relationships/image" Target="../media/image112.png"/><Relationship Id="rId10" Type="http://schemas.openxmlformats.org/officeDocument/2006/relationships/image" Target="../media/image117.png"/><Relationship Id="rId4" Type="http://schemas.openxmlformats.org/officeDocument/2006/relationships/image" Target="../media/image5.png"/><Relationship Id="rId9" Type="http://schemas.openxmlformats.org/officeDocument/2006/relationships/image" Target="../media/image116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jpeg"/><Relationship Id="rId3" Type="http://schemas.openxmlformats.org/officeDocument/2006/relationships/image" Target="../media/image5.png"/><Relationship Id="rId7" Type="http://schemas.openxmlformats.org/officeDocument/2006/relationships/image" Target="../media/image1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1.png"/><Relationship Id="rId5" Type="http://schemas.openxmlformats.org/officeDocument/2006/relationships/image" Target="../media/image120.png"/><Relationship Id="rId4" Type="http://schemas.openxmlformats.org/officeDocument/2006/relationships/image" Target="../media/image45.jpeg"/><Relationship Id="rId9" Type="http://schemas.openxmlformats.org/officeDocument/2006/relationships/image" Target="../media/image124.jpe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jpeg"/><Relationship Id="rId3" Type="http://schemas.openxmlformats.org/officeDocument/2006/relationships/image" Target="../media/image5.png"/><Relationship Id="rId7" Type="http://schemas.openxmlformats.org/officeDocument/2006/relationships/image" Target="../media/image1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52.xml"/><Relationship Id="rId5" Type="http://schemas.openxmlformats.org/officeDocument/2006/relationships/image" Target="../media/image120.png"/><Relationship Id="rId10" Type="http://schemas.openxmlformats.org/officeDocument/2006/relationships/image" Target="../media/image128.png"/><Relationship Id="rId4" Type="http://schemas.openxmlformats.org/officeDocument/2006/relationships/image" Target="../media/image45.jpeg"/><Relationship Id="rId9" Type="http://schemas.openxmlformats.org/officeDocument/2006/relationships/image" Target="../media/image127.jpe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jpeg"/><Relationship Id="rId3" Type="http://schemas.openxmlformats.org/officeDocument/2006/relationships/image" Target="../media/image5.png"/><Relationship Id="rId7" Type="http://schemas.openxmlformats.org/officeDocument/2006/relationships/image" Target="../media/image1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9.jpeg"/><Relationship Id="rId5" Type="http://schemas.openxmlformats.org/officeDocument/2006/relationships/image" Target="../media/image120.png"/><Relationship Id="rId10" Type="http://schemas.openxmlformats.org/officeDocument/2006/relationships/image" Target="../media/image132.png"/><Relationship Id="rId4" Type="http://schemas.openxmlformats.org/officeDocument/2006/relationships/image" Target="../media/image45.jpeg"/><Relationship Id="rId9" Type="http://schemas.openxmlformats.org/officeDocument/2006/relationships/chart" Target="../charts/chart53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png"/><Relationship Id="rId3" Type="http://schemas.openxmlformats.org/officeDocument/2006/relationships/image" Target="../media/image5.png"/><Relationship Id="rId7" Type="http://schemas.openxmlformats.org/officeDocument/2006/relationships/image" Target="../media/image13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5.png"/><Relationship Id="rId5" Type="http://schemas.openxmlformats.org/officeDocument/2006/relationships/image" Target="../media/image134.png"/><Relationship Id="rId10" Type="http://schemas.openxmlformats.org/officeDocument/2006/relationships/image" Target="../media/image139.jpeg"/><Relationship Id="rId4" Type="http://schemas.openxmlformats.org/officeDocument/2006/relationships/image" Target="../media/image133.png"/><Relationship Id="rId9" Type="http://schemas.openxmlformats.org/officeDocument/2006/relationships/image" Target="../media/image138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2.jpeg"/><Relationship Id="rId4" Type="http://schemas.openxmlformats.org/officeDocument/2006/relationships/image" Target="../media/image14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chart" Target="../charts/chart9.xml"/><Relationship Id="rId3" Type="http://schemas.openxmlformats.org/officeDocument/2006/relationships/image" Target="../media/image10.png"/><Relationship Id="rId7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5.png"/><Relationship Id="rId7" Type="http://schemas.openxmlformats.org/officeDocument/2006/relationships/image" Target="../media/image2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5.png"/><Relationship Id="rId7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22.png"/><Relationship Id="rId4" Type="http://schemas.openxmlformats.org/officeDocument/2006/relationships/image" Target="../media/image28.png"/><Relationship Id="rId9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chart" Target="../charts/chart11.xml"/><Relationship Id="rId4" Type="http://schemas.openxmlformats.org/officeDocument/2006/relationships/chart" Target="../charts/chart10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.jpe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10" Type="http://schemas.openxmlformats.org/officeDocument/2006/relationships/chart" Target="../charts/chart13.xml"/><Relationship Id="rId4" Type="http://schemas.openxmlformats.org/officeDocument/2006/relationships/image" Target="../media/image5.png"/><Relationship Id="rId9" Type="http://schemas.openxmlformats.org/officeDocument/2006/relationships/chart" Target="../charts/char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3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9573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0" y="2276872"/>
            <a:ext cx="9144000" cy="183127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pPr algn="ctr">
              <a:spcAft>
                <a:spcPts val="600"/>
              </a:spcAft>
            </a:pPr>
            <a:r>
              <a:rPr lang="ru-RU" sz="5400" b="1" cap="all" dirty="0">
                <a:ln/>
                <a:solidFill>
                  <a:srgbClr val="000099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Century Schoolbook" panose="02040604050505020304" pitchFamily="18" charset="0"/>
              </a:rPr>
              <a:t>БЮДЖЕТ   </a:t>
            </a:r>
          </a:p>
          <a:p>
            <a:pPr algn="ctr">
              <a:spcAft>
                <a:spcPts val="600"/>
              </a:spcAft>
            </a:pPr>
            <a:r>
              <a:rPr lang="ru-RU" sz="5400" b="1" cap="all" dirty="0">
                <a:ln/>
                <a:solidFill>
                  <a:srgbClr val="000099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Century Schoolbook" panose="02040604050505020304" pitchFamily="18" charset="0"/>
              </a:rPr>
              <a:t>ДЛЯ   ГРАЖДАН</a:t>
            </a:r>
          </a:p>
        </p:txBody>
      </p:sp>
      <p:sp>
        <p:nvSpPr>
          <p:cNvPr id="12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107504" y="6668806"/>
            <a:ext cx="3657600" cy="189194"/>
          </a:xfr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100000">
                <a:srgbClr val="3366CC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r>
              <a:rPr lang="ru-RU" dirty="0" smtClean="0">
                <a:latin typeface="Bookman Old Style" pitchFamily="18" charset="0"/>
              </a:rPr>
              <a:t>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8" name="Рисунок 7" descr="бюджет на форзац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528" y="188640"/>
            <a:ext cx="2304256" cy="2278653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467544" y="4293096"/>
            <a:ext cx="8424936" cy="220060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>
              <a:spcAft>
                <a:spcPts val="600"/>
              </a:spcAft>
            </a:pPr>
            <a:r>
              <a:rPr lang="ru-RU" sz="1600" b="1" cap="all" spc="0" dirty="0" smtClean="0">
                <a:ln/>
                <a:solidFill>
                  <a:srgbClr val="000099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Century Schoolbook" panose="02040604050505020304" pitchFamily="18" charset="0"/>
              </a:rPr>
              <a:t>к    </a:t>
            </a:r>
            <a:r>
              <a:rPr lang="ru-RU" sz="1600" b="1" cap="all" spc="0" dirty="0" smtClean="0">
                <a:ln/>
                <a:solidFill>
                  <a:srgbClr val="000099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Century Schoolbook" panose="02040604050505020304" pitchFamily="18" charset="0"/>
              </a:rPr>
              <a:t> решению от 23.04.2021 №13</a:t>
            </a:r>
            <a:endParaRPr lang="ru-RU" sz="1600" b="1" cap="all" spc="0" dirty="0" smtClean="0">
              <a:ln/>
              <a:solidFill>
                <a:srgbClr val="000099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Century Schoolbook" panose="02040604050505020304" pitchFamily="18" charset="0"/>
            </a:endParaRPr>
          </a:p>
          <a:p>
            <a:pPr algn="ctr">
              <a:spcAft>
                <a:spcPts val="600"/>
              </a:spcAft>
            </a:pPr>
            <a:r>
              <a:rPr lang="ru-RU" sz="1600" b="1" cap="all" spc="0" dirty="0" smtClean="0">
                <a:ln/>
                <a:solidFill>
                  <a:srgbClr val="000099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Century Schoolbook" panose="02040604050505020304" pitchFamily="18" charset="0"/>
              </a:rPr>
              <a:t> «Об исполнении  бюджета </a:t>
            </a:r>
          </a:p>
          <a:p>
            <a:pPr algn="ctr">
              <a:spcAft>
                <a:spcPts val="600"/>
              </a:spcAft>
            </a:pPr>
            <a:r>
              <a:rPr lang="ru-RU" sz="1600" b="1" cap="all" spc="0" dirty="0" smtClean="0">
                <a:ln/>
                <a:solidFill>
                  <a:srgbClr val="000099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Century Schoolbook" panose="02040604050505020304" pitchFamily="18" charset="0"/>
              </a:rPr>
              <a:t>муниципального образования </a:t>
            </a:r>
          </a:p>
          <a:p>
            <a:pPr algn="ctr">
              <a:spcAft>
                <a:spcPts val="600"/>
              </a:spcAft>
            </a:pPr>
            <a:r>
              <a:rPr lang="ru-RU" sz="1600" b="1" cap="all" spc="0" dirty="0" smtClean="0">
                <a:ln/>
                <a:solidFill>
                  <a:srgbClr val="000099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Century Schoolbook" panose="02040604050505020304" pitchFamily="18" charset="0"/>
              </a:rPr>
              <a:t> «Холм-Жирковский район» </a:t>
            </a:r>
          </a:p>
          <a:p>
            <a:pPr algn="ctr">
              <a:spcAft>
                <a:spcPts val="600"/>
              </a:spcAft>
            </a:pPr>
            <a:r>
              <a:rPr lang="ru-RU" sz="1600" b="1" cap="all" spc="0" dirty="0" smtClean="0">
                <a:ln/>
                <a:solidFill>
                  <a:srgbClr val="000099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Century Schoolbook" panose="02040604050505020304" pitchFamily="18" charset="0"/>
              </a:rPr>
              <a:t>Смоленской области </a:t>
            </a:r>
          </a:p>
          <a:p>
            <a:pPr algn="ctr">
              <a:spcAft>
                <a:spcPts val="600"/>
              </a:spcAft>
            </a:pPr>
            <a:r>
              <a:rPr lang="ru-RU" sz="1600" b="1" cap="all" spc="0" dirty="0" smtClean="0">
                <a:ln/>
                <a:solidFill>
                  <a:srgbClr val="000099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Century Schoolbook" panose="02040604050505020304" pitchFamily="18" charset="0"/>
              </a:rPr>
              <a:t>за</a:t>
            </a:r>
            <a:r>
              <a:rPr lang="ru-RU" sz="3200" b="1" cap="all" spc="0" dirty="0" smtClean="0">
                <a:ln/>
                <a:solidFill>
                  <a:srgbClr val="000099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Century Schoolbook" panose="02040604050505020304" pitchFamily="18" charset="0"/>
              </a:rPr>
              <a:t> </a:t>
            </a:r>
            <a:r>
              <a:rPr lang="ru-RU" sz="2000" b="1" cap="all" spc="0" dirty="0" smtClean="0">
                <a:ln/>
                <a:solidFill>
                  <a:srgbClr val="000099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Century Schoolbook" panose="02040604050505020304" pitchFamily="18" charset="0"/>
              </a:rPr>
              <a:t>2020</a:t>
            </a:r>
            <a:r>
              <a:rPr lang="ru-RU" sz="3200" b="1" cap="all" spc="0" dirty="0" smtClean="0">
                <a:ln/>
                <a:solidFill>
                  <a:srgbClr val="000099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Century Schoolbook" panose="02040604050505020304" pitchFamily="18" charset="0"/>
              </a:rPr>
              <a:t> </a:t>
            </a:r>
            <a:r>
              <a:rPr lang="ru-RU" sz="1600" b="1" cap="all" spc="0" dirty="0" smtClean="0">
                <a:ln/>
                <a:solidFill>
                  <a:srgbClr val="000099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Century Schoolbook" panose="02040604050505020304" pitchFamily="18" charset="0"/>
              </a:rPr>
              <a:t>год»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0832" y="-122076"/>
            <a:ext cx="2248272" cy="2997696"/>
          </a:xfrm>
          <a:prstGeom prst="rect">
            <a:avLst/>
          </a:prstGeom>
          <a:effectLst>
            <a:softEdge rad="4699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2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bject 10"/>
          <p:cNvSpPr/>
          <p:nvPr/>
        </p:nvSpPr>
        <p:spPr>
          <a:xfrm>
            <a:off x="251520" y="0"/>
            <a:ext cx="8892480" cy="12687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ДИНАМИКА  МУНИЦИПАЛЬНОГО ДОЛГА   В 2017-2019 ГОДАХ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6" name="Скругленная прямоугольная выноска 5"/>
          <p:cNvSpPr/>
          <p:nvPr/>
        </p:nvSpPr>
        <p:spPr>
          <a:xfrm>
            <a:off x="6876256" y="2060848"/>
            <a:ext cx="2123728" cy="1656184"/>
          </a:xfrm>
          <a:prstGeom prst="wedgeRoundRectCallout">
            <a:avLst>
              <a:gd name="adj1" fmla="val -20833"/>
              <a:gd name="adj2" fmla="val 67860"/>
              <a:gd name="adj3" fmla="val 16667"/>
            </a:avLst>
          </a:prstGeom>
          <a:solidFill>
            <a:srgbClr val="66CCFF"/>
          </a:solidFill>
          <a:ln>
            <a:solidFill>
              <a:srgbClr val="0066CC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В 2020 году сумма на обслуживание муниципального долга составила  </a:t>
            </a:r>
            <a:r>
              <a:rPr lang="ru-RU" sz="1600" b="1" dirty="0" smtClean="0">
                <a:solidFill>
                  <a:srgbClr val="000099"/>
                </a:solidFill>
                <a:latin typeface="Bookman Old Style" pitchFamily="18" charset="0"/>
              </a:rPr>
              <a:t>7,3 тыс. рублей </a:t>
            </a:r>
            <a:endParaRPr lang="ru-RU" sz="1600" b="1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pic>
        <p:nvPicPr>
          <p:cNvPr id="9" name="Рисунок 8" descr="тыс. рублей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60232" y="620688"/>
            <a:ext cx="2880319" cy="576064"/>
          </a:xfrm>
          <a:prstGeom prst="rect">
            <a:avLst/>
          </a:prstGeom>
        </p:spPr>
      </p:pic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1598830903"/>
              </p:ext>
            </p:extLst>
          </p:nvPr>
        </p:nvGraphicFramePr>
        <p:xfrm>
          <a:off x="323528" y="836712"/>
          <a:ext cx="7560840" cy="56886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8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107504" y="6668806"/>
            <a:ext cx="3657600" cy="189194"/>
          </a:xfr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100000">
                <a:srgbClr val="3366CC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26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2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object 10"/>
          <p:cNvSpPr/>
          <p:nvPr/>
        </p:nvSpPr>
        <p:spPr>
          <a:xfrm>
            <a:off x="2627784" y="0"/>
            <a:ext cx="4355976" cy="11967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ДОХОДЫ   БЮДЖЕТА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6" name="Рисунок 5" descr="доходы все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19872" y="4437112"/>
            <a:ext cx="2627784" cy="22369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Выноска-облако 6"/>
          <p:cNvSpPr/>
          <p:nvPr/>
        </p:nvSpPr>
        <p:spPr>
          <a:xfrm>
            <a:off x="3923928" y="5445224"/>
            <a:ext cx="1440160" cy="864096"/>
          </a:xfrm>
          <a:prstGeom prst="cloudCallout">
            <a:avLst/>
          </a:prstGeom>
          <a:solidFill>
            <a:srgbClr val="CC9900"/>
          </a:solidFill>
          <a:ln>
            <a:solidFill>
              <a:srgbClr val="996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Gungsuh" pitchFamily="18" charset="-127"/>
                <a:ea typeface="Gungsuh" pitchFamily="18" charset="-127"/>
              </a:rPr>
              <a:t>Доходы</a:t>
            </a:r>
          </a:p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Gungsuh" pitchFamily="18" charset="-127"/>
                <a:ea typeface="Gungsuh" pitchFamily="18" charset="-127"/>
              </a:rPr>
              <a:t>района</a:t>
            </a:r>
            <a:endParaRPr lang="ru-RU" sz="1400" b="1" dirty="0">
              <a:solidFill>
                <a:schemeClr val="bg1"/>
              </a:solidFill>
              <a:latin typeface="Gungsuh" pitchFamily="18" charset="-127"/>
              <a:ea typeface="Gungsuh" pitchFamily="18" charset="-127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3419872" y="836712"/>
            <a:ext cx="2443733" cy="3094157"/>
            <a:chOff x="6341242" y="417135"/>
            <a:chExt cx="2443733" cy="3094157"/>
          </a:xfrm>
          <a:solidFill>
            <a:srgbClr val="204D84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9" name="Скругленный прямоугольник 8"/>
            <p:cNvSpPr/>
            <p:nvPr/>
          </p:nvSpPr>
          <p:spPr>
            <a:xfrm>
              <a:off x="6341242" y="417135"/>
              <a:ext cx="2443733" cy="3094157"/>
            </a:xfrm>
            <a:prstGeom prst="roundRect">
              <a:avLst>
                <a:gd name="adj" fmla="val 10000"/>
              </a:avLst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2">
                <a:hueOff val="-314587"/>
                <a:satOff val="-1690"/>
                <a:lumOff val="9904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Скругленный прямоугольник 4"/>
            <p:cNvSpPr/>
            <p:nvPr/>
          </p:nvSpPr>
          <p:spPr>
            <a:xfrm>
              <a:off x="6412816" y="488709"/>
              <a:ext cx="2300585" cy="2951009"/>
            </a:xfrm>
            <a:prstGeom prst="rect">
              <a:avLst/>
            </a:prstGeom>
            <a:gradFill flip="none" rotWithShape="1">
              <a:gsLst>
                <a:gs pos="0">
                  <a:srgbClr val="23538D">
                    <a:shade val="30000"/>
                    <a:satMod val="115000"/>
                  </a:srgbClr>
                </a:gs>
                <a:gs pos="50000">
                  <a:srgbClr val="23538D">
                    <a:shade val="67500"/>
                    <a:satMod val="115000"/>
                  </a:srgbClr>
                </a:gs>
                <a:gs pos="100000">
                  <a:srgbClr val="23538D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2385" tIns="32385" rIns="32385" bIns="32385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700" b="1" u="sng" kern="1200" dirty="0" smtClean="0">
                  <a:solidFill>
                    <a:schemeClr val="tx1"/>
                  </a:solidFill>
                  <a:latin typeface="Bookman Old Style" pitchFamily="18" charset="0"/>
                  <a:cs typeface="Times New Roman" pitchFamily="18" charset="0"/>
                </a:rPr>
                <a:t>Безвозмездные поступления- </a:t>
              </a:r>
              <a:r>
                <a:rPr lang="ru-RU" sz="1700" kern="1200" dirty="0" smtClean="0">
                  <a:solidFill>
                    <a:schemeClr val="tx1"/>
                  </a:solidFill>
                  <a:latin typeface="Bookman Old Style" pitchFamily="18" charset="0"/>
                  <a:cs typeface="Times New Roman" pitchFamily="18" charset="0"/>
                </a:rPr>
                <a:t>поступающие в бюджет денежные средства из других бюджетов бюджетной системы РФ, а так же перечисления от  физических и юридических лиц</a:t>
              </a:r>
              <a:endParaRPr lang="ru-RU" sz="1700" kern="1200" dirty="0">
                <a:solidFill>
                  <a:schemeClr val="tx1"/>
                </a:solidFill>
                <a:latin typeface="Bookman Old Style" pitchFamily="18" charset="0"/>
                <a:cs typeface="Times New Roman" pitchFamily="18" charset="0"/>
              </a:endParaRPr>
            </a:p>
          </p:txBody>
        </p:sp>
      </p:grpSp>
      <p:grpSp>
        <p:nvGrpSpPr>
          <p:cNvPr id="12" name="Группа 11"/>
          <p:cNvGrpSpPr/>
          <p:nvPr/>
        </p:nvGrpSpPr>
        <p:grpSpPr>
          <a:xfrm>
            <a:off x="395536" y="2132856"/>
            <a:ext cx="2664296" cy="3528392"/>
            <a:chOff x="0" y="502393"/>
            <a:chExt cx="2658708" cy="4923496"/>
          </a:xfrm>
          <a:solidFill>
            <a:srgbClr val="23538D"/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4" name="Скругленный прямоугольник 13"/>
            <p:cNvSpPr/>
            <p:nvPr/>
          </p:nvSpPr>
          <p:spPr>
            <a:xfrm>
              <a:off x="0" y="502393"/>
              <a:ext cx="2658708" cy="4923496"/>
            </a:xfrm>
            <a:prstGeom prst="roundRect">
              <a:avLst>
                <a:gd name="adj" fmla="val 10000"/>
              </a:avLst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Скругленный прямоугольник 4"/>
            <p:cNvSpPr/>
            <p:nvPr/>
          </p:nvSpPr>
          <p:spPr>
            <a:xfrm>
              <a:off x="77871" y="580264"/>
              <a:ext cx="2502966" cy="4767754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  <a:shade val="30000"/>
                    <a:satMod val="115000"/>
                  </a:schemeClr>
                </a:gs>
                <a:gs pos="50000">
                  <a:schemeClr val="accent1">
                    <a:shade val="30000"/>
                    <a:satMod val="115000"/>
                    <a:shade val="67500"/>
                    <a:satMod val="115000"/>
                  </a:schemeClr>
                </a:gs>
                <a:gs pos="100000">
                  <a:schemeClr val="accent1">
                    <a:shade val="30000"/>
                    <a:satMod val="115000"/>
                    <a:shade val="100000"/>
                    <a:satMod val="115000"/>
                  </a:schemeClr>
                </a:gs>
              </a:gsLst>
              <a:lin ang="2700000" scaled="1"/>
              <a:tileRect/>
            </a:gradFill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2385" tIns="32385" rIns="32385" bIns="32385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700" b="1" u="sng" kern="1200" dirty="0" smtClean="0">
                  <a:solidFill>
                    <a:schemeClr val="tx1"/>
                  </a:solidFill>
                  <a:latin typeface="Bookman Old Style" pitchFamily="18" charset="0"/>
                  <a:cs typeface="Times New Roman" pitchFamily="18" charset="0"/>
                </a:rPr>
                <a:t>Налоговые доходы- </a:t>
              </a:r>
              <a:r>
                <a:rPr lang="ru-RU" sz="1700" kern="1200" dirty="0" smtClean="0">
                  <a:solidFill>
                    <a:schemeClr val="tx1"/>
                  </a:solidFill>
                  <a:latin typeface="Bookman Old Style" pitchFamily="18" charset="0"/>
                  <a:cs typeface="Times New Roman" pitchFamily="18" charset="0"/>
                </a:rPr>
                <a:t>доходы от уплаты налогов, установленных Налоговым кодексом  Российской Федерации (федеральные, региональные и местные налоги и сборы, специальные налоговые режимы.</a:t>
              </a:r>
              <a:endParaRPr lang="ru-RU" sz="1700" kern="1200" dirty="0">
                <a:solidFill>
                  <a:schemeClr val="tx1"/>
                </a:solidFill>
                <a:latin typeface="Bookman Old Style" pitchFamily="18" charset="0"/>
                <a:cs typeface="Times New Roman" pitchFamily="18" charset="0"/>
              </a:endParaRPr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6228184" y="2132856"/>
            <a:ext cx="2711370" cy="3623000"/>
            <a:chOff x="3096350" y="70334"/>
            <a:chExt cx="2711370" cy="3623000"/>
          </a:xfrm>
          <a:solidFill>
            <a:srgbClr val="204D84"/>
          </a:solidFill>
          <a:scene3d>
            <a:camera prst="orthographicFront">
              <a:rot lat="0" lon="0" rev="0"/>
            </a:camera>
            <a:lightRig rig="threePt" dir="t">
              <a:rot lat="0" lon="0" rev="7500000"/>
            </a:lightRig>
          </a:scene3d>
        </p:grpSpPr>
        <p:sp>
          <p:nvSpPr>
            <p:cNvPr id="17" name="Скругленный прямоугольник 16"/>
            <p:cNvSpPr/>
            <p:nvPr/>
          </p:nvSpPr>
          <p:spPr>
            <a:xfrm>
              <a:off x="3096350" y="70334"/>
              <a:ext cx="2711370" cy="3623000"/>
            </a:xfrm>
            <a:prstGeom prst="roundRect">
              <a:avLst>
                <a:gd name="adj" fmla="val 10000"/>
              </a:avLst>
            </a:prstGeom>
            <a:grpFill/>
            <a:ln>
              <a:solidFill>
                <a:schemeClr val="accent1"/>
              </a:solidFill>
            </a:ln>
            <a:sp3d prstMaterial="plastic">
              <a:bevelT w="127000" h="25400" prst="relaxedInset"/>
            </a:sp3d>
          </p:spPr>
          <p:style>
            <a:lnRef idx="0">
              <a:scrgbClr r="0" g="0" b="0"/>
            </a:lnRef>
            <a:fillRef idx="3">
              <a:scrgbClr r="0" g="0" b="0"/>
            </a:fillRef>
            <a:effectRef idx="2">
              <a:schemeClr val="accent2">
                <a:hueOff val="-629173"/>
                <a:satOff val="-3379"/>
                <a:lumOff val="19809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Скругленный прямоугольник 4"/>
            <p:cNvSpPr/>
            <p:nvPr/>
          </p:nvSpPr>
          <p:spPr>
            <a:xfrm>
              <a:off x="3175763" y="149747"/>
              <a:ext cx="2552544" cy="3464174"/>
            </a:xfrm>
            <a:prstGeom prst="rect">
              <a:avLst/>
            </a:prstGeom>
            <a:gradFill flip="none" rotWithShape="1">
              <a:gsLst>
                <a:gs pos="0">
                  <a:srgbClr val="23538D">
                    <a:shade val="30000"/>
                    <a:satMod val="115000"/>
                  </a:srgbClr>
                </a:gs>
                <a:gs pos="50000">
                  <a:srgbClr val="23538D">
                    <a:shade val="67500"/>
                    <a:satMod val="115000"/>
                  </a:srgbClr>
                </a:gs>
                <a:gs pos="100000">
                  <a:srgbClr val="23538D">
                    <a:shade val="100000"/>
                    <a:satMod val="115000"/>
                  </a:srgbClr>
                </a:gs>
              </a:gsLst>
              <a:lin ang="8100000" scaled="1"/>
              <a:tileRect/>
            </a:gradFill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2385" tIns="32385" rIns="32385" bIns="32385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700" b="1" u="sng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Не</a:t>
              </a:r>
              <a:r>
                <a:rPr lang="ru-RU" sz="1700" b="1" u="sng" kern="1200" dirty="0" smtClean="0">
                  <a:solidFill>
                    <a:schemeClr val="tx1"/>
                  </a:solidFill>
                  <a:latin typeface="Bookman Old Style" pitchFamily="18" charset="0"/>
                  <a:cs typeface="Times New Roman" pitchFamily="18" charset="0"/>
                </a:rPr>
                <a:t>налоговые доходы</a:t>
              </a:r>
            </a:p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700" dirty="0" smtClean="0">
                  <a:solidFill>
                    <a:schemeClr val="tx1"/>
                  </a:solidFill>
                  <a:latin typeface="Bookman Old Style" pitchFamily="18" charset="0"/>
                  <a:cs typeface="Times New Roman" pitchFamily="18" charset="0"/>
                </a:rPr>
                <a:t>— это поступления, генерируемые общественным (государственным или муниципальным) имуществом, поступления по операциям от прямого предоставления государством различных услуг и продажи товаров, а также платежи штрафного характера</a:t>
              </a:r>
              <a:r>
                <a:rPr lang="ru-RU" sz="1600" dirty="0" smtClean="0"/>
                <a:t>.</a:t>
              </a:r>
              <a:endParaRPr lang="ru-RU" sz="1700" kern="1200" dirty="0">
                <a:solidFill>
                  <a:schemeClr val="tx1"/>
                </a:solidFill>
                <a:latin typeface="Bookman Old Style" pitchFamily="18" charset="0"/>
                <a:cs typeface="Times New Roman" pitchFamily="18" charset="0"/>
              </a:endParaRPr>
            </a:p>
          </p:txBody>
        </p:sp>
      </p:grpSp>
      <p:sp>
        <p:nvSpPr>
          <p:cNvPr id="20" name="Выгнутая влево стрелка 19"/>
          <p:cNvSpPr/>
          <p:nvPr/>
        </p:nvSpPr>
        <p:spPr>
          <a:xfrm>
            <a:off x="1259632" y="548680"/>
            <a:ext cx="720080" cy="1440160"/>
          </a:xfrm>
          <a:prstGeom prst="curvedRightArrow">
            <a:avLst>
              <a:gd name="adj1" fmla="val 25000"/>
              <a:gd name="adj2" fmla="val 32840"/>
              <a:gd name="adj3" fmla="val 2109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2" name="Выгнутая вверх стрелка 21"/>
          <p:cNvSpPr/>
          <p:nvPr/>
        </p:nvSpPr>
        <p:spPr>
          <a:xfrm rot="5400000">
            <a:off x="6989988" y="1011012"/>
            <a:ext cx="1440160" cy="659512"/>
          </a:xfrm>
          <a:prstGeom prst="curvedDownArrow">
            <a:avLst>
              <a:gd name="adj1" fmla="val 25000"/>
              <a:gd name="adj2" fmla="val 40360"/>
              <a:gd name="adj3" fmla="val 19223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3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107504" y="6668806"/>
            <a:ext cx="3657600" cy="189194"/>
          </a:xfr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100000">
                <a:srgbClr val="3366CC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26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3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bject 10"/>
          <p:cNvSpPr/>
          <p:nvPr/>
        </p:nvSpPr>
        <p:spPr>
          <a:xfrm>
            <a:off x="0" y="0"/>
            <a:ext cx="8820472" cy="105273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ОБЪЕМ  И СТРУКТУРА  ДОХОДОВ  БЮДЖЕТА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5" name="Рисунок 4" descr="тыс. рублей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63681" y="476672"/>
            <a:ext cx="2880319" cy="576064"/>
          </a:xfrm>
          <a:prstGeom prst="rect">
            <a:avLst/>
          </a:prstGeom>
        </p:spPr>
      </p:pic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1904306777"/>
              </p:ext>
            </p:extLst>
          </p:nvPr>
        </p:nvGraphicFramePr>
        <p:xfrm>
          <a:off x="323528" y="692696"/>
          <a:ext cx="8568952" cy="59046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7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107504" y="6668806"/>
            <a:ext cx="3657600" cy="189194"/>
          </a:xfr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100000">
                <a:srgbClr val="3366CC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31640" y="980728"/>
            <a:ext cx="1296144" cy="338554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bg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bg2">
                  <a:lumMod val="20000"/>
                  <a:lumOff val="80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263 311,2</a:t>
            </a:r>
            <a:endParaRPr lang="ru-RU" sz="1600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1864401611"/>
              </p:ext>
            </p:extLst>
          </p:nvPr>
        </p:nvGraphicFramePr>
        <p:xfrm>
          <a:off x="899592" y="1412776"/>
          <a:ext cx="5760640" cy="33843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1" name="Стрелка вправо 10"/>
          <p:cNvSpPr/>
          <p:nvPr/>
        </p:nvSpPr>
        <p:spPr>
          <a:xfrm rot="20946847">
            <a:off x="2109346" y="2699343"/>
            <a:ext cx="1467351" cy="449855"/>
          </a:xfrm>
          <a:prstGeom prst="rightArrow">
            <a:avLst>
              <a:gd name="adj1" fmla="val 72969"/>
              <a:gd name="adj2" fmla="val 47046"/>
            </a:avLst>
          </a:prstGeom>
          <a:gradFill flip="none" rotWithShape="1">
            <a:gsLst>
              <a:gs pos="0">
                <a:srgbClr val="FF3300">
                  <a:tint val="66000"/>
                  <a:satMod val="160000"/>
                </a:srgbClr>
              </a:gs>
              <a:gs pos="50000">
                <a:srgbClr val="FF3300">
                  <a:tint val="44500"/>
                  <a:satMod val="160000"/>
                </a:srgbClr>
              </a:gs>
              <a:gs pos="100000">
                <a:srgbClr val="FF3300">
                  <a:tint val="23500"/>
                  <a:satMod val="160000"/>
                </a:srgbClr>
              </a:gs>
            </a:gsLst>
            <a:lin ang="2700000" scaled="1"/>
            <a:tileRect/>
          </a:gra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</a:t>
            </a:r>
            <a:r>
              <a:rPr lang="ru-RU" sz="1600" dirty="0" smtClean="0">
                <a:solidFill>
                  <a:srgbClr val="C00000"/>
                </a:solidFill>
                <a:latin typeface="Bookman Old Style" pitchFamily="18" charset="0"/>
              </a:rPr>
              <a:t>+4 318,6</a:t>
            </a:r>
            <a:endParaRPr lang="ru-RU" sz="1600" dirty="0">
              <a:solidFill>
                <a:srgbClr val="C00000"/>
              </a:solidFill>
              <a:latin typeface="Bookman Old Style" pitchFamily="18" charset="0"/>
            </a:endParaRPr>
          </a:p>
        </p:txBody>
      </p:sp>
      <p:sp>
        <p:nvSpPr>
          <p:cNvPr id="12" name="Стрелка вправо 11"/>
          <p:cNvSpPr/>
          <p:nvPr/>
        </p:nvSpPr>
        <p:spPr>
          <a:xfrm rot="20544014">
            <a:off x="4002577" y="2491395"/>
            <a:ext cx="1411055" cy="432048"/>
          </a:xfrm>
          <a:prstGeom prst="rightArrow">
            <a:avLst>
              <a:gd name="adj1" fmla="val 72969"/>
              <a:gd name="adj2" fmla="val 47046"/>
            </a:avLst>
          </a:prstGeom>
          <a:gradFill flip="none" rotWithShape="1">
            <a:gsLst>
              <a:gs pos="0">
                <a:srgbClr val="FF3300">
                  <a:tint val="66000"/>
                  <a:satMod val="160000"/>
                </a:srgbClr>
              </a:gs>
              <a:gs pos="50000">
                <a:srgbClr val="FF3300">
                  <a:tint val="44500"/>
                  <a:satMod val="160000"/>
                </a:srgbClr>
              </a:gs>
              <a:gs pos="100000">
                <a:srgbClr val="FF3300">
                  <a:tint val="23500"/>
                  <a:satMod val="160000"/>
                </a:srgbClr>
              </a:gs>
            </a:gsLst>
            <a:lin ang="2700000" scaled="1"/>
            <a:tileRect/>
          </a:gra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C00000"/>
                </a:solidFill>
                <a:latin typeface="Bookman Old Style" pitchFamily="18" charset="0"/>
              </a:rPr>
              <a:t>+30 612,3</a:t>
            </a:r>
            <a:endParaRPr lang="ru-RU" sz="1600" dirty="0">
              <a:solidFill>
                <a:srgbClr val="C00000"/>
              </a:solidFill>
              <a:latin typeface="Bookman Old Style" pitchFamily="18" charset="0"/>
            </a:endParaRPr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765294"/>
              </p:ext>
            </p:extLst>
          </p:nvPr>
        </p:nvGraphicFramePr>
        <p:xfrm>
          <a:off x="6804249" y="3789040"/>
          <a:ext cx="2232246" cy="2248250"/>
        </p:xfrm>
        <a:graphic>
          <a:graphicData uri="http://schemas.openxmlformats.org/drawingml/2006/table">
            <a:tbl>
              <a:tblPr firstRow="1" bandRow="1">
                <a:effectLst>
                  <a:outerShdw blurRad="63500" dist="25400" sx="102000" sy="102000" algn="ctr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744082"/>
                <a:gridCol w="744082"/>
                <a:gridCol w="744082"/>
              </a:tblGrid>
              <a:tr h="608068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b="1" kern="1200" dirty="0" smtClean="0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man Old Style" pitchFamily="18" charset="0"/>
                          <a:ea typeface="+mn-ea"/>
                          <a:cs typeface="+mn-cs"/>
                        </a:rPr>
                        <a:t>2018</a:t>
                      </a:r>
                    </a:p>
                    <a:p>
                      <a:pPr marL="0" algn="ctr" defTabSz="914400" rtl="0" eaLnBrk="1" latinLnBrk="0" hangingPunct="1"/>
                      <a:r>
                        <a:rPr lang="ru-RU" sz="1400" b="1" kern="1200" dirty="0" smtClean="0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man Old Style" pitchFamily="18" charset="0"/>
                          <a:ea typeface="+mn-ea"/>
                          <a:cs typeface="+mn-cs"/>
                        </a:rPr>
                        <a:t>год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 flip="none" rotWithShape="1">
                      <a:gsLst>
                        <a:gs pos="0">
                          <a:srgbClr val="4F81BD">
                            <a:tint val="66000"/>
                            <a:satMod val="160000"/>
                          </a:srgbClr>
                        </a:gs>
                        <a:gs pos="50000">
                          <a:srgbClr val="4F81BD">
                            <a:tint val="44500"/>
                            <a:satMod val="160000"/>
                          </a:srgbClr>
                        </a:gs>
                        <a:gs pos="100000">
                          <a:srgbClr val="4F81BD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b="1" kern="1200" dirty="0" smtClean="0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man Old Style" pitchFamily="18" charset="0"/>
                          <a:ea typeface="+mn-ea"/>
                          <a:cs typeface="+mn-cs"/>
                        </a:rPr>
                        <a:t>2018</a:t>
                      </a:r>
                    </a:p>
                    <a:p>
                      <a:pPr marL="0" algn="ctr" defTabSz="914400" rtl="0" eaLnBrk="1" latinLnBrk="0" hangingPunct="1"/>
                      <a:r>
                        <a:rPr lang="ru-RU" sz="1400" b="1" kern="1200" dirty="0" smtClean="0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man Old Style" pitchFamily="18" charset="0"/>
                          <a:ea typeface="+mn-ea"/>
                          <a:cs typeface="+mn-cs"/>
                        </a:rPr>
                        <a:t>год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 flip="none" rotWithShape="1">
                      <a:gsLst>
                        <a:gs pos="0">
                          <a:srgbClr val="4F81BD">
                            <a:tint val="66000"/>
                            <a:satMod val="160000"/>
                          </a:srgbClr>
                        </a:gs>
                        <a:gs pos="50000">
                          <a:srgbClr val="4F81BD">
                            <a:tint val="44500"/>
                            <a:satMod val="160000"/>
                          </a:srgbClr>
                        </a:gs>
                        <a:gs pos="100000">
                          <a:srgbClr val="4F81BD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b="1" kern="1200" dirty="0" smtClean="0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man Old Style" pitchFamily="18" charset="0"/>
                          <a:ea typeface="+mn-ea"/>
                          <a:cs typeface="+mn-cs"/>
                        </a:rPr>
                        <a:t>2019</a:t>
                      </a:r>
                    </a:p>
                    <a:p>
                      <a:pPr marL="0" algn="ctr" defTabSz="914400" rtl="0" eaLnBrk="1" latinLnBrk="0" hangingPunct="1"/>
                      <a:r>
                        <a:rPr lang="ru-RU" sz="1400" b="1" kern="1200" dirty="0" smtClean="0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man Old Style" pitchFamily="18" charset="0"/>
                          <a:ea typeface="+mn-ea"/>
                          <a:cs typeface="+mn-cs"/>
                        </a:rPr>
                        <a:t>год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 flip="none" rotWithShape="1">
                      <a:gsLst>
                        <a:gs pos="0">
                          <a:srgbClr val="4F81BD">
                            <a:tint val="66000"/>
                            <a:satMod val="160000"/>
                          </a:srgbClr>
                        </a:gs>
                        <a:gs pos="50000">
                          <a:srgbClr val="4F81BD">
                            <a:tint val="44500"/>
                            <a:satMod val="160000"/>
                          </a:srgbClr>
                        </a:gs>
                        <a:gs pos="100000">
                          <a:srgbClr val="4F81BD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54406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81,9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85,0</a:t>
                      </a:r>
                    </a:p>
                  </a:txBody>
                  <a:tcPr anchor="ctr"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86,6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6600"/>
                    </a:solidFill>
                  </a:tcPr>
                </a:tc>
              </a:tr>
              <a:tr h="488054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0,8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0,7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00"/>
                    </a:solidFill>
                  </a:tcPr>
                </a:tc>
              </a:tr>
              <a:tr h="608068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17,2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3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14,2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3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12,7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33"/>
                    </a:solidFill>
                  </a:tcPr>
                </a:tc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6732240" y="3429000"/>
            <a:ext cx="24117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Структура доходов, %</a:t>
            </a:r>
            <a:endParaRPr lang="ru-RU" sz="1400" b="1" dirty="0">
              <a:solidFill>
                <a:srgbClr val="000099"/>
              </a:solidFill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26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2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bject 10"/>
          <p:cNvSpPr/>
          <p:nvPr/>
        </p:nvSpPr>
        <p:spPr>
          <a:xfrm>
            <a:off x="0" y="0"/>
            <a:ext cx="8820472" cy="10527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ОБЪЕМ   И   СТРУКТУРА    НАЛОГОВЫХ   ДОХОДОВ   БЮДЖЕТА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3341789313"/>
              </p:ext>
            </p:extLst>
          </p:nvPr>
        </p:nvGraphicFramePr>
        <p:xfrm>
          <a:off x="179512" y="692696"/>
          <a:ext cx="8568952" cy="53285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9" name="Рисунок 8" descr="тыс. рублей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04248" y="332656"/>
            <a:ext cx="2736304" cy="547261"/>
          </a:xfrm>
          <a:prstGeom prst="rect">
            <a:avLst/>
          </a:prstGeom>
        </p:spPr>
      </p:pic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32949685"/>
              </p:ext>
            </p:extLst>
          </p:nvPr>
        </p:nvGraphicFramePr>
        <p:xfrm>
          <a:off x="4427984" y="1340768"/>
          <a:ext cx="4716016" cy="33123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1111780" y="5949280"/>
            <a:ext cx="1083956" cy="707886"/>
          </a:xfrm>
          <a:prstGeom prst="rect">
            <a:avLst/>
          </a:prstGeom>
          <a:blipFill>
            <a:blip r:embed="rId7" cstate="print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r>
              <a:rPr lang="ru-RU" sz="1000" dirty="0" smtClean="0">
                <a:solidFill>
                  <a:srgbClr val="000099"/>
                </a:solidFill>
                <a:latin typeface="Century Schoolbook" panose="02040604050505020304" pitchFamily="18" charset="0"/>
              </a:rPr>
              <a:t>Налог на доходы физических лиц</a:t>
            </a:r>
            <a:endParaRPr lang="ru-RU" sz="1000" dirty="0">
              <a:solidFill>
                <a:srgbClr val="000099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339752" y="5949280"/>
            <a:ext cx="1080120" cy="553998"/>
          </a:xfrm>
          <a:prstGeom prst="rect">
            <a:avLst/>
          </a:prstGeom>
          <a:blipFill>
            <a:blip r:embed="rId7" cstate="print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r>
              <a:rPr lang="ru-RU" sz="1000" dirty="0" smtClean="0">
                <a:solidFill>
                  <a:srgbClr val="000099"/>
                </a:solidFill>
                <a:latin typeface="Century Schoolbook" panose="02040604050505020304" pitchFamily="18" charset="0"/>
              </a:rPr>
              <a:t>Единый налог</a:t>
            </a:r>
          </a:p>
          <a:p>
            <a:pPr algn="ctr"/>
            <a:r>
              <a:rPr lang="ru-RU" sz="1000" dirty="0" smtClean="0">
                <a:solidFill>
                  <a:srgbClr val="000099"/>
                </a:solidFill>
                <a:latin typeface="Century Schoolbook" panose="02040604050505020304" pitchFamily="18" charset="0"/>
              </a:rPr>
              <a:t>на вмененный доход</a:t>
            </a:r>
            <a:endParaRPr lang="ru-RU" sz="1000" dirty="0">
              <a:solidFill>
                <a:srgbClr val="000099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491880" y="5949280"/>
            <a:ext cx="1152128" cy="553998"/>
          </a:xfrm>
          <a:prstGeom prst="rect">
            <a:avLst/>
          </a:prstGeom>
          <a:blipFill>
            <a:blip r:embed="rId7" cstate="print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r>
              <a:rPr lang="ru-RU" sz="1000" dirty="0" smtClean="0">
                <a:solidFill>
                  <a:srgbClr val="000099"/>
                </a:solidFill>
                <a:latin typeface="Century Schoolbook" panose="02040604050505020304" pitchFamily="18" charset="0"/>
              </a:rPr>
              <a:t>Единый сельскохозяйственный налог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716016" y="5949280"/>
            <a:ext cx="1080120" cy="553998"/>
          </a:xfrm>
          <a:prstGeom prst="rect">
            <a:avLst/>
          </a:prstGeom>
          <a:blipFill>
            <a:blip r:embed="rId7" cstate="print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r>
              <a:rPr lang="ru-RU" sz="1000" dirty="0" smtClean="0">
                <a:solidFill>
                  <a:srgbClr val="000099"/>
                </a:solidFill>
                <a:latin typeface="Century Schoolbook" panose="02040604050505020304" pitchFamily="18" charset="0"/>
              </a:rPr>
              <a:t>Налог с применением патента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940152" y="5949280"/>
            <a:ext cx="1008112" cy="400110"/>
          </a:xfrm>
          <a:prstGeom prst="rect">
            <a:avLst/>
          </a:prstGeom>
          <a:blipFill>
            <a:blip r:embed="rId7" cstate="print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r>
              <a:rPr lang="ru-RU" sz="1000" dirty="0" smtClean="0">
                <a:solidFill>
                  <a:srgbClr val="000099"/>
                </a:solidFill>
                <a:latin typeface="Century Schoolbook" panose="02040604050505020304" pitchFamily="18" charset="0"/>
              </a:rPr>
              <a:t>Государственная пошлина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164288" y="5949280"/>
            <a:ext cx="1152128" cy="707886"/>
          </a:xfrm>
          <a:prstGeom prst="rect">
            <a:avLst/>
          </a:prstGeom>
          <a:blipFill>
            <a:blip r:embed="rId7" cstate="print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r>
              <a:rPr lang="ru-RU" sz="1000" dirty="0" smtClean="0">
                <a:solidFill>
                  <a:srgbClr val="000099"/>
                </a:solidFill>
                <a:latin typeface="Century Schoolbook" panose="02040604050505020304" pitchFamily="18" charset="0"/>
              </a:rPr>
              <a:t>Налог на добычу полезных ископаемых</a:t>
            </a:r>
            <a:endParaRPr lang="ru-RU" sz="1000" dirty="0">
              <a:solidFill>
                <a:srgbClr val="000099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18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107504" y="6668806"/>
            <a:ext cx="3657600" cy="189194"/>
          </a:xfr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100000">
                <a:srgbClr val="3366CC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26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2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bject 10"/>
          <p:cNvSpPr/>
          <p:nvPr/>
        </p:nvSpPr>
        <p:spPr>
          <a:xfrm>
            <a:off x="251520" y="0"/>
            <a:ext cx="8784976" cy="10527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ОБЪЕМ   И   СТРУКТУРА    НЕНАЛОГОВЫХ   ДОХОДОВ   БЮДЖЕТА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377785468"/>
              </p:ext>
            </p:extLst>
          </p:nvPr>
        </p:nvGraphicFramePr>
        <p:xfrm>
          <a:off x="251520" y="620688"/>
          <a:ext cx="8568952" cy="55446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9" name="Рисунок 8" descr="тыс. рублей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04248" y="332656"/>
            <a:ext cx="2736304" cy="547261"/>
          </a:xfrm>
          <a:prstGeom prst="rect">
            <a:avLst/>
          </a:prstGeom>
        </p:spPr>
      </p:pic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801876501"/>
              </p:ext>
            </p:extLst>
          </p:nvPr>
        </p:nvGraphicFramePr>
        <p:xfrm>
          <a:off x="4499992" y="947630"/>
          <a:ext cx="4536504" cy="26253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1259632" y="5949280"/>
            <a:ext cx="1008112" cy="553998"/>
          </a:xfrm>
          <a:prstGeom prst="rect">
            <a:avLst/>
          </a:prstGeom>
          <a:blipFill>
            <a:blip r:embed="rId7" cstate="print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r>
              <a:rPr lang="ru-RU" sz="1000" dirty="0" smtClean="0">
                <a:solidFill>
                  <a:srgbClr val="000099"/>
                </a:solidFill>
                <a:latin typeface="Century Schoolbook" panose="02040604050505020304" pitchFamily="18" charset="0"/>
              </a:rPr>
              <a:t>Доходы от продажи земли</a:t>
            </a:r>
            <a:endParaRPr lang="ru-RU" sz="1000" dirty="0">
              <a:solidFill>
                <a:srgbClr val="000099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627784" y="5949280"/>
            <a:ext cx="1080120" cy="553998"/>
          </a:xfrm>
          <a:prstGeom prst="rect">
            <a:avLst/>
          </a:prstGeom>
          <a:blipFill>
            <a:blip r:embed="rId7" cstate="print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r>
              <a:rPr lang="ru-RU" sz="1000" dirty="0" smtClean="0">
                <a:solidFill>
                  <a:srgbClr val="000099"/>
                </a:solidFill>
                <a:latin typeface="Century Schoolbook" panose="02040604050505020304" pitchFamily="18" charset="0"/>
              </a:rPr>
              <a:t>Доходы от использования имущества</a:t>
            </a:r>
            <a:endParaRPr lang="ru-RU" sz="1000" dirty="0">
              <a:solidFill>
                <a:srgbClr val="000099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283968" y="5949280"/>
            <a:ext cx="1080120" cy="553998"/>
          </a:xfrm>
          <a:prstGeom prst="rect">
            <a:avLst/>
          </a:prstGeom>
          <a:blipFill>
            <a:blip r:embed="rId7" cstate="print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r>
              <a:rPr lang="ru-RU" sz="1000" dirty="0" smtClean="0">
                <a:solidFill>
                  <a:srgbClr val="000099"/>
                </a:solidFill>
                <a:latin typeface="Century Schoolbook" panose="02040604050505020304" pitchFamily="18" charset="0"/>
              </a:rPr>
              <a:t>Плата за негативное воздействие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652120" y="5949280"/>
            <a:ext cx="1080120" cy="553998"/>
          </a:xfrm>
          <a:prstGeom prst="rect">
            <a:avLst/>
          </a:prstGeom>
          <a:blipFill>
            <a:blip r:embed="rId7" cstate="print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r>
              <a:rPr lang="ru-RU" sz="1000" dirty="0" smtClean="0">
                <a:solidFill>
                  <a:srgbClr val="000099"/>
                </a:solidFill>
                <a:latin typeface="Century Schoolbook" panose="02040604050505020304" pitchFamily="18" charset="0"/>
              </a:rPr>
              <a:t>Доходы от компенсации затрат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092280" y="5949280"/>
            <a:ext cx="1008112" cy="400110"/>
          </a:xfrm>
          <a:prstGeom prst="rect">
            <a:avLst/>
          </a:prstGeom>
          <a:blipFill>
            <a:blip r:embed="rId7" cstate="print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r>
              <a:rPr lang="ru-RU" sz="1000" dirty="0" smtClean="0">
                <a:solidFill>
                  <a:srgbClr val="000099"/>
                </a:solidFill>
                <a:latin typeface="Century Schoolbook" panose="02040604050505020304" pitchFamily="18" charset="0"/>
              </a:rPr>
              <a:t>Штрафы, санкции</a:t>
            </a:r>
          </a:p>
        </p:txBody>
      </p:sp>
      <p:sp>
        <p:nvSpPr>
          <p:cNvPr id="18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107504" y="6668806"/>
            <a:ext cx="3657600" cy="189194"/>
          </a:xfr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100000">
                <a:srgbClr val="3366CC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26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2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4175694790"/>
              </p:ext>
            </p:extLst>
          </p:nvPr>
        </p:nvGraphicFramePr>
        <p:xfrm>
          <a:off x="179512" y="548680"/>
          <a:ext cx="8784976" cy="60486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9" name="Рисунок 8" descr="тыс. рублей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04248" y="332656"/>
            <a:ext cx="2736304" cy="547261"/>
          </a:xfrm>
          <a:prstGeom prst="rect">
            <a:avLst/>
          </a:prstGeom>
        </p:spPr>
      </p:pic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1664256701"/>
              </p:ext>
            </p:extLst>
          </p:nvPr>
        </p:nvGraphicFramePr>
        <p:xfrm>
          <a:off x="5076056" y="908720"/>
          <a:ext cx="3960440" cy="28083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1457908" y="6401991"/>
            <a:ext cx="1008112" cy="246221"/>
          </a:xfrm>
          <a:prstGeom prst="rect">
            <a:avLst/>
          </a:prstGeom>
          <a:blipFill>
            <a:blip r:embed="rId6" cstate="print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>
                <a:solidFill>
                  <a:srgbClr val="000099"/>
                </a:solidFill>
                <a:latin typeface="Book Antiqua" pitchFamily="18" charset="0"/>
              </a:rPr>
              <a:t>Дотации</a:t>
            </a:r>
            <a:endParaRPr lang="ru-RU" sz="1000" b="1" dirty="0">
              <a:solidFill>
                <a:srgbClr val="000099"/>
              </a:solidFill>
              <a:latin typeface="Book Antiqua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371278" y="6422583"/>
            <a:ext cx="1080120" cy="246221"/>
          </a:xfrm>
          <a:prstGeom prst="rect">
            <a:avLst/>
          </a:prstGeom>
          <a:blipFill>
            <a:blip r:embed="rId6" cstate="print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>
                <a:solidFill>
                  <a:srgbClr val="000099"/>
                </a:solidFill>
                <a:latin typeface="Book Antiqua" pitchFamily="18" charset="0"/>
              </a:rPr>
              <a:t>Субвенции</a:t>
            </a:r>
            <a:endParaRPr lang="ru-RU" sz="1000" b="1" dirty="0">
              <a:solidFill>
                <a:srgbClr val="000099"/>
              </a:solidFill>
              <a:latin typeface="Book Antiqua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932040" y="6422584"/>
            <a:ext cx="1080120" cy="246221"/>
          </a:xfrm>
          <a:prstGeom prst="rect">
            <a:avLst/>
          </a:prstGeom>
          <a:blipFill>
            <a:blip r:embed="rId6" cstate="print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>
                <a:solidFill>
                  <a:srgbClr val="000099"/>
                </a:solidFill>
                <a:latin typeface="Book Antiqua" pitchFamily="18" charset="0"/>
              </a:rPr>
              <a:t>Субсидии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092280" y="6422585"/>
            <a:ext cx="1080120" cy="246221"/>
          </a:xfrm>
          <a:prstGeom prst="rect">
            <a:avLst/>
          </a:prstGeom>
          <a:blipFill>
            <a:blip r:embed="rId6" cstate="print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>
                <a:solidFill>
                  <a:srgbClr val="000099"/>
                </a:solidFill>
                <a:latin typeface="Book Antiqua" pitchFamily="18" charset="0"/>
              </a:rPr>
              <a:t>Иные МБТ</a:t>
            </a:r>
          </a:p>
        </p:txBody>
      </p:sp>
      <p:sp>
        <p:nvSpPr>
          <p:cNvPr id="18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107504" y="6668806"/>
            <a:ext cx="3657600" cy="189194"/>
          </a:xfr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100000">
                <a:srgbClr val="3366CC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 ГОД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7" name="object 10"/>
          <p:cNvSpPr/>
          <p:nvPr/>
        </p:nvSpPr>
        <p:spPr>
          <a:xfrm>
            <a:off x="323528" y="0"/>
            <a:ext cx="8496944" cy="105273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ОБЪЕМ  И СТРУКТУРА  БЕЗВОЗМЕЗДНЫХ   ПОСТУПЛЕНИЙ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26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2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bject 10"/>
          <p:cNvSpPr/>
          <p:nvPr/>
        </p:nvSpPr>
        <p:spPr>
          <a:xfrm>
            <a:off x="467544" y="116632"/>
            <a:ext cx="8676456" cy="10527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НАПРАВЛЕНИЯ   РАСХОДОВАНИЯ   БЮДЖЕТНЫХ  СРЕДСТВ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5" name="Содержимое 4"/>
          <p:cNvGraphicFramePr>
            <a:graphicFrameLocks/>
          </p:cNvGraphicFramePr>
          <p:nvPr/>
        </p:nvGraphicFramePr>
        <p:xfrm>
          <a:off x="179512" y="980728"/>
          <a:ext cx="8856984" cy="56886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107504" y="6668806"/>
            <a:ext cx="3657600" cy="189194"/>
          </a:xfr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100000">
                <a:srgbClr val="3366CC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26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2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object 10"/>
          <p:cNvSpPr/>
          <p:nvPr/>
        </p:nvSpPr>
        <p:spPr>
          <a:xfrm>
            <a:off x="0" y="0"/>
            <a:ext cx="8820472" cy="10527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РАСХОДЫ  БЮДЖЕТА  ПО РАЗДЕЛАМ  БЮДЖЕТНОЙ  КЛАССИФИКАЦИИ  РАСХОДОВ  БЮДЖЕТА</a:t>
            </a:r>
          </a:p>
        </p:txBody>
      </p:sp>
      <p:pic>
        <p:nvPicPr>
          <p:cNvPr id="6" name="Рисунок 5" descr="тыс. рублей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60232" y="404664"/>
            <a:ext cx="2880320" cy="576064"/>
          </a:xfrm>
          <a:prstGeom prst="rect">
            <a:avLst/>
          </a:prstGeom>
        </p:spPr>
      </p:pic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4188598901"/>
              </p:ext>
            </p:extLst>
          </p:nvPr>
        </p:nvGraphicFramePr>
        <p:xfrm>
          <a:off x="179512" y="692696"/>
          <a:ext cx="8784976" cy="59046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8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107504" y="6668806"/>
            <a:ext cx="3657600" cy="189194"/>
          </a:xfr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100000">
                <a:srgbClr val="3366CC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26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2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object 10"/>
          <p:cNvSpPr/>
          <p:nvPr/>
        </p:nvSpPr>
        <p:spPr>
          <a:xfrm>
            <a:off x="0" y="0"/>
            <a:ext cx="8820472" cy="10527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РАСХОДЫ  БЮДЖЕТА  ПО ВЕДОМСТВЕННОЙ   СТРУКТУРЕ</a:t>
            </a: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БЮДЖЕТА</a:t>
            </a:r>
          </a:p>
        </p:txBody>
      </p:sp>
      <p:pic>
        <p:nvPicPr>
          <p:cNvPr id="6" name="Рисунок 5" descr="тыс. рублей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60232" y="404664"/>
            <a:ext cx="2880320" cy="576064"/>
          </a:xfrm>
          <a:prstGeom prst="rect">
            <a:avLst/>
          </a:prstGeom>
        </p:spPr>
      </p:pic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3600659078"/>
              </p:ext>
            </p:extLst>
          </p:nvPr>
        </p:nvGraphicFramePr>
        <p:xfrm>
          <a:off x="179512" y="980728"/>
          <a:ext cx="8784976" cy="56166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8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107504" y="6668806"/>
            <a:ext cx="3657600" cy="189194"/>
          </a:xfr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100000">
                <a:srgbClr val="3366CC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ЗА </a:t>
            </a:r>
            <a:r>
              <a:rPr lang="ru-RU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26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2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object 10"/>
          <p:cNvSpPr/>
          <p:nvPr/>
        </p:nvSpPr>
        <p:spPr>
          <a:xfrm>
            <a:off x="0" y="0"/>
            <a:ext cx="8460432" cy="10527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3528" y="188640"/>
            <a:ext cx="7920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РАСХОДЫ   НА  ОБЩЕГОСУДАРСТВЕННЫЕ   ВОПРОСЫ 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8997782"/>
              </p:ext>
            </p:extLst>
          </p:nvPr>
        </p:nvGraphicFramePr>
        <p:xfrm>
          <a:off x="107503" y="692697"/>
          <a:ext cx="6624737" cy="3578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40361"/>
                <a:gridCol w="1152128"/>
                <a:gridCol w="1152128"/>
                <a:gridCol w="1080120"/>
              </a:tblGrid>
              <a:tr h="534584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Направление</a:t>
                      </a:r>
                    </a:p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расходов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808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2018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808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2019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808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2020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8080"/>
                    </a:solidFill>
                  </a:tcPr>
                </a:tc>
              </a:tr>
              <a:tr h="1841679">
                <a:tc>
                  <a:txBody>
                    <a:bodyPr/>
                    <a:lstStyle/>
                    <a:p>
                      <a:pPr algn="just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Руководство</a:t>
                      </a:r>
                      <a:r>
                        <a:rPr lang="ru-RU" sz="1400" b="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и управление в сфере установленных функций:</a:t>
                      </a:r>
                    </a:p>
                    <a:p>
                      <a:pPr algn="just">
                        <a:buFont typeface="Wingdings" pitchFamily="2" charset="2"/>
                        <a:buChar char="Ø"/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обеспечение деятельности Главы муниципального образования, представительного органа муниципального образования,</a:t>
                      </a:r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Администрации муниципального образования, органов финансового надзора;</a:t>
                      </a:r>
                    </a:p>
                  </a:txBody>
                  <a:tcPr>
                    <a:solidFill>
                      <a:srgbClr val="00808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latin typeface="Bookman Old Style" pitchFamily="18" charset="0"/>
                        </a:rPr>
                        <a:t>27</a:t>
                      </a:r>
                      <a:r>
                        <a:rPr lang="ru-RU" sz="1400" baseline="0" dirty="0" smtClean="0">
                          <a:latin typeface="Bookman Old Style" pitchFamily="18" charset="0"/>
                        </a:rPr>
                        <a:t> 854,8</a:t>
                      </a:r>
                      <a:endParaRPr lang="ru-RU" sz="1400" dirty="0" smtClean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kern="1200" dirty="0" smtClean="0">
                        <a:solidFill>
                          <a:srgbClr val="003300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400" kern="1200" dirty="0" smtClean="0">
                        <a:solidFill>
                          <a:srgbClr val="003300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400" kern="1200" dirty="0" smtClean="0">
                        <a:solidFill>
                          <a:srgbClr val="003300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kern="1200" baseline="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28 845,4</a:t>
                      </a:r>
                    </a:p>
                    <a:p>
                      <a:pPr marL="0" algn="ctr" rtl="0" eaLnBrk="1" latinLnBrk="0" hangingPunct="1"/>
                      <a:endParaRPr kumimoji="0" lang="ru-RU" sz="1400" kern="1200" baseline="0" dirty="0" smtClean="0">
                        <a:solidFill>
                          <a:srgbClr val="003300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400" kern="1200" baseline="0" dirty="0" smtClean="0">
                        <a:solidFill>
                          <a:srgbClr val="003300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400" kern="1200" baseline="0" dirty="0" smtClean="0">
                        <a:solidFill>
                          <a:srgbClr val="003300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400" kern="1200" baseline="0" dirty="0" smtClean="0">
                        <a:solidFill>
                          <a:srgbClr val="003300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kern="1200" dirty="0" smtClean="0">
                        <a:solidFill>
                          <a:srgbClr val="003300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400" kern="1200" dirty="0" smtClean="0">
                        <a:solidFill>
                          <a:srgbClr val="003300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400" kern="1200" dirty="0" smtClean="0">
                        <a:solidFill>
                          <a:srgbClr val="003300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kern="1200" baseline="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30 524,2</a:t>
                      </a:r>
                    </a:p>
                    <a:p>
                      <a:pPr marL="0" algn="ctr" rtl="0" eaLnBrk="1" latinLnBrk="0" hangingPunct="1"/>
                      <a:endParaRPr kumimoji="0" lang="ru-RU" sz="1400" kern="1200" baseline="0" dirty="0" smtClean="0">
                        <a:solidFill>
                          <a:srgbClr val="003300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400" kern="1200" baseline="0" dirty="0" smtClean="0">
                        <a:solidFill>
                          <a:srgbClr val="003300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400" kern="1200" baseline="0" dirty="0" smtClean="0">
                        <a:solidFill>
                          <a:srgbClr val="003300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400" kern="1200" baseline="0" dirty="0" smtClean="0">
                        <a:solidFill>
                          <a:srgbClr val="003300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99FFCC"/>
                    </a:solidFill>
                  </a:tcPr>
                </a:tc>
              </a:tr>
              <a:tr h="320839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Проведение выборов</a:t>
                      </a:r>
                      <a:endParaRPr lang="ru-RU" sz="14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808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</a:rPr>
                        <a:t>0,0</a:t>
                      </a:r>
                      <a:endParaRPr lang="ru-RU" sz="1400" dirty="0">
                        <a:solidFill>
                          <a:srgbClr val="003300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887,2</a:t>
                      </a:r>
                    </a:p>
                  </a:txBody>
                  <a:tcPr>
                    <a:solidFill>
                      <a:srgbClr val="99FFCC"/>
                    </a:solidFill>
                  </a:tcPr>
                </a:tc>
              </a:tr>
              <a:tr h="534584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Другие общегосударственные вопросы</a:t>
                      </a:r>
                      <a:endParaRPr lang="ru-RU" sz="14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808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</a:rPr>
                        <a:t>926,6</a:t>
                      </a:r>
                      <a:endParaRPr lang="ru-RU" sz="1400" dirty="0">
                        <a:solidFill>
                          <a:srgbClr val="003300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ru-RU" sz="1400" kern="1200" baseline="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234,2</a:t>
                      </a:r>
                      <a:endParaRPr kumimoji="0" lang="ru-RU" sz="1400" kern="1200" dirty="0" smtClean="0">
                        <a:solidFill>
                          <a:srgbClr val="003300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ru-RU" sz="1400" kern="1200" baseline="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241,9</a:t>
                      </a:r>
                      <a:endParaRPr kumimoji="0" lang="ru-RU" sz="1400" kern="1200" dirty="0" smtClean="0">
                        <a:solidFill>
                          <a:srgbClr val="003300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99FFCC"/>
                    </a:solidFill>
                  </a:tcPr>
                </a:tc>
              </a:tr>
              <a:tr h="346874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ВСЕГО  РАСХОДОВ</a:t>
                      </a:r>
                      <a:endParaRPr lang="ru-RU" sz="14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808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</a:rPr>
                        <a:t>28</a:t>
                      </a:r>
                      <a:r>
                        <a:rPr lang="ru-RU" sz="1400" b="1" baseline="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</a:rPr>
                        <a:t> 781,4</a:t>
                      </a:r>
                      <a:endParaRPr lang="ru-RU" sz="1400" b="1" dirty="0">
                        <a:solidFill>
                          <a:srgbClr val="003300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1" kern="120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30</a:t>
                      </a:r>
                      <a:r>
                        <a:rPr kumimoji="0" lang="ru-RU" sz="1400" b="1" kern="1200" baseline="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079,6</a:t>
                      </a:r>
                      <a:endParaRPr kumimoji="0" lang="ru-RU" sz="1400" b="1" kern="1200" dirty="0" smtClean="0">
                        <a:solidFill>
                          <a:srgbClr val="003300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1" kern="120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33</a:t>
                      </a:r>
                      <a:r>
                        <a:rPr kumimoji="0" lang="ru-RU" sz="1400" b="1" kern="1200" baseline="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653,3</a:t>
                      </a:r>
                      <a:endParaRPr kumimoji="0" lang="ru-RU" sz="1400" b="1" kern="1200" dirty="0" smtClean="0">
                        <a:solidFill>
                          <a:srgbClr val="003300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99FFCC"/>
                    </a:solidFill>
                  </a:tcPr>
                </a:tc>
              </a:tr>
            </a:tbl>
          </a:graphicData>
        </a:graphic>
      </p:graphicFrame>
      <p:sp>
        <p:nvSpPr>
          <p:cNvPr id="8" name="object 3"/>
          <p:cNvSpPr/>
          <p:nvPr/>
        </p:nvSpPr>
        <p:spPr>
          <a:xfrm>
            <a:off x="6773292" y="3068960"/>
            <a:ext cx="2370708" cy="378904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29"/>
          <p:cNvSpPr/>
          <p:nvPr/>
        </p:nvSpPr>
        <p:spPr>
          <a:xfrm>
            <a:off x="8316416" y="3068960"/>
            <a:ext cx="827584" cy="3789040"/>
          </a:xfrm>
          <a:custGeom>
            <a:avLst/>
            <a:gdLst/>
            <a:ahLst/>
            <a:cxnLst/>
            <a:rect l="l" t="t" r="r" b="b"/>
            <a:pathLst>
              <a:path w="746125" h="3094354">
                <a:moveTo>
                  <a:pt x="0" y="3094101"/>
                </a:moveTo>
                <a:lnTo>
                  <a:pt x="745616" y="3094101"/>
                </a:lnTo>
                <a:lnTo>
                  <a:pt x="745616" y="0"/>
                </a:lnTo>
                <a:lnTo>
                  <a:pt x="0" y="0"/>
                </a:lnTo>
                <a:lnTo>
                  <a:pt x="0" y="3094101"/>
                </a:lnTo>
                <a:close/>
              </a:path>
            </a:pathLst>
          </a:custGeom>
          <a:solidFill>
            <a:srgbClr val="008080"/>
          </a:solidFill>
          <a:ln>
            <a:solidFill>
              <a:srgbClr val="003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2931986407"/>
              </p:ext>
            </p:extLst>
          </p:nvPr>
        </p:nvGraphicFramePr>
        <p:xfrm>
          <a:off x="6660232" y="2996952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1037680151"/>
              </p:ext>
            </p:extLst>
          </p:nvPr>
        </p:nvGraphicFramePr>
        <p:xfrm>
          <a:off x="6660232" y="4149080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2" name="Диаграмма 11"/>
          <p:cNvGraphicFramePr/>
          <p:nvPr>
            <p:extLst>
              <p:ext uri="{D42A27DB-BD31-4B8C-83A1-F6EECF244321}">
                <p14:modId xmlns:p14="http://schemas.microsoft.com/office/powerpoint/2010/main" val="813951494"/>
              </p:ext>
            </p:extLst>
          </p:nvPr>
        </p:nvGraphicFramePr>
        <p:xfrm>
          <a:off x="6660232" y="5301208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7020272" y="3501008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3300"/>
                </a:solidFill>
                <a:latin typeface="Bookman Old Style" pitchFamily="18" charset="0"/>
              </a:rPr>
              <a:t>2018</a:t>
            </a:r>
            <a:endParaRPr lang="ru-RU" sz="1400" b="1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020272" y="4653136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3300"/>
                </a:solidFill>
                <a:latin typeface="Bookman Old Style" pitchFamily="18" charset="0"/>
              </a:rPr>
              <a:t>2019</a:t>
            </a:r>
            <a:endParaRPr lang="ru-RU" sz="1400" b="1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020272" y="5805264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3300"/>
                </a:solidFill>
                <a:latin typeface="Bookman Old Style" pitchFamily="18" charset="0"/>
              </a:rPr>
              <a:t>2020</a:t>
            </a:r>
            <a:endParaRPr lang="ru-RU" sz="1400" b="1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17" name="object 30"/>
          <p:cNvSpPr txBox="1"/>
          <p:nvPr/>
        </p:nvSpPr>
        <p:spPr>
          <a:xfrm>
            <a:off x="8343781" y="3212976"/>
            <a:ext cx="800219" cy="3456384"/>
          </a:xfrm>
          <a:prstGeom prst="rect">
            <a:avLst/>
          </a:prstGeom>
        </p:spPr>
        <p:txBody>
          <a:bodyPr vert="vert270" wrap="square" lIns="0" tIns="13970" rIns="0" bIns="0" rtlCol="0">
            <a:spAutoFit/>
          </a:bodyPr>
          <a:lstStyle/>
          <a:p>
            <a:pPr marL="161925" marR="155575" indent="-635" algn="ctr">
              <a:lnSpc>
                <a:spcPct val="100000"/>
              </a:lnSpc>
              <a:spcBef>
                <a:spcPts val="110"/>
              </a:spcBef>
            </a:pPr>
            <a:r>
              <a:rPr sz="1300" dirty="0" err="1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Доля</a:t>
            </a:r>
            <a:r>
              <a:rPr sz="13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3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на общегосударственные вопросы </a:t>
            </a:r>
            <a:r>
              <a:rPr sz="13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3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в</a:t>
            </a:r>
            <a:r>
              <a:rPr sz="1300" spc="-6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3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общем</a:t>
            </a:r>
            <a:r>
              <a:rPr lang="ru-RU" sz="13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3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300" spc="-5" dirty="0" err="1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объеме</a:t>
            </a:r>
            <a:r>
              <a:rPr sz="13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3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</a:t>
            </a:r>
            <a:r>
              <a:rPr sz="13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3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бюджета в </a:t>
            </a:r>
            <a:r>
              <a:rPr sz="13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</a:t>
            </a:r>
            <a:r>
              <a:rPr lang="ru-RU" sz="13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18-</a:t>
            </a:r>
            <a:r>
              <a:rPr sz="13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300" spc="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</a:t>
            </a:r>
            <a:r>
              <a:rPr lang="ru-RU" sz="1300" spc="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</a:t>
            </a:r>
            <a:r>
              <a:rPr sz="1300" spc="-7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3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г.г.</a:t>
            </a:r>
            <a:endParaRPr sz="1300" dirty="0">
              <a:latin typeface="Bookman Old Style" pitchFamily="18" charset="0"/>
              <a:cs typeface="Century Gothic"/>
            </a:endParaRPr>
          </a:p>
        </p:txBody>
      </p:sp>
      <p:pic>
        <p:nvPicPr>
          <p:cNvPr id="18" name="Рисунок 17" descr="наше здание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732240" y="1049989"/>
            <a:ext cx="2411760" cy="18029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Рисунок 19" descr="команда 2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139952" y="4941168"/>
            <a:ext cx="2481326" cy="16237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23" name="Диаграмма 22"/>
          <p:cNvGraphicFramePr/>
          <p:nvPr>
            <p:extLst>
              <p:ext uri="{D42A27DB-BD31-4B8C-83A1-F6EECF244321}">
                <p14:modId xmlns:p14="http://schemas.microsoft.com/office/powerpoint/2010/main" val="4262480748"/>
              </p:ext>
            </p:extLst>
          </p:nvPr>
        </p:nvGraphicFramePr>
        <p:xfrm>
          <a:off x="107504" y="4509120"/>
          <a:ext cx="4032448" cy="22322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24" name="Диаграмма 23"/>
          <p:cNvGraphicFramePr/>
          <p:nvPr>
            <p:extLst>
              <p:ext uri="{D42A27DB-BD31-4B8C-83A1-F6EECF244321}">
                <p14:modId xmlns:p14="http://schemas.microsoft.com/office/powerpoint/2010/main" val="2818577279"/>
              </p:ext>
            </p:extLst>
          </p:nvPr>
        </p:nvGraphicFramePr>
        <p:xfrm>
          <a:off x="251520" y="5085184"/>
          <a:ext cx="3513584" cy="13681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sp>
        <p:nvSpPr>
          <p:cNvPr id="25" name="TextBox 24"/>
          <p:cNvSpPr txBox="1"/>
          <p:nvPr/>
        </p:nvSpPr>
        <p:spPr>
          <a:xfrm>
            <a:off x="7668344" y="3140968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12,4 %</a:t>
            </a:r>
            <a:endParaRPr lang="ru-RU" sz="12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668344" y="4293096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12,8 %</a:t>
            </a:r>
            <a:endParaRPr lang="ru-RU" sz="12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668344" y="5373216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11,9 %</a:t>
            </a:r>
            <a:endParaRPr lang="ru-RU" sz="12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pic>
        <p:nvPicPr>
          <p:cNvPr id="28" name="Рисунок 27" descr="тыс. рублей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6660232" y="404664"/>
            <a:ext cx="2880320" cy="576064"/>
          </a:xfrm>
          <a:prstGeom prst="rect">
            <a:avLst/>
          </a:prstGeom>
        </p:spPr>
      </p:pic>
      <p:sp>
        <p:nvSpPr>
          <p:cNvPr id="29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107504" y="6668806"/>
            <a:ext cx="3657600" cy="189194"/>
          </a:xfr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100000">
                <a:srgbClr val="3366CC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26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2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lum bright="-2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7973" t="10608" r="3006" b="27218"/>
          <a:stretch/>
        </p:blipFill>
        <p:spPr bwMode="auto">
          <a:xfrm>
            <a:off x="127260" y="2240738"/>
            <a:ext cx="7113984" cy="4392487"/>
          </a:xfrm>
          <a:prstGeom prst="rect">
            <a:avLst/>
          </a:prstGeom>
          <a:solidFill>
            <a:srgbClr val="FF0066"/>
          </a:solidFill>
          <a:ln w="9525">
            <a:noFill/>
            <a:miter lim="800000"/>
            <a:headEnd/>
            <a:tailEnd/>
          </a:ln>
        </p:spPr>
      </p:pic>
      <p:sp>
        <p:nvSpPr>
          <p:cNvPr id="5" name="object 10"/>
          <p:cNvSpPr/>
          <p:nvPr/>
        </p:nvSpPr>
        <p:spPr>
          <a:xfrm>
            <a:off x="0" y="0"/>
            <a:ext cx="9468544" cy="108356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МУНИЦИПАЛЬНОЕ  ОБРАЗОВАНИЕ  «ХОЛМ-ЖИРКОВСКИЙ РАЙОН»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9" name="Рисунок 8" descr="территория3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9512" y="764704"/>
            <a:ext cx="1149652" cy="151216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403648" y="692696"/>
            <a:ext cx="13681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dirty="0" smtClean="0">
                <a:solidFill>
                  <a:srgbClr val="000099"/>
                </a:solidFill>
                <a:latin typeface="Bookman Old Style" pitchFamily="18" charset="0"/>
              </a:rPr>
              <a:t>Общая площадь </a:t>
            </a:r>
          </a:p>
          <a:p>
            <a:pPr algn="ctr"/>
            <a:r>
              <a:rPr lang="ru-RU" sz="1500" b="1" dirty="0" smtClean="0">
                <a:solidFill>
                  <a:srgbClr val="000099"/>
                </a:solidFill>
                <a:latin typeface="Bookman Old Style" pitchFamily="18" charset="0"/>
              </a:rPr>
              <a:t>2 033,4 кв.км</a:t>
            </a:r>
            <a:endParaRPr lang="ru-RU" sz="1500" b="1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pic>
        <p:nvPicPr>
          <p:cNvPr id="12" name="Рисунок 11" descr="численность населения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915816" y="620689"/>
            <a:ext cx="1744394" cy="144016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788024" y="620688"/>
            <a:ext cx="223224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dirty="0" smtClean="0">
                <a:solidFill>
                  <a:srgbClr val="000099"/>
                </a:solidFill>
                <a:latin typeface="Bookman Old Style" pitchFamily="18" charset="0"/>
              </a:rPr>
              <a:t>Численность население за 2020 г.</a:t>
            </a:r>
          </a:p>
          <a:p>
            <a:pPr algn="ctr"/>
            <a:r>
              <a:rPr lang="ru-RU" sz="1500" b="1" dirty="0" smtClean="0">
                <a:solidFill>
                  <a:srgbClr val="000099"/>
                </a:solidFill>
                <a:latin typeface="Bookman Old Style" pitchFamily="18" charset="0"/>
              </a:rPr>
              <a:t>8 785 человек</a:t>
            </a:r>
            <a:endParaRPr lang="ru-RU" sz="1500" b="1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pic>
        <p:nvPicPr>
          <p:cNvPr id="17" name="Рисунок 16" descr="город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744397" y="978419"/>
            <a:ext cx="948158" cy="980728"/>
          </a:xfrm>
          <a:prstGeom prst="rect">
            <a:avLst/>
          </a:prstGeom>
        </p:spPr>
      </p:pic>
      <p:sp>
        <p:nvSpPr>
          <p:cNvPr id="23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107504" y="6668806"/>
            <a:ext cx="3657600" cy="189194"/>
          </a:xfr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100000">
                <a:srgbClr val="3366CC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343800" y="2012835"/>
            <a:ext cx="1800200" cy="1200329"/>
          </a:xfrm>
          <a:prstGeom prst="rect">
            <a:avLst/>
          </a:prstGeom>
          <a:solidFill>
            <a:srgbClr val="99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Городское поселение:</a:t>
            </a:r>
          </a:p>
          <a:p>
            <a:pPr algn="ct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1</a:t>
            </a:r>
          </a:p>
          <a:p>
            <a:pPr algn="ctr"/>
            <a:r>
              <a:rPr lang="ru-RU" i="1" dirty="0" smtClean="0">
                <a:solidFill>
                  <a:srgbClr val="000099"/>
                </a:solidFill>
                <a:latin typeface="Bahnschrift SemiBold Condensed" pitchFamily="34" charset="0"/>
              </a:rPr>
              <a:t>Холм-Жирковское</a:t>
            </a:r>
            <a:endParaRPr lang="ru-RU" i="1" dirty="0">
              <a:solidFill>
                <a:srgbClr val="000099"/>
              </a:solidFill>
              <a:latin typeface="Bahnschrift SemiBold Condensed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343800" y="4359805"/>
            <a:ext cx="1800200" cy="2308324"/>
          </a:xfrm>
          <a:prstGeom prst="rect">
            <a:avLst/>
          </a:prstGeom>
          <a:solidFill>
            <a:srgbClr val="99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Сельские поселения:</a:t>
            </a:r>
          </a:p>
          <a:p>
            <a:pPr algn="ct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5</a:t>
            </a:r>
          </a:p>
          <a:p>
            <a:pPr algn="ctr"/>
            <a:r>
              <a:rPr lang="ru-RU" i="1" dirty="0" err="1" smtClean="0">
                <a:solidFill>
                  <a:srgbClr val="000099"/>
                </a:solidFill>
                <a:latin typeface="Bahnschrift SemiBold SemiConden" pitchFamily="34" charset="0"/>
              </a:rPr>
              <a:t>Агибаловское</a:t>
            </a:r>
            <a:endParaRPr lang="ru-RU" i="1" dirty="0" smtClean="0">
              <a:solidFill>
                <a:srgbClr val="000099"/>
              </a:solidFill>
              <a:latin typeface="Bahnschrift SemiBold SemiConden" pitchFamily="34" charset="0"/>
            </a:endParaRPr>
          </a:p>
          <a:p>
            <a:pPr algn="ctr"/>
            <a:r>
              <a:rPr lang="ru-RU" i="1" dirty="0" smtClean="0">
                <a:solidFill>
                  <a:srgbClr val="000099"/>
                </a:solidFill>
                <a:latin typeface="Bahnschrift SemiBold SemiConden" pitchFamily="34" charset="0"/>
              </a:rPr>
              <a:t>Богдановское</a:t>
            </a:r>
          </a:p>
          <a:p>
            <a:pPr algn="ctr"/>
            <a:r>
              <a:rPr lang="ru-RU" i="1" dirty="0" smtClean="0">
                <a:solidFill>
                  <a:srgbClr val="000099"/>
                </a:solidFill>
                <a:latin typeface="Bahnschrift SemiBold SemiConden" pitchFamily="34" charset="0"/>
              </a:rPr>
              <a:t>Игоревское</a:t>
            </a:r>
          </a:p>
          <a:p>
            <a:pPr algn="ctr"/>
            <a:r>
              <a:rPr lang="ru-RU" i="1" dirty="0" smtClean="0">
                <a:solidFill>
                  <a:srgbClr val="000099"/>
                </a:solidFill>
                <a:latin typeface="Bahnschrift SemiBold SemiConden" pitchFamily="34" charset="0"/>
              </a:rPr>
              <a:t>Лехминское</a:t>
            </a:r>
          </a:p>
          <a:p>
            <a:pPr algn="ctr"/>
            <a:r>
              <a:rPr lang="ru-RU" i="1" dirty="0" err="1" smtClean="0">
                <a:solidFill>
                  <a:srgbClr val="000099"/>
                </a:solidFill>
                <a:latin typeface="Bahnschrift SemiBold SemiConden" pitchFamily="34" charset="0"/>
              </a:rPr>
              <a:t>Тупиковское</a:t>
            </a:r>
            <a:endParaRPr lang="ru-RU" i="1" dirty="0">
              <a:solidFill>
                <a:srgbClr val="000099"/>
              </a:solidFill>
              <a:latin typeface="Bahnschrift SemiBold SemiConden" pitchFamily="34" charset="0"/>
            </a:endParaRPr>
          </a:p>
        </p:txBody>
      </p:sp>
      <p:pic>
        <p:nvPicPr>
          <p:cNvPr id="24" name="Рисунок 23" descr="село1.jpg"/>
          <p:cNvPicPr>
            <a:picLocks noChangeAspect="1"/>
          </p:cNvPicPr>
          <p:nvPr/>
        </p:nvPicPr>
        <p:blipFill>
          <a:blip r:embed="rId9" cstate="print"/>
          <a:srcRect l="11765" t="16609" r="17647" b="11419"/>
          <a:stretch>
            <a:fillRect/>
          </a:stretch>
        </p:blipFill>
        <p:spPr>
          <a:xfrm>
            <a:off x="7678416" y="3266852"/>
            <a:ext cx="1080120" cy="11701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4826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2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107504" y="188640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bject 10"/>
          <p:cNvSpPr/>
          <p:nvPr/>
        </p:nvSpPr>
        <p:spPr>
          <a:xfrm>
            <a:off x="755576" y="0"/>
            <a:ext cx="5364088" cy="10527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87624" y="188640"/>
            <a:ext cx="4536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РАСХОДЫ   НА  ОБРАЗОВАНИЕ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6" name="Рисунок 5" descr="тыс. рублей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63680" y="0"/>
            <a:ext cx="2880320" cy="576064"/>
          </a:xfrm>
          <a:prstGeom prst="rect">
            <a:avLst/>
          </a:prstGeom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8785633"/>
              </p:ext>
            </p:extLst>
          </p:nvPr>
        </p:nvGraphicFramePr>
        <p:xfrm>
          <a:off x="0" y="620688"/>
          <a:ext cx="6768753" cy="35034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40362"/>
                <a:gridCol w="1152128"/>
                <a:gridCol w="1152128"/>
                <a:gridCol w="1224135"/>
              </a:tblGrid>
              <a:tr h="511245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Направление</a:t>
                      </a:r>
                    </a:p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расходов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6600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2018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6600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2019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6600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2020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660066"/>
                    </a:solidFill>
                  </a:tcPr>
                </a:tc>
              </a:tr>
              <a:tr h="489951">
                <a:tc>
                  <a:txBody>
                    <a:bodyPr/>
                    <a:lstStyle/>
                    <a:p>
                      <a:pPr algn="just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Дошкольное</a:t>
                      </a:r>
                      <a:r>
                        <a:rPr lang="ru-RU" sz="1400" b="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образование</a:t>
                      </a:r>
                    </a:p>
                    <a:p>
                      <a:pPr algn="just"/>
                      <a:endParaRPr lang="ru-RU" sz="1400" b="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6600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</a:rPr>
                        <a:t>24</a:t>
                      </a:r>
                      <a:r>
                        <a:rPr lang="ru-RU" sz="1400" baseline="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</a:rPr>
                        <a:t> 420,4</a:t>
                      </a:r>
                      <a:endParaRPr lang="ru-RU" sz="1400" dirty="0" smtClean="0">
                        <a:solidFill>
                          <a:srgbClr val="660066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24 817,7</a:t>
                      </a: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27</a:t>
                      </a:r>
                      <a:r>
                        <a:rPr kumimoji="0" lang="ru-RU" sz="1400" kern="1200" baseline="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501,3</a:t>
                      </a:r>
                      <a:endParaRPr kumimoji="0" lang="ru-RU" sz="1400" kern="1200" dirty="0" smtClean="0">
                        <a:solidFill>
                          <a:srgbClr val="660066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FCCCC"/>
                    </a:solidFill>
                  </a:tcPr>
                </a:tc>
              </a:tr>
              <a:tr h="371275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Общее образование</a:t>
                      </a:r>
                      <a:endParaRPr lang="ru-RU" sz="1400" baseline="0" dirty="0" smtClean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  <a:p>
                      <a:endParaRPr lang="ru-RU" sz="14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6600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</a:rPr>
                        <a:t>96</a:t>
                      </a:r>
                      <a:r>
                        <a:rPr lang="ru-RU" sz="1400" baseline="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</a:rPr>
                        <a:t> 653,6</a:t>
                      </a:r>
                      <a:endParaRPr lang="ru-RU" sz="1400" dirty="0">
                        <a:solidFill>
                          <a:srgbClr val="660066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96 605,2</a:t>
                      </a: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103</a:t>
                      </a:r>
                      <a:r>
                        <a:rPr kumimoji="0" lang="ru-RU" sz="1400" kern="1200" baseline="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153,2</a:t>
                      </a:r>
                      <a:endParaRPr kumimoji="0" lang="ru-RU" sz="1400" kern="1200" dirty="0" smtClean="0">
                        <a:solidFill>
                          <a:srgbClr val="660066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FCCCC"/>
                    </a:solidFill>
                  </a:tcPr>
                </a:tc>
              </a:tr>
              <a:tr h="511245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Дополнительное    </a:t>
                      </a:r>
                    </a:p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образование детей</a:t>
                      </a:r>
                      <a:endParaRPr lang="ru-RU" sz="14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6600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</a:rPr>
                        <a:t>11</a:t>
                      </a:r>
                      <a:r>
                        <a:rPr lang="ru-RU" sz="1400" baseline="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</a:rPr>
                        <a:t> 797,1</a:t>
                      </a:r>
                      <a:endParaRPr lang="ru-RU" sz="1400" dirty="0">
                        <a:solidFill>
                          <a:srgbClr val="660066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</a:t>
                      </a:r>
                      <a:r>
                        <a:rPr kumimoji="0" lang="ru-RU" sz="1400" kern="1200" baseline="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908,2</a:t>
                      </a:r>
                      <a:endParaRPr kumimoji="0" lang="ru-RU" sz="1400" kern="1200" dirty="0" smtClean="0">
                        <a:solidFill>
                          <a:srgbClr val="660066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10 529,4</a:t>
                      </a:r>
                    </a:p>
                  </a:txBody>
                  <a:tcPr>
                    <a:solidFill>
                      <a:srgbClr val="FFCCCC"/>
                    </a:solidFill>
                  </a:tcPr>
                </a:tc>
              </a:tr>
              <a:tr h="511245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Молодежная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политика</a:t>
                      </a:r>
                      <a:endParaRPr lang="ru-RU" sz="14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6600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</a:rPr>
                        <a:t>381,5</a:t>
                      </a:r>
                      <a:endParaRPr lang="ru-RU" sz="1400" dirty="0">
                        <a:solidFill>
                          <a:srgbClr val="660066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308,7</a:t>
                      </a: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rgbClr val="FFCCCC"/>
                    </a:solidFill>
                  </a:tcPr>
                </a:tc>
              </a:tr>
              <a:tr h="511245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Другие вопросы в области     </a:t>
                      </a:r>
                    </a:p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образования</a:t>
                      </a:r>
                      <a:endParaRPr lang="ru-RU" sz="14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6600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</a:rPr>
                        <a:t>5</a:t>
                      </a:r>
                      <a:r>
                        <a:rPr lang="ru-RU" sz="1400" baseline="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</a:rPr>
                        <a:t> 936,5</a:t>
                      </a:r>
                      <a:endParaRPr lang="ru-RU" sz="1400" dirty="0">
                        <a:solidFill>
                          <a:srgbClr val="660066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</a:t>
                      </a:r>
                      <a:r>
                        <a:rPr kumimoji="0" lang="ru-RU" sz="1400" kern="1200" baseline="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096,8</a:t>
                      </a:r>
                      <a:endParaRPr kumimoji="0" lang="ru-RU" sz="1400" kern="1200" dirty="0" smtClean="0">
                        <a:solidFill>
                          <a:srgbClr val="660066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6 879,8</a:t>
                      </a:r>
                    </a:p>
                  </a:txBody>
                  <a:tcPr>
                    <a:solidFill>
                      <a:srgbClr val="FFCCCC"/>
                    </a:solidFill>
                  </a:tcPr>
                </a:tc>
              </a:tr>
              <a:tr h="401402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ВСЕГО  РАСХОДОВ</a:t>
                      </a:r>
                      <a:endParaRPr lang="ru-RU" sz="14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6600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</a:rPr>
                        <a:t>139</a:t>
                      </a:r>
                      <a:r>
                        <a:rPr lang="ru-RU" sz="1400" b="1" baseline="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</a:rPr>
                        <a:t> 189,1</a:t>
                      </a:r>
                      <a:endParaRPr lang="ru-RU" sz="1400" b="1" dirty="0">
                        <a:solidFill>
                          <a:srgbClr val="660066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1" kern="120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138</a:t>
                      </a:r>
                      <a:r>
                        <a:rPr kumimoji="0" lang="ru-RU" sz="1400" b="1" kern="1200" baseline="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754,6</a:t>
                      </a:r>
                      <a:endParaRPr kumimoji="0" lang="ru-RU" sz="1400" b="1" kern="1200" dirty="0" smtClean="0">
                        <a:solidFill>
                          <a:srgbClr val="660066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1" kern="120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148</a:t>
                      </a:r>
                      <a:r>
                        <a:rPr kumimoji="0" lang="ru-RU" sz="1400" b="1" kern="1200" baseline="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063,7</a:t>
                      </a:r>
                      <a:endParaRPr kumimoji="0" lang="ru-RU" sz="1400" b="1" kern="1200" dirty="0" smtClean="0">
                        <a:solidFill>
                          <a:srgbClr val="660066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FCCCC"/>
                    </a:solidFill>
                  </a:tcPr>
                </a:tc>
              </a:tr>
            </a:tbl>
          </a:graphicData>
        </a:graphic>
      </p:graphicFrame>
      <p:pic>
        <p:nvPicPr>
          <p:cNvPr id="9" name="Рисунок 8" descr="наша школа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948264" y="1772816"/>
            <a:ext cx="2195736" cy="14623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object 3"/>
          <p:cNvSpPr/>
          <p:nvPr/>
        </p:nvSpPr>
        <p:spPr>
          <a:xfrm>
            <a:off x="6773292" y="3068960"/>
            <a:ext cx="2370708" cy="378904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29"/>
          <p:cNvSpPr/>
          <p:nvPr/>
        </p:nvSpPr>
        <p:spPr>
          <a:xfrm>
            <a:off x="8316416" y="3068960"/>
            <a:ext cx="827584" cy="3789040"/>
          </a:xfrm>
          <a:custGeom>
            <a:avLst/>
            <a:gdLst/>
            <a:ahLst/>
            <a:cxnLst/>
            <a:rect l="l" t="t" r="r" b="b"/>
            <a:pathLst>
              <a:path w="746125" h="3094354">
                <a:moveTo>
                  <a:pt x="0" y="3094101"/>
                </a:moveTo>
                <a:lnTo>
                  <a:pt x="745616" y="3094101"/>
                </a:lnTo>
                <a:lnTo>
                  <a:pt x="745616" y="0"/>
                </a:lnTo>
                <a:lnTo>
                  <a:pt x="0" y="0"/>
                </a:lnTo>
                <a:lnTo>
                  <a:pt x="0" y="3094101"/>
                </a:lnTo>
                <a:close/>
              </a:path>
            </a:pathLst>
          </a:custGeom>
          <a:solidFill>
            <a:srgbClr val="660066"/>
          </a:solidFill>
          <a:ln>
            <a:solidFill>
              <a:srgbClr val="003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30"/>
          <p:cNvSpPr txBox="1"/>
          <p:nvPr/>
        </p:nvSpPr>
        <p:spPr>
          <a:xfrm>
            <a:off x="8388424" y="3140968"/>
            <a:ext cx="646331" cy="3456384"/>
          </a:xfrm>
          <a:prstGeom prst="rect">
            <a:avLst/>
          </a:prstGeom>
        </p:spPr>
        <p:txBody>
          <a:bodyPr vert="vert270" wrap="square" lIns="0" tIns="13970" rIns="0" bIns="0" rtlCol="0">
            <a:spAutoFit/>
          </a:bodyPr>
          <a:lstStyle/>
          <a:p>
            <a:pPr marL="161925" marR="155575" indent="-635" algn="ctr">
              <a:lnSpc>
                <a:spcPct val="100000"/>
              </a:lnSpc>
              <a:spcBef>
                <a:spcPts val="110"/>
              </a:spcBef>
            </a:pPr>
            <a:r>
              <a:rPr sz="1400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Доля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на образование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в</a:t>
            </a:r>
            <a:r>
              <a:rPr sz="1400" spc="-6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общем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объеме</a:t>
            </a:r>
            <a:r>
              <a:rPr sz="14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бюджета в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201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8-2020 </a:t>
            </a:r>
            <a:r>
              <a:rPr sz="1400" spc="-7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г.г</a:t>
            </a:r>
            <a:r>
              <a:rPr sz="1400" b="1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.</a:t>
            </a:r>
            <a:endParaRPr sz="1400" dirty="0">
              <a:latin typeface="Bookman Old Style" pitchFamily="18" charset="0"/>
              <a:cs typeface="Century Gothic"/>
            </a:endParaRPr>
          </a:p>
        </p:txBody>
      </p:sp>
      <p:graphicFrame>
        <p:nvGraphicFramePr>
          <p:cNvPr id="14" name="Диаграмма 13"/>
          <p:cNvGraphicFramePr/>
          <p:nvPr>
            <p:extLst>
              <p:ext uri="{D42A27DB-BD31-4B8C-83A1-F6EECF244321}">
                <p14:modId xmlns:p14="http://schemas.microsoft.com/office/powerpoint/2010/main" val="3152615775"/>
              </p:ext>
            </p:extLst>
          </p:nvPr>
        </p:nvGraphicFramePr>
        <p:xfrm>
          <a:off x="6660232" y="2996952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:p14="http://schemas.microsoft.com/office/powerpoint/2010/main" val="1967084314"/>
              </p:ext>
            </p:extLst>
          </p:nvPr>
        </p:nvGraphicFramePr>
        <p:xfrm>
          <a:off x="6660232" y="4149080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3121932506"/>
              </p:ext>
            </p:extLst>
          </p:nvPr>
        </p:nvGraphicFramePr>
        <p:xfrm>
          <a:off x="6660232" y="5301208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7020272" y="3501008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660066"/>
                </a:solidFill>
                <a:latin typeface="Bookman Old Style" pitchFamily="18" charset="0"/>
              </a:rPr>
              <a:t>2018</a:t>
            </a:r>
            <a:endParaRPr lang="ru-RU" sz="1400" b="1" dirty="0">
              <a:solidFill>
                <a:srgbClr val="660066"/>
              </a:solidFill>
              <a:latin typeface="Bookman Old Style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020272" y="4633972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660066"/>
                </a:solidFill>
                <a:latin typeface="Bookman Old Style" pitchFamily="18" charset="0"/>
              </a:rPr>
              <a:t>2019</a:t>
            </a:r>
            <a:endParaRPr lang="ru-RU" sz="1400" b="1" dirty="0">
              <a:solidFill>
                <a:srgbClr val="660066"/>
              </a:solidFill>
              <a:latin typeface="Bookman Old Style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020272" y="5805264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660066"/>
                </a:solidFill>
                <a:latin typeface="Bookman Old Style" pitchFamily="18" charset="0"/>
              </a:rPr>
              <a:t>2020</a:t>
            </a:r>
            <a:endParaRPr lang="ru-RU" sz="1400" b="1" dirty="0">
              <a:solidFill>
                <a:srgbClr val="660066"/>
              </a:solidFill>
              <a:latin typeface="Bookman Old Style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380312" y="4293096"/>
            <a:ext cx="792088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660066"/>
                </a:solidFill>
                <a:latin typeface="Bookman Old Style" pitchFamily="18" charset="0"/>
              </a:rPr>
              <a:t>52,0 %</a:t>
            </a:r>
            <a:endParaRPr lang="ru-RU" sz="1200" dirty="0">
              <a:solidFill>
                <a:srgbClr val="660066"/>
              </a:solidFill>
              <a:latin typeface="Bookman Old Style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524328" y="5445224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660066"/>
                </a:solidFill>
                <a:latin typeface="Bookman Old Style" pitchFamily="18" charset="0"/>
              </a:rPr>
              <a:t>52,4 %</a:t>
            </a:r>
            <a:endParaRPr lang="ru-RU" sz="1200" dirty="0">
              <a:solidFill>
                <a:srgbClr val="660066"/>
              </a:solidFill>
              <a:latin typeface="Bookman Old Style" pitchFamily="18" charset="0"/>
            </a:endParaRPr>
          </a:p>
        </p:txBody>
      </p:sp>
      <p:graphicFrame>
        <p:nvGraphicFramePr>
          <p:cNvPr id="23" name="Диаграмма 22"/>
          <p:cNvGraphicFramePr/>
          <p:nvPr>
            <p:extLst>
              <p:ext uri="{D42A27DB-BD31-4B8C-83A1-F6EECF244321}">
                <p14:modId xmlns:p14="http://schemas.microsoft.com/office/powerpoint/2010/main" val="966850292"/>
              </p:ext>
            </p:extLst>
          </p:nvPr>
        </p:nvGraphicFramePr>
        <p:xfrm>
          <a:off x="107504" y="4293096"/>
          <a:ext cx="3600400" cy="23757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24" name="Диаграмма 23"/>
          <p:cNvGraphicFramePr/>
          <p:nvPr>
            <p:extLst>
              <p:ext uri="{D42A27DB-BD31-4B8C-83A1-F6EECF244321}">
                <p14:modId xmlns:p14="http://schemas.microsoft.com/office/powerpoint/2010/main" val="599310927"/>
              </p:ext>
            </p:extLst>
          </p:nvPr>
        </p:nvGraphicFramePr>
        <p:xfrm>
          <a:off x="141548" y="5085184"/>
          <a:ext cx="3456384" cy="14401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pic>
        <p:nvPicPr>
          <p:cNvPr id="26" name="Рисунок 25" descr="1 сент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6948264" y="404664"/>
            <a:ext cx="2195736" cy="15022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Рисунок 26" descr="выпускной 2019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381773" y="4173112"/>
            <a:ext cx="3530555" cy="23522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" name="Рисунок 27" descr="детсад2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-108520" y="1124744"/>
            <a:ext cx="838442" cy="575610"/>
          </a:xfrm>
          <a:prstGeom prst="rect">
            <a:avLst/>
          </a:prstGeom>
        </p:spPr>
      </p:pic>
      <p:pic>
        <p:nvPicPr>
          <p:cNvPr id="29" name="Рисунок 28" descr="школа 7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0" y="1628800"/>
            <a:ext cx="612576" cy="612576"/>
          </a:xfrm>
          <a:prstGeom prst="rect">
            <a:avLst/>
          </a:prstGeom>
        </p:spPr>
      </p:pic>
      <p:pic>
        <p:nvPicPr>
          <p:cNvPr id="30" name="Рисунок 29" descr="художка.pn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0" y="2060848"/>
            <a:ext cx="648072" cy="696341"/>
          </a:xfrm>
          <a:prstGeom prst="rect">
            <a:avLst/>
          </a:prstGeom>
        </p:spPr>
      </p:pic>
      <p:pic>
        <p:nvPicPr>
          <p:cNvPr id="31" name="Рисунок 30" descr="молодые.jp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0" y="2708920"/>
            <a:ext cx="611560" cy="434887"/>
          </a:xfrm>
          <a:prstGeom prst="rect">
            <a:avLst/>
          </a:prstGeom>
        </p:spPr>
      </p:pic>
      <p:pic>
        <p:nvPicPr>
          <p:cNvPr id="32" name="Рисунок 31" descr="другие вопросы.png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0" y="3212976"/>
            <a:ext cx="720080" cy="540060"/>
          </a:xfrm>
          <a:prstGeom prst="rect">
            <a:avLst/>
          </a:prstGeom>
        </p:spPr>
      </p:pic>
      <p:sp>
        <p:nvSpPr>
          <p:cNvPr id="33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107504" y="6668806"/>
            <a:ext cx="3657600" cy="189194"/>
          </a:xfr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100000">
                <a:srgbClr val="3366CC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26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2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object 10"/>
          <p:cNvSpPr/>
          <p:nvPr/>
        </p:nvSpPr>
        <p:spPr>
          <a:xfrm>
            <a:off x="467544" y="0"/>
            <a:ext cx="8676456" cy="10527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27584" y="188640"/>
            <a:ext cx="7632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РАСХОДЫ   НА  УЧРЕЖДЕНИЯ ОБРАЗОВАНИЯ  В 2020 ГОДУ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8" name="Рисунок 7" descr="тыс. рублей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63680" y="404664"/>
            <a:ext cx="2880320" cy="576064"/>
          </a:xfrm>
          <a:prstGeom prst="rect">
            <a:avLst/>
          </a:prstGeom>
        </p:spPr>
      </p:pic>
      <p:pic>
        <p:nvPicPr>
          <p:cNvPr id="9" name="Содержимое 16" descr="дети сад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3568" y="980728"/>
            <a:ext cx="1800200" cy="127214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Рисунок 9" descr="дети школа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851920" y="980728"/>
            <a:ext cx="1823084" cy="128045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Рисунок 11" descr="дети танцы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804248" y="980728"/>
            <a:ext cx="1835696" cy="12964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4" name="Стрелка вниз 13"/>
          <p:cNvSpPr/>
          <p:nvPr/>
        </p:nvSpPr>
        <p:spPr>
          <a:xfrm>
            <a:off x="1259632" y="2276872"/>
            <a:ext cx="484632" cy="2088232"/>
          </a:xfrm>
          <a:prstGeom prst="downArrow">
            <a:avLst/>
          </a:prstGeom>
          <a:ln>
            <a:solidFill>
              <a:srgbClr val="006699"/>
            </a:solidFill>
          </a:ln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низ 14"/>
          <p:cNvSpPr/>
          <p:nvPr/>
        </p:nvSpPr>
        <p:spPr>
          <a:xfrm>
            <a:off x="4499992" y="2276872"/>
            <a:ext cx="484632" cy="2088232"/>
          </a:xfrm>
          <a:prstGeom prst="downArrow">
            <a:avLst/>
          </a:prstGeom>
          <a:ln>
            <a:solidFill>
              <a:srgbClr val="006699"/>
            </a:solidFill>
          </a:ln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низ 15"/>
          <p:cNvSpPr/>
          <p:nvPr/>
        </p:nvSpPr>
        <p:spPr>
          <a:xfrm>
            <a:off x="7524328" y="2276872"/>
            <a:ext cx="484632" cy="2088232"/>
          </a:xfrm>
          <a:prstGeom prst="downArrow">
            <a:avLst/>
          </a:prstGeom>
          <a:ln>
            <a:solidFill>
              <a:srgbClr val="006699"/>
            </a:solidFill>
          </a:ln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с двумя скругленными противолежащими углами 16"/>
          <p:cNvSpPr/>
          <p:nvPr/>
        </p:nvSpPr>
        <p:spPr>
          <a:xfrm>
            <a:off x="251520" y="2420888"/>
            <a:ext cx="2664296" cy="720080"/>
          </a:xfrm>
          <a:prstGeom prst="round2DiagRect">
            <a:avLst/>
          </a:prstGeom>
          <a:gradFill flip="none" rotWithShape="1">
            <a:gsLst>
              <a:gs pos="0">
                <a:srgbClr val="00FF99">
                  <a:shade val="30000"/>
                  <a:satMod val="115000"/>
                </a:srgbClr>
              </a:gs>
              <a:gs pos="50000">
                <a:srgbClr val="00FF99">
                  <a:shade val="67500"/>
                  <a:satMod val="115000"/>
                </a:srgbClr>
              </a:gs>
              <a:gs pos="100000">
                <a:srgbClr val="00FF99">
                  <a:shade val="100000"/>
                  <a:satMod val="115000"/>
                </a:srgbClr>
              </a:gs>
            </a:gsLst>
            <a:lin ang="2700000" scaled="1"/>
            <a:tileRect/>
          </a:gradFill>
          <a:ln w="1905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ДОШКОЛЬНОЕ</a:t>
            </a:r>
          </a:p>
          <a:p>
            <a:pPr algn="ctr"/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ОБРАЗОВАНИЕ</a:t>
            </a:r>
            <a:endParaRPr lang="ru-RU" sz="1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Прямоугольник с двумя скругленными противолежащими углами 17"/>
          <p:cNvSpPr/>
          <p:nvPr/>
        </p:nvSpPr>
        <p:spPr>
          <a:xfrm>
            <a:off x="3491880" y="2420888"/>
            <a:ext cx="2376264" cy="720080"/>
          </a:xfrm>
          <a:prstGeom prst="round2DiagRect">
            <a:avLst/>
          </a:prstGeom>
          <a:gradFill flip="none" rotWithShape="1">
            <a:gsLst>
              <a:gs pos="0">
                <a:srgbClr val="00FF99">
                  <a:shade val="30000"/>
                  <a:satMod val="115000"/>
                </a:srgbClr>
              </a:gs>
              <a:gs pos="50000">
                <a:srgbClr val="00FF99">
                  <a:shade val="67500"/>
                  <a:satMod val="115000"/>
                </a:srgbClr>
              </a:gs>
              <a:gs pos="100000">
                <a:srgbClr val="00FF99">
                  <a:shade val="100000"/>
                  <a:satMod val="115000"/>
                </a:srgbClr>
              </a:gs>
            </a:gsLst>
            <a:lin ang="5400000" scaled="1"/>
            <a:tileRect/>
          </a:gradFill>
          <a:ln w="1905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ОБЩЕЕ ОБРАЗОВАНИЕ</a:t>
            </a:r>
            <a:endParaRPr lang="ru-RU" sz="1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Прямоугольник с двумя скругленными противолежащими углами 19"/>
          <p:cNvSpPr/>
          <p:nvPr/>
        </p:nvSpPr>
        <p:spPr>
          <a:xfrm>
            <a:off x="6444208" y="2420888"/>
            <a:ext cx="2376264" cy="720080"/>
          </a:xfrm>
          <a:prstGeom prst="round2DiagRect">
            <a:avLst/>
          </a:prstGeom>
          <a:gradFill flip="none" rotWithShape="1">
            <a:gsLst>
              <a:gs pos="0">
                <a:srgbClr val="00FF99">
                  <a:shade val="30000"/>
                  <a:satMod val="115000"/>
                </a:srgbClr>
              </a:gs>
              <a:gs pos="50000">
                <a:srgbClr val="00FF99">
                  <a:shade val="67500"/>
                  <a:satMod val="115000"/>
                </a:srgbClr>
              </a:gs>
              <a:gs pos="100000">
                <a:srgbClr val="00FF99">
                  <a:shade val="100000"/>
                  <a:satMod val="115000"/>
                </a:srgbClr>
              </a:gs>
            </a:gsLst>
            <a:lin ang="8100000" scaled="1"/>
            <a:tileRect/>
          </a:gradFill>
          <a:ln w="1905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ДОПОЛНИТЕЛЬНОЕ</a:t>
            </a:r>
          </a:p>
          <a:p>
            <a:pPr algn="ctr"/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ОБРАЗОВАНИЕ</a:t>
            </a:r>
            <a:endParaRPr lang="ru-RU" sz="1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683568" y="3429000"/>
            <a:ext cx="1800200" cy="648072"/>
          </a:xfrm>
          <a:prstGeom prst="rect">
            <a:avLst/>
          </a:prstGeom>
          <a:solidFill>
            <a:srgbClr val="66FF66"/>
          </a:solidFill>
          <a:ln w="19050"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27 501,3 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3707904" y="3429000"/>
            <a:ext cx="2016224" cy="648072"/>
          </a:xfrm>
          <a:prstGeom prst="rect">
            <a:avLst/>
          </a:prstGeom>
          <a:solidFill>
            <a:srgbClr val="66FF66"/>
          </a:solidFill>
          <a:ln w="19050"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ctr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103 153,2 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6732240" y="3429000"/>
            <a:ext cx="1800200" cy="648072"/>
          </a:xfrm>
          <a:prstGeom prst="rect">
            <a:avLst/>
          </a:prstGeom>
          <a:solidFill>
            <a:srgbClr val="66FF66"/>
          </a:solidFill>
          <a:ln w="19050"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10 784,2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51520" y="4293096"/>
            <a:ext cx="2664296" cy="1477328"/>
          </a:xfrm>
          <a:prstGeom prst="rect">
            <a:avLst/>
          </a:prstGeom>
          <a:solidFill>
            <a:srgbClr val="CCFF99"/>
          </a:solidFill>
          <a:ln>
            <a:solidFill>
              <a:srgbClr val="99FF33"/>
            </a:solidFill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4 детских сада;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3 дошкольных группы     </a:t>
            </a:r>
          </a:p>
          <a:p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при школах;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297 воспитанников;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74  работников.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491880" y="4293096"/>
            <a:ext cx="2376264" cy="1477328"/>
          </a:xfrm>
          <a:prstGeom prst="rect">
            <a:avLst/>
          </a:prstGeom>
          <a:solidFill>
            <a:srgbClr val="CCFF99"/>
          </a:solidFill>
          <a:ln>
            <a:solidFill>
              <a:srgbClr val="99FF33"/>
            </a:solidFill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9 школ;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2 филиала;  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860 учащихся;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219 работника.</a:t>
            </a:r>
          </a:p>
          <a:p>
            <a:pPr>
              <a:buFont typeface="Wingdings" pitchFamily="2" charset="2"/>
              <a:buChar char="Ø"/>
            </a:pP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444208" y="4293096"/>
            <a:ext cx="2376264" cy="1477328"/>
          </a:xfrm>
          <a:prstGeom prst="rect">
            <a:avLst/>
          </a:prstGeom>
          <a:solidFill>
            <a:srgbClr val="CCFF99"/>
          </a:solidFill>
          <a:ln>
            <a:solidFill>
              <a:srgbClr val="99FF33"/>
            </a:solidFill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ДШИ;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Дом творчества;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ДЮСШ;  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1 414 учащихся;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30  работников.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18"/>
          <p:cNvSpPr txBox="1"/>
          <p:nvPr/>
        </p:nvSpPr>
        <p:spPr>
          <a:xfrm>
            <a:off x="1979712" y="6021288"/>
            <a:ext cx="5328592" cy="461665"/>
          </a:xfrm>
          <a:prstGeom prst="rect">
            <a:avLst/>
          </a:prstGeom>
          <a:solidFill>
            <a:srgbClr val="CCFFCC"/>
          </a:solidFill>
          <a:ln>
            <a:solidFill>
              <a:srgbClr val="99FF33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1002">
            <a:schemeClr val="dk2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Всего расходов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141 438,7 тыс. рублей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107504" y="6668806"/>
            <a:ext cx="3657600" cy="189194"/>
          </a:xfr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100000">
                <a:srgbClr val="3366CC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26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3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bject 10"/>
          <p:cNvSpPr/>
          <p:nvPr/>
        </p:nvSpPr>
        <p:spPr>
          <a:xfrm>
            <a:off x="971600" y="0"/>
            <a:ext cx="5364088" cy="105273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87624" y="188640"/>
            <a:ext cx="4536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РАСХОДЫ   НА  КУЛЬТУРУ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6" name="Рисунок 5" descr="тыс. рублей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63680" y="0"/>
            <a:ext cx="2880320" cy="576064"/>
          </a:xfrm>
          <a:prstGeom prst="rect">
            <a:avLst/>
          </a:prstGeom>
        </p:spPr>
      </p:pic>
      <p:sp>
        <p:nvSpPr>
          <p:cNvPr id="7" name="object 3"/>
          <p:cNvSpPr/>
          <p:nvPr/>
        </p:nvSpPr>
        <p:spPr>
          <a:xfrm>
            <a:off x="827584" y="692696"/>
            <a:ext cx="1728192" cy="378904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29"/>
          <p:cNvSpPr/>
          <p:nvPr/>
        </p:nvSpPr>
        <p:spPr>
          <a:xfrm>
            <a:off x="0" y="692696"/>
            <a:ext cx="827584" cy="3789040"/>
          </a:xfrm>
          <a:custGeom>
            <a:avLst/>
            <a:gdLst/>
            <a:ahLst/>
            <a:cxnLst/>
            <a:rect l="l" t="t" r="r" b="b"/>
            <a:pathLst>
              <a:path w="746125" h="3094354">
                <a:moveTo>
                  <a:pt x="0" y="3094101"/>
                </a:moveTo>
                <a:lnTo>
                  <a:pt x="745616" y="3094101"/>
                </a:lnTo>
                <a:lnTo>
                  <a:pt x="745616" y="0"/>
                </a:lnTo>
                <a:lnTo>
                  <a:pt x="0" y="0"/>
                </a:lnTo>
                <a:lnTo>
                  <a:pt x="0" y="3094101"/>
                </a:lnTo>
                <a:close/>
              </a:path>
            </a:pathLst>
          </a:custGeom>
          <a:solidFill>
            <a:srgbClr val="0097FE"/>
          </a:solidFill>
          <a:ln>
            <a:solidFill>
              <a:srgbClr val="003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30"/>
          <p:cNvSpPr txBox="1"/>
          <p:nvPr/>
        </p:nvSpPr>
        <p:spPr>
          <a:xfrm>
            <a:off x="107505" y="908720"/>
            <a:ext cx="646331" cy="3456384"/>
          </a:xfrm>
          <a:prstGeom prst="rect">
            <a:avLst/>
          </a:prstGeom>
        </p:spPr>
        <p:txBody>
          <a:bodyPr vert="vert270" wrap="square" lIns="0" tIns="13970" rIns="0" bIns="0" rtlCol="0">
            <a:spAutoFit/>
          </a:bodyPr>
          <a:lstStyle/>
          <a:p>
            <a:pPr marL="161925" marR="155575" indent="-635" algn="ctr">
              <a:lnSpc>
                <a:spcPct val="100000"/>
              </a:lnSpc>
              <a:spcBef>
                <a:spcPts val="110"/>
              </a:spcBef>
            </a:pPr>
            <a:r>
              <a:rPr sz="1400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Доля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на культуру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в</a:t>
            </a:r>
            <a:r>
              <a:rPr sz="1400" spc="-6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общем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объеме</a:t>
            </a:r>
            <a:r>
              <a:rPr sz="14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бюджета в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18-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</a:t>
            </a:r>
            <a:r>
              <a:rPr lang="ru-RU" sz="1400" spc="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</a:t>
            </a:r>
            <a:r>
              <a:rPr sz="1400" spc="-7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г.г</a:t>
            </a:r>
            <a:r>
              <a:rPr sz="1400" b="1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.</a:t>
            </a:r>
            <a:endParaRPr sz="1400" dirty="0">
              <a:latin typeface="Bookman Old Style" pitchFamily="18" charset="0"/>
              <a:cs typeface="Century Gothic"/>
            </a:endParaRPr>
          </a:p>
        </p:txBody>
      </p:sp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274178232"/>
              </p:ext>
            </p:extLst>
          </p:nvPr>
        </p:nvGraphicFramePr>
        <p:xfrm>
          <a:off x="827584" y="764704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2181101832"/>
              </p:ext>
            </p:extLst>
          </p:nvPr>
        </p:nvGraphicFramePr>
        <p:xfrm>
          <a:off x="827584" y="1988840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12" name="Диаграмма 11"/>
          <p:cNvGraphicFramePr/>
          <p:nvPr>
            <p:extLst>
              <p:ext uri="{D42A27DB-BD31-4B8C-83A1-F6EECF244321}">
                <p14:modId xmlns:p14="http://schemas.microsoft.com/office/powerpoint/2010/main" val="2867608694"/>
              </p:ext>
            </p:extLst>
          </p:nvPr>
        </p:nvGraphicFramePr>
        <p:xfrm>
          <a:off x="827584" y="3212976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1187624" y="1268760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00FF"/>
                </a:solidFill>
                <a:latin typeface="Bookman Old Style" pitchFamily="18" charset="0"/>
              </a:rPr>
              <a:t>2018</a:t>
            </a:r>
            <a:endParaRPr lang="ru-RU" sz="1400" b="1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87624" y="2492896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00FF"/>
                </a:solidFill>
                <a:latin typeface="Bookman Old Style" pitchFamily="18" charset="0"/>
              </a:rPr>
              <a:t>2019</a:t>
            </a:r>
            <a:endParaRPr lang="ru-RU" sz="1400" b="1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187624" y="3717032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00FF"/>
                </a:solidFill>
                <a:latin typeface="Bookman Old Style" pitchFamily="18" charset="0"/>
              </a:rPr>
              <a:t>2020</a:t>
            </a:r>
            <a:endParaRPr lang="ru-RU" sz="1400" b="1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835696" y="836712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FF"/>
                </a:solidFill>
                <a:latin typeface="Bookman Old Style" pitchFamily="18" charset="0"/>
              </a:rPr>
              <a:t>16,4 %</a:t>
            </a:r>
            <a:endParaRPr lang="ru-RU" sz="1200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835696" y="2132856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FF"/>
                </a:solidFill>
                <a:latin typeface="Bookman Old Style" pitchFamily="18" charset="0"/>
              </a:rPr>
              <a:t>16,7 %</a:t>
            </a:r>
            <a:endParaRPr lang="ru-RU" sz="1200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835696" y="3284984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FF"/>
                </a:solidFill>
                <a:latin typeface="Bookman Old Style" pitchFamily="18" charset="0"/>
              </a:rPr>
              <a:t>19,4 %</a:t>
            </a:r>
            <a:endParaRPr lang="ru-RU" sz="1200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sp>
        <p:nvSpPr>
          <p:cNvPr id="21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107504" y="6668806"/>
            <a:ext cx="3657600" cy="189194"/>
          </a:xfr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100000">
                <a:srgbClr val="3366CC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graphicFrame>
        <p:nvGraphicFramePr>
          <p:cNvPr id="25" name="Таблица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3022774"/>
              </p:ext>
            </p:extLst>
          </p:nvPr>
        </p:nvGraphicFramePr>
        <p:xfrm>
          <a:off x="2627783" y="620688"/>
          <a:ext cx="6516217" cy="22850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24337"/>
                <a:gridCol w="1152128"/>
                <a:gridCol w="1161288"/>
                <a:gridCol w="1178464"/>
              </a:tblGrid>
              <a:tr h="511245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Направление</a:t>
                      </a:r>
                    </a:p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расходов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97F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2018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97F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2019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97F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2020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97FE"/>
                    </a:solidFill>
                  </a:tcPr>
                </a:tc>
              </a:tr>
              <a:tr h="633968">
                <a:tc>
                  <a:txBody>
                    <a:bodyPr/>
                    <a:lstStyle/>
                    <a:p>
                      <a:pPr algn="just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Культура</a:t>
                      </a:r>
                      <a:endParaRPr lang="ru-RU" sz="1400" b="0" baseline="0" dirty="0" smtClean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  <a:p>
                      <a:pPr algn="just"/>
                      <a:endParaRPr lang="ru-RU" sz="1400" b="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97F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33CC"/>
                          </a:solidFill>
                          <a:latin typeface="Bookman Old Style" pitchFamily="18" charset="0"/>
                        </a:rPr>
                        <a:t>3</a:t>
                      </a:r>
                      <a:r>
                        <a:rPr lang="ru-RU" sz="1400" baseline="0" dirty="0" smtClean="0">
                          <a:solidFill>
                            <a:srgbClr val="0033CC"/>
                          </a:solidFill>
                          <a:latin typeface="Bookman Old Style" pitchFamily="18" charset="0"/>
                        </a:rPr>
                        <a:t>3 775,6</a:t>
                      </a:r>
                      <a:endParaRPr lang="ru-RU" sz="1400" dirty="0" smtClean="0">
                        <a:solidFill>
                          <a:srgbClr val="0033CC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0033CC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32</a:t>
                      </a:r>
                      <a:r>
                        <a:rPr kumimoji="0" lang="ru-RU" sz="1400" kern="1200" baseline="0" dirty="0" smtClean="0">
                          <a:solidFill>
                            <a:srgbClr val="0033CC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831,8</a:t>
                      </a:r>
                      <a:endParaRPr kumimoji="0" lang="ru-RU" sz="1400" kern="1200" dirty="0" smtClean="0">
                        <a:solidFill>
                          <a:srgbClr val="0033CC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0033CC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40</a:t>
                      </a:r>
                      <a:r>
                        <a:rPr kumimoji="0" lang="ru-RU" sz="1400" kern="1200" baseline="0" dirty="0" smtClean="0">
                          <a:solidFill>
                            <a:srgbClr val="0033CC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882,5</a:t>
                      </a:r>
                      <a:endParaRPr kumimoji="0" lang="ru-RU" sz="1400" kern="1200" dirty="0" smtClean="0">
                        <a:solidFill>
                          <a:srgbClr val="0033CC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371275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Другие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вопросы в    </a:t>
                      </a:r>
                    </a:p>
                    <a:p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области культуры, </a:t>
                      </a:r>
                    </a:p>
                    <a:p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кинематографии</a:t>
                      </a:r>
                      <a:endParaRPr lang="ru-RU" sz="14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97F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33CC"/>
                          </a:solidFill>
                          <a:latin typeface="Bookman Old Style" pitchFamily="18" charset="0"/>
                        </a:rPr>
                        <a:t>9</a:t>
                      </a:r>
                      <a:r>
                        <a:rPr lang="ru-RU" sz="1400" baseline="0" dirty="0" smtClean="0">
                          <a:solidFill>
                            <a:srgbClr val="0033CC"/>
                          </a:solidFill>
                          <a:latin typeface="Bookman Old Style" pitchFamily="18" charset="0"/>
                        </a:rPr>
                        <a:t> 245,6</a:t>
                      </a:r>
                      <a:endParaRPr lang="ru-RU" sz="1400" dirty="0">
                        <a:solidFill>
                          <a:srgbClr val="0033CC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0033CC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12</a:t>
                      </a:r>
                      <a:r>
                        <a:rPr kumimoji="0" lang="ru-RU" sz="1400" kern="1200" baseline="0" dirty="0" smtClean="0">
                          <a:solidFill>
                            <a:srgbClr val="0033CC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196,9</a:t>
                      </a:r>
                      <a:endParaRPr kumimoji="0" lang="ru-RU" sz="1400" kern="1200" dirty="0" smtClean="0">
                        <a:solidFill>
                          <a:srgbClr val="0033CC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0033CC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14</a:t>
                      </a:r>
                      <a:r>
                        <a:rPr kumimoji="0" lang="ru-RU" sz="1400" kern="1200" baseline="0" dirty="0" smtClean="0">
                          <a:solidFill>
                            <a:srgbClr val="0033CC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057,4</a:t>
                      </a:r>
                      <a:endParaRPr kumimoji="0" lang="ru-RU" sz="1400" kern="1200" dirty="0" smtClean="0">
                        <a:solidFill>
                          <a:srgbClr val="0033CC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401402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ВСЕГО  РАСХОДОВ</a:t>
                      </a:r>
                      <a:endParaRPr lang="ru-RU" sz="14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97F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33CC"/>
                          </a:solidFill>
                          <a:latin typeface="Bookman Old Style" pitchFamily="18" charset="0"/>
                        </a:rPr>
                        <a:t>43</a:t>
                      </a:r>
                      <a:r>
                        <a:rPr lang="ru-RU" sz="1400" b="1" baseline="0" dirty="0" smtClean="0">
                          <a:solidFill>
                            <a:srgbClr val="0033CC"/>
                          </a:solidFill>
                          <a:latin typeface="Bookman Old Style" pitchFamily="18" charset="0"/>
                        </a:rPr>
                        <a:t> 021,2</a:t>
                      </a:r>
                      <a:endParaRPr lang="ru-RU" sz="1400" b="1" dirty="0">
                        <a:solidFill>
                          <a:srgbClr val="0033CC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1" kern="1200" dirty="0" smtClean="0">
                          <a:solidFill>
                            <a:srgbClr val="0033CC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45</a:t>
                      </a:r>
                      <a:r>
                        <a:rPr kumimoji="0" lang="ru-RU" sz="1400" b="1" kern="1200" baseline="0" dirty="0" smtClean="0">
                          <a:solidFill>
                            <a:srgbClr val="0033CC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028,7</a:t>
                      </a:r>
                      <a:endParaRPr kumimoji="0" lang="ru-RU" sz="1400" b="1" kern="1200" dirty="0" smtClean="0">
                        <a:solidFill>
                          <a:srgbClr val="0033CC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1" kern="1200" dirty="0" smtClean="0">
                          <a:solidFill>
                            <a:srgbClr val="0033CC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54</a:t>
                      </a:r>
                      <a:r>
                        <a:rPr kumimoji="0" lang="ru-RU" sz="1400" b="1" kern="1200" baseline="0" dirty="0" smtClean="0">
                          <a:solidFill>
                            <a:srgbClr val="0033CC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939,9</a:t>
                      </a:r>
                      <a:endParaRPr kumimoji="0" lang="ru-RU" sz="1400" b="1" kern="1200" dirty="0" smtClean="0">
                        <a:solidFill>
                          <a:srgbClr val="0033CC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26" name="Рисунок 25" descr="дом культуры 2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627784" y="1052736"/>
            <a:ext cx="720080" cy="739665"/>
          </a:xfrm>
          <a:prstGeom prst="rect">
            <a:avLst/>
          </a:prstGeom>
        </p:spPr>
      </p:pic>
      <p:pic>
        <p:nvPicPr>
          <p:cNvPr id="27" name="Рисунок 26" descr="библиотека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2627784" y="1844824"/>
            <a:ext cx="650787" cy="620688"/>
          </a:xfrm>
          <a:prstGeom prst="rect">
            <a:avLst/>
          </a:prstGeom>
        </p:spPr>
      </p:pic>
      <p:pic>
        <p:nvPicPr>
          <p:cNvPr id="28" name="Рисунок 27" descr="Ира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0" y="4581128"/>
            <a:ext cx="3132348" cy="2088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" name="Рисунок 28" descr="дом к 70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6012264" y="2924944"/>
            <a:ext cx="3131736" cy="2088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" name="Рисунок 29" descr="дом к  70 2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3026259" y="3561983"/>
            <a:ext cx="3040292" cy="20272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31" name="Диаграмма 30"/>
          <p:cNvGraphicFramePr/>
          <p:nvPr>
            <p:extLst>
              <p:ext uri="{D42A27DB-BD31-4B8C-83A1-F6EECF244321}">
                <p14:modId xmlns:p14="http://schemas.microsoft.com/office/powerpoint/2010/main" val="3437290288"/>
              </p:ext>
            </p:extLst>
          </p:nvPr>
        </p:nvGraphicFramePr>
        <p:xfrm>
          <a:off x="5292080" y="4797152"/>
          <a:ext cx="3851920" cy="20608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5"/>
          </a:graphicData>
        </a:graphic>
      </p:graphicFrame>
      <p:graphicFrame>
        <p:nvGraphicFramePr>
          <p:cNvPr id="32" name="Диаграмма 31"/>
          <p:cNvGraphicFramePr/>
          <p:nvPr>
            <p:extLst>
              <p:ext uri="{D42A27DB-BD31-4B8C-83A1-F6EECF244321}">
                <p14:modId xmlns:p14="http://schemas.microsoft.com/office/powerpoint/2010/main" val="2275797078"/>
              </p:ext>
            </p:extLst>
          </p:nvPr>
        </p:nvGraphicFramePr>
        <p:xfrm>
          <a:off x="5255568" y="5229200"/>
          <a:ext cx="3780928" cy="14401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6"/>
          </a:graphicData>
        </a:graphic>
      </p:graphicFrame>
    </p:spTree>
    <p:extLst>
      <p:ext uri="{BB962C8B-B14F-4D97-AF65-F5344CB8AC3E}">
        <p14:creationId xmlns:p14="http://schemas.microsoft.com/office/powerpoint/2010/main" val="404826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2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object 10"/>
          <p:cNvSpPr/>
          <p:nvPr/>
        </p:nvSpPr>
        <p:spPr>
          <a:xfrm>
            <a:off x="611560" y="0"/>
            <a:ext cx="8352928" cy="10527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43608" y="188640"/>
            <a:ext cx="72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РАСХОДЫ   НА  УЧРЕЖДЕНИЯ  КУЛЬТУРЫ   В 2020 ГОДУ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8" name="Рисунок 7" descr="тыс. рублей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44208" y="301266"/>
            <a:ext cx="2699792" cy="607453"/>
          </a:xfrm>
          <a:prstGeom prst="rect">
            <a:avLst/>
          </a:prstGeom>
        </p:spPr>
      </p:pic>
      <p:sp>
        <p:nvSpPr>
          <p:cNvPr id="14" name="Стрелка вниз 13"/>
          <p:cNvSpPr/>
          <p:nvPr/>
        </p:nvSpPr>
        <p:spPr>
          <a:xfrm>
            <a:off x="1259632" y="2276872"/>
            <a:ext cx="484632" cy="2088232"/>
          </a:xfrm>
          <a:prstGeom prst="downArrow">
            <a:avLst/>
          </a:prstGeom>
          <a:ln>
            <a:solidFill>
              <a:srgbClr val="006699"/>
            </a:solidFill>
          </a:ln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низ 14"/>
          <p:cNvSpPr/>
          <p:nvPr/>
        </p:nvSpPr>
        <p:spPr>
          <a:xfrm>
            <a:off x="4499992" y="2276872"/>
            <a:ext cx="484632" cy="2088232"/>
          </a:xfrm>
          <a:prstGeom prst="downArrow">
            <a:avLst/>
          </a:prstGeom>
          <a:ln>
            <a:solidFill>
              <a:srgbClr val="006699"/>
            </a:solidFill>
          </a:ln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низ 15"/>
          <p:cNvSpPr/>
          <p:nvPr/>
        </p:nvSpPr>
        <p:spPr>
          <a:xfrm>
            <a:off x="7524328" y="2276872"/>
            <a:ext cx="484632" cy="2088232"/>
          </a:xfrm>
          <a:prstGeom prst="downArrow">
            <a:avLst/>
          </a:prstGeom>
          <a:ln>
            <a:solidFill>
              <a:srgbClr val="006699"/>
            </a:solidFill>
          </a:ln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683568" y="3429000"/>
            <a:ext cx="1800200" cy="648072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29 198,2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3707904" y="3429000"/>
            <a:ext cx="2016224" cy="648072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ctr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11 152,6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6732240" y="3429000"/>
            <a:ext cx="1800200" cy="648072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844,3</a:t>
            </a:r>
          </a:p>
        </p:txBody>
      </p:sp>
      <p:pic>
        <p:nvPicPr>
          <p:cNvPr id="27" name="Содержимое 21" descr="дом к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1560" y="908720"/>
            <a:ext cx="1824202" cy="13681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8" name="Рисунок 27" descr="библ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707904" y="908720"/>
            <a:ext cx="1981994" cy="13604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9" name="Рисунок 28" descr="музей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660232" y="836712"/>
            <a:ext cx="2022252" cy="14401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0" name="Прямоугольник с двумя скругленными противолежащими углами 29"/>
          <p:cNvSpPr/>
          <p:nvPr/>
        </p:nvSpPr>
        <p:spPr>
          <a:xfrm>
            <a:off x="251520" y="2420888"/>
            <a:ext cx="2664296" cy="720080"/>
          </a:xfrm>
          <a:prstGeom prst="round2DiagRect">
            <a:avLst/>
          </a:prstGeom>
          <a:solidFill>
            <a:schemeClr val="bg2">
              <a:lumMod val="60000"/>
              <a:lumOff val="40000"/>
            </a:schemeClr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ДОМА    КУЛЬТУРЫ</a:t>
            </a:r>
            <a:endParaRPr lang="ru-RU" sz="1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Прямоугольник с двумя скругленными противолежащими углами 30"/>
          <p:cNvSpPr/>
          <p:nvPr/>
        </p:nvSpPr>
        <p:spPr>
          <a:xfrm>
            <a:off x="3491880" y="2420888"/>
            <a:ext cx="2376264" cy="720080"/>
          </a:xfrm>
          <a:prstGeom prst="round2DiagRect">
            <a:avLst/>
          </a:prstGeom>
          <a:solidFill>
            <a:schemeClr val="bg2">
              <a:lumMod val="60000"/>
              <a:lumOff val="40000"/>
            </a:schemeClr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БИБЛИОТЕКИ</a:t>
            </a:r>
            <a:endParaRPr lang="ru-RU" sz="1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Прямоугольник с двумя скругленными противолежащими углами 31"/>
          <p:cNvSpPr/>
          <p:nvPr/>
        </p:nvSpPr>
        <p:spPr>
          <a:xfrm>
            <a:off x="6444208" y="2420888"/>
            <a:ext cx="2376264" cy="720080"/>
          </a:xfrm>
          <a:prstGeom prst="round2DiagRect">
            <a:avLst/>
          </a:prstGeom>
          <a:solidFill>
            <a:schemeClr val="bg2">
              <a:lumMod val="60000"/>
              <a:lumOff val="40000"/>
            </a:schemeClr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МУЗЕИ</a:t>
            </a:r>
            <a:endParaRPr lang="ru-RU" sz="1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51520" y="4437112"/>
            <a:ext cx="2664296" cy="64633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17 домов культуры;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42 работника.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491880" y="4437112"/>
            <a:ext cx="2376264" cy="64633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17 библиотек;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23 работника.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444208" y="4437112"/>
            <a:ext cx="2376264" cy="64633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2 музея;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2 работника.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TextBox 18"/>
          <p:cNvSpPr txBox="1"/>
          <p:nvPr/>
        </p:nvSpPr>
        <p:spPr>
          <a:xfrm>
            <a:off x="2051720" y="5445224"/>
            <a:ext cx="5328592" cy="461665"/>
          </a:xfrm>
          <a:prstGeom prst="rect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13500000" scaled="1"/>
            <a:tileRect/>
          </a:gradFill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1002">
            <a:schemeClr val="dk2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Всего расходов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41 195,1 тыс. рублей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107504" y="6668806"/>
            <a:ext cx="3657600" cy="189194"/>
          </a:xfr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100000">
                <a:srgbClr val="3366CC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26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3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bject 10"/>
          <p:cNvSpPr/>
          <p:nvPr/>
        </p:nvSpPr>
        <p:spPr>
          <a:xfrm>
            <a:off x="539552" y="0"/>
            <a:ext cx="6984776" cy="105273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71600" y="188640"/>
            <a:ext cx="6120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РАСХОДЫ   НА  СОЦИАЛЬНУЮ  ПОЛИТИКУ   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6" name="Рисунок 5" descr="тыс. рублей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72200" y="0"/>
            <a:ext cx="2771800" cy="576064"/>
          </a:xfrm>
          <a:prstGeom prst="rect">
            <a:avLst/>
          </a:prstGeom>
        </p:spPr>
      </p:pic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2392200"/>
              </p:ext>
            </p:extLst>
          </p:nvPr>
        </p:nvGraphicFramePr>
        <p:xfrm>
          <a:off x="0" y="620689"/>
          <a:ext cx="6768753" cy="45558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75856"/>
                <a:gridCol w="1116634"/>
                <a:gridCol w="1152128"/>
                <a:gridCol w="1224135"/>
              </a:tblGrid>
              <a:tr h="506904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Направление</a:t>
                      </a:r>
                    </a:p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расходов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4E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2018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4E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2019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4E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2020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4EEA"/>
                    </a:solidFill>
                  </a:tcPr>
                </a:tc>
              </a:tr>
              <a:tr h="655993">
                <a:tc>
                  <a:txBody>
                    <a:bodyPr/>
                    <a:lstStyle/>
                    <a:p>
                      <a:pPr algn="just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Пенсионное обеспечение:</a:t>
                      </a:r>
                    </a:p>
                    <a:p>
                      <a:pPr algn="just">
                        <a:buFont typeface="Wingdings" pitchFamily="2" charset="2"/>
                        <a:buNone/>
                      </a:pPr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 - выплата муниципальных  </a:t>
                      </a:r>
                    </a:p>
                    <a:p>
                      <a:pPr algn="just">
                        <a:buFont typeface="Wingdings" pitchFamily="2" charset="2"/>
                        <a:buNone/>
                      </a:pPr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пенсий за выслугу лет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4E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3399"/>
                          </a:solidFill>
                          <a:latin typeface="Bookman Old Style" pitchFamily="18" charset="0"/>
                        </a:rPr>
                        <a:t>3 264,7</a:t>
                      </a:r>
                    </a:p>
                  </a:txBody>
                  <a:tcP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0033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3 463,2</a:t>
                      </a:r>
                    </a:p>
                  </a:txBody>
                  <a:tcP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0033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3 665,0</a:t>
                      </a:r>
                    </a:p>
                  </a:txBody>
                  <a:tcPr>
                    <a:solidFill>
                      <a:srgbClr val="99CCFF"/>
                    </a:solidFill>
                  </a:tcPr>
                </a:tc>
              </a:tr>
              <a:tr h="1043626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Социальное обеспечение </a:t>
                      </a:r>
                    </a:p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населения: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 - социальная поддержка   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 педагогических работников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</a:t>
                      </a:r>
                    </a:p>
                    <a:p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 образовательных организаций</a:t>
                      </a:r>
                      <a:endParaRPr lang="ru-RU" sz="12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4E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solidFill>
                          <a:srgbClr val="003399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solidFill>
                            <a:srgbClr val="003399"/>
                          </a:solidFill>
                          <a:latin typeface="Bookman Old Style" pitchFamily="18" charset="0"/>
                        </a:rPr>
                        <a:t>4 923,3</a:t>
                      </a:r>
                      <a:endParaRPr lang="ru-RU" sz="1400" dirty="0">
                        <a:solidFill>
                          <a:srgbClr val="0033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kern="1200" dirty="0" smtClean="0">
                        <a:solidFill>
                          <a:srgbClr val="0033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0033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4 231,7</a:t>
                      </a:r>
                    </a:p>
                  </a:txBody>
                  <a:tcP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kern="1200" dirty="0" smtClean="0">
                        <a:solidFill>
                          <a:srgbClr val="0033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0033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</a:t>
                      </a:r>
                      <a:r>
                        <a:rPr kumimoji="0" lang="ru-RU" sz="1400" kern="1200" baseline="0" dirty="0" smtClean="0">
                          <a:solidFill>
                            <a:srgbClr val="0033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954,2</a:t>
                      </a:r>
                      <a:endParaRPr kumimoji="0" lang="ru-RU" sz="1400" kern="1200" dirty="0" smtClean="0">
                        <a:solidFill>
                          <a:srgbClr val="0033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99CCFF"/>
                    </a:solidFill>
                  </a:tcPr>
                </a:tc>
              </a:tr>
              <a:tr h="624799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Охрана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семьи и детства:</a:t>
                      </a:r>
                    </a:p>
                    <a:p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 - меры социальной поддержки </a:t>
                      </a:r>
                    </a:p>
                    <a:p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 семей с детьми</a:t>
                      </a:r>
                      <a:endParaRPr lang="ru-RU" sz="12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4E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3399"/>
                          </a:solidFill>
                          <a:latin typeface="Bookman Old Style" pitchFamily="18" charset="0"/>
                        </a:rPr>
                        <a:t>12</a:t>
                      </a:r>
                      <a:r>
                        <a:rPr lang="ru-RU" sz="1400" baseline="0" dirty="0" smtClean="0">
                          <a:solidFill>
                            <a:srgbClr val="003399"/>
                          </a:solidFill>
                          <a:latin typeface="Bookman Old Style" pitchFamily="18" charset="0"/>
                        </a:rPr>
                        <a:t> 467,7</a:t>
                      </a:r>
                      <a:endParaRPr lang="ru-RU" sz="1400" dirty="0">
                        <a:solidFill>
                          <a:srgbClr val="0033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0033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13</a:t>
                      </a:r>
                      <a:r>
                        <a:rPr kumimoji="0" lang="ru-RU" sz="1400" kern="1200" baseline="0" dirty="0" smtClean="0">
                          <a:solidFill>
                            <a:srgbClr val="0033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377,3</a:t>
                      </a:r>
                      <a:endParaRPr kumimoji="0" lang="ru-RU" sz="1400" kern="1200" dirty="0" smtClean="0">
                        <a:solidFill>
                          <a:srgbClr val="0033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0033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</a:t>
                      </a:r>
                      <a:r>
                        <a:rPr kumimoji="0" lang="ru-RU" sz="1400" kern="1200" baseline="0" dirty="0" smtClean="0">
                          <a:solidFill>
                            <a:srgbClr val="0033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888,0</a:t>
                      </a:r>
                      <a:endParaRPr kumimoji="0" lang="ru-RU" sz="1400" kern="1200" dirty="0" smtClean="0">
                        <a:solidFill>
                          <a:srgbClr val="0033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99CCFF"/>
                    </a:solidFill>
                  </a:tcPr>
                </a:tc>
              </a:tr>
              <a:tr h="1252351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Другие вопросы в области </a:t>
                      </a:r>
                    </a:p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социальной политики:</a:t>
                      </a:r>
                    </a:p>
                    <a:p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- 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меры социальной поддержки </a:t>
                      </a:r>
                    </a:p>
                    <a:p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 некоммерческих организаций;</a:t>
                      </a:r>
                    </a:p>
                    <a:p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 - осуществление деятельности </a:t>
                      </a:r>
                    </a:p>
                    <a:p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 по опеке и попечительству  </a:t>
                      </a:r>
                      <a:endParaRPr lang="ru-RU" sz="14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4E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solidFill>
                          <a:srgbClr val="003399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solidFill>
                            <a:srgbClr val="003399"/>
                          </a:solidFill>
                          <a:latin typeface="Bookman Old Style" pitchFamily="18" charset="0"/>
                        </a:rPr>
                        <a:t>1 362,0</a:t>
                      </a:r>
                      <a:endParaRPr lang="ru-RU" sz="1400" dirty="0">
                        <a:solidFill>
                          <a:srgbClr val="0033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kern="1200" dirty="0" smtClean="0">
                        <a:solidFill>
                          <a:srgbClr val="0033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0033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1 174,2</a:t>
                      </a:r>
                    </a:p>
                  </a:txBody>
                  <a:tcP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kern="1200" dirty="0" smtClean="0">
                        <a:solidFill>
                          <a:srgbClr val="0033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0033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1 597,8</a:t>
                      </a:r>
                    </a:p>
                  </a:txBody>
                  <a:tcPr>
                    <a:solidFill>
                      <a:srgbClr val="99CCFF"/>
                    </a:solidFill>
                  </a:tcPr>
                </a:tc>
              </a:tr>
              <a:tr h="349628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ВСЕГО  РАСХОДОВ</a:t>
                      </a:r>
                      <a:endParaRPr lang="ru-RU" sz="14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4E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3399"/>
                          </a:solidFill>
                          <a:latin typeface="Bookman Old Style" pitchFamily="18" charset="0"/>
                        </a:rPr>
                        <a:t>22</a:t>
                      </a:r>
                      <a:r>
                        <a:rPr lang="ru-RU" sz="1400" b="1" baseline="0" dirty="0" smtClean="0">
                          <a:solidFill>
                            <a:srgbClr val="003399"/>
                          </a:solidFill>
                          <a:latin typeface="Bookman Old Style" pitchFamily="18" charset="0"/>
                        </a:rPr>
                        <a:t> 017,7</a:t>
                      </a:r>
                      <a:endParaRPr lang="ru-RU" sz="1400" b="1" dirty="0">
                        <a:solidFill>
                          <a:srgbClr val="0033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1" kern="1200" dirty="0" smtClean="0">
                          <a:solidFill>
                            <a:srgbClr val="003399"/>
                          </a:solidFill>
                          <a:effectLst/>
                          <a:latin typeface="Bookman Old Style" pitchFamily="18" charset="0"/>
                          <a:ea typeface="+mn-ea"/>
                          <a:cs typeface="+mn-cs"/>
                        </a:rPr>
                        <a:t>22 246,4</a:t>
                      </a:r>
                    </a:p>
                  </a:txBody>
                  <a:tcP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1" kern="1200" dirty="0" smtClean="0">
                          <a:solidFill>
                            <a:srgbClr val="0033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</a:t>
                      </a:r>
                      <a:r>
                        <a:rPr kumimoji="0" lang="ru-RU" sz="1400" b="1" kern="1200" baseline="0" dirty="0" smtClean="0">
                          <a:solidFill>
                            <a:srgbClr val="0033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105,0</a:t>
                      </a:r>
                      <a:endParaRPr kumimoji="0" lang="ru-RU" sz="1400" b="1" kern="1200" dirty="0" smtClean="0">
                        <a:solidFill>
                          <a:srgbClr val="0033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99CCFF"/>
                    </a:solidFill>
                  </a:tcPr>
                </a:tc>
              </a:tr>
            </a:tbl>
          </a:graphicData>
        </a:graphic>
      </p:graphicFrame>
      <p:sp>
        <p:nvSpPr>
          <p:cNvPr id="9" name="object 54"/>
          <p:cNvSpPr/>
          <p:nvPr/>
        </p:nvSpPr>
        <p:spPr>
          <a:xfrm>
            <a:off x="0" y="1052736"/>
            <a:ext cx="625932" cy="62593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50"/>
          <p:cNvSpPr/>
          <p:nvPr/>
        </p:nvSpPr>
        <p:spPr>
          <a:xfrm>
            <a:off x="0" y="1124744"/>
            <a:ext cx="648335" cy="648335"/>
          </a:xfrm>
          <a:custGeom>
            <a:avLst/>
            <a:gdLst/>
            <a:ahLst/>
            <a:cxnLst/>
            <a:rect l="l" t="t" r="r" b="b"/>
            <a:pathLst>
              <a:path w="648335" h="648335">
                <a:moveTo>
                  <a:pt x="324039" y="0"/>
                </a:moveTo>
                <a:lnTo>
                  <a:pt x="276153" y="3515"/>
                </a:lnTo>
                <a:lnTo>
                  <a:pt x="230450" y="13726"/>
                </a:lnTo>
                <a:lnTo>
                  <a:pt x="187429" y="30131"/>
                </a:lnTo>
                <a:lnTo>
                  <a:pt x="147593" y="52228"/>
                </a:lnTo>
                <a:lnTo>
                  <a:pt x="111443" y="79515"/>
                </a:lnTo>
                <a:lnTo>
                  <a:pt x="79479" y="111490"/>
                </a:lnTo>
                <a:lnTo>
                  <a:pt x="52203" y="147650"/>
                </a:lnTo>
                <a:lnTo>
                  <a:pt x="30115" y="187493"/>
                </a:lnTo>
                <a:lnTo>
                  <a:pt x="13718" y="230518"/>
                </a:lnTo>
                <a:lnTo>
                  <a:pt x="3513" y="276222"/>
                </a:lnTo>
                <a:lnTo>
                  <a:pt x="0" y="324103"/>
                </a:lnTo>
                <a:lnTo>
                  <a:pt x="3513" y="371982"/>
                </a:lnTo>
                <a:lnTo>
                  <a:pt x="13718" y="417678"/>
                </a:lnTo>
                <a:lnTo>
                  <a:pt x="30115" y="460691"/>
                </a:lnTo>
                <a:lnTo>
                  <a:pt x="52203" y="500519"/>
                </a:lnTo>
                <a:lnTo>
                  <a:pt x="79479" y="536662"/>
                </a:lnTo>
                <a:lnTo>
                  <a:pt x="111443" y="568620"/>
                </a:lnTo>
                <a:lnTo>
                  <a:pt x="147593" y="595890"/>
                </a:lnTo>
                <a:lnTo>
                  <a:pt x="187429" y="617972"/>
                </a:lnTo>
                <a:lnTo>
                  <a:pt x="230450" y="634365"/>
                </a:lnTo>
                <a:lnTo>
                  <a:pt x="276153" y="644568"/>
                </a:lnTo>
                <a:lnTo>
                  <a:pt x="324039" y="648080"/>
                </a:lnTo>
                <a:lnTo>
                  <a:pt x="371921" y="644568"/>
                </a:lnTo>
                <a:lnTo>
                  <a:pt x="417622" y="634365"/>
                </a:lnTo>
                <a:lnTo>
                  <a:pt x="460641" y="617972"/>
                </a:lnTo>
                <a:lnTo>
                  <a:pt x="500475" y="595890"/>
                </a:lnTo>
                <a:lnTo>
                  <a:pt x="536625" y="568620"/>
                </a:lnTo>
                <a:lnTo>
                  <a:pt x="568588" y="536662"/>
                </a:lnTo>
                <a:lnTo>
                  <a:pt x="595864" y="500519"/>
                </a:lnTo>
                <a:lnTo>
                  <a:pt x="617951" y="460691"/>
                </a:lnTo>
                <a:lnTo>
                  <a:pt x="634348" y="417678"/>
                </a:lnTo>
                <a:lnTo>
                  <a:pt x="644553" y="371982"/>
                </a:lnTo>
                <a:lnTo>
                  <a:pt x="648067" y="324103"/>
                </a:lnTo>
                <a:lnTo>
                  <a:pt x="644553" y="276222"/>
                </a:lnTo>
                <a:lnTo>
                  <a:pt x="634348" y="230518"/>
                </a:lnTo>
                <a:lnTo>
                  <a:pt x="617951" y="187493"/>
                </a:lnTo>
                <a:lnTo>
                  <a:pt x="595864" y="147650"/>
                </a:lnTo>
                <a:lnTo>
                  <a:pt x="568588" y="111490"/>
                </a:lnTo>
                <a:lnTo>
                  <a:pt x="536625" y="79515"/>
                </a:lnTo>
                <a:lnTo>
                  <a:pt x="500475" y="52228"/>
                </a:lnTo>
                <a:lnTo>
                  <a:pt x="460641" y="30131"/>
                </a:lnTo>
                <a:lnTo>
                  <a:pt x="417622" y="13726"/>
                </a:lnTo>
                <a:lnTo>
                  <a:pt x="371921" y="3515"/>
                </a:lnTo>
                <a:lnTo>
                  <a:pt x="324039" y="0"/>
                </a:lnTo>
                <a:close/>
              </a:path>
            </a:pathLst>
          </a:custGeom>
          <a:solidFill>
            <a:srgbClr val="33CC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50"/>
          <p:cNvSpPr/>
          <p:nvPr/>
        </p:nvSpPr>
        <p:spPr>
          <a:xfrm>
            <a:off x="0" y="2060848"/>
            <a:ext cx="648335" cy="648335"/>
          </a:xfrm>
          <a:custGeom>
            <a:avLst/>
            <a:gdLst/>
            <a:ahLst/>
            <a:cxnLst/>
            <a:rect l="l" t="t" r="r" b="b"/>
            <a:pathLst>
              <a:path w="648335" h="648335">
                <a:moveTo>
                  <a:pt x="324039" y="0"/>
                </a:moveTo>
                <a:lnTo>
                  <a:pt x="276153" y="3515"/>
                </a:lnTo>
                <a:lnTo>
                  <a:pt x="230450" y="13726"/>
                </a:lnTo>
                <a:lnTo>
                  <a:pt x="187429" y="30131"/>
                </a:lnTo>
                <a:lnTo>
                  <a:pt x="147593" y="52228"/>
                </a:lnTo>
                <a:lnTo>
                  <a:pt x="111443" y="79515"/>
                </a:lnTo>
                <a:lnTo>
                  <a:pt x="79479" y="111490"/>
                </a:lnTo>
                <a:lnTo>
                  <a:pt x="52203" y="147650"/>
                </a:lnTo>
                <a:lnTo>
                  <a:pt x="30115" y="187493"/>
                </a:lnTo>
                <a:lnTo>
                  <a:pt x="13718" y="230518"/>
                </a:lnTo>
                <a:lnTo>
                  <a:pt x="3513" y="276222"/>
                </a:lnTo>
                <a:lnTo>
                  <a:pt x="0" y="324103"/>
                </a:lnTo>
                <a:lnTo>
                  <a:pt x="3513" y="371982"/>
                </a:lnTo>
                <a:lnTo>
                  <a:pt x="13718" y="417678"/>
                </a:lnTo>
                <a:lnTo>
                  <a:pt x="30115" y="460691"/>
                </a:lnTo>
                <a:lnTo>
                  <a:pt x="52203" y="500519"/>
                </a:lnTo>
                <a:lnTo>
                  <a:pt x="79479" y="536662"/>
                </a:lnTo>
                <a:lnTo>
                  <a:pt x="111443" y="568620"/>
                </a:lnTo>
                <a:lnTo>
                  <a:pt x="147593" y="595890"/>
                </a:lnTo>
                <a:lnTo>
                  <a:pt x="187429" y="617972"/>
                </a:lnTo>
                <a:lnTo>
                  <a:pt x="230450" y="634365"/>
                </a:lnTo>
                <a:lnTo>
                  <a:pt x="276153" y="644568"/>
                </a:lnTo>
                <a:lnTo>
                  <a:pt x="324039" y="648080"/>
                </a:lnTo>
                <a:lnTo>
                  <a:pt x="371921" y="644568"/>
                </a:lnTo>
                <a:lnTo>
                  <a:pt x="417622" y="634365"/>
                </a:lnTo>
                <a:lnTo>
                  <a:pt x="460641" y="617972"/>
                </a:lnTo>
                <a:lnTo>
                  <a:pt x="500475" y="595890"/>
                </a:lnTo>
                <a:lnTo>
                  <a:pt x="536625" y="568620"/>
                </a:lnTo>
                <a:lnTo>
                  <a:pt x="568588" y="536662"/>
                </a:lnTo>
                <a:lnTo>
                  <a:pt x="595864" y="500519"/>
                </a:lnTo>
                <a:lnTo>
                  <a:pt x="617951" y="460691"/>
                </a:lnTo>
                <a:lnTo>
                  <a:pt x="634348" y="417678"/>
                </a:lnTo>
                <a:lnTo>
                  <a:pt x="644553" y="371982"/>
                </a:lnTo>
                <a:lnTo>
                  <a:pt x="648067" y="324103"/>
                </a:lnTo>
                <a:lnTo>
                  <a:pt x="644553" y="276222"/>
                </a:lnTo>
                <a:lnTo>
                  <a:pt x="634348" y="230518"/>
                </a:lnTo>
                <a:lnTo>
                  <a:pt x="617951" y="187493"/>
                </a:lnTo>
                <a:lnTo>
                  <a:pt x="595864" y="147650"/>
                </a:lnTo>
                <a:lnTo>
                  <a:pt x="568588" y="111490"/>
                </a:lnTo>
                <a:lnTo>
                  <a:pt x="536625" y="79515"/>
                </a:lnTo>
                <a:lnTo>
                  <a:pt x="500475" y="52228"/>
                </a:lnTo>
                <a:lnTo>
                  <a:pt x="460641" y="30131"/>
                </a:lnTo>
                <a:lnTo>
                  <a:pt x="417622" y="13726"/>
                </a:lnTo>
                <a:lnTo>
                  <a:pt x="371921" y="3515"/>
                </a:lnTo>
                <a:lnTo>
                  <a:pt x="324039" y="0"/>
                </a:lnTo>
                <a:close/>
              </a:path>
            </a:pathLst>
          </a:custGeom>
          <a:solidFill>
            <a:srgbClr val="33CC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54"/>
          <p:cNvSpPr/>
          <p:nvPr/>
        </p:nvSpPr>
        <p:spPr>
          <a:xfrm>
            <a:off x="0" y="1124744"/>
            <a:ext cx="625932" cy="62593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4" name="Рисунок 13" descr="педагоги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79512" y="1988840"/>
            <a:ext cx="288032" cy="763836"/>
          </a:xfrm>
          <a:prstGeom prst="rect">
            <a:avLst/>
          </a:prstGeom>
        </p:spPr>
      </p:pic>
      <p:sp>
        <p:nvSpPr>
          <p:cNvPr id="15" name="object 50"/>
          <p:cNvSpPr/>
          <p:nvPr/>
        </p:nvSpPr>
        <p:spPr>
          <a:xfrm>
            <a:off x="0" y="2924944"/>
            <a:ext cx="648335" cy="648335"/>
          </a:xfrm>
          <a:custGeom>
            <a:avLst/>
            <a:gdLst/>
            <a:ahLst/>
            <a:cxnLst/>
            <a:rect l="l" t="t" r="r" b="b"/>
            <a:pathLst>
              <a:path w="648335" h="648335">
                <a:moveTo>
                  <a:pt x="324039" y="0"/>
                </a:moveTo>
                <a:lnTo>
                  <a:pt x="276153" y="3515"/>
                </a:lnTo>
                <a:lnTo>
                  <a:pt x="230450" y="13726"/>
                </a:lnTo>
                <a:lnTo>
                  <a:pt x="187429" y="30131"/>
                </a:lnTo>
                <a:lnTo>
                  <a:pt x="147593" y="52228"/>
                </a:lnTo>
                <a:lnTo>
                  <a:pt x="111443" y="79515"/>
                </a:lnTo>
                <a:lnTo>
                  <a:pt x="79479" y="111490"/>
                </a:lnTo>
                <a:lnTo>
                  <a:pt x="52203" y="147650"/>
                </a:lnTo>
                <a:lnTo>
                  <a:pt x="30115" y="187493"/>
                </a:lnTo>
                <a:lnTo>
                  <a:pt x="13718" y="230518"/>
                </a:lnTo>
                <a:lnTo>
                  <a:pt x="3513" y="276222"/>
                </a:lnTo>
                <a:lnTo>
                  <a:pt x="0" y="324103"/>
                </a:lnTo>
                <a:lnTo>
                  <a:pt x="3513" y="371982"/>
                </a:lnTo>
                <a:lnTo>
                  <a:pt x="13718" y="417678"/>
                </a:lnTo>
                <a:lnTo>
                  <a:pt x="30115" y="460691"/>
                </a:lnTo>
                <a:lnTo>
                  <a:pt x="52203" y="500519"/>
                </a:lnTo>
                <a:lnTo>
                  <a:pt x="79479" y="536662"/>
                </a:lnTo>
                <a:lnTo>
                  <a:pt x="111443" y="568620"/>
                </a:lnTo>
                <a:lnTo>
                  <a:pt x="147593" y="595890"/>
                </a:lnTo>
                <a:lnTo>
                  <a:pt x="187429" y="617972"/>
                </a:lnTo>
                <a:lnTo>
                  <a:pt x="230450" y="634365"/>
                </a:lnTo>
                <a:lnTo>
                  <a:pt x="276153" y="644568"/>
                </a:lnTo>
                <a:lnTo>
                  <a:pt x="324039" y="648080"/>
                </a:lnTo>
                <a:lnTo>
                  <a:pt x="371921" y="644568"/>
                </a:lnTo>
                <a:lnTo>
                  <a:pt x="417622" y="634365"/>
                </a:lnTo>
                <a:lnTo>
                  <a:pt x="460641" y="617972"/>
                </a:lnTo>
                <a:lnTo>
                  <a:pt x="500475" y="595890"/>
                </a:lnTo>
                <a:lnTo>
                  <a:pt x="536625" y="568620"/>
                </a:lnTo>
                <a:lnTo>
                  <a:pt x="568588" y="536662"/>
                </a:lnTo>
                <a:lnTo>
                  <a:pt x="595864" y="500519"/>
                </a:lnTo>
                <a:lnTo>
                  <a:pt x="617951" y="460691"/>
                </a:lnTo>
                <a:lnTo>
                  <a:pt x="634348" y="417678"/>
                </a:lnTo>
                <a:lnTo>
                  <a:pt x="644553" y="371982"/>
                </a:lnTo>
                <a:lnTo>
                  <a:pt x="648067" y="324103"/>
                </a:lnTo>
                <a:lnTo>
                  <a:pt x="644553" y="276222"/>
                </a:lnTo>
                <a:lnTo>
                  <a:pt x="634348" y="230518"/>
                </a:lnTo>
                <a:lnTo>
                  <a:pt x="617951" y="187493"/>
                </a:lnTo>
                <a:lnTo>
                  <a:pt x="595864" y="147650"/>
                </a:lnTo>
                <a:lnTo>
                  <a:pt x="568588" y="111490"/>
                </a:lnTo>
                <a:lnTo>
                  <a:pt x="536625" y="79515"/>
                </a:lnTo>
                <a:lnTo>
                  <a:pt x="500475" y="52228"/>
                </a:lnTo>
                <a:lnTo>
                  <a:pt x="460641" y="30131"/>
                </a:lnTo>
                <a:lnTo>
                  <a:pt x="417622" y="13726"/>
                </a:lnTo>
                <a:lnTo>
                  <a:pt x="371921" y="3515"/>
                </a:lnTo>
                <a:lnTo>
                  <a:pt x="324039" y="0"/>
                </a:lnTo>
                <a:close/>
              </a:path>
            </a:pathLst>
          </a:custGeom>
          <a:solidFill>
            <a:srgbClr val="33CC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58"/>
          <p:cNvSpPr/>
          <p:nvPr/>
        </p:nvSpPr>
        <p:spPr>
          <a:xfrm>
            <a:off x="0" y="2924944"/>
            <a:ext cx="568210" cy="57605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9" cstate="print"/>
          <a:srcRect l="17308" t="-2831" r="17308"/>
          <a:stretch>
            <a:fillRect/>
          </a:stretch>
        </p:blipFill>
        <p:spPr>
          <a:xfrm>
            <a:off x="0" y="3789040"/>
            <a:ext cx="695555" cy="742975"/>
          </a:xfrm>
          <a:prstGeom prst="rect">
            <a:avLst/>
          </a:prstGeom>
        </p:spPr>
      </p:pic>
      <p:pic>
        <p:nvPicPr>
          <p:cNvPr id="18" name="Рисунок 17" descr="поддержка семьи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891404" y="692696"/>
            <a:ext cx="2252596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object 3"/>
          <p:cNvSpPr/>
          <p:nvPr/>
        </p:nvSpPr>
        <p:spPr>
          <a:xfrm>
            <a:off x="6773292" y="3068960"/>
            <a:ext cx="2370708" cy="378904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9"/>
          <p:cNvSpPr/>
          <p:nvPr/>
        </p:nvSpPr>
        <p:spPr>
          <a:xfrm>
            <a:off x="8316416" y="3068960"/>
            <a:ext cx="827584" cy="3789040"/>
          </a:xfrm>
          <a:custGeom>
            <a:avLst/>
            <a:gdLst/>
            <a:ahLst/>
            <a:cxnLst/>
            <a:rect l="l" t="t" r="r" b="b"/>
            <a:pathLst>
              <a:path w="746125" h="3094354">
                <a:moveTo>
                  <a:pt x="0" y="3094101"/>
                </a:moveTo>
                <a:lnTo>
                  <a:pt x="745616" y="3094101"/>
                </a:lnTo>
                <a:lnTo>
                  <a:pt x="745616" y="0"/>
                </a:lnTo>
                <a:lnTo>
                  <a:pt x="0" y="0"/>
                </a:lnTo>
                <a:lnTo>
                  <a:pt x="0" y="3094101"/>
                </a:lnTo>
                <a:close/>
              </a:path>
            </a:pathLst>
          </a:custGeom>
          <a:solidFill>
            <a:srgbClr val="004EEA"/>
          </a:solidFill>
          <a:ln>
            <a:solidFill>
              <a:srgbClr val="003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30"/>
          <p:cNvSpPr txBox="1"/>
          <p:nvPr/>
        </p:nvSpPr>
        <p:spPr>
          <a:xfrm>
            <a:off x="8388424" y="3140968"/>
            <a:ext cx="861774" cy="3456384"/>
          </a:xfrm>
          <a:prstGeom prst="rect">
            <a:avLst/>
          </a:prstGeom>
        </p:spPr>
        <p:txBody>
          <a:bodyPr vert="vert270" wrap="square" lIns="0" tIns="13970" rIns="0" bIns="0" rtlCol="0">
            <a:spAutoFit/>
          </a:bodyPr>
          <a:lstStyle/>
          <a:p>
            <a:pPr marL="161925" marR="155575" indent="-635" algn="ctr">
              <a:lnSpc>
                <a:spcPct val="100000"/>
              </a:lnSpc>
              <a:spcBef>
                <a:spcPts val="110"/>
              </a:spcBef>
            </a:pPr>
            <a:r>
              <a:rPr sz="1400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Доля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на социальную политику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в</a:t>
            </a:r>
            <a:r>
              <a:rPr sz="1400" spc="-6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общем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объеме</a:t>
            </a:r>
            <a:r>
              <a:rPr sz="14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бюджета в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18-2020 г</a:t>
            </a:r>
            <a:r>
              <a:rPr sz="1400" spc="-7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г</a:t>
            </a:r>
            <a:endParaRPr sz="1400" dirty="0">
              <a:latin typeface="Bookman Old Style" pitchFamily="18" charset="0"/>
              <a:cs typeface="Century Gothic"/>
            </a:endParaRPr>
          </a:p>
        </p:txBody>
      </p:sp>
      <p:graphicFrame>
        <p:nvGraphicFramePr>
          <p:cNvPr id="24" name="Диаграмма 23"/>
          <p:cNvGraphicFramePr/>
          <p:nvPr>
            <p:extLst>
              <p:ext uri="{D42A27DB-BD31-4B8C-83A1-F6EECF244321}">
                <p14:modId xmlns:p14="http://schemas.microsoft.com/office/powerpoint/2010/main" val="3744468481"/>
              </p:ext>
            </p:extLst>
          </p:nvPr>
        </p:nvGraphicFramePr>
        <p:xfrm>
          <a:off x="6660232" y="2996952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graphicFrame>
        <p:nvGraphicFramePr>
          <p:cNvPr id="25" name="Диаграмма 24"/>
          <p:cNvGraphicFramePr/>
          <p:nvPr>
            <p:extLst>
              <p:ext uri="{D42A27DB-BD31-4B8C-83A1-F6EECF244321}">
                <p14:modId xmlns:p14="http://schemas.microsoft.com/office/powerpoint/2010/main" val="276042226"/>
              </p:ext>
            </p:extLst>
          </p:nvPr>
        </p:nvGraphicFramePr>
        <p:xfrm>
          <a:off x="6660232" y="4149080"/>
          <a:ext cx="1368152" cy="14401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graphicFrame>
        <p:nvGraphicFramePr>
          <p:cNvPr id="26" name="Диаграмма 25"/>
          <p:cNvGraphicFramePr/>
          <p:nvPr>
            <p:extLst>
              <p:ext uri="{D42A27DB-BD31-4B8C-83A1-F6EECF244321}">
                <p14:modId xmlns:p14="http://schemas.microsoft.com/office/powerpoint/2010/main" val="908684751"/>
              </p:ext>
            </p:extLst>
          </p:nvPr>
        </p:nvGraphicFramePr>
        <p:xfrm>
          <a:off x="6660232" y="5445224"/>
          <a:ext cx="1368152" cy="14127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  <p:sp>
        <p:nvSpPr>
          <p:cNvPr id="27" name="TextBox 26"/>
          <p:cNvSpPr txBox="1"/>
          <p:nvPr/>
        </p:nvSpPr>
        <p:spPr>
          <a:xfrm>
            <a:off x="7020272" y="3501008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latin typeface="Bookman Old Style" pitchFamily="18" charset="0"/>
              </a:rPr>
              <a:t>2018</a:t>
            </a:r>
            <a:endParaRPr lang="ru-RU" sz="1400" b="1" dirty="0">
              <a:solidFill>
                <a:schemeClr val="bg2">
                  <a:lumMod val="50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020272" y="4725144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latin typeface="Bookman Old Style" pitchFamily="18" charset="0"/>
              </a:rPr>
              <a:t>2019</a:t>
            </a:r>
            <a:endParaRPr lang="ru-RU" sz="1400" b="1" dirty="0">
              <a:solidFill>
                <a:schemeClr val="bg2">
                  <a:lumMod val="50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020272" y="5949280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latin typeface="Bookman Old Style" pitchFamily="18" charset="0"/>
              </a:rPr>
              <a:t>2020</a:t>
            </a:r>
            <a:endParaRPr lang="ru-RU" sz="1400" b="1" dirty="0">
              <a:solidFill>
                <a:schemeClr val="bg2">
                  <a:lumMod val="50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668344" y="3140968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2">
                    <a:lumMod val="50000"/>
                  </a:schemeClr>
                </a:solidFill>
                <a:latin typeface="Bookman Old Style" pitchFamily="18" charset="0"/>
              </a:rPr>
              <a:t>8,4 %</a:t>
            </a:r>
            <a:endParaRPr lang="ru-RU" sz="1200" dirty="0">
              <a:solidFill>
                <a:schemeClr val="bg2">
                  <a:lumMod val="50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668344" y="4293096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2">
                    <a:lumMod val="50000"/>
                  </a:schemeClr>
                </a:solidFill>
                <a:latin typeface="Bookman Old Style" pitchFamily="18" charset="0"/>
              </a:rPr>
              <a:t>8,3 %</a:t>
            </a:r>
            <a:endParaRPr lang="ru-RU" sz="1200" dirty="0">
              <a:solidFill>
                <a:schemeClr val="bg2">
                  <a:lumMod val="50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668344" y="5589240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2">
                    <a:lumMod val="50000"/>
                  </a:schemeClr>
                </a:solidFill>
                <a:latin typeface="Bookman Old Style" pitchFamily="18" charset="0"/>
              </a:rPr>
              <a:t>7,1 %</a:t>
            </a:r>
            <a:endParaRPr lang="ru-RU" sz="1200" dirty="0">
              <a:solidFill>
                <a:schemeClr val="bg2">
                  <a:lumMod val="50000"/>
                </a:schemeClr>
              </a:solidFill>
              <a:latin typeface="Bookman Old Style" pitchFamily="18" charset="0"/>
            </a:endParaRPr>
          </a:p>
        </p:txBody>
      </p:sp>
      <p:graphicFrame>
        <p:nvGraphicFramePr>
          <p:cNvPr id="33" name="Диаграмма 32"/>
          <p:cNvGraphicFramePr/>
          <p:nvPr>
            <p:extLst>
              <p:ext uri="{D42A27DB-BD31-4B8C-83A1-F6EECF244321}">
                <p14:modId xmlns:p14="http://schemas.microsoft.com/office/powerpoint/2010/main" val="2062424075"/>
              </p:ext>
            </p:extLst>
          </p:nvPr>
        </p:nvGraphicFramePr>
        <p:xfrm>
          <a:off x="251520" y="5013176"/>
          <a:ext cx="4104456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5"/>
          </a:graphicData>
        </a:graphic>
      </p:graphicFrame>
      <p:graphicFrame>
        <p:nvGraphicFramePr>
          <p:cNvPr id="34" name="Диаграмма 33"/>
          <p:cNvGraphicFramePr/>
          <p:nvPr>
            <p:extLst>
              <p:ext uri="{D42A27DB-BD31-4B8C-83A1-F6EECF244321}">
                <p14:modId xmlns:p14="http://schemas.microsoft.com/office/powerpoint/2010/main" val="2736640837"/>
              </p:ext>
            </p:extLst>
          </p:nvPr>
        </p:nvGraphicFramePr>
        <p:xfrm>
          <a:off x="251520" y="5229200"/>
          <a:ext cx="4032448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6"/>
          </a:graphicData>
        </a:graphic>
      </p:graphicFrame>
      <p:pic>
        <p:nvPicPr>
          <p:cNvPr id="35" name="Рисунок 34" descr="соц политика.pn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4716016" y="5154632"/>
            <a:ext cx="1776975" cy="1703368"/>
          </a:xfrm>
          <a:prstGeom prst="rect">
            <a:avLst/>
          </a:prstGeom>
        </p:spPr>
      </p:pic>
      <p:sp>
        <p:nvSpPr>
          <p:cNvPr id="36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0" y="6668806"/>
            <a:ext cx="3657600" cy="189194"/>
          </a:xfr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100000">
                <a:srgbClr val="3366CC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26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3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bject 10"/>
          <p:cNvSpPr/>
          <p:nvPr/>
        </p:nvSpPr>
        <p:spPr>
          <a:xfrm>
            <a:off x="0" y="0"/>
            <a:ext cx="9396536" cy="105273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108520" y="188640"/>
            <a:ext cx="9073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СРЕДНЯЯ  ЗАРАБОТНАЯ  ПЛАТА  В СФЕРЕ ОБРАЗОВАНИЯ И КУЛЬТУРЫ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6" name="Скругленная прямоугольная выноска 5"/>
          <p:cNvSpPr/>
          <p:nvPr/>
        </p:nvSpPr>
        <p:spPr>
          <a:xfrm>
            <a:off x="107504" y="692696"/>
            <a:ext cx="7128792" cy="1008112"/>
          </a:xfrm>
          <a:prstGeom prst="wedgeRoundRectCallout">
            <a:avLst>
              <a:gd name="adj1" fmla="val -21371"/>
              <a:gd name="adj2" fmla="val 81525"/>
              <a:gd name="adj3" fmla="val 16667"/>
            </a:avLst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dirty="0" smtClean="0">
                <a:solidFill>
                  <a:srgbClr val="000099"/>
                </a:solidFill>
                <a:latin typeface="Century Schoolbook" pitchFamily="18" charset="0"/>
              </a:rPr>
              <a:t>Показатели уровня средней заработной платы отдельных категорий работников в соответствии с указом Президента РФ от 7 мая 2012 г. №597 «О мероприятиях по реализации государственной  социальной политики».</a:t>
            </a:r>
            <a:endParaRPr lang="ru-RU" sz="1600" dirty="0">
              <a:solidFill>
                <a:srgbClr val="000099"/>
              </a:solidFill>
              <a:latin typeface="Century Schoolbook" pitchFamily="18" charset="0"/>
            </a:endParaRPr>
          </a:p>
        </p:txBody>
      </p:sp>
      <p:pic>
        <p:nvPicPr>
          <p:cNvPr id="7" name="Рисунок 6" descr="зарплата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236296" y="1124744"/>
            <a:ext cx="1728192" cy="1152128"/>
          </a:xfrm>
          <a:prstGeom prst="rect">
            <a:avLst/>
          </a:prstGeom>
        </p:spPr>
      </p:pic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1314868775"/>
              </p:ext>
            </p:extLst>
          </p:nvPr>
        </p:nvGraphicFramePr>
        <p:xfrm>
          <a:off x="0" y="1556792"/>
          <a:ext cx="8964488" cy="51845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9" name="Рисунок 8" descr="воспитатель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619672" y="4653136"/>
            <a:ext cx="978818" cy="10487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учитель 1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131840" y="4437112"/>
            <a:ext cx="1080120" cy="1512168"/>
          </a:xfrm>
          <a:prstGeom prst="rect">
            <a:avLst/>
          </a:prstGeom>
        </p:spPr>
      </p:pic>
      <p:pic>
        <p:nvPicPr>
          <p:cNvPr id="11" name="Рисунок 10" descr="учитель 3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076056" y="4437112"/>
            <a:ext cx="746522" cy="1253178"/>
          </a:xfrm>
          <a:prstGeom prst="rect">
            <a:avLst/>
          </a:prstGeom>
        </p:spPr>
      </p:pic>
      <p:pic>
        <p:nvPicPr>
          <p:cNvPr id="12" name="Рисунок 11" descr="педагог творчества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788024" y="5229200"/>
            <a:ext cx="576064" cy="585891"/>
          </a:xfrm>
          <a:prstGeom prst="rect">
            <a:avLst/>
          </a:prstGeom>
        </p:spPr>
      </p:pic>
      <p:pic>
        <p:nvPicPr>
          <p:cNvPr id="14" name="Рисунок 13" descr="библиотекарь 2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444208" y="4561833"/>
            <a:ext cx="936104" cy="13606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 descr="тыс. рублей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6516216" y="692696"/>
            <a:ext cx="2627784" cy="648072"/>
          </a:xfrm>
          <a:prstGeom prst="rect">
            <a:avLst/>
          </a:prstGeom>
        </p:spPr>
      </p:pic>
      <p:sp>
        <p:nvSpPr>
          <p:cNvPr id="16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0" y="6668806"/>
            <a:ext cx="3657600" cy="189194"/>
          </a:xfr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100000">
                <a:srgbClr val="3366CC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26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2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bject 10"/>
          <p:cNvSpPr/>
          <p:nvPr/>
        </p:nvSpPr>
        <p:spPr>
          <a:xfrm>
            <a:off x="0" y="0"/>
            <a:ext cx="7956376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71600" y="188640"/>
            <a:ext cx="6480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ПУБЛИЧНЫЕ   ОБЯЗАТЕЛЬСТВА  БЮДЖЕТА  </a:t>
            </a:r>
            <a:endParaRPr lang="ru-RU" b="1" dirty="0">
              <a:latin typeface="Book Antiqua" pitchFamily="18" charset="0"/>
            </a:endParaRPr>
          </a:p>
        </p:txBody>
      </p:sp>
      <p:pic>
        <p:nvPicPr>
          <p:cNvPr id="6" name="Рисунок 5" descr="тыс. рублей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72200" y="332656"/>
            <a:ext cx="2771800" cy="648072"/>
          </a:xfrm>
          <a:prstGeom prst="rect">
            <a:avLst/>
          </a:prstGeom>
        </p:spPr>
      </p:pic>
      <p:graphicFrame>
        <p:nvGraphicFramePr>
          <p:cNvPr id="8" name="Содержимое 8"/>
          <p:cNvGraphicFramePr>
            <a:graphicFrameLocks/>
          </p:cNvGraphicFramePr>
          <p:nvPr/>
        </p:nvGraphicFramePr>
        <p:xfrm>
          <a:off x="179512" y="4005065"/>
          <a:ext cx="8785101" cy="26642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3837532662"/>
              </p:ext>
            </p:extLst>
          </p:nvPr>
        </p:nvGraphicFramePr>
        <p:xfrm>
          <a:off x="179512" y="692696"/>
          <a:ext cx="8640960" cy="33123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sp>
        <p:nvSpPr>
          <p:cNvPr id="11" name="Прямоугольник с двумя скругленными противолежащими углами 10"/>
          <p:cNvSpPr/>
          <p:nvPr/>
        </p:nvSpPr>
        <p:spPr>
          <a:xfrm>
            <a:off x="1547664" y="692696"/>
            <a:ext cx="1058416" cy="288032"/>
          </a:xfrm>
          <a:prstGeom prst="round2DiagRect">
            <a:avLst/>
          </a:prstGeom>
          <a:solidFill>
            <a:srgbClr val="CCFF33"/>
          </a:solidFill>
          <a:ln w="1905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003300"/>
                </a:solidFill>
                <a:latin typeface="Bookman Old Style" pitchFamily="18" charset="0"/>
              </a:rPr>
              <a:t>5 912,4</a:t>
            </a:r>
            <a:endParaRPr lang="ru-RU" sz="14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12" name="Прямоугольник с двумя скругленными противолежащими углами 11"/>
          <p:cNvSpPr/>
          <p:nvPr/>
        </p:nvSpPr>
        <p:spPr>
          <a:xfrm>
            <a:off x="2771800" y="692696"/>
            <a:ext cx="1058416" cy="288032"/>
          </a:xfrm>
          <a:prstGeom prst="round2DiagRect">
            <a:avLst/>
          </a:prstGeom>
          <a:solidFill>
            <a:srgbClr val="CCFF33"/>
          </a:solidFill>
          <a:ln w="1905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003300"/>
                </a:solidFill>
                <a:latin typeface="Bookman Old Style" pitchFamily="18" charset="0"/>
              </a:rPr>
              <a:t>5 983,8</a:t>
            </a:r>
            <a:endParaRPr lang="ru-RU" sz="14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14" name="Прямоугольник с двумя скругленными противолежащими углами 13"/>
          <p:cNvSpPr/>
          <p:nvPr/>
        </p:nvSpPr>
        <p:spPr>
          <a:xfrm>
            <a:off x="3995936" y="692696"/>
            <a:ext cx="1058416" cy="288032"/>
          </a:xfrm>
          <a:prstGeom prst="round2DiagRect">
            <a:avLst/>
          </a:prstGeom>
          <a:solidFill>
            <a:srgbClr val="CCFF33"/>
          </a:solidFill>
          <a:ln w="1905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003300"/>
                </a:solidFill>
                <a:latin typeface="Bookman Old Style" pitchFamily="18" charset="0"/>
              </a:rPr>
              <a:t>5 983,8</a:t>
            </a:r>
            <a:endParaRPr lang="ru-RU" sz="14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15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107504" y="6668806"/>
            <a:ext cx="3657600" cy="189194"/>
          </a:xfr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100000">
                <a:srgbClr val="3366CC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26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2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bject 10"/>
          <p:cNvSpPr/>
          <p:nvPr/>
        </p:nvSpPr>
        <p:spPr>
          <a:xfrm>
            <a:off x="827584" y="0"/>
            <a:ext cx="7488832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5576" y="188640"/>
            <a:ext cx="7272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МЕЖБЮДЖЕТНЫЕ    ТРАНСФЕРТЫ  В  2018-2020 ГОДАХ   </a:t>
            </a:r>
            <a:endParaRPr lang="ru-RU" b="1" dirty="0">
              <a:latin typeface="Book Antiqua" pitchFamily="18" charset="0"/>
            </a:endParaRPr>
          </a:p>
        </p:txBody>
      </p:sp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2627784" y="1196752"/>
            <a:ext cx="2520280" cy="1152128"/>
          </a:xfrm>
          <a:prstGeom prst="round2DiagRect">
            <a:avLst/>
          </a:prstGeom>
          <a:ln>
            <a:solidFill>
              <a:srgbClr val="0066CC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Межбюджетные трансферты в бюджеты поселений из бюджета муниципального района</a:t>
            </a:r>
            <a:endParaRPr lang="ru-RU" sz="14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8" name="Прямоугольник с двумя скругленными противолежащими углами 7"/>
          <p:cNvSpPr/>
          <p:nvPr/>
        </p:nvSpPr>
        <p:spPr>
          <a:xfrm>
            <a:off x="6372200" y="1196752"/>
            <a:ext cx="2520280" cy="1152128"/>
          </a:xfrm>
          <a:prstGeom prst="round2DiagRect">
            <a:avLst/>
          </a:prstGeom>
          <a:ln>
            <a:solidFill>
              <a:srgbClr val="0066CC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Межбюджетные трансферты в бюджет  муниципального района из бюджетов поселений</a:t>
            </a:r>
            <a:endParaRPr lang="ru-RU" sz="14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pic>
        <p:nvPicPr>
          <p:cNvPr id="12" name="Рисунок 11" descr="туда сюда 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32040" y="2924944"/>
            <a:ext cx="2016224" cy="79208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67544" y="2996952"/>
            <a:ext cx="1872208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000099"/>
                </a:solidFill>
                <a:latin typeface="Bookman Old Style" pitchFamily="18" charset="0"/>
              </a:rPr>
              <a:t>2018 год</a:t>
            </a:r>
            <a:endParaRPr lang="ru-RU" sz="28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67544" y="4149080"/>
            <a:ext cx="1872208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000099"/>
                </a:solidFill>
                <a:latin typeface="Bookman Old Style" pitchFamily="18" charset="0"/>
              </a:rPr>
              <a:t>2019 год</a:t>
            </a:r>
            <a:endParaRPr lang="ru-RU" sz="28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67544" y="5301208"/>
            <a:ext cx="1872208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000099"/>
                </a:solidFill>
                <a:latin typeface="Bookman Old Style" pitchFamily="18" charset="0"/>
              </a:rPr>
              <a:t>2020 год</a:t>
            </a:r>
            <a:endParaRPr lang="ru-RU" sz="28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843808" y="2996952"/>
            <a:ext cx="1872208" cy="52322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000099"/>
                </a:solidFill>
                <a:latin typeface="Bookman Old Style" pitchFamily="18" charset="0"/>
              </a:rPr>
              <a:t>26 753,2</a:t>
            </a:r>
            <a:endParaRPr lang="ru-RU" sz="28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843808" y="4149080"/>
            <a:ext cx="1872208" cy="52322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000099"/>
                </a:solidFill>
                <a:latin typeface="Bookman Old Style" pitchFamily="18" charset="0"/>
              </a:rPr>
              <a:t>28 915,8</a:t>
            </a:r>
            <a:endParaRPr lang="ru-RU" sz="28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843808" y="5301208"/>
            <a:ext cx="1872208" cy="52322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000099"/>
                </a:solidFill>
                <a:latin typeface="Bookman Old Style" pitchFamily="18" charset="0"/>
              </a:rPr>
              <a:t>22 801,5</a:t>
            </a:r>
            <a:endParaRPr lang="ru-RU" sz="28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020272" y="2996952"/>
            <a:ext cx="1872208" cy="52322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000099"/>
                </a:solidFill>
                <a:latin typeface="Bookman Old Style" pitchFamily="18" charset="0"/>
              </a:rPr>
              <a:t>278,1</a:t>
            </a:r>
            <a:endParaRPr lang="ru-RU" sz="28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020272" y="4149080"/>
            <a:ext cx="1872208" cy="52322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000099"/>
                </a:solidFill>
                <a:latin typeface="Bookman Old Style" pitchFamily="18" charset="0"/>
              </a:rPr>
              <a:t>280,4</a:t>
            </a:r>
            <a:endParaRPr lang="ru-RU" sz="28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020272" y="5301208"/>
            <a:ext cx="1872208" cy="52322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000099"/>
                </a:solidFill>
                <a:latin typeface="Bookman Old Style" pitchFamily="18" charset="0"/>
              </a:rPr>
              <a:t>469,4</a:t>
            </a:r>
            <a:endParaRPr lang="ru-RU" sz="28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pic>
        <p:nvPicPr>
          <p:cNvPr id="26" name="Рисунок 25" descr="туда сюда 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4048" y="4005064"/>
            <a:ext cx="2016224" cy="792088"/>
          </a:xfrm>
          <a:prstGeom prst="rect">
            <a:avLst/>
          </a:prstGeom>
        </p:spPr>
      </p:pic>
      <p:pic>
        <p:nvPicPr>
          <p:cNvPr id="27" name="Рисунок 26" descr="туда сюда 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4048" y="5157192"/>
            <a:ext cx="2016224" cy="792088"/>
          </a:xfrm>
          <a:prstGeom prst="rect">
            <a:avLst/>
          </a:prstGeom>
        </p:spPr>
      </p:pic>
      <p:pic>
        <p:nvPicPr>
          <p:cNvPr id="29" name="Рисунок 28" descr="мешок с деньгами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5536" y="980728"/>
            <a:ext cx="2090232" cy="1584176"/>
          </a:xfrm>
          <a:prstGeom prst="rect">
            <a:avLst/>
          </a:prstGeom>
        </p:spPr>
      </p:pic>
      <p:pic>
        <p:nvPicPr>
          <p:cNvPr id="30" name="Рисунок 29" descr="тыс. рублей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372200" y="332656"/>
            <a:ext cx="2771800" cy="648072"/>
          </a:xfrm>
          <a:prstGeom prst="rect">
            <a:avLst/>
          </a:prstGeom>
        </p:spPr>
      </p:pic>
      <p:sp>
        <p:nvSpPr>
          <p:cNvPr id="31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107504" y="6668806"/>
            <a:ext cx="3657600" cy="189194"/>
          </a:xfr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100000">
                <a:srgbClr val="3366CC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26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2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33CCFF"/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bject 10"/>
          <p:cNvSpPr/>
          <p:nvPr/>
        </p:nvSpPr>
        <p:spPr>
          <a:xfrm>
            <a:off x="467544" y="0"/>
            <a:ext cx="8496944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7544" y="188640"/>
            <a:ext cx="8064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ИНФОРМАЦИЯ  О  ДОХОДАХ  И  РАСХОДАХ  НА  ДУШУ  НАСЕЛЕНИЯ  2020  ГОД  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8" name="Блок-схема: процесс 7"/>
          <p:cNvSpPr/>
          <p:nvPr/>
        </p:nvSpPr>
        <p:spPr>
          <a:xfrm>
            <a:off x="773324" y="898241"/>
            <a:ext cx="2520280" cy="612648"/>
          </a:xfrm>
          <a:prstGeom prst="flowChartProcess">
            <a:avLst/>
          </a:prstGeom>
          <a:solidFill>
            <a:srgbClr val="99CCFF"/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00CC"/>
                </a:solidFill>
                <a:latin typeface="Bookman Old Style" pitchFamily="18" charset="0"/>
              </a:rPr>
              <a:t>ДОХОДЫ в 2020 г.</a:t>
            </a:r>
          </a:p>
          <a:p>
            <a:pPr algn="ctr"/>
            <a:r>
              <a:rPr lang="ru-RU" b="1" dirty="0" smtClean="0">
                <a:solidFill>
                  <a:srgbClr val="0000CC"/>
                </a:solidFill>
                <a:latin typeface="Bookman Old Style" pitchFamily="18" charset="0"/>
              </a:rPr>
              <a:t>298 242,1 </a:t>
            </a:r>
            <a:r>
              <a:rPr lang="ru-RU" dirty="0" smtClean="0">
                <a:solidFill>
                  <a:srgbClr val="0000CC"/>
                </a:solidFill>
                <a:latin typeface="Bookman Old Style" pitchFamily="18" charset="0"/>
              </a:rPr>
              <a:t>тыс. руб.</a:t>
            </a:r>
            <a:endParaRPr lang="ru-RU" dirty="0">
              <a:solidFill>
                <a:srgbClr val="0000CC"/>
              </a:solidFill>
              <a:latin typeface="Bookman Old Style" pitchFamily="18" charset="0"/>
            </a:endParaRPr>
          </a:p>
        </p:txBody>
      </p:sp>
      <p:sp>
        <p:nvSpPr>
          <p:cNvPr id="9" name="Блок-схема: процесс 8"/>
          <p:cNvSpPr/>
          <p:nvPr/>
        </p:nvSpPr>
        <p:spPr>
          <a:xfrm>
            <a:off x="5940152" y="908140"/>
            <a:ext cx="2520280" cy="612648"/>
          </a:xfrm>
          <a:prstGeom prst="flowChartProcess">
            <a:avLst/>
          </a:prstGeom>
          <a:solidFill>
            <a:srgbClr val="99CCFF"/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00CC"/>
                </a:solidFill>
                <a:latin typeface="Bookman Old Style" pitchFamily="18" charset="0"/>
              </a:rPr>
              <a:t>РАСХОДЫ в 2020 г.</a:t>
            </a:r>
          </a:p>
          <a:p>
            <a:pPr algn="ctr"/>
            <a:r>
              <a:rPr lang="ru-RU" b="1" dirty="0" smtClean="0">
                <a:solidFill>
                  <a:srgbClr val="0000CC"/>
                </a:solidFill>
                <a:latin typeface="Bookman Old Style" pitchFamily="18" charset="0"/>
              </a:rPr>
              <a:t>282 630,5 </a:t>
            </a:r>
            <a:r>
              <a:rPr lang="ru-RU" dirty="0" smtClean="0">
                <a:solidFill>
                  <a:srgbClr val="0000CC"/>
                </a:solidFill>
                <a:latin typeface="Bookman Old Style" pitchFamily="18" charset="0"/>
              </a:rPr>
              <a:t>тыс. руб.</a:t>
            </a:r>
            <a:endParaRPr lang="ru-RU" dirty="0">
              <a:solidFill>
                <a:srgbClr val="0000CC"/>
              </a:solidFill>
              <a:latin typeface="Bookman Old Style" pitchFamily="18" charset="0"/>
            </a:endParaRPr>
          </a:p>
        </p:txBody>
      </p:sp>
      <p:sp>
        <p:nvSpPr>
          <p:cNvPr id="10" name="Прямоугольник с двумя скругленными противолежащими углами 9"/>
          <p:cNvSpPr/>
          <p:nvPr/>
        </p:nvSpPr>
        <p:spPr>
          <a:xfrm>
            <a:off x="395536" y="2132856"/>
            <a:ext cx="1835696" cy="1080120"/>
          </a:xfrm>
          <a:prstGeom prst="round2Diag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4,3</a:t>
            </a:r>
            <a:endParaRPr lang="ru-RU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</a:p>
        </p:txBody>
      </p:sp>
      <p:sp>
        <p:nvSpPr>
          <p:cNvPr id="11" name="Прямоугольник с двумя скругленными противолежащими углами 10"/>
          <p:cNvSpPr/>
          <p:nvPr/>
        </p:nvSpPr>
        <p:spPr>
          <a:xfrm>
            <a:off x="683568" y="3717032"/>
            <a:ext cx="1835696" cy="1080120"/>
          </a:xfrm>
          <a:prstGeom prst="round2Diag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0,2</a:t>
            </a:r>
            <a:endParaRPr lang="ru-RU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</a:p>
        </p:txBody>
      </p:sp>
      <p:sp>
        <p:nvSpPr>
          <p:cNvPr id="12" name="Прямоугольник с двумя скругленными противолежащими углами 11"/>
          <p:cNvSpPr/>
          <p:nvPr/>
        </p:nvSpPr>
        <p:spPr>
          <a:xfrm>
            <a:off x="1115616" y="5373216"/>
            <a:ext cx="1835696" cy="1080120"/>
          </a:xfrm>
          <a:prstGeom prst="round2Diag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29,4</a:t>
            </a:r>
            <a:endParaRPr lang="ru-RU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</a:p>
        </p:txBody>
      </p:sp>
      <p:sp>
        <p:nvSpPr>
          <p:cNvPr id="14" name="Прямоугольник с двумя скругленными противолежащими углами 13"/>
          <p:cNvSpPr/>
          <p:nvPr/>
        </p:nvSpPr>
        <p:spPr>
          <a:xfrm>
            <a:off x="7020272" y="1844824"/>
            <a:ext cx="2016224" cy="1008112"/>
          </a:xfrm>
          <a:prstGeom prst="round2Diag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16,9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5" name="Прямоугольник с двумя скругленными противолежащими углами 14"/>
          <p:cNvSpPr/>
          <p:nvPr/>
        </p:nvSpPr>
        <p:spPr>
          <a:xfrm>
            <a:off x="6732240" y="3212976"/>
            <a:ext cx="2016224" cy="1008112"/>
          </a:xfrm>
          <a:prstGeom prst="round2Diag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6,2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6" name="Прямоугольник с двумя скругленными противолежащими углами 15"/>
          <p:cNvSpPr/>
          <p:nvPr/>
        </p:nvSpPr>
        <p:spPr>
          <a:xfrm>
            <a:off x="6444208" y="4581128"/>
            <a:ext cx="2016224" cy="1008112"/>
          </a:xfrm>
          <a:prstGeom prst="round2Diag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0,1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7" name="Прямоугольник с двумя скругленными противолежащими углами 16"/>
          <p:cNvSpPr/>
          <p:nvPr/>
        </p:nvSpPr>
        <p:spPr>
          <a:xfrm>
            <a:off x="5868144" y="5849888"/>
            <a:ext cx="2016224" cy="1008112"/>
          </a:xfrm>
          <a:prstGeom prst="round2Diag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2,3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pic>
        <p:nvPicPr>
          <p:cNvPr id="18" name="Рисунок 17" descr="образование 4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020272" y="1916832"/>
            <a:ext cx="842651" cy="737320"/>
          </a:xfrm>
          <a:prstGeom prst="rect">
            <a:avLst/>
          </a:prstGeom>
        </p:spPr>
      </p:pic>
      <p:pic>
        <p:nvPicPr>
          <p:cNvPr id="20" name="Рисунок 19" descr="культура 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732240" y="3212976"/>
            <a:ext cx="804031" cy="880647"/>
          </a:xfrm>
          <a:prstGeom prst="rect">
            <a:avLst/>
          </a:prstGeom>
        </p:spPr>
      </p:pic>
      <p:pic>
        <p:nvPicPr>
          <p:cNvPr id="21" name="Рисунок 20" descr="мяч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444208" y="4581128"/>
            <a:ext cx="719703" cy="719703"/>
          </a:xfrm>
          <a:prstGeom prst="rect">
            <a:avLst/>
          </a:prstGeom>
        </p:spPr>
      </p:pic>
      <p:pic>
        <p:nvPicPr>
          <p:cNvPr id="22" name="Рисунок 21" descr="соц политика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724128" y="5733256"/>
            <a:ext cx="1314655" cy="941842"/>
          </a:xfrm>
          <a:prstGeom prst="rect">
            <a:avLst/>
          </a:prstGeom>
        </p:spPr>
      </p:pic>
      <p:pic>
        <p:nvPicPr>
          <p:cNvPr id="23" name="Рисунок 22" descr="мешок с деньгами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547664" y="2204864"/>
            <a:ext cx="760084" cy="576064"/>
          </a:xfrm>
          <a:prstGeom prst="rect">
            <a:avLst/>
          </a:prstGeom>
        </p:spPr>
      </p:pic>
      <p:pic>
        <p:nvPicPr>
          <p:cNvPr id="25" name="Рисунок 24" descr="мешок с деньгами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195736" y="5445224"/>
            <a:ext cx="760084" cy="576064"/>
          </a:xfrm>
          <a:prstGeom prst="rect">
            <a:avLst/>
          </a:prstGeom>
        </p:spPr>
      </p:pic>
      <p:pic>
        <p:nvPicPr>
          <p:cNvPr id="26" name="Рисунок 25" descr="доходы 1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763688" y="3645024"/>
            <a:ext cx="640850" cy="867514"/>
          </a:xfrm>
          <a:prstGeom prst="rect">
            <a:avLst/>
          </a:prstGeom>
        </p:spPr>
      </p:pic>
      <p:sp>
        <p:nvSpPr>
          <p:cNvPr id="27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107504" y="6668806"/>
            <a:ext cx="3657600" cy="189194"/>
          </a:xfr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100000">
                <a:srgbClr val="3366CC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67544" y="1844824"/>
            <a:ext cx="1800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000099"/>
                </a:solidFill>
                <a:latin typeface="Bookman Old Style" pitchFamily="18" charset="0"/>
              </a:rPr>
              <a:t>Налоговые доходы</a:t>
            </a:r>
            <a:endParaRPr lang="ru-RU" sz="1200" b="1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11560" y="3429000"/>
            <a:ext cx="20162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000099"/>
                </a:solidFill>
                <a:latin typeface="Bookman Old Style" pitchFamily="18" charset="0"/>
              </a:rPr>
              <a:t>Неналоговые доходы</a:t>
            </a:r>
            <a:endParaRPr lang="ru-RU" sz="1200" b="1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23528" y="5085184"/>
            <a:ext cx="26642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000099"/>
                </a:solidFill>
                <a:latin typeface="Bookman Old Style" pitchFamily="18" charset="0"/>
              </a:rPr>
              <a:t>Безвозмездные поступления</a:t>
            </a:r>
            <a:endParaRPr lang="ru-RU" sz="1200" b="1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6876256" y="1556792"/>
            <a:ext cx="22677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000099"/>
                </a:solidFill>
                <a:latin typeface="Bookman Old Style" pitchFamily="18" charset="0"/>
              </a:rPr>
              <a:t>Расходы на образование</a:t>
            </a:r>
            <a:endParaRPr lang="ru-RU" sz="1200" b="1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6948264" y="2924944"/>
            <a:ext cx="20517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000099"/>
                </a:solidFill>
                <a:latin typeface="Bookman Old Style" pitchFamily="18" charset="0"/>
              </a:rPr>
              <a:t>Расходы на культуру</a:t>
            </a:r>
            <a:endParaRPr lang="ru-RU" sz="1200" b="1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7020272" y="4293096"/>
            <a:ext cx="19797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000099"/>
                </a:solidFill>
                <a:latin typeface="Bookman Old Style" pitchFamily="18" charset="0"/>
              </a:rPr>
              <a:t>Расходы на спорт</a:t>
            </a:r>
            <a:endParaRPr lang="ru-RU" sz="1200" b="1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5940152" y="5589240"/>
            <a:ext cx="30963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000099"/>
                </a:solidFill>
                <a:latin typeface="Bookman Old Style" pitchFamily="18" charset="0"/>
              </a:rPr>
              <a:t>Расходы на социальную политику</a:t>
            </a:r>
            <a:endParaRPr lang="ru-RU" sz="1200" b="1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39" name="Прямоугольник с двумя скругленными противолежащими углами 38"/>
          <p:cNvSpPr/>
          <p:nvPr/>
        </p:nvSpPr>
        <p:spPr>
          <a:xfrm>
            <a:off x="3432273" y="1963315"/>
            <a:ext cx="2448272" cy="936104"/>
          </a:xfrm>
          <a:prstGeom prst="round2DiagRect">
            <a:avLst/>
          </a:prstGeom>
          <a:solidFill>
            <a:srgbClr val="99CCFF"/>
          </a:solidFill>
          <a:ln w="12700">
            <a:solidFill>
              <a:srgbClr val="0000F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Среднегодовая численность населения за 2020 г. </a:t>
            </a:r>
            <a:r>
              <a:rPr lang="ru-RU" sz="1600" b="1" dirty="0" smtClean="0">
                <a:solidFill>
                  <a:srgbClr val="000099"/>
                </a:solidFill>
                <a:latin typeface="Bookman Old Style" pitchFamily="18" charset="0"/>
              </a:rPr>
              <a:t>8 785 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человек</a:t>
            </a:r>
          </a:p>
        </p:txBody>
      </p:sp>
      <p:pic>
        <p:nvPicPr>
          <p:cNvPr id="48" name="Рисунок 47" descr="люди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059832" y="2636912"/>
            <a:ext cx="3048006" cy="3048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26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2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object 10"/>
          <p:cNvSpPr/>
          <p:nvPr/>
        </p:nvSpPr>
        <p:spPr>
          <a:xfrm>
            <a:off x="0" y="0"/>
            <a:ext cx="9252520" cy="148478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ПРОГРАММНЫЕ И НЕПОГРАММНЫЕ  НАПРАВЛЕНИЯ   РАСХОДОВ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6" name="Рисунок 5" descr="тыс. рублей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755682" y="568135"/>
            <a:ext cx="2771800" cy="648072"/>
          </a:xfrm>
          <a:prstGeom prst="rect">
            <a:avLst/>
          </a:prstGeom>
        </p:spPr>
      </p:pic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3680375584"/>
              </p:ext>
            </p:extLst>
          </p:nvPr>
        </p:nvGraphicFramePr>
        <p:xfrm>
          <a:off x="701316" y="947630"/>
          <a:ext cx="8496944" cy="40655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691680" y="6309320"/>
            <a:ext cx="1512168" cy="400110"/>
          </a:xfrm>
          <a:prstGeom prst="rect">
            <a:avLst/>
          </a:prstGeom>
          <a:blipFill>
            <a:blip r:embed="rId6" cstate="print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3366"/>
                </a:solidFill>
                <a:latin typeface="Bookman Old Style" pitchFamily="18" charset="0"/>
              </a:rPr>
              <a:t>220 456,3</a:t>
            </a:r>
            <a:endParaRPr lang="ru-RU" sz="2000" dirty="0">
              <a:solidFill>
                <a:srgbClr val="003366"/>
              </a:solidFill>
              <a:latin typeface="Bookman Old Style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779912" y="6309320"/>
            <a:ext cx="1512168" cy="400110"/>
          </a:xfrm>
          <a:prstGeom prst="rect">
            <a:avLst/>
          </a:prstGeom>
          <a:blipFill>
            <a:blip r:embed="rId6" cstate="print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3366"/>
                </a:solidFill>
                <a:latin typeface="Bookman Old Style" pitchFamily="18" charset="0"/>
              </a:rPr>
              <a:t>261 589,9</a:t>
            </a:r>
            <a:endParaRPr lang="ru-RU" sz="2000" dirty="0">
              <a:solidFill>
                <a:srgbClr val="003366"/>
              </a:solidFill>
              <a:latin typeface="Bookman Old Style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868144" y="6309320"/>
            <a:ext cx="1512168" cy="400110"/>
          </a:xfrm>
          <a:prstGeom prst="rect">
            <a:avLst/>
          </a:prstGeom>
          <a:blipFill>
            <a:blip r:embed="rId6" cstate="print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3366"/>
                </a:solidFill>
                <a:latin typeface="Bookman Old Style" pitchFamily="18" charset="0"/>
              </a:rPr>
              <a:t>266 958,8</a:t>
            </a:r>
            <a:endParaRPr lang="ru-RU" sz="2000" dirty="0">
              <a:solidFill>
                <a:srgbClr val="003366"/>
              </a:solidFill>
              <a:latin typeface="Bookman Old Style" pitchFamily="18" charset="0"/>
            </a:endParaRPr>
          </a:p>
        </p:txBody>
      </p:sp>
      <p:sp>
        <p:nvSpPr>
          <p:cNvPr id="14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107504" y="6668806"/>
            <a:ext cx="3657600" cy="189194"/>
          </a:xfr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100000">
                <a:srgbClr val="3366CC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 ГОД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3339413"/>
              </p:ext>
            </p:extLst>
          </p:nvPr>
        </p:nvGraphicFramePr>
        <p:xfrm>
          <a:off x="-2" y="4941168"/>
          <a:ext cx="9144001" cy="17276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15818"/>
                <a:gridCol w="2088232"/>
                <a:gridCol w="2160240"/>
                <a:gridCol w="1979711"/>
              </a:tblGrid>
              <a:tr h="376939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gradFill flip="none" rotWithShape="1">
                      <a:gsLst>
                        <a:gs pos="0">
                          <a:srgbClr val="0033CC">
                            <a:shade val="30000"/>
                            <a:satMod val="115000"/>
                          </a:srgbClr>
                        </a:gs>
                        <a:gs pos="50000">
                          <a:srgbClr val="0033CC">
                            <a:shade val="67500"/>
                            <a:satMod val="115000"/>
                          </a:srgbClr>
                        </a:gs>
                        <a:gs pos="100000">
                          <a:srgbClr val="0033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Bookman Old Style" pitchFamily="18" charset="0"/>
                        </a:rPr>
                        <a:t>2018</a:t>
                      </a:r>
                      <a:endParaRPr lang="ru-RU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33CC">
                            <a:shade val="30000"/>
                            <a:satMod val="115000"/>
                          </a:srgbClr>
                        </a:gs>
                        <a:gs pos="50000">
                          <a:srgbClr val="0033CC">
                            <a:shade val="67500"/>
                            <a:satMod val="115000"/>
                          </a:srgbClr>
                        </a:gs>
                        <a:gs pos="100000">
                          <a:srgbClr val="0033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Bookman Old Style" pitchFamily="18" charset="0"/>
                        </a:rPr>
                        <a:t>2019</a:t>
                      </a:r>
                      <a:endParaRPr lang="ru-RU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33CC">
                            <a:shade val="30000"/>
                            <a:satMod val="115000"/>
                          </a:srgbClr>
                        </a:gs>
                        <a:gs pos="50000">
                          <a:srgbClr val="0033CC">
                            <a:shade val="67500"/>
                            <a:satMod val="115000"/>
                          </a:srgbClr>
                        </a:gs>
                        <a:gs pos="100000">
                          <a:srgbClr val="0033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Bookman Old Style" pitchFamily="18" charset="0"/>
                        </a:rPr>
                        <a:t>2020</a:t>
                      </a:r>
                      <a:endParaRPr lang="ru-RU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33CC">
                            <a:shade val="30000"/>
                            <a:satMod val="115000"/>
                          </a:srgbClr>
                        </a:gs>
                        <a:gs pos="50000">
                          <a:srgbClr val="0033CC">
                            <a:shade val="67500"/>
                            <a:satMod val="115000"/>
                          </a:srgbClr>
                        </a:gs>
                        <a:gs pos="100000">
                          <a:srgbClr val="0033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502586">
                <a:tc>
                  <a:txBody>
                    <a:bodyPr/>
                    <a:lstStyle/>
                    <a:p>
                      <a:r>
                        <a:rPr lang="ru-RU" sz="1600" dirty="0" err="1" smtClean="0">
                          <a:latin typeface="Bookman Old Style" pitchFamily="18" charset="0"/>
                        </a:rPr>
                        <a:t>Непрограммные</a:t>
                      </a:r>
                      <a:r>
                        <a:rPr lang="ru-RU" sz="1600" dirty="0" smtClean="0">
                          <a:latin typeface="Bookman Old Style" pitchFamily="18" charset="0"/>
                        </a:rPr>
                        <a:t> расходы</a:t>
                      </a:r>
                      <a:endParaRPr lang="ru-RU" sz="1600" dirty="0"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latin typeface="Bookman Old Style" pitchFamily="18" charset="0"/>
                        </a:rPr>
                        <a:t>9</a:t>
                      </a:r>
                      <a:r>
                        <a:rPr lang="ru-RU" sz="1300" b="0" baseline="0" dirty="0" smtClean="0">
                          <a:latin typeface="Bookman Old Style" pitchFamily="18" charset="0"/>
                        </a:rPr>
                        <a:t> 997,2</a:t>
                      </a:r>
                      <a:endParaRPr lang="ru-RU" sz="1300" b="0" dirty="0" smtClean="0"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3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(3,8 %)</a:t>
                      </a:r>
                      <a:endParaRPr lang="ru-RU" sz="1300" b="0" dirty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latin typeface="Bookman Old Style" pitchFamily="18" charset="0"/>
                        </a:rPr>
                        <a:t>8 065,1</a:t>
                      </a:r>
                    </a:p>
                    <a:p>
                      <a:pPr algn="ctr"/>
                      <a:r>
                        <a:rPr lang="ru-RU" sz="13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(3,0 %)</a:t>
                      </a:r>
                      <a:endParaRPr lang="ru-RU" sz="1300" b="0" dirty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latin typeface="Bookman Old Style" pitchFamily="18" charset="0"/>
                        </a:rPr>
                        <a:t>11 814,9</a:t>
                      </a:r>
                    </a:p>
                    <a:p>
                      <a:pPr algn="ctr"/>
                      <a:r>
                        <a:rPr lang="ru-RU" sz="13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(4,1 %)</a:t>
                      </a:r>
                      <a:endParaRPr lang="ru-RU" sz="1300" b="0" dirty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</a:tr>
              <a:tr h="502586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Bookman Old Style" pitchFamily="18" charset="0"/>
                        </a:rPr>
                        <a:t>Программные расходы</a:t>
                      </a:r>
                      <a:endParaRPr lang="ru-RU" sz="1600" dirty="0"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latin typeface="Bookman Old Style" pitchFamily="18" charset="0"/>
                        </a:rPr>
                        <a:t>251</a:t>
                      </a:r>
                      <a:r>
                        <a:rPr lang="ru-RU" sz="1300" b="0" baseline="0" dirty="0" smtClean="0">
                          <a:latin typeface="Bookman Old Style" pitchFamily="18" charset="0"/>
                        </a:rPr>
                        <a:t> 592,7</a:t>
                      </a:r>
                      <a:endParaRPr lang="ru-RU" sz="1300" b="0" dirty="0" smtClean="0"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3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(96,2 %)</a:t>
                      </a:r>
                      <a:endParaRPr lang="ru-RU" sz="1300" b="0" dirty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latin typeface="Bookman Old Style" pitchFamily="18" charset="0"/>
                        </a:rPr>
                        <a:t>258</a:t>
                      </a:r>
                      <a:r>
                        <a:rPr lang="ru-RU" sz="1300" b="0" baseline="0" dirty="0" smtClean="0">
                          <a:latin typeface="Bookman Old Style" pitchFamily="18" charset="0"/>
                        </a:rPr>
                        <a:t> 893,7</a:t>
                      </a:r>
                      <a:endParaRPr lang="ru-RU" sz="1300" b="0" dirty="0" smtClean="0"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3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(97,0 %)</a:t>
                      </a:r>
                      <a:endParaRPr lang="ru-RU" sz="1300" b="0" dirty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latin typeface="Bookman Old Style" pitchFamily="18" charset="0"/>
                        </a:rPr>
                        <a:t>270</a:t>
                      </a:r>
                      <a:r>
                        <a:rPr lang="ru-RU" sz="1300" b="0" baseline="0" dirty="0" smtClean="0">
                          <a:latin typeface="Bookman Old Style" pitchFamily="18" charset="0"/>
                        </a:rPr>
                        <a:t> 815,6</a:t>
                      </a:r>
                      <a:endParaRPr lang="ru-RU" sz="1300" b="0" dirty="0" smtClean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3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(95,9%)</a:t>
                      </a:r>
                      <a:endParaRPr lang="ru-RU" sz="1300" b="0" dirty="0">
                        <a:latin typeface="Bookman Old Style" pitchFamily="18" charset="0"/>
                      </a:endParaRPr>
                    </a:p>
                  </a:txBody>
                  <a:tcPr/>
                </a:tc>
              </a:tr>
              <a:tr h="345527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latin typeface="Bookman Old Style" pitchFamily="18" charset="0"/>
                        </a:rPr>
                        <a:t>РАСХОДЫ</a:t>
                      </a:r>
                      <a:endParaRPr lang="ru-RU" sz="1600" b="1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Bookman Old Style" pitchFamily="18" charset="0"/>
                        </a:rPr>
                        <a:t>261</a:t>
                      </a:r>
                      <a:r>
                        <a:rPr lang="ru-RU" sz="1400" b="1" baseline="0" dirty="0" smtClean="0">
                          <a:latin typeface="Bookman Old Style" pitchFamily="18" charset="0"/>
                        </a:rPr>
                        <a:t> 589,9</a:t>
                      </a:r>
                      <a:endParaRPr lang="ru-RU" sz="1400" b="1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Bookman Old Style" pitchFamily="18" charset="0"/>
                        </a:rPr>
                        <a:t>266</a:t>
                      </a:r>
                      <a:r>
                        <a:rPr lang="ru-RU" sz="1400" b="1" baseline="0" dirty="0" smtClean="0">
                          <a:latin typeface="Bookman Old Style" pitchFamily="18" charset="0"/>
                        </a:rPr>
                        <a:t> 958,8</a:t>
                      </a:r>
                      <a:endParaRPr lang="ru-RU" sz="1400" b="1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Bookman Old Style" pitchFamily="18" charset="0"/>
                        </a:rPr>
                        <a:t>282</a:t>
                      </a:r>
                      <a:r>
                        <a:rPr lang="ru-RU" sz="1400" b="1" baseline="0" dirty="0" smtClean="0">
                          <a:latin typeface="Bookman Old Style" pitchFamily="18" charset="0"/>
                        </a:rPr>
                        <a:t> 630,5</a:t>
                      </a:r>
                      <a:endParaRPr lang="ru-RU" sz="1400" b="1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4826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2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51520" y="0"/>
            <a:ext cx="9073008" cy="9087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ПОКАЗАТЕЛИ  СОЦИАЛЬНО-ЭКОНОМИЧЕСКОГО  РАЗВИТИЯ</a:t>
            </a: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ХОЛМ-ЖИРКОВСКОГО РАЙОНА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3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107504" y="6668806"/>
            <a:ext cx="3657600" cy="189194"/>
          </a:xfr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100000">
                <a:srgbClr val="3366CC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graphicFrame>
        <p:nvGraphicFramePr>
          <p:cNvPr id="27" name="Диаграмма 26"/>
          <p:cNvGraphicFramePr/>
          <p:nvPr>
            <p:extLst>
              <p:ext uri="{D42A27DB-BD31-4B8C-83A1-F6EECF244321}">
                <p14:modId xmlns:p14="http://schemas.microsoft.com/office/powerpoint/2010/main" val="810924793"/>
              </p:ext>
            </p:extLst>
          </p:nvPr>
        </p:nvGraphicFramePr>
        <p:xfrm>
          <a:off x="251520" y="548680"/>
          <a:ext cx="4392488" cy="2880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8" name="Диаграмма 27"/>
          <p:cNvGraphicFramePr/>
          <p:nvPr>
            <p:extLst>
              <p:ext uri="{D42A27DB-BD31-4B8C-83A1-F6EECF244321}">
                <p14:modId xmlns:p14="http://schemas.microsoft.com/office/powerpoint/2010/main" val="3600274252"/>
              </p:ext>
            </p:extLst>
          </p:nvPr>
        </p:nvGraphicFramePr>
        <p:xfrm>
          <a:off x="395536" y="3645024"/>
          <a:ext cx="4392488" cy="2520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30" name="Рисунок 29" descr="завод 2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653662" y="2132856"/>
            <a:ext cx="2510436" cy="1512168"/>
          </a:xfrm>
          <a:prstGeom prst="rect">
            <a:avLst/>
          </a:prstGeom>
        </p:spPr>
      </p:pic>
      <p:pic>
        <p:nvPicPr>
          <p:cNvPr id="33" name="Рисунок 32" descr="хлеб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987824" y="5229200"/>
            <a:ext cx="1242068" cy="1367589"/>
          </a:xfrm>
          <a:prstGeom prst="rect">
            <a:avLst/>
          </a:prstGeom>
        </p:spPr>
      </p:pic>
      <p:graphicFrame>
        <p:nvGraphicFramePr>
          <p:cNvPr id="34" name="Диаграмма 33"/>
          <p:cNvGraphicFramePr/>
          <p:nvPr>
            <p:extLst>
              <p:ext uri="{D42A27DB-BD31-4B8C-83A1-F6EECF244321}">
                <p14:modId xmlns:p14="http://schemas.microsoft.com/office/powerpoint/2010/main" val="3750373476"/>
              </p:ext>
            </p:extLst>
          </p:nvPr>
        </p:nvGraphicFramePr>
        <p:xfrm>
          <a:off x="4751512" y="548680"/>
          <a:ext cx="4392488" cy="2880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pic>
        <p:nvPicPr>
          <p:cNvPr id="35" name="Рисунок 34" descr="торговля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740352" y="1929062"/>
            <a:ext cx="1259632" cy="1578694"/>
          </a:xfrm>
          <a:prstGeom prst="rect">
            <a:avLst/>
          </a:prstGeom>
        </p:spPr>
      </p:pic>
      <p:graphicFrame>
        <p:nvGraphicFramePr>
          <p:cNvPr id="36" name="Диаграмма 35"/>
          <p:cNvGraphicFramePr/>
          <p:nvPr>
            <p:extLst>
              <p:ext uri="{D42A27DB-BD31-4B8C-83A1-F6EECF244321}">
                <p14:modId xmlns:p14="http://schemas.microsoft.com/office/powerpoint/2010/main" val="4016830776"/>
              </p:ext>
            </p:extLst>
          </p:nvPr>
        </p:nvGraphicFramePr>
        <p:xfrm>
          <a:off x="4751512" y="3645024"/>
          <a:ext cx="4392488" cy="2880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pic>
        <p:nvPicPr>
          <p:cNvPr id="38" name="Рисунок 37" descr="жкх 1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164288" y="5665445"/>
            <a:ext cx="2123728" cy="1192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26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2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object 10"/>
          <p:cNvSpPr/>
          <p:nvPr/>
        </p:nvSpPr>
        <p:spPr>
          <a:xfrm>
            <a:off x="323528" y="0"/>
            <a:ext cx="9001000" cy="83671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1560" y="116632"/>
            <a:ext cx="7920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НАПРАВЛЕНИЯ  РАСХОДОВ   МУНИЦИПАЛЬНЫХ  ПРОГРАММ</a:t>
            </a:r>
            <a:r>
              <a:rPr lang="ru-RU" dirty="0" smtClean="0">
                <a:latin typeface="Bookman Old Style" pitchFamily="18" charset="0"/>
              </a:rPr>
              <a:t> </a:t>
            </a:r>
            <a:endParaRPr lang="ru-RU" dirty="0">
              <a:latin typeface="Bookman Old Style" pitchFamily="18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2575191"/>
              </p:ext>
            </p:extLst>
          </p:nvPr>
        </p:nvGraphicFramePr>
        <p:xfrm>
          <a:off x="0" y="836711"/>
          <a:ext cx="9144000" cy="5913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0"/>
              </a:tblGrid>
              <a:tr h="2647965">
                <a:tc>
                  <a:txBody>
                    <a:bodyPr/>
                    <a:lstStyle/>
                    <a:p>
                      <a:r>
                        <a:rPr lang="ru-RU" sz="1400" b="0" u="sng" dirty="0" smtClean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Schoolbook" panose="02040604050505020304" pitchFamily="18" charset="0"/>
                        </a:rPr>
                        <a:t>СОЦИАЛЬНАЯ  НАПРАВЛЕННОСТЬ</a:t>
                      </a:r>
                      <a:r>
                        <a:rPr lang="ru-RU" sz="1400" b="0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Schoolbook" panose="02040604050505020304" pitchFamily="18" charset="0"/>
                        </a:rPr>
                        <a:t>:    </a:t>
                      </a: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Century Schoolbook" panose="02040604050505020304" pitchFamily="18" charset="0"/>
                        </a:rPr>
                        <a:t>214</a:t>
                      </a:r>
                      <a:r>
                        <a:rPr lang="ru-RU" sz="1400" b="1" baseline="0" dirty="0" smtClean="0">
                          <a:solidFill>
                            <a:schemeClr val="bg1"/>
                          </a:solidFill>
                          <a:effectLst/>
                          <a:latin typeface="Century Schoolbook" panose="02040604050505020304" pitchFamily="18" charset="0"/>
                        </a:rPr>
                        <a:t> 915,9</a:t>
                      </a: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Century Schoolbook" panose="02040604050505020304" pitchFamily="18" charset="0"/>
                        </a:rPr>
                        <a:t> тыс. рублей или 79,3 %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400" b="0" baseline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Schoolbook" panose="02040604050505020304" pitchFamily="18" charset="0"/>
                        </a:rPr>
                        <a:t> </a:t>
                      </a:r>
                      <a:r>
                        <a:rPr lang="ru-RU" sz="1400" b="0" baseline="0" dirty="0" smtClean="0">
                          <a:solidFill>
                            <a:schemeClr val="bg1"/>
                          </a:solidFill>
                          <a:effectLst/>
                          <a:latin typeface="Century Schoolbook" panose="02040604050505020304" pitchFamily="18" charset="0"/>
                        </a:rPr>
                        <a:t>«Развитие системы образования  и молодежной политики в муниципальном образовании «Холм-Жирковский район Смоленской области» - </a:t>
                      </a:r>
                      <a:r>
                        <a:rPr lang="ru-RU" sz="1400" b="1" baseline="0" dirty="0" smtClean="0">
                          <a:solidFill>
                            <a:schemeClr val="bg1"/>
                          </a:solidFill>
                          <a:effectLst/>
                          <a:latin typeface="Century Schoolbook" panose="02040604050505020304" pitchFamily="18" charset="0"/>
                        </a:rPr>
                        <a:t>156 017,5 тыс. руб.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400" b="0" baseline="0" dirty="0" smtClean="0">
                          <a:solidFill>
                            <a:schemeClr val="bg1"/>
                          </a:solidFill>
                          <a:effectLst/>
                          <a:latin typeface="Century Schoolbook" panose="02040604050505020304" pitchFamily="18" charset="0"/>
                        </a:rPr>
                        <a:t> «Развитие культуры, спорта и туризма на территории муниципального образования «Холм-Жирковский район» Смоленской области» - </a:t>
                      </a:r>
                      <a:r>
                        <a:rPr lang="ru-RU" sz="1400" b="1" baseline="0" dirty="0" smtClean="0">
                          <a:solidFill>
                            <a:schemeClr val="bg1"/>
                          </a:solidFill>
                          <a:effectLst/>
                          <a:latin typeface="Century Schoolbook" panose="02040604050505020304" pitchFamily="18" charset="0"/>
                        </a:rPr>
                        <a:t>58 776,3 тыс. руб.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400" b="0" baseline="0" dirty="0" smtClean="0">
                          <a:solidFill>
                            <a:schemeClr val="bg1"/>
                          </a:solidFill>
                          <a:effectLst/>
                          <a:latin typeface="Century Schoolbook" panose="02040604050505020304" pitchFamily="18" charset="0"/>
                        </a:rPr>
                        <a:t>«Демографическое развитие муниципального образования «Холм-Жирковский  район» Смоленской области – </a:t>
                      </a:r>
                      <a:r>
                        <a:rPr lang="ru-RU" sz="1400" b="1" baseline="0" dirty="0" smtClean="0">
                          <a:solidFill>
                            <a:schemeClr val="bg1"/>
                          </a:solidFill>
                          <a:effectLst/>
                          <a:latin typeface="Century Schoolbook" panose="02040604050505020304" pitchFamily="18" charset="0"/>
                        </a:rPr>
                        <a:t>20,0 тыс. руб.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400" b="0" baseline="0" dirty="0" smtClean="0">
                          <a:solidFill>
                            <a:schemeClr val="bg1"/>
                          </a:solidFill>
                          <a:effectLst/>
                          <a:latin typeface="Century Schoolbook" panose="02040604050505020304" pitchFamily="18" charset="0"/>
                        </a:rPr>
                        <a:t>«Доступная среда на территории муниципального образования «Холм-Жирковский район» Смоленской области» - </a:t>
                      </a:r>
                      <a:r>
                        <a:rPr lang="ru-RU" sz="1400" b="1" baseline="0" dirty="0" smtClean="0">
                          <a:solidFill>
                            <a:schemeClr val="bg1"/>
                          </a:solidFill>
                          <a:effectLst/>
                          <a:latin typeface="Century Schoolbook" panose="02040604050505020304" pitchFamily="18" charset="0"/>
                        </a:rPr>
                        <a:t>43,0 тыс. руб.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400" b="0" baseline="0" dirty="0" smtClean="0">
                          <a:solidFill>
                            <a:schemeClr val="bg1"/>
                          </a:solidFill>
                          <a:effectLst/>
                          <a:latin typeface="Century Schoolbook" panose="02040604050505020304" pitchFamily="18" charset="0"/>
                        </a:rPr>
                        <a:t>«Гражданско-патриотическое воспитание граждан муниципального образования «Холм-Жирковский район» Смоленской области» - </a:t>
                      </a:r>
                      <a:r>
                        <a:rPr lang="ru-RU" sz="1400" b="1" baseline="0" dirty="0" smtClean="0">
                          <a:solidFill>
                            <a:schemeClr val="bg1"/>
                          </a:solidFill>
                          <a:effectLst/>
                          <a:latin typeface="Century Schoolbook" panose="02040604050505020304" pitchFamily="18" charset="0"/>
                        </a:rPr>
                        <a:t>35,3 тыс. руб.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400" b="0" baseline="0" dirty="0" smtClean="0">
                          <a:solidFill>
                            <a:schemeClr val="bg1"/>
                          </a:solidFill>
                          <a:effectLst/>
                          <a:latin typeface="Century Schoolbook" panose="02040604050505020304" pitchFamily="18" charset="0"/>
                        </a:rPr>
                        <a:t>«Укрепление общественного здоровья» </a:t>
                      </a:r>
                      <a:r>
                        <a:rPr lang="ru-RU" sz="1400" b="1" baseline="0" dirty="0" smtClean="0">
                          <a:solidFill>
                            <a:schemeClr val="bg1"/>
                          </a:solidFill>
                          <a:effectLst/>
                          <a:latin typeface="Century Schoolbook" panose="02040604050505020304" pitchFamily="18" charset="0"/>
                        </a:rPr>
                        <a:t>– 23,8 тыс. руб.</a:t>
                      </a:r>
                      <a:endParaRPr lang="ru-RU" sz="1400" b="0" baseline="0" dirty="0" smtClean="0">
                        <a:solidFill>
                          <a:schemeClr val="bg1"/>
                        </a:solidFill>
                        <a:effectLst/>
                        <a:latin typeface="Century Schoolbook" panose="02040604050505020304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3399FF">
                            <a:tint val="66000"/>
                            <a:satMod val="160000"/>
                          </a:srgbClr>
                        </a:gs>
                        <a:gs pos="50000">
                          <a:srgbClr val="3399FF">
                            <a:tint val="44500"/>
                            <a:satMod val="160000"/>
                          </a:srgbClr>
                        </a:gs>
                        <a:gs pos="100000">
                          <a:srgbClr val="33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943528">
                <a:tc>
                  <a:txBody>
                    <a:bodyPr/>
                    <a:lstStyle/>
                    <a:p>
                      <a:pPr algn="just"/>
                      <a:r>
                        <a:rPr lang="ru-RU" sz="1400" u="sng" dirty="0" smtClean="0">
                          <a:solidFill>
                            <a:srgbClr val="0033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Schoolbook" panose="02040604050505020304" pitchFamily="18" charset="0"/>
                        </a:rPr>
                        <a:t>ПОДДЕРЖКА  ОТРАСЛЕЙ  ЭКОНОМИКИ: </a:t>
                      </a:r>
                      <a:r>
                        <a:rPr lang="ru-RU" sz="1400" u="none" baseline="0" dirty="0" smtClean="0">
                          <a:solidFill>
                            <a:srgbClr val="003300"/>
                          </a:solidFill>
                          <a:effectLst/>
                          <a:latin typeface="Century Schoolbook" panose="02040604050505020304" pitchFamily="18" charset="0"/>
                        </a:rPr>
                        <a:t>  </a:t>
                      </a:r>
                      <a:r>
                        <a:rPr lang="ru-RU" sz="1400" b="1" u="none" baseline="0" dirty="0" smtClean="0">
                          <a:solidFill>
                            <a:srgbClr val="003300"/>
                          </a:solidFill>
                          <a:effectLst/>
                          <a:latin typeface="Century Schoolbook" panose="02040604050505020304" pitchFamily="18" charset="0"/>
                        </a:rPr>
                        <a:t>2 254,0 тыс. рублей или 0,8 %</a:t>
                      </a:r>
                      <a:endParaRPr lang="ru-RU" sz="1400" b="1" u="sng" dirty="0" smtClean="0">
                        <a:solidFill>
                          <a:srgbClr val="0033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entury Schoolbook" panose="02040604050505020304" pitchFamily="18" charset="0"/>
                      </a:endParaRP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  <a:effectLst/>
                          <a:latin typeface="Century Schoolbook" panose="02040604050505020304" pitchFamily="18" charset="0"/>
                        </a:rPr>
                        <a:t>«Поддержка пассажирского транспорта  общего пользования в муниципальном образовании «Холм-Жирковский район» Смоленской области» - </a:t>
                      </a:r>
                      <a:r>
                        <a:rPr lang="ru-RU" sz="1400" b="1" baseline="0" dirty="0" smtClean="0">
                          <a:solidFill>
                            <a:schemeClr val="bg1"/>
                          </a:solidFill>
                          <a:effectLst/>
                          <a:latin typeface="Century Schoolbook" panose="02040604050505020304" pitchFamily="18" charset="0"/>
                        </a:rPr>
                        <a:t>1 554,0 тыс. руб.</a:t>
                      </a:r>
                      <a:endParaRPr lang="ru-RU" sz="1400" baseline="0" dirty="0" smtClean="0">
                        <a:solidFill>
                          <a:schemeClr val="bg1"/>
                        </a:solidFill>
                        <a:effectLst/>
                        <a:latin typeface="Century Schoolbook" panose="02040604050505020304" pitchFamily="18" charset="0"/>
                      </a:endParaRP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  <a:effectLst/>
                          <a:latin typeface="Century Schoolbook" panose="02040604050505020304" pitchFamily="18" charset="0"/>
                        </a:rPr>
                        <a:t>«Развитие  сельского хозяйства в муниципальном образовании «Холм-Жирковский район»-</a:t>
                      </a:r>
                      <a:r>
                        <a:rPr lang="ru-RU" sz="1400" b="1" baseline="0" dirty="0" smtClean="0">
                          <a:solidFill>
                            <a:schemeClr val="bg1"/>
                          </a:solidFill>
                          <a:effectLst/>
                          <a:latin typeface="Century Schoolbook" panose="02040604050505020304" pitchFamily="18" charset="0"/>
                        </a:rPr>
                        <a:t>700,0 </a:t>
                      </a:r>
                      <a:r>
                        <a:rPr lang="ru-RU" sz="1400" b="1" baseline="0" dirty="0" err="1" smtClean="0">
                          <a:solidFill>
                            <a:schemeClr val="bg1"/>
                          </a:solidFill>
                          <a:effectLst/>
                          <a:latin typeface="Century Schoolbook" panose="02040604050505020304" pitchFamily="18" charset="0"/>
                        </a:rPr>
                        <a:t>тыс.р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Century Schoolbook" panose="02040604050505020304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CC99">
                            <a:tint val="66000"/>
                            <a:satMod val="160000"/>
                          </a:srgbClr>
                        </a:gs>
                        <a:gs pos="50000">
                          <a:srgbClr val="00CC99">
                            <a:tint val="44500"/>
                            <a:satMod val="160000"/>
                          </a:srgbClr>
                        </a:gs>
                        <a:gs pos="100000">
                          <a:srgbClr val="00CC99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1582692">
                <a:tc>
                  <a:txBody>
                    <a:bodyPr/>
                    <a:lstStyle/>
                    <a:p>
                      <a:pPr algn="l"/>
                      <a:r>
                        <a:rPr lang="ru-RU" sz="1400" b="0" u="sng" dirty="0" smtClean="0">
                          <a:solidFill>
                            <a:srgbClr val="FF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man Old Style" pitchFamily="18" charset="0"/>
                        </a:rPr>
                        <a:t>МУНИЦИПАЛЬНОЕ</a:t>
                      </a:r>
                      <a:r>
                        <a:rPr lang="ru-RU" sz="1400" b="0" u="sng" baseline="0" dirty="0" smtClean="0">
                          <a:solidFill>
                            <a:srgbClr val="FF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man Old Style" pitchFamily="18" charset="0"/>
                        </a:rPr>
                        <a:t>  УПРАВЛЕНИЕ</a:t>
                      </a:r>
                      <a:r>
                        <a:rPr lang="ru-RU" sz="1400" b="1" u="sng" dirty="0" smtClean="0">
                          <a:solidFill>
                            <a:srgbClr val="FF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man Old Style" pitchFamily="18" charset="0"/>
                        </a:rPr>
                        <a:t>: </a:t>
                      </a:r>
                      <a:r>
                        <a:rPr lang="ru-RU" sz="1400" b="1" u="none" baseline="0" dirty="0" smtClean="0">
                          <a:solidFill>
                            <a:srgbClr val="FF6600"/>
                          </a:solidFill>
                          <a:effectLst/>
                          <a:latin typeface="Bookman Old Style" pitchFamily="18" charset="0"/>
                        </a:rPr>
                        <a:t>     </a:t>
                      </a:r>
                      <a:r>
                        <a:rPr lang="ru-RU" sz="1400" b="1" u="none" dirty="0" smtClean="0">
                          <a:solidFill>
                            <a:schemeClr val="bg1"/>
                          </a:solidFill>
                          <a:effectLst/>
                          <a:latin typeface="Bookman Old Style" pitchFamily="18" charset="0"/>
                        </a:rPr>
                        <a:t>53</a:t>
                      </a:r>
                      <a:r>
                        <a:rPr lang="ru-RU" sz="1400" b="1" u="none" baseline="0" dirty="0" smtClean="0">
                          <a:solidFill>
                            <a:schemeClr val="bg1"/>
                          </a:solidFill>
                          <a:effectLst/>
                          <a:latin typeface="Bookman Old Style" pitchFamily="18" charset="0"/>
                        </a:rPr>
                        <a:t> 620,1</a:t>
                      </a:r>
                      <a:r>
                        <a:rPr lang="ru-RU" sz="1400" b="1" u="none" dirty="0" smtClean="0">
                          <a:solidFill>
                            <a:schemeClr val="bg1"/>
                          </a:solidFill>
                          <a:effectLst/>
                          <a:latin typeface="Bookman Old Style" pitchFamily="18" charset="0"/>
                        </a:rPr>
                        <a:t> тыс. рублей или 19,8 %</a:t>
                      </a:r>
                      <a:endParaRPr lang="ru-RU" sz="1400" b="1" u="sng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man Old Style" pitchFamily="18" charset="0"/>
                      </a:endParaRP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  <a:latin typeface="Bookman Old Style" pitchFamily="18" charset="0"/>
                        </a:rPr>
                        <a:t>«Создание условий для эффективного управления  муниципальным образованием «Холм-Жирковский район» Смоленской области»- </a:t>
                      </a: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Bookman Old Style" pitchFamily="18" charset="0"/>
                        </a:rPr>
                        <a:t>24</a:t>
                      </a:r>
                      <a:r>
                        <a:rPr lang="ru-RU" sz="1400" b="1" baseline="0" dirty="0" smtClean="0">
                          <a:solidFill>
                            <a:schemeClr val="bg1"/>
                          </a:solidFill>
                          <a:effectLst/>
                          <a:latin typeface="Bookman Old Style" pitchFamily="18" charset="0"/>
                        </a:rPr>
                        <a:t> 385,4 тыс. руб.</a:t>
                      </a:r>
                      <a:endParaRPr lang="ru-RU" sz="1400" dirty="0" smtClean="0">
                        <a:solidFill>
                          <a:schemeClr val="bg1"/>
                        </a:solidFill>
                        <a:effectLst/>
                        <a:latin typeface="Bookman Old Style" pitchFamily="18" charset="0"/>
                      </a:endParaRP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  <a:latin typeface="Bookman Old Style" pitchFamily="18" charset="0"/>
                        </a:rPr>
                        <a:t>«Создание условий для эффективного управления  муниципальными финансами в муниципальном образовании «Холм-Жирковский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  <a:effectLst/>
                          <a:latin typeface="Bookman Old Style" pitchFamily="18" charset="0"/>
                        </a:rPr>
                        <a:t> район» Смоленской области»-</a:t>
                      </a:r>
                      <a:r>
                        <a:rPr lang="ru-RU" sz="1400" b="1" baseline="0" dirty="0" smtClean="0">
                          <a:solidFill>
                            <a:schemeClr val="bg1"/>
                          </a:solidFill>
                          <a:effectLst/>
                          <a:latin typeface="Bookman Old Style" pitchFamily="18" charset="0"/>
                        </a:rPr>
                        <a:t>28 037,7 тыс. руб.</a:t>
                      </a:r>
                      <a:endParaRPr lang="ru-RU" sz="1400" baseline="0" dirty="0" smtClean="0">
                        <a:solidFill>
                          <a:schemeClr val="bg1"/>
                        </a:solidFill>
                        <a:effectLst/>
                        <a:latin typeface="Bookman Old Style" pitchFamily="18" charset="0"/>
                      </a:endParaRP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  <a:effectLst/>
                          <a:latin typeface="Bookman Old Style" pitchFamily="18" charset="0"/>
                        </a:rPr>
                        <a:t>«Управление муниципальным имуществом и земельными ресурсами муниципального образования «Холм-Жирковский район» Смоленской области»</a:t>
                      </a:r>
                      <a:r>
                        <a:rPr lang="ru-RU" sz="1400" b="1" baseline="0" dirty="0" smtClean="0">
                          <a:solidFill>
                            <a:schemeClr val="bg1"/>
                          </a:solidFill>
                          <a:effectLst/>
                          <a:latin typeface="Bookman Old Style" pitchFamily="18" charset="0"/>
                        </a:rPr>
                        <a:t> - 1 197,0 тыс. руб.</a:t>
                      </a:r>
                      <a:endParaRPr lang="ru-RU" sz="14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FFFF99">
                            <a:shade val="30000"/>
                            <a:satMod val="115000"/>
                          </a:srgbClr>
                        </a:gs>
                        <a:gs pos="50000">
                          <a:srgbClr val="FFFF99">
                            <a:shade val="67500"/>
                            <a:satMod val="115000"/>
                          </a:srgbClr>
                        </a:gs>
                        <a:gs pos="100000">
                          <a:srgbClr val="FFFF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730472">
                <a:tc>
                  <a:txBody>
                    <a:bodyPr/>
                    <a:lstStyle/>
                    <a:p>
                      <a:r>
                        <a:rPr lang="ru-RU" sz="1400" u="sng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man Old Style" pitchFamily="18" charset="0"/>
                        </a:rPr>
                        <a:t>ОБЕСПЕЧЕНИЕ БЕЗОПАСНЫХ УСЛОВИЙ ЖИЗНЕДЕЯТЕЛЬНОСТИ:</a:t>
                      </a:r>
                      <a:r>
                        <a:rPr lang="ru-RU" sz="1400" b="1" u="none" dirty="0" smtClean="0">
                          <a:solidFill>
                            <a:schemeClr val="bg1"/>
                          </a:solidFill>
                          <a:effectLst/>
                          <a:latin typeface="Bookman Old Style" pitchFamily="18" charset="0"/>
                        </a:rPr>
                        <a:t>25,6 тыс. рублей или 0,1%</a:t>
                      </a:r>
                      <a:endParaRPr lang="ru-RU" sz="1400" b="1" u="sng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man Old Style" pitchFamily="18" charset="0"/>
                      </a:endParaRP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  <a:latin typeface="Bookman Old Style" pitchFamily="18" charset="0"/>
                        </a:rPr>
                        <a:t>«Создание условий для обеспечения безопасности жизнедеятельности  населения муниципального образования «Холм-Жирковский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  <a:effectLst/>
                          <a:latin typeface="Bookman Old Style" pitchFamily="18" charset="0"/>
                        </a:rPr>
                        <a:t> район» Смоленской области» - </a:t>
                      </a:r>
                      <a:r>
                        <a:rPr lang="ru-RU" sz="1400" b="1" baseline="0" dirty="0" smtClean="0">
                          <a:solidFill>
                            <a:schemeClr val="bg1"/>
                          </a:solidFill>
                          <a:effectLst/>
                          <a:latin typeface="Bookman Old Style" pitchFamily="18" charset="0"/>
                        </a:rPr>
                        <a:t>25,6 тыс. руб.</a:t>
                      </a:r>
                      <a:endParaRPr lang="ru-RU" sz="1400" baseline="0" dirty="0" smtClean="0">
                        <a:solidFill>
                          <a:schemeClr val="bg1"/>
                        </a:solidFill>
                        <a:effectLst/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FFCC99">
                            <a:shade val="30000"/>
                            <a:satMod val="115000"/>
                          </a:srgbClr>
                        </a:gs>
                        <a:gs pos="50000">
                          <a:srgbClr val="FFCC99">
                            <a:shade val="67500"/>
                            <a:satMod val="115000"/>
                          </a:srgbClr>
                        </a:gs>
                        <a:gs pos="100000">
                          <a:srgbClr val="FFCC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0" y="602596"/>
            <a:ext cx="9144000" cy="234115"/>
          </a:xfrm>
          <a:prstGeom prst="rect">
            <a:avLst/>
          </a:prstGeom>
          <a:solidFill>
            <a:srgbClr val="9966FF"/>
          </a:solidFill>
          <a:ln w="19050">
            <a:solidFill>
              <a:srgbClr val="66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latin typeface="Century Schoolbook" panose="02040604050505020304" pitchFamily="18" charset="0"/>
              </a:rPr>
              <a:t>Расходы в рамках муниципальных программ за 2020 год  - </a:t>
            </a:r>
            <a:r>
              <a:rPr lang="ru-RU" sz="1600" b="1" dirty="0" smtClean="0">
                <a:latin typeface="Century Schoolbook" panose="02040604050505020304" pitchFamily="18" charset="0"/>
              </a:rPr>
              <a:t>270 815,6 </a:t>
            </a:r>
            <a:r>
              <a:rPr lang="ru-RU" sz="1600" dirty="0" smtClean="0">
                <a:latin typeface="Century Schoolbook" panose="02040604050505020304" pitchFamily="18" charset="0"/>
              </a:rPr>
              <a:t>тыс. руб., в т.ч</a:t>
            </a:r>
            <a:r>
              <a:rPr lang="ru-RU" sz="1600" dirty="0" smtClean="0">
                <a:latin typeface="Bookman Old Style" pitchFamily="18" charset="0"/>
              </a:rPr>
              <a:t>. </a:t>
            </a:r>
            <a:endParaRPr lang="ru-RU" sz="1600" dirty="0">
              <a:latin typeface="Bookman Old Style" pitchFamily="18" charset="0"/>
            </a:endParaRPr>
          </a:p>
        </p:txBody>
      </p:sp>
      <p:sp>
        <p:nvSpPr>
          <p:cNvPr id="10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107504" y="6668806"/>
            <a:ext cx="3657600" cy="189194"/>
          </a:xfr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100000">
                <a:srgbClr val="3366CC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26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2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512" y="116632"/>
            <a:ext cx="3600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6" name="object 4"/>
          <p:cNvSpPr/>
          <p:nvPr/>
        </p:nvSpPr>
        <p:spPr>
          <a:xfrm>
            <a:off x="3707904" y="0"/>
            <a:ext cx="5436096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rgbClr val="23538D"/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pPr algn="r"/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«Создание условий для эффективного   </a:t>
            </a:r>
          </a:p>
          <a:p>
            <a:pPr algn="r"/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управления муниципальным образованием     </a:t>
            </a:r>
          </a:p>
          <a:p>
            <a:pPr algn="r"/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«Холм-Жирковский район» Смоленской области»</a:t>
            </a:r>
            <a:endParaRPr lang="ru-RU"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7" name="Рисунок 6" descr="ОМУ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79912" y="116632"/>
            <a:ext cx="920231" cy="576064"/>
          </a:xfrm>
          <a:prstGeom prst="rect">
            <a:avLst/>
          </a:prstGeom>
        </p:spPr>
      </p:pic>
      <p:sp>
        <p:nvSpPr>
          <p:cNvPr id="8" name="Текст 2"/>
          <p:cNvSpPr txBox="1">
            <a:spLocks/>
          </p:cNvSpPr>
          <p:nvPr/>
        </p:nvSpPr>
        <p:spPr>
          <a:xfrm>
            <a:off x="107504" y="836712"/>
            <a:ext cx="9036496" cy="504055"/>
          </a:xfrm>
          <a:prstGeom prst="rect">
            <a:avLst/>
          </a:prstGeom>
          <a:solidFill>
            <a:srgbClr val="CCFFFF"/>
          </a:solidFill>
          <a:ln>
            <a:solidFill>
              <a:srgbClr val="33CCCC"/>
            </a:solidFill>
          </a:ln>
        </p:spPr>
        <p:txBody>
          <a:bodyPr>
            <a:noAutofit/>
          </a:bodyPr>
          <a:lstStyle/>
          <a:p>
            <a:pPr marL="342900" lvl="0" indent="-342900" algn="just">
              <a:spcBef>
                <a:spcPct val="20000"/>
              </a:spcBef>
              <a:defRPr/>
            </a:pPr>
            <a:r>
              <a:rPr lang="ru-RU" sz="1300" b="1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sz="1300" b="1" dirty="0" smtClean="0">
                <a:solidFill>
                  <a:srgbClr val="000099"/>
                </a:solidFill>
                <a:latin typeface="Bookman Old Style" pitchFamily="18" charset="0"/>
              </a:rPr>
              <a:t>: 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Создание условий для функционирования органов местного самоуправления муниципального образования «Холм-Жирковский район» Смоленской области.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Bookman Old Style" pitchFamily="18" charset="0"/>
            </a:endParaRPr>
          </a:p>
        </p:txBody>
      </p:sp>
      <p:sp>
        <p:nvSpPr>
          <p:cNvPr id="9" name="Содержимое 11"/>
          <p:cNvSpPr txBox="1">
            <a:spLocks/>
          </p:cNvSpPr>
          <p:nvPr/>
        </p:nvSpPr>
        <p:spPr>
          <a:xfrm>
            <a:off x="107504" y="1359933"/>
            <a:ext cx="6120680" cy="484893"/>
          </a:xfrm>
          <a:prstGeom prst="rect">
            <a:avLst/>
          </a:prstGeom>
          <a:solidFill>
            <a:srgbClr val="CCFFFF"/>
          </a:solidFill>
          <a:ln w="9525" cap="flat" cmpd="sng" algn="ctr">
            <a:solidFill>
              <a:srgbClr val="33CCCC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algn="just"/>
            <a:r>
              <a:rPr lang="ru-RU" sz="1300" b="1" noProof="0" dirty="0" smtClean="0">
                <a:solidFill>
                  <a:srgbClr val="000099"/>
                </a:solidFill>
                <a:latin typeface="Book Antiqua" pitchFamily="18" charset="0"/>
              </a:rPr>
              <a:t>   </a:t>
            </a:r>
            <a:r>
              <a:rPr lang="ru-RU" sz="1200" b="1" dirty="0" smtClean="0">
                <a:solidFill>
                  <a:srgbClr val="0000CC"/>
                </a:solidFill>
                <a:latin typeface="Bookman Old Style" pitchFamily="18" charset="0"/>
              </a:rPr>
              <a:t>В 2020 </a:t>
            </a:r>
            <a:r>
              <a:rPr lang="ru-RU" sz="1200" dirty="0" smtClean="0">
                <a:solidFill>
                  <a:srgbClr val="0000CC"/>
                </a:solidFill>
                <a:latin typeface="Bookman Old Style" pitchFamily="18" charset="0"/>
              </a:rPr>
              <a:t>году на реализацию программы было направлено  </a:t>
            </a:r>
            <a:r>
              <a:rPr lang="ru-RU" sz="1200" b="1" dirty="0" smtClean="0">
                <a:solidFill>
                  <a:srgbClr val="0000CC"/>
                </a:solidFill>
                <a:latin typeface="Bookman Old Style" pitchFamily="18" charset="0"/>
              </a:rPr>
              <a:t>24 385,4 </a:t>
            </a:r>
            <a:r>
              <a:rPr lang="ru-RU" sz="1200" dirty="0" smtClean="0">
                <a:solidFill>
                  <a:srgbClr val="0000CC"/>
                </a:solidFill>
                <a:latin typeface="Bookman Old Style" pitchFamily="18" charset="0"/>
              </a:rPr>
              <a:t>тыс. рублей или </a:t>
            </a:r>
            <a:r>
              <a:rPr lang="ru-RU" sz="1200" b="1" dirty="0" smtClean="0">
                <a:solidFill>
                  <a:srgbClr val="0000CC"/>
                </a:solidFill>
                <a:latin typeface="Bookman Old Style" pitchFamily="18" charset="0"/>
              </a:rPr>
              <a:t>96,2 %</a:t>
            </a:r>
            <a:r>
              <a:rPr lang="ru-RU" sz="1200" dirty="0" smtClean="0">
                <a:solidFill>
                  <a:srgbClr val="0000CC"/>
                </a:solidFill>
                <a:latin typeface="Bookman Old Style" pitchFamily="18" charset="0"/>
              </a:rPr>
              <a:t> к годовому плану (</a:t>
            </a:r>
            <a:r>
              <a:rPr lang="ru-RU" sz="1200" b="1" dirty="0" smtClean="0">
                <a:solidFill>
                  <a:srgbClr val="0000CC"/>
                </a:solidFill>
                <a:latin typeface="Bookman Old Style" pitchFamily="18" charset="0"/>
              </a:rPr>
              <a:t>25 385,4 </a:t>
            </a:r>
            <a:r>
              <a:rPr lang="ru-RU" sz="1200" dirty="0" smtClean="0">
                <a:solidFill>
                  <a:srgbClr val="0000CC"/>
                </a:solidFill>
                <a:latin typeface="Bookman Old Style" pitchFamily="18" charset="0"/>
              </a:rPr>
              <a:t>тыс. рублей), в том числе: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Bookman Old Style" pitchFamily="18" charset="0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0804143"/>
              </p:ext>
            </p:extLst>
          </p:nvPr>
        </p:nvGraphicFramePr>
        <p:xfrm>
          <a:off x="107504" y="2276873"/>
          <a:ext cx="5040560" cy="45811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36191"/>
                <a:gridCol w="1404369"/>
              </a:tblGrid>
              <a:tr h="548788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Подпрограммы и основные мероприятия</a:t>
                      </a:r>
                      <a:endParaRPr lang="ru-RU" sz="140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Сумма,</a:t>
                      </a:r>
                      <a:r>
                        <a:rPr lang="ru-RU" sz="14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 тыс.руб.</a:t>
                      </a:r>
                      <a:endParaRPr lang="ru-RU" sz="140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99FF"/>
                    </a:solidFill>
                  </a:tcPr>
                </a:tc>
              </a:tr>
              <a:tr h="391047">
                <a:tc>
                  <a:txBody>
                    <a:bodyPr/>
                    <a:lstStyle/>
                    <a:p>
                      <a:pPr algn="just"/>
                      <a:r>
                        <a:rPr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Обеспечивающая подпрограмма</a:t>
                      </a:r>
                      <a:endParaRPr lang="ru-RU" sz="1400" b="0" kern="1200" dirty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noProof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19 286,1</a:t>
                      </a:r>
                      <a:endParaRPr lang="ru-RU" sz="1400" b="1" noProof="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99CCFF"/>
                    </a:solidFill>
                  </a:tcPr>
                </a:tc>
              </a:tr>
              <a:tr h="548788">
                <a:tc>
                  <a:txBody>
                    <a:bodyPr/>
                    <a:lstStyle/>
                    <a:p>
                      <a:pPr marL="0" algn="just" defTabSz="914400" rtl="0" eaLnBrk="1" latinLnBrk="0" hangingPunct="1"/>
                      <a:r>
                        <a:rPr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Информационная</a:t>
                      </a:r>
                      <a:r>
                        <a:rPr lang="ru-RU" sz="14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политика и работа с общественностью</a:t>
                      </a:r>
                      <a:endParaRPr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b="1" kern="1200" noProof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319,6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548788">
                <a:tc>
                  <a:txBody>
                    <a:bodyPr/>
                    <a:lstStyle/>
                    <a:p>
                      <a:pPr marL="0" algn="just" defTabSz="914400" rtl="0" eaLnBrk="1" latinLnBrk="0" hangingPunct="1"/>
                      <a:r>
                        <a:rPr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Развитие малого и среднего предпринимательства</a:t>
                      </a:r>
                    </a:p>
                  </a:txBody>
                  <a:tcP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b="1" kern="1200" noProof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33,5</a:t>
                      </a:r>
                    </a:p>
                  </a:txBody>
                  <a:tcPr>
                    <a:solidFill>
                      <a:srgbClr val="99CCFF"/>
                    </a:solidFill>
                  </a:tcPr>
                </a:tc>
              </a:tr>
              <a:tr h="599529">
                <a:tc>
                  <a:txBody>
                    <a:bodyPr/>
                    <a:lstStyle/>
                    <a:p>
                      <a:pPr marL="0" algn="just" defTabSz="914400" rtl="0" eaLnBrk="1" latinLnBrk="0" hangingPunct="1"/>
                      <a:r>
                        <a:rPr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Обеспечение</a:t>
                      </a:r>
                      <a:r>
                        <a:rPr lang="ru-RU" sz="14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реализации переданных государственных полномочий </a:t>
                      </a:r>
                      <a:endParaRPr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b="1" kern="1200" noProof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579,8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599529">
                <a:tc>
                  <a:txBody>
                    <a:bodyPr/>
                    <a:lstStyle/>
                    <a:p>
                      <a:pPr marL="0" algn="just" defTabSz="914400" rtl="0" eaLnBrk="1" latinLnBrk="0" hangingPunct="1"/>
                      <a:r>
                        <a:rPr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Обеспечение взаимодействия с некоммерческими организациями</a:t>
                      </a:r>
                    </a:p>
                  </a:txBody>
                  <a:tcP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b="1" kern="1200" noProof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474,0</a:t>
                      </a:r>
                    </a:p>
                  </a:txBody>
                  <a:tcPr>
                    <a:solidFill>
                      <a:srgbClr val="99CCFF"/>
                    </a:solidFill>
                  </a:tcPr>
                </a:tc>
              </a:tr>
              <a:tr h="745132">
                <a:tc>
                  <a:txBody>
                    <a:bodyPr/>
                    <a:lstStyle/>
                    <a:p>
                      <a:pPr marL="0" algn="just" defTabSz="914400" rtl="0" eaLnBrk="1" latinLnBrk="0" hangingPunct="1"/>
                      <a:r>
                        <a:rPr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Оказание  мер социальной поддержки отдельным категориям граждан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b="1" kern="1200" noProof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3 680,0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599529">
                <a:tc>
                  <a:txBody>
                    <a:bodyPr/>
                    <a:lstStyle/>
                    <a:p>
                      <a:pPr marL="0" algn="just" defTabSz="914400" rtl="0" eaLnBrk="1" latinLnBrk="0" hangingPunct="1"/>
                      <a:r>
                        <a:rPr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Обеспечение</a:t>
                      </a:r>
                      <a:r>
                        <a:rPr lang="ru-RU" sz="14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сохранности документов  Архивного фонда РФ</a:t>
                      </a:r>
                      <a:endParaRPr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b="1" kern="1200" noProof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12,4</a:t>
                      </a:r>
                    </a:p>
                  </a:txBody>
                  <a:tcPr>
                    <a:solidFill>
                      <a:srgbClr val="99CCFF"/>
                    </a:solidFill>
                  </a:tcPr>
                </a:tc>
              </a:tr>
            </a:tbl>
          </a:graphicData>
        </a:graphic>
      </p:graphicFrame>
      <p:sp>
        <p:nvSpPr>
          <p:cNvPr id="12" name="Прямоугольная выноска 11"/>
          <p:cNvSpPr/>
          <p:nvPr/>
        </p:nvSpPr>
        <p:spPr>
          <a:xfrm>
            <a:off x="5255568" y="2708920"/>
            <a:ext cx="3888432" cy="504056"/>
          </a:xfrm>
          <a:prstGeom prst="wedgeRectCallout">
            <a:avLst>
              <a:gd name="adj1" fmla="val -20012"/>
              <a:gd name="adj2" fmla="val 99243"/>
            </a:avLst>
          </a:prstGeom>
          <a:solidFill>
            <a:srgbClr val="CCFFFF"/>
          </a:solidFill>
          <a:ln w="12700">
            <a:solidFill>
              <a:srgbClr val="33CCCC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Достижение уровня плановых значений муниципальной программы в 2020 году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0836657"/>
              </p:ext>
            </p:extLst>
          </p:nvPr>
        </p:nvGraphicFramePr>
        <p:xfrm>
          <a:off x="5364088" y="3501008"/>
          <a:ext cx="3600401" cy="32278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31922"/>
                <a:gridCol w="848875"/>
                <a:gridCol w="819604"/>
              </a:tblGrid>
              <a:tr h="576064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Наименование показателя</a:t>
                      </a:r>
                      <a:endParaRPr lang="ru-RU" sz="140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План</a:t>
                      </a:r>
                      <a:endParaRPr lang="ru-RU" sz="140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Факт</a:t>
                      </a:r>
                      <a:endParaRPr lang="ru-RU" sz="140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99FF"/>
                    </a:solidFill>
                  </a:tcPr>
                </a:tc>
              </a:tr>
              <a:tr h="785571">
                <a:tc>
                  <a:txBody>
                    <a:bodyPr/>
                    <a:lstStyle/>
                    <a:p>
                      <a:pPr algn="just"/>
                      <a:r>
                        <a:rPr lang="ru-RU" sz="12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Эффективность созданных условий  для органов местного самоуправления</a:t>
                      </a:r>
                      <a:endParaRPr lang="ru-RU" sz="1200" b="0" kern="1200" dirty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noProof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да</a:t>
                      </a:r>
                      <a:endParaRPr lang="ru-RU" sz="1200" noProof="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200" kern="1200" noProof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да</a:t>
                      </a: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</a:tr>
              <a:tr h="611000">
                <a:tc>
                  <a:txBody>
                    <a:bodyPr/>
                    <a:lstStyle/>
                    <a:p>
                      <a:pPr marL="0" algn="just" defTabSz="914400" rtl="0" eaLnBrk="1" latinLnBrk="0" hangingPunct="1"/>
                      <a:r>
                        <a:rPr lang="ru-RU" sz="12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Улучшение условий хранения архивных документов</a:t>
                      </a: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200" kern="1200" noProof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да</a:t>
                      </a: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200" kern="1200" noProof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да</a:t>
                      </a: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</a:tr>
              <a:tr h="1134714">
                <a:tc>
                  <a:txBody>
                    <a:bodyPr/>
                    <a:lstStyle/>
                    <a:p>
                      <a:pPr marL="0" algn="just" defTabSz="914400" rtl="0" eaLnBrk="1" latinLnBrk="0" hangingPunct="1"/>
                      <a:r>
                        <a:rPr lang="ru-RU" sz="12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Количество субъектов малого предпринимательства района  в расчете на 10 тыс. человек населения района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ru-RU" sz="1200" kern="1200" noProof="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endParaRPr lang="ru-RU" sz="1200" kern="1200" noProof="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ru-RU" sz="1200" kern="1200" noProof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233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ru-RU" sz="1200" kern="1200" noProof="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endParaRPr lang="ru-RU" sz="1200" kern="1200" noProof="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ru-RU" sz="1200" kern="1200" noProof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230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6" name="Прямоугольник 15"/>
          <p:cNvSpPr/>
          <p:nvPr/>
        </p:nvSpPr>
        <p:spPr>
          <a:xfrm>
            <a:off x="107504" y="1928058"/>
            <a:ext cx="6120680" cy="646331"/>
          </a:xfrm>
          <a:prstGeom prst="rect">
            <a:avLst/>
          </a:prstGeom>
          <a:solidFill>
            <a:srgbClr val="99CCFF"/>
          </a:solidFill>
          <a:ln w="12700">
            <a:solidFill>
              <a:srgbClr val="0033CC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200" dirty="0" smtClean="0">
                <a:solidFill>
                  <a:srgbClr val="0000CC"/>
                </a:solidFill>
                <a:latin typeface="Bookman Old Style" pitchFamily="18" charset="0"/>
              </a:rPr>
              <a:t>Муниципальная программа была профинансирована:</a:t>
            </a:r>
          </a:p>
          <a:p>
            <a:pPr algn="just"/>
            <a:r>
              <a:rPr lang="ru-RU" sz="1200" dirty="0" smtClean="0">
                <a:solidFill>
                  <a:srgbClr val="0000CC"/>
                </a:solidFill>
                <a:latin typeface="Bookman Old Style" pitchFamily="18" charset="0"/>
              </a:rPr>
              <a:t>-за счет  средств </a:t>
            </a:r>
            <a:r>
              <a:rPr lang="ru-RU" sz="1200" b="1" dirty="0" smtClean="0">
                <a:solidFill>
                  <a:srgbClr val="0000CC"/>
                </a:solidFill>
                <a:latin typeface="Bookman Old Style" pitchFamily="18" charset="0"/>
              </a:rPr>
              <a:t> бюджета района </a:t>
            </a:r>
            <a:r>
              <a:rPr lang="ru-RU" sz="1200" dirty="0" smtClean="0">
                <a:solidFill>
                  <a:srgbClr val="0000CC"/>
                </a:solidFill>
                <a:latin typeface="Bookman Old Style" pitchFamily="18" charset="0"/>
              </a:rPr>
              <a:t>в сумме </a:t>
            </a:r>
            <a:r>
              <a:rPr lang="ru-RU" sz="1200" b="1" dirty="0" smtClean="0">
                <a:solidFill>
                  <a:srgbClr val="0000CC"/>
                </a:solidFill>
                <a:latin typeface="Bookman Old Style" pitchFamily="18" charset="0"/>
              </a:rPr>
              <a:t>23 805,6 </a:t>
            </a:r>
            <a:r>
              <a:rPr lang="ru-RU" sz="1200" dirty="0" smtClean="0">
                <a:solidFill>
                  <a:srgbClr val="0000CC"/>
                </a:solidFill>
                <a:latin typeface="Bookman Old Style" pitchFamily="18" charset="0"/>
              </a:rPr>
              <a:t>тыс. руб.;</a:t>
            </a:r>
          </a:p>
          <a:p>
            <a:pPr algn="just">
              <a:buFontTx/>
              <a:buChar char="-"/>
            </a:pPr>
            <a:r>
              <a:rPr lang="ru-RU" sz="1200" dirty="0" smtClean="0">
                <a:solidFill>
                  <a:srgbClr val="0000CC"/>
                </a:solidFill>
                <a:latin typeface="Bookman Old Style" pitchFamily="18" charset="0"/>
              </a:rPr>
              <a:t>за счет средств </a:t>
            </a:r>
            <a:r>
              <a:rPr lang="ru-RU" sz="1200" b="1" dirty="0" smtClean="0">
                <a:solidFill>
                  <a:srgbClr val="0000CC"/>
                </a:solidFill>
                <a:latin typeface="Bookman Old Style" pitchFamily="18" charset="0"/>
              </a:rPr>
              <a:t>областного бюджета</a:t>
            </a:r>
            <a:r>
              <a:rPr lang="ru-RU" sz="1200" dirty="0" smtClean="0">
                <a:solidFill>
                  <a:srgbClr val="0000CC"/>
                </a:solidFill>
                <a:latin typeface="Bookman Old Style" pitchFamily="18" charset="0"/>
              </a:rPr>
              <a:t> в сумме </a:t>
            </a:r>
            <a:r>
              <a:rPr lang="ru-RU" sz="1200" b="1" dirty="0" smtClean="0">
                <a:solidFill>
                  <a:srgbClr val="0000CC"/>
                </a:solidFill>
                <a:latin typeface="Bookman Old Style" pitchFamily="18" charset="0"/>
              </a:rPr>
              <a:t>579,8 </a:t>
            </a:r>
            <a:r>
              <a:rPr lang="ru-RU" sz="1200" dirty="0" smtClean="0">
                <a:solidFill>
                  <a:srgbClr val="0000CC"/>
                </a:solidFill>
                <a:latin typeface="Bookman Old Style" pitchFamily="18" charset="0"/>
              </a:rPr>
              <a:t>тыс. руб.</a:t>
            </a:r>
          </a:p>
        </p:txBody>
      </p:sp>
      <p:pic>
        <p:nvPicPr>
          <p:cNvPr id="17" name="Рисунок 16" descr="руководство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82797" y="1232756"/>
            <a:ext cx="2781691" cy="158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26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2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6" name="object 4"/>
          <p:cNvSpPr/>
          <p:nvPr/>
        </p:nvSpPr>
        <p:spPr>
          <a:xfrm>
            <a:off x="3707904" y="0"/>
            <a:ext cx="5436096" cy="908720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rgbClr val="23538D"/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«Создание условий для эффективного  управления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муниципальными финансами в   муниципальным  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образованием «Холм-Жирковский район»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                    Смоленской   области»</a:t>
            </a:r>
            <a:endParaRPr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7" name="Рисунок 6" descr="долг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3968" y="332656"/>
            <a:ext cx="645644" cy="720080"/>
          </a:xfrm>
          <a:prstGeom prst="rect">
            <a:avLst/>
          </a:prstGeom>
        </p:spPr>
      </p:pic>
      <p:sp>
        <p:nvSpPr>
          <p:cNvPr id="8" name="Текст 2"/>
          <p:cNvSpPr txBox="1">
            <a:spLocks/>
          </p:cNvSpPr>
          <p:nvPr/>
        </p:nvSpPr>
        <p:spPr>
          <a:xfrm>
            <a:off x="107504" y="908720"/>
            <a:ext cx="9036496" cy="720080"/>
          </a:xfrm>
          <a:prstGeom prst="rect">
            <a:avLst/>
          </a:prstGeom>
          <a:solidFill>
            <a:srgbClr val="99CCFF"/>
          </a:solidFill>
          <a:ln>
            <a:solidFill>
              <a:srgbClr val="0033CC"/>
            </a:solidFill>
          </a:ln>
        </p:spPr>
        <p:txBody>
          <a:bodyPr>
            <a:noAutofit/>
          </a:bodyPr>
          <a:lstStyle/>
          <a:p>
            <a:pPr marL="342900" lvl="0" indent="-342900" algn="just">
              <a:spcBef>
                <a:spcPct val="20000"/>
              </a:spcBef>
              <a:defRPr/>
            </a:pPr>
            <a:r>
              <a:rPr lang="ru-RU" sz="1300" b="1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sz="1300" b="1" dirty="0" smtClean="0">
                <a:solidFill>
                  <a:srgbClr val="000099"/>
                </a:solidFill>
                <a:latin typeface="Bookman Old Style" pitchFamily="18" charset="0"/>
              </a:rPr>
              <a:t>:</a:t>
            </a:r>
            <a:r>
              <a:rPr lang="ru-RU" sz="1300" dirty="0" smtClean="0">
                <a:solidFill>
                  <a:srgbClr val="000099"/>
                </a:solidFill>
                <a:latin typeface="Bookman Old Style" pitchFamily="18" charset="0"/>
              </a:rPr>
              <a:t> создание условий для эффективного исполнения полномочий органов местного самоуправления</a:t>
            </a:r>
          </a:p>
          <a:p>
            <a:pPr marL="342900" lvl="0" indent="-342900" algn="just">
              <a:spcBef>
                <a:spcPct val="20000"/>
              </a:spcBef>
              <a:defRPr/>
            </a:pPr>
            <a:r>
              <a:rPr lang="ru-RU" sz="1300" dirty="0" smtClean="0">
                <a:solidFill>
                  <a:srgbClr val="000099"/>
                </a:solidFill>
                <a:latin typeface="Bookman Old Style" pitchFamily="18" charset="0"/>
              </a:rPr>
              <a:t>Холм-Жирковского района, обеспечение долгосрочной сбалансированности и устойчивости бюджетной</a:t>
            </a:r>
          </a:p>
          <a:p>
            <a:pPr marL="342900" lvl="0" indent="-342900" algn="just">
              <a:spcBef>
                <a:spcPct val="20000"/>
              </a:spcBef>
              <a:defRPr/>
            </a:pPr>
            <a:r>
              <a:rPr lang="ru-RU" sz="1300" dirty="0" smtClean="0">
                <a:solidFill>
                  <a:srgbClr val="000099"/>
                </a:solidFill>
                <a:latin typeface="Bookman Old Style" pitchFamily="18" charset="0"/>
              </a:rPr>
              <a:t>системы,  повышение качества управления муниципальными финансами.</a:t>
            </a:r>
            <a:endParaRPr kumimoji="0" lang="ru-RU" sz="1300" b="0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Bookman Old Style" pitchFamily="18" charset="0"/>
            </a:endParaRPr>
          </a:p>
        </p:txBody>
      </p:sp>
      <p:sp>
        <p:nvSpPr>
          <p:cNvPr id="9" name="Содержимое 11"/>
          <p:cNvSpPr txBox="1">
            <a:spLocks/>
          </p:cNvSpPr>
          <p:nvPr/>
        </p:nvSpPr>
        <p:spPr>
          <a:xfrm>
            <a:off x="107504" y="1700808"/>
            <a:ext cx="4392488" cy="720080"/>
          </a:xfrm>
          <a:prstGeom prst="rect">
            <a:avLst/>
          </a:prstGeom>
          <a:solidFill>
            <a:srgbClr val="CCECFF"/>
          </a:solidFill>
          <a:ln w="9525" cap="flat" cmpd="sng" algn="ctr">
            <a:solidFill>
              <a:srgbClr val="0033CC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algn="just"/>
            <a:r>
              <a:rPr lang="ru-RU" sz="1300" b="1" noProof="0" dirty="0" smtClean="0">
                <a:solidFill>
                  <a:srgbClr val="000099"/>
                </a:solidFill>
                <a:latin typeface="Book Antiqua" pitchFamily="18" charset="0"/>
              </a:rPr>
              <a:t>   </a:t>
            </a:r>
            <a:r>
              <a:rPr lang="ru-RU" sz="1200" b="1" dirty="0" smtClean="0">
                <a:solidFill>
                  <a:srgbClr val="0000CC"/>
                </a:solidFill>
                <a:latin typeface="Bookman Old Style" pitchFamily="18" charset="0"/>
              </a:rPr>
              <a:t>В 2020 </a:t>
            </a:r>
            <a:r>
              <a:rPr lang="ru-RU" sz="1200" dirty="0" smtClean="0">
                <a:solidFill>
                  <a:srgbClr val="0000CC"/>
                </a:solidFill>
                <a:latin typeface="Bookman Old Style" pitchFamily="18" charset="0"/>
              </a:rPr>
              <a:t>году на реализацию программы было направлено  </a:t>
            </a:r>
            <a:r>
              <a:rPr lang="ru-RU" sz="1200" b="1" dirty="0" smtClean="0">
                <a:solidFill>
                  <a:srgbClr val="0000CC"/>
                </a:solidFill>
                <a:latin typeface="Bookman Old Style" pitchFamily="18" charset="0"/>
              </a:rPr>
              <a:t>28 037,7 </a:t>
            </a:r>
            <a:r>
              <a:rPr lang="ru-RU" sz="1200" dirty="0" smtClean="0">
                <a:solidFill>
                  <a:srgbClr val="0000CC"/>
                </a:solidFill>
                <a:latin typeface="Bookman Old Style" pitchFamily="18" charset="0"/>
              </a:rPr>
              <a:t>тыс. рублей или </a:t>
            </a:r>
            <a:r>
              <a:rPr lang="ru-RU" sz="1200" b="1" dirty="0" smtClean="0">
                <a:solidFill>
                  <a:srgbClr val="0000CC"/>
                </a:solidFill>
                <a:latin typeface="Bookman Old Style" pitchFamily="18" charset="0"/>
              </a:rPr>
              <a:t>98,8 %</a:t>
            </a:r>
            <a:r>
              <a:rPr lang="ru-RU" sz="1200" dirty="0" smtClean="0">
                <a:solidFill>
                  <a:srgbClr val="0000CC"/>
                </a:solidFill>
                <a:latin typeface="Bookman Old Style" pitchFamily="18" charset="0"/>
              </a:rPr>
              <a:t> к годовому плану (</a:t>
            </a:r>
            <a:r>
              <a:rPr lang="ru-RU" sz="1200" b="1" dirty="0" smtClean="0">
                <a:solidFill>
                  <a:srgbClr val="0000CC"/>
                </a:solidFill>
                <a:latin typeface="Bookman Old Style" pitchFamily="18" charset="0"/>
              </a:rPr>
              <a:t>28 386,0 </a:t>
            </a:r>
            <a:r>
              <a:rPr lang="ru-RU" sz="1200" dirty="0" smtClean="0">
                <a:solidFill>
                  <a:srgbClr val="0000CC"/>
                </a:solidFill>
                <a:latin typeface="Bookman Old Style" pitchFamily="18" charset="0"/>
              </a:rPr>
              <a:t>тыс. рублей), в том числе: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Bookman Old Style" pitchFamily="18" charset="0"/>
              <a:ea typeface="+mn-ea"/>
              <a:cs typeface="+mn-cs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07504" y="2492897"/>
            <a:ext cx="4392488" cy="1384995"/>
          </a:xfrm>
          <a:prstGeom prst="rect">
            <a:avLst/>
          </a:prstGeom>
          <a:solidFill>
            <a:srgbClr val="99CCFF"/>
          </a:solidFill>
          <a:ln w="12700">
            <a:solidFill>
              <a:srgbClr val="0033CC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200" dirty="0" smtClean="0">
                <a:solidFill>
                  <a:srgbClr val="0000CC"/>
                </a:solidFill>
                <a:latin typeface="Bookman Old Style" pitchFamily="18" charset="0"/>
              </a:rPr>
              <a:t>Муниципальная программа была профинансирована:</a:t>
            </a:r>
          </a:p>
          <a:p>
            <a:pPr algn="just"/>
            <a:r>
              <a:rPr lang="ru-RU" sz="1200" dirty="0" smtClean="0">
                <a:solidFill>
                  <a:srgbClr val="0000CC"/>
                </a:solidFill>
                <a:latin typeface="Bookman Old Style" pitchFamily="18" charset="0"/>
              </a:rPr>
              <a:t>-за счет  средств </a:t>
            </a:r>
            <a:r>
              <a:rPr lang="ru-RU" sz="1200" b="1" dirty="0" smtClean="0">
                <a:solidFill>
                  <a:srgbClr val="0000CC"/>
                </a:solidFill>
                <a:latin typeface="Bookman Old Style" pitchFamily="18" charset="0"/>
              </a:rPr>
              <a:t> бюджета района </a:t>
            </a:r>
            <a:r>
              <a:rPr lang="ru-RU" sz="1200" dirty="0" smtClean="0">
                <a:solidFill>
                  <a:srgbClr val="0000CC"/>
                </a:solidFill>
                <a:latin typeface="Bookman Old Style" pitchFamily="18" charset="0"/>
              </a:rPr>
              <a:t>в сумме </a:t>
            </a:r>
            <a:r>
              <a:rPr lang="ru-RU" sz="1200" b="1" dirty="0" smtClean="0">
                <a:solidFill>
                  <a:srgbClr val="0000CC"/>
                </a:solidFill>
                <a:latin typeface="Bookman Old Style" pitchFamily="18" charset="0"/>
              </a:rPr>
              <a:t>27 134,5 </a:t>
            </a:r>
            <a:r>
              <a:rPr lang="ru-RU" sz="1200" dirty="0" smtClean="0">
                <a:solidFill>
                  <a:srgbClr val="0000CC"/>
                </a:solidFill>
                <a:latin typeface="Bookman Old Style" pitchFamily="18" charset="0"/>
              </a:rPr>
              <a:t>тыс. руб.;</a:t>
            </a:r>
          </a:p>
          <a:p>
            <a:pPr algn="just">
              <a:buFontTx/>
              <a:buChar char="-"/>
            </a:pPr>
            <a:r>
              <a:rPr lang="ru-RU" sz="1200" dirty="0" smtClean="0">
                <a:solidFill>
                  <a:srgbClr val="0000CC"/>
                </a:solidFill>
                <a:latin typeface="Bookman Old Style" pitchFamily="18" charset="0"/>
              </a:rPr>
              <a:t>за счет средств </a:t>
            </a:r>
            <a:r>
              <a:rPr lang="ru-RU" sz="1200" b="1" dirty="0" smtClean="0">
                <a:solidFill>
                  <a:srgbClr val="0000CC"/>
                </a:solidFill>
                <a:latin typeface="Bookman Old Style" pitchFamily="18" charset="0"/>
              </a:rPr>
              <a:t>областного бюджета</a:t>
            </a:r>
            <a:r>
              <a:rPr lang="ru-RU" sz="1200" dirty="0" smtClean="0">
                <a:solidFill>
                  <a:srgbClr val="0000CC"/>
                </a:solidFill>
                <a:latin typeface="Bookman Old Style" pitchFamily="18" charset="0"/>
              </a:rPr>
              <a:t> в сумме </a:t>
            </a:r>
            <a:r>
              <a:rPr lang="ru-RU" sz="1200" b="1" dirty="0" smtClean="0">
                <a:solidFill>
                  <a:srgbClr val="0000CC"/>
                </a:solidFill>
                <a:latin typeface="Bookman Old Style" pitchFamily="18" charset="0"/>
              </a:rPr>
              <a:t>860,2 </a:t>
            </a:r>
            <a:r>
              <a:rPr lang="ru-RU" sz="1200" dirty="0" smtClean="0">
                <a:solidFill>
                  <a:srgbClr val="0000CC"/>
                </a:solidFill>
                <a:latin typeface="Bookman Old Style" pitchFamily="18" charset="0"/>
              </a:rPr>
              <a:t>тыс. руб.</a:t>
            </a:r>
          </a:p>
          <a:p>
            <a:pPr algn="just"/>
            <a:r>
              <a:rPr lang="ru-RU" sz="1200" dirty="0" smtClean="0">
                <a:solidFill>
                  <a:srgbClr val="0000CC"/>
                </a:solidFill>
                <a:latin typeface="Bookman Old Style" pitchFamily="18" charset="0"/>
              </a:rPr>
              <a:t>- за счет средств </a:t>
            </a:r>
            <a:r>
              <a:rPr lang="ru-RU" sz="1200" b="1" dirty="0" smtClean="0">
                <a:solidFill>
                  <a:srgbClr val="0000CC"/>
                </a:solidFill>
                <a:latin typeface="Bookman Old Style" pitchFamily="18" charset="0"/>
              </a:rPr>
              <a:t> бюджетов поселений</a:t>
            </a:r>
            <a:r>
              <a:rPr lang="ru-RU" sz="1200" dirty="0" smtClean="0">
                <a:solidFill>
                  <a:srgbClr val="0000CC"/>
                </a:solidFill>
                <a:latin typeface="Bookman Old Style" pitchFamily="18" charset="0"/>
              </a:rPr>
              <a:t> в сумме </a:t>
            </a:r>
            <a:r>
              <a:rPr lang="ru-RU" sz="1200" b="1" dirty="0" smtClean="0">
                <a:solidFill>
                  <a:srgbClr val="0000CC"/>
                </a:solidFill>
                <a:latin typeface="Bookman Old Style" pitchFamily="18" charset="0"/>
              </a:rPr>
              <a:t>43,0 </a:t>
            </a:r>
            <a:r>
              <a:rPr lang="ru-RU" sz="1200" dirty="0" smtClean="0">
                <a:solidFill>
                  <a:srgbClr val="0000CC"/>
                </a:solidFill>
                <a:latin typeface="Bookman Old Style" pitchFamily="18" charset="0"/>
              </a:rPr>
              <a:t>тыс. руб.</a:t>
            </a: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7815024"/>
              </p:ext>
            </p:extLst>
          </p:nvPr>
        </p:nvGraphicFramePr>
        <p:xfrm>
          <a:off x="107503" y="4274975"/>
          <a:ext cx="6552729" cy="23943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56511"/>
                <a:gridCol w="1133531"/>
                <a:gridCol w="1062687"/>
              </a:tblGrid>
              <a:tr h="357371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FFFFFF"/>
                          </a:solidFill>
                          <a:latin typeface="Bookman Old Style" pitchFamily="18" charset="0"/>
                        </a:rPr>
                        <a:t>Наименование показателя</a:t>
                      </a:r>
                      <a:endParaRPr lang="ru-RU" sz="1400" dirty="0">
                        <a:solidFill>
                          <a:srgbClr val="FFFFFF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66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FFFFFF"/>
                          </a:solidFill>
                          <a:latin typeface="Bookman Old Style" pitchFamily="18" charset="0"/>
                        </a:rPr>
                        <a:t>План</a:t>
                      </a:r>
                      <a:endParaRPr lang="ru-RU" sz="1400" dirty="0">
                        <a:solidFill>
                          <a:srgbClr val="FFFFFF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66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FFFFFF"/>
                          </a:solidFill>
                          <a:latin typeface="Bookman Old Style" pitchFamily="18" charset="0"/>
                        </a:rPr>
                        <a:t>Факт</a:t>
                      </a:r>
                      <a:endParaRPr lang="ru-RU" sz="1400" dirty="0">
                        <a:solidFill>
                          <a:srgbClr val="FFFFFF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66FF"/>
                    </a:solidFill>
                  </a:tcPr>
                </a:tc>
              </a:tr>
              <a:tr h="750478">
                <a:tc>
                  <a:txBody>
                    <a:bodyPr/>
                    <a:lstStyle/>
                    <a:p>
                      <a:pPr algn="just"/>
                      <a:r>
                        <a:rPr lang="ru-RU" sz="12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Охват</a:t>
                      </a:r>
                      <a:r>
                        <a:rPr lang="ru-RU" sz="12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бюджетных ассигнований бюджета показателями, характеризующими цели и результаты их использования, %</a:t>
                      </a:r>
                      <a:endParaRPr lang="ru-RU" sz="1200" b="0" kern="1200" dirty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noProof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100,0</a:t>
                      </a:r>
                      <a:endParaRPr lang="ru-RU" sz="1600" noProof="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kern="1200" noProof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100,0</a:t>
                      </a:r>
                    </a:p>
                  </a:txBody>
                  <a:tcPr>
                    <a:solidFill>
                      <a:srgbClr val="99CCFF"/>
                    </a:solidFill>
                  </a:tcPr>
                </a:tc>
              </a:tr>
              <a:tr h="536056">
                <a:tc>
                  <a:txBody>
                    <a:bodyPr/>
                    <a:lstStyle/>
                    <a:p>
                      <a:pPr marL="0" algn="just" defTabSz="914400" rtl="0" eaLnBrk="1" latinLnBrk="0" hangingPunct="1"/>
                      <a:r>
                        <a:rPr lang="ru-RU" sz="12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Соблюдение требования БК РФ к</a:t>
                      </a:r>
                      <a:r>
                        <a:rPr lang="ru-RU" sz="12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составлению отчетности об исполнении местного бюджета, %</a:t>
                      </a:r>
                      <a:endParaRPr lang="ru-RU" sz="12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kern="1200" noProof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100,0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kern="1200" noProof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100,0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750478">
                <a:tc>
                  <a:txBody>
                    <a:bodyPr/>
                    <a:lstStyle/>
                    <a:p>
                      <a:pPr marL="0" algn="just" defTabSz="914400" rtl="0" eaLnBrk="1" latinLnBrk="0" hangingPunct="1"/>
                      <a:r>
                        <a:rPr lang="ru-RU" sz="12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Отношение объема муниципального долга к общему объему доходов местного бюджета без учета объема безвозмездных поступлений, %</a:t>
                      </a:r>
                    </a:p>
                  </a:txBody>
                  <a:tcP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kern="1200" noProof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Менее 100</a:t>
                      </a:r>
                    </a:p>
                  </a:txBody>
                  <a:tcP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kern="1200" noProof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18,3</a:t>
                      </a:r>
                    </a:p>
                  </a:txBody>
                  <a:tcPr>
                    <a:solidFill>
                      <a:srgbClr val="99CC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:p14="http://schemas.microsoft.com/office/powerpoint/2010/main" val="45067369"/>
              </p:ext>
            </p:extLst>
          </p:nvPr>
        </p:nvGraphicFramePr>
        <p:xfrm>
          <a:off x="4499992" y="1196752"/>
          <a:ext cx="4536504" cy="39604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6" name="Рисунок 15" descr="финансы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674084" y="4274976"/>
            <a:ext cx="2469916" cy="2250368"/>
          </a:xfrm>
          <a:prstGeom prst="rect">
            <a:avLst/>
          </a:prstGeom>
        </p:spPr>
      </p:pic>
      <p:pic>
        <p:nvPicPr>
          <p:cNvPr id="14" name="Рисунок 13" descr="тыс. рублей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524328" y="1268760"/>
            <a:ext cx="1751855" cy="43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26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2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CCFFCC"/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8" name="object 4"/>
          <p:cNvSpPr/>
          <p:nvPr/>
        </p:nvSpPr>
        <p:spPr>
          <a:xfrm>
            <a:off x="3707904" y="0"/>
            <a:ext cx="5436096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rgbClr val="23538D"/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«Развитие системы образования и молодежной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политики в    муниципальном образовании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«Холм-Жирковский район»  Смоленской   области»</a:t>
            </a:r>
            <a:endParaRPr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9" name="Рисунок 8" descr="образование 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47940" y="116632"/>
            <a:ext cx="589783" cy="613933"/>
          </a:xfrm>
          <a:prstGeom prst="rect">
            <a:avLst/>
          </a:prstGeom>
        </p:spPr>
      </p:pic>
      <p:sp>
        <p:nvSpPr>
          <p:cNvPr id="10" name="Текст 2"/>
          <p:cNvSpPr txBox="1">
            <a:spLocks/>
          </p:cNvSpPr>
          <p:nvPr/>
        </p:nvSpPr>
        <p:spPr>
          <a:xfrm>
            <a:off x="107504" y="764704"/>
            <a:ext cx="9036496" cy="720080"/>
          </a:xfrm>
          <a:prstGeom prst="rect">
            <a:avLst/>
          </a:prstGeom>
          <a:blipFill>
            <a:blip r:embed="rId5" cstate="print"/>
            <a:tile tx="0" ty="0" sx="100000" sy="100000" flip="none" algn="tl"/>
          </a:blipFill>
          <a:ln>
            <a:solidFill>
              <a:srgbClr val="0033CC"/>
            </a:solidFill>
          </a:ln>
        </p:spPr>
        <p:txBody>
          <a:bodyPr>
            <a:noAutofit/>
          </a:bodyPr>
          <a:lstStyle/>
          <a:p>
            <a:pPr marL="342900" lvl="0" indent="-342900" algn="just">
              <a:spcBef>
                <a:spcPct val="20000"/>
              </a:spcBef>
              <a:defRPr/>
            </a:pPr>
            <a:r>
              <a:rPr lang="ru-RU" sz="1300" b="1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sz="1300" b="1" dirty="0" smtClean="0">
                <a:solidFill>
                  <a:srgbClr val="000099"/>
                </a:solidFill>
                <a:latin typeface="Bookman Old Style" pitchFamily="18" charset="0"/>
              </a:rPr>
              <a:t>: </a:t>
            </a:r>
            <a:r>
              <a:rPr lang="ru-RU" sz="1300" dirty="0" smtClean="0">
                <a:solidFill>
                  <a:srgbClr val="000099"/>
                </a:solidFill>
                <a:latin typeface="Bookman Old Style" pitchFamily="18" charset="0"/>
              </a:rPr>
              <a:t>Обеспечение общедоступного бесплатного дошкольного, начального общего, основного общего и  среднего общего образования. Повышение качества образования, соответствующего требованиям инновационного развития экономики. Создание условий для творческого развития молодежи.</a:t>
            </a:r>
            <a:endParaRPr kumimoji="0" lang="ru-RU" sz="1300" b="0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Bookman Old Style" pitchFamily="18" charset="0"/>
            </a:endParaRPr>
          </a:p>
        </p:txBody>
      </p:sp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4428276"/>
              </p:ext>
            </p:extLst>
          </p:nvPr>
        </p:nvGraphicFramePr>
        <p:xfrm>
          <a:off x="1" y="4541520"/>
          <a:ext cx="6660232" cy="2316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26684"/>
                <a:gridCol w="1216774"/>
                <a:gridCol w="1216774"/>
              </a:tblGrid>
              <a:tr h="296683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Наименование показателя</a:t>
                      </a:r>
                      <a:endParaRPr lang="ru-RU" sz="140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План</a:t>
                      </a:r>
                      <a:endParaRPr lang="ru-RU" sz="140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Факт</a:t>
                      </a:r>
                      <a:endParaRPr lang="ru-RU" sz="140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CCFF"/>
                    </a:solidFill>
                  </a:tcPr>
                </a:tc>
              </a:tr>
              <a:tr h="445024">
                <a:tc>
                  <a:txBody>
                    <a:bodyPr/>
                    <a:lstStyle/>
                    <a:p>
                      <a:pPr algn="just"/>
                      <a:r>
                        <a:rPr lang="ru-RU" sz="12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Доля детей в возрасте 3-7 лет, получающих услуги дошкольного образования, %</a:t>
                      </a:r>
                      <a:endParaRPr lang="ru-RU" sz="1200" b="0" kern="1200" dirty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noProof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100,0</a:t>
                      </a:r>
                      <a:endParaRPr lang="ru-RU" sz="1600" noProof="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kern="1200" noProof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100,0</a:t>
                      </a: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</a:tr>
              <a:tr h="445024">
                <a:tc>
                  <a:txBody>
                    <a:bodyPr/>
                    <a:lstStyle/>
                    <a:p>
                      <a:pPr marL="0" algn="just" defTabSz="914400" rtl="0" eaLnBrk="1" latinLnBrk="0" hangingPunct="1"/>
                      <a:r>
                        <a:rPr lang="ru-RU" sz="12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Доля</a:t>
                      </a:r>
                      <a:r>
                        <a:rPr lang="ru-RU" sz="12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охвате детей общественным дошкольным воспитанием, %</a:t>
                      </a:r>
                      <a:endParaRPr lang="ru-RU" sz="12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kern="1200" noProof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87,0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kern="1200" noProof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87,1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445024">
                <a:tc>
                  <a:txBody>
                    <a:bodyPr/>
                    <a:lstStyle/>
                    <a:p>
                      <a:pPr marL="0" algn="just" defTabSz="914400" rtl="0" eaLnBrk="1" latinLnBrk="0" hangingPunct="1"/>
                      <a:r>
                        <a:rPr lang="ru-RU" sz="12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Удельный вес обучающихся,</a:t>
                      </a:r>
                      <a:r>
                        <a:rPr lang="ru-RU" sz="12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которым предоставлены все современные условия обучения</a:t>
                      </a:r>
                      <a:endParaRPr lang="ru-RU" sz="12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kern="1200" noProof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85,0</a:t>
                      </a: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kern="1200" noProof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85,3</a:t>
                      </a: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</a:tr>
              <a:tr h="626684">
                <a:tc>
                  <a:txBody>
                    <a:bodyPr/>
                    <a:lstStyle/>
                    <a:p>
                      <a:pPr marL="0" algn="just" defTabSz="914400" rtl="0" eaLnBrk="1" latinLnBrk="0" hangingPunct="1"/>
                      <a:r>
                        <a:rPr lang="ru-RU" sz="12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Доля детей, охваченных мероприятиями</a:t>
                      </a:r>
                      <a:r>
                        <a:rPr lang="ru-RU" sz="12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регионального и всероссийского уровня в возрасте 7-15 лет, %</a:t>
                      </a:r>
                      <a:endParaRPr lang="ru-RU" sz="12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kern="1200" noProof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68,0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kern="1200" noProof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56,2</a:t>
                      </a:r>
                      <a:endParaRPr lang="ru-RU" sz="1600" kern="1200" noProof="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8" name="Прямоугольная выноска 17"/>
          <p:cNvSpPr/>
          <p:nvPr/>
        </p:nvSpPr>
        <p:spPr>
          <a:xfrm>
            <a:off x="107504" y="4077072"/>
            <a:ext cx="4392488" cy="432048"/>
          </a:xfrm>
          <a:prstGeom prst="wedgeRectCallout">
            <a:avLst>
              <a:gd name="adj1" fmla="val -20240"/>
              <a:gd name="adj2" fmla="val 77197"/>
            </a:avLst>
          </a:prstGeom>
          <a:solidFill>
            <a:srgbClr val="CCCCFF"/>
          </a:solidFill>
          <a:ln w="12700">
            <a:solidFill>
              <a:srgbClr val="0033CC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Достижение уровня плановых значений муниципальной программы в 2020 году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pic>
        <p:nvPicPr>
          <p:cNvPr id="20" name="Рисунок 19" descr="образование 2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615608" y="4509120"/>
            <a:ext cx="2528392" cy="2528392"/>
          </a:xfrm>
          <a:prstGeom prst="rect">
            <a:avLst/>
          </a:prstGeom>
        </p:spPr>
      </p:pic>
      <p:sp>
        <p:nvSpPr>
          <p:cNvPr id="21" name="Содержимое 11"/>
          <p:cNvSpPr txBox="1">
            <a:spLocks/>
          </p:cNvSpPr>
          <p:nvPr/>
        </p:nvSpPr>
        <p:spPr>
          <a:xfrm>
            <a:off x="107504" y="1556792"/>
            <a:ext cx="4392488" cy="792088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2700000" scaled="1"/>
            <a:tileRect/>
          </a:gradFill>
          <a:ln w="9525" cap="flat" cmpd="sng" algn="ctr">
            <a:solidFill>
              <a:srgbClr val="0033CC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algn="just"/>
            <a:r>
              <a:rPr lang="ru-RU" sz="1300" b="1" noProof="0" dirty="0" smtClean="0">
                <a:solidFill>
                  <a:srgbClr val="000099"/>
                </a:solidFill>
                <a:latin typeface="Book Antiqua" pitchFamily="18" charset="0"/>
              </a:rPr>
              <a:t>   </a:t>
            </a:r>
            <a:r>
              <a:rPr lang="ru-RU" sz="1200" b="1" dirty="0" smtClean="0">
                <a:solidFill>
                  <a:srgbClr val="0000CC"/>
                </a:solidFill>
                <a:latin typeface="Bookman Old Style" pitchFamily="18" charset="0"/>
              </a:rPr>
              <a:t>В 2020 </a:t>
            </a:r>
            <a:r>
              <a:rPr lang="ru-RU" sz="1200" dirty="0" smtClean="0">
                <a:solidFill>
                  <a:srgbClr val="0000CC"/>
                </a:solidFill>
                <a:latin typeface="Bookman Old Style" pitchFamily="18" charset="0"/>
              </a:rPr>
              <a:t>году на реализацию программы было направлено  </a:t>
            </a:r>
            <a:r>
              <a:rPr lang="ru-RU" sz="1200" b="1" dirty="0" smtClean="0">
                <a:solidFill>
                  <a:srgbClr val="0000CC"/>
                </a:solidFill>
                <a:latin typeface="Bookman Old Style" pitchFamily="18" charset="0"/>
              </a:rPr>
              <a:t>156 017,5 </a:t>
            </a:r>
            <a:r>
              <a:rPr lang="ru-RU" sz="1200" dirty="0" smtClean="0">
                <a:solidFill>
                  <a:srgbClr val="0000CC"/>
                </a:solidFill>
                <a:latin typeface="Bookman Old Style" pitchFamily="18" charset="0"/>
              </a:rPr>
              <a:t>тыс. рублей или </a:t>
            </a:r>
            <a:r>
              <a:rPr lang="ru-RU" sz="1200" b="1" dirty="0" smtClean="0">
                <a:solidFill>
                  <a:srgbClr val="0000CC"/>
                </a:solidFill>
                <a:latin typeface="Bookman Old Style" pitchFamily="18" charset="0"/>
              </a:rPr>
              <a:t>95,1 %</a:t>
            </a:r>
            <a:r>
              <a:rPr lang="ru-RU" sz="1200" dirty="0" smtClean="0">
                <a:solidFill>
                  <a:srgbClr val="0000CC"/>
                </a:solidFill>
                <a:latin typeface="Bookman Old Style" pitchFamily="18" charset="0"/>
              </a:rPr>
              <a:t> к годовому плану (</a:t>
            </a:r>
            <a:r>
              <a:rPr lang="ru-RU" sz="1200" b="1" dirty="0" smtClean="0">
                <a:solidFill>
                  <a:srgbClr val="0000CC"/>
                </a:solidFill>
                <a:latin typeface="Bookman Old Style" pitchFamily="18" charset="0"/>
              </a:rPr>
              <a:t>163 994,0 </a:t>
            </a:r>
            <a:r>
              <a:rPr lang="ru-RU" sz="1200" dirty="0" smtClean="0">
                <a:solidFill>
                  <a:srgbClr val="0000CC"/>
                </a:solidFill>
                <a:latin typeface="Bookman Old Style" pitchFamily="18" charset="0"/>
              </a:rPr>
              <a:t>тыс. рублей), в том числе: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Bookman Old Style" pitchFamily="18" charset="0"/>
              <a:ea typeface="+mn-ea"/>
              <a:cs typeface="+mn-cs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107504" y="2420888"/>
            <a:ext cx="4355976" cy="1569660"/>
          </a:xfrm>
          <a:prstGeom prst="rect">
            <a:avLst/>
          </a:prstGeom>
          <a:blipFill>
            <a:blip r:embed="rId5" cstate="print"/>
            <a:tile tx="0" ty="0" sx="100000" sy="100000" flip="none" algn="tl"/>
          </a:blipFill>
          <a:ln w="12700">
            <a:solidFill>
              <a:srgbClr val="0033CC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200" dirty="0" smtClean="0">
                <a:solidFill>
                  <a:srgbClr val="0000CC"/>
                </a:solidFill>
                <a:latin typeface="Bookman Old Style" pitchFamily="18" charset="0"/>
              </a:rPr>
              <a:t>Муниципальная программа была профинансирована:</a:t>
            </a:r>
          </a:p>
          <a:p>
            <a:pPr algn="just"/>
            <a:r>
              <a:rPr lang="ru-RU" sz="1200" dirty="0" smtClean="0">
                <a:solidFill>
                  <a:srgbClr val="0000CC"/>
                </a:solidFill>
                <a:latin typeface="Bookman Old Style" pitchFamily="18" charset="0"/>
              </a:rPr>
              <a:t>-за счет  средств </a:t>
            </a:r>
            <a:r>
              <a:rPr lang="ru-RU" sz="1200" b="1" dirty="0" smtClean="0">
                <a:solidFill>
                  <a:srgbClr val="0000CC"/>
                </a:solidFill>
                <a:latin typeface="Bookman Old Style" pitchFamily="18" charset="0"/>
              </a:rPr>
              <a:t>местного бюджета </a:t>
            </a:r>
            <a:r>
              <a:rPr lang="ru-RU" sz="1200" dirty="0" smtClean="0">
                <a:solidFill>
                  <a:srgbClr val="0000CC"/>
                </a:solidFill>
                <a:latin typeface="Bookman Old Style" pitchFamily="18" charset="0"/>
              </a:rPr>
              <a:t>в сумме </a:t>
            </a:r>
            <a:r>
              <a:rPr lang="ru-RU" sz="1200" b="1" dirty="0" smtClean="0">
                <a:solidFill>
                  <a:srgbClr val="0000CC"/>
                </a:solidFill>
                <a:latin typeface="Bookman Old Style" pitchFamily="18" charset="0"/>
              </a:rPr>
              <a:t>48 122,0</a:t>
            </a:r>
            <a:r>
              <a:rPr lang="ru-RU" sz="1200" dirty="0" smtClean="0">
                <a:solidFill>
                  <a:srgbClr val="0000CC"/>
                </a:solidFill>
                <a:latin typeface="Bookman Old Style" pitchFamily="18" charset="0"/>
              </a:rPr>
              <a:t> тыс. руб.;</a:t>
            </a:r>
          </a:p>
          <a:p>
            <a:pPr algn="just">
              <a:buFontTx/>
              <a:buChar char="-"/>
            </a:pPr>
            <a:r>
              <a:rPr lang="ru-RU" sz="1200" dirty="0" smtClean="0">
                <a:solidFill>
                  <a:srgbClr val="0000CC"/>
                </a:solidFill>
                <a:latin typeface="Bookman Old Style" pitchFamily="18" charset="0"/>
              </a:rPr>
              <a:t>за счет средств </a:t>
            </a:r>
            <a:r>
              <a:rPr lang="ru-RU" sz="1200" b="1" dirty="0" smtClean="0">
                <a:solidFill>
                  <a:srgbClr val="0000CC"/>
                </a:solidFill>
                <a:latin typeface="Bookman Old Style" pitchFamily="18" charset="0"/>
              </a:rPr>
              <a:t>областного бюджета</a:t>
            </a:r>
            <a:r>
              <a:rPr lang="ru-RU" sz="1200" dirty="0" smtClean="0">
                <a:solidFill>
                  <a:srgbClr val="0000CC"/>
                </a:solidFill>
                <a:latin typeface="Bookman Old Style" pitchFamily="18" charset="0"/>
              </a:rPr>
              <a:t> в сумме </a:t>
            </a:r>
            <a:r>
              <a:rPr lang="ru-RU" sz="1200" b="1" dirty="0" smtClean="0">
                <a:solidFill>
                  <a:srgbClr val="0000CC"/>
                </a:solidFill>
                <a:latin typeface="Bookman Old Style" pitchFamily="18" charset="0"/>
              </a:rPr>
              <a:t>104 517,1 </a:t>
            </a:r>
            <a:r>
              <a:rPr lang="ru-RU" sz="1200" dirty="0" smtClean="0">
                <a:solidFill>
                  <a:srgbClr val="0000CC"/>
                </a:solidFill>
                <a:latin typeface="Bookman Old Style" pitchFamily="18" charset="0"/>
              </a:rPr>
              <a:t>тыс. руб.</a:t>
            </a:r>
          </a:p>
          <a:p>
            <a:pPr algn="just"/>
            <a:r>
              <a:rPr lang="ru-RU" sz="1200" dirty="0" smtClean="0">
                <a:solidFill>
                  <a:srgbClr val="0000CC"/>
                </a:solidFill>
                <a:latin typeface="Bookman Old Style" pitchFamily="18" charset="0"/>
              </a:rPr>
              <a:t>- за счет средств </a:t>
            </a:r>
            <a:r>
              <a:rPr lang="ru-RU" sz="1200" b="1" dirty="0" smtClean="0">
                <a:solidFill>
                  <a:srgbClr val="0000CC"/>
                </a:solidFill>
                <a:latin typeface="Bookman Old Style" pitchFamily="18" charset="0"/>
              </a:rPr>
              <a:t>федерального бюджета</a:t>
            </a:r>
            <a:r>
              <a:rPr lang="ru-RU" sz="1200" dirty="0" smtClean="0">
                <a:solidFill>
                  <a:srgbClr val="0000CC"/>
                </a:solidFill>
                <a:latin typeface="Bookman Old Style" pitchFamily="18" charset="0"/>
              </a:rPr>
              <a:t> в сумме </a:t>
            </a:r>
            <a:r>
              <a:rPr lang="ru-RU" sz="1200" b="1" dirty="0" smtClean="0">
                <a:solidFill>
                  <a:srgbClr val="0000CC"/>
                </a:solidFill>
                <a:latin typeface="Bookman Old Style" pitchFamily="18" charset="0"/>
              </a:rPr>
              <a:t>3 378,5 </a:t>
            </a:r>
            <a:r>
              <a:rPr lang="ru-RU" sz="1200" dirty="0" smtClean="0">
                <a:solidFill>
                  <a:srgbClr val="0000CC"/>
                </a:solidFill>
                <a:latin typeface="Bookman Old Style" pitchFamily="18" charset="0"/>
              </a:rPr>
              <a:t>тыс. руб.</a:t>
            </a:r>
          </a:p>
        </p:txBody>
      </p:sp>
      <p:graphicFrame>
        <p:nvGraphicFramePr>
          <p:cNvPr id="24" name="Диаграмма 23"/>
          <p:cNvGraphicFramePr/>
          <p:nvPr>
            <p:extLst>
              <p:ext uri="{D42A27DB-BD31-4B8C-83A1-F6EECF244321}">
                <p14:modId xmlns:p14="http://schemas.microsoft.com/office/powerpoint/2010/main" val="2047063105"/>
              </p:ext>
            </p:extLst>
          </p:nvPr>
        </p:nvGraphicFramePr>
        <p:xfrm>
          <a:off x="3491880" y="1412776"/>
          <a:ext cx="5652120" cy="36724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25" name="TextBox 24"/>
          <p:cNvSpPr txBox="1"/>
          <p:nvPr/>
        </p:nvSpPr>
        <p:spPr>
          <a:xfrm>
            <a:off x="5364088" y="2924944"/>
            <a:ext cx="1224136" cy="307777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156 017,5</a:t>
            </a:r>
            <a:endParaRPr lang="ru-RU" sz="1400" b="1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pic>
        <p:nvPicPr>
          <p:cNvPr id="17" name="Рисунок 16" descr="тыс. рублей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524328" y="1268760"/>
            <a:ext cx="1751855" cy="43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26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2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6" name="object 4"/>
          <p:cNvSpPr/>
          <p:nvPr/>
        </p:nvSpPr>
        <p:spPr>
          <a:xfrm>
            <a:off x="3707904" y="0"/>
            <a:ext cx="5436096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rgbClr val="23538D"/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«Развитие культуры, спорта и туризма на                     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территории    муниципального образования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«Холм-Жирковский район»  Смоленской   области»</a:t>
            </a:r>
            <a:endParaRPr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7" name="Рисунок 6" descr="культура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39952" y="0"/>
            <a:ext cx="576064" cy="432047"/>
          </a:xfrm>
          <a:prstGeom prst="rect">
            <a:avLst/>
          </a:prstGeom>
        </p:spPr>
      </p:pic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107500" y="5805264"/>
          <a:ext cx="8856987" cy="9361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27732"/>
                <a:gridCol w="1942321"/>
                <a:gridCol w="1786934"/>
              </a:tblGrid>
              <a:tr h="387353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00CC"/>
                          </a:solidFill>
                          <a:latin typeface="Bookman Old Style" pitchFamily="18" charset="0"/>
                        </a:rPr>
                        <a:t>Наименование показателя</a:t>
                      </a:r>
                      <a:endParaRPr lang="ru-RU" sz="1400" dirty="0">
                        <a:solidFill>
                          <a:srgbClr val="0000CC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0000CC"/>
                          </a:solidFill>
                          <a:latin typeface="Bookman Old Style" pitchFamily="18" charset="0"/>
                        </a:rPr>
                        <a:t>План</a:t>
                      </a:r>
                      <a:endParaRPr lang="ru-RU" dirty="0">
                        <a:solidFill>
                          <a:srgbClr val="0000CC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0000CC"/>
                          </a:solidFill>
                          <a:latin typeface="Bookman Old Style" pitchFamily="18" charset="0"/>
                        </a:rPr>
                        <a:t>Факт</a:t>
                      </a:r>
                      <a:endParaRPr lang="ru-RU" dirty="0">
                        <a:solidFill>
                          <a:srgbClr val="0000CC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33CCCC"/>
                    </a:solidFill>
                  </a:tcPr>
                </a:tc>
              </a:tr>
              <a:tr h="548751">
                <a:tc>
                  <a:txBody>
                    <a:bodyPr/>
                    <a:lstStyle/>
                    <a:p>
                      <a:pPr algn="just"/>
                      <a:r>
                        <a:rPr lang="ru-RU" sz="1400" b="0" kern="1200" dirty="0" smtClean="0">
                          <a:solidFill>
                            <a:srgbClr val="0000CC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Повышение</a:t>
                      </a:r>
                      <a:r>
                        <a:rPr lang="ru-RU" sz="1400" b="0" kern="1200" baseline="0" dirty="0" smtClean="0">
                          <a:solidFill>
                            <a:srgbClr val="0000CC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доступности и качества  оказания услуг в сфере реализации муниципальной программы, %</a:t>
                      </a:r>
                      <a:endParaRPr lang="ru-RU" sz="1400" b="0" kern="1200" dirty="0">
                        <a:solidFill>
                          <a:srgbClr val="0000CC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noProof="0" dirty="0" smtClean="0">
                          <a:solidFill>
                            <a:srgbClr val="0000CC"/>
                          </a:solidFill>
                          <a:latin typeface="Bookman Old Style" pitchFamily="18" charset="0"/>
                        </a:rPr>
                        <a:t>81,2</a:t>
                      </a:r>
                      <a:endParaRPr lang="ru-RU" noProof="0" dirty="0">
                        <a:solidFill>
                          <a:srgbClr val="0000CC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800" kern="1200" noProof="0" dirty="0" smtClean="0">
                          <a:solidFill>
                            <a:srgbClr val="0000CC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81,2</a:t>
                      </a:r>
                    </a:p>
                  </a:txBody>
                  <a:tcPr>
                    <a:solidFill>
                      <a:srgbClr val="66FFCC"/>
                    </a:solidFill>
                  </a:tcPr>
                </a:tc>
              </a:tr>
            </a:tbl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5652120" y="908720"/>
            <a:ext cx="3491880" cy="2031325"/>
          </a:xfrm>
          <a:prstGeom prst="rect">
            <a:avLst/>
          </a:prstGeom>
          <a:gradFill flip="none" rotWithShape="1">
            <a:gsLst>
              <a:gs pos="0">
                <a:srgbClr val="00FFCC">
                  <a:tint val="66000"/>
                  <a:satMod val="160000"/>
                </a:srgbClr>
              </a:gs>
              <a:gs pos="50000">
                <a:srgbClr val="00FFCC">
                  <a:tint val="44500"/>
                  <a:satMod val="160000"/>
                </a:srgbClr>
              </a:gs>
              <a:gs pos="100000">
                <a:srgbClr val="00FFCC">
                  <a:tint val="23500"/>
                  <a:satMod val="160000"/>
                </a:srgbClr>
              </a:gs>
            </a:gsLst>
            <a:lin ang="13500000" scaled="1"/>
            <a:tileRect/>
          </a:gradFill>
          <a:ln w="12700">
            <a:solidFill>
              <a:srgbClr val="006699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CC"/>
                </a:solidFill>
                <a:latin typeface="Bookman Old Style" pitchFamily="18" charset="0"/>
              </a:rPr>
              <a:t>Муниципальная программа была профинансирована:</a:t>
            </a:r>
          </a:p>
          <a:p>
            <a:pPr algn="just"/>
            <a:r>
              <a:rPr lang="ru-RU" sz="1400" dirty="0" smtClean="0">
                <a:solidFill>
                  <a:srgbClr val="0000CC"/>
                </a:solidFill>
                <a:latin typeface="Bookman Old Style" pitchFamily="18" charset="0"/>
              </a:rPr>
              <a:t>-за счет  средств </a:t>
            </a:r>
            <a:r>
              <a:rPr lang="ru-RU" sz="1400" b="1" dirty="0" smtClean="0">
                <a:solidFill>
                  <a:srgbClr val="0000CC"/>
                </a:solidFill>
                <a:latin typeface="Bookman Old Style" pitchFamily="18" charset="0"/>
              </a:rPr>
              <a:t>местного бюджета </a:t>
            </a:r>
            <a:r>
              <a:rPr lang="ru-RU" sz="1400" dirty="0" smtClean="0">
                <a:solidFill>
                  <a:srgbClr val="0000CC"/>
                </a:solidFill>
                <a:latin typeface="Bookman Old Style" pitchFamily="18" charset="0"/>
              </a:rPr>
              <a:t>в сумме </a:t>
            </a:r>
            <a:r>
              <a:rPr lang="ru-RU" sz="1400" b="1" dirty="0" smtClean="0">
                <a:solidFill>
                  <a:srgbClr val="0000CC"/>
                </a:solidFill>
                <a:latin typeface="Bookman Old Style" pitchFamily="18" charset="0"/>
              </a:rPr>
              <a:t>51 761,3</a:t>
            </a:r>
            <a:r>
              <a:rPr lang="ru-RU" sz="1400" dirty="0" smtClean="0">
                <a:solidFill>
                  <a:srgbClr val="0000CC"/>
                </a:solidFill>
                <a:latin typeface="Bookman Old Style" pitchFamily="18" charset="0"/>
              </a:rPr>
              <a:t> тыс. руб.;</a:t>
            </a:r>
          </a:p>
          <a:p>
            <a:pPr algn="just">
              <a:buFontTx/>
              <a:buChar char="-"/>
            </a:pPr>
            <a:r>
              <a:rPr lang="ru-RU" sz="1400" dirty="0" smtClean="0">
                <a:solidFill>
                  <a:srgbClr val="0000CC"/>
                </a:solidFill>
                <a:latin typeface="Bookman Old Style" pitchFamily="18" charset="0"/>
              </a:rPr>
              <a:t>за счет средств </a:t>
            </a:r>
            <a:r>
              <a:rPr lang="ru-RU" sz="1400" b="1" dirty="0" smtClean="0">
                <a:solidFill>
                  <a:srgbClr val="0000CC"/>
                </a:solidFill>
                <a:latin typeface="Bookman Old Style" pitchFamily="18" charset="0"/>
              </a:rPr>
              <a:t>областного бюджета</a:t>
            </a:r>
            <a:r>
              <a:rPr lang="ru-RU" sz="1400" dirty="0" smtClean="0">
                <a:solidFill>
                  <a:srgbClr val="0000CC"/>
                </a:solidFill>
                <a:latin typeface="Bookman Old Style" pitchFamily="18" charset="0"/>
              </a:rPr>
              <a:t> в сумме </a:t>
            </a:r>
            <a:r>
              <a:rPr lang="ru-RU" sz="1400" b="1" dirty="0" smtClean="0">
                <a:solidFill>
                  <a:srgbClr val="0000CC"/>
                </a:solidFill>
                <a:latin typeface="Bookman Old Style" pitchFamily="18" charset="0"/>
              </a:rPr>
              <a:t>1 372,7 </a:t>
            </a:r>
            <a:r>
              <a:rPr lang="ru-RU" sz="1400" dirty="0" smtClean="0">
                <a:solidFill>
                  <a:srgbClr val="0000CC"/>
                </a:solidFill>
                <a:latin typeface="Bookman Old Style" pitchFamily="18" charset="0"/>
              </a:rPr>
              <a:t>тыс. руб.</a:t>
            </a:r>
          </a:p>
          <a:p>
            <a:pPr algn="just"/>
            <a:r>
              <a:rPr lang="ru-RU" sz="1400" dirty="0" smtClean="0">
                <a:solidFill>
                  <a:srgbClr val="0000CC"/>
                </a:solidFill>
                <a:latin typeface="Bookman Old Style" pitchFamily="18" charset="0"/>
              </a:rPr>
              <a:t>- за счет средств </a:t>
            </a:r>
            <a:r>
              <a:rPr lang="ru-RU" sz="1400" b="1" dirty="0" smtClean="0">
                <a:solidFill>
                  <a:srgbClr val="0000CC"/>
                </a:solidFill>
                <a:latin typeface="Bookman Old Style" pitchFamily="18" charset="0"/>
              </a:rPr>
              <a:t>федерального бюджета</a:t>
            </a:r>
            <a:r>
              <a:rPr lang="ru-RU" sz="1400" dirty="0" smtClean="0">
                <a:solidFill>
                  <a:srgbClr val="0000CC"/>
                </a:solidFill>
                <a:latin typeface="Bookman Old Style" pitchFamily="18" charset="0"/>
              </a:rPr>
              <a:t> в сумме </a:t>
            </a:r>
            <a:r>
              <a:rPr lang="ru-RU" sz="1400" b="1" dirty="0" smtClean="0">
                <a:solidFill>
                  <a:srgbClr val="0000CC"/>
                </a:solidFill>
                <a:latin typeface="Bookman Old Style" pitchFamily="18" charset="0"/>
              </a:rPr>
              <a:t>5 642,3 </a:t>
            </a:r>
            <a:r>
              <a:rPr lang="ru-RU" sz="1400" dirty="0" smtClean="0">
                <a:solidFill>
                  <a:srgbClr val="0000CC"/>
                </a:solidFill>
                <a:latin typeface="Bookman Old Style" pitchFamily="18" charset="0"/>
              </a:rPr>
              <a:t>тыс. руб.</a:t>
            </a:r>
          </a:p>
        </p:txBody>
      </p:sp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1091548385"/>
              </p:ext>
            </p:extLst>
          </p:nvPr>
        </p:nvGraphicFramePr>
        <p:xfrm>
          <a:off x="0" y="1988840"/>
          <a:ext cx="6948264" cy="43924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2" name="Содержимое 11"/>
          <p:cNvSpPr txBox="1">
            <a:spLocks/>
          </p:cNvSpPr>
          <p:nvPr/>
        </p:nvSpPr>
        <p:spPr>
          <a:xfrm>
            <a:off x="1475656" y="1916832"/>
            <a:ext cx="4104456" cy="1152128"/>
          </a:xfrm>
          <a:prstGeom prst="rect">
            <a:avLst/>
          </a:prstGeom>
          <a:gradFill flip="none" rotWithShape="1">
            <a:gsLst>
              <a:gs pos="0">
                <a:srgbClr val="00FFCC">
                  <a:tint val="66000"/>
                  <a:satMod val="160000"/>
                </a:srgbClr>
              </a:gs>
              <a:gs pos="50000">
                <a:srgbClr val="00FFCC">
                  <a:tint val="44500"/>
                  <a:satMod val="160000"/>
                </a:srgbClr>
              </a:gs>
              <a:gs pos="100000">
                <a:srgbClr val="00FFCC">
                  <a:tint val="23500"/>
                  <a:satMod val="160000"/>
                </a:srgbClr>
              </a:gs>
            </a:gsLst>
            <a:lin ang="10800000" scaled="1"/>
            <a:tileRect/>
          </a:gradFill>
          <a:ln w="9525" cap="flat" cmpd="sng" algn="ctr">
            <a:solidFill>
              <a:srgbClr val="006699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77500" lnSpcReduction="20000"/>
          </a:bodyPr>
          <a:lstStyle/>
          <a:p>
            <a:r>
              <a:rPr lang="ru-RU" sz="1400" b="1" noProof="0" dirty="0" smtClean="0">
                <a:solidFill>
                  <a:srgbClr val="000099"/>
                </a:solidFill>
                <a:latin typeface="Book Antiqua" pitchFamily="18" charset="0"/>
              </a:rPr>
              <a:t>   </a:t>
            </a:r>
            <a:endParaRPr lang="ru-RU" sz="15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>
              <a:lnSpc>
                <a:spcPct val="120000"/>
              </a:lnSpc>
              <a:spcBef>
                <a:spcPct val="20000"/>
              </a:spcBef>
              <a:defRPr/>
            </a:pPr>
            <a:r>
              <a:rPr lang="ru-RU" dirty="0" smtClean="0">
                <a:solidFill>
                  <a:srgbClr val="0000CC"/>
                </a:solidFill>
                <a:latin typeface="Bookman Old Style" pitchFamily="18" charset="0"/>
              </a:rPr>
              <a:t>В </a:t>
            </a:r>
            <a:r>
              <a:rPr lang="ru-RU" b="1" dirty="0" smtClean="0">
                <a:solidFill>
                  <a:srgbClr val="0000CC"/>
                </a:solidFill>
                <a:latin typeface="Bookman Old Style" pitchFamily="18" charset="0"/>
              </a:rPr>
              <a:t>2020</a:t>
            </a:r>
            <a:r>
              <a:rPr lang="ru-RU" dirty="0" smtClean="0">
                <a:solidFill>
                  <a:srgbClr val="0000CC"/>
                </a:solidFill>
                <a:latin typeface="Bookman Old Style" pitchFamily="18" charset="0"/>
              </a:rPr>
              <a:t> году на реализацию программы было направлено  </a:t>
            </a:r>
            <a:r>
              <a:rPr lang="ru-RU" b="1" dirty="0" smtClean="0">
                <a:solidFill>
                  <a:srgbClr val="0000CC"/>
                </a:solidFill>
                <a:latin typeface="Bookman Old Style" pitchFamily="18" charset="0"/>
              </a:rPr>
              <a:t>58 776,3</a:t>
            </a:r>
            <a:r>
              <a:rPr lang="ru-RU" dirty="0" smtClean="0">
                <a:solidFill>
                  <a:srgbClr val="0000CC"/>
                </a:solidFill>
                <a:latin typeface="Bookman Old Style" pitchFamily="18" charset="0"/>
              </a:rPr>
              <a:t> тыс. рублей или </a:t>
            </a:r>
            <a:r>
              <a:rPr lang="ru-RU" b="1" dirty="0" smtClean="0">
                <a:solidFill>
                  <a:srgbClr val="0000CC"/>
                </a:solidFill>
                <a:latin typeface="Bookman Old Style" pitchFamily="18" charset="0"/>
              </a:rPr>
              <a:t>97,3 </a:t>
            </a:r>
            <a:r>
              <a:rPr lang="ru-RU" dirty="0" smtClean="0">
                <a:solidFill>
                  <a:srgbClr val="0000CC"/>
                </a:solidFill>
                <a:latin typeface="Bookman Old Style" pitchFamily="18" charset="0"/>
              </a:rPr>
              <a:t>% к годовому плану (</a:t>
            </a:r>
            <a:r>
              <a:rPr lang="ru-RU" b="1" dirty="0" smtClean="0">
                <a:solidFill>
                  <a:srgbClr val="0000CC"/>
                </a:solidFill>
                <a:latin typeface="Bookman Old Style" pitchFamily="18" charset="0"/>
              </a:rPr>
              <a:t>60 430,7</a:t>
            </a:r>
            <a:r>
              <a:rPr lang="ru-RU" dirty="0" smtClean="0">
                <a:solidFill>
                  <a:srgbClr val="0000CC"/>
                </a:solidFill>
                <a:latin typeface="Bookman Old Style" pitchFamily="18" charset="0"/>
              </a:rPr>
              <a:t> тыс. рублей), в том числе:</a:t>
            </a:r>
            <a:endParaRPr lang="ru-RU" sz="1500" dirty="0" smtClean="0">
              <a:solidFill>
                <a:srgbClr val="0000CC"/>
              </a:solidFill>
              <a:latin typeface="Bookman Old Style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Bookman Old Style" pitchFamily="18" charset="0"/>
              <a:ea typeface="+mn-ea"/>
              <a:cs typeface="+mn-cs"/>
            </a:endParaRPr>
          </a:p>
        </p:txBody>
      </p:sp>
      <p:pic>
        <p:nvPicPr>
          <p:cNvPr id="14" name="Рисунок 13" descr="культура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479704" y="3212976"/>
            <a:ext cx="2664296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Текст 2"/>
          <p:cNvSpPr txBox="1">
            <a:spLocks/>
          </p:cNvSpPr>
          <p:nvPr/>
        </p:nvSpPr>
        <p:spPr>
          <a:xfrm>
            <a:off x="107504" y="908720"/>
            <a:ext cx="5472608" cy="936104"/>
          </a:xfrm>
          <a:prstGeom prst="rect">
            <a:avLst/>
          </a:prstGeom>
          <a:gradFill flip="none" rotWithShape="1">
            <a:gsLst>
              <a:gs pos="0">
                <a:srgbClr val="00FFCC">
                  <a:tint val="66000"/>
                  <a:satMod val="160000"/>
                </a:srgbClr>
              </a:gs>
              <a:gs pos="50000">
                <a:srgbClr val="00FFCC">
                  <a:tint val="44500"/>
                  <a:satMod val="160000"/>
                </a:srgbClr>
              </a:gs>
              <a:gs pos="100000">
                <a:srgbClr val="00FFCC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rgbClr val="006699"/>
            </a:solidFill>
          </a:ln>
        </p:spPr>
        <p:txBody>
          <a:bodyPr>
            <a:noAutofit/>
          </a:bodyPr>
          <a:lstStyle/>
          <a:p>
            <a:pPr marL="342900" lvl="0" indent="-342900" algn="just">
              <a:spcBef>
                <a:spcPct val="20000"/>
              </a:spcBef>
              <a:defRPr/>
            </a:pPr>
            <a:r>
              <a:rPr lang="ru-RU" sz="1400" b="1" u="sng" dirty="0" smtClean="0">
                <a:solidFill>
                  <a:srgbClr val="0000CC"/>
                </a:solidFill>
                <a:latin typeface="Bookman Old Style" pitchFamily="18" charset="0"/>
              </a:rPr>
              <a:t>Цель</a:t>
            </a:r>
            <a:r>
              <a:rPr lang="ru-RU" sz="1400" b="1" dirty="0" smtClean="0">
                <a:solidFill>
                  <a:srgbClr val="0000CC"/>
                </a:solidFill>
                <a:latin typeface="Bookman Old Style" pitchFamily="18" charset="0"/>
              </a:rPr>
              <a:t>: </a:t>
            </a:r>
            <a:r>
              <a:rPr lang="ru-RU" sz="1400" dirty="0" smtClean="0">
                <a:solidFill>
                  <a:srgbClr val="0000CC"/>
                </a:solidFill>
                <a:latin typeface="Bookman Old Style" pitchFamily="18" charset="0"/>
              </a:rPr>
              <a:t>Реализация стратегической роли культуры как духовно-нравственного основания развития личности, а также развитие туризма для приобщения граждан к культурному и природному наследию.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ookman Old Style" pitchFamily="18" charset="0"/>
            </a:endParaRPr>
          </a:p>
        </p:txBody>
      </p:sp>
      <p:pic>
        <p:nvPicPr>
          <p:cNvPr id="15" name="Рисунок 14" descr="тыс. рублей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-180528" y="1844824"/>
            <a:ext cx="1751855" cy="43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26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2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6" name="object 4"/>
          <p:cNvSpPr/>
          <p:nvPr/>
        </p:nvSpPr>
        <p:spPr>
          <a:xfrm>
            <a:off x="3707904" y="0"/>
            <a:ext cx="5436096" cy="908720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rgbClr val="23538D"/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«Создание условий для обеспечения безопасности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жизнедеятельности населения муниципального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образования «Холм-Жирковский район»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                     Смоленской  области»</a:t>
            </a:r>
          </a:p>
          <a:p>
            <a:endParaRPr lang="ru-RU"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7" name="Рисунок 6" descr="безопасность 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79912" y="260648"/>
            <a:ext cx="952550" cy="596838"/>
          </a:xfrm>
          <a:prstGeom prst="rect">
            <a:avLst/>
          </a:prstGeom>
        </p:spPr>
      </p:pic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179512" y="4653135"/>
          <a:ext cx="8856984" cy="21807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52528"/>
                <a:gridCol w="2088232"/>
                <a:gridCol w="2016224"/>
              </a:tblGrid>
              <a:tr h="345577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990000"/>
                          </a:solidFill>
                          <a:latin typeface="Bookman Old Style" pitchFamily="18" charset="0"/>
                        </a:rPr>
                        <a:t>Наименование показателя</a:t>
                      </a:r>
                      <a:endParaRPr lang="ru-RU" sz="1400" dirty="0">
                        <a:solidFill>
                          <a:srgbClr val="990000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990000"/>
                          </a:solidFill>
                          <a:latin typeface="Bookman Old Style" pitchFamily="18" charset="0"/>
                        </a:rPr>
                        <a:t>План</a:t>
                      </a:r>
                      <a:endParaRPr lang="ru-RU" dirty="0">
                        <a:solidFill>
                          <a:srgbClr val="990000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990000"/>
                          </a:solidFill>
                          <a:latin typeface="Bookman Old Style" pitchFamily="18" charset="0"/>
                        </a:rPr>
                        <a:t>Факт</a:t>
                      </a:r>
                      <a:endParaRPr lang="ru-RU" dirty="0">
                        <a:solidFill>
                          <a:srgbClr val="990000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FF6600"/>
                    </a:solidFill>
                  </a:tcPr>
                </a:tc>
              </a:tr>
              <a:tr h="345577">
                <a:tc>
                  <a:txBody>
                    <a:bodyPr/>
                    <a:lstStyle/>
                    <a:p>
                      <a:pPr algn="just"/>
                      <a:r>
                        <a:rPr lang="ru-RU" sz="1400" b="0" kern="1200" dirty="0" smtClean="0">
                          <a:solidFill>
                            <a:srgbClr val="9900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Количество</a:t>
                      </a:r>
                      <a:r>
                        <a:rPr lang="ru-RU" sz="1400" b="0" kern="1200" baseline="0" dirty="0" smtClean="0">
                          <a:solidFill>
                            <a:srgbClr val="9900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преступлений, совершенных в районе</a:t>
                      </a:r>
                      <a:endParaRPr lang="ru-RU" sz="1400" b="0" kern="1200" dirty="0">
                        <a:solidFill>
                          <a:srgbClr val="990000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noProof="0" dirty="0" smtClean="0">
                          <a:solidFill>
                            <a:srgbClr val="990000"/>
                          </a:solidFill>
                          <a:latin typeface="Bookman Old Style" pitchFamily="18" charset="0"/>
                        </a:rPr>
                        <a:t>110</a:t>
                      </a:r>
                      <a:endParaRPr lang="ru-RU" noProof="0" dirty="0">
                        <a:solidFill>
                          <a:srgbClr val="990000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800" kern="1200" noProof="0" dirty="0" smtClean="0">
                          <a:solidFill>
                            <a:srgbClr val="9900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88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892741">
                <a:tc>
                  <a:txBody>
                    <a:bodyPr/>
                    <a:lstStyle/>
                    <a:p>
                      <a:pPr marL="0" algn="just" defTabSz="914400" rtl="0" eaLnBrk="1" latinLnBrk="0" hangingPunct="1"/>
                      <a:r>
                        <a:rPr lang="ru-RU" sz="1400" b="0" kern="1200" dirty="0" smtClean="0">
                          <a:solidFill>
                            <a:srgbClr val="9900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Обеспеченность оборудованием и антитеррористическая</a:t>
                      </a:r>
                      <a:r>
                        <a:rPr lang="ru-RU" sz="1400" b="0" kern="1200" baseline="0" dirty="0" smtClean="0">
                          <a:solidFill>
                            <a:srgbClr val="9900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защищенность  потенциально опасных объектов и мест массового пребывания</a:t>
                      </a:r>
                      <a:endParaRPr lang="ru-RU" sz="1400" b="0" kern="1200" dirty="0" smtClean="0">
                        <a:solidFill>
                          <a:srgbClr val="990000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800" kern="1200" noProof="0" dirty="0" err="1" smtClean="0">
                          <a:solidFill>
                            <a:srgbClr val="9900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Удовлетв</a:t>
                      </a:r>
                      <a:r>
                        <a:rPr lang="ru-RU" sz="1800" kern="1200" noProof="0" dirty="0" smtClean="0">
                          <a:solidFill>
                            <a:srgbClr val="9900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.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800" kern="1200" noProof="0" dirty="0" err="1" smtClean="0">
                          <a:solidFill>
                            <a:srgbClr val="9900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Удовлетв</a:t>
                      </a:r>
                      <a:r>
                        <a:rPr lang="ru-RU" sz="1800" kern="1200" noProof="0" dirty="0" smtClean="0">
                          <a:solidFill>
                            <a:srgbClr val="9900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.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504337">
                <a:tc>
                  <a:txBody>
                    <a:bodyPr/>
                    <a:lstStyle/>
                    <a:p>
                      <a:pPr marL="0" algn="just" defTabSz="914400" rtl="0" eaLnBrk="1" latinLnBrk="0" hangingPunct="1"/>
                      <a:r>
                        <a:rPr lang="ru-RU" sz="1400" b="0" kern="1200" dirty="0" smtClean="0">
                          <a:solidFill>
                            <a:srgbClr val="9900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Количество  совершенных ДТП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800" kern="1200" noProof="0" dirty="0" smtClean="0">
                          <a:solidFill>
                            <a:srgbClr val="9900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800" kern="1200" noProof="0" dirty="0" smtClean="0">
                          <a:solidFill>
                            <a:srgbClr val="9900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6084168" y="1628800"/>
            <a:ext cx="3059832" cy="738664"/>
          </a:xfrm>
          <a:prstGeom prst="rect">
            <a:avLst/>
          </a:prstGeom>
          <a:gradFill flip="none" rotWithShape="1">
            <a:gsLst>
              <a:gs pos="0">
                <a:srgbClr val="FF6600">
                  <a:tint val="66000"/>
                  <a:satMod val="160000"/>
                </a:srgbClr>
              </a:gs>
              <a:gs pos="50000">
                <a:srgbClr val="FF6600">
                  <a:tint val="44500"/>
                  <a:satMod val="160000"/>
                </a:srgbClr>
              </a:gs>
              <a:gs pos="100000">
                <a:srgbClr val="FF6600">
                  <a:tint val="23500"/>
                  <a:satMod val="160000"/>
                </a:srgbClr>
              </a:gs>
            </a:gsLst>
            <a:lin ang="2700000" scaled="1"/>
            <a:tileRect/>
          </a:gradFill>
          <a:ln w="12700">
            <a:solidFill>
              <a:srgbClr val="CC33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800000"/>
                </a:solidFill>
                <a:latin typeface="Bookman Old Style" pitchFamily="18" charset="0"/>
              </a:rPr>
              <a:t>Муниципальная программа финансируется за счет  средств </a:t>
            </a:r>
            <a:r>
              <a:rPr lang="ru-RU" sz="1400" b="1" dirty="0" smtClean="0">
                <a:solidFill>
                  <a:srgbClr val="800000"/>
                </a:solidFill>
                <a:latin typeface="Bookman Old Style" pitchFamily="18" charset="0"/>
              </a:rPr>
              <a:t>местного бюджета</a:t>
            </a:r>
            <a:r>
              <a:rPr lang="ru-RU" sz="1400" dirty="0" smtClean="0">
                <a:solidFill>
                  <a:srgbClr val="800000"/>
                </a:solidFill>
                <a:latin typeface="Bookman Old Style" pitchFamily="18" charset="0"/>
              </a:rPr>
              <a:t>.</a:t>
            </a:r>
          </a:p>
        </p:txBody>
      </p:sp>
      <p:sp>
        <p:nvSpPr>
          <p:cNvPr id="14" name="Текст 2"/>
          <p:cNvSpPr txBox="1">
            <a:spLocks/>
          </p:cNvSpPr>
          <p:nvPr/>
        </p:nvSpPr>
        <p:spPr>
          <a:xfrm>
            <a:off x="107504" y="980728"/>
            <a:ext cx="8928992" cy="576064"/>
          </a:xfrm>
          <a:prstGeom prst="rect">
            <a:avLst/>
          </a:prstGeom>
          <a:gradFill flip="none" rotWithShape="1">
            <a:gsLst>
              <a:gs pos="0">
                <a:srgbClr val="FF6600">
                  <a:tint val="66000"/>
                  <a:satMod val="160000"/>
                </a:srgbClr>
              </a:gs>
              <a:gs pos="50000">
                <a:srgbClr val="FF6600">
                  <a:tint val="44500"/>
                  <a:satMod val="160000"/>
                </a:srgbClr>
              </a:gs>
              <a:gs pos="100000">
                <a:srgbClr val="FF660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rgbClr val="CC3300"/>
            </a:solidFill>
          </a:ln>
        </p:spPr>
        <p:txBody>
          <a:bodyPr>
            <a:noAutofit/>
          </a:bodyPr>
          <a:lstStyle/>
          <a:p>
            <a:pPr marL="342900" lvl="0" indent="-342900" algn="just">
              <a:spcBef>
                <a:spcPct val="20000"/>
              </a:spcBef>
              <a:defRPr/>
            </a:pPr>
            <a:r>
              <a:rPr lang="ru-RU" sz="1400" b="1" dirty="0" smtClean="0">
                <a:solidFill>
                  <a:srgbClr val="800000"/>
                </a:solidFill>
                <a:latin typeface="Bookman Old Style" pitchFamily="18" charset="0"/>
              </a:rPr>
              <a:t>Цель: </a:t>
            </a:r>
            <a:r>
              <a:rPr lang="ru-RU" sz="1400" dirty="0" smtClean="0">
                <a:solidFill>
                  <a:srgbClr val="800000"/>
                </a:solidFill>
                <a:latin typeface="Bookman Old Style" pitchFamily="18" charset="0"/>
              </a:rPr>
              <a:t>Обеспечение безопасности жизнедеятельности населения  муниципального образования «Холм-Жирковский район» Смоленской области</a:t>
            </a:r>
            <a:endParaRPr lang="ru-RU" sz="1400" dirty="0">
              <a:solidFill>
                <a:srgbClr val="800000"/>
              </a:solidFill>
              <a:latin typeface="Bookman Old Style" pitchFamily="18" charset="0"/>
            </a:endParaRPr>
          </a:p>
        </p:txBody>
      </p:sp>
      <p:sp>
        <p:nvSpPr>
          <p:cNvPr id="15" name="Содержимое 11"/>
          <p:cNvSpPr txBox="1">
            <a:spLocks/>
          </p:cNvSpPr>
          <p:nvPr/>
        </p:nvSpPr>
        <p:spPr>
          <a:xfrm>
            <a:off x="107504" y="1700808"/>
            <a:ext cx="5400600" cy="1656184"/>
          </a:xfrm>
          <a:prstGeom prst="rect">
            <a:avLst/>
          </a:prstGeom>
          <a:gradFill flip="none" rotWithShape="1">
            <a:gsLst>
              <a:gs pos="0">
                <a:srgbClr val="FF6600">
                  <a:tint val="66000"/>
                  <a:satMod val="160000"/>
                </a:srgbClr>
              </a:gs>
              <a:gs pos="50000">
                <a:srgbClr val="FF6600">
                  <a:tint val="44500"/>
                  <a:satMod val="160000"/>
                </a:srgbClr>
              </a:gs>
              <a:gs pos="100000">
                <a:srgbClr val="FF6600">
                  <a:tint val="23500"/>
                  <a:satMod val="160000"/>
                </a:srgbClr>
              </a:gs>
            </a:gsLst>
            <a:lin ang="0" scaled="1"/>
            <a:tileRect/>
          </a:gradFill>
          <a:ln w="9525" cap="flat" cmpd="sng" algn="ctr">
            <a:solidFill>
              <a:srgbClr val="CC33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85000" lnSpcReduction="20000"/>
          </a:bodyPr>
          <a:lstStyle/>
          <a:p>
            <a:r>
              <a:rPr lang="ru-RU" sz="1400" b="1" noProof="0" dirty="0" smtClean="0">
                <a:solidFill>
                  <a:srgbClr val="000099"/>
                </a:solidFill>
                <a:latin typeface="Book Antiqua" pitchFamily="18" charset="0"/>
              </a:rPr>
              <a:t>  </a:t>
            </a:r>
            <a:r>
              <a:rPr lang="ru-RU" sz="1500" b="1" dirty="0" smtClean="0">
                <a:solidFill>
                  <a:srgbClr val="000099"/>
                </a:solidFill>
                <a:latin typeface="Book Antiqua" pitchFamily="18" charset="0"/>
              </a:rPr>
              <a:t>  </a:t>
            </a:r>
            <a:r>
              <a:rPr lang="ru-RU" dirty="0" smtClean="0">
                <a:solidFill>
                  <a:srgbClr val="990000"/>
                </a:solidFill>
                <a:latin typeface="Bookman Old Style" pitchFamily="18" charset="0"/>
              </a:rPr>
              <a:t>В </a:t>
            </a:r>
            <a:r>
              <a:rPr lang="ru-RU" b="1" dirty="0" smtClean="0">
                <a:solidFill>
                  <a:srgbClr val="990000"/>
                </a:solidFill>
                <a:latin typeface="Bookman Old Style" pitchFamily="18" charset="0"/>
              </a:rPr>
              <a:t>2020</a:t>
            </a:r>
            <a:r>
              <a:rPr lang="ru-RU" dirty="0" smtClean="0">
                <a:solidFill>
                  <a:srgbClr val="990000"/>
                </a:solidFill>
                <a:latin typeface="Bookman Old Style" pitchFamily="18" charset="0"/>
              </a:rPr>
              <a:t> году на реализацию программы было направлено  </a:t>
            </a:r>
            <a:r>
              <a:rPr lang="ru-RU" b="1" dirty="0" smtClean="0">
                <a:solidFill>
                  <a:srgbClr val="990000"/>
                </a:solidFill>
                <a:latin typeface="Bookman Old Style" pitchFamily="18" charset="0"/>
              </a:rPr>
              <a:t>25,6</a:t>
            </a:r>
            <a:r>
              <a:rPr lang="ru-RU" dirty="0" smtClean="0">
                <a:solidFill>
                  <a:srgbClr val="990000"/>
                </a:solidFill>
                <a:latin typeface="Bookman Old Style" pitchFamily="18" charset="0"/>
              </a:rPr>
              <a:t> тыс. рублей или </a:t>
            </a:r>
            <a:r>
              <a:rPr lang="ru-RU" b="1" dirty="0" smtClean="0">
                <a:solidFill>
                  <a:srgbClr val="990000"/>
                </a:solidFill>
                <a:latin typeface="Bookman Old Style" pitchFamily="18" charset="0"/>
              </a:rPr>
              <a:t>30,6</a:t>
            </a:r>
            <a:r>
              <a:rPr lang="ru-RU" dirty="0" smtClean="0">
                <a:solidFill>
                  <a:srgbClr val="990000"/>
                </a:solidFill>
                <a:latin typeface="Bookman Old Style" pitchFamily="18" charset="0"/>
              </a:rPr>
              <a:t> % к годовому плану (</a:t>
            </a:r>
            <a:r>
              <a:rPr lang="ru-RU" b="1" dirty="0" smtClean="0">
                <a:solidFill>
                  <a:srgbClr val="990000"/>
                </a:solidFill>
                <a:latin typeface="Bookman Old Style" pitchFamily="18" charset="0"/>
              </a:rPr>
              <a:t>83,6</a:t>
            </a:r>
            <a:r>
              <a:rPr lang="ru-RU" dirty="0" smtClean="0">
                <a:solidFill>
                  <a:srgbClr val="990000"/>
                </a:solidFill>
                <a:latin typeface="Bookman Old Style" pitchFamily="18" charset="0"/>
              </a:rPr>
              <a:t> тыс. рублей)</a:t>
            </a:r>
          </a:p>
          <a:p>
            <a:pPr marL="285750" indent="-285750" algn="just">
              <a:lnSpc>
                <a:spcPct val="120000"/>
              </a:lnSpc>
              <a:spcBef>
                <a:spcPct val="20000"/>
              </a:spcBef>
              <a:buFontTx/>
              <a:buChar char="-"/>
              <a:defRPr/>
            </a:pPr>
            <a:r>
              <a:rPr lang="ru-RU" dirty="0" smtClean="0">
                <a:solidFill>
                  <a:srgbClr val="990000"/>
                </a:solidFill>
                <a:latin typeface="Bookman Old Style" pitchFamily="18" charset="0"/>
              </a:rPr>
              <a:t>на обеспечение деятельности народной дружины – 10,4 тыс. рублей;</a:t>
            </a:r>
          </a:p>
          <a:p>
            <a:pPr marL="285750" indent="-285750" algn="just">
              <a:lnSpc>
                <a:spcPct val="120000"/>
              </a:lnSpc>
              <a:spcBef>
                <a:spcPct val="20000"/>
              </a:spcBef>
              <a:buFontTx/>
              <a:buChar char="-"/>
              <a:defRPr/>
            </a:pPr>
            <a:r>
              <a:rPr lang="ru-RU" dirty="0">
                <a:solidFill>
                  <a:srgbClr val="990000"/>
                </a:solidFill>
                <a:latin typeface="Bookman Old Style" pitchFamily="18" charset="0"/>
              </a:rPr>
              <a:t>н</a:t>
            </a:r>
            <a:r>
              <a:rPr lang="ru-RU" dirty="0" smtClean="0">
                <a:solidFill>
                  <a:srgbClr val="990000"/>
                </a:solidFill>
                <a:latin typeface="Bookman Old Style" pitchFamily="18" charset="0"/>
              </a:rPr>
              <a:t>а обеспечение безопасности дорожного движения – 15,2 тыс. руб.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Bookman Old Style" pitchFamily="18" charset="0"/>
              <a:ea typeface="+mn-ea"/>
              <a:cs typeface="+mn-cs"/>
            </a:endParaRPr>
          </a:p>
        </p:txBody>
      </p:sp>
      <p:sp>
        <p:nvSpPr>
          <p:cNvPr id="16" name="Прямоугольная выноска 15"/>
          <p:cNvSpPr/>
          <p:nvPr/>
        </p:nvSpPr>
        <p:spPr>
          <a:xfrm>
            <a:off x="467544" y="3645024"/>
            <a:ext cx="4968552" cy="648072"/>
          </a:xfrm>
          <a:prstGeom prst="wedgeRectCallout">
            <a:avLst>
              <a:gd name="adj1" fmla="val -20432"/>
              <a:gd name="adj2" fmla="val 83811"/>
            </a:avLst>
          </a:prstGeom>
          <a:solidFill>
            <a:srgbClr val="FF6600"/>
          </a:solidFill>
          <a:ln w="12700">
            <a:solidFill>
              <a:srgbClr val="CC33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990000"/>
                </a:solidFill>
                <a:latin typeface="Bookman Old Style" pitchFamily="18" charset="0"/>
              </a:rPr>
              <a:t>Достижение уровня плановых значений муниципальной программы в 2020 году</a:t>
            </a:r>
            <a:endParaRPr lang="ru-RU" sz="1600" dirty="0">
              <a:solidFill>
                <a:srgbClr val="990000"/>
              </a:solidFill>
              <a:latin typeface="Bookman Old Style" pitchFamily="18" charset="0"/>
            </a:endParaRPr>
          </a:p>
        </p:txBody>
      </p:sp>
      <p:pic>
        <p:nvPicPr>
          <p:cNvPr id="17" name="Рисунок 16" descr="ОБЖ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588224" y="2420888"/>
            <a:ext cx="2223318" cy="223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26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3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6" name="object 4"/>
          <p:cNvSpPr/>
          <p:nvPr/>
        </p:nvSpPr>
        <p:spPr>
          <a:xfrm>
            <a:off x="3635896" y="0"/>
            <a:ext cx="5508104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rgbClr val="23538D"/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«Поддержка пассажирского транспорта общего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пользования  в муниципальном  образовании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«Холм-Жирковский район»Смоленской  области»</a:t>
            </a:r>
          </a:p>
          <a:p>
            <a:endParaRPr lang="ru-RU"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7" name="Рисунок 6" descr="автобус 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07904" y="0"/>
            <a:ext cx="766806" cy="435322"/>
          </a:xfrm>
          <a:prstGeom prst="rect">
            <a:avLst/>
          </a:prstGeom>
        </p:spPr>
      </p:pic>
      <p:pic>
        <p:nvPicPr>
          <p:cNvPr id="8" name="Рисунок 7" descr="автобус 3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211416" y="1844824"/>
            <a:ext cx="2932584" cy="2932584"/>
          </a:xfrm>
          <a:prstGeom prst="rect">
            <a:avLst/>
          </a:prstGeom>
        </p:spPr>
      </p:pic>
      <p:sp>
        <p:nvSpPr>
          <p:cNvPr id="9" name="Текст 2"/>
          <p:cNvSpPr txBox="1">
            <a:spLocks/>
          </p:cNvSpPr>
          <p:nvPr/>
        </p:nvSpPr>
        <p:spPr>
          <a:xfrm>
            <a:off x="107504" y="908720"/>
            <a:ext cx="9036496" cy="576064"/>
          </a:xfrm>
          <a:prstGeom prst="rect">
            <a:avLst/>
          </a:prstGeom>
          <a:gradFill flip="none" rotWithShape="1">
            <a:gsLst>
              <a:gs pos="0">
                <a:srgbClr val="0099FF">
                  <a:tint val="66000"/>
                  <a:satMod val="160000"/>
                </a:srgbClr>
              </a:gs>
              <a:gs pos="50000">
                <a:srgbClr val="0099FF">
                  <a:tint val="44500"/>
                  <a:satMod val="160000"/>
                </a:srgbClr>
              </a:gs>
              <a:gs pos="100000">
                <a:srgbClr val="0099FF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rgbClr val="0033CC"/>
            </a:solidFill>
          </a:ln>
        </p:spPr>
        <p:txBody>
          <a:bodyPr>
            <a:noAutofit/>
          </a:bodyPr>
          <a:lstStyle/>
          <a:p>
            <a:pPr marL="342900" lvl="0" indent="-342900" algn="just">
              <a:spcBef>
                <a:spcPct val="20000"/>
              </a:spcBef>
              <a:defRPr/>
            </a:pPr>
            <a:r>
              <a:rPr lang="ru-RU" sz="1400" b="1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: 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Удовлетворение потребности населения  в качественных услугах пассажирского транспорта общественного пользования.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Bookman Old Style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084168" y="1556792"/>
            <a:ext cx="3059832" cy="738664"/>
          </a:xfrm>
          <a:prstGeom prst="rect">
            <a:avLst/>
          </a:prstGeom>
          <a:gradFill flip="none" rotWithShape="1">
            <a:gsLst>
              <a:gs pos="0">
                <a:srgbClr val="0099FF">
                  <a:tint val="66000"/>
                  <a:satMod val="160000"/>
                </a:srgbClr>
              </a:gs>
              <a:gs pos="50000">
                <a:srgbClr val="0099FF">
                  <a:tint val="44500"/>
                  <a:satMod val="160000"/>
                </a:srgbClr>
              </a:gs>
              <a:gs pos="100000">
                <a:srgbClr val="0099FF">
                  <a:tint val="23500"/>
                  <a:satMod val="160000"/>
                </a:srgbClr>
              </a:gs>
            </a:gsLst>
            <a:lin ang="10800000" scaled="1"/>
            <a:tileRect/>
          </a:gradFill>
          <a:ln w="12700">
            <a:solidFill>
              <a:srgbClr val="0033CC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</a:t>
            </a:r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местного бюджета</a:t>
            </a:r>
            <a:r>
              <a:rPr lang="ru-RU" sz="1400" dirty="0" smtClean="0">
                <a:solidFill>
                  <a:srgbClr val="0000CC"/>
                </a:solidFill>
                <a:latin typeface="Bookman Old Style" pitchFamily="18" charset="0"/>
              </a:rPr>
              <a:t>.</a:t>
            </a:r>
          </a:p>
        </p:txBody>
      </p:sp>
      <p:sp>
        <p:nvSpPr>
          <p:cNvPr id="14" name="Содержимое 11"/>
          <p:cNvSpPr txBox="1">
            <a:spLocks/>
          </p:cNvSpPr>
          <p:nvPr/>
        </p:nvSpPr>
        <p:spPr>
          <a:xfrm>
            <a:off x="107504" y="1556792"/>
            <a:ext cx="5832648" cy="1440160"/>
          </a:xfrm>
          <a:prstGeom prst="rect">
            <a:avLst/>
          </a:prstGeom>
          <a:gradFill flip="none" rotWithShape="1">
            <a:gsLst>
              <a:gs pos="0">
                <a:srgbClr val="0099FF">
                  <a:tint val="66000"/>
                  <a:satMod val="160000"/>
                </a:srgbClr>
              </a:gs>
              <a:gs pos="50000">
                <a:srgbClr val="0099FF">
                  <a:tint val="44500"/>
                  <a:satMod val="160000"/>
                </a:srgbClr>
              </a:gs>
              <a:gs pos="100000">
                <a:srgbClr val="0099FF">
                  <a:tint val="23500"/>
                  <a:satMod val="160000"/>
                </a:srgbClr>
              </a:gs>
            </a:gsLst>
            <a:lin ang="0" scaled="1"/>
            <a:tileRect/>
          </a:gradFill>
          <a:ln w="9525" cap="flat" cmpd="sng" algn="ctr">
            <a:solidFill>
              <a:srgbClr val="0033CC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85000" lnSpcReduction="20000"/>
          </a:bodyPr>
          <a:lstStyle/>
          <a:p>
            <a:r>
              <a:rPr lang="ru-RU" sz="1400" b="1" noProof="0" dirty="0" smtClean="0">
                <a:solidFill>
                  <a:srgbClr val="000099"/>
                </a:solidFill>
                <a:latin typeface="Book Antiqua" pitchFamily="18" charset="0"/>
              </a:rPr>
              <a:t>   </a:t>
            </a:r>
            <a:endParaRPr lang="ru-RU" sz="15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>
              <a:lnSpc>
                <a:spcPct val="120000"/>
              </a:lnSpc>
              <a:spcBef>
                <a:spcPct val="20000"/>
              </a:spcBef>
              <a:defRPr/>
            </a:pPr>
            <a:r>
              <a:rPr lang="ru-RU" sz="1500" b="1" dirty="0" smtClean="0">
                <a:solidFill>
                  <a:srgbClr val="000099"/>
                </a:solidFill>
                <a:latin typeface="Book Antiqua" pitchFamily="18" charset="0"/>
              </a:rPr>
              <a:t>  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В </a:t>
            </a:r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2020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 году на реализацию программы было направлено  </a:t>
            </a:r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1 554,0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 тыс. рублей или </a:t>
            </a:r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100,0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 % к годовому плану (</a:t>
            </a:r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1 554,0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 тыс. рублей)- на предоставление субсидии на возмещение затрат  в связи с оказанием  услуг  по осуществлению  пассажирских перевозок.</a:t>
            </a:r>
            <a:endParaRPr lang="ru-RU" sz="15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Bookman Old Style" pitchFamily="18" charset="0"/>
              <a:ea typeface="+mn-ea"/>
              <a:cs typeface="+mn-cs"/>
            </a:endParaRPr>
          </a:p>
        </p:txBody>
      </p:sp>
      <p:graphicFrame>
        <p:nvGraphicFramePr>
          <p:cNvPr id="16" name="Таблица 15"/>
          <p:cNvGraphicFramePr>
            <a:graphicFrameLocks noGrp="1"/>
          </p:cNvGraphicFramePr>
          <p:nvPr/>
        </p:nvGraphicFramePr>
        <p:xfrm>
          <a:off x="179512" y="4077073"/>
          <a:ext cx="8856984" cy="27809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52528"/>
                <a:gridCol w="2088232"/>
                <a:gridCol w="2016224"/>
              </a:tblGrid>
              <a:tr h="413156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Наименование показателя</a:t>
                      </a:r>
                      <a:endParaRPr lang="ru-RU" sz="140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План</a:t>
                      </a:r>
                      <a:endParaRPr lang="ru-RU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Факт</a:t>
                      </a:r>
                      <a:endParaRPr lang="ru-RU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99FF"/>
                    </a:solidFill>
                  </a:tcPr>
                </a:tc>
              </a:tr>
              <a:tr h="585306">
                <a:tc>
                  <a:txBody>
                    <a:bodyPr/>
                    <a:lstStyle/>
                    <a:p>
                      <a:pPr algn="just"/>
                      <a:r>
                        <a:rPr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Сохранение количества  внутрирайонных маршрутов, единиц</a:t>
                      </a:r>
                      <a:endParaRPr lang="ru-RU" sz="1400" b="0" kern="1200" dirty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noProof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5</a:t>
                      </a:r>
                      <a:endParaRPr lang="ru-RU" noProof="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800" kern="1200" noProof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</a:tr>
              <a:tr h="585306">
                <a:tc>
                  <a:txBody>
                    <a:bodyPr/>
                    <a:lstStyle/>
                    <a:p>
                      <a:pPr marL="0" algn="just" defTabSz="914400" rtl="0" eaLnBrk="1" latinLnBrk="0" hangingPunct="1"/>
                      <a:r>
                        <a:rPr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Сохранение</a:t>
                      </a:r>
                      <a:r>
                        <a:rPr lang="ru-RU" sz="14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количества перевезенных пассажиров, тыс. человек</a:t>
                      </a:r>
                      <a:endParaRPr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800" kern="1200" noProof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13,6</a:t>
                      </a: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800" kern="1200" noProof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11,3</a:t>
                      </a: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</a:tr>
              <a:tr h="1197159">
                <a:tc>
                  <a:txBody>
                    <a:bodyPr/>
                    <a:lstStyle/>
                    <a:p>
                      <a:pPr marL="0" algn="just" defTabSz="914400" rtl="0" eaLnBrk="1" latinLnBrk="0" hangingPunct="1"/>
                      <a:r>
                        <a:rPr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Доля населения,</a:t>
                      </a:r>
                      <a:r>
                        <a:rPr lang="ru-RU" sz="14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проживающего в населенных пунктах, не имеющих регулярного автобусного и (или) железнодорожного сообщения с административным центром в общей численности Холм-Жирковского района</a:t>
                      </a:r>
                      <a:endParaRPr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ru-RU" sz="1800" kern="1200" noProof="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ru-RU" sz="1800" kern="1200" noProof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Менее 90%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ru-RU" sz="1800" kern="1200" noProof="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ru-RU" sz="1800" kern="1200" noProof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Менее 90%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7" name="Прямоугольная выноска 16"/>
          <p:cNvSpPr/>
          <p:nvPr/>
        </p:nvSpPr>
        <p:spPr>
          <a:xfrm>
            <a:off x="251520" y="3140968"/>
            <a:ext cx="4968552" cy="648072"/>
          </a:xfrm>
          <a:prstGeom prst="wedgeRectCallout">
            <a:avLst>
              <a:gd name="adj1" fmla="val -20432"/>
              <a:gd name="adj2" fmla="val 83811"/>
            </a:avLst>
          </a:prstGeom>
          <a:gradFill flip="none" rotWithShape="1">
            <a:gsLst>
              <a:gs pos="0">
                <a:srgbClr val="0099FF">
                  <a:shade val="30000"/>
                  <a:satMod val="115000"/>
                </a:srgbClr>
              </a:gs>
              <a:gs pos="50000">
                <a:srgbClr val="0099FF">
                  <a:shade val="67500"/>
                  <a:satMod val="115000"/>
                </a:srgbClr>
              </a:gs>
              <a:gs pos="100000">
                <a:srgbClr val="0099FF">
                  <a:shade val="100000"/>
                  <a:satMod val="115000"/>
                </a:srgbClr>
              </a:gs>
            </a:gsLst>
            <a:lin ang="16200000" scaled="1"/>
            <a:tileRect/>
          </a:gradFill>
          <a:ln w="12700">
            <a:solidFill>
              <a:srgbClr val="0033CC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Достижение уровня плановых значений муниципальной программы в 2020 году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26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2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6" name="object 4"/>
          <p:cNvSpPr/>
          <p:nvPr/>
        </p:nvSpPr>
        <p:spPr>
          <a:xfrm>
            <a:off x="3707904" y="0"/>
            <a:ext cx="5436096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rgbClr val="23538D"/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«Развитие сельского хозяйства  в  муниципальном           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образовании «Холм-Жирковский район»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                     Смоленской  области»</a:t>
            </a:r>
          </a:p>
          <a:p>
            <a:endParaRPr lang="ru-RU"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7" name="Рисунок 6" descr="сельское хоз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51920" y="188640"/>
            <a:ext cx="749665" cy="604418"/>
          </a:xfrm>
          <a:prstGeom prst="rect">
            <a:avLst/>
          </a:prstGeom>
        </p:spPr>
      </p:pic>
      <p:pic>
        <p:nvPicPr>
          <p:cNvPr id="8" name="Рисунок 7" descr="сельское хоз 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30874" y="2132856"/>
            <a:ext cx="3913126" cy="2780928"/>
          </a:xfrm>
          <a:prstGeom prst="rect">
            <a:avLst/>
          </a:prstGeom>
        </p:spPr>
      </p:pic>
      <p:pic>
        <p:nvPicPr>
          <p:cNvPr id="9" name="Рисунок 8" descr="сельское хоз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580112" y="2492896"/>
            <a:ext cx="3069612" cy="1440160"/>
          </a:xfrm>
          <a:prstGeom prst="rect">
            <a:avLst/>
          </a:prstGeom>
        </p:spPr>
      </p:pic>
      <p:sp>
        <p:nvSpPr>
          <p:cNvPr id="10" name="Текст 2"/>
          <p:cNvSpPr txBox="1">
            <a:spLocks/>
          </p:cNvSpPr>
          <p:nvPr/>
        </p:nvSpPr>
        <p:spPr>
          <a:xfrm>
            <a:off x="0" y="836712"/>
            <a:ext cx="6336704" cy="576064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6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6">
                  <a:lumMod val="60000"/>
                  <a:lumOff val="40000"/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solidFill>
              <a:schemeClr val="accent6">
                <a:lumMod val="75000"/>
              </a:schemeClr>
            </a:solidFill>
          </a:ln>
        </p:spPr>
        <p:txBody>
          <a:bodyPr>
            <a:noAutofit/>
          </a:bodyPr>
          <a:lstStyle/>
          <a:p>
            <a:pPr marL="342900" lvl="0" indent="-342900" algn="just">
              <a:spcBef>
                <a:spcPct val="20000"/>
              </a:spcBef>
              <a:defRPr/>
            </a:pPr>
            <a:r>
              <a:rPr lang="ru-RU" sz="1400" b="1" u="sng" dirty="0" smtClean="0">
                <a:solidFill>
                  <a:srgbClr val="800000"/>
                </a:solidFill>
                <a:latin typeface="Bookman Old Style" pitchFamily="18" charset="0"/>
              </a:rPr>
              <a:t>Цель</a:t>
            </a:r>
            <a:r>
              <a:rPr lang="ru-RU" sz="1400" b="1" dirty="0" smtClean="0">
                <a:solidFill>
                  <a:srgbClr val="800000"/>
                </a:solidFill>
                <a:latin typeface="Bookman Old Style" pitchFamily="18" charset="0"/>
              </a:rPr>
              <a:t>: </a:t>
            </a:r>
            <a:r>
              <a:rPr lang="ru-RU" sz="1400" dirty="0" smtClean="0">
                <a:solidFill>
                  <a:srgbClr val="800000"/>
                </a:solidFill>
                <a:latin typeface="Bookman Old Style" pitchFamily="18" charset="0"/>
              </a:rPr>
              <a:t>Поддержка сельскохозяйственных товаропроизводителей.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Bookman Old Style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724128" y="1484784"/>
            <a:ext cx="3059832" cy="738664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6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6">
                  <a:lumMod val="60000"/>
                  <a:lumOff val="40000"/>
                  <a:tint val="23500"/>
                  <a:satMod val="160000"/>
                </a:schemeClr>
              </a:gs>
            </a:gsLst>
            <a:lin ang="8100000" scaled="1"/>
            <a:tileRect/>
          </a:gradFill>
          <a:ln w="12700"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800000"/>
                </a:solidFill>
                <a:latin typeface="Bookman Old Style" pitchFamily="18" charset="0"/>
              </a:rPr>
              <a:t>Муниципальная программа финансируется за счет  средств </a:t>
            </a:r>
            <a:r>
              <a:rPr lang="ru-RU" sz="1400" b="1" dirty="0" smtClean="0">
                <a:solidFill>
                  <a:srgbClr val="800000"/>
                </a:solidFill>
                <a:latin typeface="Bookman Old Style" pitchFamily="18" charset="0"/>
              </a:rPr>
              <a:t>местного бюджета</a:t>
            </a:r>
            <a:r>
              <a:rPr lang="ru-RU" sz="1400" dirty="0" smtClean="0">
                <a:solidFill>
                  <a:srgbClr val="800000"/>
                </a:solidFill>
                <a:latin typeface="Bookman Old Style" pitchFamily="18" charset="0"/>
              </a:rPr>
              <a:t>.</a:t>
            </a:r>
          </a:p>
        </p:txBody>
      </p:sp>
      <p:sp>
        <p:nvSpPr>
          <p:cNvPr id="12" name="Содержимое 11"/>
          <p:cNvSpPr txBox="1">
            <a:spLocks/>
          </p:cNvSpPr>
          <p:nvPr/>
        </p:nvSpPr>
        <p:spPr>
          <a:xfrm>
            <a:off x="107504" y="1556792"/>
            <a:ext cx="5400600" cy="1512168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6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6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  <a:ln w="9525" cap="flat" cmpd="sng" algn="ctr">
            <a:solidFill>
              <a:schemeClr val="accent6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85000" lnSpcReduction="20000"/>
          </a:bodyPr>
          <a:lstStyle/>
          <a:p>
            <a:r>
              <a:rPr lang="ru-RU" sz="1400" b="1" noProof="0" dirty="0" smtClean="0">
                <a:solidFill>
                  <a:srgbClr val="800000"/>
                </a:solidFill>
                <a:latin typeface="Book Antiqua" pitchFamily="18" charset="0"/>
              </a:rPr>
              <a:t>   </a:t>
            </a:r>
            <a:endParaRPr lang="ru-RU" sz="1500" dirty="0" smtClean="0">
              <a:solidFill>
                <a:srgbClr val="800000"/>
              </a:solidFill>
              <a:latin typeface="Bookman Old Style" pitchFamily="18" charset="0"/>
            </a:endParaRPr>
          </a:p>
          <a:p>
            <a:pPr algn="just">
              <a:lnSpc>
                <a:spcPct val="120000"/>
              </a:lnSpc>
              <a:spcBef>
                <a:spcPct val="20000"/>
              </a:spcBef>
              <a:defRPr/>
            </a:pPr>
            <a:r>
              <a:rPr lang="ru-RU" sz="1500" b="1" dirty="0" smtClean="0">
                <a:solidFill>
                  <a:srgbClr val="800000"/>
                </a:solidFill>
                <a:latin typeface="Book Antiqua" pitchFamily="18" charset="0"/>
              </a:rPr>
              <a:t> </a:t>
            </a:r>
            <a:r>
              <a:rPr lang="ru-RU" dirty="0" smtClean="0">
                <a:solidFill>
                  <a:srgbClr val="800000"/>
                </a:solidFill>
                <a:latin typeface="Bookman Old Style" pitchFamily="18" charset="0"/>
              </a:rPr>
              <a:t>В </a:t>
            </a:r>
            <a:r>
              <a:rPr lang="ru-RU" b="1" dirty="0" smtClean="0">
                <a:solidFill>
                  <a:srgbClr val="800000"/>
                </a:solidFill>
                <a:latin typeface="Bookman Old Style" pitchFamily="18" charset="0"/>
              </a:rPr>
              <a:t>2020</a:t>
            </a:r>
            <a:r>
              <a:rPr lang="ru-RU" dirty="0" smtClean="0">
                <a:solidFill>
                  <a:srgbClr val="800000"/>
                </a:solidFill>
                <a:latin typeface="Bookman Old Style" pitchFamily="18" charset="0"/>
              </a:rPr>
              <a:t> году на реализацию программы было направлено  </a:t>
            </a:r>
            <a:r>
              <a:rPr lang="ru-RU" b="1" dirty="0" smtClean="0">
                <a:solidFill>
                  <a:srgbClr val="800000"/>
                </a:solidFill>
                <a:latin typeface="Bookman Old Style" pitchFamily="18" charset="0"/>
              </a:rPr>
              <a:t>700,0</a:t>
            </a:r>
            <a:r>
              <a:rPr lang="ru-RU" dirty="0" smtClean="0">
                <a:solidFill>
                  <a:srgbClr val="800000"/>
                </a:solidFill>
                <a:latin typeface="Bookman Old Style" pitchFamily="18" charset="0"/>
              </a:rPr>
              <a:t> тыс. рублей или </a:t>
            </a:r>
            <a:r>
              <a:rPr lang="ru-RU" b="1" dirty="0" smtClean="0">
                <a:solidFill>
                  <a:srgbClr val="800000"/>
                </a:solidFill>
                <a:latin typeface="Bookman Old Style" pitchFamily="18" charset="0"/>
              </a:rPr>
              <a:t>87,5</a:t>
            </a:r>
            <a:r>
              <a:rPr lang="ru-RU" dirty="0" smtClean="0">
                <a:solidFill>
                  <a:srgbClr val="800000"/>
                </a:solidFill>
                <a:latin typeface="Bookman Old Style" pitchFamily="18" charset="0"/>
              </a:rPr>
              <a:t> % к годовому плану (</a:t>
            </a:r>
            <a:r>
              <a:rPr lang="ru-RU" b="1" dirty="0">
                <a:solidFill>
                  <a:srgbClr val="800000"/>
                </a:solidFill>
                <a:latin typeface="Bookman Old Style" pitchFamily="18" charset="0"/>
              </a:rPr>
              <a:t>8</a:t>
            </a:r>
            <a:r>
              <a:rPr lang="ru-RU" b="1" dirty="0" smtClean="0">
                <a:solidFill>
                  <a:srgbClr val="800000"/>
                </a:solidFill>
                <a:latin typeface="Bookman Old Style" pitchFamily="18" charset="0"/>
              </a:rPr>
              <a:t>00,0</a:t>
            </a:r>
            <a:r>
              <a:rPr lang="ru-RU" dirty="0" smtClean="0">
                <a:solidFill>
                  <a:srgbClr val="800000"/>
                </a:solidFill>
                <a:latin typeface="Bookman Old Style" pitchFamily="18" charset="0"/>
              </a:rPr>
              <a:t> тыс. рублей)- на оказание несвязанной поддержки  сельскохозяйственным товаропроизводителям в области растениеводства.</a:t>
            </a:r>
            <a:endParaRPr lang="ru-RU" sz="1500" dirty="0" smtClean="0">
              <a:solidFill>
                <a:srgbClr val="800000"/>
              </a:solidFill>
              <a:latin typeface="Bookman Old Style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Bookman Old Style" pitchFamily="18" charset="0"/>
              <a:ea typeface="+mn-ea"/>
              <a:cs typeface="+mn-cs"/>
            </a:endParaRP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/>
        </p:nvGraphicFramePr>
        <p:xfrm>
          <a:off x="179512" y="4533934"/>
          <a:ext cx="8640960" cy="2164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64496"/>
                <a:gridCol w="2088232"/>
                <a:gridCol w="2088232"/>
              </a:tblGrid>
              <a:tr h="335226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800000"/>
                          </a:solidFill>
                          <a:latin typeface="Bookman Old Style" pitchFamily="18" charset="0"/>
                        </a:rPr>
                        <a:t>Наименование показателя</a:t>
                      </a:r>
                      <a:endParaRPr lang="ru-RU" sz="1400" dirty="0">
                        <a:solidFill>
                          <a:srgbClr val="800000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800000"/>
                          </a:solidFill>
                          <a:latin typeface="Bookman Old Style" pitchFamily="18" charset="0"/>
                        </a:rPr>
                        <a:t>План</a:t>
                      </a:r>
                      <a:endParaRPr lang="ru-RU" dirty="0">
                        <a:solidFill>
                          <a:srgbClr val="800000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800000"/>
                          </a:solidFill>
                          <a:latin typeface="Bookman Old Style" pitchFamily="18" charset="0"/>
                        </a:rPr>
                        <a:t>Факт</a:t>
                      </a:r>
                      <a:endParaRPr lang="ru-RU" dirty="0">
                        <a:solidFill>
                          <a:srgbClr val="800000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  <a:tr h="604823">
                <a:tc>
                  <a:txBody>
                    <a:bodyPr/>
                    <a:lstStyle/>
                    <a:p>
                      <a:pPr algn="just"/>
                      <a:r>
                        <a:rPr lang="ru-RU" sz="1400" b="0" kern="1200" dirty="0" smtClean="0">
                          <a:solidFill>
                            <a:srgbClr val="8000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Увеличение валового производства</a:t>
                      </a:r>
                      <a:r>
                        <a:rPr lang="ru-RU" sz="1400" b="0" kern="1200" baseline="0" dirty="0" smtClean="0">
                          <a:solidFill>
                            <a:srgbClr val="8000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продукции растениеводства</a:t>
                      </a:r>
                      <a:r>
                        <a:rPr lang="ru-RU" sz="1400" b="0" kern="1200" dirty="0" smtClean="0">
                          <a:solidFill>
                            <a:srgbClr val="8000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, млн.рублей</a:t>
                      </a:r>
                      <a:endParaRPr lang="ru-RU" sz="1400" b="0" kern="1200" dirty="0">
                        <a:solidFill>
                          <a:srgbClr val="800000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noProof="0" dirty="0" smtClean="0">
                        <a:solidFill>
                          <a:srgbClr val="800000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noProof="0" dirty="0" smtClean="0">
                          <a:solidFill>
                            <a:srgbClr val="800000"/>
                          </a:solidFill>
                          <a:latin typeface="Bookman Old Style" pitchFamily="18" charset="0"/>
                        </a:rPr>
                        <a:t>97,3</a:t>
                      </a:r>
                      <a:endParaRPr lang="ru-RU" noProof="0" dirty="0">
                        <a:solidFill>
                          <a:srgbClr val="800000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ru-RU" sz="1800" kern="1200" noProof="0" dirty="0" smtClean="0">
                        <a:solidFill>
                          <a:srgbClr val="800000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ru-RU" sz="1800" kern="1200" noProof="0" dirty="0" smtClean="0">
                          <a:solidFill>
                            <a:srgbClr val="8000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119,7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604823">
                <a:tc>
                  <a:txBody>
                    <a:bodyPr/>
                    <a:lstStyle/>
                    <a:p>
                      <a:pPr marL="0" algn="just" defTabSz="914400" rtl="0" eaLnBrk="1" latinLnBrk="0" hangingPunct="1"/>
                      <a:r>
                        <a:rPr lang="ru-RU" sz="1400" b="0" kern="1200" dirty="0" smtClean="0">
                          <a:solidFill>
                            <a:srgbClr val="8000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Увеличение урожайности зерновых и зернобобовых культур</a:t>
                      </a:r>
                      <a:r>
                        <a:rPr lang="ru-RU" sz="1400" b="0" kern="1200" baseline="0" dirty="0" smtClean="0">
                          <a:solidFill>
                            <a:srgbClr val="8000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, </a:t>
                      </a:r>
                      <a:r>
                        <a:rPr lang="ru-RU" sz="1400" b="0" kern="1200" baseline="0" dirty="0" err="1" smtClean="0">
                          <a:solidFill>
                            <a:srgbClr val="8000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ц</a:t>
                      </a:r>
                      <a:r>
                        <a:rPr lang="ru-RU" sz="1400" b="0" kern="1200" baseline="0" dirty="0" smtClean="0">
                          <a:solidFill>
                            <a:srgbClr val="8000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/га</a:t>
                      </a:r>
                      <a:endParaRPr lang="ru-RU" sz="1400" b="0" kern="1200" dirty="0" smtClean="0">
                        <a:solidFill>
                          <a:srgbClr val="800000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ru-RU" sz="1800" kern="1200" noProof="0" dirty="0" smtClean="0">
                        <a:solidFill>
                          <a:srgbClr val="800000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ru-RU" sz="1800" kern="1200" noProof="0" dirty="0" smtClean="0">
                          <a:solidFill>
                            <a:srgbClr val="8000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16,4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ru-RU" sz="1800" kern="1200" noProof="0" dirty="0" smtClean="0">
                        <a:solidFill>
                          <a:srgbClr val="800000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ru-RU" sz="1800" kern="1200" noProof="0" dirty="0" smtClean="0">
                          <a:solidFill>
                            <a:srgbClr val="8000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20,1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489619">
                <a:tc>
                  <a:txBody>
                    <a:bodyPr/>
                    <a:lstStyle/>
                    <a:p>
                      <a:pPr marL="0" algn="just" defTabSz="914400" rtl="0" eaLnBrk="1" latinLnBrk="0" hangingPunct="1"/>
                      <a:r>
                        <a:rPr lang="ru-RU" sz="1400" b="0" kern="1200" dirty="0" smtClean="0">
                          <a:solidFill>
                            <a:srgbClr val="8000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Увеличение посевных</a:t>
                      </a:r>
                      <a:r>
                        <a:rPr lang="ru-RU" sz="1400" b="0" kern="1200" baseline="0" dirty="0" smtClean="0">
                          <a:solidFill>
                            <a:srgbClr val="8000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площадей зерновых и зернобобовых культур</a:t>
                      </a:r>
                      <a:r>
                        <a:rPr lang="ru-RU" sz="1400" b="0" kern="1200" dirty="0" smtClean="0">
                          <a:solidFill>
                            <a:srgbClr val="8000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, га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800" kern="1200" noProof="0" dirty="0" smtClean="0">
                          <a:solidFill>
                            <a:srgbClr val="8000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</a:t>
                      </a:r>
                      <a:r>
                        <a:rPr lang="ru-RU" sz="1800" kern="1200" baseline="0" noProof="0" dirty="0" smtClean="0">
                          <a:solidFill>
                            <a:srgbClr val="8000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100,0</a:t>
                      </a:r>
                      <a:endParaRPr lang="ru-RU" sz="1800" kern="1200" noProof="0" dirty="0" smtClean="0">
                        <a:solidFill>
                          <a:srgbClr val="800000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800" kern="1200" noProof="0" dirty="0" smtClean="0">
                          <a:solidFill>
                            <a:srgbClr val="8000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2 141,0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5" name="Прямоугольная выноска 14"/>
          <p:cNvSpPr/>
          <p:nvPr/>
        </p:nvSpPr>
        <p:spPr>
          <a:xfrm>
            <a:off x="251520" y="3356992"/>
            <a:ext cx="4968552" cy="648072"/>
          </a:xfrm>
          <a:prstGeom prst="wedgeRectCallout">
            <a:avLst>
              <a:gd name="adj1" fmla="val -20432"/>
              <a:gd name="adj2" fmla="val 116145"/>
            </a:avLst>
          </a:prstGeom>
          <a:gradFill flip="none" rotWithShape="1">
            <a:gsLst>
              <a:gs pos="0">
                <a:schemeClr val="accent6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6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6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  <a:ln w="12700">
            <a:solidFill>
              <a:schemeClr val="accent6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800000"/>
                </a:solidFill>
                <a:latin typeface="Bookman Old Style" pitchFamily="18" charset="0"/>
              </a:rPr>
              <a:t>Достижение уровня плановых значений муниципальной программы в 2020 году</a:t>
            </a:r>
            <a:endParaRPr lang="ru-RU" sz="1600" dirty="0">
              <a:solidFill>
                <a:srgbClr val="800000"/>
              </a:solidFill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26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2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6" name="object 4"/>
          <p:cNvSpPr/>
          <p:nvPr/>
        </p:nvSpPr>
        <p:spPr>
          <a:xfrm>
            <a:off x="3707904" y="0"/>
            <a:ext cx="5436096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rgbClr val="23538D"/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«Демографическое развитие   муниципального           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образования «Холм-Жирковский район»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                     Смоленской  области»</a:t>
            </a:r>
          </a:p>
          <a:p>
            <a:endParaRPr lang="ru-RU"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7" name="Рисунок 6" descr="демография 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79912" y="116632"/>
            <a:ext cx="956411" cy="673074"/>
          </a:xfrm>
          <a:prstGeom prst="rect">
            <a:avLst/>
          </a:prstGeom>
        </p:spPr>
      </p:pic>
      <p:sp>
        <p:nvSpPr>
          <p:cNvPr id="10" name="Текст 2"/>
          <p:cNvSpPr txBox="1">
            <a:spLocks/>
          </p:cNvSpPr>
          <p:nvPr/>
        </p:nvSpPr>
        <p:spPr>
          <a:xfrm>
            <a:off x="107504" y="1052736"/>
            <a:ext cx="9036496" cy="576064"/>
          </a:xfrm>
          <a:prstGeom prst="rect">
            <a:avLst/>
          </a:prstGeom>
          <a:gradFill flip="none" rotWithShape="1">
            <a:gsLst>
              <a:gs pos="0">
                <a:srgbClr val="00FFCC">
                  <a:tint val="66000"/>
                  <a:satMod val="160000"/>
                </a:srgbClr>
              </a:gs>
              <a:gs pos="50000">
                <a:srgbClr val="00FFCC">
                  <a:tint val="44500"/>
                  <a:satMod val="160000"/>
                </a:srgbClr>
              </a:gs>
              <a:gs pos="100000">
                <a:srgbClr val="00FFCC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rgbClr val="009999"/>
            </a:solidFill>
          </a:ln>
        </p:spPr>
        <p:txBody>
          <a:bodyPr>
            <a:noAutofit/>
          </a:bodyPr>
          <a:lstStyle/>
          <a:p>
            <a:pPr marL="342900" lvl="0" indent="-342900" algn="just">
              <a:spcBef>
                <a:spcPct val="20000"/>
              </a:spcBef>
              <a:defRPr/>
            </a:pPr>
            <a:r>
              <a:rPr lang="ru-RU" sz="1400" b="1" u="sng" dirty="0" smtClean="0">
                <a:solidFill>
                  <a:srgbClr val="0000CC"/>
                </a:solidFill>
                <a:latin typeface="Bookman Old Style" pitchFamily="18" charset="0"/>
              </a:rPr>
              <a:t>Цель</a:t>
            </a:r>
            <a:r>
              <a:rPr lang="ru-RU" sz="1400" b="1" dirty="0" smtClean="0">
                <a:solidFill>
                  <a:srgbClr val="0000CC"/>
                </a:solidFill>
                <a:latin typeface="Bookman Old Style" pitchFamily="18" charset="0"/>
              </a:rPr>
              <a:t>: </a:t>
            </a:r>
            <a:r>
              <a:rPr lang="ru-RU" sz="1400" dirty="0" smtClean="0">
                <a:solidFill>
                  <a:srgbClr val="0000CC"/>
                </a:solidFill>
                <a:latin typeface="Bookman Old Style" pitchFamily="18" charset="0"/>
              </a:rPr>
              <a:t>Стабилизация демографической ситуации, поддержка материнства и формирование предпосылок к последующему демографическому росту.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ookman Old Style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084168" y="1772816"/>
            <a:ext cx="3059832" cy="738664"/>
          </a:xfrm>
          <a:prstGeom prst="rect">
            <a:avLst/>
          </a:prstGeom>
          <a:gradFill flip="none" rotWithShape="1">
            <a:gsLst>
              <a:gs pos="0">
                <a:srgbClr val="00FFCC">
                  <a:tint val="66000"/>
                  <a:satMod val="160000"/>
                </a:srgbClr>
              </a:gs>
              <a:gs pos="50000">
                <a:srgbClr val="00FFCC">
                  <a:tint val="44500"/>
                  <a:satMod val="160000"/>
                </a:srgbClr>
              </a:gs>
              <a:gs pos="100000">
                <a:srgbClr val="00FFCC">
                  <a:tint val="23500"/>
                  <a:satMod val="160000"/>
                </a:srgbClr>
              </a:gs>
            </a:gsLst>
            <a:lin ang="13500000" scaled="1"/>
            <a:tileRect/>
          </a:gradFill>
          <a:ln w="12700">
            <a:solidFill>
              <a:srgbClr val="009999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CC"/>
                </a:solidFill>
                <a:latin typeface="Bookman Old Style" pitchFamily="18" charset="0"/>
              </a:rPr>
              <a:t>Муниципальная программа финансируется за счет  средств </a:t>
            </a:r>
            <a:r>
              <a:rPr lang="ru-RU" sz="1400" b="1" dirty="0" smtClean="0">
                <a:solidFill>
                  <a:srgbClr val="0000CC"/>
                </a:solidFill>
                <a:latin typeface="Bookman Old Style" pitchFamily="18" charset="0"/>
              </a:rPr>
              <a:t>местного бюджета</a:t>
            </a:r>
            <a:r>
              <a:rPr lang="ru-RU" sz="1400" dirty="0" smtClean="0">
                <a:solidFill>
                  <a:srgbClr val="0000CC"/>
                </a:solidFill>
                <a:latin typeface="Bookman Old Style" pitchFamily="18" charset="0"/>
              </a:rPr>
              <a:t>.</a:t>
            </a:r>
          </a:p>
        </p:txBody>
      </p:sp>
      <p:sp>
        <p:nvSpPr>
          <p:cNvPr id="12" name="Содержимое 11"/>
          <p:cNvSpPr txBox="1">
            <a:spLocks/>
          </p:cNvSpPr>
          <p:nvPr/>
        </p:nvSpPr>
        <p:spPr>
          <a:xfrm>
            <a:off x="107504" y="1772816"/>
            <a:ext cx="5832648" cy="1368152"/>
          </a:xfrm>
          <a:prstGeom prst="rect">
            <a:avLst/>
          </a:prstGeom>
          <a:gradFill flip="none" rotWithShape="1">
            <a:gsLst>
              <a:gs pos="0">
                <a:srgbClr val="00FFCC">
                  <a:tint val="66000"/>
                  <a:satMod val="160000"/>
                </a:srgbClr>
              </a:gs>
              <a:gs pos="50000">
                <a:srgbClr val="00FFCC">
                  <a:tint val="44500"/>
                  <a:satMod val="160000"/>
                </a:srgbClr>
              </a:gs>
              <a:gs pos="100000">
                <a:srgbClr val="00FFCC">
                  <a:tint val="23500"/>
                  <a:satMod val="160000"/>
                </a:srgbClr>
              </a:gs>
            </a:gsLst>
            <a:lin ang="0" scaled="1"/>
            <a:tileRect/>
          </a:gradFill>
          <a:ln w="9525" cap="flat" cmpd="sng" algn="ctr">
            <a:solidFill>
              <a:srgbClr val="009999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85000" lnSpcReduction="10000"/>
          </a:bodyPr>
          <a:lstStyle/>
          <a:p>
            <a:r>
              <a:rPr lang="ru-RU" sz="1400" b="1" noProof="0" dirty="0" smtClean="0">
                <a:solidFill>
                  <a:srgbClr val="000099"/>
                </a:solidFill>
                <a:latin typeface="Book Antiqua" pitchFamily="18" charset="0"/>
              </a:rPr>
              <a:t>   </a:t>
            </a:r>
            <a:endParaRPr lang="ru-RU" sz="15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>
              <a:lnSpc>
                <a:spcPct val="120000"/>
              </a:lnSpc>
              <a:spcBef>
                <a:spcPct val="20000"/>
              </a:spcBef>
              <a:defRPr/>
            </a:pPr>
            <a:r>
              <a:rPr lang="ru-RU" sz="1500" b="1" dirty="0" smtClean="0">
                <a:solidFill>
                  <a:srgbClr val="000099"/>
                </a:solidFill>
                <a:latin typeface="Book Antiqua" pitchFamily="18" charset="0"/>
              </a:rPr>
              <a:t>  </a:t>
            </a:r>
            <a:r>
              <a:rPr lang="ru-RU" dirty="0" smtClean="0">
                <a:solidFill>
                  <a:srgbClr val="0000CC"/>
                </a:solidFill>
                <a:latin typeface="Bookman Old Style" pitchFamily="18" charset="0"/>
              </a:rPr>
              <a:t>В </a:t>
            </a:r>
            <a:r>
              <a:rPr lang="ru-RU" b="1" dirty="0" smtClean="0">
                <a:solidFill>
                  <a:srgbClr val="0000CC"/>
                </a:solidFill>
                <a:latin typeface="Bookman Old Style" pitchFamily="18" charset="0"/>
              </a:rPr>
              <a:t>2020</a:t>
            </a:r>
            <a:r>
              <a:rPr lang="ru-RU" dirty="0" smtClean="0">
                <a:solidFill>
                  <a:srgbClr val="0000CC"/>
                </a:solidFill>
                <a:latin typeface="Bookman Old Style" pitchFamily="18" charset="0"/>
              </a:rPr>
              <a:t> году на реализацию программы было направлено  </a:t>
            </a:r>
            <a:r>
              <a:rPr lang="ru-RU" b="1" dirty="0" smtClean="0">
                <a:solidFill>
                  <a:srgbClr val="0000CC"/>
                </a:solidFill>
                <a:latin typeface="Bookman Old Style" pitchFamily="18" charset="0"/>
              </a:rPr>
              <a:t>20,0</a:t>
            </a:r>
            <a:r>
              <a:rPr lang="ru-RU" dirty="0" smtClean="0">
                <a:solidFill>
                  <a:srgbClr val="0000CC"/>
                </a:solidFill>
                <a:latin typeface="Bookman Old Style" pitchFamily="18" charset="0"/>
              </a:rPr>
              <a:t> тыс. рублей или </a:t>
            </a:r>
            <a:r>
              <a:rPr lang="ru-RU" b="1" dirty="0" smtClean="0">
                <a:solidFill>
                  <a:srgbClr val="0000CC"/>
                </a:solidFill>
                <a:latin typeface="Bookman Old Style" pitchFamily="18" charset="0"/>
              </a:rPr>
              <a:t>100,0</a:t>
            </a:r>
            <a:r>
              <a:rPr lang="ru-RU" dirty="0" smtClean="0">
                <a:solidFill>
                  <a:srgbClr val="0000CC"/>
                </a:solidFill>
                <a:latin typeface="Bookman Old Style" pitchFamily="18" charset="0"/>
              </a:rPr>
              <a:t> % к годовому плану (</a:t>
            </a:r>
            <a:r>
              <a:rPr lang="ru-RU" b="1" dirty="0" smtClean="0">
                <a:solidFill>
                  <a:srgbClr val="0000CC"/>
                </a:solidFill>
                <a:latin typeface="Bookman Old Style" pitchFamily="18" charset="0"/>
              </a:rPr>
              <a:t>20,0</a:t>
            </a:r>
            <a:r>
              <a:rPr lang="ru-RU" dirty="0" smtClean="0">
                <a:solidFill>
                  <a:srgbClr val="0000CC"/>
                </a:solidFill>
                <a:latin typeface="Bookman Old Style" pitchFamily="18" charset="0"/>
              </a:rPr>
              <a:t> тыс. рублей)- на проведение мероприятий, способствующих укреплению брака и семьи.</a:t>
            </a:r>
            <a:endParaRPr lang="ru-RU" sz="1500" dirty="0" smtClean="0">
              <a:solidFill>
                <a:srgbClr val="0000CC"/>
              </a:solidFill>
              <a:latin typeface="Bookman Old Style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Bookman Old Style" pitchFamily="18" charset="0"/>
              <a:ea typeface="+mn-ea"/>
              <a:cs typeface="+mn-cs"/>
            </a:endParaRPr>
          </a:p>
        </p:txBody>
      </p:sp>
      <p:sp>
        <p:nvSpPr>
          <p:cNvPr id="21" name="Прямоугольная выноска 20"/>
          <p:cNvSpPr/>
          <p:nvPr/>
        </p:nvSpPr>
        <p:spPr>
          <a:xfrm>
            <a:off x="179512" y="4077072"/>
            <a:ext cx="4968552" cy="648072"/>
          </a:xfrm>
          <a:prstGeom prst="wedgeRectCallout">
            <a:avLst>
              <a:gd name="adj1" fmla="val -20432"/>
              <a:gd name="adj2" fmla="val 116145"/>
            </a:avLst>
          </a:prstGeom>
          <a:gradFill flip="none" rotWithShape="1">
            <a:gsLst>
              <a:gs pos="0">
                <a:srgbClr val="00FFCC">
                  <a:shade val="30000"/>
                  <a:satMod val="115000"/>
                </a:srgbClr>
              </a:gs>
              <a:gs pos="50000">
                <a:srgbClr val="00FFCC">
                  <a:shade val="67500"/>
                  <a:satMod val="115000"/>
                </a:srgbClr>
              </a:gs>
              <a:gs pos="100000">
                <a:srgbClr val="00FFCC">
                  <a:shade val="100000"/>
                  <a:satMod val="115000"/>
                </a:srgbClr>
              </a:gs>
            </a:gsLst>
            <a:lin ang="16200000" scaled="1"/>
            <a:tileRect/>
          </a:gradFill>
          <a:ln w="12700">
            <a:solidFill>
              <a:srgbClr val="009999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0000CC"/>
                </a:solidFill>
                <a:latin typeface="Bookman Old Style" pitchFamily="18" charset="0"/>
              </a:rPr>
              <a:t>Достижение уровня плановых значений муниципальной программы в 2020 году</a:t>
            </a:r>
            <a:endParaRPr lang="ru-RU" sz="1600" dirty="0">
              <a:solidFill>
                <a:srgbClr val="0000CC"/>
              </a:solidFill>
              <a:latin typeface="Bookman Old Style" pitchFamily="18" charset="0"/>
            </a:endParaRPr>
          </a:p>
        </p:txBody>
      </p:sp>
      <p:graphicFrame>
        <p:nvGraphicFramePr>
          <p:cNvPr id="22" name="Таблица 21"/>
          <p:cNvGraphicFramePr>
            <a:graphicFrameLocks noGrp="1"/>
          </p:cNvGraphicFramePr>
          <p:nvPr/>
        </p:nvGraphicFramePr>
        <p:xfrm>
          <a:off x="107505" y="5207991"/>
          <a:ext cx="6624734" cy="14613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22780"/>
                <a:gridCol w="1600977"/>
                <a:gridCol w="1600977"/>
              </a:tblGrid>
              <a:tr h="344551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00CC"/>
                          </a:solidFill>
                          <a:latin typeface="Bookman Old Style" pitchFamily="18" charset="0"/>
                        </a:rPr>
                        <a:t>Наименование показателя</a:t>
                      </a:r>
                      <a:endParaRPr lang="ru-RU" sz="1400" dirty="0">
                        <a:solidFill>
                          <a:srgbClr val="0000CC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0000CC"/>
                          </a:solidFill>
                          <a:latin typeface="Bookman Old Style" pitchFamily="18" charset="0"/>
                        </a:rPr>
                        <a:t>План</a:t>
                      </a:r>
                      <a:endParaRPr lang="ru-RU" dirty="0">
                        <a:solidFill>
                          <a:srgbClr val="0000CC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0000CC"/>
                          </a:solidFill>
                          <a:latin typeface="Bookman Old Style" pitchFamily="18" charset="0"/>
                        </a:rPr>
                        <a:t>Факт</a:t>
                      </a:r>
                      <a:endParaRPr lang="ru-RU" dirty="0">
                        <a:solidFill>
                          <a:srgbClr val="0000CC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CC99"/>
                    </a:solidFill>
                  </a:tcPr>
                </a:tc>
              </a:tr>
              <a:tr h="575921">
                <a:tc>
                  <a:txBody>
                    <a:bodyPr/>
                    <a:lstStyle/>
                    <a:p>
                      <a:pPr algn="just"/>
                      <a:r>
                        <a:rPr lang="ru-RU" sz="1400" b="0" kern="1200" dirty="0" smtClean="0">
                          <a:solidFill>
                            <a:srgbClr val="0000CC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Сохранение численности населения (человек)</a:t>
                      </a:r>
                      <a:endParaRPr lang="ru-RU" sz="1400" b="0" kern="1200" dirty="0">
                        <a:solidFill>
                          <a:srgbClr val="0000CC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noProof="0" dirty="0" smtClean="0">
                          <a:solidFill>
                            <a:srgbClr val="0000CC"/>
                          </a:solidFill>
                          <a:latin typeface="Bookman Old Style" pitchFamily="18" charset="0"/>
                        </a:rPr>
                        <a:t>9 012</a:t>
                      </a:r>
                      <a:endParaRPr lang="ru-RU" noProof="0" dirty="0">
                        <a:solidFill>
                          <a:srgbClr val="0000CC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800" kern="1200" noProof="0" dirty="0" smtClean="0">
                          <a:solidFill>
                            <a:srgbClr val="0000CC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9 038</a:t>
                      </a:r>
                    </a:p>
                  </a:txBody>
                  <a:tcPr>
                    <a:solidFill>
                      <a:srgbClr val="66FFCC"/>
                    </a:solidFill>
                  </a:tcPr>
                </a:tc>
              </a:tr>
              <a:tr h="519688">
                <a:tc>
                  <a:txBody>
                    <a:bodyPr/>
                    <a:lstStyle/>
                    <a:p>
                      <a:pPr marL="0" algn="just" defTabSz="914400" rtl="0" eaLnBrk="1" latinLnBrk="0" hangingPunct="1"/>
                      <a:r>
                        <a:rPr lang="ru-RU" sz="1400" b="0" kern="1200" dirty="0" smtClean="0">
                          <a:solidFill>
                            <a:srgbClr val="0000CC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Снижение смертности населения (человек)</a:t>
                      </a:r>
                    </a:p>
                  </a:txBody>
                  <a:tcP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800" kern="1200" noProof="0" dirty="0" smtClean="0">
                          <a:solidFill>
                            <a:srgbClr val="0000CC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160</a:t>
                      </a:r>
                    </a:p>
                  </a:txBody>
                  <a:tcP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800" kern="1200" noProof="0" dirty="0" smtClean="0">
                          <a:solidFill>
                            <a:srgbClr val="0000CC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172</a:t>
                      </a:r>
                    </a:p>
                  </a:txBody>
                  <a:tcPr>
                    <a:solidFill>
                      <a:srgbClr val="CCFFFF"/>
                    </a:solidFill>
                  </a:tcPr>
                </a:tc>
              </a:tr>
            </a:tbl>
          </a:graphicData>
        </a:graphic>
      </p:graphicFrame>
      <p:pic>
        <p:nvPicPr>
          <p:cNvPr id="16" name="Рисунок 15" descr="демогр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661673" y="2695621"/>
            <a:ext cx="1904819" cy="2098476"/>
          </a:xfrm>
          <a:prstGeom prst="rect">
            <a:avLst/>
          </a:prstGeom>
        </p:spPr>
      </p:pic>
      <p:pic>
        <p:nvPicPr>
          <p:cNvPr id="15" name="Рисунок 14" descr="ромашки 2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248765" y="4077072"/>
            <a:ext cx="1791369" cy="2356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26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2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6" name="object 4"/>
          <p:cNvSpPr/>
          <p:nvPr/>
        </p:nvSpPr>
        <p:spPr>
          <a:xfrm>
            <a:off x="3707904" y="0"/>
            <a:ext cx="5436096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rgbClr val="23538D"/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«Доступная среда на территории            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муниципального  образования «Холм-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</a:t>
            </a:r>
            <a:r>
              <a:rPr lang="ru-RU" sz="1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район» Смоленской  области»</a:t>
            </a:r>
          </a:p>
          <a:p>
            <a:endParaRPr lang="ru-RU"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7" name="Рисунок 6" descr="дост среда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51920" y="116632"/>
            <a:ext cx="1071786" cy="844864"/>
          </a:xfrm>
          <a:prstGeom prst="rect">
            <a:avLst/>
          </a:prstGeom>
        </p:spPr>
      </p:pic>
      <p:sp>
        <p:nvSpPr>
          <p:cNvPr id="9" name="Текст 2"/>
          <p:cNvSpPr txBox="1">
            <a:spLocks/>
          </p:cNvSpPr>
          <p:nvPr/>
        </p:nvSpPr>
        <p:spPr>
          <a:xfrm>
            <a:off x="107504" y="1052736"/>
            <a:ext cx="9036496" cy="576064"/>
          </a:xfrm>
          <a:prstGeom prst="rect">
            <a:avLst/>
          </a:prstGeom>
          <a:gradFill flip="none" rotWithShape="1">
            <a:gsLst>
              <a:gs pos="0">
                <a:srgbClr val="00CCFF">
                  <a:tint val="66000"/>
                  <a:satMod val="160000"/>
                </a:srgbClr>
              </a:gs>
              <a:gs pos="50000">
                <a:srgbClr val="00CCFF">
                  <a:tint val="44500"/>
                  <a:satMod val="160000"/>
                </a:srgbClr>
              </a:gs>
              <a:gs pos="100000">
                <a:srgbClr val="00CCFF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rgbClr val="0033CC"/>
            </a:solidFill>
          </a:ln>
        </p:spPr>
        <p:txBody>
          <a:bodyPr>
            <a:noAutofit/>
          </a:bodyPr>
          <a:lstStyle/>
          <a:p>
            <a:pPr marL="342900" lvl="0" indent="-342900" algn="just">
              <a:spcBef>
                <a:spcPct val="20000"/>
              </a:spcBef>
              <a:defRPr/>
            </a:pPr>
            <a:r>
              <a:rPr lang="ru-RU" sz="1400" b="1" u="sng" dirty="0" smtClean="0">
                <a:solidFill>
                  <a:srgbClr val="0000CC"/>
                </a:solidFill>
                <a:latin typeface="Bookman Old Style" pitchFamily="18" charset="0"/>
              </a:rPr>
              <a:t>Цель</a:t>
            </a:r>
            <a:r>
              <a:rPr lang="ru-RU" sz="1400" b="1" dirty="0" smtClean="0">
                <a:solidFill>
                  <a:srgbClr val="0000CC"/>
                </a:solidFill>
                <a:latin typeface="Bookman Old Style" pitchFamily="18" charset="0"/>
              </a:rPr>
              <a:t>: </a:t>
            </a:r>
            <a:r>
              <a:rPr lang="ru-RU" sz="1400" dirty="0" smtClean="0">
                <a:solidFill>
                  <a:srgbClr val="0000CC"/>
                </a:solidFill>
                <a:latin typeface="Bookman Old Style" pitchFamily="18" charset="0"/>
              </a:rPr>
              <a:t>Повышение доступности социально значимых объектов, информационных ресурсов, услуг для лиц с ограниченными возможностями и других </a:t>
            </a:r>
            <a:r>
              <a:rPr lang="ru-RU" sz="1400" dirty="0" err="1" smtClean="0">
                <a:solidFill>
                  <a:srgbClr val="0000CC"/>
                </a:solidFill>
                <a:latin typeface="Bookman Old Style" pitchFamily="18" charset="0"/>
              </a:rPr>
              <a:t>маломобильных</a:t>
            </a:r>
            <a:r>
              <a:rPr lang="ru-RU" sz="1400" dirty="0" smtClean="0">
                <a:solidFill>
                  <a:srgbClr val="0000CC"/>
                </a:solidFill>
                <a:latin typeface="Bookman Old Style" pitchFamily="18" charset="0"/>
              </a:rPr>
              <a:t> групп населения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.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ookman Old Style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084168" y="1772816"/>
            <a:ext cx="3059832" cy="738664"/>
          </a:xfrm>
          <a:prstGeom prst="rect">
            <a:avLst/>
          </a:prstGeom>
          <a:gradFill flip="none" rotWithShape="1">
            <a:gsLst>
              <a:gs pos="0">
                <a:srgbClr val="00CCFF">
                  <a:tint val="66000"/>
                  <a:satMod val="160000"/>
                </a:srgbClr>
              </a:gs>
              <a:gs pos="50000">
                <a:srgbClr val="00CCFF">
                  <a:tint val="44500"/>
                  <a:satMod val="160000"/>
                </a:srgbClr>
              </a:gs>
              <a:gs pos="100000">
                <a:srgbClr val="00CCFF">
                  <a:tint val="23500"/>
                  <a:satMod val="160000"/>
                </a:srgbClr>
              </a:gs>
            </a:gsLst>
            <a:lin ang="10800000" scaled="1"/>
            <a:tileRect/>
          </a:gradFill>
          <a:ln w="12700">
            <a:solidFill>
              <a:srgbClr val="0033CC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CC"/>
                </a:solidFill>
                <a:latin typeface="Bookman Old Style" pitchFamily="18" charset="0"/>
              </a:rPr>
              <a:t>Муниципальная программа финансируется за счет  средств </a:t>
            </a:r>
            <a:r>
              <a:rPr lang="ru-RU" sz="1400" b="1" dirty="0" smtClean="0">
                <a:solidFill>
                  <a:srgbClr val="0000CC"/>
                </a:solidFill>
                <a:latin typeface="Bookman Old Style" pitchFamily="18" charset="0"/>
              </a:rPr>
              <a:t>местного бюджета</a:t>
            </a:r>
            <a:r>
              <a:rPr lang="ru-RU" sz="1400" dirty="0" smtClean="0">
                <a:solidFill>
                  <a:srgbClr val="0000CC"/>
                </a:solidFill>
                <a:latin typeface="Bookman Old Style" pitchFamily="18" charset="0"/>
              </a:rPr>
              <a:t>.</a:t>
            </a:r>
          </a:p>
        </p:txBody>
      </p:sp>
      <p:sp>
        <p:nvSpPr>
          <p:cNvPr id="11" name="Содержимое 11"/>
          <p:cNvSpPr txBox="1">
            <a:spLocks/>
          </p:cNvSpPr>
          <p:nvPr/>
        </p:nvSpPr>
        <p:spPr>
          <a:xfrm>
            <a:off x="107504" y="1772816"/>
            <a:ext cx="5832648" cy="1800200"/>
          </a:xfrm>
          <a:prstGeom prst="rect">
            <a:avLst/>
          </a:prstGeom>
          <a:gradFill flip="none" rotWithShape="1">
            <a:gsLst>
              <a:gs pos="0">
                <a:srgbClr val="00CCFF">
                  <a:tint val="66000"/>
                  <a:satMod val="160000"/>
                </a:srgbClr>
              </a:gs>
              <a:gs pos="50000">
                <a:srgbClr val="00CCFF">
                  <a:tint val="44500"/>
                  <a:satMod val="160000"/>
                </a:srgbClr>
              </a:gs>
              <a:gs pos="100000">
                <a:srgbClr val="00CCFF">
                  <a:tint val="23500"/>
                  <a:satMod val="160000"/>
                </a:srgbClr>
              </a:gs>
            </a:gsLst>
            <a:lin ang="0" scaled="1"/>
            <a:tileRect/>
          </a:gradFill>
          <a:ln w="9525" cap="flat" cmpd="sng" algn="ctr">
            <a:solidFill>
              <a:srgbClr val="0000FF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77500" lnSpcReduction="20000"/>
          </a:bodyPr>
          <a:lstStyle/>
          <a:p>
            <a:pPr>
              <a:lnSpc>
                <a:spcPts val="1680"/>
              </a:lnSpc>
            </a:pPr>
            <a:r>
              <a:rPr lang="ru-RU" sz="1400" b="1" noProof="0" dirty="0" smtClean="0">
                <a:solidFill>
                  <a:srgbClr val="000099"/>
                </a:solidFill>
                <a:latin typeface="Book Antiqua" pitchFamily="18" charset="0"/>
              </a:rPr>
              <a:t>   </a:t>
            </a:r>
            <a:r>
              <a:rPr lang="ru-RU" sz="1500" b="1" dirty="0" smtClean="0">
                <a:solidFill>
                  <a:srgbClr val="000099"/>
                </a:solidFill>
                <a:latin typeface="Book Antiqua" pitchFamily="18" charset="0"/>
              </a:rPr>
              <a:t>  </a:t>
            </a:r>
            <a:r>
              <a:rPr lang="ru-RU" dirty="0" smtClean="0">
                <a:solidFill>
                  <a:srgbClr val="0000CC"/>
                </a:solidFill>
                <a:latin typeface="Bookman Old Style" pitchFamily="18" charset="0"/>
              </a:rPr>
              <a:t>В </a:t>
            </a:r>
            <a:r>
              <a:rPr lang="ru-RU" b="1" dirty="0" smtClean="0">
                <a:solidFill>
                  <a:srgbClr val="0000CC"/>
                </a:solidFill>
                <a:latin typeface="Bookman Old Style" pitchFamily="18" charset="0"/>
              </a:rPr>
              <a:t>2020</a:t>
            </a:r>
            <a:r>
              <a:rPr lang="ru-RU" dirty="0" smtClean="0">
                <a:solidFill>
                  <a:srgbClr val="0000CC"/>
                </a:solidFill>
                <a:latin typeface="Bookman Old Style" pitchFamily="18" charset="0"/>
              </a:rPr>
              <a:t> году на реализацию программы было направлено  </a:t>
            </a:r>
            <a:r>
              <a:rPr lang="ru-RU" b="1" dirty="0" smtClean="0">
                <a:solidFill>
                  <a:srgbClr val="0000CC"/>
                </a:solidFill>
                <a:latin typeface="Bookman Old Style" pitchFamily="18" charset="0"/>
              </a:rPr>
              <a:t>43,0</a:t>
            </a:r>
            <a:r>
              <a:rPr lang="ru-RU" dirty="0" smtClean="0">
                <a:solidFill>
                  <a:srgbClr val="0000CC"/>
                </a:solidFill>
                <a:latin typeface="Bookman Old Style" pitchFamily="18" charset="0"/>
              </a:rPr>
              <a:t> тыс. рублей или </a:t>
            </a:r>
            <a:r>
              <a:rPr lang="ru-RU" b="1" dirty="0" smtClean="0">
                <a:solidFill>
                  <a:srgbClr val="0000CC"/>
                </a:solidFill>
                <a:latin typeface="Bookman Old Style" pitchFamily="18" charset="0"/>
              </a:rPr>
              <a:t>86,0</a:t>
            </a:r>
            <a:r>
              <a:rPr lang="ru-RU" dirty="0" smtClean="0">
                <a:solidFill>
                  <a:srgbClr val="0000CC"/>
                </a:solidFill>
                <a:latin typeface="Bookman Old Style" pitchFamily="18" charset="0"/>
              </a:rPr>
              <a:t> % к годовому плану (</a:t>
            </a:r>
            <a:r>
              <a:rPr lang="ru-RU" b="1" dirty="0" smtClean="0">
                <a:solidFill>
                  <a:srgbClr val="0000CC"/>
                </a:solidFill>
                <a:latin typeface="Bookman Old Style" pitchFamily="18" charset="0"/>
              </a:rPr>
              <a:t>50,0</a:t>
            </a:r>
            <a:r>
              <a:rPr lang="ru-RU" dirty="0" smtClean="0">
                <a:solidFill>
                  <a:srgbClr val="0000CC"/>
                </a:solidFill>
                <a:latin typeface="Bookman Old Style" pitchFamily="18" charset="0"/>
              </a:rPr>
              <a:t> тыс. рублей):</a:t>
            </a:r>
          </a:p>
          <a:p>
            <a:pPr marL="285750" indent="-285750" algn="just">
              <a:lnSpc>
                <a:spcPts val="1680"/>
              </a:lnSpc>
              <a:spcBef>
                <a:spcPct val="20000"/>
              </a:spcBef>
              <a:buFontTx/>
              <a:buChar char="-"/>
              <a:defRPr/>
            </a:pPr>
            <a:r>
              <a:rPr lang="ru-RU" dirty="0" smtClean="0">
                <a:solidFill>
                  <a:srgbClr val="0000CC"/>
                </a:solidFill>
                <a:latin typeface="Bookman Old Style" pitchFamily="18" charset="0"/>
              </a:rPr>
              <a:t>обеспечение доступности объектов и услуг для инвалидов </a:t>
            </a:r>
          </a:p>
          <a:p>
            <a:pPr algn="just">
              <a:lnSpc>
                <a:spcPts val="1680"/>
              </a:lnSpc>
              <a:spcBef>
                <a:spcPct val="20000"/>
              </a:spcBef>
              <a:defRPr/>
            </a:pPr>
            <a:r>
              <a:rPr lang="ru-RU" dirty="0" smtClean="0">
                <a:solidFill>
                  <a:srgbClr val="0000CC"/>
                </a:solidFill>
                <a:latin typeface="Bookman Old Style" pitchFamily="18" charset="0"/>
              </a:rPr>
              <a:t>      – 25,3 тыс. рублей;</a:t>
            </a:r>
          </a:p>
          <a:p>
            <a:pPr marL="285750" indent="-285750" algn="just">
              <a:lnSpc>
                <a:spcPts val="1680"/>
              </a:lnSpc>
              <a:spcBef>
                <a:spcPct val="20000"/>
              </a:spcBef>
              <a:buFontTx/>
              <a:buChar char="-"/>
              <a:defRPr/>
            </a:pPr>
            <a:r>
              <a:rPr lang="ru-RU" dirty="0">
                <a:solidFill>
                  <a:srgbClr val="0000CC"/>
                </a:solidFill>
                <a:latin typeface="Bookman Old Style" pitchFamily="18" charset="0"/>
              </a:rPr>
              <a:t>п</a:t>
            </a:r>
            <a:r>
              <a:rPr lang="ru-RU" dirty="0" smtClean="0">
                <a:solidFill>
                  <a:srgbClr val="0000CC"/>
                </a:solidFill>
                <a:latin typeface="Bookman Old Style" pitchFamily="18" charset="0"/>
              </a:rPr>
              <a:t>овышение уровня  социальной адаптации  инвалидов </a:t>
            </a:r>
          </a:p>
          <a:p>
            <a:pPr algn="just">
              <a:lnSpc>
                <a:spcPts val="1680"/>
              </a:lnSpc>
              <a:spcBef>
                <a:spcPct val="20000"/>
              </a:spcBef>
              <a:defRPr/>
            </a:pPr>
            <a:r>
              <a:rPr lang="ru-RU" dirty="0" smtClean="0">
                <a:solidFill>
                  <a:srgbClr val="0000CC"/>
                </a:solidFill>
                <a:latin typeface="Bookman Old Style" pitchFamily="18" charset="0"/>
              </a:rPr>
              <a:t>     – 17,7 тыс. рублей .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Bookman Old Style" pitchFamily="18" charset="0"/>
              <a:ea typeface="+mn-ea"/>
              <a:cs typeface="+mn-cs"/>
            </a:endParaRPr>
          </a:p>
        </p:txBody>
      </p:sp>
      <p:sp>
        <p:nvSpPr>
          <p:cNvPr id="12" name="Прямоугольная выноска 11"/>
          <p:cNvSpPr/>
          <p:nvPr/>
        </p:nvSpPr>
        <p:spPr>
          <a:xfrm>
            <a:off x="107504" y="3789040"/>
            <a:ext cx="4968552" cy="648072"/>
          </a:xfrm>
          <a:prstGeom prst="wedgeRectCallout">
            <a:avLst>
              <a:gd name="adj1" fmla="val -20432"/>
              <a:gd name="adj2" fmla="val 116145"/>
            </a:avLst>
          </a:prstGeom>
          <a:gradFill flip="none" rotWithShape="1">
            <a:gsLst>
              <a:gs pos="0">
                <a:srgbClr val="00CCFF">
                  <a:shade val="30000"/>
                  <a:satMod val="115000"/>
                </a:srgbClr>
              </a:gs>
              <a:gs pos="50000">
                <a:srgbClr val="00CCFF">
                  <a:shade val="67500"/>
                  <a:satMod val="115000"/>
                </a:srgbClr>
              </a:gs>
              <a:gs pos="100000">
                <a:srgbClr val="00CCFF">
                  <a:shade val="100000"/>
                  <a:satMod val="115000"/>
                </a:srgbClr>
              </a:gs>
            </a:gsLst>
            <a:lin ang="13500000" scaled="1"/>
            <a:tileRect/>
          </a:gradFill>
          <a:ln w="12700">
            <a:solidFill>
              <a:srgbClr val="0033CC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0000CC"/>
                </a:solidFill>
                <a:latin typeface="Bookman Old Style" pitchFamily="18" charset="0"/>
              </a:rPr>
              <a:t>Достижение уровня плановых значений муниципальной программы в 2020 году</a:t>
            </a:r>
            <a:endParaRPr lang="ru-RU" sz="1600" dirty="0">
              <a:solidFill>
                <a:srgbClr val="0000CC"/>
              </a:solidFill>
              <a:latin typeface="Bookman Old Style" pitchFamily="18" charset="0"/>
            </a:endParaRPr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/>
        </p:nvGraphicFramePr>
        <p:xfrm>
          <a:off x="179512" y="5013176"/>
          <a:ext cx="8640960" cy="15121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64496"/>
                <a:gridCol w="2088232"/>
                <a:gridCol w="2088232"/>
              </a:tblGrid>
              <a:tr h="455022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00CC"/>
                          </a:solidFill>
                          <a:latin typeface="Bookman Old Style" pitchFamily="18" charset="0"/>
                        </a:rPr>
                        <a:t>Наименование показателя</a:t>
                      </a:r>
                      <a:endParaRPr lang="ru-RU" sz="1400" dirty="0">
                        <a:solidFill>
                          <a:srgbClr val="0000CC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0000CC"/>
                          </a:solidFill>
                          <a:latin typeface="Bookman Old Style" pitchFamily="18" charset="0"/>
                        </a:rPr>
                        <a:t>План</a:t>
                      </a:r>
                      <a:endParaRPr lang="ru-RU" dirty="0">
                        <a:solidFill>
                          <a:srgbClr val="0000CC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0000CC"/>
                          </a:solidFill>
                          <a:latin typeface="Bookman Old Style" pitchFamily="18" charset="0"/>
                        </a:rPr>
                        <a:t>Факт</a:t>
                      </a:r>
                      <a:endParaRPr lang="ru-RU" dirty="0">
                        <a:solidFill>
                          <a:srgbClr val="0000CC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CCFF"/>
                    </a:solidFill>
                  </a:tcPr>
                </a:tc>
              </a:tr>
              <a:tr h="1057146">
                <a:tc>
                  <a:txBody>
                    <a:bodyPr/>
                    <a:lstStyle/>
                    <a:p>
                      <a:pPr algn="just"/>
                      <a:r>
                        <a:rPr lang="ru-RU" sz="1400" b="0" kern="1200" dirty="0" smtClean="0">
                          <a:solidFill>
                            <a:srgbClr val="0000CC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Увеличение</a:t>
                      </a:r>
                      <a:r>
                        <a:rPr lang="ru-RU" sz="1400" b="0" kern="1200" baseline="0" dirty="0" smtClean="0">
                          <a:solidFill>
                            <a:srgbClr val="0000CC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количества социально значимых объектов, доступных для лиц с ограниченными  возможностями и других  </a:t>
                      </a:r>
                      <a:r>
                        <a:rPr lang="ru-RU" sz="1400" b="0" kern="1200" baseline="0" dirty="0" err="1" smtClean="0">
                          <a:solidFill>
                            <a:srgbClr val="0000CC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маломобильных</a:t>
                      </a:r>
                      <a:r>
                        <a:rPr lang="ru-RU" sz="1400" b="0" kern="1200" baseline="0" dirty="0" smtClean="0">
                          <a:solidFill>
                            <a:srgbClr val="0000CC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групп(единиц)</a:t>
                      </a:r>
                      <a:endParaRPr lang="ru-RU" sz="1400" b="0" kern="1200" dirty="0">
                        <a:solidFill>
                          <a:srgbClr val="0000CC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CCFF">
                            <a:tint val="66000"/>
                            <a:satMod val="160000"/>
                          </a:srgbClr>
                        </a:gs>
                        <a:gs pos="50000">
                          <a:srgbClr val="00CCFF">
                            <a:tint val="44500"/>
                            <a:satMod val="160000"/>
                          </a:srgbClr>
                        </a:gs>
                        <a:gs pos="100000">
                          <a:srgbClr val="00CCFF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noProof="0" dirty="0" smtClean="0">
                        <a:solidFill>
                          <a:srgbClr val="0000CC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noProof="0" dirty="0" smtClean="0">
                          <a:solidFill>
                            <a:srgbClr val="0000CC"/>
                          </a:solidFill>
                          <a:latin typeface="Bookman Old Style" pitchFamily="18" charset="0"/>
                        </a:rPr>
                        <a:t>33</a:t>
                      </a:r>
                      <a:endParaRPr lang="ru-RU" noProof="0" dirty="0">
                        <a:solidFill>
                          <a:srgbClr val="0000CC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CCFF">
                            <a:tint val="66000"/>
                            <a:satMod val="160000"/>
                          </a:srgbClr>
                        </a:gs>
                        <a:gs pos="50000">
                          <a:srgbClr val="00CCFF">
                            <a:tint val="44500"/>
                            <a:satMod val="160000"/>
                          </a:srgbClr>
                        </a:gs>
                        <a:gs pos="100000">
                          <a:srgbClr val="00CCFF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ru-RU" sz="1800" kern="1200" noProof="0" dirty="0" smtClean="0">
                        <a:solidFill>
                          <a:srgbClr val="0000CC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ru-RU" sz="1800" kern="1200" noProof="0" dirty="0" smtClean="0">
                          <a:solidFill>
                            <a:srgbClr val="0000CC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29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CCFF">
                            <a:tint val="66000"/>
                            <a:satMod val="160000"/>
                          </a:srgbClr>
                        </a:gs>
                        <a:gs pos="50000">
                          <a:srgbClr val="00CCFF">
                            <a:tint val="44500"/>
                            <a:satMod val="160000"/>
                          </a:srgbClr>
                        </a:gs>
                        <a:gs pos="100000">
                          <a:srgbClr val="00CCFF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</a:tr>
            </a:tbl>
          </a:graphicData>
        </a:graphic>
      </p:graphicFrame>
      <p:pic>
        <p:nvPicPr>
          <p:cNvPr id="8" name="Рисунок 7" descr="дост ср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08104" y="2708920"/>
            <a:ext cx="3635896" cy="2366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4826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2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792919835"/>
              </p:ext>
            </p:extLst>
          </p:nvPr>
        </p:nvGraphicFramePr>
        <p:xfrm>
          <a:off x="251520" y="548680"/>
          <a:ext cx="4392488" cy="2880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8" name="Рисунок 7" descr="инвестиции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75856" y="1988840"/>
            <a:ext cx="1433182" cy="1290051"/>
          </a:xfrm>
          <a:prstGeom prst="rect">
            <a:avLst/>
          </a:prstGeom>
        </p:spPr>
      </p:pic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118871684"/>
              </p:ext>
            </p:extLst>
          </p:nvPr>
        </p:nvGraphicFramePr>
        <p:xfrm>
          <a:off x="467544" y="3573016"/>
          <a:ext cx="4392488" cy="3096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0" name="Рисунок 9" descr="численность населения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347864" y="5229200"/>
            <a:ext cx="1569955" cy="1296144"/>
          </a:xfrm>
          <a:prstGeom prst="rect">
            <a:avLst/>
          </a:prstGeom>
        </p:spPr>
      </p:pic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1517059158"/>
              </p:ext>
            </p:extLst>
          </p:nvPr>
        </p:nvGraphicFramePr>
        <p:xfrm>
          <a:off x="4751512" y="620688"/>
          <a:ext cx="4392488" cy="29523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pic>
        <p:nvPicPr>
          <p:cNvPr id="12" name="Рисунок 11" descr="зарплата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308304" y="5345832"/>
            <a:ext cx="2268252" cy="1512168"/>
          </a:xfrm>
          <a:prstGeom prst="rect">
            <a:avLst/>
          </a:prstGeom>
        </p:spPr>
      </p:pic>
      <p:graphicFrame>
        <p:nvGraphicFramePr>
          <p:cNvPr id="14" name="Диаграмма 13"/>
          <p:cNvGraphicFramePr/>
          <p:nvPr>
            <p:extLst>
              <p:ext uri="{D42A27DB-BD31-4B8C-83A1-F6EECF244321}">
                <p14:modId xmlns:p14="http://schemas.microsoft.com/office/powerpoint/2010/main" val="101354602"/>
              </p:ext>
            </p:extLst>
          </p:nvPr>
        </p:nvGraphicFramePr>
        <p:xfrm>
          <a:off x="4751512" y="3761656"/>
          <a:ext cx="4392488" cy="3096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15" name="object 10"/>
          <p:cNvSpPr/>
          <p:nvPr/>
        </p:nvSpPr>
        <p:spPr>
          <a:xfrm>
            <a:off x="251520" y="0"/>
            <a:ext cx="9073008" cy="90872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  <a:ln>
            <a:solidFill>
              <a:schemeClr val="tx1">
                <a:lumMod val="50000"/>
              </a:schemeClr>
            </a:solidFill>
          </a:ln>
        </p:spPr>
        <p:txBody>
          <a:bodyPr wrap="square" lIns="0" tIns="0" rIns="0" bIns="0" rtlCol="0"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ПОКАЗАТЕЛИ  СОЦИАЛЬНО-ЭКОНОМИЧЕСКОГО  РАЗВИТИЯ</a:t>
            </a: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ХОЛМ-ЖИРКОВСКОГО РАЙОНА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17" name="Рисунок 16" descr="фот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740352" y="2132856"/>
            <a:ext cx="1403648" cy="1602416"/>
          </a:xfrm>
          <a:prstGeom prst="rect">
            <a:avLst/>
          </a:prstGeom>
        </p:spPr>
      </p:pic>
      <p:sp>
        <p:nvSpPr>
          <p:cNvPr id="16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107504" y="6668806"/>
            <a:ext cx="3657600" cy="189194"/>
          </a:xfr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100000">
                <a:srgbClr val="3366CC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26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2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6" name="object 4"/>
          <p:cNvSpPr/>
          <p:nvPr/>
        </p:nvSpPr>
        <p:spPr>
          <a:xfrm>
            <a:off x="3707904" y="0"/>
            <a:ext cx="5436096" cy="980728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rgbClr val="23538D"/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«Управление муниципальным имуществом и   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земельными ресурсами  муниципального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образования «Холм- </a:t>
            </a:r>
            <a:r>
              <a:rPr lang="ru-RU" sz="1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район»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                     Смоленской  области»</a:t>
            </a:r>
          </a:p>
          <a:p>
            <a:endParaRPr lang="ru-RU"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7" name="Рисунок 6" descr="управление имущ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23928" y="332656"/>
            <a:ext cx="1128664" cy="720080"/>
          </a:xfrm>
          <a:prstGeom prst="rect">
            <a:avLst/>
          </a:prstGeom>
        </p:spPr>
      </p:pic>
      <p:sp>
        <p:nvSpPr>
          <p:cNvPr id="8" name="Текст 2"/>
          <p:cNvSpPr txBox="1">
            <a:spLocks/>
          </p:cNvSpPr>
          <p:nvPr/>
        </p:nvSpPr>
        <p:spPr>
          <a:xfrm>
            <a:off x="107504" y="1052736"/>
            <a:ext cx="9036496" cy="576064"/>
          </a:xfrm>
          <a:prstGeom prst="rect">
            <a:avLst/>
          </a:prstGeom>
          <a:solidFill>
            <a:srgbClr val="CCFFCC"/>
          </a:solidFill>
          <a:ln>
            <a:solidFill>
              <a:srgbClr val="00CC99"/>
            </a:solidFill>
          </a:ln>
        </p:spPr>
        <p:txBody>
          <a:bodyPr>
            <a:noAutofit/>
          </a:bodyPr>
          <a:lstStyle/>
          <a:p>
            <a:pPr marL="342900" lvl="0" indent="-342900" algn="just">
              <a:spcBef>
                <a:spcPct val="20000"/>
              </a:spcBef>
              <a:defRPr/>
            </a:pPr>
            <a:r>
              <a:rPr kumimoji="0" lang="ru-RU" sz="14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Bookman Old Style" pitchFamily="18" charset="0"/>
              </a:rPr>
              <a:t>Цель</a:t>
            </a: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Bookman Old Style" pitchFamily="18" charset="0"/>
              </a:rPr>
              <a:t>: 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Эффективное и  рациональное  использование имущества и земельных ресурсов  муниципального образования «Холм-Жирковский район» Смоленской области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ookman Old Style" pitchFamily="18" charset="0"/>
            </a:endParaRPr>
          </a:p>
        </p:txBody>
      </p:sp>
      <p:sp>
        <p:nvSpPr>
          <p:cNvPr id="10" name="Содержимое 11"/>
          <p:cNvSpPr txBox="1">
            <a:spLocks/>
          </p:cNvSpPr>
          <p:nvPr/>
        </p:nvSpPr>
        <p:spPr>
          <a:xfrm>
            <a:off x="107504" y="1700808"/>
            <a:ext cx="5832648" cy="1800200"/>
          </a:xfrm>
          <a:prstGeom prst="rect">
            <a:avLst/>
          </a:prstGeom>
          <a:solidFill>
            <a:srgbClr val="CCFFCC"/>
          </a:solidFill>
          <a:ln w="9525" cap="flat" cmpd="sng" algn="ctr">
            <a:solidFill>
              <a:srgbClr val="00CC99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47500" lnSpcReduction="20000"/>
          </a:bodyPr>
          <a:lstStyle/>
          <a:p>
            <a:pPr>
              <a:lnSpc>
                <a:spcPts val="1200"/>
              </a:lnSpc>
            </a:pPr>
            <a:r>
              <a:rPr lang="ru-RU" sz="1400" b="1" noProof="0" dirty="0" smtClean="0">
                <a:solidFill>
                  <a:srgbClr val="000099"/>
                </a:solidFill>
                <a:latin typeface="Book Antiqua" pitchFamily="18" charset="0"/>
              </a:rPr>
              <a:t> </a:t>
            </a:r>
            <a:r>
              <a:rPr lang="ru-RU" sz="2200" b="1" dirty="0" smtClean="0">
                <a:solidFill>
                  <a:srgbClr val="000099"/>
                </a:solidFill>
                <a:latin typeface="Book Antiqua" pitchFamily="18" charset="0"/>
              </a:rPr>
              <a:t>  </a:t>
            </a:r>
            <a:r>
              <a:rPr lang="ru-RU" sz="2500" dirty="0" smtClean="0">
                <a:solidFill>
                  <a:srgbClr val="000099"/>
                </a:solidFill>
                <a:latin typeface="Bookman Old Style" pitchFamily="18" charset="0"/>
              </a:rPr>
              <a:t>В </a:t>
            </a:r>
            <a:r>
              <a:rPr lang="ru-RU" sz="2500" b="1" dirty="0" smtClean="0">
                <a:solidFill>
                  <a:srgbClr val="000099"/>
                </a:solidFill>
                <a:latin typeface="Bookman Old Style" pitchFamily="18" charset="0"/>
              </a:rPr>
              <a:t>2020</a:t>
            </a:r>
            <a:r>
              <a:rPr lang="ru-RU" sz="2500" dirty="0" smtClean="0">
                <a:solidFill>
                  <a:srgbClr val="000099"/>
                </a:solidFill>
                <a:latin typeface="Bookman Old Style" pitchFamily="18" charset="0"/>
              </a:rPr>
              <a:t> году на реализацию программы было направлено  </a:t>
            </a:r>
            <a:r>
              <a:rPr lang="ru-RU" sz="2500" b="1" dirty="0" smtClean="0">
                <a:solidFill>
                  <a:srgbClr val="000099"/>
                </a:solidFill>
                <a:latin typeface="Bookman Old Style" pitchFamily="18" charset="0"/>
              </a:rPr>
              <a:t>1 197,0</a:t>
            </a:r>
            <a:r>
              <a:rPr lang="ru-RU" sz="2500" dirty="0" smtClean="0">
                <a:solidFill>
                  <a:srgbClr val="000099"/>
                </a:solidFill>
                <a:latin typeface="Bookman Old Style" pitchFamily="18" charset="0"/>
              </a:rPr>
              <a:t> тыс. рублей</a:t>
            </a:r>
          </a:p>
          <a:p>
            <a:pPr algn="just">
              <a:lnSpc>
                <a:spcPts val="1200"/>
              </a:lnSpc>
              <a:spcBef>
                <a:spcPct val="20000"/>
              </a:spcBef>
              <a:defRPr/>
            </a:pPr>
            <a:r>
              <a:rPr lang="ru-RU" sz="2500" dirty="0" smtClean="0">
                <a:solidFill>
                  <a:srgbClr val="000099"/>
                </a:solidFill>
                <a:latin typeface="Bookman Old Style" pitchFamily="18" charset="0"/>
              </a:rPr>
              <a:t> или </a:t>
            </a:r>
            <a:r>
              <a:rPr lang="ru-RU" sz="2500" b="1" dirty="0" smtClean="0">
                <a:solidFill>
                  <a:srgbClr val="000099"/>
                </a:solidFill>
                <a:latin typeface="Bookman Old Style" pitchFamily="18" charset="0"/>
              </a:rPr>
              <a:t>79,2</a:t>
            </a:r>
            <a:r>
              <a:rPr lang="ru-RU" sz="2500" dirty="0" smtClean="0">
                <a:solidFill>
                  <a:srgbClr val="000099"/>
                </a:solidFill>
                <a:latin typeface="Bookman Old Style" pitchFamily="18" charset="0"/>
              </a:rPr>
              <a:t> % к годовому плану (</a:t>
            </a:r>
            <a:r>
              <a:rPr lang="ru-RU" sz="2500" b="1" dirty="0" smtClean="0">
                <a:solidFill>
                  <a:srgbClr val="000099"/>
                </a:solidFill>
                <a:latin typeface="Bookman Old Style" pitchFamily="18" charset="0"/>
              </a:rPr>
              <a:t>1 512,3</a:t>
            </a:r>
            <a:r>
              <a:rPr lang="ru-RU" sz="2500" dirty="0" smtClean="0">
                <a:solidFill>
                  <a:srgbClr val="000099"/>
                </a:solidFill>
                <a:latin typeface="Bookman Old Style" pitchFamily="18" charset="0"/>
              </a:rPr>
              <a:t> тыс. рублей), в </a:t>
            </a:r>
            <a:r>
              <a:rPr lang="ru-RU" sz="2500" dirty="0" err="1" smtClean="0">
                <a:solidFill>
                  <a:srgbClr val="000099"/>
                </a:solidFill>
                <a:latin typeface="Bookman Old Style" pitchFamily="18" charset="0"/>
              </a:rPr>
              <a:t>т.ч</a:t>
            </a:r>
            <a:r>
              <a:rPr lang="ru-RU" sz="2500" dirty="0" smtClean="0">
                <a:solidFill>
                  <a:srgbClr val="000099"/>
                </a:solidFill>
                <a:latin typeface="Bookman Old Style" pitchFamily="18" charset="0"/>
              </a:rPr>
              <a:t>.: </a:t>
            </a:r>
          </a:p>
          <a:p>
            <a:pPr algn="just">
              <a:lnSpc>
                <a:spcPts val="1200"/>
              </a:lnSpc>
              <a:spcBef>
                <a:spcPct val="20000"/>
              </a:spcBef>
              <a:defRPr/>
            </a:pPr>
            <a:r>
              <a:rPr lang="ru-RU" sz="2500" dirty="0" smtClean="0">
                <a:solidFill>
                  <a:srgbClr val="000099"/>
                </a:solidFill>
                <a:latin typeface="Bookman Old Style" pitchFamily="18" charset="0"/>
              </a:rPr>
              <a:t>- проведение ремонтных работ муниципального имущества – 763,6 тыс. руб.;</a:t>
            </a:r>
          </a:p>
          <a:p>
            <a:pPr algn="just">
              <a:lnSpc>
                <a:spcPts val="1200"/>
              </a:lnSpc>
              <a:spcBef>
                <a:spcPct val="20000"/>
              </a:spcBef>
              <a:defRPr/>
            </a:pPr>
            <a:r>
              <a:rPr lang="ru-RU" sz="2500" dirty="0" smtClean="0">
                <a:solidFill>
                  <a:srgbClr val="000099"/>
                </a:solidFill>
                <a:latin typeface="Bookman Old Style" pitchFamily="18" charset="0"/>
              </a:rPr>
              <a:t>- обслуживание пожарной сигнализации – 26,4 тыс. руб.;</a:t>
            </a:r>
          </a:p>
          <a:p>
            <a:pPr algn="just">
              <a:lnSpc>
                <a:spcPts val="1200"/>
              </a:lnSpc>
              <a:spcBef>
                <a:spcPct val="20000"/>
              </a:spcBef>
              <a:defRPr/>
            </a:pPr>
            <a:r>
              <a:rPr lang="ru-RU" sz="2500" dirty="0" smtClean="0">
                <a:solidFill>
                  <a:srgbClr val="000099"/>
                </a:solidFill>
                <a:latin typeface="Bookman Old Style" pitchFamily="18" charset="0"/>
              </a:rPr>
              <a:t>- организация работ по межеванию земельных участков и обеспечение постановки их на кадастровый учет – 111,0 тыс. рублей;</a:t>
            </a:r>
          </a:p>
          <a:p>
            <a:pPr algn="just">
              <a:lnSpc>
                <a:spcPts val="1200"/>
              </a:lnSpc>
              <a:spcBef>
                <a:spcPct val="20000"/>
              </a:spcBef>
              <a:defRPr/>
            </a:pPr>
            <a:r>
              <a:rPr lang="ru-RU" sz="2500" dirty="0" smtClean="0">
                <a:solidFill>
                  <a:srgbClr val="000099"/>
                </a:solidFill>
                <a:latin typeface="Bookman Old Style" pitchFamily="18" charset="0"/>
              </a:rPr>
              <a:t>-оценка рыночной стоимости и изготовление технических планов –        46,0 тыс. рублей.</a:t>
            </a:r>
            <a:endParaRPr kumimoji="0" lang="ru-RU" sz="2500" b="0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Bookman Old Style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084168" y="1772816"/>
            <a:ext cx="3059832" cy="738664"/>
          </a:xfrm>
          <a:prstGeom prst="rect">
            <a:avLst/>
          </a:prstGeom>
          <a:solidFill>
            <a:srgbClr val="CCFFCC"/>
          </a:solidFill>
          <a:ln w="12700">
            <a:solidFill>
              <a:srgbClr val="00CC99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</a:t>
            </a:r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местного бюджета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.</a:t>
            </a:r>
          </a:p>
        </p:txBody>
      </p:sp>
      <p:sp>
        <p:nvSpPr>
          <p:cNvPr id="14" name="Прямоугольная выноска 13"/>
          <p:cNvSpPr/>
          <p:nvPr/>
        </p:nvSpPr>
        <p:spPr>
          <a:xfrm>
            <a:off x="107504" y="3573016"/>
            <a:ext cx="4968552" cy="648072"/>
          </a:xfrm>
          <a:prstGeom prst="wedgeRectCallout">
            <a:avLst>
              <a:gd name="adj1" fmla="val -20432"/>
              <a:gd name="adj2" fmla="val 95569"/>
            </a:avLst>
          </a:prstGeom>
          <a:gradFill flip="none" rotWithShape="1">
            <a:gsLst>
              <a:gs pos="0">
                <a:srgbClr val="00CC00">
                  <a:tint val="66000"/>
                  <a:satMod val="160000"/>
                </a:srgbClr>
              </a:gs>
              <a:gs pos="50000">
                <a:srgbClr val="00CC00">
                  <a:tint val="44500"/>
                  <a:satMod val="160000"/>
                </a:srgbClr>
              </a:gs>
              <a:gs pos="100000">
                <a:srgbClr val="00CC00">
                  <a:tint val="23500"/>
                  <a:satMod val="160000"/>
                </a:srgbClr>
              </a:gs>
            </a:gsLst>
            <a:lin ang="18900000" scaled="1"/>
            <a:tileRect/>
          </a:gradFill>
          <a:ln w="12700">
            <a:solidFill>
              <a:srgbClr val="00CC99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000066"/>
                </a:solidFill>
                <a:latin typeface="Bookman Old Style" pitchFamily="18" charset="0"/>
              </a:rPr>
              <a:t>Достижение уровня плановых значений муниципальной программы в 2020 году</a:t>
            </a:r>
            <a:endParaRPr lang="ru-RU" sz="1600" dirty="0">
              <a:solidFill>
                <a:srgbClr val="000066"/>
              </a:solidFill>
              <a:latin typeface="Bookman Old Style" pitchFamily="18" charset="0"/>
            </a:endParaRPr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/>
        </p:nvGraphicFramePr>
        <p:xfrm>
          <a:off x="179512" y="4533934"/>
          <a:ext cx="8640960" cy="2164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64496"/>
                <a:gridCol w="2088232"/>
                <a:gridCol w="2088232"/>
              </a:tblGrid>
              <a:tr h="335226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0066"/>
                          </a:solidFill>
                          <a:latin typeface="Bookman Old Style" pitchFamily="18" charset="0"/>
                        </a:rPr>
                        <a:t>Наименование показателя</a:t>
                      </a:r>
                      <a:endParaRPr lang="ru-RU" sz="1400" dirty="0">
                        <a:solidFill>
                          <a:srgbClr val="000066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000066"/>
                          </a:solidFill>
                          <a:latin typeface="Bookman Old Style" pitchFamily="18" charset="0"/>
                        </a:rPr>
                        <a:t>План</a:t>
                      </a:r>
                      <a:endParaRPr lang="ru-RU" dirty="0">
                        <a:solidFill>
                          <a:srgbClr val="000066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000066"/>
                          </a:solidFill>
                          <a:latin typeface="Bookman Old Style" pitchFamily="18" charset="0"/>
                        </a:rPr>
                        <a:t>Факт</a:t>
                      </a:r>
                      <a:endParaRPr lang="ru-RU" dirty="0">
                        <a:solidFill>
                          <a:srgbClr val="000066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accent3">
                        <a:lumMod val="50000"/>
                      </a:schemeClr>
                    </a:solidFill>
                  </a:tcPr>
                </a:tc>
              </a:tr>
              <a:tr h="604823">
                <a:tc>
                  <a:txBody>
                    <a:bodyPr/>
                    <a:lstStyle/>
                    <a:p>
                      <a:pPr algn="just"/>
                      <a:r>
                        <a:rPr lang="ru-RU" sz="1400" b="0" kern="1200" dirty="0" smtClean="0">
                          <a:solidFill>
                            <a:srgbClr val="000066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Доходы, получаемые в виде арендной платы за земельные участки, тыс. рублей</a:t>
                      </a:r>
                      <a:endParaRPr lang="ru-RU" sz="1400" b="0" kern="1200" dirty="0">
                        <a:solidFill>
                          <a:srgbClr val="000066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noProof="0" dirty="0" smtClean="0">
                        <a:solidFill>
                          <a:srgbClr val="000066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noProof="0" dirty="0" smtClean="0">
                          <a:solidFill>
                            <a:srgbClr val="000066"/>
                          </a:solidFill>
                          <a:latin typeface="Bookman Old Style" pitchFamily="18" charset="0"/>
                        </a:rPr>
                        <a:t>364,6</a:t>
                      </a:r>
                      <a:endParaRPr lang="ru-RU" noProof="0" dirty="0">
                        <a:solidFill>
                          <a:srgbClr val="000066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ru-RU" sz="1800" kern="1200" noProof="0" dirty="0" smtClean="0">
                        <a:solidFill>
                          <a:srgbClr val="000066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ru-RU" sz="1800" kern="1200" noProof="0" dirty="0" smtClean="0">
                          <a:solidFill>
                            <a:srgbClr val="000066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283,5</a:t>
                      </a: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</a:tr>
              <a:tr h="604823">
                <a:tc>
                  <a:txBody>
                    <a:bodyPr/>
                    <a:lstStyle/>
                    <a:p>
                      <a:pPr marL="0" algn="just" defTabSz="914400" rtl="0" eaLnBrk="1" latinLnBrk="0" hangingPunct="1"/>
                      <a:r>
                        <a:rPr lang="ru-RU" sz="1400" b="0" kern="1200" dirty="0" smtClean="0">
                          <a:solidFill>
                            <a:srgbClr val="000066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Доходы, получаемые от сдачи</a:t>
                      </a:r>
                      <a:r>
                        <a:rPr lang="ru-RU" sz="1400" b="0" kern="1200" baseline="0" dirty="0" smtClean="0">
                          <a:solidFill>
                            <a:srgbClr val="000066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имущества в аренду, тыс. рублей</a:t>
                      </a:r>
                      <a:endParaRPr lang="ru-RU" sz="1400" b="0" kern="1200" dirty="0" smtClean="0">
                        <a:solidFill>
                          <a:srgbClr val="000066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ru-RU" sz="1800" kern="1200" noProof="0" dirty="0" smtClean="0">
                        <a:solidFill>
                          <a:srgbClr val="000066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ru-RU" sz="1800" kern="1200" noProof="0" dirty="0" smtClean="0">
                          <a:solidFill>
                            <a:srgbClr val="000066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116,5</a:t>
                      </a: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ru-RU" sz="1800" kern="1200" noProof="0" dirty="0" smtClean="0">
                        <a:solidFill>
                          <a:srgbClr val="000066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ru-RU" sz="1800" kern="1200" noProof="0" dirty="0" smtClean="0">
                          <a:solidFill>
                            <a:srgbClr val="000066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107,9</a:t>
                      </a: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489619">
                <a:tc>
                  <a:txBody>
                    <a:bodyPr/>
                    <a:lstStyle/>
                    <a:p>
                      <a:pPr marL="0" algn="just" defTabSz="914400" rtl="0" eaLnBrk="1" latinLnBrk="0" hangingPunct="1"/>
                      <a:r>
                        <a:rPr lang="ru-RU" sz="1400" b="0" kern="1200" dirty="0" smtClean="0">
                          <a:solidFill>
                            <a:srgbClr val="000066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Доходы, получаемые  от реализации земельных</a:t>
                      </a:r>
                      <a:r>
                        <a:rPr lang="ru-RU" sz="1400" b="0" kern="1200" baseline="0" dirty="0" smtClean="0">
                          <a:solidFill>
                            <a:srgbClr val="000066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участков</a:t>
                      </a:r>
                      <a:r>
                        <a:rPr lang="ru-RU" sz="1400" b="0" kern="1200" dirty="0" smtClean="0">
                          <a:solidFill>
                            <a:srgbClr val="000066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, тыс. рублей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800" kern="1200" noProof="0" dirty="0" smtClean="0">
                          <a:solidFill>
                            <a:srgbClr val="000066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800" kern="1200" noProof="0" dirty="0" smtClean="0">
                          <a:solidFill>
                            <a:srgbClr val="000066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960,0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6" name="Рисунок 15" descr="управление имуществом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64310" y="2600908"/>
            <a:ext cx="2900178" cy="1845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26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2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8" name="object 4"/>
          <p:cNvSpPr/>
          <p:nvPr/>
        </p:nvSpPr>
        <p:spPr>
          <a:xfrm>
            <a:off x="3707904" y="0"/>
            <a:ext cx="5436096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rgbClr val="23538D"/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«</a:t>
            </a:r>
            <a:r>
              <a:rPr lang="ru-RU" sz="1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Гражданско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- патриотическое воспитание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граждан  муниципального образования «Холм-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</a:t>
            </a:r>
            <a:r>
              <a:rPr lang="ru-RU" sz="1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район»    Смоленской  области»</a:t>
            </a:r>
          </a:p>
          <a:p>
            <a:endParaRPr lang="ru-RU"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9" name="Рисунок 8" descr="патриотизм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0626712">
            <a:off x="3688627" y="-116416"/>
            <a:ext cx="1584176" cy="1118824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07504" y="836712"/>
            <a:ext cx="9036496" cy="936104"/>
          </a:xfrm>
          <a:prstGeom prst="rect">
            <a:avLst/>
          </a:prstGeom>
          <a:solidFill>
            <a:srgbClr val="ABD5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Текст 2"/>
          <p:cNvSpPr txBox="1">
            <a:spLocks/>
          </p:cNvSpPr>
          <p:nvPr/>
        </p:nvSpPr>
        <p:spPr>
          <a:xfrm>
            <a:off x="107504" y="836712"/>
            <a:ext cx="9036496" cy="936104"/>
          </a:xfrm>
          <a:prstGeom prst="rect">
            <a:avLst/>
          </a:prstGeom>
          <a:solidFill>
            <a:srgbClr val="ABD5FF"/>
          </a:solidFill>
        </p:spPr>
        <p:txBody>
          <a:bodyPr>
            <a:no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14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Bookman Old Style" pitchFamily="18" charset="0"/>
              </a:rPr>
              <a:t>Цель</a:t>
            </a: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Bookman Old Style" pitchFamily="18" charset="0"/>
              </a:rPr>
              <a:t>: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Bookman Old Style" pitchFamily="18" charset="0"/>
              </a:rPr>
              <a:t>Развитие  и совершенствование  системы  гражданско-патриотического  воспитания</a:t>
            </a:r>
            <a:r>
              <a:rPr kumimoji="0" lang="ru-RU" sz="1400" b="0" i="0" u="none" strike="noStrike" kern="1200" cap="none" spc="0" normalizeH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Bookman Old Style" pitchFamily="18" charset="0"/>
              </a:rPr>
              <a:t>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Bookman Old Style" pitchFamily="18" charset="0"/>
              </a:rPr>
              <a:t>граждан  Холм-Жирковского района,  укрепление чувства сопричастности граждан к истории и культуре  родного края и России  в целом,  сплочение общества  для противодействия экстремизму  и терроризму.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ookman Old Style" pitchFamily="18" charset="0"/>
            </a:endParaRPr>
          </a:p>
        </p:txBody>
      </p:sp>
      <p:sp>
        <p:nvSpPr>
          <p:cNvPr id="14" name="Содержимое 11"/>
          <p:cNvSpPr txBox="1">
            <a:spLocks/>
          </p:cNvSpPr>
          <p:nvPr/>
        </p:nvSpPr>
        <p:spPr>
          <a:xfrm>
            <a:off x="107504" y="1844824"/>
            <a:ext cx="5832648" cy="1008112"/>
          </a:xfrm>
          <a:prstGeom prst="rect">
            <a:avLst/>
          </a:prstGeom>
          <a:solidFill>
            <a:srgbClr val="ABD5FF"/>
          </a:solidFill>
          <a:ln w="9525" cap="flat" cmpd="sng" algn="ctr">
            <a:solidFill>
              <a:srgbClr val="0000FF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1400" b="1" noProof="0" dirty="0" smtClean="0">
                <a:solidFill>
                  <a:srgbClr val="000099"/>
                </a:solidFill>
                <a:latin typeface="Book Antiqua" pitchFamily="18" charset="0"/>
              </a:rPr>
              <a:t>    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+mn-cs"/>
              </a:rPr>
              <a:t>В </a:t>
            </a: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+mn-cs"/>
              </a:rPr>
              <a:t>2020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+mn-cs"/>
              </a:rPr>
              <a:t> году на реализацию программы было направлено  </a:t>
            </a:r>
            <a:r>
              <a:rPr lang="ru-RU" sz="1400" b="1" noProof="0" dirty="0" smtClean="0">
                <a:solidFill>
                  <a:srgbClr val="000099"/>
                </a:solidFill>
                <a:latin typeface="Bookman Old Style" pitchFamily="18" charset="0"/>
              </a:rPr>
              <a:t>35,3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+mn-cs"/>
              </a:rPr>
              <a:t> тыс. рублей или 100,0 % к годовому плану (</a:t>
            </a:r>
            <a:r>
              <a:rPr lang="ru-RU" sz="1400" b="1" noProof="0" dirty="0" smtClean="0">
                <a:solidFill>
                  <a:srgbClr val="000099"/>
                </a:solidFill>
                <a:latin typeface="Bookman Old Style" pitchFamily="18" charset="0"/>
              </a:rPr>
              <a:t>35,3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+mn-cs"/>
              </a:rPr>
              <a:t> тыс. рублей) на  проведение мероприятий, гражданско-патриотической направленности.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Bookman Old Style" pitchFamily="18" charset="0"/>
              <a:ea typeface="+mn-ea"/>
              <a:cs typeface="+mn-cs"/>
            </a:endParaRPr>
          </a:p>
        </p:txBody>
      </p:sp>
      <p:pic>
        <p:nvPicPr>
          <p:cNvPr id="16" name="Рисунок 15" descr="гпв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00192" y="1823760"/>
            <a:ext cx="2736304" cy="2541344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107504" y="2924944"/>
            <a:ext cx="4176464" cy="523220"/>
          </a:xfrm>
          <a:prstGeom prst="rect">
            <a:avLst/>
          </a:prstGeom>
          <a:solidFill>
            <a:srgbClr val="ABD5FF"/>
          </a:solidFill>
          <a:ln w="12700">
            <a:solidFill>
              <a:srgbClr val="0066CC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</a:t>
            </a:r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местного бюджета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.</a:t>
            </a:r>
          </a:p>
        </p:txBody>
      </p:sp>
      <p:graphicFrame>
        <p:nvGraphicFramePr>
          <p:cNvPr id="17" name="Таблица 16"/>
          <p:cNvGraphicFramePr>
            <a:graphicFrameLocks noGrp="1"/>
          </p:cNvGraphicFramePr>
          <p:nvPr/>
        </p:nvGraphicFramePr>
        <p:xfrm>
          <a:off x="107504" y="4509121"/>
          <a:ext cx="8640960" cy="21084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64496"/>
                <a:gridCol w="2088232"/>
                <a:gridCol w="2088232"/>
              </a:tblGrid>
              <a:tr h="432047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0066"/>
                          </a:solidFill>
                          <a:latin typeface="Bookman Old Style" pitchFamily="18" charset="0"/>
                        </a:rPr>
                        <a:t>Наименование показателя</a:t>
                      </a:r>
                      <a:endParaRPr lang="ru-RU" sz="1400" dirty="0">
                        <a:solidFill>
                          <a:srgbClr val="000066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000066"/>
                          </a:solidFill>
                          <a:latin typeface="Bookman Old Style" pitchFamily="18" charset="0"/>
                        </a:rPr>
                        <a:t>План</a:t>
                      </a:r>
                      <a:endParaRPr lang="ru-RU" dirty="0">
                        <a:solidFill>
                          <a:srgbClr val="000066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000066"/>
                          </a:solidFill>
                          <a:latin typeface="Bookman Old Style" pitchFamily="18" charset="0"/>
                        </a:rPr>
                        <a:t>Факт</a:t>
                      </a:r>
                      <a:endParaRPr lang="ru-RU" dirty="0">
                        <a:solidFill>
                          <a:srgbClr val="000066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</a:tr>
              <a:tr h="873130">
                <a:tc>
                  <a:txBody>
                    <a:bodyPr/>
                    <a:lstStyle/>
                    <a:p>
                      <a:pPr algn="just"/>
                      <a:r>
                        <a:rPr lang="ru-RU" sz="1400" b="0" kern="1200" dirty="0" smtClean="0">
                          <a:solidFill>
                            <a:srgbClr val="000066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Увеличение</a:t>
                      </a:r>
                      <a:r>
                        <a:rPr lang="ru-RU" sz="1400" b="0" kern="1200" baseline="0" dirty="0" smtClean="0">
                          <a:solidFill>
                            <a:srgbClr val="000066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доли граждан, участвующих в мероприятиях гражданско-политической направленности, по отношению к общему количеству граждан (единиц)</a:t>
                      </a:r>
                      <a:endParaRPr lang="ru-RU" sz="1400" b="0" kern="1200" dirty="0">
                        <a:solidFill>
                          <a:srgbClr val="000066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noProof="0" dirty="0" smtClean="0">
                        <a:solidFill>
                          <a:srgbClr val="000066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noProof="0" dirty="0" smtClean="0">
                          <a:solidFill>
                            <a:srgbClr val="000066"/>
                          </a:solidFill>
                          <a:latin typeface="Bookman Old Style" pitchFamily="18" charset="0"/>
                        </a:rPr>
                        <a:t>372,5</a:t>
                      </a:r>
                      <a:endParaRPr lang="ru-RU" noProof="0" dirty="0">
                        <a:solidFill>
                          <a:srgbClr val="000066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ru-RU" sz="1800" kern="1200" noProof="0" dirty="0" smtClean="0">
                        <a:solidFill>
                          <a:srgbClr val="000066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ru-RU" sz="1800" kern="1200" noProof="0" dirty="0" smtClean="0">
                          <a:solidFill>
                            <a:srgbClr val="000066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372,5</a:t>
                      </a: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</a:tr>
              <a:tr h="675972">
                <a:tc>
                  <a:txBody>
                    <a:bodyPr/>
                    <a:lstStyle/>
                    <a:p>
                      <a:pPr marL="0" algn="just" defTabSz="914400" rtl="0" eaLnBrk="1" latinLnBrk="0" hangingPunct="1"/>
                      <a:r>
                        <a:rPr lang="ru-RU" sz="1400" b="0" kern="1200" dirty="0" smtClean="0">
                          <a:solidFill>
                            <a:srgbClr val="000066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Увеличение количества действующих патриотических объединений, клубов, в том числе молодежных (единиц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ru-RU" sz="1800" kern="1200" noProof="0" dirty="0" smtClean="0">
                        <a:solidFill>
                          <a:srgbClr val="000066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ru-RU" sz="1800" kern="1200" noProof="0" dirty="0" smtClean="0">
                          <a:solidFill>
                            <a:srgbClr val="000066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ru-RU" sz="1800" kern="1200" noProof="0" dirty="0" smtClean="0">
                        <a:solidFill>
                          <a:srgbClr val="000066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ru-RU" sz="1800" kern="1200" noProof="0" dirty="0" smtClean="0">
                          <a:solidFill>
                            <a:srgbClr val="000066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8" name="Прямоугольная выноска 17"/>
          <p:cNvSpPr/>
          <p:nvPr/>
        </p:nvSpPr>
        <p:spPr>
          <a:xfrm>
            <a:off x="539552" y="3573016"/>
            <a:ext cx="4968552" cy="648072"/>
          </a:xfrm>
          <a:prstGeom prst="wedgeRectCallout">
            <a:avLst>
              <a:gd name="adj1" fmla="val -20432"/>
              <a:gd name="adj2" fmla="val 95569"/>
            </a:avLst>
          </a:prstGeom>
          <a:solidFill>
            <a:srgbClr val="3399FF"/>
          </a:solidFill>
          <a:ln w="12700">
            <a:solidFill>
              <a:srgbClr val="00808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000066"/>
                </a:solidFill>
                <a:latin typeface="Bookman Old Style" pitchFamily="18" charset="0"/>
              </a:rPr>
              <a:t>Достижение уровня плановых значений муниципальной программы в 2020 году</a:t>
            </a:r>
            <a:endParaRPr lang="ru-RU" sz="1600" dirty="0">
              <a:solidFill>
                <a:srgbClr val="000066"/>
              </a:solidFill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26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2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8" name="object 4"/>
          <p:cNvSpPr/>
          <p:nvPr/>
        </p:nvSpPr>
        <p:spPr>
          <a:xfrm>
            <a:off x="3707904" y="0"/>
            <a:ext cx="5436096" cy="496417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rgbClr val="23538D"/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«Укрепление общественного здоровья»</a:t>
            </a:r>
          </a:p>
          <a:p>
            <a:endParaRPr lang="ru-RU"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07504" y="836712"/>
            <a:ext cx="9036496" cy="561417"/>
          </a:xfrm>
          <a:prstGeom prst="rect">
            <a:avLst/>
          </a:prstGeom>
          <a:solidFill>
            <a:srgbClr val="ABD5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Текст 2"/>
          <p:cNvSpPr txBox="1">
            <a:spLocks/>
          </p:cNvSpPr>
          <p:nvPr/>
        </p:nvSpPr>
        <p:spPr>
          <a:xfrm>
            <a:off x="107504" y="836712"/>
            <a:ext cx="9036496" cy="576064"/>
          </a:xfrm>
          <a:prstGeom prst="rect">
            <a:avLst/>
          </a:prstGeom>
          <a:solidFill>
            <a:srgbClr val="ABD5FF"/>
          </a:solidFill>
        </p:spPr>
        <p:txBody>
          <a:bodyPr>
            <a:noAutofit/>
          </a:bodyPr>
          <a:lstStyle/>
          <a:p>
            <a:pPr algn="just"/>
            <a:r>
              <a:rPr kumimoji="0" lang="ru-RU" sz="14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Bookman Old Style" pitchFamily="18" charset="0"/>
              </a:rPr>
              <a:t>Цель</a:t>
            </a: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Bookman Old Style" pitchFamily="18" charset="0"/>
              </a:rPr>
              <a:t>: 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увеличение </a:t>
            </a:r>
            <a:r>
              <a:rPr lang="ru-RU" sz="1400" dirty="0">
                <a:solidFill>
                  <a:srgbClr val="000099"/>
                </a:solidFill>
                <a:latin typeface="Bookman Old Style" pitchFamily="18" charset="0"/>
              </a:rPr>
              <a:t>доли граждан, систематически занимающихся физической культурой и спортом. Охват медицинским осмотром учащихся  общеобразовательных организаций.</a:t>
            </a:r>
          </a:p>
        </p:txBody>
      </p:sp>
      <p:sp>
        <p:nvSpPr>
          <p:cNvPr id="14" name="Содержимое 11"/>
          <p:cNvSpPr txBox="1">
            <a:spLocks/>
          </p:cNvSpPr>
          <p:nvPr/>
        </p:nvSpPr>
        <p:spPr>
          <a:xfrm>
            <a:off x="107504" y="1537628"/>
            <a:ext cx="5832648" cy="961685"/>
          </a:xfrm>
          <a:prstGeom prst="rect">
            <a:avLst/>
          </a:prstGeom>
          <a:solidFill>
            <a:srgbClr val="ABD5FF"/>
          </a:solidFill>
          <a:ln w="9525" cap="flat" cmpd="sng" algn="ctr">
            <a:solidFill>
              <a:srgbClr val="0000FF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1400" b="1" noProof="0" dirty="0" smtClean="0">
                <a:solidFill>
                  <a:srgbClr val="000099"/>
                </a:solidFill>
                <a:latin typeface="Book Antiqua" pitchFamily="18" charset="0"/>
              </a:rPr>
              <a:t>    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+mn-cs"/>
              </a:rPr>
              <a:t>В </a:t>
            </a: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+mn-cs"/>
              </a:rPr>
              <a:t>2020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+mn-cs"/>
              </a:rPr>
              <a:t> году на реализацию программы было направлено  </a:t>
            </a:r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23,8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+mn-cs"/>
              </a:rPr>
              <a:t> тыс. рублей или 47,6 % к годовому плану (</a:t>
            </a:r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50,0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+mn-cs"/>
              </a:rPr>
              <a:t> тыс. рублей) на  приобретение</a:t>
            </a:r>
            <a:r>
              <a:rPr kumimoji="0" lang="ru-RU" sz="1400" b="0" i="0" u="none" strike="noStrike" kern="1200" cap="none" spc="0" normalizeH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+mn-cs"/>
              </a:rPr>
              <a:t>  средств  индивидуальной защиты в период </a:t>
            </a:r>
            <a:r>
              <a:rPr kumimoji="0" lang="ru-RU" sz="1400" b="0" i="0" u="none" strike="noStrike" kern="1200" cap="none" spc="0" normalizeH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+mn-cs"/>
              </a:rPr>
              <a:t>короновирусной</a:t>
            </a:r>
            <a:r>
              <a:rPr kumimoji="0" lang="ru-RU" sz="1400" b="0" i="0" u="none" strike="noStrike" kern="1200" cap="none" spc="0" normalizeH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+mn-cs"/>
              </a:rPr>
              <a:t> инфекции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+mn-cs"/>
              </a:rPr>
              <a:t>.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Bookman Old Style" pitchFamily="18" charset="0"/>
              <a:ea typeface="+mn-ea"/>
              <a:cs typeface="+mn-cs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51214" y="2695809"/>
            <a:ext cx="4176464" cy="523220"/>
          </a:xfrm>
          <a:prstGeom prst="rect">
            <a:avLst/>
          </a:prstGeom>
          <a:solidFill>
            <a:srgbClr val="ABD5FF"/>
          </a:solidFill>
          <a:ln w="12700">
            <a:solidFill>
              <a:srgbClr val="0066CC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</a:t>
            </a:r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местного бюджета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.</a:t>
            </a:r>
          </a:p>
        </p:txBody>
      </p:sp>
      <p:graphicFrame>
        <p:nvGraphicFramePr>
          <p:cNvPr id="17" name="Таблица 16"/>
          <p:cNvGraphicFramePr>
            <a:graphicFrameLocks noGrp="1"/>
          </p:cNvGraphicFramePr>
          <p:nvPr/>
        </p:nvGraphicFramePr>
        <p:xfrm>
          <a:off x="107504" y="4509121"/>
          <a:ext cx="8640960" cy="21084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64496"/>
                <a:gridCol w="2088232"/>
                <a:gridCol w="2088232"/>
              </a:tblGrid>
              <a:tr h="432047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0066"/>
                          </a:solidFill>
                          <a:latin typeface="Bookman Old Style" pitchFamily="18" charset="0"/>
                        </a:rPr>
                        <a:t>Наименование показателя</a:t>
                      </a:r>
                      <a:endParaRPr lang="ru-RU" sz="1400" dirty="0">
                        <a:solidFill>
                          <a:srgbClr val="000066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000066"/>
                          </a:solidFill>
                          <a:latin typeface="Bookman Old Style" pitchFamily="18" charset="0"/>
                        </a:rPr>
                        <a:t>План</a:t>
                      </a:r>
                      <a:endParaRPr lang="ru-RU" dirty="0">
                        <a:solidFill>
                          <a:srgbClr val="000066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000066"/>
                          </a:solidFill>
                          <a:latin typeface="Bookman Old Style" pitchFamily="18" charset="0"/>
                        </a:rPr>
                        <a:t>Факт</a:t>
                      </a:r>
                      <a:endParaRPr lang="ru-RU" dirty="0">
                        <a:solidFill>
                          <a:srgbClr val="000066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</a:tr>
              <a:tr h="873130">
                <a:tc>
                  <a:txBody>
                    <a:bodyPr/>
                    <a:lstStyle/>
                    <a:p>
                      <a:pPr algn="just"/>
                      <a:r>
                        <a:rPr lang="ru-RU" sz="1400" b="0" kern="1200" dirty="0" smtClean="0">
                          <a:solidFill>
                            <a:srgbClr val="000066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Увеличение</a:t>
                      </a:r>
                      <a:r>
                        <a:rPr lang="ru-RU" sz="1400" b="0" kern="1200" baseline="0" dirty="0" smtClean="0">
                          <a:solidFill>
                            <a:srgbClr val="000066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доли граждан, участвующих в мероприятиях гражданско-политической направленности, по отношению к общему количеству граждан (единиц)</a:t>
                      </a:r>
                      <a:endParaRPr lang="ru-RU" sz="1400" b="0" kern="1200" dirty="0">
                        <a:solidFill>
                          <a:srgbClr val="000066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noProof="0" dirty="0" smtClean="0">
                        <a:solidFill>
                          <a:srgbClr val="000066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noProof="0" dirty="0" smtClean="0">
                          <a:solidFill>
                            <a:srgbClr val="000066"/>
                          </a:solidFill>
                          <a:latin typeface="Bookman Old Style" pitchFamily="18" charset="0"/>
                        </a:rPr>
                        <a:t>372,5</a:t>
                      </a:r>
                      <a:endParaRPr lang="ru-RU" noProof="0" dirty="0">
                        <a:solidFill>
                          <a:srgbClr val="000066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ru-RU" sz="1800" kern="1200" noProof="0" dirty="0" smtClean="0">
                        <a:solidFill>
                          <a:srgbClr val="000066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ru-RU" sz="1800" kern="1200" noProof="0" dirty="0" smtClean="0">
                          <a:solidFill>
                            <a:srgbClr val="000066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372,5</a:t>
                      </a: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</a:tr>
              <a:tr h="675972">
                <a:tc>
                  <a:txBody>
                    <a:bodyPr/>
                    <a:lstStyle/>
                    <a:p>
                      <a:pPr marL="0" algn="just" defTabSz="914400" rtl="0" eaLnBrk="1" latinLnBrk="0" hangingPunct="1"/>
                      <a:r>
                        <a:rPr lang="ru-RU" sz="1400" b="0" kern="1200" dirty="0" smtClean="0">
                          <a:solidFill>
                            <a:srgbClr val="000066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Увеличение количества действующих патриотических объединений, клубов, в том числе молодежных (единиц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ru-RU" sz="1800" kern="1200" noProof="0" dirty="0" smtClean="0">
                        <a:solidFill>
                          <a:srgbClr val="000066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ru-RU" sz="1800" kern="1200" noProof="0" dirty="0" smtClean="0">
                          <a:solidFill>
                            <a:srgbClr val="000066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ru-RU" sz="1800" kern="1200" noProof="0" dirty="0" smtClean="0">
                        <a:solidFill>
                          <a:srgbClr val="000066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ru-RU" sz="1800" kern="1200" noProof="0" dirty="0" smtClean="0">
                          <a:solidFill>
                            <a:srgbClr val="000066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8" name="Прямоугольная выноска 17"/>
          <p:cNvSpPr/>
          <p:nvPr/>
        </p:nvSpPr>
        <p:spPr>
          <a:xfrm>
            <a:off x="539552" y="3573016"/>
            <a:ext cx="4968552" cy="648072"/>
          </a:xfrm>
          <a:prstGeom prst="wedgeRectCallout">
            <a:avLst>
              <a:gd name="adj1" fmla="val -20432"/>
              <a:gd name="adj2" fmla="val 95569"/>
            </a:avLst>
          </a:prstGeom>
          <a:solidFill>
            <a:srgbClr val="3399FF"/>
          </a:solidFill>
          <a:ln w="12700">
            <a:solidFill>
              <a:srgbClr val="00808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000066"/>
                </a:solidFill>
                <a:latin typeface="Bookman Old Style" pitchFamily="18" charset="0"/>
              </a:rPr>
              <a:t>Достижение уровня плановых значений муниципальной программы в 2020 году</a:t>
            </a:r>
            <a:endParaRPr lang="ru-RU" sz="1600" dirty="0">
              <a:solidFill>
                <a:srgbClr val="000066"/>
              </a:solidFill>
              <a:latin typeface="Bookman Old Style" pitchFamily="18" charset="0"/>
            </a:endParaRPr>
          </a:p>
        </p:txBody>
      </p:sp>
      <p:pic>
        <p:nvPicPr>
          <p:cNvPr id="20" name="Рисунок 19" descr="здоровье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23928" y="0"/>
            <a:ext cx="936104" cy="98714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3416" y="1537628"/>
            <a:ext cx="2861072" cy="28610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11592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3" cstate="print">
            <a:lum bright="60000" contrast="-70000"/>
          </a:blip>
          <a:stretch>
            <a:fillRect/>
          </a:stretch>
        </p:blipFill>
        <p:spPr>
          <a:xfrm>
            <a:off x="0" y="-35394"/>
            <a:ext cx="9144000" cy="7029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bject 10"/>
          <p:cNvSpPr/>
          <p:nvPr/>
        </p:nvSpPr>
        <p:spPr>
          <a:xfrm>
            <a:off x="395536" y="0"/>
            <a:ext cx="8748464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3568" y="188640"/>
            <a:ext cx="79208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НАЦИОНАЛЬНЫЕ  ПРОЕКТЫ  НА  ТЕРРИТОРИИ  ХОЛМ-ЖИРКОВСКОГО  РАЙОНА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6" name="Рисунок 5" descr="projectzdrav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7504" y="692696"/>
            <a:ext cx="1358824" cy="13681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1475656" y="620688"/>
            <a:ext cx="7668344" cy="1440160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bg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bg2">
                  <a:lumMod val="60000"/>
                  <a:lumOff val="40000"/>
                  <a:tint val="23500"/>
                  <a:satMod val="160000"/>
                </a:schemeClr>
              </a:gs>
            </a:gsLst>
            <a:lin ang="10800000" scaled="1"/>
            <a:tileRect/>
          </a:gra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Century Schoolbook" pitchFamily="18" charset="0"/>
                <a:ea typeface="Batang" pitchFamily="18" charset="-127"/>
                <a:cs typeface="David" pitchFamily="34" charset="-79"/>
              </a:rPr>
              <a:t>	Национальные проекты, направленные на обеспечение прорывного научно-технологического и социально-экономического развития России, повышения уровня жизни, создания условий и возможностей для самореализации и раскрытия таланта каждого человека, установлены Указом Президента  Российской Федерации  от 07 мая 2018 года 204 «О национальных целях и стратегических задачах развития Российской Федерации на период до 2024 года».</a:t>
            </a:r>
            <a:endParaRPr lang="ru-RU" sz="1400" dirty="0">
              <a:solidFill>
                <a:srgbClr val="000099"/>
              </a:solidFill>
              <a:latin typeface="Century Schoolbook" pitchFamily="18" charset="0"/>
              <a:ea typeface="Batang" pitchFamily="18" charset="-127"/>
              <a:cs typeface="David" pitchFamily="34" charset="-79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5536" y="2204864"/>
            <a:ext cx="8352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территории  Холм-Жирковского района Смоленской области в 2020 году  проводились мероприятия в рамках реализации  7 национальных проектов: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3" name="Нижний колонтитул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БЮДЖЕТ   ДЛЯ     ГРАЖДАН  ЗА 2019 </a:t>
            </a:r>
            <a:endParaRPr lang="ru-RU" dirty="0"/>
          </a:p>
        </p:txBody>
      </p:sp>
      <p:sp>
        <p:nvSpPr>
          <p:cNvPr id="24" name="Нижний колонтитул 15"/>
          <p:cNvSpPr txBox="1">
            <a:spLocks/>
          </p:cNvSpPr>
          <p:nvPr/>
        </p:nvSpPr>
        <p:spPr>
          <a:xfrm>
            <a:off x="0" y="6858000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100000">
                <a:srgbClr val="3366CC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 Antiqua" pitchFamily="18" charset="0"/>
                <a:ea typeface="+mn-ea"/>
                <a:cs typeface="+mn-cs"/>
              </a:rPr>
              <a:t>БЮДЖЕТ   ДЛЯ     ГРАЖДАН  ЗА 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n-ea"/>
                <a:cs typeface="+mn-cs"/>
              </a:rPr>
              <a:t>2020</a:t>
            </a:r>
            <a:r>
              <a:rPr kumimoji="0" lang="ru-RU" sz="1200" b="1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n-ea"/>
                <a:cs typeface="+mn-cs"/>
              </a:rPr>
              <a:t> ГОД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n-ea"/>
                <a:cs typeface="+mn-cs"/>
              </a:rPr>
              <a:t> 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ookman Old Style" pitchFamily="18" charset="0"/>
              <a:ea typeface="+mn-ea"/>
              <a:cs typeface="+mn-cs"/>
            </a:endParaRPr>
          </a:p>
        </p:txBody>
      </p:sp>
      <p:sp>
        <p:nvSpPr>
          <p:cNvPr id="25" name="Блок-схема: узел 24"/>
          <p:cNvSpPr/>
          <p:nvPr/>
        </p:nvSpPr>
        <p:spPr>
          <a:xfrm>
            <a:off x="683568" y="3068960"/>
            <a:ext cx="1224136" cy="1224136"/>
          </a:xfrm>
          <a:prstGeom prst="flowChartConnector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bg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bg2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Блок-схема: узел 25"/>
          <p:cNvSpPr/>
          <p:nvPr/>
        </p:nvSpPr>
        <p:spPr>
          <a:xfrm>
            <a:off x="2699792" y="3068960"/>
            <a:ext cx="1224136" cy="1224136"/>
          </a:xfrm>
          <a:prstGeom prst="flowChartConnector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bg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bg2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Блок-схема: узел 26"/>
          <p:cNvSpPr/>
          <p:nvPr/>
        </p:nvSpPr>
        <p:spPr>
          <a:xfrm>
            <a:off x="4872188" y="3070573"/>
            <a:ext cx="1224136" cy="1224136"/>
          </a:xfrm>
          <a:prstGeom prst="flowChartConnector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bg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bg2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Блок-схема: узел 27"/>
          <p:cNvSpPr/>
          <p:nvPr/>
        </p:nvSpPr>
        <p:spPr>
          <a:xfrm>
            <a:off x="7105956" y="3055618"/>
            <a:ext cx="1224136" cy="1224136"/>
          </a:xfrm>
          <a:prstGeom prst="flowChartConnector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bg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bg2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9" name="Рисунок 28" descr="здравоохранение 1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55576" y="3356992"/>
            <a:ext cx="1012482" cy="833492"/>
          </a:xfrm>
          <a:prstGeom prst="rect">
            <a:avLst/>
          </a:prstGeom>
        </p:spPr>
      </p:pic>
      <p:pic>
        <p:nvPicPr>
          <p:cNvPr id="30" name="Рисунок 29" descr="образование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555776" y="3140968"/>
            <a:ext cx="1729712" cy="1152241"/>
          </a:xfrm>
          <a:prstGeom prst="rect">
            <a:avLst/>
          </a:prstGeom>
        </p:spPr>
      </p:pic>
      <p:pic>
        <p:nvPicPr>
          <p:cNvPr id="31" name="Рисунок 30" descr="НП культура 2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933560" y="3118712"/>
            <a:ext cx="1197539" cy="1196752"/>
          </a:xfrm>
          <a:prstGeom prst="rect">
            <a:avLst/>
          </a:prstGeom>
          <a:ln>
            <a:noFill/>
          </a:ln>
        </p:spPr>
      </p:pic>
      <p:pic>
        <p:nvPicPr>
          <p:cNvPr id="32" name="Рисунок 31" descr="НП Демография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249972" y="3199634"/>
            <a:ext cx="936104" cy="936104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179512" y="4365104"/>
            <a:ext cx="2051720" cy="30777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Здравоохранение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411760" y="4365104"/>
            <a:ext cx="2088232" cy="30777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Образование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704651" y="4360455"/>
            <a:ext cx="2088232" cy="30777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Культура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7055768" y="4365104"/>
            <a:ext cx="2088232" cy="30777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Демография</a:t>
            </a:r>
          </a:p>
        </p:txBody>
      </p:sp>
      <p:sp>
        <p:nvSpPr>
          <p:cNvPr id="37" name="Блок-схема: узел 36"/>
          <p:cNvSpPr/>
          <p:nvPr/>
        </p:nvSpPr>
        <p:spPr>
          <a:xfrm>
            <a:off x="1768058" y="4953535"/>
            <a:ext cx="1224136" cy="1224136"/>
          </a:xfrm>
          <a:prstGeom prst="flowChartConnector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bg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bg2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8" name="Рисунок 37" descr="дороги1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870621" y="5218984"/>
            <a:ext cx="1082278" cy="864096"/>
          </a:xfrm>
          <a:prstGeom prst="rect">
            <a:avLst/>
          </a:prstGeom>
        </p:spPr>
      </p:pic>
      <p:sp>
        <p:nvSpPr>
          <p:cNvPr id="39" name="Блок-схема: узел 38"/>
          <p:cNvSpPr/>
          <p:nvPr/>
        </p:nvSpPr>
        <p:spPr>
          <a:xfrm>
            <a:off x="4067944" y="4941168"/>
            <a:ext cx="1224136" cy="1224136"/>
          </a:xfrm>
          <a:prstGeom prst="flowChartConnector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bg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bg2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" name="Рисунок 39" descr="городская среда 1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139952" y="5085184"/>
            <a:ext cx="1088148" cy="990611"/>
          </a:xfrm>
          <a:prstGeom prst="rect">
            <a:avLst/>
          </a:prstGeom>
        </p:spPr>
      </p:pic>
      <p:sp>
        <p:nvSpPr>
          <p:cNvPr id="41" name="Блок-схема: узел 40"/>
          <p:cNvSpPr/>
          <p:nvPr/>
        </p:nvSpPr>
        <p:spPr>
          <a:xfrm>
            <a:off x="6444208" y="4941168"/>
            <a:ext cx="1224136" cy="1224136"/>
          </a:xfrm>
          <a:prstGeom prst="flowChartConnector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bg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bg2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2" name="Рисунок 41" descr="Цифра 2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585404" y="4648699"/>
            <a:ext cx="2154948" cy="1540788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0" y="5661248"/>
            <a:ext cx="1656184" cy="95410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Безопасные и качественные автомобильные </a:t>
            </a:r>
          </a:p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дороги</a:t>
            </a:r>
            <a:endParaRPr lang="ru-RU" sz="14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707904" y="6237312"/>
            <a:ext cx="2088232" cy="523220"/>
          </a:xfrm>
          <a:prstGeom prst="rect">
            <a:avLst/>
          </a:prstGeom>
          <a:solidFill>
            <a:srgbClr val="0072E5">
              <a:lumMod val="20000"/>
              <a:lumOff val="8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Bookman Old Style" pitchFamily="18" charset="0"/>
              </a:rPr>
              <a:t>Жилье и городская среда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7308304" y="6165304"/>
            <a:ext cx="1835696" cy="52322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Цифровая экономика</a:t>
            </a:r>
          </a:p>
        </p:txBody>
      </p:sp>
    </p:spTree>
    <p:extLst>
      <p:ext uri="{BB962C8B-B14F-4D97-AF65-F5344CB8AC3E}">
        <p14:creationId xmlns:p14="http://schemas.microsoft.com/office/powerpoint/2010/main" val="404826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2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bject 10"/>
          <p:cNvSpPr/>
          <p:nvPr/>
        </p:nvSpPr>
        <p:spPr>
          <a:xfrm>
            <a:off x="0" y="0"/>
            <a:ext cx="7740352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3568" y="188640"/>
            <a:ext cx="65527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РЕАЛИЗАЦИЯ   НАЦИОНАЛЬНЫХ  ПРОЕКТОВ  В 2020  ГОДУ 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7504" y="617934"/>
            <a:ext cx="5328592" cy="432048"/>
          </a:xfrm>
          <a:prstGeom prst="rect">
            <a:avLst/>
          </a:prstGeom>
          <a:gradFill flip="none" rotWithShape="1">
            <a:gsLst>
              <a:gs pos="0">
                <a:srgbClr val="0099FF">
                  <a:shade val="30000"/>
                  <a:satMod val="115000"/>
                </a:srgbClr>
              </a:gs>
              <a:gs pos="50000">
                <a:srgbClr val="0099FF">
                  <a:shade val="67500"/>
                  <a:satMod val="115000"/>
                </a:srgbClr>
              </a:gs>
              <a:gs pos="100000">
                <a:srgbClr val="0099FF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solidFill>
              <a:srgbClr val="0033C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Национальный проект </a:t>
            </a:r>
            <a:r>
              <a:rPr lang="ru-RU" sz="16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«ОБРАЗОВАНИЕ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»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17803" y="1083769"/>
            <a:ext cx="5256584" cy="434148"/>
          </a:xfrm>
          <a:prstGeom prst="rect">
            <a:avLst/>
          </a:prstGeom>
          <a:gradFill flip="none" rotWithShape="1">
            <a:gsLst>
              <a:gs pos="0">
                <a:srgbClr val="0099FF">
                  <a:tint val="66000"/>
                  <a:satMod val="160000"/>
                </a:srgbClr>
              </a:gs>
              <a:gs pos="50000">
                <a:srgbClr val="0099FF">
                  <a:tint val="44500"/>
                  <a:satMod val="160000"/>
                </a:srgbClr>
              </a:gs>
              <a:gs pos="100000">
                <a:srgbClr val="0099FF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rgbClr val="0033CC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Региональный проект «Современная школа»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5968" y="2044251"/>
            <a:ext cx="8244072" cy="1661993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В рамках реализации проекта в 2020 году были проведены следующие </a:t>
            </a:r>
            <a:r>
              <a:rPr lang="ru-RU" sz="1400" dirty="0">
                <a:solidFill>
                  <a:srgbClr val="000099"/>
                </a:solidFill>
                <a:latin typeface="Bookman Old Style" pitchFamily="18" charset="0"/>
              </a:rPr>
              <a:t>мероприятия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:</a:t>
            </a:r>
          </a:p>
          <a:p>
            <a:pPr algn="just">
              <a:buFontTx/>
              <a:buChar char="-"/>
            </a:pP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ремонт помещения для функционирования центров цифрового и гуманитарного профилей «Точка роста»- 476,0 тыс. руб. ;</a:t>
            </a:r>
          </a:p>
          <a:p>
            <a:pPr marL="285750" indent="-285750" algn="just">
              <a:buFontTx/>
              <a:buChar char="-"/>
            </a:pP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работа </a:t>
            </a:r>
            <a:r>
              <a:rPr lang="ru-RU" sz="1400" dirty="0">
                <a:solidFill>
                  <a:srgbClr val="000099"/>
                </a:solidFill>
                <a:latin typeface="Bookman Old Style" pitchFamily="18" charset="0"/>
              </a:rPr>
              <a:t>по внедрению регионального 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общедоступного Навигатора </a:t>
            </a:r>
            <a:r>
              <a:rPr lang="ru-RU" sz="1400" dirty="0">
                <a:solidFill>
                  <a:srgbClr val="000099"/>
                </a:solidFill>
                <a:latin typeface="Bookman Old Style" pitchFamily="18" charset="0"/>
              </a:rPr>
              <a:t>дополнительного образования 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детей -589,4 тыс. рублей.</a:t>
            </a:r>
            <a:r>
              <a:rPr lang="ru-RU" sz="1400" dirty="0">
                <a:solidFill>
                  <a:srgbClr val="000099"/>
                </a:solidFill>
                <a:latin typeface="Bookman Old Style" pitchFamily="18" charset="0"/>
              </a:rPr>
              <a:t>	</a:t>
            </a:r>
            <a:endParaRPr lang="ru-RU" sz="14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r>
              <a:rPr lang="ru-RU" sz="1400" b="1" dirty="0">
                <a:solidFill>
                  <a:srgbClr val="000099"/>
                </a:solidFill>
                <a:latin typeface="Bookman Old Style" pitchFamily="18" charset="0"/>
              </a:rPr>
              <a:t> </a:t>
            </a:r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   Объем </a:t>
            </a:r>
            <a:r>
              <a:rPr lang="ru-RU" sz="1400" b="1" dirty="0">
                <a:solidFill>
                  <a:srgbClr val="000099"/>
                </a:solidFill>
                <a:latin typeface="Bookman Old Style" pitchFamily="18" charset="0"/>
              </a:rPr>
              <a:t>финансирования  </a:t>
            </a:r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проведенных работ и мероприятий составил </a:t>
            </a:r>
          </a:p>
          <a:p>
            <a:pPr algn="just"/>
            <a:r>
              <a:rPr lang="ru-RU" sz="1400" b="1" dirty="0">
                <a:solidFill>
                  <a:srgbClr val="000099"/>
                </a:solidFill>
                <a:latin typeface="Bookman Old Style" pitchFamily="18" charset="0"/>
              </a:rPr>
              <a:t> </a:t>
            </a:r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  <a:r>
              <a:rPr lang="ru-RU" sz="1600" b="1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  <a:r>
              <a:rPr lang="ru-RU" sz="1600" b="1" dirty="0" smtClean="0">
                <a:solidFill>
                  <a:srgbClr val="FF0000"/>
                </a:solidFill>
                <a:latin typeface="Bookman Old Style" pitchFamily="18" charset="0"/>
              </a:rPr>
              <a:t>1 065,4 </a:t>
            </a:r>
            <a:r>
              <a:rPr lang="ru-RU" sz="1600" b="1" dirty="0" smtClean="0">
                <a:solidFill>
                  <a:srgbClr val="000099"/>
                </a:solidFill>
                <a:latin typeface="Bookman Old Style" pitchFamily="18" charset="0"/>
              </a:rPr>
              <a:t>тыс. рублей.</a:t>
            </a:r>
            <a:endParaRPr lang="ru-RU" sz="1400" b="1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pic>
        <p:nvPicPr>
          <p:cNvPr id="20" name="Рисунок 19" descr="нп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524327" y="0"/>
            <a:ext cx="1475321" cy="1412776"/>
          </a:xfrm>
          <a:prstGeom prst="rect">
            <a:avLst/>
          </a:prstGeom>
        </p:spPr>
      </p:pic>
      <p:sp>
        <p:nvSpPr>
          <p:cNvPr id="23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107504" y="6668806"/>
            <a:ext cx="3657600" cy="189194"/>
          </a:xfr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100000">
                <a:srgbClr val="3366CC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 ГОД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4793" y="261353"/>
            <a:ext cx="1726779" cy="1726779"/>
          </a:xfrm>
          <a:prstGeom prst="rect">
            <a:avLst/>
          </a:prstGeom>
        </p:spPr>
      </p:pic>
      <p:pic>
        <p:nvPicPr>
          <p:cNvPr id="24" name="Рисунок 23" descr="точка роста 2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-10050" y="3717281"/>
            <a:ext cx="2987824" cy="2240867"/>
          </a:xfrm>
          <a:prstGeom prst="rect">
            <a:avLst/>
          </a:prstGeom>
        </p:spPr>
      </p:pic>
      <p:pic>
        <p:nvPicPr>
          <p:cNvPr id="25" name="Рисунок 24" descr="точка роста 3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004947" y="4021979"/>
            <a:ext cx="3168353" cy="2376264"/>
          </a:xfrm>
          <a:prstGeom prst="rect">
            <a:avLst/>
          </a:prstGeom>
        </p:spPr>
      </p:pic>
      <p:pic>
        <p:nvPicPr>
          <p:cNvPr id="26" name="Рисунок 25" descr="точка роста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167669" y="4625752"/>
            <a:ext cx="2976331" cy="2232248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683568" y="1532709"/>
            <a:ext cx="5256584" cy="481958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20000"/>
                  <a:lumOff val="80000"/>
                  <a:shade val="30000"/>
                  <a:satMod val="115000"/>
                </a:schemeClr>
              </a:gs>
              <a:gs pos="18000">
                <a:schemeClr val="bg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bg2">
                  <a:lumMod val="20000"/>
                  <a:lumOff val="80000"/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solidFill>
              <a:srgbClr val="0033CC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Региональный проект «Успех каждого ребенка»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26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2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bject 10"/>
          <p:cNvSpPr/>
          <p:nvPr/>
        </p:nvSpPr>
        <p:spPr>
          <a:xfrm>
            <a:off x="0" y="0"/>
            <a:ext cx="7740352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3568" y="188640"/>
            <a:ext cx="65527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РЕАЛИЗАЦИЯ   НАЦИОНАЛЬНЫХ  ПРОЕКТОВ  В 2020  ГОДУ 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660" y="771294"/>
            <a:ext cx="5328592" cy="432048"/>
          </a:xfrm>
          <a:prstGeom prst="rect">
            <a:avLst/>
          </a:prstGeom>
          <a:solidFill>
            <a:srgbClr val="00CC99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1"/>
                </a:solidFill>
                <a:latin typeface="Bookman Old Style" pitchFamily="18" charset="0"/>
              </a:rPr>
              <a:t>Национальный проект </a:t>
            </a:r>
            <a:r>
              <a:rPr lang="ru-RU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«Жилье и городская среда»</a:t>
            </a:r>
            <a:endParaRPr lang="ru-RU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23529" y="1214868"/>
            <a:ext cx="5328592" cy="504056"/>
          </a:xfrm>
          <a:prstGeom prst="rect">
            <a:avLst/>
          </a:prstGeom>
          <a:gradFill flip="none" rotWithShape="1">
            <a:gsLst>
              <a:gs pos="0">
                <a:srgbClr val="00FF99">
                  <a:tint val="66000"/>
                  <a:satMod val="160000"/>
                </a:srgbClr>
              </a:gs>
              <a:gs pos="50000">
                <a:srgbClr val="00FF99">
                  <a:tint val="44500"/>
                  <a:satMod val="160000"/>
                </a:srgbClr>
              </a:gs>
              <a:gs pos="100000">
                <a:srgbClr val="00FF99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1"/>
                </a:solidFill>
                <a:latin typeface="Bookman Old Style" pitchFamily="18" charset="0"/>
              </a:rPr>
              <a:t>Региональный проект «Формирование комфортной городской среды»</a:t>
            </a:r>
            <a:endParaRPr lang="ru-RU" sz="16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16016" y="2212276"/>
            <a:ext cx="4464496" cy="2277547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solidFill>
                  <a:srgbClr val="000066"/>
                </a:solidFill>
                <a:latin typeface="Bookman Old Style" pitchFamily="18" charset="0"/>
              </a:rPr>
              <a:t>В рамках реализации проекта в 2020 году была обустроена </a:t>
            </a:r>
            <a:r>
              <a:rPr lang="ru-RU" sz="1400" dirty="0">
                <a:solidFill>
                  <a:srgbClr val="000066"/>
                </a:solidFill>
                <a:latin typeface="Bookman Old Style" pitchFamily="18" charset="0"/>
              </a:rPr>
              <a:t>многофункциональная детская площадка «Город детства».</a:t>
            </a:r>
            <a:r>
              <a:rPr lang="ru-RU" sz="1400" dirty="0">
                <a:solidFill>
                  <a:srgbClr val="000066"/>
                </a:solidFill>
              </a:rPr>
              <a:t> </a:t>
            </a:r>
            <a:r>
              <a:rPr lang="ru-RU" sz="1400" dirty="0">
                <a:solidFill>
                  <a:srgbClr val="000066"/>
                </a:solidFill>
                <a:latin typeface="Bookman Old Style" pitchFamily="18" charset="0"/>
              </a:rPr>
              <a:t>Были установлены современные игровые комплексы, качели, карусели.</a:t>
            </a:r>
            <a:r>
              <a:rPr lang="ru-RU" sz="1400" dirty="0">
                <a:solidFill>
                  <a:srgbClr val="000066"/>
                </a:solidFill>
              </a:rPr>
              <a:t> </a:t>
            </a:r>
            <a:r>
              <a:rPr lang="ru-RU" sz="1400" dirty="0">
                <a:solidFill>
                  <a:srgbClr val="000066"/>
                </a:solidFill>
                <a:latin typeface="Bookman Old Style" pitchFamily="18" charset="0"/>
              </a:rPr>
              <a:t>На территории площадки уложено безопасное прорезиненное покрытие.</a:t>
            </a:r>
          </a:p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	Объем финансирования проведенных работ составил </a:t>
            </a:r>
            <a:r>
              <a:rPr lang="ru-RU" sz="1600" b="1" dirty="0" smtClean="0">
                <a:solidFill>
                  <a:srgbClr val="FF0000"/>
                </a:solidFill>
                <a:latin typeface="Bookman Old Style" pitchFamily="18" charset="0"/>
              </a:rPr>
              <a:t>1 862,5 </a:t>
            </a:r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тыс. рублей. </a:t>
            </a:r>
          </a:p>
        </p:txBody>
      </p:sp>
      <p:pic>
        <p:nvPicPr>
          <p:cNvPr id="20" name="Рисунок 19" descr="нп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524327" y="0"/>
            <a:ext cx="1440161" cy="1379107"/>
          </a:xfrm>
          <a:prstGeom prst="rect">
            <a:avLst/>
          </a:prstGeom>
        </p:spPr>
      </p:pic>
      <p:sp>
        <p:nvSpPr>
          <p:cNvPr id="23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107504" y="6668806"/>
            <a:ext cx="3657600" cy="189194"/>
          </a:xfr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100000">
                <a:srgbClr val="3366CC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graphicFrame>
        <p:nvGraphicFramePr>
          <p:cNvPr id="24" name="Диаграмма 23"/>
          <p:cNvGraphicFramePr/>
          <p:nvPr>
            <p:extLst>
              <p:ext uri="{D42A27DB-BD31-4B8C-83A1-F6EECF244321}">
                <p14:modId xmlns:p14="http://schemas.microsoft.com/office/powerpoint/2010/main" val="253993019"/>
              </p:ext>
            </p:extLst>
          </p:nvPr>
        </p:nvGraphicFramePr>
        <p:xfrm>
          <a:off x="107504" y="1772816"/>
          <a:ext cx="4824536" cy="2520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25" name="Рисунок 24" descr="город в начале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" y="4509120"/>
            <a:ext cx="2987824" cy="2088232"/>
          </a:xfrm>
          <a:prstGeom prst="rect">
            <a:avLst/>
          </a:prstGeom>
        </p:spPr>
      </p:pic>
      <p:pic>
        <p:nvPicPr>
          <p:cNvPr id="26" name="Рисунок 25" descr="площадка 2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131840" y="4509120"/>
            <a:ext cx="2880320" cy="2088232"/>
          </a:xfrm>
          <a:prstGeom prst="rect">
            <a:avLst/>
          </a:prstGeom>
          <a:solidFill>
            <a:srgbClr val="339966"/>
          </a:solidFill>
          <a:ln w="9525">
            <a:noFill/>
          </a:ln>
        </p:spPr>
      </p:pic>
      <p:pic>
        <p:nvPicPr>
          <p:cNvPr id="27" name="Рисунок 26" descr="площадка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156175" y="4539063"/>
            <a:ext cx="2983189" cy="208823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1" y="1203342"/>
            <a:ext cx="2186609" cy="530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255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2" cstate="print">
            <a:lum bright="60000" contrast="-70000"/>
          </a:blip>
          <a:stretch>
            <a:fillRect/>
          </a:stretch>
        </p:blipFill>
        <p:spPr>
          <a:xfrm>
            <a:off x="107504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bject 10"/>
          <p:cNvSpPr/>
          <p:nvPr/>
        </p:nvSpPr>
        <p:spPr>
          <a:xfrm>
            <a:off x="0" y="0"/>
            <a:ext cx="7740352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3568" y="188640"/>
            <a:ext cx="65527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РЕАЛИЗАЦИЯ   НАЦИОНАЛЬНЫХ  ПРОЕКТОВ  В 2020  ГОДУ 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995936" y="4019631"/>
            <a:ext cx="4680520" cy="923330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Century Schoolbook" panose="02040604050505020304" pitchFamily="18" charset="0"/>
              </a:rPr>
              <a:t>В рамках реализации проекта в 2020 году был проведен капитальный ремонт </a:t>
            </a:r>
            <a:r>
              <a:rPr lang="ru-RU" sz="1400" dirty="0" err="1" smtClean="0">
                <a:solidFill>
                  <a:srgbClr val="000099"/>
                </a:solidFill>
                <a:latin typeface="Century Schoolbook" panose="02040604050505020304" pitchFamily="18" charset="0"/>
              </a:rPr>
              <a:t>Канютинского</a:t>
            </a:r>
            <a:r>
              <a:rPr lang="ru-RU" sz="1400" dirty="0" smtClean="0">
                <a:solidFill>
                  <a:srgbClr val="000099"/>
                </a:solidFill>
                <a:latin typeface="Century Schoolbook" panose="02040604050505020304" pitchFamily="18" charset="0"/>
              </a:rPr>
              <a:t> сельского дома культуры. </a:t>
            </a:r>
            <a:r>
              <a:rPr lang="ru-RU" sz="1200" b="1" dirty="0" smtClean="0">
                <a:solidFill>
                  <a:srgbClr val="000099"/>
                </a:solidFill>
                <a:latin typeface="Century Schoolbook" panose="02040604050505020304" pitchFamily="18" charset="0"/>
              </a:rPr>
              <a:t>Объем финансирования  проведенных  работ составил  </a:t>
            </a:r>
            <a:r>
              <a:rPr lang="ru-RU" sz="1200" b="1" dirty="0" smtClean="0">
                <a:solidFill>
                  <a:srgbClr val="FF0000"/>
                </a:solidFill>
                <a:latin typeface="Century Schoolbook" panose="02040604050505020304" pitchFamily="18" charset="0"/>
              </a:rPr>
              <a:t>3 964,4 </a:t>
            </a:r>
            <a:r>
              <a:rPr lang="ru-RU" sz="1200" b="1" dirty="0" smtClean="0">
                <a:solidFill>
                  <a:srgbClr val="000099"/>
                </a:solidFill>
                <a:latin typeface="Century Schoolbook" panose="02040604050505020304" pitchFamily="18" charset="0"/>
              </a:rPr>
              <a:t>тыс. рублей</a:t>
            </a:r>
            <a:r>
              <a:rPr lang="ru-RU" sz="1200" b="1" dirty="0" smtClean="0">
                <a:solidFill>
                  <a:srgbClr val="000099"/>
                </a:solidFill>
                <a:latin typeface="Bookman Old Style" pitchFamily="18" charset="0"/>
              </a:rPr>
              <a:t>.</a:t>
            </a:r>
            <a:endParaRPr lang="ru-RU" sz="1200" b="1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pic>
        <p:nvPicPr>
          <p:cNvPr id="20" name="Рисунок 19" descr="нп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524327" y="0"/>
            <a:ext cx="1475321" cy="1412776"/>
          </a:xfrm>
          <a:prstGeom prst="rect">
            <a:avLst/>
          </a:prstGeom>
        </p:spPr>
      </p:pic>
      <p:sp>
        <p:nvSpPr>
          <p:cNvPr id="23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107504" y="6668806"/>
            <a:ext cx="3657600" cy="189194"/>
          </a:xfr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100000">
                <a:srgbClr val="3366CC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107504" y="649083"/>
            <a:ext cx="5076056" cy="432048"/>
          </a:xfrm>
          <a:prstGeom prst="rect">
            <a:avLst/>
          </a:prstGeom>
          <a:solidFill>
            <a:srgbClr val="CC99FF"/>
          </a:solidFill>
          <a:ln>
            <a:solidFill>
              <a:srgbClr val="9933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1"/>
                </a:solidFill>
                <a:latin typeface="Bookman Old Style" pitchFamily="18" charset="0"/>
              </a:rPr>
              <a:t>Национальный проект </a:t>
            </a:r>
            <a:r>
              <a:rPr lang="ru-RU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«КУЛЬТУРА»</a:t>
            </a:r>
            <a:endParaRPr lang="ru-RU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611745" y="1081131"/>
            <a:ext cx="5076056" cy="422593"/>
          </a:xfrm>
          <a:prstGeom prst="rect">
            <a:avLst/>
          </a:prstGeom>
          <a:solidFill>
            <a:srgbClr val="CCCCFF"/>
          </a:solidFill>
          <a:ln>
            <a:solidFill>
              <a:srgbClr val="9933FF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1"/>
                </a:solidFill>
                <a:latin typeface="Bookman Old Style" pitchFamily="18" charset="0"/>
              </a:rPr>
              <a:t>Федеральный проект «Культурная среда»</a:t>
            </a:r>
            <a:endParaRPr lang="ru-RU" sz="16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pic>
        <p:nvPicPr>
          <p:cNvPr id="26" name="Рисунок 25" descr="ремонт сдк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24939" y="1534892"/>
            <a:ext cx="3675900" cy="2304256"/>
          </a:xfrm>
          <a:prstGeom prst="rect">
            <a:avLst/>
          </a:prstGeom>
        </p:spPr>
      </p:pic>
      <p:pic>
        <p:nvPicPr>
          <p:cNvPr id="27" name="Рисунок 26" descr="сдк 3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866290" y="1535313"/>
            <a:ext cx="3527747" cy="2303835"/>
          </a:xfrm>
          <a:prstGeom prst="rect">
            <a:avLst/>
          </a:prstGeom>
        </p:spPr>
      </p:pic>
      <p:pic>
        <p:nvPicPr>
          <p:cNvPr id="28" name="Рисунок 27" descr="кан сдк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07504" y="3910789"/>
            <a:ext cx="3672408" cy="2398767"/>
          </a:xfrm>
          <a:prstGeom prst="rect">
            <a:avLst/>
          </a:prstGeom>
        </p:spPr>
      </p:pic>
      <p:graphicFrame>
        <p:nvGraphicFramePr>
          <p:cNvPr id="29" name="Диаграмма 28"/>
          <p:cNvGraphicFramePr/>
          <p:nvPr>
            <p:extLst>
              <p:ext uri="{D42A27DB-BD31-4B8C-83A1-F6EECF244321}">
                <p14:modId xmlns:p14="http://schemas.microsoft.com/office/powerpoint/2010/main" val="2490625632"/>
              </p:ext>
            </p:extLst>
          </p:nvPr>
        </p:nvGraphicFramePr>
        <p:xfrm>
          <a:off x="3831695" y="4893862"/>
          <a:ext cx="4653766" cy="19149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1094" y="659703"/>
            <a:ext cx="1021146" cy="844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719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2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bject 10"/>
          <p:cNvSpPr/>
          <p:nvPr/>
        </p:nvSpPr>
        <p:spPr>
          <a:xfrm>
            <a:off x="755576" y="0"/>
            <a:ext cx="7776864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27584" y="188640"/>
            <a:ext cx="71287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ИСТОЧНИКИ  РАЗМЕЩЕНИЯ  ИНФОРМАЦИИ   О   БЮДЖЕТЕ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6" name="Содержимое 6"/>
          <p:cNvSpPr txBox="1">
            <a:spLocks/>
          </p:cNvSpPr>
          <p:nvPr/>
        </p:nvSpPr>
        <p:spPr>
          <a:xfrm>
            <a:off x="179512" y="836712"/>
            <a:ext cx="8640960" cy="57606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+mn-cs"/>
              </a:rPr>
              <a:t>  Официальный сайт Администрации муниципального  образования «Холм-Жирковский район» Смоленской области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smtClean="0">
                <a:ln w="12700">
                  <a:solidFill>
                    <a:srgbClr val="0000FF"/>
                  </a:solidFill>
                  <a:prstDash val="solid"/>
                </a:ln>
                <a:solidFill>
                  <a:srgbClr val="0099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Book Antiqua" pitchFamily="18" charset="0"/>
                <a:ea typeface="+mn-ea"/>
                <a:cs typeface="+mn-cs"/>
              </a:rPr>
              <a:t>holm.admin-smolensk.ru</a:t>
            </a:r>
            <a:endParaRPr kumimoji="0" lang="ru-RU" sz="3000" b="1" i="0" u="none" strike="noStrike" kern="1200" cap="none" spc="0" normalizeH="0" baseline="0" noProof="0" dirty="0" smtClean="0">
              <a:ln w="12700">
                <a:solidFill>
                  <a:srgbClr val="0000FF"/>
                </a:solidFill>
                <a:prstDash val="solid"/>
              </a:ln>
              <a:solidFill>
                <a:srgbClr val="0099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Book Antiqua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endParaRPr kumimoji="0" lang="ru-RU" sz="2400" b="0" i="0" u="none" strike="noStrike" kern="1200" cap="none" spc="0" normalizeH="0" baseline="0" noProof="0" dirty="0" smtClean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Bookman Old Style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+mn-cs"/>
              </a:rPr>
              <a:t>Официальное печатное издание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smtClean="0">
                <a:ln w="12700">
                  <a:solidFill>
                    <a:srgbClr val="0000FF"/>
                  </a:solidFill>
                  <a:prstDash val="solid"/>
                </a:ln>
                <a:solidFill>
                  <a:srgbClr val="0099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Book Antiqua" pitchFamily="18" charset="0"/>
                <a:ea typeface="+mn-ea"/>
                <a:cs typeface="+mn-cs"/>
              </a:rPr>
              <a:t>    </a:t>
            </a:r>
            <a:r>
              <a:rPr kumimoji="0" lang="ru-RU" sz="3000" b="1" i="0" u="none" strike="noStrike" kern="1200" cap="none" spc="0" normalizeH="0" baseline="0" noProof="0" dirty="0" err="1" smtClean="0">
                <a:ln w="12700">
                  <a:solidFill>
                    <a:srgbClr val="0000FF"/>
                  </a:solidFill>
                  <a:prstDash val="solid"/>
                </a:ln>
                <a:solidFill>
                  <a:srgbClr val="0099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Book Antiqua" pitchFamily="18" charset="0"/>
                <a:ea typeface="+mn-ea"/>
                <a:cs typeface="+mn-cs"/>
              </a:rPr>
              <a:t>Холм-Жирковская</a:t>
            </a:r>
            <a:r>
              <a:rPr kumimoji="0" lang="ru-RU" sz="3000" b="1" i="0" u="none" strike="noStrike" kern="1200" cap="none" spc="0" normalizeH="0" baseline="0" noProof="0" dirty="0" smtClean="0">
                <a:ln w="12700">
                  <a:solidFill>
                    <a:srgbClr val="0000FF"/>
                  </a:solidFill>
                  <a:prstDash val="solid"/>
                </a:ln>
                <a:solidFill>
                  <a:srgbClr val="0099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Book Antiqua" pitchFamily="18" charset="0"/>
                <a:ea typeface="+mn-ea"/>
                <a:cs typeface="+mn-cs"/>
              </a:rPr>
              <a:t> районная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3000" b="1" i="0" u="none" strike="noStrike" kern="1200" cap="none" spc="0" normalizeH="0" baseline="0" noProof="0" dirty="0" smtClean="0">
                <a:ln w="12700">
                  <a:solidFill>
                    <a:srgbClr val="0000FF"/>
                  </a:solidFill>
                  <a:prstDash val="solid"/>
                </a:ln>
                <a:solidFill>
                  <a:srgbClr val="0099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Book Antiqua" pitchFamily="18" charset="0"/>
                <a:ea typeface="+mn-ea"/>
                <a:cs typeface="+mn-cs"/>
              </a:rPr>
              <a:t>общественно-политическая газета «Вперед»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+mn-cs"/>
              </a:rPr>
              <a:t>Социальные сети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400" b="1" i="0" u="none" strike="noStrike" kern="1200" cap="none" spc="0" normalizeH="0" baseline="0" noProof="0" dirty="0" smtClean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Book Antiqua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400" b="1" i="0" u="none" strike="noStrike" kern="1200" cap="none" spc="0" normalizeH="0" baseline="0" noProof="0" dirty="0" smtClean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Book Antiqua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000" b="1" i="0" u="none" strike="noStrike" kern="1200" cap="none" spc="0" normalizeH="0" baseline="0" noProof="0" dirty="0" smtClean="0">
              <a:ln w="12700">
                <a:solidFill>
                  <a:srgbClr val="0000FF"/>
                </a:solidFill>
                <a:prstDash val="solid"/>
              </a:ln>
              <a:solidFill>
                <a:srgbClr val="0099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Book Antiqua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000" b="1" i="0" u="none" strike="noStrike" kern="1200" cap="none" spc="0" normalizeH="0" baseline="0" noProof="0" dirty="0" smtClean="0">
              <a:ln w="12700">
                <a:solidFill>
                  <a:srgbClr val="0000FF"/>
                </a:solidFill>
                <a:prstDash val="solid"/>
              </a:ln>
              <a:solidFill>
                <a:srgbClr val="0099FF"/>
              </a:solidFill>
              <a:effectLst/>
              <a:uLnTx/>
              <a:uFillTx/>
              <a:latin typeface="Book Antiqua" pitchFamily="18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10000"/>
                </a:schemeClr>
              </a:solidFill>
              <a:effectLst/>
              <a:uLnTx/>
              <a:uFillTx/>
              <a:latin typeface="Book Antiqua" pitchFamily="18" charset="0"/>
              <a:ea typeface="+mn-ea"/>
              <a:cs typeface="+mn-cs"/>
            </a:endParaRPr>
          </a:p>
        </p:txBody>
      </p:sp>
      <p:pic>
        <p:nvPicPr>
          <p:cNvPr id="7" name="Рисунок 6" descr="в контакте 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27584" y="4941168"/>
            <a:ext cx="1324000" cy="1324000"/>
          </a:xfrm>
          <a:prstGeom prst="rect">
            <a:avLst/>
          </a:prstGeom>
        </p:spPr>
      </p:pic>
      <p:pic>
        <p:nvPicPr>
          <p:cNvPr id="8" name="Рисунок 7" descr="фейсбук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27784" y="5013176"/>
            <a:ext cx="1152128" cy="1243474"/>
          </a:xfrm>
          <a:prstGeom prst="rect">
            <a:avLst/>
          </a:prstGeom>
        </p:spPr>
      </p:pic>
      <p:pic>
        <p:nvPicPr>
          <p:cNvPr id="9" name="Рисунок 8" descr="однокл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779912" y="4797152"/>
            <a:ext cx="1950934" cy="1468977"/>
          </a:xfrm>
          <a:prstGeom prst="rect">
            <a:avLst/>
          </a:prstGeom>
        </p:spPr>
      </p:pic>
      <p:pic>
        <p:nvPicPr>
          <p:cNvPr id="10" name="Рисунок 9" descr="мой мир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724128" y="4941168"/>
            <a:ext cx="1271539" cy="1200759"/>
          </a:xfrm>
          <a:prstGeom prst="rect">
            <a:avLst/>
          </a:prstGeom>
        </p:spPr>
      </p:pic>
      <p:pic>
        <p:nvPicPr>
          <p:cNvPr id="11" name="Рисунок 10" descr="журнал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452320" y="5013176"/>
            <a:ext cx="1224136" cy="1224136"/>
          </a:xfrm>
          <a:prstGeom prst="rect">
            <a:avLst/>
          </a:prstGeom>
        </p:spPr>
      </p:pic>
      <p:pic>
        <p:nvPicPr>
          <p:cNvPr id="12" name="Рисунок 11" descr="вперед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236296" y="2708920"/>
            <a:ext cx="1619672" cy="909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 descr="холм-жирковский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827584" y="1700808"/>
            <a:ext cx="1047269" cy="1328990"/>
          </a:xfrm>
          <a:prstGeom prst="rect">
            <a:avLst/>
          </a:prstGeom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softEdge rad="112500"/>
          </a:effectLst>
        </p:spPr>
      </p:pic>
      <p:sp>
        <p:nvSpPr>
          <p:cNvPr id="15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107504" y="6668806"/>
            <a:ext cx="3657600" cy="189194"/>
          </a:xfr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100000">
                <a:srgbClr val="3366CC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26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2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одержимое 2"/>
          <p:cNvSpPr txBox="1">
            <a:spLocks/>
          </p:cNvSpPr>
          <p:nvPr/>
        </p:nvSpPr>
        <p:spPr>
          <a:xfrm>
            <a:off x="179512" y="188640"/>
            <a:ext cx="8856984" cy="655272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Book Antiqua" pitchFamily="18" charset="0"/>
                <a:ea typeface="+mn-ea"/>
                <a:cs typeface="+mn-cs"/>
              </a:rPr>
              <a:t>   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Book Antiqua" pitchFamily="18" charset="0"/>
                <a:ea typeface="+mn-ea"/>
                <a:cs typeface="+mn-cs"/>
              </a:rPr>
              <a:t> 	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entury" panose="02040604050505020304" pitchFamily="18" charset="0"/>
              </a:rPr>
              <a:t>Финансовым 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entury" panose="02040604050505020304" pitchFamily="18" charset="0"/>
              </a:rPr>
              <a:t>управлением Администрации муниципального образования  «Холм-Жирковский район» Смоленской области подготовлена брошюра «Бюджет для граждан к решению об исполнении бюджета муниципального образования «Холм-Жирковский район» Смоленской области за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entury" panose="02040604050505020304" pitchFamily="18" charset="0"/>
              </a:rPr>
              <a:t>2020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entury" panose="02040604050505020304" pitchFamily="18" charset="0"/>
              </a:rPr>
              <a:t>год.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entury" panose="02040604050505020304" pitchFamily="18" charset="0"/>
              </a:rPr>
              <a:t>	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entury" panose="02040604050505020304" pitchFamily="18" charset="0"/>
              </a:rPr>
              <a:t>В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entury" panose="02040604050505020304" pitchFamily="18" charset="0"/>
              </a:rPr>
              <a:t>настоящем документе  мы постарались в доступной и понятной форме изложить принципы формирования бюджета нашего района, а также показать  на какие цели и в каких объемах  направляются бюджетные средства, что позволит всем заинтересованным жителям Холм-Жирковского района принять активное участие в обсуждении  проектов бюджета на последующие годы  и итогах их исполнения.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entury" panose="02040604050505020304" pitchFamily="18" charset="0"/>
              </a:rPr>
              <a:t>	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entury" panose="02040604050505020304" pitchFamily="18" charset="0"/>
              </a:rPr>
              <a:t>Информация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entury" panose="02040604050505020304" pitchFamily="18" charset="0"/>
              </a:rPr>
              <a:t>о проводимых публичных слушаниях по бюджету размещается на  официальном сайте Администрации муниципального образования «Холм-Жирковский район» Смоленской области.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Book Antiqua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Book Antiqua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Book Antiqua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Book Antiqua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entury" panose="02040604050505020304" pitchFamily="18" charset="0"/>
              </a:rPr>
              <a:t>Адрес:   215650, Смоленская область,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entury" panose="02040604050505020304" pitchFamily="18" charset="0"/>
              </a:rPr>
              <a:t> </a:t>
            </a:r>
            <a:r>
              <a:rPr kumimoji="0" lang="ru-RU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entury" panose="02040604050505020304" pitchFamily="18" charset="0"/>
              </a:rPr>
              <a:t>пгт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entury" panose="02040604050505020304" pitchFamily="18" charset="0"/>
              </a:rPr>
              <a:t>. Холм-Жирковский, ул.     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entury" panose="02040604050505020304" pitchFamily="18" charset="0"/>
              </a:rPr>
              <a:t>      Нахимовская, д.9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entury" panose="02040604050505020304" pitchFamily="18" charset="0"/>
              </a:rPr>
              <a:t>Телефон: 48139 (2-11-73)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entury" panose="02040604050505020304" pitchFamily="18" charset="0"/>
              </a:rPr>
              <a:t>E-mail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entury" panose="020406040505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entury" panose="02040604050505020304" pitchFamily="18" charset="0"/>
              </a:rPr>
              <a:t>fin_holm19@mail.ru</a:t>
            </a: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Century" panose="020406040505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entury" panose="02040604050505020304" pitchFamily="18" charset="0"/>
              </a:rPr>
              <a:t>Начальник Финансового 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entury" panose="02040604050505020304" pitchFamily="18" charset="0"/>
              </a:rPr>
              <a:t>управления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b="1" dirty="0" smtClean="0">
                <a:solidFill>
                  <a:srgbClr val="000099"/>
                </a:solidFill>
                <a:latin typeface="Century" panose="02040604050505020304" pitchFamily="18" charset="0"/>
              </a:rPr>
              <a:t>Журавлева Оксана Николаевна</a:t>
            </a: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Century" panose="020406040505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 smtClean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Book Antiqua" pitchFamily="18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Book Antiqua" pitchFamily="18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Book Antiqua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Book Antiqua" pitchFamily="18" charset="0"/>
              <a:ea typeface="+mn-ea"/>
              <a:cs typeface="+mn-cs"/>
            </a:endParaRPr>
          </a:p>
        </p:txBody>
      </p:sp>
      <p:pic>
        <p:nvPicPr>
          <p:cNvPr id="7" name="Рисунок 6" descr="нахимов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005064"/>
            <a:ext cx="2483768" cy="1800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 descr="контакты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04248" y="4005064"/>
            <a:ext cx="2138951" cy="19699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 descr="конт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419872" y="3356992"/>
            <a:ext cx="2264934" cy="1080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107504" y="6668806"/>
            <a:ext cx="3657600" cy="189194"/>
          </a:xfr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100000">
                <a:srgbClr val="3366CC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26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2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bject 10"/>
          <p:cNvSpPr/>
          <p:nvPr/>
        </p:nvSpPr>
        <p:spPr>
          <a:xfrm>
            <a:off x="179512" y="0"/>
            <a:ext cx="9073008" cy="6926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1520" y="116632"/>
            <a:ext cx="849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КРУПНЫЕ   ПРЕДПРИЯТИЯ  ХОЛМ-ЖИРКОВСКОГО РАЙОНА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В 2020 г.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9" name="Рисунок 8" descr="газ 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44208" y="4869160"/>
            <a:ext cx="2699792" cy="18448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107504" y="6668806"/>
            <a:ext cx="3657600" cy="189194"/>
          </a:xfr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100000">
                <a:srgbClr val="3366CC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2" name="Рисунок 11" descr="газ 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028384" y="548680"/>
            <a:ext cx="965399" cy="686225"/>
          </a:xfrm>
          <a:prstGeom prst="round2DiagRect">
            <a:avLst>
              <a:gd name="adj1" fmla="val 16667"/>
              <a:gd name="adj2" fmla="val 0"/>
            </a:avLst>
          </a:prstGeom>
          <a:ln w="12700" cap="sq">
            <a:solidFill>
              <a:srgbClr val="0066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TextBox 13"/>
          <p:cNvSpPr txBox="1"/>
          <p:nvPr/>
        </p:nvSpPr>
        <p:spPr>
          <a:xfrm>
            <a:off x="4788024" y="692696"/>
            <a:ext cx="396044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ru-RU" b="1" dirty="0" smtClean="0">
                <a:solidFill>
                  <a:srgbClr val="0000FF"/>
                </a:solidFill>
                <a:latin typeface="Book Antiqua" pitchFamily="18" charset="0"/>
              </a:rPr>
              <a:t>Филиал  ООО «Газпром</a:t>
            </a:r>
          </a:p>
          <a:p>
            <a:pPr>
              <a:buNone/>
            </a:pPr>
            <a:r>
              <a:rPr lang="ru-RU" b="1" dirty="0" smtClean="0">
                <a:solidFill>
                  <a:srgbClr val="0000FF"/>
                </a:solidFill>
                <a:latin typeface="Book Antiqua" pitchFamily="18" charset="0"/>
              </a:rPr>
              <a:t> трансгаз Санкт-Петербург» Холм-Жирковское ЛПУ МГ</a:t>
            </a:r>
          </a:p>
          <a:p>
            <a:pPr algn="just">
              <a:buNone/>
            </a:pPr>
            <a:r>
              <a:rPr lang="ru-RU" sz="1600" b="1" dirty="0" smtClean="0">
                <a:solidFill>
                  <a:srgbClr val="000099"/>
                </a:solidFill>
                <a:latin typeface="Book Antiqua" pitchFamily="18" charset="0"/>
              </a:rPr>
              <a:t>     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Основным видом деятельности предприятия является транспортировка по трубопроводам газа и продуктов его переработки.</a:t>
            </a:r>
          </a:p>
          <a:p>
            <a:pPr algn="just">
              <a:buNone/>
            </a:pP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     Численность работающих на предприятии  составляет более 350  человек.</a:t>
            </a:r>
          </a:p>
          <a:p>
            <a:pPr algn="just">
              <a:buNone/>
            </a:pP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     Вклад предприятия в общий объем налоговых доходов бюджета муниципального района  в текущем году оценивается на уровне  </a:t>
            </a:r>
            <a:r>
              <a:rPr lang="ru-RU" sz="1600" b="1" dirty="0" smtClean="0">
                <a:solidFill>
                  <a:srgbClr val="000099"/>
                </a:solidFill>
                <a:latin typeface="Bookman Old Style" pitchFamily="18" charset="0"/>
              </a:rPr>
              <a:t>25,8 процента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.  </a:t>
            </a:r>
          </a:p>
          <a:p>
            <a:pPr algn="just">
              <a:buNone/>
            </a:pPr>
            <a:endParaRPr lang="ru-RU" b="1" dirty="0" smtClean="0">
              <a:solidFill>
                <a:srgbClr val="000099"/>
              </a:solidFill>
              <a:latin typeface="Book Antiqua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51520" y="692696"/>
            <a:ext cx="432048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 smtClean="0">
                <a:solidFill>
                  <a:srgbClr val="0000FF"/>
                </a:solidFill>
                <a:latin typeface="Book Antiqua" pitchFamily="18" charset="0"/>
              </a:rPr>
              <a:t>      Филиал ПАО «Газпром»                                                                                                                «Главное управление </a:t>
            </a:r>
          </a:p>
          <a:p>
            <a:pPr algn="r"/>
            <a:r>
              <a:rPr lang="ru-RU" b="1" dirty="0" smtClean="0">
                <a:solidFill>
                  <a:srgbClr val="0000FF"/>
                </a:solidFill>
                <a:latin typeface="Book Antiqua" pitchFamily="18" charset="0"/>
              </a:rPr>
              <a:t>охраны ПАО «Газпром»</a:t>
            </a:r>
          </a:p>
          <a:p>
            <a:pPr algn="just"/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     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Основными видами деятельности предприятия</a:t>
            </a:r>
            <a:r>
              <a:rPr lang="en-US" sz="1600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являются охрана продукции, охрана  объектов и  имущества, необходимых для ее транспортировки и хранения, охрана персонала.</a:t>
            </a:r>
          </a:p>
          <a:p>
            <a:pPr algn="just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     Численность работающих на предприятии составляет более 40 человек.</a:t>
            </a:r>
          </a:p>
          <a:p>
            <a:pPr algn="just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     Вклад  предприятия в общий объем налоговых доходов бюджета муниципального района  оценивается на уровне </a:t>
            </a:r>
            <a:r>
              <a:rPr lang="ru-RU" sz="1600" b="1" dirty="0" smtClean="0">
                <a:solidFill>
                  <a:srgbClr val="000099"/>
                </a:solidFill>
                <a:latin typeface="Bookman Old Style" pitchFamily="18" charset="0"/>
              </a:rPr>
              <a:t>4,8 %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. </a:t>
            </a:r>
          </a:p>
          <a:p>
            <a:pPr algn="just"/>
            <a:r>
              <a:rPr lang="ru-RU" sz="1600" b="1" dirty="0" smtClean="0">
                <a:solidFill>
                  <a:srgbClr val="000099"/>
                </a:solidFill>
                <a:latin typeface="Book Antiqua" pitchFamily="18" charset="0"/>
              </a:rPr>
              <a:t>	</a:t>
            </a:r>
          </a:p>
          <a:p>
            <a:endParaRPr lang="ru-RU" dirty="0" smtClean="0">
              <a:solidFill>
                <a:srgbClr val="000099"/>
              </a:solidFill>
              <a:latin typeface="Book Antiqua" pitchFamily="18" charset="0"/>
            </a:endParaRPr>
          </a:p>
          <a:p>
            <a:endParaRPr lang="ru-RU" dirty="0" smtClean="0">
              <a:solidFill>
                <a:srgbClr val="000099"/>
              </a:solidFill>
              <a:latin typeface="Book Antiqua" pitchFamily="18" charset="0"/>
            </a:endParaRPr>
          </a:p>
          <a:p>
            <a:endParaRPr lang="ru-RU" dirty="0" smtClean="0">
              <a:solidFill>
                <a:srgbClr val="000099"/>
              </a:solidFill>
              <a:latin typeface="Book Antiqua" pitchFamily="18" charset="0"/>
            </a:endParaRPr>
          </a:p>
          <a:p>
            <a:endParaRPr lang="ru-RU" dirty="0">
              <a:solidFill>
                <a:srgbClr val="000099"/>
              </a:solidFill>
              <a:latin typeface="Book Antiqua" pitchFamily="18" charset="0"/>
            </a:endParaRPr>
          </a:p>
        </p:txBody>
      </p:sp>
      <p:pic>
        <p:nvPicPr>
          <p:cNvPr id="17" name="Рисунок 16" descr="газпром охрана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180528" y="404664"/>
            <a:ext cx="1451992" cy="1451992"/>
          </a:xfrm>
          <a:prstGeom prst="rect">
            <a:avLst/>
          </a:prstGeom>
        </p:spPr>
      </p:pic>
      <p:pic>
        <p:nvPicPr>
          <p:cNvPr id="18" name="Рисунок 17" descr="охрана газ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5496" y="4748454"/>
            <a:ext cx="2698949" cy="1800199"/>
          </a:xfrm>
          <a:prstGeom prst="rect">
            <a:avLst/>
          </a:prstGeom>
        </p:spPr>
      </p:pic>
      <p:graphicFrame>
        <p:nvGraphicFramePr>
          <p:cNvPr id="20" name="Диаграмма 19"/>
          <p:cNvGraphicFramePr/>
          <p:nvPr/>
        </p:nvGraphicFramePr>
        <p:xfrm>
          <a:off x="2555776" y="4149080"/>
          <a:ext cx="4104456" cy="29234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404826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2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bject 10"/>
          <p:cNvSpPr/>
          <p:nvPr/>
        </p:nvSpPr>
        <p:spPr>
          <a:xfrm>
            <a:off x="395536" y="0"/>
            <a:ext cx="8748464" cy="12687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ИТОГИ  НАЛОГОВОЙ  ПОЛИТИКИ</a:t>
            </a: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ХОЛМ-ЖИРКОВСКОГО РАЙОНА   ЗА 2020 ГОД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5733256"/>
            <a:ext cx="8964488" cy="72008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905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 Обеспечено снижение задолженности  по налоговым и неналоговым платежам,         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 в рамках работы Межведомственной  комиссии при Администрации муниципального  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 образования «Холм-Жирковский район» Смоленской области .</a:t>
            </a:r>
          </a:p>
        </p:txBody>
      </p:sp>
      <p:sp>
        <p:nvSpPr>
          <p:cNvPr id="6" name="object 37"/>
          <p:cNvSpPr/>
          <p:nvPr/>
        </p:nvSpPr>
        <p:spPr>
          <a:xfrm>
            <a:off x="0" y="5589240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33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Прямоугольник 7"/>
          <p:cNvSpPr/>
          <p:nvPr/>
        </p:nvSpPr>
        <p:spPr>
          <a:xfrm>
            <a:off x="0" y="4797152"/>
            <a:ext cx="8964488" cy="64807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905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 Проведена оценка эффективности налоговых расходов  муниципальных образований    </a:t>
            </a:r>
          </a:p>
          <a:p>
            <a:pPr algn="just"/>
            <a:r>
              <a:rPr lang="ru-RU" sz="1400" dirty="0">
                <a:solidFill>
                  <a:srgbClr val="000099"/>
                </a:solidFill>
                <a:latin typeface="Bookman Old Style" pitchFamily="18" charset="0"/>
              </a:rPr>
              <a:t> 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Холм-Жирковского района Смоленской области.</a:t>
            </a:r>
          </a:p>
        </p:txBody>
      </p:sp>
      <p:sp>
        <p:nvSpPr>
          <p:cNvPr id="9" name="object 37"/>
          <p:cNvSpPr/>
          <p:nvPr/>
        </p:nvSpPr>
        <p:spPr>
          <a:xfrm>
            <a:off x="0" y="4725144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33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Прямоугольник 10"/>
          <p:cNvSpPr/>
          <p:nvPr/>
        </p:nvSpPr>
        <p:spPr>
          <a:xfrm>
            <a:off x="0" y="1772816"/>
            <a:ext cx="8964488" cy="57606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905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 Обеспечен контроль за эффективным и рациональным  использованием муниципального   </a:t>
            </a:r>
          </a:p>
          <a:p>
            <a:pPr lvl="0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 имущества, а так же имущества в составе казны муниципального образования.</a:t>
            </a:r>
          </a:p>
        </p:txBody>
      </p:sp>
      <p:sp>
        <p:nvSpPr>
          <p:cNvPr id="12" name="object 37"/>
          <p:cNvSpPr/>
          <p:nvPr/>
        </p:nvSpPr>
        <p:spPr>
          <a:xfrm>
            <a:off x="0" y="3861048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33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37"/>
          <p:cNvSpPr/>
          <p:nvPr/>
        </p:nvSpPr>
        <p:spPr>
          <a:xfrm>
            <a:off x="0" y="1772816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33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Прямоугольник 17"/>
          <p:cNvSpPr/>
          <p:nvPr/>
        </p:nvSpPr>
        <p:spPr>
          <a:xfrm>
            <a:off x="0" y="764704"/>
            <a:ext cx="8964488" cy="72008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905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Подготовлена законодательная база, обеспечивающая исчисление налога на имущество               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физических лиц исходя из кадастровой стоимости .</a:t>
            </a:r>
          </a:p>
        </p:txBody>
      </p:sp>
      <p:sp>
        <p:nvSpPr>
          <p:cNvPr id="20" name="object 37"/>
          <p:cNvSpPr/>
          <p:nvPr/>
        </p:nvSpPr>
        <p:spPr>
          <a:xfrm>
            <a:off x="0" y="836712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33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2" name="Рисунок 21" descr="итоги политики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99592" y="0"/>
            <a:ext cx="692696" cy="692696"/>
          </a:xfrm>
          <a:prstGeom prst="rect">
            <a:avLst/>
          </a:prstGeom>
        </p:spPr>
      </p:pic>
      <p:sp>
        <p:nvSpPr>
          <p:cNvPr id="23" name="object 50"/>
          <p:cNvSpPr/>
          <p:nvPr/>
        </p:nvSpPr>
        <p:spPr>
          <a:xfrm>
            <a:off x="0" y="4869160"/>
            <a:ext cx="534720" cy="38713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50"/>
          <p:cNvSpPr/>
          <p:nvPr/>
        </p:nvSpPr>
        <p:spPr>
          <a:xfrm>
            <a:off x="0" y="1052736"/>
            <a:ext cx="534720" cy="38713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5" name="Рисунок 24" descr="дома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7504" y="836712"/>
            <a:ext cx="323925" cy="293957"/>
          </a:xfrm>
          <a:prstGeom prst="rect">
            <a:avLst/>
          </a:prstGeom>
        </p:spPr>
      </p:pic>
      <p:sp>
        <p:nvSpPr>
          <p:cNvPr id="26" name="object 48"/>
          <p:cNvSpPr/>
          <p:nvPr/>
        </p:nvSpPr>
        <p:spPr>
          <a:xfrm>
            <a:off x="0" y="1844824"/>
            <a:ext cx="543420" cy="35965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Прямоугольник 26"/>
          <p:cNvSpPr/>
          <p:nvPr/>
        </p:nvSpPr>
        <p:spPr>
          <a:xfrm>
            <a:off x="0" y="2636912"/>
            <a:ext cx="8964488" cy="864096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905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 Проведены мероприятия по расширению налогооблагаемой базы по имущественным   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 налогам, мероприятия по легализации «теневой» заработной платы и неформальной </a:t>
            </a:r>
          </a:p>
          <a:p>
            <a:pPr algn="just"/>
            <a:r>
              <a:rPr lang="ru-RU" sz="1400" dirty="0">
                <a:solidFill>
                  <a:srgbClr val="000099"/>
                </a:solidFill>
                <a:latin typeface="Bookman Old Style" pitchFamily="18" charset="0"/>
              </a:rPr>
              <a:t> 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занятости.</a:t>
            </a:r>
          </a:p>
        </p:txBody>
      </p:sp>
      <p:sp>
        <p:nvSpPr>
          <p:cNvPr id="28" name="object 37"/>
          <p:cNvSpPr/>
          <p:nvPr/>
        </p:nvSpPr>
        <p:spPr>
          <a:xfrm>
            <a:off x="0" y="2780928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33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50"/>
          <p:cNvSpPr/>
          <p:nvPr/>
        </p:nvSpPr>
        <p:spPr>
          <a:xfrm>
            <a:off x="0" y="2996952"/>
            <a:ext cx="534720" cy="38713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0" name="Рисунок 29" descr="дома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7504" y="2780928"/>
            <a:ext cx="323925" cy="293957"/>
          </a:xfrm>
          <a:prstGeom prst="rect">
            <a:avLst/>
          </a:prstGeom>
        </p:spPr>
      </p:pic>
      <p:sp>
        <p:nvSpPr>
          <p:cNvPr id="31" name="Прямоугольник 30"/>
          <p:cNvSpPr/>
          <p:nvPr/>
        </p:nvSpPr>
        <p:spPr>
          <a:xfrm>
            <a:off x="0" y="3789040"/>
            <a:ext cx="8964488" cy="72008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905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 В рамках проводимого земельного контроля осуществлена проверка 39 земельных </a:t>
            </a:r>
          </a:p>
          <a:p>
            <a:pPr lvl="0"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 участков.  </a:t>
            </a:r>
          </a:p>
        </p:txBody>
      </p:sp>
      <p:sp>
        <p:nvSpPr>
          <p:cNvPr id="32" name="object 37"/>
          <p:cNvSpPr/>
          <p:nvPr/>
        </p:nvSpPr>
        <p:spPr>
          <a:xfrm>
            <a:off x="0" y="3861048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33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50"/>
          <p:cNvSpPr/>
          <p:nvPr/>
        </p:nvSpPr>
        <p:spPr>
          <a:xfrm>
            <a:off x="0" y="4005064"/>
            <a:ext cx="534720" cy="38713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4" name="Рисунок 33" descr="з кк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3645024"/>
            <a:ext cx="703829" cy="526992"/>
          </a:xfrm>
          <a:prstGeom prst="rect">
            <a:avLst/>
          </a:prstGeom>
        </p:spPr>
      </p:pic>
      <p:pic>
        <p:nvPicPr>
          <p:cNvPr id="36" name="Рисунок 35" descr="налоги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flipH="1">
            <a:off x="0" y="5733256"/>
            <a:ext cx="467544" cy="371473"/>
          </a:xfrm>
          <a:prstGeom prst="rect">
            <a:avLst/>
          </a:prstGeom>
        </p:spPr>
      </p:pic>
      <p:sp>
        <p:nvSpPr>
          <p:cNvPr id="37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107504" y="6668806"/>
            <a:ext cx="3657600" cy="189194"/>
          </a:xfr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100000">
                <a:srgbClr val="3366CC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35" name="Стрелка вниз 34"/>
          <p:cNvSpPr/>
          <p:nvPr/>
        </p:nvSpPr>
        <p:spPr>
          <a:xfrm>
            <a:off x="4067944" y="1484784"/>
            <a:ext cx="484632" cy="288032"/>
          </a:xfrm>
          <a:prstGeom prst="downArrow">
            <a:avLst/>
          </a:prstGeom>
          <a:solidFill>
            <a:schemeClr val="bg2">
              <a:lumMod val="40000"/>
              <a:lumOff val="60000"/>
            </a:schemeClr>
          </a:solidFill>
          <a:ln w="19050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Стрелка вниз 37"/>
          <p:cNvSpPr/>
          <p:nvPr/>
        </p:nvSpPr>
        <p:spPr>
          <a:xfrm>
            <a:off x="4067944" y="2348880"/>
            <a:ext cx="484632" cy="288032"/>
          </a:xfrm>
          <a:prstGeom prst="downArrow">
            <a:avLst/>
          </a:prstGeom>
          <a:solidFill>
            <a:schemeClr val="bg2">
              <a:lumMod val="40000"/>
              <a:lumOff val="60000"/>
            </a:schemeClr>
          </a:solidFill>
          <a:ln w="19050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Стрелка вниз 38"/>
          <p:cNvSpPr/>
          <p:nvPr/>
        </p:nvSpPr>
        <p:spPr>
          <a:xfrm>
            <a:off x="4067944" y="3501008"/>
            <a:ext cx="484632" cy="288032"/>
          </a:xfrm>
          <a:prstGeom prst="downArrow">
            <a:avLst/>
          </a:prstGeom>
          <a:solidFill>
            <a:schemeClr val="bg2">
              <a:lumMod val="40000"/>
              <a:lumOff val="60000"/>
            </a:schemeClr>
          </a:solidFill>
          <a:ln w="19050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Стрелка вниз 39"/>
          <p:cNvSpPr/>
          <p:nvPr/>
        </p:nvSpPr>
        <p:spPr>
          <a:xfrm>
            <a:off x="4067944" y="4509120"/>
            <a:ext cx="484632" cy="288032"/>
          </a:xfrm>
          <a:prstGeom prst="downArrow">
            <a:avLst/>
          </a:prstGeom>
          <a:solidFill>
            <a:schemeClr val="bg2">
              <a:lumMod val="40000"/>
              <a:lumOff val="60000"/>
            </a:schemeClr>
          </a:solidFill>
          <a:ln w="19050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Стрелка вниз 40"/>
          <p:cNvSpPr/>
          <p:nvPr/>
        </p:nvSpPr>
        <p:spPr>
          <a:xfrm>
            <a:off x="4067944" y="5445224"/>
            <a:ext cx="484632" cy="288032"/>
          </a:xfrm>
          <a:prstGeom prst="downArrow">
            <a:avLst/>
          </a:prstGeom>
          <a:solidFill>
            <a:schemeClr val="bg2">
              <a:lumMod val="40000"/>
              <a:lumOff val="60000"/>
            </a:schemeClr>
          </a:solidFill>
          <a:ln w="19050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826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2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0066FF"/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bject 10"/>
          <p:cNvSpPr/>
          <p:nvPr/>
        </p:nvSpPr>
        <p:spPr>
          <a:xfrm>
            <a:off x="395536" y="0"/>
            <a:ext cx="8604448" cy="10835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ИТОГИ   БЮДЖЕТНОЙ  ПОЛИТИКИ </a:t>
            </a: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ХОЛМ-ЖИРКОВСКОГО РАЙОНА   ЗА 2019 ГОД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6093296"/>
            <a:ext cx="9036496" cy="57606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905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 Реализованы принципы открытости и прозрачности управления муниципальными       </a:t>
            </a:r>
          </a:p>
          <a:p>
            <a:pPr lvl="0"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 финансами, в том числе путем составления  и размещения в открытом доступе брошюры  </a:t>
            </a:r>
          </a:p>
          <a:p>
            <a:pPr lvl="0"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«Бюджет для граждан».</a:t>
            </a:r>
          </a:p>
        </p:txBody>
      </p:sp>
      <p:sp>
        <p:nvSpPr>
          <p:cNvPr id="6" name="object 37"/>
          <p:cNvSpPr/>
          <p:nvPr/>
        </p:nvSpPr>
        <p:spPr>
          <a:xfrm>
            <a:off x="0" y="6093296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33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Рисунок 6" descr="публичность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6165304"/>
            <a:ext cx="576064" cy="432048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0" y="5157192"/>
            <a:ext cx="9036496" cy="64807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905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 Обеспечена реализации  задач,  предусмотренных в указах Президента Российской     </a:t>
            </a:r>
          </a:p>
          <a:p>
            <a:pPr lvl="0"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 Федерации по достижению целевых показателей заработной платы работников     </a:t>
            </a:r>
          </a:p>
          <a:p>
            <a:pPr lvl="0"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 бюджетной    сферы.</a:t>
            </a:r>
          </a:p>
        </p:txBody>
      </p:sp>
      <p:sp>
        <p:nvSpPr>
          <p:cNvPr id="9" name="object 37"/>
          <p:cNvSpPr/>
          <p:nvPr/>
        </p:nvSpPr>
        <p:spPr>
          <a:xfrm>
            <a:off x="0" y="5157192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33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59"/>
          <p:cNvSpPr/>
          <p:nvPr/>
        </p:nvSpPr>
        <p:spPr>
          <a:xfrm>
            <a:off x="107504" y="5229200"/>
            <a:ext cx="417945" cy="50405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Прямоугольник 10"/>
          <p:cNvSpPr/>
          <p:nvPr/>
        </p:nvSpPr>
        <p:spPr>
          <a:xfrm>
            <a:off x="0" y="4293096"/>
            <a:ext cx="9036496" cy="57606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905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 Соблюден предельный уровень дефицита и муниципального долга.</a:t>
            </a:r>
          </a:p>
        </p:txBody>
      </p:sp>
      <p:sp>
        <p:nvSpPr>
          <p:cNvPr id="12" name="object 37"/>
          <p:cNvSpPr/>
          <p:nvPr/>
        </p:nvSpPr>
        <p:spPr>
          <a:xfrm>
            <a:off x="0" y="4221088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33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58"/>
          <p:cNvSpPr/>
          <p:nvPr/>
        </p:nvSpPr>
        <p:spPr>
          <a:xfrm>
            <a:off x="0" y="4221088"/>
            <a:ext cx="515010" cy="51501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Прямоугольник 14"/>
          <p:cNvSpPr/>
          <p:nvPr/>
        </p:nvSpPr>
        <p:spPr>
          <a:xfrm>
            <a:off x="0" y="3501008"/>
            <a:ext cx="9036496" cy="504056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905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Отсутствует  просроченная задолженность по бюджетным и долговым обязательствам за    </a:t>
            </a:r>
          </a:p>
          <a:p>
            <a:pPr lvl="0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2020 год.</a:t>
            </a:r>
          </a:p>
        </p:txBody>
      </p:sp>
      <p:sp>
        <p:nvSpPr>
          <p:cNvPr id="16" name="object 37"/>
          <p:cNvSpPr/>
          <p:nvPr/>
        </p:nvSpPr>
        <p:spPr>
          <a:xfrm>
            <a:off x="0" y="3429000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33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58"/>
          <p:cNvSpPr/>
          <p:nvPr/>
        </p:nvSpPr>
        <p:spPr>
          <a:xfrm>
            <a:off x="0" y="3429000"/>
            <a:ext cx="515010" cy="51501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Прямоугольник 17"/>
          <p:cNvSpPr/>
          <p:nvPr/>
        </p:nvSpPr>
        <p:spPr>
          <a:xfrm>
            <a:off x="0" y="2636912"/>
            <a:ext cx="9036496" cy="57606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905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Минимизированы риски несбалансированности при бюджетном планировании.</a:t>
            </a:r>
            <a:endParaRPr lang="ru-RU" sz="1400" dirty="0"/>
          </a:p>
        </p:txBody>
      </p:sp>
      <p:sp>
        <p:nvSpPr>
          <p:cNvPr id="20" name="object 37"/>
          <p:cNvSpPr/>
          <p:nvPr/>
        </p:nvSpPr>
        <p:spPr>
          <a:xfrm>
            <a:off x="0" y="2636912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33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50"/>
          <p:cNvSpPr/>
          <p:nvPr/>
        </p:nvSpPr>
        <p:spPr>
          <a:xfrm>
            <a:off x="0" y="2708920"/>
            <a:ext cx="534720" cy="38713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Прямоугольник 21"/>
          <p:cNvSpPr/>
          <p:nvPr/>
        </p:nvSpPr>
        <p:spPr>
          <a:xfrm>
            <a:off x="0" y="1844824"/>
            <a:ext cx="9036496" cy="504056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905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Сохранены социальные выплаты.</a:t>
            </a:r>
          </a:p>
        </p:txBody>
      </p:sp>
      <p:sp>
        <p:nvSpPr>
          <p:cNvPr id="23" name="object 37"/>
          <p:cNvSpPr/>
          <p:nvPr/>
        </p:nvSpPr>
        <p:spPr>
          <a:xfrm>
            <a:off x="0" y="1844824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33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18"/>
          <p:cNvSpPr/>
          <p:nvPr/>
        </p:nvSpPr>
        <p:spPr>
          <a:xfrm>
            <a:off x="0" y="1844824"/>
            <a:ext cx="531219" cy="64524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Прямоугольник 25"/>
          <p:cNvSpPr/>
          <p:nvPr/>
        </p:nvSpPr>
        <p:spPr>
          <a:xfrm>
            <a:off x="0" y="764704"/>
            <a:ext cx="9036496" cy="792088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905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Выполнение плана мероприятий  по росту доходов, оптимизации расходов и сокращению     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государственного долга в целях оздоровления  государственных финансов  Смоленской      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области на период до 2022 года.</a:t>
            </a:r>
          </a:p>
        </p:txBody>
      </p:sp>
      <p:sp>
        <p:nvSpPr>
          <p:cNvPr id="27" name="object 37"/>
          <p:cNvSpPr/>
          <p:nvPr/>
        </p:nvSpPr>
        <p:spPr>
          <a:xfrm>
            <a:off x="0" y="1052736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33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8" name="Рисунок 27" descr="учет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0" y="1196752"/>
            <a:ext cx="576064" cy="439525"/>
          </a:xfrm>
          <a:prstGeom prst="rect">
            <a:avLst/>
          </a:prstGeom>
        </p:spPr>
      </p:pic>
      <p:pic>
        <p:nvPicPr>
          <p:cNvPr id="29" name="Рисунок 28" descr="итоги политики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899592" y="0"/>
            <a:ext cx="692696" cy="692696"/>
          </a:xfrm>
          <a:prstGeom prst="rect">
            <a:avLst/>
          </a:prstGeom>
        </p:spPr>
      </p:pic>
      <p:sp>
        <p:nvSpPr>
          <p:cNvPr id="30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107504" y="6668806"/>
            <a:ext cx="3657600" cy="189194"/>
          </a:xfr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100000">
                <a:srgbClr val="3366CC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31" name="Стрелка вниз 30"/>
          <p:cNvSpPr/>
          <p:nvPr/>
        </p:nvSpPr>
        <p:spPr>
          <a:xfrm>
            <a:off x="4067944" y="1556792"/>
            <a:ext cx="484632" cy="288032"/>
          </a:xfrm>
          <a:prstGeom prst="downArrow">
            <a:avLst/>
          </a:prstGeom>
          <a:solidFill>
            <a:schemeClr val="bg2">
              <a:lumMod val="40000"/>
              <a:lumOff val="60000"/>
            </a:schemeClr>
          </a:solidFill>
          <a:ln w="19050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Стрелка вниз 31"/>
          <p:cNvSpPr/>
          <p:nvPr/>
        </p:nvSpPr>
        <p:spPr>
          <a:xfrm>
            <a:off x="4067944" y="2348880"/>
            <a:ext cx="484632" cy="288032"/>
          </a:xfrm>
          <a:prstGeom prst="downArrow">
            <a:avLst/>
          </a:prstGeom>
          <a:solidFill>
            <a:schemeClr val="bg2">
              <a:lumMod val="40000"/>
              <a:lumOff val="60000"/>
            </a:schemeClr>
          </a:solidFill>
          <a:ln w="19050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Стрелка вниз 32"/>
          <p:cNvSpPr/>
          <p:nvPr/>
        </p:nvSpPr>
        <p:spPr>
          <a:xfrm>
            <a:off x="4067944" y="3212976"/>
            <a:ext cx="484632" cy="288032"/>
          </a:xfrm>
          <a:prstGeom prst="downArrow">
            <a:avLst/>
          </a:prstGeom>
          <a:solidFill>
            <a:schemeClr val="bg2">
              <a:lumMod val="40000"/>
              <a:lumOff val="60000"/>
            </a:schemeClr>
          </a:solidFill>
          <a:ln w="19050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Стрелка вниз 33"/>
          <p:cNvSpPr/>
          <p:nvPr/>
        </p:nvSpPr>
        <p:spPr>
          <a:xfrm>
            <a:off x="4067944" y="4005064"/>
            <a:ext cx="484632" cy="288032"/>
          </a:xfrm>
          <a:prstGeom prst="downArrow">
            <a:avLst/>
          </a:prstGeom>
          <a:solidFill>
            <a:schemeClr val="bg2">
              <a:lumMod val="40000"/>
              <a:lumOff val="60000"/>
            </a:schemeClr>
          </a:solidFill>
          <a:ln w="19050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Стрелка вниз 34"/>
          <p:cNvSpPr/>
          <p:nvPr/>
        </p:nvSpPr>
        <p:spPr>
          <a:xfrm>
            <a:off x="4067944" y="4869160"/>
            <a:ext cx="484632" cy="288032"/>
          </a:xfrm>
          <a:prstGeom prst="downArrow">
            <a:avLst/>
          </a:prstGeom>
          <a:solidFill>
            <a:schemeClr val="bg2">
              <a:lumMod val="40000"/>
              <a:lumOff val="60000"/>
            </a:schemeClr>
          </a:solidFill>
          <a:ln w="19050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Стрелка вниз 35"/>
          <p:cNvSpPr/>
          <p:nvPr/>
        </p:nvSpPr>
        <p:spPr>
          <a:xfrm>
            <a:off x="4067944" y="5805264"/>
            <a:ext cx="484632" cy="288032"/>
          </a:xfrm>
          <a:prstGeom prst="downArrow">
            <a:avLst/>
          </a:prstGeom>
          <a:solidFill>
            <a:schemeClr val="bg2">
              <a:lumMod val="40000"/>
              <a:lumOff val="60000"/>
            </a:schemeClr>
          </a:solidFill>
          <a:ln w="19050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826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2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object 10"/>
          <p:cNvSpPr/>
          <p:nvPr/>
        </p:nvSpPr>
        <p:spPr>
          <a:xfrm>
            <a:off x="323528" y="0"/>
            <a:ext cx="8820472" cy="10835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ОСНОВНЫЕ   ПАРАМЕТРЫ  БЮДЖЕТА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2201513781"/>
              </p:ext>
            </p:extLst>
          </p:nvPr>
        </p:nvGraphicFramePr>
        <p:xfrm>
          <a:off x="179512" y="764704"/>
          <a:ext cx="8856984" cy="59046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3957186568"/>
              </p:ext>
            </p:extLst>
          </p:nvPr>
        </p:nvGraphicFramePr>
        <p:xfrm>
          <a:off x="5580112" y="620688"/>
          <a:ext cx="3384376" cy="2520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0" name="Рисунок 9" descr="тыс. рублей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660232" y="404664"/>
            <a:ext cx="2880319" cy="576064"/>
          </a:xfrm>
          <a:prstGeom prst="rect">
            <a:avLst/>
          </a:prstGeom>
        </p:spPr>
      </p:pic>
      <p:sp>
        <p:nvSpPr>
          <p:cNvPr id="8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107504" y="6668806"/>
            <a:ext cx="3657600" cy="189194"/>
          </a:xfr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100000">
                <a:srgbClr val="3366CC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26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3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bject 10"/>
          <p:cNvSpPr/>
          <p:nvPr/>
        </p:nvSpPr>
        <p:spPr>
          <a:xfrm>
            <a:off x="0" y="0"/>
            <a:ext cx="9324528" cy="108356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ИСТОЧНИКИ   ФИНАНСИРОВАНИЯ  ДЕФИЦИТА  В 2018-2020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гг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5" name="Рисунок 4" descr="банк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35688" y="980728"/>
            <a:ext cx="2808312" cy="25164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28184" y="3933056"/>
            <a:ext cx="2736304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611560" y="836712"/>
            <a:ext cx="4896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Кредиты кредитных организаций</a:t>
            </a:r>
            <a:endParaRPr lang="ru-RU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7544" y="3645024"/>
            <a:ext cx="4752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Изменение остатков средств на счетах по учету средств бюджетов</a:t>
            </a:r>
            <a:endParaRPr lang="ru-RU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1" name="Рисунок 10" descr="деньги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355976" y="1700808"/>
            <a:ext cx="1102308" cy="1601416"/>
          </a:xfrm>
          <a:prstGeom prst="rect">
            <a:avLst/>
          </a:prstGeom>
        </p:spPr>
      </p:pic>
      <p:pic>
        <p:nvPicPr>
          <p:cNvPr id="12" name="Рисунок 11" descr="деньги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427984" y="4221088"/>
            <a:ext cx="1102308" cy="1601416"/>
          </a:xfrm>
          <a:prstGeom prst="rect">
            <a:avLst/>
          </a:prstGeom>
        </p:spPr>
      </p:pic>
      <p:sp>
        <p:nvSpPr>
          <p:cNvPr id="14" name="Стрелка влево 13"/>
          <p:cNvSpPr/>
          <p:nvPr/>
        </p:nvSpPr>
        <p:spPr>
          <a:xfrm>
            <a:off x="5508104" y="2132856"/>
            <a:ext cx="720080" cy="432048"/>
          </a:xfrm>
          <a:prstGeom prst="leftArrow">
            <a:avLst/>
          </a:prstGeom>
          <a:gradFill flip="none" rotWithShape="1">
            <a:gsLst>
              <a:gs pos="0">
                <a:srgbClr val="0099FF">
                  <a:shade val="30000"/>
                  <a:satMod val="115000"/>
                </a:srgbClr>
              </a:gs>
              <a:gs pos="50000">
                <a:srgbClr val="0099FF">
                  <a:shade val="67500"/>
                  <a:satMod val="115000"/>
                </a:srgbClr>
              </a:gs>
              <a:gs pos="100000">
                <a:srgbClr val="0099FF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solidFill>
              <a:srgbClr val="0066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лево 14"/>
          <p:cNvSpPr/>
          <p:nvPr/>
        </p:nvSpPr>
        <p:spPr>
          <a:xfrm>
            <a:off x="5508104" y="4869160"/>
            <a:ext cx="720080" cy="432048"/>
          </a:xfrm>
          <a:prstGeom prst="leftArrow">
            <a:avLst/>
          </a:prstGeom>
          <a:gradFill flip="none" rotWithShape="1">
            <a:gsLst>
              <a:gs pos="0">
                <a:srgbClr val="0099FF">
                  <a:shade val="30000"/>
                  <a:satMod val="115000"/>
                </a:srgbClr>
              </a:gs>
              <a:gs pos="50000">
                <a:srgbClr val="0099FF">
                  <a:shade val="67500"/>
                  <a:satMod val="115000"/>
                </a:srgbClr>
              </a:gs>
              <a:gs pos="100000">
                <a:srgbClr val="0099FF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solidFill>
              <a:srgbClr val="0066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Рисунок 17" descr="тыс. рублей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660232" y="404664"/>
            <a:ext cx="2880319" cy="576064"/>
          </a:xfrm>
          <a:prstGeom prst="rect">
            <a:avLst/>
          </a:prstGeom>
        </p:spPr>
      </p:pic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2423417290"/>
              </p:ext>
            </p:extLst>
          </p:nvPr>
        </p:nvGraphicFramePr>
        <p:xfrm>
          <a:off x="251520" y="1268760"/>
          <a:ext cx="3888432" cy="2448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17" name="Диаграмма 16"/>
          <p:cNvGraphicFramePr/>
          <p:nvPr>
            <p:extLst>
              <p:ext uri="{D42A27DB-BD31-4B8C-83A1-F6EECF244321}">
                <p14:modId xmlns:p14="http://schemas.microsoft.com/office/powerpoint/2010/main" val="354986327"/>
              </p:ext>
            </p:extLst>
          </p:nvPr>
        </p:nvGraphicFramePr>
        <p:xfrm>
          <a:off x="0" y="4149080"/>
          <a:ext cx="4355976" cy="2592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sp>
        <p:nvSpPr>
          <p:cNvPr id="20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107504" y="6668806"/>
            <a:ext cx="3657600" cy="189194"/>
          </a:xfr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100000">
                <a:srgbClr val="3366CC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 ГОД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26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7830</TotalTime>
  <Words>4392</Words>
  <Application>Microsoft Office PowerPoint</Application>
  <PresentationFormat>Экран (4:3)</PresentationFormat>
  <Paragraphs>1169</Paragraphs>
  <Slides>48</Slides>
  <Notes>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48</vt:i4>
      </vt:variant>
    </vt:vector>
  </HeadingPairs>
  <TitlesOfParts>
    <vt:vector size="64" baseType="lpstr">
      <vt:lpstr>Arial</vt:lpstr>
      <vt:lpstr>Bahnschrift SemiBold Condensed</vt:lpstr>
      <vt:lpstr>Bahnschrift SemiBold SemiConden</vt:lpstr>
      <vt:lpstr>Batang</vt:lpstr>
      <vt:lpstr>Book Antiqua</vt:lpstr>
      <vt:lpstr>Bookman Old Style</vt:lpstr>
      <vt:lpstr>Calibri</vt:lpstr>
      <vt:lpstr>Century</vt:lpstr>
      <vt:lpstr>Century Gothic</vt:lpstr>
      <vt:lpstr>Century Schoolbook</vt:lpstr>
      <vt:lpstr>David</vt:lpstr>
      <vt:lpstr>Gungsuh</vt:lpstr>
      <vt:lpstr>Times New Roman</vt:lpstr>
      <vt:lpstr>Trebuchet MS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Grizli777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f_jon</dc:creator>
  <cp:lastModifiedBy>Журавлева О.Н.</cp:lastModifiedBy>
  <cp:revision>1082</cp:revision>
  <cp:lastPrinted>2021-03-24T09:29:12Z</cp:lastPrinted>
  <dcterms:created xsi:type="dcterms:W3CDTF">2019-01-25T09:12:31Z</dcterms:created>
  <dcterms:modified xsi:type="dcterms:W3CDTF">2021-05-14T09:10:40Z</dcterms:modified>
</cp:coreProperties>
</file>