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2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3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4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68"/>
  </p:notesMasterIdLst>
  <p:handoutMasterIdLst>
    <p:handoutMasterId r:id="rId69"/>
  </p:handoutMasterIdLst>
  <p:sldIdLst>
    <p:sldId id="361" r:id="rId2"/>
    <p:sldId id="411" r:id="rId3"/>
    <p:sldId id="413" r:id="rId4"/>
    <p:sldId id="363" r:id="rId5"/>
    <p:sldId id="452" r:id="rId6"/>
    <p:sldId id="438" r:id="rId7"/>
    <p:sldId id="470" r:id="rId8"/>
    <p:sldId id="381" r:id="rId9"/>
    <p:sldId id="485" r:id="rId10"/>
    <p:sldId id="480" r:id="rId11"/>
    <p:sldId id="382" r:id="rId12"/>
    <p:sldId id="440" r:id="rId13"/>
    <p:sldId id="347" r:id="rId14"/>
    <p:sldId id="441" r:id="rId15"/>
    <p:sldId id="443" r:id="rId16"/>
    <p:sldId id="435" r:id="rId17"/>
    <p:sldId id="385" r:id="rId18"/>
    <p:sldId id="437" r:id="rId19"/>
    <p:sldId id="483" r:id="rId20"/>
    <p:sldId id="444" r:id="rId21"/>
    <p:sldId id="445" r:id="rId22"/>
    <p:sldId id="448" r:id="rId23"/>
    <p:sldId id="449" r:id="rId24"/>
    <p:sldId id="450" r:id="rId25"/>
    <p:sldId id="451" r:id="rId26"/>
    <p:sldId id="369" r:id="rId27"/>
    <p:sldId id="454" r:id="rId28"/>
    <p:sldId id="455" r:id="rId29"/>
    <p:sldId id="456" r:id="rId30"/>
    <p:sldId id="457" r:id="rId31"/>
    <p:sldId id="458" r:id="rId32"/>
    <p:sldId id="433" r:id="rId33"/>
    <p:sldId id="414" r:id="rId34"/>
    <p:sldId id="460" r:id="rId35"/>
    <p:sldId id="482" r:id="rId36"/>
    <p:sldId id="471" r:id="rId37"/>
    <p:sldId id="463" r:id="rId38"/>
    <p:sldId id="464" r:id="rId39"/>
    <p:sldId id="465" r:id="rId40"/>
    <p:sldId id="378" r:id="rId41"/>
    <p:sldId id="484" r:id="rId42"/>
    <p:sldId id="489" r:id="rId43"/>
    <p:sldId id="462" r:id="rId44"/>
    <p:sldId id="395" r:id="rId45"/>
    <p:sldId id="418" r:id="rId46"/>
    <p:sldId id="419" r:id="rId47"/>
    <p:sldId id="420" r:id="rId48"/>
    <p:sldId id="421" r:id="rId49"/>
    <p:sldId id="422" r:id="rId50"/>
    <p:sldId id="424" r:id="rId51"/>
    <p:sldId id="423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72" r:id="rId60"/>
    <p:sldId id="473" r:id="rId61"/>
    <p:sldId id="474" r:id="rId62"/>
    <p:sldId id="475" r:id="rId63"/>
    <p:sldId id="487" r:id="rId64"/>
    <p:sldId id="488" r:id="rId65"/>
    <p:sldId id="468" r:id="rId66"/>
    <p:sldId id="46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363"/>
            <p14:sldId id="452"/>
            <p14:sldId id="438"/>
            <p14:sldId id="470"/>
            <p14:sldId id="381"/>
            <p14:sldId id="485"/>
            <p14:sldId id="480"/>
            <p14:sldId id="382"/>
            <p14:sldId id="440"/>
            <p14:sldId id="347"/>
            <p14:sldId id="441"/>
            <p14:sldId id="443"/>
            <p14:sldId id="435"/>
            <p14:sldId id="385"/>
            <p14:sldId id="437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33"/>
            <p14:sldId id="414"/>
            <p14:sldId id="460"/>
            <p14:sldId id="482"/>
            <p14:sldId id="471"/>
            <p14:sldId id="463"/>
            <p14:sldId id="464"/>
            <p14:sldId id="465"/>
            <p14:sldId id="378"/>
            <p14:sldId id="484"/>
            <p14:sldId id="489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1"/>
            <p14:sldId id="422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6666"/>
    <a:srgbClr val="9FCFFF"/>
    <a:srgbClr val="003399"/>
    <a:srgbClr val="CCECFF"/>
    <a:srgbClr val="FFFF00"/>
    <a:srgbClr val="FF9933"/>
    <a:srgbClr val="0033CC"/>
    <a:srgbClr val="00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782" autoAdjust="0"/>
  </p:normalViewPr>
  <p:slideViewPr>
    <p:cSldViewPr>
      <p:cViewPr varScale="1">
        <p:scale>
          <a:sx n="70" d="100"/>
          <a:sy n="70" d="100"/>
        </p:scale>
        <p:origin x="152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2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59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99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13336018220514"/>
          <c:y val="5.1988383707088803E-2"/>
          <c:w val="0.45368425499018628"/>
          <c:h val="0.869958405735630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Газпром охрана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Газпром трансгаз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3560024"/>
        <c:axId val="203560808"/>
        <c:axId val="0"/>
      </c:bar3DChart>
      <c:catAx>
        <c:axId val="2035600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3560808"/>
        <c:crosses val="autoZero"/>
        <c:auto val="1"/>
        <c:lblAlgn val="ctr"/>
        <c:lblOffset val="100"/>
        <c:noMultiLvlLbl val="0"/>
      </c:catAx>
      <c:valAx>
        <c:axId val="2035608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203560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05288301299857"/>
          <c:y val="0.1723466553559457"/>
          <c:w val="0.46917861952960516"/>
          <c:h val="0.36859359393599478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42833.5</c:v>
                </c:pt>
                <c:pt idx="1">
                  <c:v>176533.9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645.6</c:v>
                </c:pt>
                <c:pt idx="1">
                  <c:v>280023.5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671.5</c:v>
                </c:pt>
                <c:pt idx="1">
                  <c:v>222873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240593</c:v>
                </c:pt>
                <c:pt idx="1">
                  <c:v>40076.1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182235.6</c:v>
                </c:pt>
                <c:pt idx="1">
                  <c:v>41308.9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01"/>
          <c:y val="0.121094183979558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40178.800000000003</c:v>
                </c:pt>
                <c:pt idx="1">
                  <c:v>37955.4</c:v>
                </c:pt>
                <c:pt idx="2">
                  <c:v>40076.1</c:v>
                </c:pt>
                <c:pt idx="3">
                  <c:v>41308.9</c:v>
                </c:pt>
                <c:pt idx="4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946520"/>
        <c:axId val="203942600"/>
      </c:barChart>
      <c:catAx>
        <c:axId val="203946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3942600"/>
        <c:crosses val="autoZero"/>
        <c:auto val="1"/>
        <c:lblAlgn val="ctr"/>
        <c:lblOffset val="100"/>
        <c:noMultiLvlLbl val="0"/>
      </c:catAx>
      <c:valAx>
        <c:axId val="203942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3946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812"/>
          <c:h val="0.8312989377991867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38036.699999999997</c:v>
                </c:pt>
                <c:pt idx="2" formatCode="General">
                  <c:v>40076.1</c:v>
                </c:pt>
                <c:pt idx="3">
                  <c:v>41308.9</c:v>
                </c:pt>
                <c:pt idx="4" formatCode="General">
                  <c:v>43531.7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942992"/>
        <c:axId val="203941424"/>
      </c:lineChart>
      <c:catAx>
        <c:axId val="203942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3941424"/>
        <c:crosses val="autoZero"/>
        <c:auto val="1"/>
        <c:lblAlgn val="ctr"/>
        <c:lblOffset val="100"/>
        <c:noMultiLvlLbl val="0"/>
      </c:catAx>
      <c:valAx>
        <c:axId val="203941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3942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2266869337750353"/>
          <c:y val="0.2041233633973329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998613790386927"/>
          <c:y val="0.27871818956142919"/>
          <c:w val="0.74992993202775893"/>
          <c:h val="0.6742570717948945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15611.6</c:v>
                </c:pt>
                <c:pt idx="1">
                  <c:v>-3100</c:v>
                </c:pt>
                <c:pt idx="2">
                  <c:v>3100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095080"/>
        <c:axId val="205381624"/>
      </c:lineChart>
      <c:catAx>
        <c:axId val="173095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5381624"/>
        <c:crosses val="autoZero"/>
        <c:auto val="1"/>
        <c:lblAlgn val="ctr"/>
        <c:lblOffset val="100"/>
        <c:noMultiLvlLbl val="0"/>
      </c:catAx>
      <c:valAx>
        <c:axId val="2053816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730950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38122.1</c:v>
                </c:pt>
                <c:pt idx="1">
                  <c:v>34471.599999999999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940640"/>
        <c:axId val="203942208"/>
      </c:barChart>
      <c:catAx>
        <c:axId val="203940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3942208"/>
        <c:crosses val="autoZero"/>
        <c:auto val="1"/>
        <c:lblAlgn val="ctr"/>
        <c:lblOffset val="100"/>
        <c:noMultiLvlLbl val="0"/>
      </c:catAx>
      <c:valAx>
        <c:axId val="2039422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3940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12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38122.1</c:v>
                </c:pt>
                <c:pt idx="1">
                  <c:v>34471.599999999999</c:v>
                </c:pt>
                <c:pt idx="2">
                  <c:v>35209.9</c:v>
                </c:pt>
                <c:pt idx="3">
                  <c:v>36990.199999999997</c:v>
                </c:pt>
                <c:pt idx="4">
                  <c:v>38972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943384"/>
        <c:axId val="203943776"/>
      </c:lineChart>
      <c:catAx>
        <c:axId val="2039433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3943776"/>
        <c:crosses val="autoZero"/>
        <c:auto val="1"/>
        <c:lblAlgn val="ctr"/>
        <c:lblOffset val="100"/>
        <c:noMultiLvlLbl val="0"/>
      </c:catAx>
      <c:valAx>
        <c:axId val="203943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3943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35209.9</c:v>
                </c:pt>
                <c:pt idx="1">
                  <c:v>4866.2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36990.199999999997</c:v>
                </c:pt>
                <c:pt idx="1">
                  <c:v>4318.7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38972</c:v>
                </c:pt>
                <c:pt idx="1">
                  <c:v>4559.7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65E-3"/>
          <c:y val="3.9817242528608007E-2"/>
          <c:w val="0.86866848515688655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3586.6</c:v>
                </c:pt>
                <c:pt idx="1">
                  <c:v>2464</c:v>
                </c:pt>
                <c:pt idx="2">
                  <c:v>773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91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379924284765815E-3"/>
                  <c:y val="7.1987466245247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66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412.1</c:v>
                </c:pt>
                <c:pt idx="1">
                  <c:v>459.9</c:v>
                </c:pt>
                <c:pt idx="2">
                  <c:v>1823.7</c:v>
                </c:pt>
                <c:pt idx="3">
                  <c:v>1896.6</c:v>
                </c:pt>
                <c:pt idx="4">
                  <c:v>1972.5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783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222895461757675E-3"/>
                  <c:y val="-2.7435223246799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62451924404447E-3"/>
                  <c:y val="-3.2138373514054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611447730879197E-3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6014331740917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22.6</c:v>
                </c:pt>
                <c:pt idx="1">
                  <c:v>54.1</c:v>
                </c:pt>
                <c:pt idx="2">
                  <c:v>56.2</c:v>
                </c:pt>
                <c:pt idx="3">
                  <c:v>58.4</c:v>
                </c:pt>
                <c:pt idx="4">
                  <c:v>60.9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6600CC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1046.3</c:v>
                </c:pt>
                <c:pt idx="3">
                  <c:v>1150.9000000000001</c:v>
                </c:pt>
                <c:pt idx="4">
                  <c:v>1266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03940248"/>
        <c:axId val="210240256"/>
      </c:barChart>
      <c:catAx>
        <c:axId val="203940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0240256"/>
        <c:crosses val="autoZero"/>
        <c:auto val="1"/>
        <c:lblAlgn val="ctr"/>
        <c:lblOffset val="100"/>
        <c:tickMarkSkip val="1"/>
        <c:noMultiLvlLbl val="0"/>
      </c:catAx>
      <c:valAx>
        <c:axId val="210240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3940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54176173870354E-3"/>
          <c:y val="4.0126617875791581E-2"/>
          <c:w val="0.98695152490563742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4021.3</c:v>
                </c:pt>
                <c:pt idx="1">
                  <c:v>2978</c:v>
                </c:pt>
                <c:pt idx="2">
                  <c:v>3699.2</c:v>
                </c:pt>
                <c:pt idx="3">
                  <c:v>3105.9</c:v>
                </c:pt>
                <c:pt idx="4">
                  <c:v>3299.4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43000"/>
        <c:axId val="210241040"/>
      </c:lineChart>
      <c:catAx>
        <c:axId val="2102430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0241040"/>
        <c:crosses val="autoZero"/>
        <c:auto val="1"/>
        <c:lblAlgn val="ctr"/>
        <c:lblOffset val="100"/>
        <c:noMultiLvlLbl val="0"/>
      </c:catAx>
      <c:valAx>
        <c:axId val="210241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0243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3699.2</c:v>
                </c:pt>
                <c:pt idx="1">
                  <c:v>36376.9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3105.9</c:v>
                </c:pt>
                <c:pt idx="1">
                  <c:v>38203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3299.4</c:v>
                </c:pt>
                <c:pt idx="1">
                  <c:v>40232.300000000003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2E-2"/>
          <c:w val="0.84797419628271764"/>
          <c:h val="0.82476783625349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3100</c:v>
                </c:pt>
                <c:pt idx="1">
                  <c:v>-3100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566688"/>
        <c:axId val="203567080"/>
      </c:lineChart>
      <c:catAx>
        <c:axId val="203566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3567080"/>
        <c:crosses val="autoZero"/>
        <c:auto val="1"/>
        <c:lblAlgn val="ctr"/>
        <c:lblOffset val="100"/>
        <c:noMultiLvlLbl val="0"/>
      </c:catAx>
      <c:valAx>
        <c:axId val="20356708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3566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2019 (отчет)</c:v>
                </c:pt>
                <c:pt idx="1">
                  <c:v>2020 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478.3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239472"/>
        <c:axId val="210239864"/>
      </c:barChart>
      <c:catAx>
        <c:axId val="210239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0239864"/>
        <c:crosses val="autoZero"/>
        <c:auto val="1"/>
        <c:lblAlgn val="ctr"/>
        <c:lblOffset val="100"/>
        <c:noMultiLvlLbl val="0"/>
      </c:catAx>
      <c:valAx>
        <c:axId val="2102398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239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93"/>
          <c:w val="0.93587393423522769"/>
          <c:h val="0.811032901106222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395.9</c:v>
                </c:pt>
                <c:pt idx="1">
                  <c:v>478.3</c:v>
                </c:pt>
                <c:pt idx="2">
                  <c:v>493.6</c:v>
                </c:pt>
                <c:pt idx="3">
                  <c:v>513.29999999999995</c:v>
                </c:pt>
                <c:pt idx="4">
                  <c:v>533.79999999999995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31392"/>
        <c:axId val="206432568"/>
      </c:lineChart>
      <c:catAx>
        <c:axId val="2064313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06432568"/>
        <c:crosses val="autoZero"/>
        <c:auto val="1"/>
        <c:lblAlgn val="ctr"/>
        <c:lblOffset val="100"/>
        <c:noMultiLvlLbl val="0"/>
      </c:catAx>
      <c:valAx>
        <c:axId val="2064325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6431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493.6</c:v>
                </c:pt>
                <c:pt idx="1">
                  <c:v>39582.5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513.29999999999995</c:v>
                </c:pt>
                <c:pt idx="1">
                  <c:v>40795.599999999999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533.79999999999995</c:v>
                </c:pt>
                <c:pt idx="1">
                  <c:v>42997.9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931,6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2056.6999999999998</c:v>
                </c:pt>
                <c:pt idx="1">
                  <c:v>1931.6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026632"/>
        <c:axId val="207025848"/>
      </c:barChart>
      <c:catAx>
        <c:axId val="207026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07025848"/>
        <c:crosses val="autoZero"/>
        <c:auto val="1"/>
        <c:lblAlgn val="ctr"/>
        <c:lblOffset val="100"/>
        <c:noMultiLvlLbl val="0"/>
      </c:catAx>
      <c:valAx>
        <c:axId val="2070258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26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5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2056.6999999999998</c:v>
                </c:pt>
                <c:pt idx="1">
                  <c:v>1931.6</c:v>
                </c:pt>
                <c:pt idx="2">
                  <c:v>645.6</c:v>
                </c:pt>
                <c:pt idx="3">
                  <c:v>671.5</c:v>
                </c:pt>
                <c:pt idx="4">
                  <c:v>698.2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025456"/>
        <c:axId val="207030160"/>
      </c:lineChart>
      <c:catAx>
        <c:axId val="20702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7030160"/>
        <c:crosses val="autoZero"/>
        <c:auto val="1"/>
        <c:lblAlgn val="ctr"/>
        <c:lblOffset val="100"/>
        <c:noMultiLvlLbl val="0"/>
      </c:catAx>
      <c:valAx>
        <c:axId val="207030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7025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258355.1</c:v>
                </c:pt>
                <c:pt idx="2">
                  <c:v>247779.9</c:v>
                </c:pt>
                <c:pt idx="3">
                  <c:v>189422.6</c:v>
                </c:pt>
                <c:pt idx="4">
                  <c:v>183022.7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023496"/>
        <c:axId val="207024280"/>
      </c:barChart>
      <c:catAx>
        <c:axId val="207023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7024280"/>
        <c:crosses val="autoZero"/>
        <c:auto val="1"/>
        <c:lblAlgn val="ctr"/>
        <c:lblOffset val="100"/>
        <c:noMultiLvlLbl val="0"/>
      </c:catAx>
      <c:valAx>
        <c:axId val="2070242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234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579E-4"/>
          <c:y val="5.4061354293967329E-2"/>
          <c:w val="0.99974488431326558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227451</c:v>
                </c:pt>
                <c:pt idx="1">
                  <c:v>258355.1</c:v>
                </c:pt>
                <c:pt idx="2">
                  <c:v>247779.9</c:v>
                </c:pt>
                <c:pt idx="3">
                  <c:v>189422.6</c:v>
                </c:pt>
                <c:pt idx="4">
                  <c:v>183022.7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021928"/>
        <c:axId val="207027024"/>
      </c:lineChart>
      <c:catAx>
        <c:axId val="207021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7027024"/>
        <c:crosses val="autoZero"/>
        <c:auto val="1"/>
        <c:lblAlgn val="ctr"/>
        <c:lblOffset val="100"/>
        <c:noMultiLvlLbl val="0"/>
      </c:catAx>
      <c:valAx>
        <c:axId val="207027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21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9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89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179326056892891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</c:v>
                </c:pt>
                <c:pt idx="1">
                  <c:v>2022 г</c:v>
                </c:pt>
                <c:pt idx="2">
                  <c:v>2023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592704"/>
        <c:axId val="205594272"/>
      </c:lineChart>
      <c:catAx>
        <c:axId val="205592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05594272"/>
        <c:crosses val="autoZero"/>
        <c:auto val="1"/>
        <c:lblAlgn val="ctr"/>
        <c:lblOffset val="100"/>
        <c:noMultiLvlLbl val="0"/>
      </c:catAx>
      <c:valAx>
        <c:axId val="20559427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05592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287 856,0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2019(отчет)</c:v>
                </c:pt>
                <c:pt idx="1">
                  <c:v>2020(оценка)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282630.5</c:v>
                </c:pt>
                <c:pt idx="2">
                  <c:v>290956</c:v>
                </c:pt>
                <c:pt idx="3">
                  <c:v>227631.5</c:v>
                </c:pt>
                <c:pt idx="4">
                  <c:v>226554.4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030552"/>
        <c:axId val="207034864"/>
      </c:barChart>
      <c:catAx>
        <c:axId val="207030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7034864"/>
        <c:crosses val="autoZero"/>
        <c:auto val="1"/>
        <c:lblAlgn val="ctr"/>
        <c:lblOffset val="100"/>
        <c:noMultiLvlLbl val="0"/>
      </c:catAx>
      <c:valAx>
        <c:axId val="2070348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30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862E-2"/>
          <c:y val="0.45089226197089244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266958.8</c:v>
                </c:pt>
                <c:pt idx="1">
                  <c:v>282630.5</c:v>
                </c:pt>
                <c:pt idx="2">
                  <c:v>287856</c:v>
                </c:pt>
                <c:pt idx="3">
                  <c:v>227631.5</c:v>
                </c:pt>
                <c:pt idx="4">
                  <c:v>226554.4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035256"/>
        <c:axId val="207032904"/>
      </c:lineChart>
      <c:catAx>
        <c:axId val="207035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7032904"/>
        <c:crosses val="autoZero"/>
        <c:auto val="1"/>
        <c:lblAlgn val="ctr"/>
        <c:lblOffset val="100"/>
        <c:noMultiLvlLbl val="0"/>
      </c:catAx>
      <c:valAx>
        <c:axId val="207032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35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14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35602.300000000003</c:v>
                </c:pt>
                <c:pt idx="1">
                  <c:v>28811.200000000001</c:v>
                </c:pt>
                <c:pt idx="2">
                  <c:v>29053.5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033688"/>
        <c:axId val="207033296"/>
      </c:barChart>
      <c:catAx>
        <c:axId val="207033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07033296"/>
        <c:crosses val="autoZero"/>
        <c:auto val="1"/>
        <c:lblAlgn val="ctr"/>
        <c:lblOffset val="100"/>
        <c:noMultiLvlLbl val="0"/>
      </c:catAx>
      <c:valAx>
        <c:axId val="2070332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33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35602.400000000001</c:v>
                </c:pt>
                <c:pt idx="1">
                  <c:v>248166.7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28811.200000000001</c:v>
                </c:pt>
                <c:pt idx="1">
                  <c:v>191633.3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33E-2"/>
          <c:y val="0.2480675758249084"/>
          <c:w val="0.8875503484362274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35602.400000000001</c:v>
                </c:pt>
                <c:pt idx="1">
                  <c:v>28811.200000000001</c:v>
                </c:pt>
                <c:pt idx="2">
                  <c:v>29053.5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07800"/>
        <c:axId val="211508584"/>
      </c:lineChart>
      <c:catAx>
        <c:axId val="211507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508584"/>
        <c:crosses val="autoZero"/>
        <c:auto val="1"/>
        <c:lblAlgn val="ctr"/>
        <c:lblOffset val="100"/>
        <c:noMultiLvlLbl val="0"/>
      </c:catAx>
      <c:valAx>
        <c:axId val="211508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507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69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156667.6</c:v>
                </c:pt>
                <c:pt idx="1">
                  <c:v>150572.79999999999</c:v>
                </c:pt>
                <c:pt idx="2">
                  <c:v>146426.4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503880"/>
        <c:axId val="211500744"/>
      </c:barChart>
      <c:catAx>
        <c:axId val="211503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211500744"/>
        <c:crosses val="autoZero"/>
        <c:auto val="1"/>
        <c:lblAlgn val="ctr"/>
        <c:lblOffset val="100"/>
        <c:noMultiLvlLbl val="0"/>
      </c:catAx>
      <c:valAx>
        <c:axId val="2115007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503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156667.6</c:v>
                </c:pt>
                <c:pt idx="1">
                  <c:v>127101.5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143385.79999999999</c:v>
                </c:pt>
                <c:pt idx="1">
                  <c:v>77058.7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0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10412.200000000004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5595056"/>
        <c:axId val="205591920"/>
        <c:axId val="0"/>
      </c:bar3DChart>
      <c:catAx>
        <c:axId val="205595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5591920"/>
        <c:crosses val="autoZero"/>
        <c:auto val="1"/>
        <c:lblAlgn val="ctr"/>
        <c:lblOffset val="100"/>
        <c:noMultiLvlLbl val="0"/>
      </c:catAx>
      <c:valAx>
        <c:axId val="205591920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5595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139239.4</c:v>
                </c:pt>
                <c:pt idx="1">
                  <c:v>80128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81763464189862E-4"/>
          <c:y val="0.21093708886147153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163854.6</c:v>
                </c:pt>
                <c:pt idx="1">
                  <c:v>150572.79999999999</c:v>
                </c:pt>
                <c:pt idx="2">
                  <c:v>146426.4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10544"/>
        <c:axId val="211501920"/>
      </c:lineChart>
      <c:catAx>
        <c:axId val="211510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501920"/>
        <c:crosses val="autoZero"/>
        <c:auto val="1"/>
        <c:lblAlgn val="ctr"/>
        <c:lblOffset val="100"/>
        <c:noMultiLvlLbl val="0"/>
      </c:catAx>
      <c:valAx>
        <c:axId val="2115019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510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50952.7</c:v>
                </c:pt>
                <c:pt idx="1">
                  <c:v>232816.4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43702</c:v>
                </c:pt>
                <c:pt idx="1">
                  <c:v>176742.5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43961.5</c:v>
                </c:pt>
                <c:pt idx="1">
                  <c:v>175405.9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17750.099999999999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852.1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15560.3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11720"/>
        <c:axId val="211509368"/>
        <c:axId val="0"/>
      </c:bar3DChart>
      <c:catAx>
        <c:axId val="211511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509368"/>
        <c:crosses val="autoZero"/>
        <c:auto val="1"/>
        <c:lblAlgn val="ctr"/>
        <c:lblOffset val="100"/>
        <c:noMultiLvlLbl val="0"/>
      </c:catAx>
      <c:valAx>
        <c:axId val="2115093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511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38"/>
          <c:y val="0.27091808175160392"/>
          <c:w val="0.30393235439965094"/>
          <c:h val="0.53914575730902281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17750.099999999999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9702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843.7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15406.2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10152"/>
        <c:axId val="211502704"/>
        <c:axId val="0"/>
      </c:bar3DChart>
      <c:catAx>
        <c:axId val="211510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502704"/>
        <c:crosses val="autoZero"/>
        <c:auto val="1"/>
        <c:lblAlgn val="ctr"/>
        <c:lblOffset val="100"/>
        <c:noMultiLvlLbl val="0"/>
      </c:catAx>
      <c:valAx>
        <c:axId val="2115027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510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05"/>
          <c:y val="0.27091808175160403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05070168355412E-2"/>
          <c:y val="3.5273858460171545E-2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23117.8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10747.6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1008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15929.2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05840"/>
        <c:axId val="211508192"/>
        <c:axId val="0"/>
      </c:bar3DChart>
      <c:catAx>
        <c:axId val="211505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508192"/>
        <c:crosses val="autoZero"/>
        <c:auto val="1"/>
        <c:lblAlgn val="ctr"/>
        <c:lblOffset val="100"/>
        <c:noMultiLvlLbl val="0"/>
      </c:catAx>
      <c:valAx>
        <c:axId val="2115081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505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761"/>
          <c:y val="0.27091808175160426"/>
          <c:w val="7.8093626453430071E-2"/>
          <c:h val="0.5626615561234011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04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326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883962210826961E-3"/>
                  <c:y val="-0.39575307736088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5841788138344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15453.3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024672"/>
        <c:axId val="203947304"/>
      </c:barChart>
      <c:catAx>
        <c:axId val="20702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03947304"/>
        <c:crosses val="autoZero"/>
        <c:auto val="1"/>
        <c:lblAlgn val="ctr"/>
        <c:lblOffset val="100"/>
        <c:noMultiLvlLbl val="0"/>
      </c:catAx>
      <c:valAx>
        <c:axId val="2039473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7024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15453.3</c:v>
                </c:pt>
                <c:pt idx="1">
                  <c:v>268315.8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  <a:latin typeface="Arial Rounded MT Bold" pitchFamily="34" charset="0"/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36353.699999999997</c:v>
                </c:pt>
                <c:pt idx="1">
                  <c:v>260148.6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937.9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975.4</c:v>
                </c:pt>
                <c:pt idx="1">
                  <c:v>218392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396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15453.3</c:v>
                </c:pt>
                <c:pt idx="1">
                  <c:v>937.9</c:v>
                </c:pt>
                <c:pt idx="2">
                  <c:v>975.4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164064"/>
        <c:axId val="203168376"/>
      </c:lineChart>
      <c:catAx>
        <c:axId val="20316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3168376"/>
        <c:crosses val="autoZero"/>
        <c:auto val="1"/>
        <c:lblAlgn val="ctr"/>
        <c:lblOffset val="100"/>
        <c:noMultiLvlLbl val="0"/>
      </c:catAx>
      <c:valAx>
        <c:axId val="2031683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3164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22378.9</c:v>
                </c:pt>
                <c:pt idx="1">
                  <c:v>261390.2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219506.6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780.3</c:v>
                </c:pt>
                <c:pt idx="1">
                  <c:v>218587.1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18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22378.9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268956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057920"/>
        <c:axId val="215057136"/>
        <c:axId val="0"/>
      </c:bar3DChart>
      <c:catAx>
        <c:axId val="21505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057136"/>
        <c:crosses val="autoZero"/>
        <c:auto val="1"/>
        <c:lblAlgn val="ctr"/>
        <c:lblOffset val="100"/>
        <c:noMultiLvlLbl val="0"/>
      </c:catAx>
      <c:valAx>
        <c:axId val="2150571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057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486"/>
          <c:w val="6.7431244321407194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52E-3"/>
                  <c:y val="3.7411668063817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226851.20000000001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058704"/>
        <c:axId val="215059096"/>
        <c:axId val="0"/>
      </c:bar3DChart>
      <c:catAx>
        <c:axId val="215058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059096"/>
        <c:crosses val="autoZero"/>
        <c:auto val="1"/>
        <c:lblAlgn val="ctr"/>
        <c:lblOffset val="100"/>
        <c:noMultiLvlLbl val="0"/>
      </c:catAx>
      <c:valAx>
        <c:axId val="2150590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05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016"/>
          <c:y val="0.28844196522967486"/>
          <c:w val="9.7911810240290095E-2"/>
          <c:h val="0.42311606954066477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02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780.3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225774.1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052432"/>
        <c:axId val="215063016"/>
        <c:axId val="0"/>
      </c:bar3DChart>
      <c:catAx>
        <c:axId val="21505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063016"/>
        <c:crosses val="autoZero"/>
        <c:auto val="1"/>
        <c:lblAlgn val="ctr"/>
        <c:lblOffset val="100"/>
        <c:noMultiLvlLbl val="0"/>
      </c:catAx>
      <c:valAx>
        <c:axId val="2150630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052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253"/>
          <c:y val="0.29982062924908609"/>
          <c:w val="0.29936894378555096"/>
          <c:h val="0.42311606954066477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246"/>
          <c:h val="0.8187773822232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6801"/>
            </a:solidFill>
          </c:spPr>
          <c:invertIfNegative val="0"/>
          <c:dLbls>
            <c:dLbl>
              <c:idx val="0"/>
              <c:layout>
                <c:manualLayout>
                  <c:x val="1.4697441025071278E-3"/>
                  <c:y val="0.22621278795109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348720512535648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88208717549902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3811.1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invertIfNegative val="0"/>
          <c:dLbls>
            <c:dLbl>
              <c:idx val="0"/>
              <c:layout>
                <c:manualLayout>
                  <c:x val="4.4092323075214544E-3"/>
                  <c:y val="0.24921747825121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184646150427821E-3"/>
                  <c:y val="5.8957217314018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757952820057031E-2"/>
                  <c:y val="3.595252701390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2606.3000000000002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5055176"/>
        <c:axId val="215054000"/>
        <c:axId val="0"/>
      </c:bar3DChart>
      <c:catAx>
        <c:axId val="215055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5054000"/>
        <c:crosses val="autoZero"/>
        <c:auto val="1"/>
        <c:lblAlgn val="ctr"/>
        <c:lblOffset val="100"/>
        <c:noMultiLvlLbl val="0"/>
      </c:catAx>
      <c:valAx>
        <c:axId val="215054000"/>
        <c:scaling>
          <c:orientation val="minMax"/>
        </c:scaling>
        <c:delete val="0"/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215055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847"/>
        </c:manualLayout>
      </c:layout>
      <c:overlay val="0"/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FF0000"/>
                </a:solidFill>
              </a:defRPr>
            </a:pPr>
            <a:r>
              <a:rPr lang="ru-RU" sz="1000" b="0" dirty="0" smtClean="0">
                <a:solidFill>
                  <a:srgbClr val="FF00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FF00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</c:v>
                </c:pt>
                <c:pt idx="1">
                  <c:v>294819.3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19E-2"/>
          <c:w val="0.91027972953321346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>
                        <a:solidFill>
                          <a:srgbClr val="000066"/>
                        </a:solidFill>
                      </a:rPr>
                      <a:t>258 893,7</a:t>
                    </a: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287 623,8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283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757,4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232522687352600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222 124,1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215 398,8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258893.7</c:v>
                </c:pt>
                <c:pt idx="1">
                  <c:v>287623.8</c:v>
                </c:pt>
                <c:pt idx="2">
                  <c:v>283757.40000000002</c:v>
                </c:pt>
                <c:pt idx="3">
                  <c:v>222124.1</c:v>
                </c:pt>
                <c:pt idx="4">
                  <c:v>215398.8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54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065,1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68598249697641E-2"/>
                  <c:y val="-9.007069137911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490,5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290315529530142E-2"/>
                  <c:y val="-8.25648203839420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198,6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417993303363763E-2"/>
                  <c:y val="-8.88775768209662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607,4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58E-2"/>
                  <c:y val="-9.334259794888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66"/>
                        </a:solidFill>
                      </a:rPr>
                      <a:t>11 155,6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 (отчет)</c:v>
                </c:pt>
                <c:pt idx="1">
                  <c:v>2020 г (оценка)</c:v>
                </c:pt>
                <c:pt idx="2">
                  <c:v>2021 г (прогноз)</c:v>
                </c:pt>
                <c:pt idx="3">
                  <c:v>2022 г (прогноз)</c:v>
                </c:pt>
                <c:pt idx="4">
                  <c:v>2023 г (прогноз)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8065.1</c:v>
                </c:pt>
                <c:pt idx="1">
                  <c:v>12490.5</c:v>
                </c:pt>
                <c:pt idx="2">
                  <c:v>7198.6</c:v>
                </c:pt>
                <c:pt idx="3">
                  <c:v>8607.4</c:v>
                </c:pt>
                <c:pt idx="4">
                  <c:v>11155.6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16925432"/>
        <c:axId val="216932880"/>
        <c:axId val="0"/>
      </c:bar3DChart>
      <c:catAx>
        <c:axId val="216925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16932880"/>
        <c:crosses val="autoZero"/>
        <c:auto val="1"/>
        <c:lblAlgn val="ctr"/>
        <c:lblOffset val="100"/>
        <c:noMultiLvlLbl val="0"/>
      </c:catAx>
      <c:valAx>
        <c:axId val="216932880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16925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33104792304519"/>
          <c:y val="1.671103028625235E-2"/>
          <c:w val="0.76957314137634214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795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26027.9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737FF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17404.900000000001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599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17575.599999999991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931704"/>
        <c:axId val="216926608"/>
        <c:axId val="0"/>
      </c:bar3DChart>
      <c:catAx>
        <c:axId val="216931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6926608"/>
        <c:crosses val="autoZero"/>
        <c:auto val="1"/>
        <c:lblAlgn val="ctr"/>
        <c:lblOffset val="100"/>
        <c:noMultiLvlLbl val="0"/>
      </c:catAx>
      <c:valAx>
        <c:axId val="216926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931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63"/>
          <c:y val="0.52885443284079581"/>
          <c:w val="0.18787938545562297"/>
          <c:h val="0.159104387462426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06"/>
          <c:h val="0.83792685006830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28500.3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6406.5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6459.9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927000"/>
        <c:axId val="216927392"/>
        <c:axId val="0"/>
      </c:bar3DChart>
      <c:catAx>
        <c:axId val="216927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6927392"/>
        <c:crosses val="autoZero"/>
        <c:auto val="1"/>
        <c:lblAlgn val="ctr"/>
        <c:lblOffset val="100"/>
        <c:noMultiLvlLbl val="0"/>
      </c:catAx>
      <c:valAx>
        <c:axId val="2169273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927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441"/>
          <c:w val="0.17824338312804686"/>
          <c:h val="0.2091928057376342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29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170939.4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147734.1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51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143589.20000000001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928176"/>
        <c:axId val="216935624"/>
        <c:axId val="0"/>
      </c:bar3DChart>
      <c:catAx>
        <c:axId val="216928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6935624"/>
        <c:crosses val="autoZero"/>
        <c:auto val="1"/>
        <c:lblAlgn val="ctr"/>
        <c:lblOffset val="100"/>
        <c:noMultiLvlLbl val="0"/>
      </c:catAx>
      <c:valAx>
        <c:axId val="2169356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9281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85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55264.800000000003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47478.6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2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47774.1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930920"/>
        <c:axId val="216936016"/>
        <c:axId val="0"/>
      </c:bar3DChart>
      <c:catAx>
        <c:axId val="216930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6936016"/>
        <c:crosses val="autoZero"/>
        <c:auto val="1"/>
        <c:lblAlgn val="ctr"/>
        <c:lblOffset val="100"/>
        <c:noMultiLvlLbl val="0"/>
      </c:catAx>
      <c:valAx>
        <c:axId val="2169360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9309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873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0.21075988511218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934840"/>
        <c:axId val="216936408"/>
        <c:axId val="0"/>
      </c:bar3DChart>
      <c:catAx>
        <c:axId val="216934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6936408"/>
        <c:crosses val="autoZero"/>
        <c:auto val="1"/>
        <c:lblAlgn val="ctr"/>
        <c:lblOffset val="100"/>
        <c:noMultiLvlLbl val="0"/>
      </c:catAx>
      <c:valAx>
        <c:axId val="2169364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934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869"/>
          <c:y val="0.41721605831591357"/>
          <c:w val="0.1642069116360455"/>
          <c:h val="0.151386432259563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174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0.26170927244642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6938368"/>
        <c:axId val="216939152"/>
        <c:axId val="0"/>
      </c:bar3DChart>
      <c:catAx>
        <c:axId val="216938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6939152"/>
        <c:crosses val="autoZero"/>
        <c:auto val="1"/>
        <c:lblAlgn val="ctr"/>
        <c:lblOffset val="100"/>
        <c:noMultiLvlLbl val="0"/>
      </c:catAx>
      <c:valAx>
        <c:axId val="2169391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69383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9717272468784299E-2"/>
                  <c:y val="-3.1530028409541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165240"/>
        <c:axId val="203166808"/>
        <c:axId val="0"/>
      </c:bar3DChart>
      <c:catAx>
        <c:axId val="203165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3166808"/>
        <c:crosses val="autoZero"/>
        <c:auto val="1"/>
        <c:lblAlgn val="ctr"/>
        <c:lblOffset val="100"/>
        <c:noMultiLvlLbl val="0"/>
      </c:catAx>
      <c:valAx>
        <c:axId val="2031668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165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486"/>
          <c:w val="0.20443098914935587"/>
          <c:h val="0.216182603642330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61424"/>
        <c:axId val="304664560"/>
        <c:axId val="0"/>
      </c:bar3DChart>
      <c:catAx>
        <c:axId val="30466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4560"/>
        <c:crosses val="autoZero"/>
        <c:auto val="1"/>
        <c:lblAlgn val="ctr"/>
        <c:lblOffset val="100"/>
        <c:noMultiLvlLbl val="0"/>
      </c:catAx>
      <c:valAx>
        <c:axId val="3046645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6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38"/>
          <c:y val="0.26843915602846774"/>
          <c:w val="0.20443098914935584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1659386773789292E-2"/>
                  <c:y val="-7.677779392033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37E-3"/>
                  <c:y val="-2.984711100476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60640"/>
        <c:axId val="304661816"/>
        <c:axId val="0"/>
      </c:bar3DChart>
      <c:catAx>
        <c:axId val="304660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1816"/>
        <c:crosses val="autoZero"/>
        <c:auto val="1"/>
        <c:lblAlgn val="ctr"/>
        <c:lblOffset val="100"/>
        <c:noMultiLvlLbl val="0"/>
      </c:catAx>
      <c:valAx>
        <c:axId val="304661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60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02"/>
          <c:y val="0.26843915602846774"/>
          <c:w val="0.20443098914935587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solidFill>
                  <a:srgbClr val="660033"/>
                </a:solidFill>
              </a:defRPr>
            </a:pPr>
            <a:r>
              <a:rPr lang="ru-RU" sz="1000" b="0" dirty="0" smtClean="0">
                <a:solidFill>
                  <a:srgbClr val="660033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33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258465.6</c:v>
                </c:pt>
                <c:pt idx="1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0224331799390708E-2"/>
                  <c:y val="-5.2602364248085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55152"/>
        <c:axId val="304662600"/>
        <c:axId val="0"/>
      </c:bar3DChart>
      <c:catAx>
        <c:axId val="304655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2600"/>
        <c:crosses val="autoZero"/>
        <c:auto val="1"/>
        <c:lblAlgn val="ctr"/>
        <c:lblOffset val="100"/>
        <c:noMultiLvlLbl val="0"/>
      </c:catAx>
      <c:valAx>
        <c:axId val="3046626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55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168"/>
          <c:y val="0.26843915602846774"/>
          <c:w val="0.21061938537043881"/>
          <c:h val="0.234135986043565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3971796773065049E-2"/>
                  <c:y val="0.323850555172384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57112"/>
        <c:axId val="304656328"/>
        <c:axId val="0"/>
      </c:bar3DChart>
      <c:catAx>
        <c:axId val="304657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56328"/>
        <c:crosses val="autoZero"/>
        <c:auto val="1"/>
        <c:lblAlgn val="ctr"/>
        <c:lblOffset val="100"/>
        <c:noMultiLvlLbl val="0"/>
      </c:catAx>
      <c:valAx>
        <c:axId val="30465632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57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18"/>
          <c:y val="0.26843915602846774"/>
          <c:w val="0.21458267386723842"/>
          <c:h val="0.228134117277534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3333FF"/>
            </a:solidFill>
          </c:spPr>
          <c:invertIfNegative val="0"/>
          <c:dLbls>
            <c:dLbl>
              <c:idx val="0"/>
              <c:layout>
                <c:manualLayout>
                  <c:x val="1.8896709889377469E-2"/>
                  <c:y val="0.169918048426354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2.2046161537606992E-2"/>
                  <c:y val="-7.1414831947308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53192"/>
        <c:axId val="304657504"/>
        <c:axId val="0"/>
      </c:bar3DChart>
      <c:catAx>
        <c:axId val="304653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57504"/>
        <c:crosses val="autoZero"/>
        <c:auto val="1"/>
        <c:lblAlgn val="ctr"/>
        <c:lblOffset val="100"/>
        <c:noMultiLvlLbl val="0"/>
      </c:catAx>
      <c:valAx>
        <c:axId val="3046575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53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47"/>
          <c:y val="0.26843915602846774"/>
          <c:w val="0.20443098914935595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3985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4.4092323075214192E-2"/>
                  <c:y val="-6.524419313321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52800"/>
        <c:axId val="304663776"/>
        <c:axId val="0"/>
      </c:bar3DChart>
      <c:catAx>
        <c:axId val="304652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3776"/>
        <c:crosses val="autoZero"/>
        <c:auto val="1"/>
        <c:lblAlgn val="ctr"/>
        <c:lblOffset val="100"/>
        <c:noMultiLvlLbl val="0"/>
      </c:catAx>
      <c:valAx>
        <c:axId val="304663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52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3034"/>
          <c:y val="0.25180566882217659"/>
          <c:w val="0.20443098914935598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04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37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430.2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56E-2"/>
                  <c:y val="-3.112399275897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75928"/>
        <c:axId val="304665736"/>
        <c:axId val="0"/>
      </c:bar3DChart>
      <c:catAx>
        <c:axId val="304675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5736"/>
        <c:crosses val="autoZero"/>
        <c:auto val="1"/>
        <c:lblAlgn val="ctr"/>
        <c:lblOffset val="100"/>
        <c:noMultiLvlLbl val="0"/>
      </c:catAx>
      <c:valAx>
        <c:axId val="304665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75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593"/>
          <c:y val="0.26843906551220392"/>
          <c:w val="0.2044309891493560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3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64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6.3564581614921093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71616"/>
        <c:axId val="304670048"/>
        <c:axId val="0"/>
      </c:bar3DChart>
      <c:catAx>
        <c:axId val="304671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70048"/>
        <c:crosses val="autoZero"/>
        <c:auto val="1"/>
        <c:lblAlgn val="ctr"/>
        <c:lblOffset val="100"/>
        <c:noMultiLvlLbl val="0"/>
      </c:catAx>
      <c:valAx>
        <c:axId val="3046700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71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3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3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71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1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66128"/>
        <c:axId val="304669656"/>
        <c:axId val="0"/>
      </c:bar3DChart>
      <c:catAx>
        <c:axId val="30466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9656"/>
        <c:crosses val="autoZero"/>
        <c:auto val="1"/>
        <c:lblAlgn val="ctr"/>
        <c:lblOffset val="100"/>
        <c:noMultiLvlLbl val="0"/>
      </c:catAx>
      <c:valAx>
        <c:axId val="3046696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66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9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74360"/>
        <c:axId val="304675536"/>
        <c:axId val="0"/>
      </c:bar3DChart>
      <c:catAx>
        <c:axId val="304674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75536"/>
        <c:crosses val="autoZero"/>
        <c:auto val="1"/>
        <c:lblAlgn val="ctr"/>
        <c:lblOffset val="100"/>
        <c:noMultiLvlLbl val="0"/>
      </c:catAx>
      <c:valAx>
        <c:axId val="3046755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74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17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67696"/>
        <c:axId val="304668480"/>
        <c:axId val="0"/>
      </c:bar3DChart>
      <c:catAx>
        <c:axId val="304667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68480"/>
        <c:crosses val="autoZero"/>
        <c:auto val="1"/>
        <c:lblAlgn val="ctr"/>
        <c:lblOffset val="100"/>
        <c:noMultiLvlLbl val="0"/>
      </c:catAx>
      <c:valAx>
        <c:axId val="3046684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67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26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883889031255769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81024"/>
        <c:axId val="304677888"/>
        <c:axId val="0"/>
      </c:bar3DChart>
      <c:catAx>
        <c:axId val="30468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677888"/>
        <c:crosses val="autoZero"/>
        <c:auto val="1"/>
        <c:lblAlgn val="ctr"/>
        <c:lblOffset val="100"/>
        <c:noMultiLvlLbl val="0"/>
      </c:catAx>
      <c:valAx>
        <c:axId val="304677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68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31"/>
          <c:h val="0.2538366428102023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39430.5</c:v>
                </c:pt>
                <c:pt idx="1">
                  <c:v>241238.6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82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37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680632"/>
        <c:axId val="304678672"/>
        <c:axId val="0"/>
      </c:bar3DChart>
      <c:catAx>
        <c:axId val="304680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4678672"/>
        <c:crosses val="autoZero"/>
        <c:auto val="1"/>
        <c:lblAlgn val="ctr"/>
        <c:lblOffset val="100"/>
        <c:noMultiLvlLbl val="0"/>
      </c:catAx>
      <c:valAx>
        <c:axId val="3046786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04680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0033CC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2BB4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добычу полезных ископаемых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2BB4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2BB4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09322" custRadScaleInc="75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     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300" dirty="0" smtClean="0">
              <a:latin typeface="Bookman Old Style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3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5FDECDDD-7EFF-4EAC-8A32-A913D8E37724}" type="presOf" srcId="{ECC4F9D0-E93A-4739-8873-1B03FCE6503A}" destId="{C3A7FB03-348C-490A-BD89-81232A0929D7}" srcOrd="0" destOrd="0" presId="urn:microsoft.com/office/officeart/2005/8/layout/hierarchy3"/>
    <dgm:cxn modelId="{225652E3-D7BD-4CDC-8C0B-6B45C34907A8}" type="presOf" srcId="{68754719-21A2-4E04-8157-D49B2D923B36}" destId="{29983BB3-9FDC-412A-8584-11C5A8F9A525}" srcOrd="0" destOrd="0" presId="urn:microsoft.com/office/officeart/2005/8/layout/hierarchy3"/>
    <dgm:cxn modelId="{2FAFC3A9-188F-46CB-87B5-2A7FB0E86C07}" type="presOf" srcId="{3B89B9B3-5619-46D4-93CA-40C0EF5EB128}" destId="{51570436-6222-48A4-BA2B-6408C85AF1C1}" srcOrd="0" destOrd="0" presId="urn:microsoft.com/office/officeart/2005/8/layout/hierarchy3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860C8A2-6852-42F3-A3FD-5718C4028706}" type="presOf" srcId="{ECC4F9D0-E93A-4739-8873-1B03FCE6503A}" destId="{F3FA9309-D15C-4DE3-8542-192E36A1C004}" srcOrd="1" destOrd="0" presId="urn:microsoft.com/office/officeart/2005/8/layout/hierarchy3"/>
    <dgm:cxn modelId="{B7CBF5D3-2AD9-4060-8CD3-DAAC3661F6A5}" type="presOf" srcId="{F97B0179-6FFA-43F2-9B11-3C7B56B71EA7}" destId="{87A678DD-6040-425C-BD0F-D72D593AD7BF}" srcOrd="0" destOrd="0" presId="urn:microsoft.com/office/officeart/2005/8/layout/hierarchy3"/>
    <dgm:cxn modelId="{8E6E135C-8AF1-485C-AE11-435733F96B5B}" type="presOf" srcId="{2D78FB1E-2677-4182-BF88-E223488DB16D}" destId="{6EBA0CCF-2610-4CB9-B2AA-6683F0E170FF}" srcOrd="0" destOrd="0" presId="urn:microsoft.com/office/officeart/2005/8/layout/hierarchy3"/>
    <dgm:cxn modelId="{ACE773FB-7B7C-4101-B417-7A47DAAC0070}" type="presOf" srcId="{CCE787AD-0C94-4790-AEE2-08FEBD4D1B85}" destId="{2A6BB132-36F5-4551-B534-1EA38833A873}" srcOrd="0" destOrd="0" presId="urn:microsoft.com/office/officeart/2005/8/layout/hierarchy3"/>
    <dgm:cxn modelId="{AAF74635-BC71-448E-A166-95C792A30E85}" type="presOf" srcId="{C7E3C235-D7CE-4F21-83E5-0230BF458F3B}" destId="{A8364C70-C324-4950-A3EA-89813D0E681B}" srcOrd="0" destOrd="0" presId="urn:microsoft.com/office/officeart/2005/8/layout/hierarchy3"/>
    <dgm:cxn modelId="{F054E31C-DD2B-4AC9-973F-CD56BCDCD8DB}" type="presOf" srcId="{18FCBCEA-9E78-49E2-BECB-519648FE62F0}" destId="{DC8766AC-1DF5-4C8B-88E8-C0C7029582F8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180EAFF2-7550-4309-AA78-61C84C90B29C}" type="presOf" srcId="{0FD87494-0FAD-49E2-A677-4C63C07CD278}" destId="{B94730D8-5D8F-426C-8831-7569625F9563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D038B9C-E56C-40B2-B813-76E5458D822A}" type="presOf" srcId="{DA936E31-2B7B-4F61-8784-087F5BF1CCA2}" destId="{0F10B24C-6291-498B-B24B-6F32995626E1}" srcOrd="0" destOrd="0" presId="urn:microsoft.com/office/officeart/2005/8/layout/hierarchy3"/>
    <dgm:cxn modelId="{DE395F66-F9A0-4F5C-941D-99B7650F1AF4}" type="presOf" srcId="{C7E3C235-D7CE-4F21-83E5-0230BF458F3B}" destId="{6A0D8410-35CB-4A00-B0EC-DB51D7EB0EF9}" srcOrd="1" destOrd="0" presId="urn:microsoft.com/office/officeart/2005/8/layout/hierarchy3"/>
    <dgm:cxn modelId="{B10B15D6-7D9B-440B-8B82-894561A48BAD}" type="presOf" srcId="{068889B5-7356-40A8-AAD8-C5014ADEEF6E}" destId="{C5FFE075-823E-4DA0-9121-22547C719149}" srcOrd="0" destOrd="0" presId="urn:microsoft.com/office/officeart/2005/8/layout/hierarchy3"/>
    <dgm:cxn modelId="{0152AF58-3533-4331-AD9D-49930143FD44}" type="presParOf" srcId="{87A678DD-6040-425C-BD0F-D72D593AD7BF}" destId="{B2318909-0E8B-49FF-955C-5F4D919573E8}" srcOrd="0" destOrd="0" presId="urn:microsoft.com/office/officeart/2005/8/layout/hierarchy3"/>
    <dgm:cxn modelId="{078E56E3-EB8D-4B9A-BC99-CFFFA2DA422E}" type="presParOf" srcId="{B2318909-0E8B-49FF-955C-5F4D919573E8}" destId="{C8BFB3E0-F637-4271-B518-A47EA05A3897}" srcOrd="0" destOrd="0" presId="urn:microsoft.com/office/officeart/2005/8/layout/hierarchy3"/>
    <dgm:cxn modelId="{83F5BB1A-0052-440C-966D-C91390B36EC7}" type="presParOf" srcId="{C8BFB3E0-F637-4271-B518-A47EA05A3897}" destId="{A8364C70-C324-4950-A3EA-89813D0E681B}" srcOrd="0" destOrd="0" presId="urn:microsoft.com/office/officeart/2005/8/layout/hierarchy3"/>
    <dgm:cxn modelId="{9A894FFC-6B67-4E3D-B9C3-DD3AB314CF51}" type="presParOf" srcId="{C8BFB3E0-F637-4271-B518-A47EA05A3897}" destId="{6A0D8410-35CB-4A00-B0EC-DB51D7EB0EF9}" srcOrd="1" destOrd="0" presId="urn:microsoft.com/office/officeart/2005/8/layout/hierarchy3"/>
    <dgm:cxn modelId="{99A1A749-1B9F-43D4-832D-1D837519898D}" type="presParOf" srcId="{B2318909-0E8B-49FF-955C-5F4D919573E8}" destId="{BA485956-92AB-46FE-9A87-FD4392A1087A}" srcOrd="1" destOrd="0" presId="urn:microsoft.com/office/officeart/2005/8/layout/hierarchy3"/>
    <dgm:cxn modelId="{6286EBC8-9E9A-4F93-9D25-C25D6AEF3447}" type="presParOf" srcId="{BA485956-92AB-46FE-9A87-FD4392A1087A}" destId="{0F10B24C-6291-498B-B24B-6F32995626E1}" srcOrd="0" destOrd="0" presId="urn:microsoft.com/office/officeart/2005/8/layout/hierarchy3"/>
    <dgm:cxn modelId="{04920100-B702-4DCD-A38A-149F1753BAF1}" type="presParOf" srcId="{BA485956-92AB-46FE-9A87-FD4392A1087A}" destId="{B94730D8-5D8F-426C-8831-7569625F9563}" srcOrd="1" destOrd="0" presId="urn:microsoft.com/office/officeart/2005/8/layout/hierarchy3"/>
    <dgm:cxn modelId="{E83C0B17-319F-40C3-B9BE-B5B091A0536E}" type="presParOf" srcId="{BA485956-92AB-46FE-9A87-FD4392A1087A}" destId="{DC8766AC-1DF5-4C8B-88E8-C0C7029582F8}" srcOrd="2" destOrd="0" presId="urn:microsoft.com/office/officeart/2005/8/layout/hierarchy3"/>
    <dgm:cxn modelId="{76EB7BBD-41D9-4152-A409-8A813546299A}" type="presParOf" srcId="{BA485956-92AB-46FE-9A87-FD4392A1087A}" destId="{51570436-6222-48A4-BA2B-6408C85AF1C1}" srcOrd="3" destOrd="0" presId="urn:microsoft.com/office/officeart/2005/8/layout/hierarchy3"/>
    <dgm:cxn modelId="{E8ABD24D-F3E6-4468-AAED-EE0869625027}" type="presParOf" srcId="{87A678DD-6040-425C-BD0F-D72D593AD7BF}" destId="{398552E6-FA89-479A-A5C0-9CCE53C51C9B}" srcOrd="1" destOrd="0" presId="urn:microsoft.com/office/officeart/2005/8/layout/hierarchy3"/>
    <dgm:cxn modelId="{6F129359-6DCA-4A62-BE54-FDB752E719C6}" type="presParOf" srcId="{398552E6-FA89-479A-A5C0-9CCE53C51C9B}" destId="{B017799E-88CE-4846-9C9E-14C87B07A779}" srcOrd="0" destOrd="0" presId="urn:microsoft.com/office/officeart/2005/8/layout/hierarchy3"/>
    <dgm:cxn modelId="{79B7E47D-28E2-479A-B14C-B8477A79130C}" type="presParOf" srcId="{B017799E-88CE-4846-9C9E-14C87B07A779}" destId="{C3A7FB03-348C-490A-BD89-81232A0929D7}" srcOrd="0" destOrd="0" presId="urn:microsoft.com/office/officeart/2005/8/layout/hierarchy3"/>
    <dgm:cxn modelId="{CBC86AE4-44D9-42AB-B705-731D86B4043C}" type="presParOf" srcId="{B017799E-88CE-4846-9C9E-14C87B07A779}" destId="{F3FA9309-D15C-4DE3-8542-192E36A1C004}" srcOrd="1" destOrd="0" presId="urn:microsoft.com/office/officeart/2005/8/layout/hierarchy3"/>
    <dgm:cxn modelId="{7C195CE4-06D6-4E39-AF3B-BCBA61E2E411}" type="presParOf" srcId="{398552E6-FA89-479A-A5C0-9CCE53C51C9B}" destId="{14EC64FA-847B-4CFE-9E9D-811F66FD9494}" srcOrd="1" destOrd="0" presId="urn:microsoft.com/office/officeart/2005/8/layout/hierarchy3"/>
    <dgm:cxn modelId="{6A710716-BBB0-46A1-8DE4-93D1C2F973D1}" type="presParOf" srcId="{14EC64FA-847B-4CFE-9E9D-811F66FD9494}" destId="{C5FFE075-823E-4DA0-9121-22547C719149}" srcOrd="0" destOrd="0" presId="urn:microsoft.com/office/officeart/2005/8/layout/hierarchy3"/>
    <dgm:cxn modelId="{A57E49FA-3279-41D1-B4AB-14F6A1B4BAAA}" type="presParOf" srcId="{14EC64FA-847B-4CFE-9E9D-811F66FD9494}" destId="{2A6BB132-36F5-4551-B534-1EA38833A873}" srcOrd="1" destOrd="0" presId="urn:microsoft.com/office/officeart/2005/8/layout/hierarchy3"/>
    <dgm:cxn modelId="{941CF356-6396-46C8-B809-789B262E32FD}" type="presParOf" srcId="{14EC64FA-847B-4CFE-9E9D-811F66FD9494}" destId="{6EBA0CCF-2610-4CB9-B2AA-6683F0E170FF}" srcOrd="2" destOrd="0" presId="urn:microsoft.com/office/officeart/2005/8/layout/hierarchy3"/>
    <dgm:cxn modelId="{F0056C6E-CF2B-46B3-9357-061FAD35AAD3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0.57773</cdr:x>
      <cdr:y>0.54546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0446" y="1256868"/>
          <a:ext cx="905837" cy="1047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0.43902</cdr:x>
      <cdr:y>0.08861</cdr:y>
    </cdr:from>
    <cdr:to>
      <cdr:x>0.59122</cdr:x>
      <cdr:y>0.16437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592288" y="504056"/>
          <a:ext cx="898689" cy="430971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10 412,2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0.84241</cdr:x>
      <cdr:y>0.2449</cdr:y>
    </cdr:from>
    <cdr:to>
      <cdr:x>0.98344</cdr:x>
      <cdr:y>0.32823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25369" y="881731"/>
          <a:ext cx="858050" cy="300022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0.84241</cdr:x>
      <cdr:y>0.34694</cdr:y>
    </cdr:from>
    <cdr:to>
      <cdr:x>0.98344</cdr:x>
      <cdr:y>0.43027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25369" y="1249118"/>
          <a:ext cx="858050" cy="300023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0.84241</cdr:x>
      <cdr:y>0.54348</cdr:y>
    </cdr:from>
    <cdr:to>
      <cdr:x>0.98166</cdr:x>
      <cdr:y>0.62001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25369" y="1956739"/>
          <a:ext cx="847189" cy="275529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0.02532</cdr:y>
    </cdr:from>
    <cdr:to>
      <cdr:x>0.95875</cdr:x>
      <cdr:y>0.20253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144016"/>
          <a:ext cx="8203604" cy="1008112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368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0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09.12.2021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3.png"/><Relationship Id="rId7" Type="http://schemas.openxmlformats.org/officeDocument/2006/relationships/diagramData" Target="../diagrams/data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4.png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image" Target="../media/image7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59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chart" Target="../charts/chart20.xml"/><Relationship Id="rId7" Type="http://schemas.openxmlformats.org/officeDocument/2006/relationships/image" Target="../media/image66.png"/><Relationship Id="rId12" Type="http://schemas.openxmlformats.org/officeDocument/2006/relationships/chart" Target="../charts/chart2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chart" Target="../charts/chart23.xml"/><Relationship Id="rId5" Type="http://schemas.openxmlformats.org/officeDocument/2006/relationships/image" Target="../media/image64.png"/><Relationship Id="rId10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5.jpeg"/><Relationship Id="rId12" Type="http://schemas.openxmlformats.org/officeDocument/2006/relationships/image" Target="../media/image68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chart" Target="../charts/chart25.xml"/><Relationship Id="rId9" Type="http://schemas.openxmlformats.org/officeDocument/2006/relationships/chart" Target="../charts/chart28.xml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4.jpeg"/><Relationship Id="rId5" Type="http://schemas.openxmlformats.org/officeDocument/2006/relationships/chart" Target="../charts/chart35.xml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79.jpeg"/><Relationship Id="rId5" Type="http://schemas.openxmlformats.org/officeDocument/2006/relationships/chart" Target="../charts/chart37.xml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85.png"/><Relationship Id="rId5" Type="http://schemas.openxmlformats.org/officeDocument/2006/relationships/chart" Target="../charts/chart40.xml"/><Relationship Id="rId15" Type="http://schemas.openxmlformats.org/officeDocument/2006/relationships/image" Target="../media/image89.jpe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chart" Target="../charts/chart46.xml"/><Relationship Id="rId5" Type="http://schemas.openxmlformats.org/officeDocument/2006/relationships/chart" Target="../charts/chart43.xml"/><Relationship Id="rId10" Type="http://schemas.openxmlformats.org/officeDocument/2006/relationships/image" Target="../media/image93.jpeg"/><Relationship Id="rId4" Type="http://schemas.openxmlformats.org/officeDocument/2006/relationships/image" Target="../media/image65.jpeg"/><Relationship Id="rId9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7.png"/><Relationship Id="rId3" Type="http://schemas.openxmlformats.org/officeDocument/2006/relationships/chart" Target="../charts/chart47.xml"/><Relationship Id="rId7" Type="http://schemas.openxmlformats.org/officeDocument/2006/relationships/chart" Target="../charts/chart50.xml"/><Relationship Id="rId12" Type="http://schemas.openxmlformats.org/officeDocument/2006/relationships/image" Target="../media/image96.png"/><Relationship Id="rId17" Type="http://schemas.openxmlformats.org/officeDocument/2006/relationships/image" Target="../media/image101.jpeg"/><Relationship Id="rId2" Type="http://schemas.openxmlformats.org/officeDocument/2006/relationships/image" Target="../media/image7.pn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95.png"/><Relationship Id="rId5" Type="http://schemas.openxmlformats.org/officeDocument/2006/relationships/chart" Target="../charts/chart48.xml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4" Type="http://schemas.openxmlformats.org/officeDocument/2006/relationships/image" Target="../media/image65.jpeg"/><Relationship Id="rId9" Type="http://schemas.openxmlformats.org/officeDocument/2006/relationships/chart" Target="../charts/chart51.xml"/><Relationship Id="rId1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04.png"/><Relationship Id="rId3" Type="http://schemas.openxmlformats.org/officeDocument/2006/relationships/image" Target="../media/image65.jpeg"/><Relationship Id="rId7" Type="http://schemas.openxmlformats.org/officeDocument/2006/relationships/image" Target="../media/image3.png"/><Relationship Id="rId12" Type="http://schemas.openxmlformats.org/officeDocument/2006/relationships/image" Target="../media/image10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102.jpeg"/><Relationship Id="rId5" Type="http://schemas.openxmlformats.org/officeDocument/2006/relationships/chart" Target="../charts/chart53.xml"/><Relationship Id="rId15" Type="http://schemas.openxmlformats.org/officeDocument/2006/relationships/image" Target="../media/image106.png"/><Relationship Id="rId10" Type="http://schemas.openxmlformats.org/officeDocument/2006/relationships/chart" Target="../charts/chart57.xml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0.png"/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12" Type="http://schemas.openxmlformats.org/officeDocument/2006/relationships/image" Target="../media/image10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08.png"/><Relationship Id="rId5" Type="http://schemas.openxmlformats.org/officeDocument/2006/relationships/chart" Target="../charts/chart59.xml"/><Relationship Id="rId15" Type="http://schemas.openxmlformats.org/officeDocument/2006/relationships/image" Target="../media/image112.jpeg"/><Relationship Id="rId10" Type="http://schemas.openxmlformats.org/officeDocument/2006/relationships/image" Target="../media/image107.png"/><Relationship Id="rId4" Type="http://schemas.openxmlformats.org/officeDocument/2006/relationships/image" Target="../media/image59.jpeg"/><Relationship Id="rId9" Type="http://schemas.openxmlformats.org/officeDocument/2006/relationships/chart" Target="../charts/chart62.xml"/><Relationship Id="rId1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65.jpe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64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chart" Target="../charts/chart69.xml"/><Relationship Id="rId9" Type="http://schemas.microsoft.com/office/2007/relationships/diagramDrawing" Target="../diagrams/drawing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31.jpeg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29.png"/><Relationship Id="rId5" Type="http://schemas.openxmlformats.org/officeDocument/2006/relationships/diagramData" Target="../diagrams/data7.xml"/><Relationship Id="rId10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microsoft.com/office/2007/relationships/diagramDrawing" Target="../diagrams/drawing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png"/><Relationship Id="rId5" Type="http://schemas.openxmlformats.org/officeDocument/2006/relationships/image" Target="../media/image132.gif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4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38.pn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7.pn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41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jpeg"/><Relationship Id="rId5" Type="http://schemas.openxmlformats.org/officeDocument/2006/relationships/image" Target="../media/image7.pn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png"/><Relationship Id="rId5" Type="http://schemas.openxmlformats.org/officeDocument/2006/relationships/image" Target="../media/image7.png"/><Relationship Id="rId4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50.pn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chart" Target="../charts/chart8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56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png"/><Relationship Id="rId5" Type="http://schemas.openxmlformats.org/officeDocument/2006/relationships/image" Target="../media/image7.png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67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png"/><Relationship Id="rId5" Type="http://schemas.openxmlformats.org/officeDocument/2006/relationships/image" Target="../media/image170.jpe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74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59.jpeg"/><Relationship Id="rId7" Type="http://schemas.openxmlformats.org/officeDocument/2006/relationships/image" Target="../media/image177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7.png"/><Relationship Id="rId7" Type="http://schemas.openxmlformats.org/officeDocument/2006/relationships/image" Target="../media/image18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1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 решению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2021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2022 и 2023 годов» </a:t>
            </a:r>
            <a:r>
              <a:rPr lang="ru-RU" sz="2400" smtClean="0">
                <a:solidFill>
                  <a:srgbClr val="0000FF"/>
                </a:solidFill>
                <a:latin typeface="Bookman Old Style" pitchFamily="18" charset="0"/>
              </a:rPr>
              <a:t>от </a:t>
            </a:r>
            <a:r>
              <a:rPr lang="ru-RU" sz="2400" smtClean="0">
                <a:solidFill>
                  <a:srgbClr val="0000FF"/>
                </a:solidFill>
                <a:latin typeface="Bookman Old Style" pitchFamily="18" charset="0"/>
              </a:rPr>
              <a:t>25.12.2020 </a:t>
            </a:r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№22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Применение мер налогового стимулирования, направленных на поддержку и реализацию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инвестиционных проектов в целях обеспечения  привлекательности экономики для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инвесторов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1277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роста доходов консолидированного бюджета за счет повышения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эффективности администрирования действующих  налоговых платежей и сборов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Проведение мероприятий по повышению эффективности управления муниципальной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собственностью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Ежегодное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роведение оценки эффективности налоговых расходов муниципальных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образований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Взаимодействие органов исполнительной власти по выполнению мероприятий,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направленных на повышение собираемости доходов и укрепление налоговой дисциплины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930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мобилизация резервов доходной базы консолидированного бюджета района 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информирование работодателей о сотрудниках, имеющих задолженность по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работы в рамках 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земельного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Содействие вовлечению граждан в предпринимательскую деятельность и сокращение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занятости, создание условий для развития малых форматов торговли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220486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5091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869160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22920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365104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877272"/>
            <a:ext cx="572244" cy="71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просроченной кредиторской задолженности по заработной плате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социальным выплатам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 бюджета на основе муниципальных программ с учетом интеграции в них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региональных проектов, направленных на достижение результатов федеральных проектов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оптимизации бюджетных расходов. Строгое соблюдение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бюджетно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финансовой дисциплины всеми главными распорядителями и получателями бюджета.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результативности предоставления субсидии юридическим лицам посредствам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мониторинга достижения показателей результативности их предоставления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 внутреннего муниципального финансового контроля в сфере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правоотношений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558924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9715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230 731,5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227 631,5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3 100,0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287 856.0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290 956,0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3 100,0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298 242,1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382 630,5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226 554,4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226 554,4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15 611,6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1598770483"/>
              </p:ext>
            </p:extLst>
          </p:nvPr>
        </p:nvGraphicFramePr>
        <p:xfrm>
          <a:off x="2915816" y="1700808"/>
          <a:ext cx="31683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u="sng" dirty="0" err="1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Но чаще расходы превышают доходы. В таком случае возникает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дефицит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упрощенной системы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0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налог на вмененный доход 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0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259632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городских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30,533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CC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сельских поселений 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30,543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788024" y="558924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2023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298 242,1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37 955,4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1 931,6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258 355,1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86,7 %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869160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290 956,0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227 631,5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226 554,4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9 430</a:t>
            </a:r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chemeClr val="bg1"/>
                </a:solidFill>
                <a:latin typeface="Bookman Old Style" pitchFamily="18" charset="0"/>
              </a:rPr>
              <a:t>5</a:t>
            </a:r>
            <a:endParaRPr lang="ru-RU" sz="12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13,5 %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645,6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247 779,9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86,3 %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40 637,4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17,8  %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42 833,5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18,9 %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671,5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189 422,6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81,9 %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998,2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183 022,7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Каждый житель Холм-Жирковского района является участником формирования бюджета с одной стороны, как налогоплательщик, наполняя доходы бюджета, с другой — он получает часть расходов как потребитель общественных услуг.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780928"/>
            <a:ext cx="1872208" cy="191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91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48680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794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38 122,1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35 209,9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36 990,2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38 972,0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464,0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773,0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1 823,7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1 896,6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1 972,5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1 046,3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1 150,9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1 266,0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84668214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53674011"/>
              </p:ext>
            </p:extLst>
          </p:nvPr>
        </p:nvGraphicFramePr>
        <p:xfrm>
          <a:off x="3275856" y="6093296"/>
          <a:ext cx="5544616" cy="43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12360" y="486916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13184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99209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62880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34 471,6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35 209,9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36 990,2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8367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38 972,0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464182008"/>
              </p:ext>
            </p:extLst>
          </p:nvPr>
        </p:nvGraphicFramePr>
        <p:xfrm>
          <a:off x="323528" y="1124744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87,9%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28957274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2 869,8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052736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3 105,9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3 299,4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31754931"/>
              </p:ext>
            </p:extLst>
          </p:nvPr>
        </p:nvGraphicFramePr>
        <p:xfrm>
          <a:off x="0" y="2636912"/>
          <a:ext cx="5580112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  <a:solidFill>
            <a:srgbClr val="00CC66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9,2%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7,6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5736" y="764704"/>
            <a:ext cx="792088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3 699,2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276872"/>
            <a:ext cx="792088" cy="288032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68662940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en-US" sz="1200" dirty="0" smtClean="0">
                <a:solidFill>
                  <a:srgbClr val="000099"/>
                </a:solidFill>
                <a:latin typeface="Bookman Old Style" pitchFamily="18" charset="0"/>
              </a:rPr>
              <a:t>395</a:t>
            </a: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19675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493,6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513,3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9087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533,8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12730092"/>
              </p:ext>
            </p:extLst>
          </p:nvPr>
        </p:nvGraphicFramePr>
        <p:xfrm>
          <a:off x="251520" y="1340768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239768"/>
              </p:ext>
            </p:extLst>
          </p:nvPr>
        </p:nvGraphicFramePr>
        <p:xfrm>
          <a:off x="107502" y="692697"/>
          <a:ext cx="8928994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103,3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17324187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519084"/>
              </p:ext>
            </p:extLst>
          </p:nvPr>
        </p:nvGraphicFramePr>
        <p:xfrm>
          <a:off x="3491880" y="5157192"/>
          <a:ext cx="525658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501317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85378"/>
              </p:ext>
            </p:extLst>
          </p:nvPr>
        </p:nvGraphicFramePr>
        <p:xfrm>
          <a:off x="0" y="908720"/>
          <a:ext cx="8928994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129 155,6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74 142,0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62 785,0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12 819,1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118 419,9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075,</a:t>
                      </a:r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120 030,8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63582466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763997624"/>
              </p:ext>
            </p:extLst>
          </p:nvPr>
        </p:nvGraphicFramePr>
        <p:xfrm>
          <a:off x="3563888" y="4977419"/>
          <a:ext cx="532859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125739"/>
              </p:ext>
            </p:extLst>
          </p:nvPr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30 079,6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33 653,3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35 602,3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28 811,2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29 053,5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1 595,2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2 537,5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1 905,0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138 754,6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163 854,6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150 572,8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146 426,4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45 028,7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50 952,6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702,0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43 961,5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20 105,0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15 453,3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28 915,8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22 801,7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22 378,9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96140277"/>
              </p:ext>
            </p:extLst>
          </p:nvPr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50340712"/>
              </p:ext>
            </p:extLst>
          </p:nvPr>
        </p:nvGraphicFramePr>
        <p:xfrm>
          <a:off x="3131840" y="5085184"/>
          <a:ext cx="612068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7873144"/>
              </p:ext>
            </p:extLst>
          </p:nvPr>
        </p:nvGraphicFramePr>
        <p:xfrm>
          <a:off x="107504" y="4293096"/>
          <a:ext cx="403244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429309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36 602,3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3688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28 811,2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458112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29 053,5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13,1 %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098690"/>
              </p:ext>
            </p:extLst>
          </p:nvPr>
        </p:nvGraphicFramePr>
        <p:xfrm>
          <a:off x="107503" y="692697"/>
          <a:ext cx="6624737" cy="3461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86095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32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966,2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28 026,3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28 290,6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800,0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836,1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784,9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762,9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35 602,3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28 811,2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29 053,5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9FFCC">
                            <a:shade val="30000"/>
                            <a:satMod val="115000"/>
                          </a:srgbClr>
                        </a:gs>
                        <a:gs pos="50000">
                          <a:srgbClr val="99FFCC">
                            <a:shade val="67500"/>
                            <a:satMod val="115000"/>
                          </a:srgbClr>
                        </a:gs>
                        <a:gs pos="100000">
                          <a:srgbClr val="99FF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572207962"/>
              </p:ext>
            </p:extLst>
          </p:nvPr>
        </p:nvGraphicFramePr>
        <p:xfrm>
          <a:off x="251520" y="5110155"/>
          <a:ext cx="3888432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11480753"/>
              </p:ext>
            </p:extLst>
          </p:nvPr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163 854,6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04716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150 572,8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146 426,4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2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,0%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63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,5 %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99310"/>
              </p:ext>
            </p:extLst>
          </p:nvPr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480,2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25 525,8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26 226,7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113 134,1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107 542,6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103 435,9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484,2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10 992,6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10 188,9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303,7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452,4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6 511,8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6 574,9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163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854,6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572,8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146 426,4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CCCC">
                            <a:shade val="30000"/>
                            <a:satMod val="115000"/>
                          </a:srgbClr>
                        </a:gs>
                        <a:gs pos="50000">
                          <a:srgbClr val="FFCCCC">
                            <a:shade val="67500"/>
                            <a:satMod val="115000"/>
                          </a:srgbClr>
                        </a:gs>
                        <a:gs pos="100000">
                          <a:srgbClr val="FFCCCC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912104345"/>
              </p:ext>
            </p:extLst>
          </p:nvPr>
        </p:nvGraphicFramePr>
        <p:xfrm>
          <a:off x="251519" y="5157192"/>
          <a:ext cx="4292215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147248" cy="5328592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и 202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годов. </a:t>
            </a:r>
          </a:p>
          <a:p>
            <a:pPr marL="0" algn="just">
              <a:buFont typeface="Wingdings" pitchFamily="2" charset="2"/>
              <a:buChar char="Ø"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«Бюджет  для  граждан»  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нацелен    на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получение  обратной  связи   от    граждан, 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которым интересны современные проблемы</a:t>
            </a:r>
          </a:p>
          <a:p>
            <a:pPr marL="0"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муниципальных финансов в Холм-</a:t>
            </a:r>
          </a:p>
          <a:p>
            <a:pPr marL="0" algn="just">
              <a:buNone/>
            </a:pPr>
            <a:r>
              <a:rPr lang="ru-RU" sz="1800" dirty="0" err="1" smtClean="0">
                <a:solidFill>
                  <a:srgbClr val="000099"/>
                </a:solidFill>
                <a:latin typeface="Bookman Old Style" pitchFamily="18" charset="0"/>
              </a:rPr>
              <a:t>Жирковском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районе»</a:t>
            </a: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004111"/>
            <a:ext cx="4144938" cy="38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15,4 %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20,0%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1521569590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518652693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966985654"/>
              </p:ext>
            </p:extLst>
          </p:nvPr>
        </p:nvGraphicFramePr>
        <p:xfrm>
          <a:off x="3203848" y="548680"/>
          <a:ext cx="594015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43 961,5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43 702,0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50 952,7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85184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811,1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902,4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218,7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1 521,1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15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453,3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937,9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301208"/>
          <a:ext cx="4176464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47864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21-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3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1896008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557933319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229465000"/>
              </p:ext>
            </p:extLst>
          </p:nvPr>
        </p:nvGraphicFramePr>
        <p:xfrm>
          <a:off x="3887416" y="4509120"/>
          <a:ext cx="5149080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22 378,9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780,3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2021-2023 ГОДАХ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980728"/>
            <a:ext cx="2090232" cy="158417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2021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2022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2023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22 378,9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780,3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205,6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27,6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01.01.2020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8 966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287 856,0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290 956,0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630019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Содержимое 8"/>
          <p:cNvGraphicFramePr>
            <a:graphicFrameLocks/>
          </p:cNvGraphicFramePr>
          <p:nvPr/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995936" y="18864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11663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-2" y="2420887"/>
          <a:ext cx="9144001" cy="4186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490,1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13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7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1 676,9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FCFFF"/>
                    </a:solidFill>
                  </a:tcPr>
                </a:tc>
              </a:tr>
            </a:tbl>
          </a:graphicData>
        </a:graphic>
      </p:graphicFrame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467544" y="692696"/>
            <a:ext cx="2664296" cy="154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484049"/>
              </p:ext>
            </p:extLst>
          </p:nvPr>
        </p:nvGraphicFramePr>
        <p:xfrm>
          <a:off x="-1" y="2636913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21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758,4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274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811,1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852936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БЮДЖЕТ –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man Old Style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08720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man Old Style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dirty="0" smtClean="0">
                <a:solidFill>
                  <a:srgbClr val="0000CC"/>
                </a:solidFill>
                <a:latin typeface="Bookman Old Style" pitchFamily="18" charset="0"/>
              </a:rPr>
              <a:t>это выплачиваемые из бюджета денежные средства (социальные выплаты,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121696"/>
            <a:ext cx="3888432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Превышение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ПРОФИЦИТ .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</a:t>
            </a:r>
            <a:r>
              <a:rPr lang="ru-RU" sz="1600" dirty="0" err="1" smtClean="0">
                <a:solidFill>
                  <a:srgbClr val="003300"/>
                </a:solidFill>
                <a:latin typeface="Bookman Old Style" pitchFamily="18" charset="0"/>
              </a:rPr>
              <a:t>профиците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Если расходная </a:t>
            </a: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man Old Style" pitchFamily="18" charset="0"/>
              </a:rPr>
              <a:t>ДЕФИЦИТОМ </a:t>
            </a:r>
            <a:r>
              <a:rPr lang="ru-RU" sz="1600" i="1" dirty="0" smtClean="0">
                <a:solidFill>
                  <a:srgbClr val="003300"/>
                </a:solidFill>
                <a:latin typeface="Bookman Old Style" pitchFamily="18" charset="0"/>
              </a:rPr>
              <a:t>. </a:t>
            </a:r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764704"/>
            <a:ext cx="2772792" cy="207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179512" y="692696"/>
            <a:ext cx="4464496" cy="2677656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059832" y="3573016"/>
            <a:ext cx="5904656" cy="1008112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059832" y="4653136"/>
            <a:ext cx="5904656" cy="936104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059832" y="5661248"/>
            <a:ext cx="5904656" cy="914400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627784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программы о нимх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36712"/>
            <a:ext cx="4644008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8676456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НАПРАВЛЕНИЯ  МУНИЦИПАЛЬНЫХ  ПРОГРАММ  В 2021 ГОДУ 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05310"/>
              </p:ext>
            </p:extLst>
          </p:nvPr>
        </p:nvGraphicFramePr>
        <p:xfrm>
          <a:off x="0" y="404665"/>
          <a:ext cx="9144000" cy="910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568175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26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ahnschrift SemiBold SemiConden" pitchFamily="34" charset="0"/>
                        </a:rPr>
                        <a:t> 689,2  тыс. рублей или 79,9 %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</a:t>
                      </a:r>
                      <a:r>
                        <a:rPr lang="en-US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</a:t>
                      </a:r>
                      <a:r>
                        <a:rPr lang="en-US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939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,4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55 264,8 тыс.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 тыс. руб.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1 955,0 тыс. рублей или 0,7 %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975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тыс. 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 тыс.руб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50,0 тыс.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 тыс. руб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348481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 54 958,</a:t>
                      </a:r>
                      <a:r>
                        <a:rPr lang="en-US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3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</a:t>
                      </a:r>
                      <a:r>
                        <a:rPr lang="ru-RU" sz="1400" b="1" u="none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тыс. рублей или 19,3 %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26 027,</a:t>
                      </a:r>
                      <a:r>
                        <a:rPr lang="en-US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тыс.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28 500,3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- 430,2 тыс.руб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.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 </a:t>
                      </a:r>
                      <a:r>
                        <a:rPr lang="ru-RU" sz="1400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400" b="1" u="none" baseline="0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150,0</a:t>
                      </a:r>
                      <a:r>
                        <a:rPr lang="ru-RU" sz="1400" b="1" u="none" dirty="0" smtClean="0">
                          <a:solidFill>
                            <a:srgbClr val="FF0000"/>
                          </a:solidFill>
                          <a:effectLst/>
                          <a:latin typeface="Bahnschrift SemiBold SemiConden" pitchFamily="34" charset="0"/>
                        </a:rPr>
                        <a:t> тыс. рублей или 0,1%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100,0 тыс.руб.;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 тыс.руб.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1268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СТРУКТУРА  БЮДЖЕТА ПО  ПРОГРАММНЫМ   И  НЕПРОГРОММНЫМ  НАПРАВЛЕНИЯМ  РАСХОДОВ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01175" y="980728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569528103"/>
              </p:ext>
            </p:extLst>
          </p:nvPr>
        </p:nvGraphicFramePr>
        <p:xfrm>
          <a:off x="179512" y="908720"/>
          <a:ext cx="885698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39889"/>
              </p:ext>
            </p:extLst>
          </p:nvPr>
        </p:nvGraphicFramePr>
        <p:xfrm>
          <a:off x="-1" y="5013176"/>
          <a:ext cx="9144000" cy="184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3863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2019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CC">
                            <a:shade val="30000"/>
                            <a:satMod val="115000"/>
                          </a:srgbClr>
                        </a:gs>
                        <a:gs pos="50000">
                          <a:srgbClr val="0033CC">
                            <a:shade val="67500"/>
                            <a:satMod val="115000"/>
                          </a:srgbClr>
                        </a:gs>
                        <a:gs pos="100000">
                          <a:srgbClr val="0033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108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8 065,1</a:t>
                      </a:r>
                    </a:p>
                    <a:p>
                      <a:pPr algn="ctr"/>
                      <a:r>
                        <a:rPr lang="ru-RU" sz="13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(3,1%)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12 490,5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7 198,6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8 607,4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(3,8%)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11 155,6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77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258 893,7 </a:t>
                      </a:r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287 623,8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(95,9%)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283 757,4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(98,6%)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222</a:t>
                      </a:r>
                      <a:r>
                        <a:rPr lang="ru-RU" sz="1300" b="0" baseline="0" dirty="0" smtClean="0">
                          <a:latin typeface="Bookman Old Style" pitchFamily="18" charset="0"/>
                        </a:rPr>
                        <a:t> 124,1</a:t>
                      </a:r>
                      <a:endParaRPr lang="ru-RU" sz="13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(96,2%)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Bookman Old Style" pitchFamily="18" charset="0"/>
                        </a:rPr>
                        <a:t>215 398,8</a:t>
                      </a:r>
                      <a:endParaRPr lang="ru-RU" sz="13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(95,1%)</a:t>
                      </a:r>
                      <a:endParaRPr lang="ru-RU" sz="13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6960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263 958,8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300 114,3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287 856,0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230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731,5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226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554,4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8438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эффективность созданных условий для функционирования органов местного самоуправления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области, улучшение условий    </a:t>
            </a:r>
          </a:p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хранения архивных документов, повышение количества субъектов малого предпринимательства.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335699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636912"/>
          <a:ext cx="39959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140967"/>
          <a:ext cx="4788025" cy="3718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3062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682,0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660,0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686,2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25 345,9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744,9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16 889,4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293,5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6565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3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20 648,7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16 744,9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16 889,4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1556792"/>
            <a:ext cx="3377037" cy="192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848" y="299695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Отсутствие просроченной кредиторской задолженности;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901,8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27 516,5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544,2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5 597,6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6 114,1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618,9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5 672,3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22 378,9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780,3</a:t>
                      </a:r>
                    </a:p>
                    <a:p>
                      <a:pPr algn="ctr"/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628800"/>
            <a:ext cx="3059832" cy="174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82105180"/>
              </p:ext>
            </p:extLst>
          </p:nvPr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666257"/>
              </p:ext>
            </p:extLst>
          </p:nvPr>
        </p:nvGraphicFramePr>
        <p:xfrm>
          <a:off x="3923929" y="2492896"/>
          <a:ext cx="5220072" cy="43274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1356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115 913,6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105 654,5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110 613,8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55 025,8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34 892,6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25 788,4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31 970,3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25 525,8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26 226,7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112 202,6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100 355,6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96 248,9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7 744,8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7 216,0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6 376,3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5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5 641,2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7 285,2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6 511,8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6 574,9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484784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88840"/>
          <a:ext cx="396044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365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55 120,8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47 478,6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47 774,1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23 058,4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17 750,1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10 808,2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9 702,0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9 799,0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1 008,0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843,7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4 171,6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3 776,6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3 812,6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15 918,5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15 406,2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15 560,3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5373216"/>
            <a:ext cx="1835696" cy="1254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2420888"/>
            <a:ext cx="1668019" cy="142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348880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4932040" y="400506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5085184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5157192"/>
            <a:ext cx="1979711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780928"/>
            <a:ext cx="1980725" cy="137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342900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3429000"/>
            <a:ext cx="4876800" cy="4444752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pic>
        <p:nvPicPr>
          <p:cNvPr id="17" name="Рисунок 16" descr="с х 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3861048"/>
            <a:ext cx="2122410" cy="212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2996952"/>
            <a:ext cx="4752528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демог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4557" y="3501008"/>
            <a:ext cx="2949443" cy="3249303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3783344"/>
            <a:ext cx="1872208" cy="1861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2022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56362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639072"/>
            <a:ext cx="2847789" cy="187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08720"/>
            <a:ext cx="8784976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628800"/>
            <a:ext cx="5004048" cy="223224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93305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988840"/>
            <a:ext cx="5040560" cy="201622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95936" y="4077072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город безопастны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333239"/>
            <a:ext cx="3537318" cy="2524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50100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437112"/>
            <a:ext cx="3352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860032" y="42210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717921"/>
            <a:ext cx="2304256" cy="214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414908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797152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 и долговой политики  муниципального образования «Холм-Жирковский район» Смоленской области на 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-202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CCECFF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2026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65182" y="29833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1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 И НА ПЛАНОВЫЙ ПЕРИОД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2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en-US" sz="1600" b="1" dirty="0" smtClean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44016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 участников волонтерского движения;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и увеличение количества проводимых социально значимых мероприятий;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условий деятельности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волонтерства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4221088"/>
            <a:ext cx="3168352" cy="243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08012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293096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509120"/>
            <a:ext cx="2627784" cy="1750155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5085184"/>
            <a:ext cx="2498951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844824"/>
            <a:ext cx="5220072" cy="1296144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продолжительности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 уровня информированности детей школьного возраста  о значении здорового образа жизни в жизни современного человека.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2129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pic>
        <p:nvPicPr>
          <p:cNvPr id="16" name="Рисунок 15" descr="Днепр.jpg"/>
          <p:cNvPicPr>
            <a:picLocks noChangeAspect="1"/>
          </p:cNvPicPr>
          <p:nvPr/>
        </p:nvPicPr>
        <p:blipFill>
          <a:blip r:embed="rId6" cstate="print"/>
          <a:srcRect l="7401" t="18421" r="5263" b="13158"/>
          <a:stretch>
            <a:fillRect/>
          </a:stretch>
        </p:blipFill>
        <p:spPr>
          <a:xfrm>
            <a:off x="4499992" y="3717032"/>
            <a:ext cx="4248472" cy="1872208"/>
          </a:xfrm>
          <a:prstGeom prst="rect">
            <a:avLst/>
          </a:prstGeom>
        </p:spPr>
      </p:pic>
      <p:pic>
        <p:nvPicPr>
          <p:cNvPr id="21" name="Рисунок 20" descr="дети футбол.jpg"/>
          <p:cNvPicPr>
            <a:picLocks noChangeAspect="1"/>
          </p:cNvPicPr>
          <p:nvPr/>
        </p:nvPicPr>
        <p:blipFill>
          <a:blip r:embed="rId7" cstate="print"/>
          <a:srcRect t="9959"/>
          <a:stretch>
            <a:fillRect/>
          </a:stretch>
        </p:blipFill>
        <p:spPr>
          <a:xfrm>
            <a:off x="3923928" y="5229200"/>
            <a:ext cx="2592288" cy="1628800"/>
          </a:xfrm>
          <a:prstGeom prst="rect">
            <a:avLst/>
          </a:prstGeom>
        </p:spPr>
      </p:pic>
      <p:pic>
        <p:nvPicPr>
          <p:cNvPr id="22" name="Рисунок 21" descr="хоккей.jpg"/>
          <p:cNvPicPr>
            <a:picLocks noChangeAspect="1"/>
          </p:cNvPicPr>
          <p:nvPr/>
        </p:nvPicPr>
        <p:blipFill>
          <a:blip r:embed="rId8" cstate="print"/>
          <a:srcRect t="26900"/>
          <a:stretch>
            <a:fillRect/>
          </a:stretch>
        </p:blipFill>
        <p:spPr>
          <a:xfrm>
            <a:off x="6516216" y="5229200"/>
            <a:ext cx="2627784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проводились мероприятия в рамках реализации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проекту решения «О бюджете муниципального образования «Холм-Жирковский район» Смоленской области на 2021 год и плановый период 2022 и 2023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29000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3385" y="980728"/>
            <a:ext cx="2060103" cy="1700808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</a:t>
            </a:r>
            <a:r>
              <a:rPr lang="en-US" dirty="0" smtClean="0">
                <a:solidFill>
                  <a:srgbClr val="000099"/>
                </a:solidFill>
                <a:latin typeface="Bookman Old Style" pitchFamily="18" charset="0"/>
              </a:rPr>
              <a:t>20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en-US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8 966</a:t>
            </a:r>
            <a:r>
              <a:rPr lang="ru-RU" b="1" dirty="0" smtClean="0">
                <a:solidFill>
                  <a:srgbClr val="000099"/>
                </a:solidFill>
                <a:latin typeface="Bahnschrift SemiBold SemiConden" pitchFamily="34" charset="0"/>
              </a:rPr>
              <a:t> человек</a:t>
            </a:r>
            <a:endParaRPr lang="ru-RU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Condensed" pitchFamily="34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ahnschrift SemiBold Condens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ahnschrift SemiBold SemiConden" pitchFamily="34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ahnschrift SemiBold SemiConden" pitchFamily="34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ahnschrift SemiBold SemiConden" pitchFamily="34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8" y="692696"/>
            <a:ext cx="948158" cy="980728"/>
          </a:xfrm>
          <a:prstGeom prst="rect">
            <a:avLst/>
          </a:prstGeom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420888"/>
            <a:ext cx="7164288" cy="5328592"/>
          </a:xfrm>
          <a:prstGeom prst="rect">
            <a:avLst/>
          </a:prstGeom>
        </p:spPr>
      </p:pic>
      <p:pic>
        <p:nvPicPr>
          <p:cNvPr id="15" name="Рисунок 14" descr="село1.jpg"/>
          <p:cNvPicPr>
            <a:picLocks noChangeAspect="1"/>
          </p:cNvPicPr>
          <p:nvPr/>
        </p:nvPicPr>
        <p:blipFill>
          <a:blip r:embed="rId13" cstate="print"/>
          <a:srcRect l="11765" t="16609" r="17647" b="11419"/>
          <a:stretch>
            <a:fillRect/>
          </a:stretch>
        </p:blipFill>
        <p:spPr>
          <a:xfrm>
            <a:off x="7452320" y="3068960"/>
            <a:ext cx="1080120" cy="117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8 795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777,56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807,1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839,38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872,96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907,88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34 263,8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35 565,3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36 987,9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38 467,4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40 006,1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39,73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43,52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охрана 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2698949" cy="1800199"/>
          </a:xfrm>
          <a:prstGeom prst="rect">
            <a:avLst/>
          </a:prstGeom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     Филиал ПАО «Газпром»                                                                                                                «Главное управление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охраны ПАО «Газпром»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Основными видами деятельности предприятия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являются охрана продукции, охрана  объектов и  имущества, необходимых для ее транспортировки и хранения, охрана персонала.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40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4,8 %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в текущем году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25,8 процента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8" y="404664"/>
            <a:ext cx="1451992" cy="145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23673</TotalTime>
  <Words>6834</Words>
  <Application>Microsoft Office PowerPoint</Application>
  <PresentationFormat>Экран (4:3)</PresentationFormat>
  <Paragraphs>1817</Paragraphs>
  <Slides>66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9" baseType="lpstr">
      <vt:lpstr>Arial Unicode MS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3203</cp:revision>
  <dcterms:modified xsi:type="dcterms:W3CDTF">2021-12-09T07:48:29Z</dcterms:modified>
</cp:coreProperties>
</file>