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2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3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4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1"/>
  </p:notesMasterIdLst>
  <p:handoutMasterIdLst>
    <p:handoutMasterId r:id="rId72"/>
  </p:handoutMasterIdLst>
  <p:sldIdLst>
    <p:sldId id="361" r:id="rId2"/>
    <p:sldId id="411" r:id="rId3"/>
    <p:sldId id="413" r:id="rId4"/>
    <p:sldId id="363" r:id="rId5"/>
    <p:sldId id="452" r:id="rId6"/>
    <p:sldId id="438" r:id="rId7"/>
    <p:sldId id="470" r:id="rId8"/>
    <p:sldId id="381" r:id="rId9"/>
    <p:sldId id="485" r:id="rId10"/>
    <p:sldId id="480" r:id="rId11"/>
    <p:sldId id="382" r:id="rId12"/>
    <p:sldId id="440" r:id="rId13"/>
    <p:sldId id="347" r:id="rId14"/>
    <p:sldId id="441" r:id="rId15"/>
    <p:sldId id="443" r:id="rId16"/>
    <p:sldId id="435" r:id="rId17"/>
    <p:sldId id="385" r:id="rId18"/>
    <p:sldId id="437" r:id="rId19"/>
    <p:sldId id="490" r:id="rId20"/>
    <p:sldId id="483" r:id="rId21"/>
    <p:sldId id="444" r:id="rId22"/>
    <p:sldId id="445" r:id="rId23"/>
    <p:sldId id="448" r:id="rId24"/>
    <p:sldId id="449" r:id="rId25"/>
    <p:sldId id="450" r:id="rId26"/>
    <p:sldId id="451" r:id="rId27"/>
    <p:sldId id="369" r:id="rId28"/>
    <p:sldId id="454" r:id="rId29"/>
    <p:sldId id="491" r:id="rId30"/>
    <p:sldId id="455" r:id="rId31"/>
    <p:sldId id="456" r:id="rId32"/>
    <p:sldId id="457" r:id="rId33"/>
    <p:sldId id="458" r:id="rId34"/>
    <p:sldId id="433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378" r:id="rId43"/>
    <p:sldId id="484" r:id="rId44"/>
    <p:sldId id="489" r:id="rId45"/>
    <p:sldId id="462" r:id="rId46"/>
    <p:sldId id="395" r:id="rId47"/>
    <p:sldId id="418" r:id="rId48"/>
    <p:sldId id="419" r:id="rId49"/>
    <p:sldId id="420" r:id="rId50"/>
    <p:sldId id="421" r:id="rId51"/>
    <p:sldId id="422" r:id="rId52"/>
    <p:sldId id="424" r:id="rId53"/>
    <p:sldId id="423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72" r:id="rId62"/>
    <p:sldId id="473" r:id="rId63"/>
    <p:sldId id="474" r:id="rId64"/>
    <p:sldId id="475" r:id="rId65"/>
    <p:sldId id="487" r:id="rId66"/>
    <p:sldId id="492" r:id="rId67"/>
    <p:sldId id="488" r:id="rId68"/>
    <p:sldId id="468" r:id="rId69"/>
    <p:sldId id="469" r:id="rId70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363"/>
            <p14:sldId id="452"/>
            <p14:sldId id="438"/>
            <p14:sldId id="470"/>
            <p14:sldId id="381"/>
            <p14:sldId id="485"/>
            <p14:sldId id="480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90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91"/>
            <p14:sldId id="455"/>
            <p14:sldId id="456"/>
            <p14:sldId id="457"/>
            <p14:sldId id="458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378"/>
            <p14:sldId id="484"/>
            <p14:sldId id="489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1"/>
            <p14:sldId id="422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92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00000"/>
    <a:srgbClr val="993300"/>
    <a:srgbClr val="FF0000"/>
    <a:srgbClr val="66FF99"/>
    <a:srgbClr val="CC9900"/>
    <a:srgbClr val="0000FF"/>
    <a:srgbClr val="009999"/>
    <a:srgbClr val="006666"/>
    <a:srgbClr val="9F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782" autoAdjust="0"/>
  </p:normalViewPr>
  <p:slideViewPr>
    <p:cSldViewPr>
      <p:cViewPr varScale="1">
        <p:scale>
          <a:sx n="109" d="100"/>
          <a:sy n="109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6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99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13336018220514"/>
          <c:y val="5.1988383707088803E-2"/>
          <c:w val="0.45368425499018628"/>
          <c:h val="0.86995840573563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6801512"/>
        <c:axId val="306800336"/>
        <c:axId val="0"/>
      </c:bar3DChart>
      <c:catAx>
        <c:axId val="306801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6800336"/>
        <c:crosses val="autoZero"/>
        <c:auto val="1"/>
        <c:lblAlgn val="ctr"/>
        <c:lblOffset val="100"/>
        <c:noMultiLvlLbl val="0"/>
      </c:catAx>
      <c:valAx>
        <c:axId val="3068003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306801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516"/>
          <c:h val="0.36859359393599478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42833.5</c:v>
                </c:pt>
                <c:pt idx="1">
                  <c:v>176533.9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645.6</c:v>
                </c:pt>
                <c:pt idx="1">
                  <c:v>280023.5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671.5</c:v>
                </c:pt>
                <c:pt idx="1">
                  <c:v>222873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240593</c:v>
                </c:pt>
                <c:pt idx="1">
                  <c:v>40076.1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182235.6</c:v>
                </c:pt>
                <c:pt idx="1">
                  <c:v>41308.9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01"/>
          <c:y val="0.121094183979558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40178.800000000003</c:v>
                </c:pt>
                <c:pt idx="1">
                  <c:v>37955.4</c:v>
                </c:pt>
                <c:pt idx="2">
                  <c:v>40076.1</c:v>
                </c:pt>
                <c:pt idx="3">
                  <c:v>41308.9</c:v>
                </c:pt>
                <c:pt idx="4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0928464"/>
        <c:axId val="310930032"/>
      </c:barChart>
      <c:catAx>
        <c:axId val="31092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0930032"/>
        <c:crosses val="autoZero"/>
        <c:auto val="1"/>
        <c:lblAlgn val="ctr"/>
        <c:lblOffset val="100"/>
        <c:noMultiLvlLbl val="0"/>
      </c:catAx>
      <c:valAx>
        <c:axId val="310930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0928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812"/>
          <c:h val="0.8312989377991867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38036.699999999997</c:v>
                </c:pt>
                <c:pt idx="2" formatCode="General">
                  <c:v>40076.1</c:v>
                </c:pt>
                <c:pt idx="3">
                  <c:v>41308.9</c:v>
                </c:pt>
                <c:pt idx="4" formatCode="General">
                  <c:v>43531.7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926504"/>
        <c:axId val="310926896"/>
      </c:lineChart>
      <c:catAx>
        <c:axId val="310926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0926896"/>
        <c:crosses val="autoZero"/>
        <c:auto val="1"/>
        <c:lblAlgn val="ctr"/>
        <c:lblOffset val="100"/>
        <c:noMultiLvlLbl val="0"/>
      </c:catAx>
      <c:valAx>
        <c:axId val="310926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0926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2266869337750353"/>
          <c:y val="0.204123363397332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998613790386927"/>
          <c:y val="0.27871818956142919"/>
          <c:w val="0.74992993202775893"/>
          <c:h val="0.674257071794894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19677</c:v>
                </c:pt>
                <c:pt idx="1">
                  <c:v>-15777.4</c:v>
                </c:pt>
                <c:pt idx="2">
                  <c:v>3100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466584"/>
        <c:axId val="307468936"/>
      </c:lineChart>
      <c:catAx>
        <c:axId val="307466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7468936"/>
        <c:crosses val="autoZero"/>
        <c:auto val="1"/>
        <c:lblAlgn val="ctr"/>
        <c:lblOffset val="100"/>
        <c:noMultiLvlLbl val="0"/>
      </c:catAx>
      <c:valAx>
        <c:axId val="30746893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746658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067776"/>
        <c:axId val="310069736"/>
      </c:barChart>
      <c:catAx>
        <c:axId val="31006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0069736"/>
        <c:crosses val="autoZero"/>
        <c:auto val="1"/>
        <c:lblAlgn val="ctr"/>
        <c:lblOffset val="100"/>
        <c:noMultiLvlLbl val="0"/>
      </c:catAx>
      <c:valAx>
        <c:axId val="3100697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0067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12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066600"/>
        <c:axId val="309984784"/>
      </c:lineChart>
      <c:catAx>
        <c:axId val="3100666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9984784"/>
        <c:crosses val="autoZero"/>
        <c:auto val="1"/>
        <c:lblAlgn val="ctr"/>
        <c:lblOffset val="100"/>
        <c:noMultiLvlLbl val="0"/>
      </c:catAx>
      <c:valAx>
        <c:axId val="309984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0066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35209.9</c:v>
                </c:pt>
                <c:pt idx="1">
                  <c:v>4866.2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36990.199999999997</c:v>
                </c:pt>
                <c:pt idx="1">
                  <c:v>4318.7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38972</c:v>
                </c:pt>
                <c:pt idx="1">
                  <c:v>4559.7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65E-3"/>
          <c:y val="3.9817242528608007E-2"/>
          <c:w val="0.86866848515688655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3586.6</c:v>
                </c:pt>
                <c:pt idx="1">
                  <c:v>2464</c:v>
                </c:pt>
                <c:pt idx="2">
                  <c:v>773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91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15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66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412.1</c:v>
                </c:pt>
                <c:pt idx="1">
                  <c:v>459.9</c:v>
                </c:pt>
                <c:pt idx="2">
                  <c:v>1823.7</c:v>
                </c:pt>
                <c:pt idx="3">
                  <c:v>1896.6</c:v>
                </c:pt>
                <c:pt idx="4">
                  <c:v>1972.5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783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222895461757675E-3"/>
                  <c:y val="-2.7435223246799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3.2138373514054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61144773087919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6014331740917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22.6</c:v>
                </c:pt>
                <c:pt idx="1">
                  <c:v>54.1</c:v>
                </c:pt>
                <c:pt idx="2">
                  <c:v>56.2</c:v>
                </c:pt>
                <c:pt idx="3">
                  <c:v>58.4</c:v>
                </c:pt>
                <c:pt idx="4">
                  <c:v>60.9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6600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1046.3</c:v>
                </c:pt>
                <c:pt idx="3">
                  <c:v>1150.9000000000001</c:v>
                </c:pt>
                <c:pt idx="4">
                  <c:v>1266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09986352"/>
        <c:axId val="309988704"/>
      </c:barChart>
      <c:catAx>
        <c:axId val="309986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09988704"/>
        <c:crosses val="autoZero"/>
        <c:auto val="1"/>
        <c:lblAlgn val="ctr"/>
        <c:lblOffset val="100"/>
        <c:tickMarkSkip val="1"/>
        <c:noMultiLvlLbl val="0"/>
      </c:catAx>
      <c:valAx>
        <c:axId val="30998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9986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54176173870354E-3"/>
          <c:y val="4.0126617875791581E-2"/>
          <c:w val="0.98695152490563742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4021.3</c:v>
                </c:pt>
                <c:pt idx="1">
                  <c:v>2978</c:v>
                </c:pt>
                <c:pt idx="2">
                  <c:v>3699.2</c:v>
                </c:pt>
                <c:pt idx="3">
                  <c:v>3105.9</c:v>
                </c:pt>
                <c:pt idx="4">
                  <c:v>3299.4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988312"/>
        <c:axId val="309987136"/>
      </c:lineChart>
      <c:catAx>
        <c:axId val="3099883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9987136"/>
        <c:crosses val="autoZero"/>
        <c:auto val="1"/>
        <c:lblAlgn val="ctr"/>
        <c:lblOffset val="100"/>
        <c:noMultiLvlLbl val="0"/>
      </c:catAx>
      <c:valAx>
        <c:axId val="309987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9988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3699.2</c:v>
                </c:pt>
                <c:pt idx="1">
                  <c:v>36376.9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3105.9</c:v>
                </c:pt>
                <c:pt idx="1">
                  <c:v>38203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3299.4</c:v>
                </c:pt>
                <c:pt idx="1">
                  <c:v>40232.300000000003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2E-2"/>
          <c:w val="0.84797419628271764"/>
          <c:h val="0.82476783625349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3100</c:v>
                </c:pt>
                <c:pt idx="1">
                  <c:v>-3100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6802296"/>
        <c:axId val="309075176"/>
      </c:lineChart>
      <c:catAx>
        <c:axId val="306802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9075176"/>
        <c:crosses val="autoZero"/>
        <c:auto val="1"/>
        <c:lblAlgn val="ctr"/>
        <c:lblOffset val="100"/>
        <c:noMultiLvlLbl val="0"/>
      </c:catAx>
      <c:valAx>
        <c:axId val="30907517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6802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983216"/>
        <c:axId val="309981256"/>
      </c:barChart>
      <c:catAx>
        <c:axId val="309983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9981256"/>
        <c:crosses val="autoZero"/>
        <c:auto val="1"/>
        <c:lblAlgn val="ctr"/>
        <c:lblOffset val="100"/>
        <c:noMultiLvlLbl val="0"/>
      </c:catAx>
      <c:valAx>
        <c:axId val="3099812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998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93"/>
          <c:w val="0.93587393423522769"/>
          <c:h val="0.81103290110622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984000"/>
        <c:axId val="309984392"/>
      </c:lineChart>
      <c:catAx>
        <c:axId val="309984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9984392"/>
        <c:crosses val="autoZero"/>
        <c:auto val="1"/>
        <c:lblAlgn val="ctr"/>
        <c:lblOffset val="100"/>
        <c:noMultiLvlLbl val="0"/>
      </c:catAx>
      <c:valAx>
        <c:axId val="309984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9984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493.6</c:v>
                </c:pt>
                <c:pt idx="1">
                  <c:v>39582.5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513.29999999999995</c:v>
                </c:pt>
                <c:pt idx="1">
                  <c:v>40795.599999999999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533.79999999999995</c:v>
                </c:pt>
                <c:pt idx="1">
                  <c:v>42997.9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931,6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2720536"/>
        <c:axId val="312721320"/>
      </c:barChart>
      <c:catAx>
        <c:axId val="312720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12721320"/>
        <c:crosses val="autoZero"/>
        <c:auto val="1"/>
        <c:lblAlgn val="ctr"/>
        <c:lblOffset val="100"/>
        <c:noMultiLvlLbl val="0"/>
      </c:catAx>
      <c:valAx>
        <c:axId val="312721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2720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718968"/>
        <c:axId val="312722104"/>
      </c:lineChart>
      <c:catAx>
        <c:axId val="312718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2722104"/>
        <c:crosses val="autoZero"/>
        <c:auto val="1"/>
        <c:lblAlgn val="ctr"/>
        <c:lblOffset val="100"/>
        <c:noMultiLvlLbl val="0"/>
      </c:catAx>
      <c:valAx>
        <c:axId val="312722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2718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274879.09999999998</c:v>
                </c:pt>
                <c:pt idx="3">
                  <c:v>194710.8</c:v>
                </c:pt>
                <c:pt idx="4">
                  <c:v>241943.6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2724848"/>
        <c:axId val="312722888"/>
      </c:barChart>
      <c:catAx>
        <c:axId val="31272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2722888"/>
        <c:crosses val="autoZero"/>
        <c:auto val="1"/>
        <c:lblAlgn val="ctr"/>
        <c:lblOffset val="100"/>
        <c:noMultiLvlLbl val="0"/>
      </c:catAx>
      <c:valAx>
        <c:axId val="3127228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2724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579E-4"/>
          <c:y val="5.4061354293967329E-2"/>
          <c:w val="0.99974488431326558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274879.09999999998</c:v>
                </c:pt>
                <c:pt idx="3">
                  <c:v>194710.8</c:v>
                </c:pt>
                <c:pt idx="4">
                  <c:v>241943.6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388880"/>
        <c:axId val="308391232"/>
      </c:lineChart>
      <c:catAx>
        <c:axId val="30838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8391232"/>
        <c:crosses val="autoZero"/>
        <c:auto val="1"/>
        <c:lblAlgn val="ctr"/>
        <c:lblOffset val="100"/>
        <c:noMultiLvlLbl val="0"/>
      </c:catAx>
      <c:valAx>
        <c:axId val="3083912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8388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9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89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891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12677.45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9074784"/>
        <c:axId val="309074392"/>
      </c:lineChart>
      <c:catAx>
        <c:axId val="309074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309074392"/>
        <c:crosses val="autoZero"/>
        <c:auto val="1"/>
        <c:lblAlgn val="ctr"/>
        <c:lblOffset val="100"/>
        <c:noMultiLvlLbl val="0"/>
      </c:catAx>
      <c:valAx>
        <c:axId val="30907439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30907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298</a:t>
                    </a:r>
                    <a:r>
                      <a:rPr lang="en-US" baseline="0" dirty="0" smtClean="0"/>
                      <a:t> 562,1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330732.59999999998</c:v>
                </c:pt>
                <c:pt idx="3">
                  <c:v>232919.7</c:v>
                </c:pt>
                <c:pt idx="4">
                  <c:v>285475.3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337840"/>
        <c:axId val="315336272"/>
      </c:barChart>
      <c:catAx>
        <c:axId val="31533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5336272"/>
        <c:crosses val="autoZero"/>
        <c:auto val="1"/>
        <c:lblAlgn val="ctr"/>
        <c:lblOffset val="100"/>
        <c:noMultiLvlLbl val="0"/>
      </c:catAx>
      <c:valAx>
        <c:axId val="315336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5337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862E-2"/>
          <c:y val="0.45089226197089244"/>
          <c:w val="0.9562639473529004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330732.59999999998</c:v>
                </c:pt>
                <c:pt idx="3">
                  <c:v>232919.7</c:v>
                </c:pt>
                <c:pt idx="4">
                  <c:v>285475.3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5338232"/>
        <c:axId val="315334704"/>
      </c:lineChart>
      <c:catAx>
        <c:axId val="315338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5334704"/>
        <c:crosses val="autoZero"/>
        <c:auto val="1"/>
        <c:lblAlgn val="ctr"/>
        <c:lblOffset val="100"/>
        <c:noMultiLvlLbl val="0"/>
      </c:catAx>
      <c:valAx>
        <c:axId val="3153347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5338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14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36230.699999999997</c:v>
                </c:pt>
                <c:pt idx="1">
                  <c:v>29311.3</c:v>
                </c:pt>
                <c:pt idx="2">
                  <c:v>29553.5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5335096"/>
        <c:axId val="315335488"/>
      </c:barChart>
      <c:catAx>
        <c:axId val="315335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15335488"/>
        <c:crosses val="autoZero"/>
        <c:auto val="1"/>
        <c:lblAlgn val="ctr"/>
        <c:lblOffset val="100"/>
        <c:noMultiLvlLbl val="0"/>
      </c:catAx>
      <c:valAx>
        <c:axId val="3153354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5335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35602.400000000001</c:v>
                </c:pt>
                <c:pt idx="1">
                  <c:v>277946.5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28811.200000000001</c:v>
                </c:pt>
                <c:pt idx="1">
                  <c:v>191633.3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33E-2"/>
          <c:y val="0.2480675758249084"/>
          <c:w val="0.887550348436227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36230.699999999997</c:v>
                </c:pt>
                <c:pt idx="1">
                  <c:v>29311.3</c:v>
                </c:pt>
                <c:pt idx="2">
                  <c:v>29553.5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444920"/>
        <c:axId val="312445704"/>
      </c:lineChart>
      <c:catAx>
        <c:axId val="312444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2445704"/>
        <c:crosses val="autoZero"/>
        <c:auto val="1"/>
        <c:lblAlgn val="ctr"/>
        <c:lblOffset val="100"/>
        <c:noMultiLvlLbl val="0"/>
      </c:catAx>
      <c:valAx>
        <c:axId val="3124457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2444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31927641568096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176932.2</c:v>
                </c:pt>
                <c:pt idx="1">
                  <c:v>155279.1</c:v>
                </c:pt>
                <c:pt idx="2">
                  <c:v>154765.4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2444136"/>
        <c:axId val="312444528"/>
      </c:barChart>
      <c:catAx>
        <c:axId val="312444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312444528"/>
        <c:crosses val="autoZero"/>
        <c:auto val="1"/>
        <c:lblAlgn val="ctr"/>
        <c:lblOffset val="100"/>
        <c:noMultiLvlLbl val="0"/>
      </c:catAx>
      <c:valAx>
        <c:axId val="312444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2444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174564.9</c:v>
                </c:pt>
                <c:pt idx="1">
                  <c:v>138984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143385.79999999999</c:v>
                </c:pt>
                <c:pt idx="1">
                  <c:v>77058.7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10412.200000000004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791824"/>
        <c:axId val="306792216"/>
        <c:axId val="0"/>
      </c:bar3DChart>
      <c:catAx>
        <c:axId val="30679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6792216"/>
        <c:crosses val="autoZero"/>
        <c:auto val="1"/>
        <c:lblAlgn val="ctr"/>
        <c:lblOffset val="100"/>
        <c:noMultiLvlLbl val="0"/>
      </c:catAx>
      <c:valAx>
        <c:axId val="306792216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6791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139239.4</c:v>
                </c:pt>
                <c:pt idx="1">
                  <c:v>80128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81763464189862E-4"/>
          <c:y val="0.21093708886147153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176932.2</c:v>
                </c:pt>
                <c:pt idx="1">
                  <c:v>155279.1</c:v>
                </c:pt>
                <c:pt idx="2">
                  <c:v>154765.4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468544"/>
        <c:axId val="307467760"/>
      </c:lineChart>
      <c:catAx>
        <c:axId val="307468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7467760"/>
        <c:crosses val="autoZero"/>
        <c:auto val="1"/>
        <c:lblAlgn val="ctr"/>
        <c:lblOffset val="100"/>
        <c:noMultiLvlLbl val="0"/>
      </c:catAx>
      <c:valAx>
        <c:axId val="307467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746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50952.7</c:v>
                </c:pt>
                <c:pt idx="1">
                  <c:v>232816.4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43702</c:v>
                </c:pt>
                <c:pt idx="1">
                  <c:v>176742.5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43961.5</c:v>
                </c:pt>
                <c:pt idx="1">
                  <c:v>175405.9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852.1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15560.3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224088"/>
        <c:axId val="304224480"/>
        <c:axId val="0"/>
      </c:bar3DChart>
      <c:catAx>
        <c:axId val="30422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224480"/>
        <c:crosses val="autoZero"/>
        <c:auto val="1"/>
        <c:lblAlgn val="ctr"/>
        <c:lblOffset val="100"/>
        <c:noMultiLvlLbl val="0"/>
      </c:catAx>
      <c:valAx>
        <c:axId val="304224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224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38"/>
          <c:y val="0.27091808175160392"/>
          <c:w val="0.30393235439965094"/>
          <c:h val="0.53914575730902281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843.7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15406.2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32808"/>
        <c:axId val="311431632"/>
        <c:axId val="0"/>
      </c:bar3DChart>
      <c:catAx>
        <c:axId val="311432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1431632"/>
        <c:crosses val="autoZero"/>
        <c:auto val="1"/>
        <c:lblAlgn val="ctr"/>
        <c:lblOffset val="100"/>
        <c:noMultiLvlLbl val="0"/>
      </c:catAx>
      <c:valAx>
        <c:axId val="3114316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1432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05"/>
          <c:y val="0.27091808175160403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05070168355412E-2"/>
          <c:y val="3.5273858460171545E-2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34927.699999999997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10729.6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1008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17929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32416"/>
        <c:axId val="311432024"/>
        <c:axId val="0"/>
      </c:bar3DChart>
      <c:catAx>
        <c:axId val="311432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1432024"/>
        <c:crosses val="autoZero"/>
        <c:auto val="1"/>
        <c:lblAlgn val="ctr"/>
        <c:lblOffset val="100"/>
        <c:noMultiLvlLbl val="0"/>
      </c:catAx>
      <c:valAx>
        <c:axId val="311432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143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761"/>
          <c:y val="0.27091808175160426"/>
          <c:w val="7.8093626453430071E-2"/>
          <c:h val="0.5626615561234011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0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326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61E-3"/>
                  <c:y val="-0.39575307736088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15485.2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426960"/>
        <c:axId val="154423824"/>
      </c:barChart>
      <c:catAx>
        <c:axId val="15442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54423824"/>
        <c:crosses val="autoZero"/>
        <c:auto val="1"/>
        <c:lblAlgn val="ctr"/>
        <c:lblOffset val="100"/>
        <c:noMultiLvlLbl val="0"/>
      </c:catAx>
      <c:valAx>
        <c:axId val="154423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4426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15453.3</c:v>
                </c:pt>
                <c:pt idx="1">
                  <c:v>268315.8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  <a:latin typeface="Arial Rounded MT Bold" pitchFamily="34" charset="0"/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36353.699999999997</c:v>
                </c:pt>
                <c:pt idx="1">
                  <c:v>260148.6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937.9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975.4</c:v>
                </c:pt>
                <c:pt idx="1">
                  <c:v>218392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6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15485.2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681744"/>
        <c:axId val="309680176"/>
      </c:lineChart>
      <c:catAx>
        <c:axId val="309681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9680176"/>
        <c:crosses val="autoZero"/>
        <c:auto val="1"/>
        <c:lblAlgn val="ctr"/>
        <c:lblOffset val="100"/>
        <c:noMultiLvlLbl val="0"/>
      </c:catAx>
      <c:valAx>
        <c:axId val="3096801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968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22378.9</c:v>
                </c:pt>
                <c:pt idx="1">
                  <c:v>261390.2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218587.1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18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22378.9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330732.59999999998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939552"/>
        <c:axId val="153943864"/>
        <c:axId val="0"/>
      </c:bar3DChart>
      <c:catAx>
        <c:axId val="15393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943864"/>
        <c:crosses val="autoZero"/>
        <c:auto val="1"/>
        <c:lblAlgn val="ctr"/>
        <c:lblOffset val="100"/>
        <c:noMultiLvlLbl val="0"/>
      </c:catAx>
      <c:valAx>
        <c:axId val="153943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93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486"/>
          <c:w val="6.7431244321407194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52E-3"/>
                  <c:y val="3.7411668063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232919.7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943080"/>
        <c:axId val="153943472"/>
        <c:axId val="0"/>
      </c:bar3DChart>
      <c:catAx>
        <c:axId val="153943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943472"/>
        <c:crosses val="autoZero"/>
        <c:auto val="1"/>
        <c:lblAlgn val="ctr"/>
        <c:lblOffset val="100"/>
        <c:noMultiLvlLbl val="0"/>
      </c:catAx>
      <c:valAx>
        <c:axId val="1539434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943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016"/>
          <c:y val="0.28844196522967486"/>
          <c:w val="9.7911810240290095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02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285475.3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939944"/>
        <c:axId val="153940728"/>
        <c:axId val="0"/>
      </c:bar3DChart>
      <c:catAx>
        <c:axId val="153939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940728"/>
        <c:crosses val="autoZero"/>
        <c:auto val="1"/>
        <c:lblAlgn val="ctr"/>
        <c:lblOffset val="100"/>
        <c:noMultiLvlLbl val="0"/>
      </c:catAx>
      <c:valAx>
        <c:axId val="153940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939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253"/>
          <c:y val="0.29982062924908609"/>
          <c:w val="0.29936894378555096"/>
          <c:h val="0.42311606954066477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246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48720512535648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88208717549902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3811.1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544E-3"/>
                  <c:y val="0.2492174782512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7821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57952820057031E-2"/>
                  <c:y val="3.595252701390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2606.3000000000002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23280"/>
        <c:axId val="312717792"/>
        <c:axId val="0"/>
      </c:bar3DChart>
      <c:catAx>
        <c:axId val="31272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12717792"/>
        <c:crosses val="autoZero"/>
        <c:auto val="1"/>
        <c:lblAlgn val="ctr"/>
        <c:lblOffset val="100"/>
        <c:noMultiLvlLbl val="0"/>
      </c:catAx>
      <c:valAx>
        <c:axId val="312717792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312723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847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</c:v>
                </c:pt>
                <c:pt idx="1">
                  <c:v>294819.3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19E-2"/>
          <c:w val="0.91027972953321346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>
                        <a:solidFill>
                          <a:srgbClr val="000066"/>
                        </a:solidFill>
                      </a:rPr>
                      <a:t>258 893,7</a:t>
                    </a: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287 623,8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383,3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224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312,3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677933707456174E-3"/>
                  <c:y val="1.21633994690245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527,7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258893.7</c:v>
                </c:pt>
                <c:pt idx="1">
                  <c:v>287623.8</c:v>
                </c:pt>
                <c:pt idx="2">
                  <c:v>321383.3</c:v>
                </c:pt>
                <c:pt idx="3">
                  <c:v>224312.3</c:v>
                </c:pt>
                <c:pt idx="4">
                  <c:v>274527.7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54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065,1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41E-2"/>
                  <c:y val="-9.007069137911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490,5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290315529530142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349,3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17993303363763E-2"/>
                  <c:y val="-8.88775768209662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607,4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58E-2"/>
                  <c:y val="-9.334259794888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11 155,6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8065.1</c:v>
                </c:pt>
                <c:pt idx="1">
                  <c:v>12490.5</c:v>
                </c:pt>
                <c:pt idx="2">
                  <c:v>9349.2999999999993</c:v>
                </c:pt>
                <c:pt idx="3">
                  <c:v>8607.4</c:v>
                </c:pt>
                <c:pt idx="4">
                  <c:v>11155.6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305464752"/>
        <c:axId val="310211808"/>
        <c:axId val="0"/>
      </c:bar3DChart>
      <c:catAx>
        <c:axId val="305464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310211808"/>
        <c:crosses val="autoZero"/>
        <c:auto val="1"/>
        <c:lblAlgn val="ctr"/>
        <c:lblOffset val="100"/>
        <c:noMultiLvlLbl val="0"/>
      </c:catAx>
      <c:valAx>
        <c:axId val="31021180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30546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33104792304519"/>
          <c:y val="1.671103028625235E-2"/>
          <c:w val="0.76957314137634214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795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</a:t>
                    </a:r>
                    <a:r>
                      <a:rPr lang="en-US" baseline="0" dirty="0" smtClean="0"/>
                      <a:t> 909,3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25909.3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737FF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17404.900000000001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599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17575.599999999999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33200"/>
        <c:axId val="315333592"/>
        <c:axId val="0"/>
      </c:bar3DChart>
      <c:catAx>
        <c:axId val="31533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5333592"/>
        <c:crosses val="autoZero"/>
        <c:auto val="1"/>
        <c:lblAlgn val="ctr"/>
        <c:lblOffset val="100"/>
        <c:noMultiLvlLbl val="0"/>
      </c:catAx>
      <c:valAx>
        <c:axId val="3153335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5333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63"/>
          <c:y val="0.52885443284079581"/>
          <c:w val="0.18787938545562297"/>
          <c:h val="0.159104387462426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06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28500.3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6406.5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6459.9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32024"/>
        <c:axId val="315332416"/>
        <c:axId val="0"/>
      </c:bar3DChart>
      <c:catAx>
        <c:axId val="315332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5332416"/>
        <c:crosses val="autoZero"/>
        <c:auto val="1"/>
        <c:lblAlgn val="ctr"/>
        <c:lblOffset val="100"/>
        <c:noMultiLvlLbl val="0"/>
      </c:catAx>
      <c:valAx>
        <c:axId val="3153324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5332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441"/>
          <c:w val="0.17824338312804686"/>
          <c:h val="0.2091928057376342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29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181538.4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152440.29999999999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51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146726.20000000001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248216"/>
        <c:axId val="304245864"/>
        <c:axId val="0"/>
      </c:bar3DChart>
      <c:catAx>
        <c:axId val="304248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245864"/>
        <c:crosses val="autoZero"/>
        <c:auto val="1"/>
        <c:lblAlgn val="ctr"/>
        <c:lblOffset val="100"/>
        <c:noMultiLvlLbl val="0"/>
      </c:catAx>
      <c:valAx>
        <c:axId val="304245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2482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85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69532.2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47560.5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2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53058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249392"/>
        <c:axId val="304247432"/>
        <c:axId val="0"/>
      </c:bar3DChart>
      <c:catAx>
        <c:axId val="304249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247432"/>
        <c:crosses val="autoZero"/>
        <c:auto val="1"/>
        <c:lblAlgn val="ctr"/>
        <c:lblOffset val="100"/>
        <c:noMultiLvlLbl val="0"/>
      </c:catAx>
      <c:valAx>
        <c:axId val="3042474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2493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873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0.21075988511218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248608"/>
        <c:axId val="304247824"/>
        <c:axId val="0"/>
      </c:bar3DChart>
      <c:catAx>
        <c:axId val="30424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247824"/>
        <c:crosses val="autoZero"/>
        <c:auto val="1"/>
        <c:lblAlgn val="ctr"/>
        <c:lblOffset val="100"/>
        <c:noMultiLvlLbl val="0"/>
      </c:catAx>
      <c:valAx>
        <c:axId val="304247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24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869"/>
          <c:y val="0.41721605831591357"/>
          <c:w val="0.1642069116360455"/>
          <c:h val="0.151386432259563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174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125048"/>
        <c:axId val="312125440"/>
        <c:axId val="0"/>
      </c:bar3DChart>
      <c:catAx>
        <c:axId val="312125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125440"/>
        <c:crosses val="autoZero"/>
        <c:auto val="1"/>
        <c:lblAlgn val="ctr"/>
        <c:lblOffset val="100"/>
        <c:noMultiLvlLbl val="0"/>
      </c:catAx>
      <c:valAx>
        <c:axId val="312125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125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9717272468784299E-2"/>
                  <c:y val="-3.153002840954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124264"/>
        <c:axId val="312124656"/>
        <c:axId val="0"/>
      </c:bar3DChart>
      <c:catAx>
        <c:axId val="312124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124656"/>
        <c:crosses val="autoZero"/>
        <c:auto val="1"/>
        <c:lblAlgn val="ctr"/>
        <c:lblOffset val="100"/>
        <c:noMultiLvlLbl val="0"/>
      </c:catAx>
      <c:valAx>
        <c:axId val="3121246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124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486"/>
          <c:w val="0.20443098914935587"/>
          <c:h val="0.216182603642330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123088"/>
        <c:axId val="318914648"/>
        <c:axId val="0"/>
      </c:bar3DChart>
      <c:catAx>
        <c:axId val="31212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8914648"/>
        <c:crosses val="autoZero"/>
        <c:auto val="1"/>
        <c:lblAlgn val="ctr"/>
        <c:lblOffset val="100"/>
        <c:noMultiLvlLbl val="0"/>
      </c:catAx>
      <c:valAx>
        <c:axId val="318914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12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38"/>
          <c:y val="0.26843915602846774"/>
          <c:w val="0.20443098914935584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1659386773789292E-2"/>
                  <c:y val="-7.677779392033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37E-3"/>
                  <c:y val="-2.984711100476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8917000"/>
        <c:axId val="318915432"/>
        <c:axId val="0"/>
      </c:bar3DChart>
      <c:catAx>
        <c:axId val="318917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8915432"/>
        <c:crosses val="autoZero"/>
        <c:auto val="1"/>
        <c:lblAlgn val="ctr"/>
        <c:lblOffset val="100"/>
        <c:noMultiLvlLbl val="0"/>
      </c:catAx>
      <c:valAx>
        <c:axId val="3189154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8917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02"/>
          <c:y val="0.26843915602846774"/>
          <c:w val="0.20443098914935587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660033"/>
                </a:solidFill>
              </a:defRPr>
            </a:pPr>
            <a:r>
              <a:rPr lang="ru-RU" sz="1000" b="0" dirty="0" smtClean="0">
                <a:solidFill>
                  <a:srgbClr val="660033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33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258465.6</c:v>
                </c:pt>
                <c:pt idx="1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0224331799390708E-2"/>
                  <c:y val="-5.260236424808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8917392"/>
        <c:axId val="318917784"/>
        <c:axId val="0"/>
      </c:bar3DChart>
      <c:catAx>
        <c:axId val="318917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8917784"/>
        <c:crosses val="autoZero"/>
        <c:auto val="1"/>
        <c:lblAlgn val="ctr"/>
        <c:lblOffset val="100"/>
        <c:noMultiLvlLbl val="0"/>
      </c:catAx>
      <c:valAx>
        <c:axId val="318917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8917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168"/>
          <c:y val="0.26843915602846774"/>
          <c:w val="0.21061938537043881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796773065049E-2"/>
                  <c:y val="0.32385055517238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8915040"/>
        <c:axId val="318918960"/>
        <c:axId val="0"/>
      </c:bar3DChart>
      <c:catAx>
        <c:axId val="31891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8918960"/>
        <c:crosses val="autoZero"/>
        <c:auto val="1"/>
        <c:lblAlgn val="ctr"/>
        <c:lblOffset val="100"/>
        <c:noMultiLvlLbl val="0"/>
      </c:catAx>
      <c:valAx>
        <c:axId val="31891896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8915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18"/>
          <c:y val="0.26843915602846774"/>
          <c:w val="0.21458267386723842"/>
          <c:h val="0.228134117277534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33FF"/>
            </a:solidFill>
          </c:spPr>
          <c:invertIfNegative val="0"/>
          <c:dLbls>
            <c:dLbl>
              <c:idx val="0"/>
              <c:layout>
                <c:manualLayout>
                  <c:x val="1.8896709889377469E-2"/>
                  <c:y val="0.169918048426354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2046161537606992E-2"/>
                  <c:y val="-7.1414831947308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8920136"/>
        <c:axId val="318920528"/>
        <c:axId val="0"/>
      </c:bar3DChart>
      <c:catAx>
        <c:axId val="318920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8920528"/>
        <c:crosses val="autoZero"/>
        <c:auto val="1"/>
        <c:lblAlgn val="ctr"/>
        <c:lblOffset val="100"/>
        <c:noMultiLvlLbl val="0"/>
      </c:catAx>
      <c:valAx>
        <c:axId val="3189205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8920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47"/>
          <c:y val="0.26843915602846774"/>
          <c:w val="0.20443098914935595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398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4.4092323075214192E-2"/>
                  <c:y val="-6.524419313321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48184"/>
        <c:axId val="154050144"/>
        <c:axId val="0"/>
      </c:bar3DChart>
      <c:catAx>
        <c:axId val="154048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050144"/>
        <c:crosses val="autoZero"/>
        <c:auto val="1"/>
        <c:lblAlgn val="ctr"/>
        <c:lblOffset val="100"/>
        <c:noMultiLvlLbl val="0"/>
      </c:catAx>
      <c:valAx>
        <c:axId val="154050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48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3034"/>
          <c:y val="0.25180566882217659"/>
          <c:w val="0.20443098914935598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04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37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810.2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56E-2"/>
                  <c:y val="-3.112399275897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43480"/>
        <c:axId val="154043088"/>
        <c:axId val="0"/>
      </c:bar3DChart>
      <c:catAx>
        <c:axId val="154043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043088"/>
        <c:crosses val="autoZero"/>
        <c:auto val="1"/>
        <c:lblAlgn val="ctr"/>
        <c:lblOffset val="100"/>
        <c:noMultiLvlLbl val="0"/>
      </c:catAx>
      <c:valAx>
        <c:axId val="1540430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43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593"/>
          <c:y val="0.26843906551220392"/>
          <c:w val="0.2044309891493560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3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64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6.3564581614921093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49360"/>
        <c:axId val="154047792"/>
        <c:axId val="0"/>
      </c:bar3DChart>
      <c:catAx>
        <c:axId val="15404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047792"/>
        <c:crosses val="autoZero"/>
        <c:auto val="1"/>
        <c:lblAlgn val="ctr"/>
        <c:lblOffset val="100"/>
        <c:noMultiLvlLbl val="0"/>
      </c:catAx>
      <c:valAx>
        <c:axId val="1540477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4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3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3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71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1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43872"/>
        <c:axId val="154045832"/>
        <c:axId val="0"/>
      </c:bar3DChart>
      <c:catAx>
        <c:axId val="154043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045832"/>
        <c:crosses val="autoZero"/>
        <c:auto val="1"/>
        <c:lblAlgn val="ctr"/>
        <c:lblOffset val="100"/>
        <c:noMultiLvlLbl val="0"/>
      </c:catAx>
      <c:valAx>
        <c:axId val="1540458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4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9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46224"/>
        <c:axId val="154044656"/>
        <c:axId val="0"/>
      </c:bar3DChart>
      <c:catAx>
        <c:axId val="154046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044656"/>
        <c:crosses val="autoZero"/>
        <c:auto val="1"/>
        <c:lblAlgn val="ctr"/>
        <c:lblOffset val="100"/>
        <c:noMultiLvlLbl val="0"/>
      </c:catAx>
      <c:valAx>
        <c:axId val="1540446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4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17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3758680"/>
        <c:axId val="323755152"/>
        <c:axId val="0"/>
      </c:bar3DChart>
      <c:catAx>
        <c:axId val="323758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23755152"/>
        <c:crosses val="autoZero"/>
        <c:auto val="1"/>
        <c:lblAlgn val="ctr"/>
        <c:lblOffset val="100"/>
        <c:noMultiLvlLbl val="0"/>
      </c:catAx>
      <c:valAx>
        <c:axId val="3237551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3758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26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883889031255769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78368"/>
        <c:axId val="103390456"/>
        <c:axId val="0"/>
      </c:bar3DChart>
      <c:catAx>
        <c:axId val="10187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03390456"/>
        <c:crosses val="autoZero"/>
        <c:auto val="1"/>
        <c:lblAlgn val="ctr"/>
        <c:lblOffset val="100"/>
        <c:noMultiLvlLbl val="0"/>
      </c:catAx>
      <c:valAx>
        <c:axId val="103390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87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3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39430.5</c:v>
                </c:pt>
                <c:pt idx="1">
                  <c:v>241238.6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3752016"/>
        <c:axId val="323759464"/>
        <c:axId val="0"/>
      </c:bar3DChart>
      <c:catAx>
        <c:axId val="323752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3759464"/>
        <c:crosses val="autoZero"/>
        <c:auto val="1"/>
        <c:lblAlgn val="ctr"/>
        <c:lblOffset val="100"/>
        <c:noMultiLvlLbl val="0"/>
      </c:catAx>
      <c:valAx>
        <c:axId val="3237594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23752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226080"/>
        <c:axId val="154226472"/>
        <c:axId val="0"/>
      </c:bar3DChart>
      <c:catAx>
        <c:axId val="154226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226472"/>
        <c:crosses val="autoZero"/>
        <c:auto val="1"/>
        <c:lblAlgn val="ctr"/>
        <c:lblOffset val="100"/>
        <c:noMultiLvlLbl val="0"/>
      </c:catAx>
      <c:valAx>
        <c:axId val="1542264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54226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00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2BB4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2BB4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2BB4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09322" custRadScaleInc="75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3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5FDECDDD-7EFF-4EAC-8A32-A913D8E37724}" type="presOf" srcId="{ECC4F9D0-E93A-4739-8873-1B03FCE6503A}" destId="{C3A7FB03-348C-490A-BD89-81232A0929D7}" srcOrd="0" destOrd="0" presId="urn:microsoft.com/office/officeart/2005/8/layout/hierarchy3"/>
    <dgm:cxn modelId="{225652E3-D7BD-4CDC-8C0B-6B45C34907A8}" type="presOf" srcId="{68754719-21A2-4E04-8157-D49B2D923B36}" destId="{29983BB3-9FDC-412A-8584-11C5A8F9A525}" srcOrd="0" destOrd="0" presId="urn:microsoft.com/office/officeart/2005/8/layout/hierarchy3"/>
    <dgm:cxn modelId="{2FAFC3A9-188F-46CB-87B5-2A7FB0E86C07}" type="presOf" srcId="{3B89B9B3-5619-46D4-93CA-40C0EF5EB128}" destId="{51570436-6222-48A4-BA2B-6408C85AF1C1}" srcOrd="0" destOrd="0" presId="urn:microsoft.com/office/officeart/2005/8/layout/hierarchy3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860C8A2-6852-42F3-A3FD-5718C4028706}" type="presOf" srcId="{ECC4F9D0-E93A-4739-8873-1B03FCE6503A}" destId="{F3FA9309-D15C-4DE3-8542-192E36A1C004}" srcOrd="1" destOrd="0" presId="urn:microsoft.com/office/officeart/2005/8/layout/hierarchy3"/>
    <dgm:cxn modelId="{B7CBF5D3-2AD9-4060-8CD3-DAAC3661F6A5}" type="presOf" srcId="{F97B0179-6FFA-43F2-9B11-3C7B56B71EA7}" destId="{87A678DD-6040-425C-BD0F-D72D593AD7BF}" srcOrd="0" destOrd="0" presId="urn:microsoft.com/office/officeart/2005/8/layout/hierarchy3"/>
    <dgm:cxn modelId="{8E6E135C-8AF1-485C-AE11-435733F96B5B}" type="presOf" srcId="{2D78FB1E-2677-4182-BF88-E223488DB16D}" destId="{6EBA0CCF-2610-4CB9-B2AA-6683F0E170FF}" srcOrd="0" destOrd="0" presId="urn:microsoft.com/office/officeart/2005/8/layout/hierarchy3"/>
    <dgm:cxn modelId="{ACE773FB-7B7C-4101-B417-7A47DAAC0070}" type="presOf" srcId="{CCE787AD-0C94-4790-AEE2-08FEBD4D1B85}" destId="{2A6BB132-36F5-4551-B534-1EA38833A873}" srcOrd="0" destOrd="0" presId="urn:microsoft.com/office/officeart/2005/8/layout/hierarchy3"/>
    <dgm:cxn modelId="{AAF74635-BC71-448E-A166-95C792A30E85}" type="presOf" srcId="{C7E3C235-D7CE-4F21-83E5-0230BF458F3B}" destId="{A8364C70-C324-4950-A3EA-89813D0E681B}" srcOrd="0" destOrd="0" presId="urn:microsoft.com/office/officeart/2005/8/layout/hierarchy3"/>
    <dgm:cxn modelId="{F054E31C-DD2B-4AC9-973F-CD56BCDCD8DB}" type="presOf" srcId="{18FCBCEA-9E78-49E2-BECB-519648FE62F0}" destId="{DC8766AC-1DF5-4C8B-88E8-C0C7029582F8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180EAFF2-7550-4309-AA78-61C84C90B29C}" type="presOf" srcId="{0FD87494-0FAD-49E2-A677-4C63C07CD278}" destId="{B94730D8-5D8F-426C-8831-7569625F9563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D038B9C-E56C-40B2-B813-76E5458D822A}" type="presOf" srcId="{DA936E31-2B7B-4F61-8784-087F5BF1CCA2}" destId="{0F10B24C-6291-498B-B24B-6F32995626E1}" srcOrd="0" destOrd="0" presId="urn:microsoft.com/office/officeart/2005/8/layout/hierarchy3"/>
    <dgm:cxn modelId="{DE395F66-F9A0-4F5C-941D-99B7650F1AF4}" type="presOf" srcId="{C7E3C235-D7CE-4F21-83E5-0230BF458F3B}" destId="{6A0D8410-35CB-4A00-B0EC-DB51D7EB0EF9}" srcOrd="1" destOrd="0" presId="urn:microsoft.com/office/officeart/2005/8/layout/hierarchy3"/>
    <dgm:cxn modelId="{B10B15D6-7D9B-440B-8B82-894561A48BAD}" type="presOf" srcId="{068889B5-7356-40A8-AAD8-C5014ADEEF6E}" destId="{C5FFE075-823E-4DA0-9121-22547C719149}" srcOrd="0" destOrd="0" presId="urn:microsoft.com/office/officeart/2005/8/layout/hierarchy3"/>
    <dgm:cxn modelId="{0152AF58-3533-4331-AD9D-49930143FD44}" type="presParOf" srcId="{87A678DD-6040-425C-BD0F-D72D593AD7BF}" destId="{B2318909-0E8B-49FF-955C-5F4D919573E8}" srcOrd="0" destOrd="0" presId="urn:microsoft.com/office/officeart/2005/8/layout/hierarchy3"/>
    <dgm:cxn modelId="{078E56E3-EB8D-4B9A-BC99-CFFFA2DA422E}" type="presParOf" srcId="{B2318909-0E8B-49FF-955C-5F4D919573E8}" destId="{C8BFB3E0-F637-4271-B518-A47EA05A3897}" srcOrd="0" destOrd="0" presId="urn:microsoft.com/office/officeart/2005/8/layout/hierarchy3"/>
    <dgm:cxn modelId="{83F5BB1A-0052-440C-966D-C91390B36EC7}" type="presParOf" srcId="{C8BFB3E0-F637-4271-B518-A47EA05A3897}" destId="{A8364C70-C324-4950-A3EA-89813D0E681B}" srcOrd="0" destOrd="0" presId="urn:microsoft.com/office/officeart/2005/8/layout/hierarchy3"/>
    <dgm:cxn modelId="{9A894FFC-6B67-4E3D-B9C3-DD3AB314CF51}" type="presParOf" srcId="{C8BFB3E0-F637-4271-B518-A47EA05A3897}" destId="{6A0D8410-35CB-4A00-B0EC-DB51D7EB0EF9}" srcOrd="1" destOrd="0" presId="urn:microsoft.com/office/officeart/2005/8/layout/hierarchy3"/>
    <dgm:cxn modelId="{99A1A749-1B9F-43D4-832D-1D837519898D}" type="presParOf" srcId="{B2318909-0E8B-49FF-955C-5F4D919573E8}" destId="{BA485956-92AB-46FE-9A87-FD4392A1087A}" srcOrd="1" destOrd="0" presId="urn:microsoft.com/office/officeart/2005/8/layout/hierarchy3"/>
    <dgm:cxn modelId="{6286EBC8-9E9A-4F93-9D25-C25D6AEF3447}" type="presParOf" srcId="{BA485956-92AB-46FE-9A87-FD4392A1087A}" destId="{0F10B24C-6291-498B-B24B-6F32995626E1}" srcOrd="0" destOrd="0" presId="urn:microsoft.com/office/officeart/2005/8/layout/hierarchy3"/>
    <dgm:cxn modelId="{04920100-B702-4DCD-A38A-149F1753BAF1}" type="presParOf" srcId="{BA485956-92AB-46FE-9A87-FD4392A1087A}" destId="{B94730D8-5D8F-426C-8831-7569625F9563}" srcOrd="1" destOrd="0" presId="urn:microsoft.com/office/officeart/2005/8/layout/hierarchy3"/>
    <dgm:cxn modelId="{E83C0B17-319F-40C3-B9BE-B5B091A0536E}" type="presParOf" srcId="{BA485956-92AB-46FE-9A87-FD4392A1087A}" destId="{DC8766AC-1DF5-4C8B-88E8-C0C7029582F8}" srcOrd="2" destOrd="0" presId="urn:microsoft.com/office/officeart/2005/8/layout/hierarchy3"/>
    <dgm:cxn modelId="{76EB7BBD-41D9-4152-A409-8A813546299A}" type="presParOf" srcId="{BA485956-92AB-46FE-9A87-FD4392A1087A}" destId="{51570436-6222-48A4-BA2B-6408C85AF1C1}" srcOrd="3" destOrd="0" presId="urn:microsoft.com/office/officeart/2005/8/layout/hierarchy3"/>
    <dgm:cxn modelId="{E8ABD24D-F3E6-4468-AAED-EE0869625027}" type="presParOf" srcId="{87A678DD-6040-425C-BD0F-D72D593AD7BF}" destId="{398552E6-FA89-479A-A5C0-9CCE53C51C9B}" srcOrd="1" destOrd="0" presId="urn:microsoft.com/office/officeart/2005/8/layout/hierarchy3"/>
    <dgm:cxn modelId="{6F129359-6DCA-4A62-BE54-FDB752E719C6}" type="presParOf" srcId="{398552E6-FA89-479A-A5C0-9CCE53C51C9B}" destId="{B017799E-88CE-4846-9C9E-14C87B07A779}" srcOrd="0" destOrd="0" presId="urn:microsoft.com/office/officeart/2005/8/layout/hierarchy3"/>
    <dgm:cxn modelId="{79B7E47D-28E2-479A-B14C-B8477A79130C}" type="presParOf" srcId="{B017799E-88CE-4846-9C9E-14C87B07A779}" destId="{C3A7FB03-348C-490A-BD89-81232A0929D7}" srcOrd="0" destOrd="0" presId="urn:microsoft.com/office/officeart/2005/8/layout/hierarchy3"/>
    <dgm:cxn modelId="{CBC86AE4-44D9-42AB-B705-731D86B4043C}" type="presParOf" srcId="{B017799E-88CE-4846-9C9E-14C87B07A779}" destId="{F3FA9309-D15C-4DE3-8542-192E36A1C004}" srcOrd="1" destOrd="0" presId="urn:microsoft.com/office/officeart/2005/8/layout/hierarchy3"/>
    <dgm:cxn modelId="{7C195CE4-06D6-4E39-AF3B-BCBA61E2E411}" type="presParOf" srcId="{398552E6-FA89-479A-A5C0-9CCE53C51C9B}" destId="{14EC64FA-847B-4CFE-9E9D-811F66FD9494}" srcOrd="1" destOrd="0" presId="urn:microsoft.com/office/officeart/2005/8/layout/hierarchy3"/>
    <dgm:cxn modelId="{6A710716-BBB0-46A1-8DE4-93D1C2F973D1}" type="presParOf" srcId="{14EC64FA-847B-4CFE-9E9D-811F66FD9494}" destId="{C5FFE075-823E-4DA0-9121-22547C719149}" srcOrd="0" destOrd="0" presId="urn:microsoft.com/office/officeart/2005/8/layout/hierarchy3"/>
    <dgm:cxn modelId="{A57E49FA-3279-41D1-B4AB-14F6A1B4BAAA}" type="presParOf" srcId="{14EC64FA-847B-4CFE-9E9D-811F66FD9494}" destId="{2A6BB132-36F5-4551-B534-1EA38833A873}" srcOrd="1" destOrd="0" presId="urn:microsoft.com/office/officeart/2005/8/layout/hierarchy3"/>
    <dgm:cxn modelId="{941CF356-6396-46C8-B809-789B262E32FD}" type="presParOf" srcId="{14EC64FA-847B-4CFE-9E9D-811F66FD9494}" destId="{6EBA0CCF-2610-4CB9-B2AA-6683F0E170FF}" srcOrd="2" destOrd="0" presId="urn:microsoft.com/office/officeart/2005/8/layout/hierarchy3"/>
    <dgm:cxn modelId="{F0056C6E-CF2B-46B3-9357-061FAD35AAD3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31393" y="30346"/>
        <a:ext cx="8106164" cy="838299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70312" y="1041332"/>
        <a:ext cx="1907980" cy="1107431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96494" y="1038948"/>
        <a:ext cx="5157212" cy="103065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407326" y="2348058"/>
        <a:ext cx="2588865" cy="141506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609774" y="3937316"/>
        <a:ext cx="1484700" cy="141506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82329" y="2344370"/>
        <a:ext cx="2222263" cy="1296527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97466" y="3860221"/>
        <a:ext cx="1450472" cy="141506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90318" y="2362520"/>
        <a:ext cx="1451350" cy="1404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109280" y="1962031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248449"/>
          <a:ext cx="2119462" cy="1724555"/>
        </a:xfrm>
        <a:prstGeom prst="ellipse">
          <a:avLst/>
        </a:prstGeom>
        <a:solidFill>
          <a:srgbClr val="00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777" y="4501004"/>
        <a:ext cx="1498686" cy="1219445"/>
      </dsp:txXfrm>
    </dsp:sp>
    <dsp:sp modelId="{4D18CED3-1142-40EA-9116-88C40631624C}">
      <dsp:nvSpPr>
        <dsp:cNvPr id="0" name=""/>
        <dsp:cNvSpPr/>
      </dsp:nvSpPr>
      <dsp:spPr>
        <a:xfrm rot="13279787">
          <a:off x="7752656" y="1919214"/>
          <a:ext cx="552889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333069"/>
          <a:ext cx="2658708" cy="4203436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77871" y="410940"/>
        <a:ext cx="2502966" cy="4047694"/>
      </dsp:txXfrm>
    </dsp:sp>
    <dsp:sp modelId="{33AE49E3-7EAF-4671-ACEC-5EF4114D59E5}">
      <dsp:nvSpPr>
        <dsp:cNvPr id="0" name=""/>
        <dsp:cNvSpPr/>
      </dsp:nvSpPr>
      <dsp:spPr>
        <a:xfrm rot="2521065" flipH="1">
          <a:off x="7547161" y="2971079"/>
          <a:ext cx="466500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048676" y="792080"/>
          <a:ext cx="2443733" cy="3094157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120250" y="863654"/>
        <a:ext cx="2300585" cy="2951009"/>
      </dsp:txXfrm>
    </dsp:sp>
    <dsp:sp modelId="{4C3C8D6A-0A5F-4907-83DC-AB25FCA93C97}">
      <dsp:nvSpPr>
        <dsp:cNvPr id="0" name=""/>
        <dsp:cNvSpPr/>
      </dsp:nvSpPr>
      <dsp:spPr>
        <a:xfrm rot="5193998" flipH="1">
          <a:off x="4023288" y="608162"/>
          <a:ext cx="1249510" cy="1291200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175763" y="149747"/>
        <a:ext cx="2552544" cy="3464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0.57773</cdr:x>
      <cdr:y>0.77613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452" y="1844293"/>
          <a:ext cx="905832" cy="531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0.43902</cdr:x>
      <cdr:y>0.08861</cdr:y>
    </cdr:from>
    <cdr:to>
      <cdr:x>0.59122</cdr:x>
      <cdr:y>0.16437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592288" y="504056"/>
          <a:ext cx="898689" cy="430971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10 412,2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0.84241</cdr:x>
      <cdr:y>0.2449</cdr:y>
    </cdr:from>
    <cdr:to>
      <cdr:x>0.98344</cdr:x>
      <cdr:y>0.32823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25369" y="881731"/>
          <a:ext cx="858050" cy="300022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0.84241</cdr:x>
      <cdr:y>0.34694</cdr:y>
    </cdr:from>
    <cdr:to>
      <cdr:x>0.98344</cdr:x>
      <cdr:y>0.43027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25369" y="1249118"/>
          <a:ext cx="858050" cy="300023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0.84241</cdr:x>
      <cdr:y>0.54348</cdr:y>
    </cdr:from>
    <cdr:to>
      <cdr:x>0.98166</cdr:x>
      <cdr:y>0.62001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25369" y="1956739"/>
          <a:ext cx="847189" cy="275529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0.02532</cdr:y>
    </cdr:from>
    <cdr:to>
      <cdr:x>0.95875</cdr:x>
      <cdr:y>0.20253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144016"/>
          <a:ext cx="8203604" cy="1008112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368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0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01.11.2021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1.jpeg"/><Relationship Id="rId10" Type="http://schemas.openxmlformats.org/officeDocument/2006/relationships/image" Target="../media/image9.jpeg"/><Relationship Id="rId4" Type="http://schemas.openxmlformats.org/officeDocument/2006/relationships/image" Target="../media/image50.png"/><Relationship Id="rId9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4.png"/><Relationship Id="rId7" Type="http://schemas.openxmlformats.org/officeDocument/2006/relationships/diagramData" Target="../diagrams/data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5.pn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image" Target="../media/image9.jpeg"/><Relationship Id="rId2" Type="http://schemas.openxmlformats.org/officeDocument/2006/relationships/image" Target="../media/image7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61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chart" Target="../charts/chart20.xml"/><Relationship Id="rId7" Type="http://schemas.openxmlformats.org/officeDocument/2006/relationships/image" Target="../media/image68.png"/><Relationship Id="rId12" Type="http://schemas.openxmlformats.org/officeDocument/2006/relationships/chart" Target="../charts/chart2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chart" Target="../charts/chart23.xml"/><Relationship Id="rId5" Type="http://schemas.openxmlformats.org/officeDocument/2006/relationships/image" Target="../media/image66.png"/><Relationship Id="rId10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67.jpeg"/><Relationship Id="rId12" Type="http://schemas.openxmlformats.org/officeDocument/2006/relationships/image" Target="../media/image70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chart" Target="../charts/chart25.xml"/><Relationship Id="rId9" Type="http://schemas.openxmlformats.org/officeDocument/2006/relationships/chart" Target="../charts/chart28.xml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6.jpeg"/><Relationship Id="rId5" Type="http://schemas.openxmlformats.org/officeDocument/2006/relationships/chart" Target="../charts/chart35.xml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81.jpeg"/><Relationship Id="rId5" Type="http://schemas.openxmlformats.org/officeDocument/2006/relationships/chart" Target="../charts/chart37.xml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87.png"/><Relationship Id="rId5" Type="http://schemas.openxmlformats.org/officeDocument/2006/relationships/chart" Target="../charts/chart40.xml"/><Relationship Id="rId15" Type="http://schemas.openxmlformats.org/officeDocument/2006/relationships/image" Target="../media/image91.jpe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chart" Target="../charts/chart46.xml"/><Relationship Id="rId5" Type="http://schemas.openxmlformats.org/officeDocument/2006/relationships/chart" Target="../charts/chart43.xml"/><Relationship Id="rId10" Type="http://schemas.openxmlformats.org/officeDocument/2006/relationships/image" Target="../media/image96.jpeg"/><Relationship Id="rId4" Type="http://schemas.openxmlformats.org/officeDocument/2006/relationships/image" Target="../media/image67.jpeg"/><Relationship Id="rId9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0.png"/><Relationship Id="rId18" Type="http://schemas.openxmlformats.org/officeDocument/2006/relationships/image" Target="../media/image9.jpeg"/><Relationship Id="rId3" Type="http://schemas.openxmlformats.org/officeDocument/2006/relationships/chart" Target="../charts/chart47.xml"/><Relationship Id="rId7" Type="http://schemas.openxmlformats.org/officeDocument/2006/relationships/chart" Target="../charts/chart50.xml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" Type="http://schemas.openxmlformats.org/officeDocument/2006/relationships/image" Target="../media/image7.pn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98.png"/><Relationship Id="rId5" Type="http://schemas.openxmlformats.org/officeDocument/2006/relationships/chart" Target="../charts/chart48.xml"/><Relationship Id="rId15" Type="http://schemas.openxmlformats.org/officeDocument/2006/relationships/image" Target="../media/image102.jpeg"/><Relationship Id="rId10" Type="http://schemas.openxmlformats.org/officeDocument/2006/relationships/image" Target="../media/image97.png"/><Relationship Id="rId4" Type="http://schemas.openxmlformats.org/officeDocument/2006/relationships/image" Target="../media/image67.jpeg"/><Relationship Id="rId9" Type="http://schemas.openxmlformats.org/officeDocument/2006/relationships/chart" Target="../charts/chart51.xml"/><Relationship Id="rId1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07.png"/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12" Type="http://schemas.openxmlformats.org/officeDocument/2006/relationships/image" Target="../media/image106.gif"/><Relationship Id="rId2" Type="http://schemas.openxmlformats.org/officeDocument/2006/relationships/image" Target="../media/image7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05.jpeg"/><Relationship Id="rId5" Type="http://schemas.openxmlformats.org/officeDocument/2006/relationships/chart" Target="../charts/chart53.xml"/><Relationship Id="rId15" Type="http://schemas.openxmlformats.org/officeDocument/2006/relationships/image" Target="../media/image109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3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11.png"/><Relationship Id="rId5" Type="http://schemas.openxmlformats.org/officeDocument/2006/relationships/chart" Target="../charts/chart59.xml"/><Relationship Id="rId15" Type="http://schemas.openxmlformats.org/officeDocument/2006/relationships/image" Target="../media/image115.jpeg"/><Relationship Id="rId10" Type="http://schemas.openxmlformats.org/officeDocument/2006/relationships/image" Target="../media/image110.png"/><Relationship Id="rId4" Type="http://schemas.openxmlformats.org/officeDocument/2006/relationships/image" Target="../media/image61.jpeg"/><Relationship Id="rId9" Type="http://schemas.openxmlformats.org/officeDocument/2006/relationships/chart" Target="../charts/chart62.xml"/><Relationship Id="rId1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6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9.jpeg"/><Relationship Id="rId4" Type="http://schemas.openxmlformats.org/officeDocument/2006/relationships/image" Target="../media/image94.png"/><Relationship Id="rId9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chart" Target="../charts/chart69.xml"/><Relationship Id="rId9" Type="http://schemas.microsoft.com/office/2007/relationships/diagramDrawing" Target="../diagrams/drawin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33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31.png"/><Relationship Id="rId5" Type="http://schemas.openxmlformats.org/officeDocument/2006/relationships/diagramData" Target="../diagrams/data7.xml"/><Relationship Id="rId10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microsoft.com/office/2007/relationships/diagramDrawing" Target="../diagrams/drawing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chart" Target="../charts/chart7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135.png"/><Relationship Id="rId4" Type="http://schemas.openxmlformats.org/officeDocument/2006/relationships/image" Target="../media/image13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43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jpeg"/><Relationship Id="rId5" Type="http://schemas.openxmlformats.org/officeDocument/2006/relationships/image" Target="../media/image7.png"/><Relationship Id="rId4" Type="http://schemas.openxmlformats.org/officeDocument/2006/relationships/image" Target="../media/image1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7.png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9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52.pn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chart" Target="../charts/chart8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1.jpeg"/><Relationship Id="rId7" Type="http://schemas.openxmlformats.org/officeDocument/2006/relationships/image" Target="../media/image158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7.png"/><Relationship Id="rId4" Type="http://schemas.openxmlformats.org/officeDocument/2006/relationships/image" Target="../media/image1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9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1.jpeg"/><Relationship Id="rId7" Type="http://schemas.openxmlformats.org/officeDocument/2006/relationships/image" Target="../media/image169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76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g"/><Relationship Id="rId5" Type="http://schemas.openxmlformats.org/officeDocument/2006/relationships/image" Target="../media/image177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61.jpeg"/><Relationship Id="rId7" Type="http://schemas.openxmlformats.org/officeDocument/2006/relationships/image" Target="../media/image181.jpeg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7.png"/><Relationship Id="rId7" Type="http://schemas.openxmlformats.org/officeDocument/2006/relationships/image" Target="../media/image18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5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3046988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2021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2022 и 2023 годов» от 25.12.2021 №22</a:t>
            </a:r>
            <a:r>
              <a:rPr lang="en-US" sz="2400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(</a:t>
            </a:r>
            <a:r>
              <a:rPr lang="ru-RU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в редакции решения от 28.05.2021 №18)</a:t>
            </a:r>
            <a:endParaRPr lang="en-US" sz="2400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endParaRPr lang="ru-RU" sz="2400" b="1" i="1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080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Применение мер налогового стимулирования, направленных на поддержку и реализацию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инвестиционных проектов в целях обеспечения  привлекательности экономики для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инвесторов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1277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роста доходов консолидированного бюджета за счет повышения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эффективности администрирования действующих  налоговых платежей и сборов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Проведение мероприятий по повышению эффективности управления муниципальной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собственностью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Ежегодное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роведение оценки эффективности налоговых расходов муниципальных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образований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Взаимодействие органов исполнительной власти по выполнению мероприятий,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направленных на повышение собираемости доходов и укрепление налоговой дисциплины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930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мобилизация резервов доходной базы консолидированного бюджета района 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информирование работодателей о сотрудниках, имеющих задолженность по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работы в рамках 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земельного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Содействие вовлечению граждан в предпринимательскую деятельность и сокращение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занятости, создание условий для развития малых форматов торговли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220486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5091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869160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22920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36510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77272"/>
            <a:ext cx="572244" cy="71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просроченной кредиторской задолженности по заработной плате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социальным выплатам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 бюджета на основе муниципальных программ с учетом интеграции в них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региональных проектов, направленных на достижение результатов федеральных проектов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оптимизации бюджетных расходов. Строгое соблюдение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бюджетно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финансовой дисциплины всеми главными распорядителями и получателями бюджета.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результативности предоставления субсидии юридическим лицам посредствам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мониторинга достижения показателей результативности их предоставления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 внутреннего муниципального финансового контроля в сфере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правоотношений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236 019,7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232 919,7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314 955,1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330 732,6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15 777,4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298 242,1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>
                <a:latin typeface="Bookman Old Style" pitchFamily="18" charset="0"/>
              </a:rPr>
              <a:t>2</a:t>
            </a:r>
            <a:r>
              <a:rPr lang="ru-RU" sz="1600" b="1" smtClean="0">
                <a:latin typeface="Bookman Old Style" pitchFamily="18" charset="0"/>
              </a:rPr>
              <a:t>82 </a:t>
            </a:r>
            <a:r>
              <a:rPr lang="ru-RU" sz="1600" b="1" dirty="0" smtClean="0">
                <a:latin typeface="Bookman Old Style" pitchFamily="18" charset="0"/>
              </a:rPr>
              <a:t>630,5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285 475,3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285 475,3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19 677,0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2984769552"/>
              </p:ext>
            </p:extLst>
          </p:nvPr>
        </p:nvGraphicFramePr>
        <p:xfrm>
          <a:off x="2915816" y="1700808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pic>
        <p:nvPicPr>
          <p:cNvPr id="37" name="Рисунок 36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65041" y="5517232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u="sng" dirty="0" err="1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Но чаще расходы превышают доходы. В таком случае возникает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дефицит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707" y="345613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826235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356921682"/>
              </p:ext>
            </p:extLst>
          </p:nvPr>
        </p:nvGraphicFramePr>
        <p:xfrm>
          <a:off x="0" y="4112396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06819" y="4291355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упрощенной системы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0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налог на вмененный доход 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0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259632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30,533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30,543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88024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7" name="Рисунок 6" descr="доходы св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60648"/>
            <a:ext cx="2880320" cy="2880320"/>
          </a:xfrm>
          <a:prstGeom prst="rect">
            <a:avLst/>
          </a:prstGeom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6192688"/>
          </a:xfrm>
          <a:noFill/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доходов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феврале 2021 года ( + 16 393,1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314 955,1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  <a:p>
            <a:pPr algn="just">
              <a:buNone/>
            </a:pPr>
            <a:r>
              <a:rPr lang="ru-RU" sz="3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3400" b="1" u="sng" dirty="0" smtClean="0">
                <a:solidFill>
                  <a:srgbClr val="000066"/>
                </a:solidFill>
                <a:latin typeface="Bookman Old Style" pitchFamily="18" charset="0"/>
              </a:rPr>
              <a:t>Увеличение</a:t>
            </a:r>
            <a:r>
              <a:rPr lang="ru-RU" sz="3400" b="1" dirty="0" smtClean="0">
                <a:solidFill>
                  <a:srgbClr val="000066"/>
                </a:solidFill>
                <a:latin typeface="Bookman Old Style" pitchFamily="18" charset="0"/>
              </a:rPr>
              <a:t>  за счет:</a:t>
            </a:r>
            <a:endParaRPr lang="ru-RU" sz="3400" dirty="0">
              <a:solidFill>
                <a:srgbClr val="000066"/>
              </a:solidFill>
              <a:latin typeface="Bookman Old Style" pitchFamily="18" charset="0"/>
            </a:endParaRPr>
          </a:p>
          <a:p>
            <a:endParaRPr lang="ru-RU" sz="3100" b="1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субсидии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на проведение Всероссийской переписи населения в 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сумме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160,7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тыс. рублей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на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обеспечение центров образования естественно-научной и технологической направленности поддержку 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отрасли культуры в сумме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1 676,6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тыс. рублей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на ремонт памятников в 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сумме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410,0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тыс. рублей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на разработку генеральных планов, правил землепользования и застройки в </a:t>
            </a:r>
            <a:r>
              <a:rPr lang="ru-RU" sz="3100" dirty="0">
                <a:solidFill>
                  <a:srgbClr val="000066"/>
                </a:solidFill>
                <a:latin typeface="Bookman Old Style" pitchFamily="18" charset="0"/>
              </a:rPr>
              <a:t>сумме  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380,0 </a:t>
            </a:r>
            <a:r>
              <a:rPr lang="ru-RU" sz="3100" b="1" dirty="0">
                <a:solidFill>
                  <a:srgbClr val="000066"/>
                </a:solidFill>
                <a:latin typeface="Bookman Old Style" pitchFamily="18" charset="0"/>
              </a:rPr>
              <a:t>тыс.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рублей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- субсидии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на проектирование и ремонт автомобильных дорог общего пользования –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11 988,0 тыс. рублей;</a:t>
            </a:r>
          </a:p>
          <a:p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- субсидии 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за счет средств резервного фонда Администрации Смоленской области в сумме </a:t>
            </a:r>
            <a:r>
              <a:rPr lang="ru-RU" sz="3100" b="1" dirty="0" smtClean="0">
                <a:solidFill>
                  <a:srgbClr val="000066"/>
                </a:solidFill>
                <a:latin typeface="Bookman Old Style" pitchFamily="18" charset="0"/>
              </a:rPr>
              <a:t>1 777,8 тыс. рублей. </a:t>
            </a:r>
            <a:endParaRPr lang="ru-RU" sz="3100" b="1" dirty="0">
              <a:solidFill>
                <a:srgbClr val="000066"/>
              </a:solidFill>
              <a:latin typeface="Bookman Old Style" pitchFamily="18" charset="0"/>
            </a:endParaRPr>
          </a:p>
          <a:p>
            <a:endParaRPr lang="ru-RU" sz="3100" b="1" u="sng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/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34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2021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году, 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28.05.20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1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г. №</a:t>
            </a:r>
            <a:r>
              <a:rPr lang="ru-RU" sz="2000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Bookman Old Style" pitchFamily="18" charset="0"/>
              </a:rPr>
              <a:t>18</a:t>
            </a:r>
            <a:endParaRPr lang="ru-RU" sz="2000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80928"/>
            <a:ext cx="1872208" cy="191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91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48680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1299" y="352897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298 242,1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37 955,4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1 931,6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258 355,1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869160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314 955,1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236 019,7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285 475,3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9 430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5</a:t>
            </a:r>
            <a:endParaRPr lang="ru-RU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12.5 %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645,6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274 879,0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40 637,4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42 833,5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671,5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194 710,8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998,2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241 943,6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0" name="Рисунок 59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4621" y="3061235"/>
            <a:ext cx="950902" cy="61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794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38 122,1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35 209,9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36 990,2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38 972,0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464,0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773,0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1 823,7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1 896,6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1 972,5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1 150,9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84668214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53674011"/>
              </p:ext>
            </p:extLst>
          </p:nvPr>
        </p:nvGraphicFramePr>
        <p:xfrm>
          <a:off x="3275856" y="6093296"/>
          <a:ext cx="5544616" cy="43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2360" y="486916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13184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99209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62880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34 471,6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35 209,9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36 990,2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8367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38 972,0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64182008"/>
              </p:ext>
            </p:extLst>
          </p:nvPr>
        </p:nvGraphicFramePr>
        <p:xfrm>
          <a:off x="323528" y="1124744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87,9%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28957274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2 869,8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3 105,9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3 299,4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31754931"/>
              </p:ext>
            </p:extLst>
          </p:nvPr>
        </p:nvGraphicFramePr>
        <p:xfrm>
          <a:off x="0" y="2636912"/>
          <a:ext cx="5580112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  <a:solidFill>
            <a:srgbClr val="00CC66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9,2%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7,6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5736" y="764704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3 699,2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276872"/>
            <a:ext cx="792088" cy="288032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68662940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en-US" sz="1200" dirty="0" smtClean="0">
                <a:solidFill>
                  <a:srgbClr val="000099"/>
                </a:solidFill>
                <a:latin typeface="Bookman Old Style" pitchFamily="18" charset="0"/>
              </a:rPr>
              <a:t>395</a:t>
            </a: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19675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493,6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513,3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9087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533,8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12730092"/>
              </p:ext>
            </p:extLst>
          </p:nvPr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239768"/>
              </p:ext>
            </p:extLst>
          </p:nvPr>
        </p:nvGraphicFramePr>
        <p:xfrm>
          <a:off x="107502" y="692697"/>
          <a:ext cx="8928994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103,3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732418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519084"/>
              </p:ext>
            </p:extLst>
          </p:nvPr>
        </p:nvGraphicFramePr>
        <p:xfrm>
          <a:off x="3491880" y="5157192"/>
          <a:ext cx="525658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50131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290450"/>
              </p:ext>
            </p:extLst>
          </p:nvPr>
        </p:nvGraphicFramePr>
        <p:xfrm>
          <a:off x="0" y="908720"/>
          <a:ext cx="8928994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129 155,6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74 142,0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62 785,0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12 819,1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27 133,1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288,2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920,2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118 580,6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075,</a:t>
                      </a:r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120 030,8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6862008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01085241"/>
              </p:ext>
            </p:extLst>
          </p:nvPr>
        </p:nvGraphicFramePr>
        <p:xfrm>
          <a:off x="3563888" y="4977419"/>
          <a:ext cx="52565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3994954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12986" y="3783868"/>
            <a:ext cx="950902" cy="61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572257"/>
              </p:ext>
            </p:extLst>
          </p:nvPr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30 079,6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33 653,3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230,7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311,3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29 553,4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1 595,2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2 537,5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138 754,6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932,2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154 765,4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45 028,7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591,3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043,4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20 105,0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15 485,2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28 915,8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22 801,7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22 378,9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752746242"/>
              </p:ext>
            </p:extLst>
          </p:nvPr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23973813"/>
              </p:ext>
            </p:extLst>
          </p:nvPr>
        </p:nvGraphicFramePr>
        <p:xfrm>
          <a:off x="3203848" y="5228646"/>
          <a:ext cx="583264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" y="17612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179512" y="80350"/>
            <a:ext cx="8640960" cy="6588455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7834" y="332656"/>
            <a:ext cx="1995221" cy="1512168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6048672"/>
          </a:xfrm>
          <a:noFill/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феврале 2021 года ( + 17 183,7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330 732,6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расходов на  </a:t>
            </a:r>
            <a:r>
              <a:rPr lang="ru-RU" sz="2800" b="1" dirty="0">
                <a:solidFill>
                  <a:srgbClr val="000066"/>
                </a:solidFill>
                <a:latin typeface="Bookman Old Style" pitchFamily="18" charset="0"/>
              </a:rPr>
              <a:t>1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7 183,7 тыс. рублей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– 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за счет  увеличения безвозмездных поступлений в сумме 16 393,1 тыс. руб.;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за счет остатков денег местного бюджета на начало года в сумме 790,6 тыс. рублей 	</a:t>
            </a:r>
          </a:p>
          <a:p>
            <a:pPr>
              <a:buFontTx/>
              <a:buChar char="-"/>
            </a:pPr>
            <a:r>
              <a:rPr lang="ru-RU" b="1" i="1" u="sng" dirty="0" smtClean="0">
                <a:solidFill>
                  <a:srgbClr val="000066"/>
                </a:solidFill>
                <a:latin typeface="Bookman Old Style" pitchFamily="18" charset="0"/>
              </a:rPr>
              <a:t>по следующим направлениям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 ремонт и укрепление материально-технической базы бюджетных учреждений 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 разработка генеральных планов, правил землепользования и застройки;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 ремонт Вечного захоронения;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 ремонт автомобильных дорог местного значения.</a:t>
            </a: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8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147248" cy="5328592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и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годов. </a:t>
            </a:r>
          </a:p>
          <a:p>
            <a:pPr marL="0" algn="just">
              <a:buFont typeface="Wingdings" pitchFamily="2" charset="2"/>
              <a:buChar char="Ø"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«Бюджет  для  граждан»  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нацелен    на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получение  обратной  связи   от    граждан, 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которым интересны современные проблемы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муниципальных финансов в Холм-</a:t>
            </a:r>
          </a:p>
          <a:p>
            <a:pPr marL="0" algn="just">
              <a:buNone/>
            </a:pPr>
            <a:r>
              <a:rPr lang="ru-RU" sz="1800" dirty="0" err="1" smtClean="0">
                <a:solidFill>
                  <a:srgbClr val="000099"/>
                </a:solidFill>
                <a:latin typeface="Bookman Old Style" pitchFamily="18" charset="0"/>
              </a:rPr>
              <a:t>Жирковском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районе»</a:t>
            </a: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04111"/>
            <a:ext cx="4144938" cy="3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3611158"/>
              </p:ext>
            </p:extLst>
          </p:nvPr>
        </p:nvGraphicFramePr>
        <p:xfrm>
          <a:off x="107504" y="4293096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9309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36 230,7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29 311,3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29 553,5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67169640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68736"/>
              </p:ext>
            </p:extLst>
          </p:nvPr>
        </p:nvGraphicFramePr>
        <p:xfrm>
          <a:off x="107503" y="692697"/>
          <a:ext cx="6624737" cy="3461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86095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33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066,2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28 026,4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28 290,6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698,5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466,0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284,9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262,9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36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230,7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311,3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29 553,5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669359757"/>
              </p:ext>
            </p:extLst>
          </p:nvPr>
        </p:nvGraphicFramePr>
        <p:xfrm>
          <a:off x="251520" y="5110155"/>
          <a:ext cx="352839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26806" y="4218769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82374949"/>
              </p:ext>
            </p:extLst>
          </p:nvPr>
        </p:nvGraphicFramePr>
        <p:xfrm>
          <a:off x="251520" y="4570095"/>
          <a:ext cx="3024336" cy="228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176 932,2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04716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155 279,1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154 765,4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01824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53,5 %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54,2 %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942734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34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567,2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25 525,8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26 226,7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120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646,2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248,8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572,9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13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962,7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10 992,6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15 390,9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303,7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452,4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6 511,8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6 574,9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176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932,2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155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279,1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154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765,4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506345076"/>
              </p:ext>
            </p:extLst>
          </p:nvPr>
        </p:nvGraphicFramePr>
        <p:xfrm>
          <a:off x="251519" y="4960913"/>
          <a:ext cx="2808313" cy="156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728702" y="610165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20,0%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464187716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162624388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242798493"/>
              </p:ext>
            </p:extLst>
          </p:nvPr>
        </p:nvGraphicFramePr>
        <p:xfrm>
          <a:off x="3203848" y="548680"/>
          <a:ext cx="59401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44 043,4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43 783,9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64 591,3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2030" y="97745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3284416"/>
              </p:ext>
            </p:extLst>
          </p:nvPr>
        </p:nvGraphicFramePr>
        <p:xfrm>
          <a:off x="251520" y="5085184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4,6 %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112546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811,1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946,3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206,7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1 521,1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15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485,2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121739459"/>
              </p:ext>
            </p:extLst>
          </p:nvPr>
        </p:nvGraphicFramePr>
        <p:xfrm>
          <a:off x="251520" y="5301208"/>
          <a:ext cx="4032448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47864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6,7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62566221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1362933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127465089"/>
              </p:ext>
            </p:extLst>
          </p:nvPr>
        </p:nvGraphicFramePr>
        <p:xfrm>
          <a:off x="3887416" y="4509120"/>
          <a:ext cx="5149080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22 378,9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2021-2023 ГОДАХ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22 378,9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205,6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19,7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30,7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314 955,1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330 732,6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25" name="Рисунок 24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89473" y="536006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630019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852936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БЮДЖЕТ –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man Old Style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08720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man Old Style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dirty="0" smtClean="0">
                <a:solidFill>
                  <a:srgbClr val="0000CC"/>
                </a:solidFill>
                <a:latin typeface="Bookman Old Style" pitchFamily="18" charset="0"/>
              </a:rPr>
              <a:t>это выплачиваемые из бюджета денежные средства (социальные выплаты,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121696"/>
            <a:ext cx="3888432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Превышение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ПРОФИЦИТ .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</a:t>
            </a:r>
            <a:r>
              <a:rPr lang="ru-RU" sz="1600" dirty="0" err="1" smtClean="0">
                <a:solidFill>
                  <a:srgbClr val="003300"/>
                </a:solidFill>
                <a:latin typeface="Bookman Old Style" pitchFamily="18" charset="0"/>
              </a:rPr>
              <a:t>профиците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Если расходная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ДЕФИЦИТОМ </a:t>
            </a:r>
            <a:r>
              <a:rPr lang="ru-RU" sz="1600" i="1" dirty="0" smtClean="0">
                <a:solidFill>
                  <a:srgbClr val="003300"/>
                </a:solidFill>
                <a:latin typeface="Bookman Old Style" pitchFamily="18" charset="0"/>
              </a:rPr>
              <a:t>. 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764704"/>
            <a:ext cx="2772792" cy="207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995936" y="18864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11663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96831"/>
              </p:ext>
            </p:extLst>
          </p:nvPr>
        </p:nvGraphicFramePr>
        <p:xfrm>
          <a:off x="-2" y="2420887"/>
          <a:ext cx="9144001" cy="418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490,1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</a:tbl>
          </a:graphicData>
        </a:graphic>
      </p:graphicFrame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467544" y="692696"/>
            <a:ext cx="2664296" cy="1544835"/>
          </a:xfrm>
          <a:prstGeom prst="rect">
            <a:avLst/>
          </a:prstGeom>
        </p:spPr>
      </p:pic>
      <p:pic>
        <p:nvPicPr>
          <p:cNvPr id="10" name="Рисунок 9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6842" y="1268760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484049"/>
              </p:ext>
            </p:extLst>
          </p:nvPr>
        </p:nvGraphicFramePr>
        <p:xfrm>
          <a:off x="-1" y="2636913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758,4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811,1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79512" y="692696"/>
            <a:ext cx="4464496" cy="2677656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059832" y="3573016"/>
            <a:ext cx="5904656" cy="1008112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059832" y="4653136"/>
            <a:ext cx="5904656" cy="936104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059832" y="5661248"/>
            <a:ext cx="5904656" cy="914400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627784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программы о ним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4644008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8676456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НАПРАВЛЕНИЯ  МУНИЦИПАЛЬНЫХ  ПРОГРАММ  В 2021 ГОДУ 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223577"/>
              </p:ext>
            </p:extLst>
          </p:nvPr>
        </p:nvGraphicFramePr>
        <p:xfrm>
          <a:off x="0" y="404665"/>
          <a:ext cx="9144000" cy="629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04255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251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 958,6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78,4 %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181 538,4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- 69 532,2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области»-38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     образования «Холм-Жирковский район» Смоленской области» – 510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 тыс. руб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 тыс. руб.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14 055,0 тыс. рублей или 4,3 %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1 075,0      тыс. руб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 тыс.руб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     Смоленской области – 50,0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 тыс. руб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 – </a:t>
                      </a:r>
                      <a:r>
                        <a:rPr lang="ru-RU" sz="1100" b="1" i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12 000, тыс. руб.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18923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 55 219,8 </a:t>
                      </a:r>
                      <a:r>
                        <a:rPr lang="ru-RU" sz="1400" b="1" u="none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тыс. рублей или 17,2 %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25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909,3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тыс.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     Смоленской области»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28 500,3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- 810,2 тыс.руб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 </a:t>
                      </a:r>
                      <a:r>
                        <a:rPr lang="ru-RU" sz="140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400" b="1" u="none" baseline="0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150,0</a:t>
                      </a:r>
                      <a:r>
                        <a:rPr lang="ru-RU" sz="1400" b="1" u="none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0,1%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     Смоленской области» -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     район» Смоленской области» – 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1268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СТРУКТУРА  БЮДЖЕТА ПО  ПРОГРАММНЫМ   И  НЕПРОГРОММНЫМ  НАПРАВЛЕНИЯМ  РАСХОДОВ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01175" y="98072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12212521"/>
              </p:ext>
            </p:extLst>
          </p:nvPr>
        </p:nvGraphicFramePr>
        <p:xfrm>
          <a:off x="179512" y="908720"/>
          <a:ext cx="885698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570547"/>
              </p:ext>
            </p:extLst>
          </p:nvPr>
        </p:nvGraphicFramePr>
        <p:xfrm>
          <a:off x="-1" y="5013176"/>
          <a:ext cx="9144000" cy="184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386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108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12 490,5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349,3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(2,8%)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8 607,4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(3,7%)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11 155,6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77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258 893,7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287 623,8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321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383,3</a:t>
                      </a:r>
                      <a:r>
                        <a:rPr lang="ru-RU" sz="13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(97,2%)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224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312,3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(96,3</a:t>
                      </a:r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274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527,7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(96,1%)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696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263 958,8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300 114,3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732,6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232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919,7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285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475,3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8438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268760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эффективность созданных условий для функционирования органов местного самоуправления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области, улучшение условий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хранения архивных документов, повышение количества субъектов малого предпринимательства.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33569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64182954"/>
              </p:ext>
            </p:extLst>
          </p:nvPr>
        </p:nvGraphicFramePr>
        <p:xfrm>
          <a:off x="0" y="2636912"/>
          <a:ext cx="39959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727490"/>
              </p:ext>
            </p:extLst>
          </p:nvPr>
        </p:nvGraphicFramePr>
        <p:xfrm>
          <a:off x="4355975" y="3151788"/>
          <a:ext cx="4788025" cy="2941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26969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74238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20 530,2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404,9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575,6</a:t>
                      </a:r>
                    </a:p>
                    <a:p>
                      <a:pPr algn="ctr"/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556792"/>
            <a:ext cx="3377037" cy="1923226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0143" y="6094424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299695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Отсутствие просроченной кредиторской задолженности;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901,8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27 516,5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5 597,6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6 114,1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618,9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5 672,3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22 378,9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28800"/>
            <a:ext cx="3059832" cy="174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65870098"/>
              </p:ext>
            </p:extLst>
          </p:nvPr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7970"/>
              </p:ext>
            </p:extLst>
          </p:nvPr>
        </p:nvGraphicFramePr>
        <p:xfrm>
          <a:off x="3923929" y="2699279"/>
          <a:ext cx="5220072" cy="33940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0765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99926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35 057,2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25 525,8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26 226,7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119 714,7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112 248,8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99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7 744,8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6 376,3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4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5 641,2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7 285,2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6 511,8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6 574,9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484784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1652" y="610165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72214461"/>
              </p:ext>
            </p:extLst>
          </p:nvPr>
        </p:nvGraphicFramePr>
        <p:xfrm>
          <a:off x="107504" y="1988840"/>
          <a:ext cx="39604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1308"/>
              </p:ext>
            </p:extLst>
          </p:nvPr>
        </p:nvGraphicFramePr>
        <p:xfrm>
          <a:off x="4103441" y="2492899"/>
          <a:ext cx="5040559" cy="3492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925,3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10 730,2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9 799,0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1 008,0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843,7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3 776,6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15 918,5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15 406,2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15 560,3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5373216"/>
            <a:ext cx="1835696" cy="1254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420888"/>
            <a:ext cx="1668019" cy="1421152"/>
          </a:xfrm>
          <a:prstGeom prst="rect">
            <a:avLst/>
          </a:prstGeom>
        </p:spPr>
      </p:pic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7602" y="168267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5085184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5157192"/>
            <a:ext cx="1979711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348880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780928"/>
            <a:ext cx="1980725" cy="137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29133432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342900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3429000"/>
            <a:ext cx="4876800" cy="4444752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195281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pic>
        <p:nvPicPr>
          <p:cNvPr id="17" name="Рисунок 16" descr="с х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861048"/>
            <a:ext cx="2122410" cy="212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996952"/>
            <a:ext cx="4752528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демог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4557" y="3501008"/>
            <a:ext cx="2949443" cy="3249303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3783344"/>
            <a:ext cx="1872208" cy="186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2022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31222460"/>
              </p:ext>
            </p:extLst>
          </p:nvPr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6362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639072"/>
            <a:ext cx="2847789" cy="187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7720" y="175307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08720"/>
            <a:ext cx="8784976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628800"/>
            <a:ext cx="5004048" cy="223224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93305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988840"/>
            <a:ext cx="5040560" cy="201622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95936" y="4077072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город безопастны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333239"/>
            <a:ext cx="3537318" cy="2524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74813823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50100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437112"/>
            <a:ext cx="3352800" cy="2133600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177081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 и долговой политики  муниципального образования «Холм-Жирковский район» Смоленской области на 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2026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65182" y="29833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1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2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860032" y="42210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717921"/>
            <a:ext cx="2304256" cy="214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8930363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4149080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797152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1950963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44016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 участников волонтерского движения;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количества проводимых социально значимых мероприятий;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условий деятельности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волонтерства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221088"/>
            <a:ext cx="3168352" cy="243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08012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93096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509120"/>
            <a:ext cx="2627784" cy="1750155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5085184"/>
            <a:ext cx="249895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92088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792088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4959297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1296144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продолжительности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 уровня информированности детей школьного возраста  о значении здорового образа жизни в жизни современного человека.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16" name="Рисунок 15" descr="Днепр.jpg"/>
          <p:cNvPicPr>
            <a:picLocks noChangeAspect="1"/>
          </p:cNvPicPr>
          <p:nvPr/>
        </p:nvPicPr>
        <p:blipFill>
          <a:blip r:embed="rId6" cstate="print"/>
          <a:srcRect l="7401" t="18421" r="5263" b="13158"/>
          <a:stretch>
            <a:fillRect/>
          </a:stretch>
        </p:blipFill>
        <p:spPr>
          <a:xfrm>
            <a:off x="4499992" y="3717032"/>
            <a:ext cx="4248472" cy="1872208"/>
          </a:xfrm>
          <a:prstGeom prst="rect">
            <a:avLst/>
          </a:prstGeom>
        </p:spPr>
      </p:pic>
      <p:pic>
        <p:nvPicPr>
          <p:cNvPr id="21" name="Рисунок 20" descr="дети футбол.jpg"/>
          <p:cNvPicPr>
            <a:picLocks noChangeAspect="1"/>
          </p:cNvPicPr>
          <p:nvPr/>
        </p:nvPicPr>
        <p:blipFill>
          <a:blip r:embed="rId7" cstate="print"/>
          <a:srcRect t="9959"/>
          <a:stretch>
            <a:fillRect/>
          </a:stretch>
        </p:blipFill>
        <p:spPr>
          <a:xfrm>
            <a:off x="3923928" y="5229200"/>
            <a:ext cx="2592288" cy="1628800"/>
          </a:xfrm>
          <a:prstGeom prst="rect">
            <a:avLst/>
          </a:prstGeom>
        </p:spPr>
      </p:pic>
      <p:pic>
        <p:nvPicPr>
          <p:cNvPr id="22" name="Рисунок 21" descr="хоккей.jpg"/>
          <p:cNvPicPr>
            <a:picLocks noChangeAspect="1"/>
          </p:cNvPicPr>
          <p:nvPr/>
        </p:nvPicPr>
        <p:blipFill>
          <a:blip r:embed="rId8" cstate="print"/>
          <a:srcRect t="26900"/>
          <a:stretch>
            <a:fillRect/>
          </a:stretch>
        </p:blipFill>
        <p:spPr>
          <a:xfrm>
            <a:off x="6516216" y="5229200"/>
            <a:ext cx="2627784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проводились мероприятия в рамках реализации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проекту решения «О бюджете муниципального образования «Холм-Жирковский район» Смоленской области на 2021 год и плановый период 2022 и 2023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</a:t>
            </a: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smtClean="0">
                <a:solidFill>
                  <a:srgbClr val="000099"/>
                </a:solidFill>
                <a:latin typeface="Bookman Old Style" pitchFamily="18" charset="0"/>
              </a:rPr>
              <a:t>Журавлева Оксана Николаевна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996952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3385" y="980728"/>
            <a:ext cx="2060103" cy="1700808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</a:t>
            </a:r>
            <a:r>
              <a:rPr lang="en-US" dirty="0" smtClean="0">
                <a:solidFill>
                  <a:srgbClr val="000099"/>
                </a:solidFill>
                <a:latin typeface="Bookman Old Style" pitchFamily="18" charset="0"/>
              </a:rPr>
              <a:t>20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en-US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8 966</a:t>
            </a:r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 человек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Condensed" pitchFamily="34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ahnschrift SemiBold Condens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ahnschrift SemiBold SemiConden" pitchFamily="34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692696"/>
            <a:ext cx="948158" cy="980728"/>
          </a:xfrm>
          <a:prstGeom prst="rect">
            <a:avLst/>
          </a:prstGeom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20888"/>
            <a:ext cx="7164288" cy="5328592"/>
          </a:xfrm>
          <a:prstGeom prst="rect">
            <a:avLst/>
          </a:prstGeom>
        </p:spPr>
      </p:pic>
      <p:pic>
        <p:nvPicPr>
          <p:cNvPr id="15" name="Рисунок 14" descr="село1.jpg"/>
          <p:cNvPicPr>
            <a:picLocks noChangeAspect="1"/>
          </p:cNvPicPr>
          <p:nvPr/>
        </p:nvPicPr>
        <p:blipFill>
          <a:blip r:embed="rId13" cstate="print"/>
          <a:srcRect l="11765" t="16609" r="17647" b="11419"/>
          <a:stretch>
            <a:fillRect/>
          </a:stretch>
        </p:blipFill>
        <p:spPr>
          <a:xfrm>
            <a:off x="7452320" y="3068960"/>
            <a:ext cx="1080120" cy="11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8 795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777,56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839,38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872,96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907,88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34 263,8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38 467,4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охрана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2698949" cy="1800199"/>
          </a:xfrm>
          <a:prstGeom prst="rect">
            <a:avLst/>
          </a:prstGeom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Основными видами деятельности предприятия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являются 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24052</TotalTime>
  <Words>7016</Words>
  <Application>Microsoft Office PowerPoint</Application>
  <PresentationFormat>Экран (4:3)</PresentationFormat>
  <Paragraphs>1918</Paragraphs>
  <Slides>69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82" baseType="lpstr">
      <vt:lpstr>Arial Unicode MS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3251</cp:revision>
  <cp:lastPrinted>2021-10-30T09:04:49Z</cp:lastPrinted>
  <dcterms:modified xsi:type="dcterms:W3CDTF">2021-11-01T10:25:07Z</dcterms:modified>
</cp:coreProperties>
</file>